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9"/>
  </p:handoutMasterIdLst>
  <p:sldIdLst>
    <p:sldId id="291" r:id="rId4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401" r:id="rId34"/>
    <p:sldId id="495" r:id="rId35"/>
    <p:sldId id="494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7"/>
            <p14:sldId id="294"/>
            <p14:sldId id="295"/>
            <p14:sldId id="296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4"/>
            <p14:sldId id="305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95"/>
            <p14:sldId id="494"/>
            <p14:sldId id="405"/>
            <p14:sldId id="4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750" autoAdjust="0"/>
  </p:normalViewPr>
  <p:slideViewPr>
    <p:cSldViewPr showGuides="1">
      <p:cViewPr varScale="1">
        <p:scale>
          <a:sx n="75" d="100"/>
          <a:sy n="75" d="100"/>
        </p:scale>
        <p:origin x="15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52766D-5988-4A85-9A9D-1504D9E40207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  <a:endParaRPr lang="en-US" dirty="0"/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All data members (fields) of a class should be hidden</a:t>
            </a:r>
            <a:endParaRPr lang="en-US" dirty="0"/>
          </a:p>
          <a:p>
            <a:pPr lvl="1"/>
            <a:r>
              <a:rPr lang="en-US" dirty="0"/>
              <a:t>Accessed via properties (read-only and read-write)</a:t>
            </a:r>
            <a:endParaRPr lang="en-US" dirty="0"/>
          </a:p>
          <a:p>
            <a:r>
              <a:rPr lang="en-US" dirty="0"/>
              <a:t>No interface members should be hidden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6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4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6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4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  <p:pic>
        <p:nvPicPr>
          <p:cNvPr id="13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/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/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2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6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16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8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  <p:pic>
        <p:nvPicPr>
          <p:cNvPr id="14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8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8.emf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2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hyperlink" Target="https://judge.softuni.org/Contests/Practice/Index/1497#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1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microsoft.com/office/2007/relationships/hdphoto" Target="../media/image27.wdp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org/Contests/Practice/Index/1497#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bg/Contests/1497/Encapsulation-La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bg/Contests/1497/Encapsulation-Lab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judge.softuni.bg/Contests/1497/Encapsulation-La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softwaregroup.com/" TargetMode="External"/><Relationship Id="rId8" Type="http://schemas.openxmlformats.org/officeDocument/2006/relationships/image" Target="../media/image32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31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30.png"/><Relationship Id="rId3" Type="http://schemas.openxmlformats.org/officeDocument/2006/relationships/hyperlink" Target="https://www.superhosting.bg/" TargetMode="External"/><Relationship Id="rId27" Type="http://schemas.openxmlformats.org/officeDocument/2006/relationships/slideLayout" Target="../slideLayouts/slideLayout14.xml"/><Relationship Id="rId26" Type="http://schemas.openxmlformats.org/officeDocument/2006/relationships/image" Target="../media/image41.png"/><Relationship Id="rId25" Type="http://schemas.openxmlformats.org/officeDocument/2006/relationships/hyperlink" Target="https://indeavr.com/" TargetMode="External"/><Relationship Id="rId24" Type="http://schemas.openxmlformats.org/officeDocument/2006/relationships/image" Target="../media/image40.png"/><Relationship Id="rId23" Type="http://schemas.openxmlformats.org/officeDocument/2006/relationships/hyperlink" Target="https://de.draftkings.com/" TargetMode="External"/><Relationship Id="rId22" Type="http://schemas.openxmlformats.org/officeDocument/2006/relationships/image" Target="../media/image39.jpeg"/><Relationship Id="rId21" Type="http://schemas.openxmlformats.org/officeDocument/2006/relationships/hyperlink" Target="https://pokerstarscareers.com/" TargetMode="External"/><Relationship Id="rId20" Type="http://schemas.openxmlformats.org/officeDocument/2006/relationships/image" Target="../media/image38.png"/><Relationship Id="rId2" Type="http://schemas.openxmlformats.org/officeDocument/2006/relationships/image" Target="../media/image29.jpeg"/><Relationship Id="rId19" Type="http://schemas.openxmlformats.org/officeDocument/2006/relationships/hyperlink" Target="https://createx.bg/" TargetMode="External"/><Relationship Id="rId18" Type="http://schemas.openxmlformats.org/officeDocument/2006/relationships/image" Target="../media/image37.png"/><Relationship Id="rId17" Type="http://schemas.openxmlformats.org/officeDocument/2006/relationships/hyperlink" Target="https://bg.it.schwarz/schwarz-it-bulgaria" TargetMode="External"/><Relationship Id="rId16" Type="http://schemas.openxmlformats.org/officeDocument/2006/relationships/image" Target="../media/image36.png"/><Relationship Id="rId15" Type="http://schemas.openxmlformats.org/officeDocument/2006/relationships/hyperlink" Target="https://motion-software.com/" TargetMode="External"/><Relationship Id="rId14" Type="http://schemas.openxmlformats.org/officeDocument/2006/relationships/image" Target="../media/image35.png"/><Relationship Id="rId13" Type="http://schemas.openxmlformats.org/officeDocument/2006/relationships/hyperlink" Target="https://taulia.com/company/careers/" TargetMode="External"/><Relationship Id="rId12" Type="http://schemas.openxmlformats.org/officeDocument/2006/relationships/image" Target="../media/image34.png"/><Relationship Id="rId11" Type="http://schemas.openxmlformats.org/officeDocument/2006/relationships/hyperlink" Target="https://www.coca-colahellenic.com/" TargetMode="External"/><Relationship Id="rId10" Type="http://schemas.openxmlformats.org/officeDocument/2006/relationships/image" Target="../media/image33.png"/><Relationship Id="rId1" Type="http://schemas.openxmlformats.org/officeDocument/2006/relationships/hyperlink" Target="https://www.pharvision.ai/" TargetMode="Externa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2" Type="http://schemas.openxmlformats.org/officeDocument/2006/relationships/image" Target="../media/image42.png"/><Relationship Id="rId1" Type="http://schemas.openxmlformats.org/officeDocument/2006/relationships/hyperlink" Target="https://www.youtube.com/c/CodeItUpwithIvo" TargetMode="Externa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3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4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docs.microsoft.com/en-us/dotnet/csharp/language-reference/keywords/this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docs.microsoft.com/en-us/dotnet/csharp/programming-guide/classes-and-structs/access-modifi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  <a:endParaRPr lang="en-US" sz="3100" b="1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  <a:endParaRPr lang="en-GB" sz="3200" dirty="0"/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string Name { get; set; 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Age { get; set; 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  <a:endParaRPr lang="en-US" sz="34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class Person 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 internal string Name { get; set; 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 internal int Age { get; set; 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Team rm = new Team("Real");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rm.Name</a:t>
            </a:r>
            <a:r>
              <a:rPr lang="bg-BG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"Real Madrid";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+FirstName:string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+LastName:string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+Age:int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+ToString():string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  <a:endParaRPr lang="en-GB" dirty="0"/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US" dirty="0"/>
              <a:t>  public string FirstName { get; private set; }</a:t>
            </a:r>
            <a:endParaRPr lang="en-US" dirty="0"/>
          </a:p>
          <a:p>
            <a:r>
              <a:rPr lang="en-US" dirty="0"/>
              <a:t>  public string LastName { get; private set; }</a:t>
            </a:r>
            <a:endParaRPr lang="en-US" dirty="0"/>
          </a:p>
          <a:p>
            <a:r>
              <a:rPr lang="en-US" dirty="0"/>
              <a:t>  public int Age { get; private set; }</a:t>
            </a:r>
            <a:endParaRPr lang="en-US" dirty="0"/>
          </a:p>
          <a:p>
            <a:r>
              <a:rPr lang="en-GB" dirty="0"/>
              <a:t>  public override string ToString() {</a:t>
            </a:r>
            <a:endParaRPr lang="en-GB" dirty="0"/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  <a:endParaRPr lang="en-GB" dirty="0"/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  <a:endParaRPr lang="en-US" dirty="0"/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  <a:endParaRPr lang="en-US" dirty="0"/>
          </a:p>
          <a:p>
            <a:r>
              <a:rPr lang="en-US" dirty="0"/>
              <a:t>for (int i = 0; i &lt; lines; i++) {</a:t>
            </a:r>
            <a:endParaRPr lang="en-US" dirty="0"/>
          </a:p>
          <a:p>
            <a:r>
              <a:rPr lang="en-US" dirty="0"/>
              <a:t>  var cmdArgs = Console.ReadLine().Split();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  <a:endParaRPr lang="en-US" i="1" noProof="1">
              <a:solidFill>
                <a:schemeClr val="accent2"/>
              </a:solidFill>
            </a:endParaRP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  <a:endParaRPr lang="en-US" dirty="0"/>
          </a:p>
          <a:p>
            <a:r>
              <a:rPr lang="en-US" dirty="0"/>
              <a:t>  .ThenBy(p =&gt; p.Age).ToList();</a:t>
            </a:r>
            <a:endParaRPr lang="en-US" dirty="0"/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  <a:endParaRPr lang="en-US" sz="3400" dirty="0"/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+FirstName: 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+Age: int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+Salary: decimal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+IncreaseSalary(decimal): void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+ToString(): 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  <a:endParaRPr lang="en-US" dirty="0"/>
          </a:p>
          <a:p>
            <a:r>
              <a:rPr lang="en-US" dirty="0"/>
              <a:t>     this.Salary += this.Salary * percentage / 100;</a:t>
            </a:r>
            <a:endParaRPr lang="en-US" dirty="0"/>
          </a:p>
          <a:p>
            <a:r>
              <a:rPr lang="en-US" dirty="0"/>
              <a:t>   else</a:t>
            </a:r>
            <a:endParaRPr lang="en-US" dirty="0"/>
          </a:p>
          <a:p>
            <a:r>
              <a:rPr lang="en-US" dirty="0"/>
              <a:t>     this.Salary += this.Salary * percentage / 200;</a:t>
            </a:r>
            <a:endParaRPr lang="en-US" dirty="0"/>
          </a:p>
          <a:p>
            <a:r>
              <a:rPr lang="en-GB" dirty="0"/>
              <a:t>}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public decimal Salary {</a:t>
            </a:r>
            <a:endParaRPr lang="en-US" dirty="0"/>
          </a:p>
          <a:p>
            <a:r>
              <a:rPr lang="en-US" dirty="0"/>
              <a:t>  get { return this.salary }</a:t>
            </a:r>
            <a:endParaRPr lang="en-US" dirty="0"/>
          </a:p>
          <a:p>
            <a:r>
              <a:rPr lang="en-US" dirty="0"/>
              <a:t>  set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  <a:endParaRPr lang="en-US" dirty="0"/>
          </a:p>
          <a:p>
            <a:r>
              <a:rPr lang="en-US" dirty="0"/>
              <a:t>    this.salary = value;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US" dirty="0"/>
          </a:p>
          <a:p>
            <a:r>
              <a:rPr lang="en-US" dirty="0"/>
              <a:t>Access Modifiers</a:t>
            </a:r>
            <a:endParaRPr lang="en-US" dirty="0"/>
          </a:p>
          <a:p>
            <a:r>
              <a:rPr lang="en-US" dirty="0"/>
              <a:t>State Validation</a:t>
            </a:r>
            <a:endParaRPr lang="en-US" dirty="0"/>
          </a:p>
          <a:p>
            <a:r>
              <a:rPr lang="en-US" dirty="0"/>
              <a:t>Mutable and Immutable Objects</a:t>
            </a:r>
            <a:endParaRPr lang="en-US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  <a:endParaRPr lang="en-US" dirty="0"/>
          </a:p>
          <a:p>
            <a:r>
              <a:rPr lang="en-US" dirty="0"/>
              <a:t>              int age, decimal salary) {</a:t>
            </a:r>
            <a:endParaRPr lang="en-US" dirty="0"/>
          </a:p>
          <a:p>
            <a:r>
              <a:rPr lang="en-US" dirty="0"/>
              <a:t>  this.FirstName = firstName;</a:t>
            </a:r>
            <a:endParaRPr lang="en-US" dirty="0"/>
          </a:p>
          <a:p>
            <a:r>
              <a:rPr lang="en-US" dirty="0"/>
              <a:t>  this.LastName = lastName;</a:t>
            </a:r>
            <a:endParaRPr lang="en-US" dirty="0"/>
          </a:p>
          <a:p>
            <a:r>
              <a:rPr lang="en-US" dirty="0"/>
              <a:t>  this.Age = age;</a:t>
            </a:r>
            <a:endParaRPr lang="en-US" dirty="0"/>
          </a:p>
          <a:p>
            <a:r>
              <a:rPr lang="en-US" dirty="0"/>
              <a:t>  this.Salary = salary;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  <a:endParaRPr lang="en-US" sz="3400" dirty="0"/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  <a:endParaRPr lang="en-US" sz="3400" dirty="0"/>
          </a:p>
          <a:p>
            <a:r>
              <a:rPr lang="en-US" sz="3400" dirty="0"/>
              <a:t>Age cannot be zero or negative </a:t>
            </a:r>
            <a:endParaRPr lang="en-US" sz="3400" dirty="0"/>
          </a:p>
          <a:p>
            <a:r>
              <a:rPr lang="en-US" sz="3400" dirty="0"/>
              <a:t>Salary cannot be less than 650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  <a:endParaRPr lang="en-US" sz="24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-firstName: string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-lastName: string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-age: int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-salary: decimal</a:t>
              </a:r>
              <a:endParaRPr lang="en-US" sz="24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+Person()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+FirstName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+LastName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+Age</a:t>
              </a:r>
              <a:b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+Salary</a:t>
              </a:r>
              <a:endParaRPr lang="en-US" sz="24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149398" y="1386008"/>
            <a:ext cx="7813828" cy="47707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private set {</a:t>
            </a:r>
            <a:endParaRPr lang="en-US" dirty="0"/>
          </a:p>
          <a:p>
            <a:r>
              <a:rPr lang="en-US" dirty="0"/>
              <a:t>    if (value &lt; 1)</a:t>
            </a:r>
            <a:endParaRPr lang="en-US" dirty="0"/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https://judge.softuni.org/Contests/Practice/Index/1497#2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  <a:endParaRPr lang="en-GB" dirty="0"/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</a:t>
            </a:r>
            <a:r>
              <a:rPr lang="en-GB" sz="3200"/>
              <a:t>(read-only)</a:t>
            </a:r>
            <a:endParaRPr lang="en-GB" sz="3200" dirty="0"/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  <a:endParaRPr lang="en-GB" sz="3200" dirty="0"/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GB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  <a:endParaRPr lang="en-GB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  <a:endParaRPr lang="en-GB" dirty="0"/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  <a:endParaRPr lang="en-US" sz="3200" dirty="0"/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  <a:endParaRPr lang="en-GB" dirty="0"/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class Team 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List&lt;Person&gt; players;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List&lt;Person&gt; Players 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  get { return this.players; } 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Team 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List&lt;Person&gt; players;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395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IReadOnlyCollection&lt;Person&gt; 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layers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  get { return this.</a:t>
            </a: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players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395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AsReadOnly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(); } }</a:t>
            </a:r>
            <a:endParaRPr lang="en-GB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2395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AddPlayer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(Person player)</a:t>
            </a:r>
            <a:endParaRPr lang="en-GB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  =&gt; </a:t>
            </a:r>
            <a:r>
              <a:rPr lang="en-GB" sz="2395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this.players.Add(player)</a:t>
            </a:r>
            <a:r>
              <a:rPr lang="en-GB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395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now</a:t>
            </a:r>
            <a:endParaRPr lang="en-GB" sz="2395" b="1" i="1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  <a:endParaRPr lang="en-US" dirty="0"/>
          </a:p>
          <a:p>
            <a:pPr lvl="1"/>
            <a:r>
              <a:rPr lang="en-US" dirty="0"/>
              <a:t>First team &amp; Reserve team</a:t>
            </a:r>
            <a:endParaRPr lang="en-US" dirty="0"/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  <a:endParaRPr lang="en-US" dirty="0"/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  <a:endParaRPr lang="en-US" dirty="0"/>
          </a:p>
          <a:p>
            <a:r>
              <a:rPr lang="en-US" dirty="0"/>
              <a:t>Print both squad sizes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Team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-name : string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-firstTeam: List&lt;Person&gt;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-reserveTeam: List&lt;Person&gt;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+Team(string name)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+Name: string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+FirstTeam: ReadOnlyList&lt;Person&gt;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+ReserveTeam: ReadOnlyList&lt;Person&gt;</a:t>
              </a:r>
              <a:b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+AddPlayer(Person person)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https://judge.softuni.bg/Contests/1497/Encapsulation-Lab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private string name;</a:t>
            </a:r>
            <a:endParaRPr lang="en-US" dirty="0"/>
          </a:p>
          <a:p>
            <a:r>
              <a:rPr lang="en-US" dirty="0"/>
              <a:t>private List&lt;Person&gt; firstTeam;</a:t>
            </a:r>
            <a:endParaRPr lang="en-US" dirty="0"/>
          </a:p>
          <a:p>
            <a:r>
              <a:rPr lang="en-US" dirty="0"/>
              <a:t>private List&lt;Person&gt; reserveTeam;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Team(string name) {</a:t>
            </a:r>
            <a:endParaRPr lang="en-US" dirty="0"/>
          </a:p>
          <a:p>
            <a:r>
              <a:rPr lang="en-US" dirty="0"/>
              <a:t>   this.name = name;</a:t>
            </a:r>
            <a:endParaRPr lang="en-US" dirty="0"/>
          </a:p>
          <a:p>
            <a:r>
              <a:rPr lang="en-US" dirty="0"/>
              <a:t>   this.firstTeam = new List&lt;Person&gt;();</a:t>
            </a:r>
            <a:endParaRPr lang="en-US" dirty="0"/>
          </a:p>
          <a:p>
            <a:r>
              <a:rPr lang="en-US" dirty="0"/>
              <a:t>   this.reserveTeam = new List&lt;Person&gt;(); 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https://judge.softuni.bg/Contests/1497/Encapsulation-Lab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5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  <a:endParaRPr lang="en-US" noProof="1"/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  <a:endParaRPr lang="en-US" noProof="1"/>
          </a:p>
          <a:p>
            <a:r>
              <a:rPr lang="en-US" noProof="1"/>
              <a:t>}</a:t>
            </a:r>
            <a:endParaRPr lang="en-US" noProof="1"/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  <a:endParaRPr lang="en-US" i="1" noProof="1">
              <a:solidFill>
                <a:schemeClr val="accent2"/>
              </a:solidFill>
            </a:endParaRP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  <a:endParaRPr lang="en-US" noProof="1"/>
          </a:p>
          <a:p>
            <a:r>
              <a:rPr lang="en-US" noProof="1"/>
              <a:t>  if (player.Age &lt; 40)</a:t>
            </a:r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  <a:endParaRPr lang="en-US" noProof="1"/>
          </a:p>
          <a:p>
            <a:r>
              <a:rPr lang="en-US" noProof="1"/>
              <a:t>  else</a:t>
            </a:r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1"/>
              </a:rPr>
              <a:t>https://judge.softuni.bg/Contests/1497/Encapsulation-Lab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5"/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2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-name: 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-age: int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+Person(string name, int age)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+Name: string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1218565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5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+Age: int</a:t>
              </a:r>
              <a:endParaRPr lang="en-US" sz="2395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  <a:endParaRPr lang="en-US" dirty="0"/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  <a:endParaRPr lang="en-US" dirty="0"/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1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  <a:endParaRPr lang="en-US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private string name;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Person (string name) {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  this.name = name;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8565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5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395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7713</Words>
  <Application>WPS Presentation</Application>
  <PresentationFormat>Widescreen</PresentationFormat>
  <Paragraphs>461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creator>Software University</dc:creator>
  <cp:keywords>Software University; SoftUni; programming; coding; software development; education; training; course</cp:keywords>
  <dc:description>© SoftUni – https://softuni.org
© Software University – https://softuni.bg
Copyrighted document. Unauthorized copy, reproduction or use is not permitted.</dc:description>
  <dc:subject>Intro to NodeJS</dc:subject>
  <cp:category>programming;education;software engineering;software development</cp:category>
  <cp:lastModifiedBy>Goker</cp:lastModifiedBy>
  <cp:revision>58</cp:revision>
  <dcterms:created xsi:type="dcterms:W3CDTF">2018-05-23T13:08:00Z</dcterms:created>
  <dcterms:modified xsi:type="dcterms:W3CDTF">2022-10-12T19:16:41Z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DD297F9686554457B5F91A0B57C2FC10</vt:lpwstr>
  </property>
  <property fmtid="{D5CDD505-2E9C-101B-9397-08002B2CF9AE}" pid="3" name="KSOProductBuildVer">
    <vt:lpwstr>1033-11.2.0.11341</vt:lpwstr>
  </property>
</Properties>
</file>