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4"/>
  </p:notesMasterIdLst>
  <p:handoutMasterIdLst>
    <p:handoutMasterId r:id="rId35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4" r:id="rId19"/>
    <p:sldId id="275" r:id="rId20"/>
    <p:sldId id="276" r:id="rId21"/>
    <p:sldId id="277" r:id="rId22"/>
    <p:sldId id="295" r:id="rId23"/>
    <p:sldId id="279" r:id="rId24"/>
    <p:sldId id="280" r:id="rId25"/>
    <p:sldId id="281" r:id="rId26"/>
    <p:sldId id="282" r:id="rId27"/>
    <p:sldId id="283" r:id="rId28"/>
    <p:sldId id="296" r:id="rId29"/>
    <p:sldId id="285" r:id="rId30"/>
    <p:sldId id="291" r:id="rId31"/>
    <p:sldId id="293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E080561-B5E8-458A-9425-D87AA981D253}">
          <p14:sldIdLst>
            <p14:sldId id="256"/>
            <p14:sldId id="257"/>
            <p14:sldId id="258"/>
          </p14:sldIdLst>
        </p14:section>
        <p14:section name="Introduction and IDE" id="{DC7F0C67-1A9B-48A5-B542-9D47D46F4806}">
          <p14:sldIdLst>
            <p14:sldId id="259"/>
            <p14:sldId id="260"/>
            <p14:sldId id="261"/>
            <p14:sldId id="262"/>
            <p14:sldId id="263"/>
            <p14:sldId id="264"/>
            <p14:sldId id="266"/>
          </p14:sldIdLst>
        </p14:section>
        <p14:section name="JavaScript Syntax" id="{13E3D103-C7FA-460E-B154-9780807BD676}">
          <p14:sldIdLst>
            <p14:sldId id="267"/>
            <p14:sldId id="268"/>
            <p14:sldId id="269"/>
            <p14:sldId id="270"/>
          </p14:sldIdLst>
        </p14:section>
        <p14:section name="Conditional Statements" id="{AE78F607-4658-4E00-A37E-A8EAC23B4570}">
          <p14:sldIdLst>
            <p14:sldId id="271"/>
            <p14:sldId id="272"/>
            <p14:sldId id="273"/>
          </p14:sldIdLst>
        </p14:section>
        <p14:section name="Loops" id="{87E73861-7BA2-4CCC-9935-CF9D3FEA79F3}">
          <p14:sldIdLst>
            <p14:sldId id="294"/>
            <p14:sldId id="275"/>
            <p14:sldId id="276"/>
            <p14:sldId id="277"/>
          </p14:sldIdLst>
        </p14:section>
        <p14:section name="Debugging" id="{C315B3C8-BAEC-4555-976F-ADC6588A152A}">
          <p14:sldIdLst>
            <p14:sldId id="295"/>
            <p14:sldId id="279"/>
            <p14:sldId id="280"/>
            <p14:sldId id="281"/>
            <p14:sldId id="282"/>
            <p14:sldId id="283"/>
            <p14:sldId id="296"/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-108" y="-156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3437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122219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374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359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48639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4186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1150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2450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4762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132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9478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Placeholder 9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Technical Trainers</a:t>
            </a:r>
          </a:p>
        </p:txBody>
      </p:sp>
      <p:sp>
        <p:nvSpPr>
          <p:cNvPr id="211" name="Text Placeholder 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10000"/>
          </a:bodyPr>
          <a:lstStyle>
            <a:lvl1pPr marL="0" indent="0" defTabSz="1194069">
              <a:spcBef>
                <a:spcPts val="0"/>
              </a:spcBef>
              <a:buSzTx/>
              <a:buNone/>
              <a:defRPr sz="2646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SoftUni Team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Syntax, Conditions and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210" name="Text Placeholder 11"/>
          <p:cNvSpPr txBox="1"/>
          <p:nvPr/>
        </p:nvSpPr>
        <p:spPr>
          <a:xfrm>
            <a:off x="8708505" y="6130861"/>
            <a:ext cx="2951518" cy="341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>
            <a:normAutofit lnSpcReduction="10000"/>
          </a:bodyPr>
          <a:lstStyle>
            <a:lvl1pPr algn="r" defTabSz="1218438">
              <a:lnSpc>
                <a:spcPct val="104999"/>
              </a:lnSpc>
              <a:defRPr sz="1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Helvetica"/>
                <a:hlinkClick r:id=""/>
              </a:defRPr>
            </a:lvl1pPr>
          </a:lstStyle>
          <a:p>
            <a:pPr>
              <a:defRPr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</a:t>
            </a:r>
            <a:r>
              <a:rPr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softuni.bg</a:t>
            </a: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3" cstate="print"/>
          <a:srcRect l="3333" t="3855" r="4666" b="5033"/>
          <a:stretch>
            <a:fillRect/>
          </a:stretch>
        </p:blipFill>
        <p:spPr>
          <a:xfrm rot="20334507">
            <a:off x="732802" y="2440806"/>
            <a:ext cx="2120347" cy="20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2760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3200" dirty="0"/>
              <a:t>The JavaScript syntax is similar to </a:t>
            </a:r>
            <a:r>
              <a:rPr lang="en-US" sz="3200" dirty="0" smtClean="0"/>
              <a:t>other programming languages</a:t>
            </a:r>
            <a:endParaRPr sz="3200" dirty="0"/>
          </a:p>
          <a:p>
            <a:pPr marL="803275" lvl="1" indent="-360362">
              <a:lnSpc>
                <a:spcPct val="100000"/>
              </a:lnSpc>
              <a:defRPr sz="3100"/>
            </a:pPr>
            <a:r>
              <a:rPr sz="2800" dirty="0"/>
              <a:t>Operators, Variables, Conditional statements, loops, </a:t>
            </a:r>
          </a:p>
          <a:p>
            <a:pPr marL="0" lvl="1" indent="609219">
              <a:lnSpc>
                <a:spcPct val="100000"/>
              </a:lnSpc>
              <a:buSzTx/>
              <a:buNone/>
              <a:defRPr sz="3100"/>
            </a:pPr>
            <a:r>
              <a:rPr sz="2800" dirty="0"/>
              <a:t>functions, arrays, objects and classes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898483" y="3263748"/>
            <a:ext cx="3392078" cy="23114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let</a:t>
            </a:r>
            <a:r>
              <a:rPr>
                <a:solidFill>
                  <a:srgbClr val="234465"/>
                </a:solidFill>
              </a:rPr>
              <a:t> a = 5;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let b = 10;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if (</a:t>
            </a:r>
            <a:r>
              <a:rPr>
                <a:solidFill>
                  <a:schemeClr val="accent1"/>
                </a:solidFill>
              </a:rPr>
              <a:t>b &gt; a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  console.log(b);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273" name="Speech Bubble: Rectangle with Corners Rounded 2"/>
          <p:cNvGrpSpPr/>
          <p:nvPr/>
        </p:nvGrpSpPr>
        <p:grpSpPr>
          <a:xfrm>
            <a:off x="2051050" y="3073400"/>
            <a:ext cx="2769592" cy="1095981"/>
            <a:chOff x="0" y="0"/>
            <a:chExt cx="2769591" cy="1095980"/>
          </a:xfrm>
        </p:grpSpPr>
        <p:sp>
          <p:nvSpPr>
            <p:cNvPr id="271" name="Shape"/>
            <p:cNvSpPr/>
            <p:nvPr/>
          </p:nvSpPr>
          <p:spPr>
            <a:xfrm>
              <a:off x="0" y="0"/>
              <a:ext cx="2769591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2" name="Declare a variable with let"/>
            <p:cNvSpPr/>
            <p:nvPr/>
          </p:nvSpPr>
          <p:spPr>
            <a:xfrm>
              <a:off x="99221" y="132492"/>
              <a:ext cx="2207137" cy="83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  <p:grpSp>
        <p:nvGrpSpPr>
          <p:cNvPr id="276" name="Speech Bubble: Rectangle with Corners Rounded 13"/>
          <p:cNvGrpSpPr/>
          <p:nvPr/>
        </p:nvGrpSpPr>
        <p:grpSpPr>
          <a:xfrm>
            <a:off x="2095500" y="4273550"/>
            <a:ext cx="2741448" cy="1095981"/>
            <a:chOff x="0" y="0"/>
            <a:chExt cx="2741446" cy="1095979"/>
          </a:xfrm>
        </p:grpSpPr>
        <p:sp>
          <p:nvSpPr>
            <p:cNvPr id="274" name="Shape"/>
            <p:cNvSpPr/>
            <p:nvPr/>
          </p:nvSpPr>
          <p:spPr>
            <a:xfrm>
              <a:off x="0" y="0"/>
              <a:ext cx="2741447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4" y="0"/>
                    <a:pt x="1439" y="0"/>
                  </a:cubicBezTo>
                  <a:lnTo>
                    <a:pt x="17514" y="0"/>
                  </a:lnTo>
                  <a:cubicBezTo>
                    <a:pt x="18309" y="0"/>
                    <a:pt x="18954" y="1612"/>
                    <a:pt x="18954" y="3600"/>
                  </a:cubicBezTo>
                  <a:lnTo>
                    <a:pt x="21600" y="4631"/>
                  </a:lnTo>
                  <a:lnTo>
                    <a:pt x="18954" y="9000"/>
                  </a:lnTo>
                  <a:lnTo>
                    <a:pt x="18954" y="18000"/>
                  </a:lnTo>
                  <a:cubicBezTo>
                    <a:pt x="18954" y="19988"/>
                    <a:pt x="18309" y="21600"/>
                    <a:pt x="17514" y="21600"/>
                  </a:cubicBezTo>
                  <a:lnTo>
                    <a:pt x="1439" y="21600"/>
                  </a:lnTo>
                  <a:cubicBezTo>
                    <a:pt x="644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5" name="Conditional statement"/>
            <p:cNvSpPr txBox="1"/>
            <p:nvPr/>
          </p:nvSpPr>
          <p:spPr>
            <a:xfrm>
              <a:off x="99221" y="133970"/>
              <a:ext cx="2207137" cy="828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Conditional statement</a:t>
              </a:r>
            </a:p>
          </p:txBody>
        </p:sp>
      </p:grpSp>
      <p:grpSp>
        <p:nvGrpSpPr>
          <p:cNvPr id="279" name="Speech Bubble: Rectangle with Corners Rounded 14"/>
          <p:cNvGrpSpPr/>
          <p:nvPr/>
        </p:nvGrpSpPr>
        <p:grpSpPr>
          <a:xfrm>
            <a:off x="7993929" y="4055598"/>
            <a:ext cx="3682735" cy="1095981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Body of the conditional statement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 bldLvl="5" advAuto="0"/>
      <p:bldP spid="270" grpId="0" animBg="1" advAuto="0"/>
      <p:bldP spid="273" grpId="0" animBg="1" advAuto="0"/>
      <p:bldP spid="276" grpId="0" animBg="1" advAuto="0"/>
      <p:bldP spid="27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input will come as parameters</a:t>
            </a:r>
          </a:p>
          <a:p>
            <a:r>
              <a:rPr dirty="0"/>
              <a:t>A function is </a:t>
            </a:r>
            <a:r>
              <a:rPr lang="en-US" dirty="0" smtClean="0"/>
              <a:t>similar to a </a:t>
            </a:r>
            <a:r>
              <a:rPr lang="en-US" b="1" dirty="0" smtClean="0">
                <a:solidFill>
                  <a:schemeClr val="bg1"/>
                </a:solidFill>
              </a:rPr>
              <a:t>procedure</a:t>
            </a:r>
            <a:r>
              <a:rPr dirty="0" smtClean="0"/>
              <a:t>, </a:t>
            </a:r>
            <a:r>
              <a:rPr dirty="0"/>
              <a:t>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Functions</a:t>
            </a:r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234465"/>
                </a:solidFill>
              </a:rPr>
              <a:t> solve (num1, num2) {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    </a:t>
            </a:r>
            <a:r>
              <a:rPr>
                <a:solidFill>
                  <a:schemeClr val="accent2"/>
                </a:solidFill>
              </a:rPr>
              <a:t>//some logic</a:t>
            </a:r>
            <a:br>
              <a:rPr>
                <a:solidFill>
                  <a:schemeClr val="accent2"/>
                </a:solidFill>
              </a:rPr>
            </a:br>
            <a:r>
              <a:rPr>
                <a:solidFill>
                  <a:srgbClr val="234465"/>
                </a:solidFill>
              </a:rPr>
              <a:t>}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/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solve(2,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025748" y="3137094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41541" y="3232696"/>
            <a:ext cx="2785406" cy="881873"/>
            <a:chOff x="0" y="0"/>
            <a:chExt cx="2785404" cy="881871"/>
          </a:xfrm>
        </p:grpSpPr>
        <p:sp>
          <p:nvSpPr>
            <p:cNvPr id="288" name="Shape"/>
            <p:cNvSpPr/>
            <p:nvPr/>
          </p:nvSpPr>
          <p:spPr>
            <a:xfrm>
              <a:off x="0" y="0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40152" y="5548544"/>
            <a:ext cx="3914533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calling the function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 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0004" y="2690622"/>
            <a:ext cx="4620677" cy="1230914"/>
            <a:chOff x="-6" y="-8705"/>
            <a:chExt cx="4620675" cy="115175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6" y="661413"/>
              <a:ext cx="231033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10333" cy="660500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10331" y="647827"/>
              <a:ext cx="2310337" cy="472536"/>
              <a:chOff x="-3" y="52046"/>
              <a:chExt cx="2310335" cy="472535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-3" y="52046"/>
                <a:ext cx="2310335" cy="47253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-2" y="54696"/>
                <a:ext cx="2310332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10334" y="915"/>
              <a:ext cx="23103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7692">
            <a:off x="8482293" y="3513095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Comparison Operators</a:t>
            </a:r>
          </a:p>
        </p:txBody>
      </p:sp>
      <p:graphicFrame>
        <p:nvGraphicFramePr>
          <p:cNvPr id="310" name="Group 134"/>
          <p:cNvGraphicFramePr/>
          <p:nvPr/>
        </p:nvGraphicFramePr>
        <p:xfrm>
          <a:off x="3571716" y="1347537"/>
          <a:ext cx="6124736" cy="4839462"/>
        </p:xfrm>
        <a:graphic>
          <a:graphicData uri="http://schemas.openxmlformats.org/drawingml/2006/table">
            <a:tbl>
              <a:tblPr/>
              <a:tblGrid>
                <a:gridCol w="3655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2"/>
          <p:cNvSpPr txBox="1"/>
          <p:nvPr/>
        </p:nvSpPr>
        <p:spPr>
          <a:xfrm>
            <a:off x="4626200" y="2153174"/>
            <a:ext cx="301262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If (a &gt; b)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is Conditional Statement</a:t>
            </a:r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br>
              <a:rPr dirty="0"/>
            </a:b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568324" y="3971078"/>
            <a:ext cx="6233728" cy="1690821"/>
            <a:chOff x="-2" y="0"/>
            <a:chExt cx="6233726" cy="1581674"/>
          </a:xfrm>
        </p:grpSpPr>
        <p:grpSp>
          <p:nvGrpSpPr>
            <p:cNvPr id="337" name="Group 10"/>
            <p:cNvGrpSpPr/>
            <p:nvPr/>
          </p:nvGrpSpPr>
          <p:grpSpPr>
            <a:xfrm>
              <a:off x="-2" y="0"/>
              <a:ext cx="6233726" cy="1097813"/>
              <a:chOff x="-1" y="0"/>
              <a:chExt cx="6233724" cy="1097812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3116862" cy="481510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-1" y="0"/>
                <a:ext cx="3116861" cy="660499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3116861" y="598211"/>
                <a:ext cx="3116862" cy="499601"/>
                <a:chOff x="0" y="0"/>
                <a:chExt cx="3116861" cy="499600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0" y="0"/>
                  <a:ext cx="3116862" cy="474460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35999" y="0"/>
                  <a:ext cx="3044863" cy="499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3116860" y="918"/>
                <a:ext cx="3116862" cy="660499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90436"/>
              <a:ext cx="3116861" cy="481510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3116859" y="1072666"/>
              <a:ext cx="3116864" cy="509008"/>
              <a:chOff x="-1" y="0"/>
              <a:chExt cx="3116863" cy="509007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" y="0"/>
                <a:ext cx="3116863" cy="47446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35999" y="41893"/>
                <a:ext cx="3044863" cy="467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 advAuto="0"/>
      <p:bldP spid="342" grpId="0" animBg="1" advAuto="0"/>
      <p:bldP spid="343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body" sz="quarter" idx="11"/>
          </p:nvPr>
        </p:nvSpPr>
        <p:spPr>
          <a:xfrm>
            <a:off x="614363" y="5586413"/>
            <a:ext cx="10963275" cy="768350"/>
          </a:xfrm>
        </p:spPr>
        <p:txBody>
          <a:bodyPr/>
          <a:lstStyle/>
          <a:p>
            <a:r>
              <a:rPr lang="en-US" smtClean="0"/>
              <a:t>Code Block Repetition</a:t>
            </a:r>
            <a:endParaRPr lang="en-US"/>
          </a:p>
        </p:txBody>
      </p:sp>
      <p:sp>
        <p:nvSpPr>
          <p:cNvPr id="346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347" name="Rectangle 2"/>
          <p:cNvSpPr txBox="1"/>
          <p:nvPr/>
        </p:nvSpPr>
        <p:spPr>
          <a:xfrm>
            <a:off x="5170637" y="1674673"/>
            <a:ext cx="1850724" cy="174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</a:t>
            </a:r>
          </a:p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xmlns="" val="371540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What Are Loops</a:t>
            </a:r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47192" y="4906114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Create a function that prints all the numbers from 1 to 5  </a:t>
            </a:r>
            <a:br/>
            <a:r>
              <a:t>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(inclusive) </a:t>
            </a:r>
            <a:r>
              <a:t>each on a separate line</a:t>
            </a:r>
          </a:p>
        </p:txBody>
      </p:sp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1 to 5</a:t>
            </a:r>
          </a:p>
        </p:txBody>
      </p:sp>
      <p:grpSp>
        <p:nvGrpSpPr>
          <p:cNvPr id="368" name="Group 10"/>
          <p:cNvGrpSpPr/>
          <p:nvPr/>
        </p:nvGrpSpPr>
        <p:grpSpPr>
          <a:xfrm>
            <a:off x="1185830" y="2733108"/>
            <a:ext cx="1699066" cy="2912018"/>
            <a:chOff x="0" y="-1"/>
            <a:chExt cx="1699065" cy="2912016"/>
          </a:xfrm>
        </p:grpSpPr>
        <p:grpSp>
          <p:nvGrpSpPr>
            <p:cNvPr id="366" name="Text Placeholder 3"/>
            <p:cNvGrpSpPr/>
            <p:nvPr/>
          </p:nvGrpSpPr>
          <p:grpSpPr>
            <a:xfrm>
              <a:off x="-1" y="647999"/>
              <a:ext cx="1699067" cy="2264017"/>
              <a:chOff x="0" y="0"/>
              <a:chExt cx="1699065" cy="2264016"/>
            </a:xfrm>
          </p:grpSpPr>
          <p:sp>
            <p:nvSpPr>
              <p:cNvPr id="364" name="Rectangle"/>
              <p:cNvSpPr/>
              <p:nvPr/>
            </p:nvSpPr>
            <p:spPr>
              <a:xfrm>
                <a:off x="-1" y="-1"/>
                <a:ext cx="1699067" cy="2264017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spcBef>
                    <a:spcPts val="600"/>
                  </a:spcBef>
                  <a:defRPr sz="2400" b="1"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65" name="1…"/>
              <p:cNvSpPr txBox="1"/>
              <p:nvPr/>
            </p:nvSpPr>
            <p:spPr>
              <a:xfrm>
                <a:off x="36000" y="-1"/>
                <a:ext cx="1627066" cy="22268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</a:p>
            </p:txBody>
          </p:sp>
        </p:grpSp>
        <p:sp>
          <p:nvSpPr>
            <p:cNvPr id="367" name="Text Placeholder 3"/>
            <p:cNvSpPr txBox="1"/>
            <p:nvPr/>
          </p:nvSpPr>
          <p:spPr>
            <a:xfrm>
              <a:off x="-1" y="-2"/>
              <a:ext cx="1699066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69" name="TextBox 11"/>
          <p:cNvSpPr txBox="1"/>
          <p:nvPr/>
        </p:nvSpPr>
        <p:spPr>
          <a:xfrm>
            <a:off x="3968180" y="3114988"/>
            <a:ext cx="6095670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 ()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for (let i = 1; i &lt;= 5; i++) {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//TODO: print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234465"/>
                </a:solidFill>
              </a:rPr>
              <a:t>}    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 advAuto="0"/>
      <p:bldP spid="36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defRPr sz="3200"/>
            </a:pPr>
            <a:r>
              <a:rPr lang="en-US" dirty="0" smtClean="0"/>
              <a:t>Introduction and IDE</a:t>
            </a:r>
          </a:p>
          <a:p>
            <a:pPr marL="514350" indent="-514350">
              <a:defRPr sz="3200"/>
            </a:pPr>
            <a:r>
              <a:rPr lang="en-US" dirty="0" smtClean="0"/>
              <a:t>JavaScript Syntax</a:t>
            </a:r>
          </a:p>
          <a:p>
            <a:pPr marL="514350" indent="-514350">
              <a:defRPr sz="3200"/>
            </a:pPr>
            <a:r>
              <a:rPr lang="en-US" dirty="0" smtClean="0"/>
              <a:t>Conditional Statements</a:t>
            </a:r>
          </a:p>
          <a:p>
            <a:pPr marL="514350" indent="-514350">
              <a:defRPr sz="3200"/>
            </a:pPr>
            <a:r>
              <a:rPr lang="en-US" dirty="0" smtClean="0"/>
              <a:t>Loops</a:t>
            </a:r>
          </a:p>
          <a:p>
            <a:pPr marL="900113" lvl="1" indent="-457200">
              <a:defRPr sz="3200"/>
            </a:pPr>
            <a:r>
              <a:rPr lang="en-US" dirty="0" smtClean="0"/>
              <a:t>While-Loop</a:t>
            </a:r>
          </a:p>
          <a:p>
            <a:pPr marL="900113" lvl="1" indent="-457200">
              <a:defRPr sz="3200"/>
            </a:pPr>
            <a:r>
              <a:rPr lang="en-US" dirty="0" smtClean="0"/>
              <a:t>For-Loop</a:t>
            </a:r>
          </a:p>
          <a:p>
            <a:pPr marL="514350" indent="-514350">
              <a:defRPr sz="3200"/>
            </a:pPr>
            <a:r>
              <a:rPr lang="en-US" dirty="0" smtClean="0"/>
              <a:t>Debugging and Troubleshooting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280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Write a function that receives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t> and prints the </a:t>
            </a:r>
            <a:br/>
            <a:r>
              <a:t>numbers from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t>. Try using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solve(n) {</a:t>
            </a:r>
            <a:br/>
            <a:r>
              <a:t>  while(</a:t>
            </a:r>
            <a:r>
              <a:rPr>
                <a:solidFill>
                  <a:schemeClr val="accent2"/>
                </a:solidFill>
              </a:rPr>
              <a:t>/*TODO*/) </a:t>
            </a:r>
            <a:r>
              <a:t>{</a:t>
            </a:r>
            <a:br/>
            <a:r>
              <a:t>    console.log(n);</a:t>
            </a:r>
            <a:br/>
            <a:r>
              <a:t>    n--;</a:t>
            </a:r>
            <a:br/>
            <a:r>
              <a:t>  }</a:t>
            </a:r>
            <a:br/>
            <a:r>
              <a:t>}</a:t>
            </a:r>
            <a:br/>
            <a:r>
              <a:t>solve(5);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xmlns="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:a16="http://schemas.microsoft.com/office/drawing/2014/main" xmlns="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 advAuto="0"/>
      <p:bldP spid="381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 smtClean="0"/>
              <a:t>Debugging the Code</a:t>
            </a:r>
            <a:endParaRPr lang="en-US"/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99711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The process of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t>includes:</a:t>
            </a:r>
          </a:p>
          <a:p>
            <a:pPr marL="803275" lvl="1" indent="-360362">
              <a:defRPr sz="3100"/>
            </a:pPr>
            <a:r>
              <a:t>Spotting an error</a:t>
            </a:r>
          </a:p>
          <a:p>
            <a:pPr marL="803275" lvl="1" indent="-360362">
              <a:defRPr sz="3100"/>
            </a:pPr>
            <a:r>
              <a:t>Finding the lines of code that cause the error</a:t>
            </a:r>
          </a:p>
          <a:p>
            <a:pPr marL="803275" lvl="1" indent="-360362">
              <a:defRPr sz="3100"/>
            </a:pPr>
            <a:r>
              <a:t>Fixing the error in the code</a:t>
            </a:r>
          </a:p>
          <a:p>
            <a:pPr marL="803275" lvl="1" indent="-360362">
              <a:defRPr sz="3100"/>
            </a:pPr>
            <a:r>
              <a:t>Testing to check if the error is gone </a:t>
            </a:r>
            <a:br/>
            <a:r>
              <a:t>and no new errors are introduced</a:t>
            </a:r>
          </a:p>
          <a:p>
            <a:r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</a:t>
            </a:r>
            <a:r>
              <a:rPr dirty="0" smtClean="0"/>
              <a:t>a</a:t>
            </a:r>
            <a:r>
              <a:rPr lang="en-US" dirty="0" smtClean="0"/>
              <a:t> </a:t>
            </a:r>
            <a:r>
              <a:rPr dirty="0" smtClean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br>
              <a:rPr dirty="0"/>
            </a:br>
            <a:r>
              <a:rPr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br>
              <a:rPr dirty="0"/>
            </a:br>
            <a:r>
              <a:rPr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915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 err="1"/>
              <a:t>WebStorm</a:t>
            </a:r>
            <a:r>
              <a:rPr dirty="0"/>
              <a:t> has </a:t>
            </a:r>
            <a:r>
              <a:rPr dirty="0" smtClean="0"/>
              <a:t>a</a:t>
            </a:r>
            <a:r>
              <a:rPr lang="en-US" dirty="0" smtClean="0"/>
              <a:t> </a:t>
            </a:r>
            <a:r>
              <a:rPr dirty="0" smtClean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r>
              <a:rPr dirty="0" smtClean="0"/>
              <a:t>code </a:t>
            </a:r>
            <a:r>
              <a:rPr dirty="0"/>
              <a:t>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r>
              <a:rPr dirty="0" smtClean="0"/>
              <a:t>variables </a:t>
            </a:r>
            <a:r>
              <a:rPr dirty="0"/>
              <a:t>at runtime</a:t>
            </a:r>
          </a:p>
        </p:txBody>
      </p:sp>
      <p:sp>
        <p:nvSpPr>
          <p:cNvPr id="410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Debugging in WebStorm</a:t>
            </a:r>
          </a:p>
        </p:txBody>
      </p:sp>
      <p:pic>
        <p:nvPicPr>
          <p:cNvPr id="411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4196" y="1611150"/>
            <a:ext cx="6262216" cy="3851601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t>Start without Debugger: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[Shift+F10]</a:t>
            </a:r>
          </a:p>
          <a:p>
            <a:pPr>
              <a:lnSpc>
                <a:spcPct val="114000"/>
              </a:lnSpc>
            </a:pPr>
            <a:r>
              <a:t>Toggle a breakpoint: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[Shift+F9]</a:t>
            </a:r>
          </a:p>
          <a:p>
            <a:pPr>
              <a:lnSpc>
                <a:spcPct val="114000"/>
              </a:lnSpc>
            </a:pPr>
            <a:r>
              <a:t>Trace step by step: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[F7]</a:t>
            </a:r>
          </a:p>
          <a:p>
            <a:pPr>
              <a:lnSpc>
                <a:spcPct val="114000"/>
              </a:lnSpc>
            </a:pPr>
            <a:r>
              <a:t>Force step into: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[Alt+Shift+f7]</a:t>
            </a:r>
          </a:p>
          <a:p>
            <a:pPr>
              <a:lnSpc>
                <a:spcPct val="114000"/>
              </a:lnSpc>
            </a:pPr>
            <a:r>
              <a:t>Using the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Local</a:t>
            </a:r>
          </a:p>
          <a:p>
            <a:pPr>
              <a:lnSpc>
                <a:spcPct val="114000"/>
              </a:lnSpc>
            </a:pPr>
            <a:r>
              <a:t>Conditional breakpoints</a:t>
            </a:r>
          </a:p>
          <a:p>
            <a:pPr>
              <a:lnSpc>
                <a:spcPct val="114000"/>
              </a:lnSpc>
            </a:pPr>
            <a:r>
              <a:t>Enter debug mode after exception</a:t>
            </a:r>
          </a:p>
        </p:txBody>
      </p:sp>
      <p:sp>
        <p:nvSpPr>
          <p:cNvPr id="41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the Debugger in WebStorm</a:t>
            </a:r>
          </a:p>
        </p:txBody>
      </p:sp>
      <p:pic>
        <p:nvPicPr>
          <p:cNvPr id="420" name="Picture 6" descr="Picture 6"/>
          <p:cNvPicPr>
            <a:picLocks noChangeAspect="1"/>
          </p:cNvPicPr>
          <p:nvPr/>
        </p:nvPicPr>
        <p:blipFill>
          <a:blip r:embed="rId2" cstate="print"/>
          <a:srcRect r="1183" b="42005"/>
          <a:stretch>
            <a:fillRect/>
          </a:stretch>
        </p:blipFill>
        <p:spPr>
          <a:xfrm>
            <a:off x="7652025" y="1257851"/>
            <a:ext cx="3488883" cy="943767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pic>
        <p:nvPicPr>
          <p:cNvPr id="421" name="Picture 8" descr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6154" y="2263344"/>
            <a:ext cx="5000627" cy="4133852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27985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Declare variables with </a:t>
            </a:r>
            <a:r>
              <a:rPr b="1">
                <a:solidFill>
                  <a:schemeClr val="accent1"/>
                </a:solidFill>
              </a:rPr>
              <a:t>'let'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if-else</a:t>
            </a:r>
            <a:r>
              <a:t> statements to check for </a:t>
            </a:r>
            <a:br/>
            <a:r>
              <a:t>conditions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loops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avoid repeating code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the </a:t>
            </a:r>
            <a:r>
              <a:rPr b="1">
                <a:solidFill>
                  <a:schemeClr val="accent1"/>
                </a:solidFill>
              </a:rPr>
              <a:t>debugger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check for mistakes </a:t>
            </a:r>
            <a:br/>
            <a:r>
              <a:t>in the code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Development Environments for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IDE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Chrome Web Browser</a:t>
            </a:r>
            <a:endParaRPr lang="en-US" dirty="0"/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945" y="2034413"/>
            <a:ext cx="5762627" cy="418366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030" y="2411163"/>
            <a:ext cx="3430173" cy="343017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Firefox Web Browser</a:t>
            </a:r>
            <a:endParaRPr lang="en-US" dirty="0"/>
          </a:p>
        </p:txBody>
      </p:sp>
      <p:sp>
        <p:nvSpPr>
          <p:cNvPr id="236" name="Text Placeholder 1"/>
          <p:cNvSpPr txBox="1"/>
          <p:nvPr/>
        </p:nvSpPr>
        <p:spPr>
          <a:xfrm>
            <a:off x="529199" y="1219199"/>
            <a:ext cx="54186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5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[Ctrl] + [Shift] + [i]</a:t>
            </a:r>
          </a:p>
        </p:txBody>
      </p:sp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2" cstate="print"/>
          <a:srcRect r="1192" b="2286"/>
          <a:stretch>
            <a:fillRect/>
          </a:stretch>
        </p:blipFill>
        <p:spPr>
          <a:xfrm>
            <a:off x="595440" y="2411160"/>
            <a:ext cx="6172202" cy="322764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8" name="Picture 4" descr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030" y="2446121"/>
            <a:ext cx="3554365" cy="33952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Node.js</a:t>
            </a:r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half" idx="4294967295"/>
          </p:nvPr>
        </p:nvSpPr>
        <p:spPr>
          <a:xfrm>
            <a:off x="2133598" y="990600"/>
            <a:ext cx="6760145" cy="36391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t>What is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Node.js</a:t>
            </a:r>
            <a:r>
              <a:t>?</a:t>
            </a:r>
          </a:p>
          <a:p>
            <a:pPr marL="803275" lvl="1" indent="-360362">
              <a:defRPr sz="3000"/>
            </a:pPr>
            <a:r>
              <a:t>Server-side JavaScript runtime</a:t>
            </a:r>
            <a:endParaRPr sz="3100"/>
          </a:p>
          <a:p>
            <a:pPr marL="803275" lvl="1" indent="-360362">
              <a:defRPr sz="3000"/>
            </a:pPr>
            <a:r>
              <a:t>Chrome V8 JavaScript engine</a:t>
            </a:r>
            <a:endParaRPr sz="3100"/>
          </a:p>
          <a:p>
            <a:pPr marL="803275" lvl="1" indent="-360362">
              <a:defRPr sz="3000"/>
            </a:pPr>
            <a:r>
              <a:t>NPM package manager</a:t>
            </a:r>
            <a:endParaRPr sz="3100"/>
          </a:p>
          <a:p>
            <a:pPr marL="803275" lvl="1" indent="-360362">
              <a:defRPr sz="3000"/>
            </a:pPr>
            <a:r>
              <a:t>Install node packages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Install the Latest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Картина 5" descr="Screenshot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0117" y="1291809"/>
            <a:ext cx="8611767" cy="5337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Visual Studio Code </a:t>
            </a:r>
            <a:r>
              <a:rPr b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t>In order to create your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944</Words>
  <Application>Microsoft Office PowerPoint</Application>
  <PresentationFormat>По избор</PresentationFormat>
  <Paragraphs>256</Paragraphs>
  <Slides>31</Slides>
  <Notes>4</Notes>
  <HiddenSlides>2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3" baseType="lpstr">
      <vt:lpstr>SoftUni</vt:lpstr>
      <vt:lpstr>1_SoftUni</vt:lpstr>
      <vt:lpstr>Introduction to JavaScript</vt:lpstr>
      <vt:lpstr>Table of Contents</vt:lpstr>
      <vt:lpstr>Have a Question?</vt:lpstr>
      <vt:lpstr>Introduction to IDE</vt:lpstr>
      <vt:lpstr>Chrome Web Browser</vt:lpstr>
      <vt:lpstr>Firefox Web Browser</vt:lpstr>
      <vt:lpstr>Node.js</vt:lpstr>
      <vt:lpstr>Install the Latest Node.js</vt:lpstr>
      <vt:lpstr>Using Visual Studio Code</vt:lpstr>
      <vt:lpstr>JavaScript Syntax</vt:lpstr>
      <vt:lpstr>Functions</vt:lpstr>
      <vt:lpstr>Problem: Multiply Number by Two</vt:lpstr>
      <vt:lpstr>Comparison Operators</vt:lpstr>
      <vt:lpstr>Conditional Statements</vt:lpstr>
      <vt:lpstr>What is Conditional Statement</vt:lpstr>
      <vt:lpstr>Problem: Excellent Grade</vt:lpstr>
      <vt:lpstr>Loops</vt:lpstr>
      <vt:lpstr>What Are Loops</vt:lpstr>
      <vt:lpstr>Problem: Numbers from 1 to 5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Debugging in WebStorm</vt:lpstr>
      <vt:lpstr>Using the Debugger in WebStorm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18</cp:revision>
  <dcterms:created xsi:type="dcterms:W3CDTF">2018-05-23T13:08:44Z</dcterms:created>
  <dcterms:modified xsi:type="dcterms:W3CDTF">2020-09-29T08:21:14Z</dcterms:modified>
  <cp:category>computer programming;programming;software development;software engineering</cp:category>
</cp:coreProperties>
</file>