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73" r:id="rId4"/>
    <p:sldId id="259" r:id="rId5"/>
    <p:sldId id="274" r:id="rId6"/>
    <p:sldId id="260" r:id="rId7"/>
    <p:sldId id="277" r:id="rId8"/>
    <p:sldId id="261" r:id="rId9"/>
    <p:sldId id="278" r:id="rId10"/>
    <p:sldId id="294" r:id="rId11"/>
    <p:sldId id="302" r:id="rId12"/>
    <p:sldId id="263" r:id="rId13"/>
    <p:sldId id="280" r:id="rId14"/>
    <p:sldId id="303" r:id="rId15"/>
    <p:sldId id="264" r:id="rId16"/>
    <p:sldId id="265" r:id="rId17"/>
    <p:sldId id="299" r:id="rId18"/>
    <p:sldId id="305" r:id="rId19"/>
    <p:sldId id="262" r:id="rId20"/>
    <p:sldId id="306" r:id="rId21"/>
    <p:sldId id="275" r:id="rId22"/>
    <p:sldId id="267" r:id="rId23"/>
    <p:sldId id="268" r:id="rId24"/>
    <p:sldId id="276" r:id="rId25"/>
    <p:sldId id="270" r:id="rId26"/>
    <p:sldId id="308" r:id="rId27"/>
    <p:sldId id="307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C7C4D-59B1-42CC-ABAD-89FEDE0175E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0BDF7A5-3326-4644-BFA7-D2FED032670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Basic DSP Slice Components and Functionality</a:t>
          </a:r>
        </a:p>
      </dgm:t>
    </dgm:pt>
    <dgm:pt modelId="{6182CDE6-FC69-45E2-AF54-D0B772F50A01}" type="parTrans" cxnId="{13B097B9-E23E-40E9-BC38-B62EE2077E7A}">
      <dgm:prSet/>
      <dgm:spPr/>
      <dgm:t>
        <a:bodyPr/>
        <a:lstStyle/>
        <a:p>
          <a:endParaRPr lang="en-US"/>
        </a:p>
      </dgm:t>
    </dgm:pt>
    <dgm:pt modelId="{8C317B03-F84D-4CD7-8D74-9796B8A5C5AE}" type="sibTrans" cxnId="{13B097B9-E23E-40E9-BC38-B62EE2077E7A}">
      <dgm:prSet/>
      <dgm:spPr/>
      <dgm:t>
        <a:bodyPr/>
        <a:lstStyle/>
        <a:p>
          <a:endParaRPr lang="en-US"/>
        </a:p>
      </dgm:t>
    </dgm:pt>
    <dgm:pt modelId="{4455907D-8332-4BC8-8686-FB2643B8679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Applications</a:t>
          </a:r>
        </a:p>
      </dgm:t>
    </dgm:pt>
    <dgm:pt modelId="{1B512BFE-80B3-4A0E-B157-4B0C9C74185D}" type="parTrans" cxnId="{63C460F9-DF2B-434F-9A6D-1575471FA51C}">
      <dgm:prSet/>
      <dgm:spPr/>
      <dgm:t>
        <a:bodyPr/>
        <a:lstStyle/>
        <a:p>
          <a:endParaRPr lang="en-US"/>
        </a:p>
      </dgm:t>
    </dgm:pt>
    <dgm:pt modelId="{B7D3C284-4683-4019-8754-B3C1151278E7}" type="sibTrans" cxnId="{63C460F9-DF2B-434F-9A6D-1575471FA51C}">
      <dgm:prSet/>
      <dgm:spPr/>
      <dgm:t>
        <a:bodyPr/>
        <a:lstStyle/>
        <a:p>
          <a:endParaRPr lang="en-US"/>
        </a:p>
      </dgm:t>
    </dgm:pt>
    <dgm:pt modelId="{E1F4BAA1-AA7F-4A03-8D67-0CE70186CCB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Implement various types of filters: low pass, high pass, band pass and adaptive filters.</a:t>
          </a:r>
        </a:p>
      </dgm:t>
    </dgm:pt>
    <dgm:pt modelId="{6FCD72C2-7E83-4C01-868E-9FFD87CD56AC}" type="parTrans" cxnId="{6C68E72C-47F7-4A83-9241-9A0093B2262C}">
      <dgm:prSet/>
      <dgm:spPr/>
      <dgm:t>
        <a:bodyPr/>
        <a:lstStyle/>
        <a:p>
          <a:endParaRPr lang="en-US"/>
        </a:p>
      </dgm:t>
    </dgm:pt>
    <dgm:pt modelId="{8ADCE42E-FE94-4F6C-8288-A0EAFFB26A5E}" type="sibTrans" cxnId="{6C68E72C-47F7-4A83-9241-9A0093B2262C}">
      <dgm:prSet/>
      <dgm:spPr/>
      <dgm:t>
        <a:bodyPr/>
        <a:lstStyle/>
        <a:p>
          <a:endParaRPr lang="en-US"/>
        </a:p>
      </dgm:t>
    </dgm:pt>
    <dgm:pt modelId="{93F399C7-FAA2-4214-932E-1C7D352E57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Dynamic bus shifters, memory address generators, wide bus multiplexers, and memory-mapped I/O registers.</a:t>
          </a:r>
        </a:p>
      </dgm:t>
    </dgm:pt>
    <dgm:pt modelId="{AF4C1EC1-B1C6-4B2D-A82A-F61AD401A318}" type="parTrans" cxnId="{84EAECB5-238F-4F69-B6F2-325620BC714C}">
      <dgm:prSet/>
      <dgm:spPr/>
      <dgm:t>
        <a:bodyPr/>
        <a:lstStyle/>
        <a:p>
          <a:endParaRPr lang="en-US"/>
        </a:p>
      </dgm:t>
    </dgm:pt>
    <dgm:pt modelId="{0364F39D-F508-4A1E-B06D-2A6D6982A691}" type="sibTrans" cxnId="{84EAECB5-238F-4F69-B6F2-325620BC714C}">
      <dgm:prSet/>
      <dgm:spPr/>
      <dgm:t>
        <a:bodyPr/>
        <a:lstStyle/>
        <a:p>
          <a:endParaRPr lang="en-US"/>
        </a:p>
      </dgm:t>
    </dgm:pt>
    <dgm:pt modelId="{7E6DCD38-5C38-4E97-AAAC-8C1FAF6DF549}" type="pres">
      <dgm:prSet presAssocID="{0E0C7C4D-59B1-42CC-ABAD-89FEDE0175E4}" presName="linear" presStyleCnt="0">
        <dgm:presLayoutVars>
          <dgm:animLvl val="lvl"/>
          <dgm:resizeHandles val="exact"/>
        </dgm:presLayoutVars>
      </dgm:prSet>
      <dgm:spPr/>
    </dgm:pt>
    <dgm:pt modelId="{281FD028-83E5-4952-A189-AF06B31D0028}" type="pres">
      <dgm:prSet presAssocID="{00BDF7A5-3326-4644-BFA7-D2FED03267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648480-702A-4FA8-A50F-86980235B629}" type="pres">
      <dgm:prSet presAssocID="{8C317B03-F84D-4CD7-8D74-9796B8A5C5AE}" presName="spacer" presStyleCnt="0"/>
      <dgm:spPr/>
    </dgm:pt>
    <dgm:pt modelId="{F40C89E0-39F8-4EFB-A55A-BB7F7977B5D8}" type="pres">
      <dgm:prSet presAssocID="{4455907D-8332-4BC8-8686-FB2643B867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F3054FD-11A6-4B23-90C2-CBF788E074A9}" type="pres">
      <dgm:prSet presAssocID="{4455907D-8332-4BC8-8686-FB2643B867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C68E72C-47F7-4A83-9241-9A0093B2262C}" srcId="{4455907D-8332-4BC8-8686-FB2643B86794}" destId="{E1F4BAA1-AA7F-4A03-8D67-0CE70186CCBE}" srcOrd="0" destOrd="0" parTransId="{6FCD72C2-7E83-4C01-868E-9FFD87CD56AC}" sibTransId="{8ADCE42E-FE94-4F6C-8288-A0EAFFB26A5E}"/>
    <dgm:cxn modelId="{DED67D39-6045-4302-BF6C-04520F27BB35}" type="presOf" srcId="{93F399C7-FAA2-4214-932E-1C7D352E5720}" destId="{DF3054FD-11A6-4B23-90C2-CBF788E074A9}" srcOrd="0" destOrd="1" presId="urn:microsoft.com/office/officeart/2005/8/layout/vList2"/>
    <dgm:cxn modelId="{E699106A-1436-4324-BE84-1975DD3DA7E6}" type="presOf" srcId="{4455907D-8332-4BC8-8686-FB2643B86794}" destId="{F40C89E0-39F8-4EFB-A55A-BB7F7977B5D8}" srcOrd="0" destOrd="0" presId="urn:microsoft.com/office/officeart/2005/8/layout/vList2"/>
    <dgm:cxn modelId="{84EAECB5-238F-4F69-B6F2-325620BC714C}" srcId="{4455907D-8332-4BC8-8686-FB2643B86794}" destId="{93F399C7-FAA2-4214-932E-1C7D352E5720}" srcOrd="1" destOrd="0" parTransId="{AF4C1EC1-B1C6-4B2D-A82A-F61AD401A318}" sibTransId="{0364F39D-F508-4A1E-B06D-2A6D6982A691}"/>
    <dgm:cxn modelId="{13B097B9-E23E-40E9-BC38-B62EE2077E7A}" srcId="{0E0C7C4D-59B1-42CC-ABAD-89FEDE0175E4}" destId="{00BDF7A5-3326-4644-BFA7-D2FED032670A}" srcOrd="0" destOrd="0" parTransId="{6182CDE6-FC69-45E2-AF54-D0B772F50A01}" sibTransId="{8C317B03-F84D-4CD7-8D74-9796B8A5C5AE}"/>
    <dgm:cxn modelId="{9E6D31E3-926E-42D2-8A4C-01D140DE1053}" type="presOf" srcId="{E1F4BAA1-AA7F-4A03-8D67-0CE70186CCBE}" destId="{DF3054FD-11A6-4B23-90C2-CBF788E074A9}" srcOrd="0" destOrd="0" presId="urn:microsoft.com/office/officeart/2005/8/layout/vList2"/>
    <dgm:cxn modelId="{4C4139F1-6C7E-45D3-84F1-F73BF3EC0886}" type="presOf" srcId="{0E0C7C4D-59B1-42CC-ABAD-89FEDE0175E4}" destId="{7E6DCD38-5C38-4E97-AAAC-8C1FAF6DF549}" srcOrd="0" destOrd="0" presId="urn:microsoft.com/office/officeart/2005/8/layout/vList2"/>
    <dgm:cxn modelId="{63C460F9-DF2B-434F-9A6D-1575471FA51C}" srcId="{0E0C7C4D-59B1-42CC-ABAD-89FEDE0175E4}" destId="{4455907D-8332-4BC8-8686-FB2643B86794}" srcOrd="1" destOrd="0" parTransId="{1B512BFE-80B3-4A0E-B157-4B0C9C74185D}" sibTransId="{B7D3C284-4683-4019-8754-B3C1151278E7}"/>
    <dgm:cxn modelId="{5BD62CFD-8E79-47F7-903B-F5A70B3781A1}" type="presOf" srcId="{00BDF7A5-3326-4644-BFA7-D2FED032670A}" destId="{281FD028-83E5-4952-A189-AF06B31D0028}" srcOrd="0" destOrd="0" presId="urn:microsoft.com/office/officeart/2005/8/layout/vList2"/>
    <dgm:cxn modelId="{828E38BF-1B8E-4EBF-BF2B-3D281A7F0D33}" type="presParOf" srcId="{7E6DCD38-5C38-4E97-AAAC-8C1FAF6DF549}" destId="{281FD028-83E5-4952-A189-AF06B31D0028}" srcOrd="0" destOrd="0" presId="urn:microsoft.com/office/officeart/2005/8/layout/vList2"/>
    <dgm:cxn modelId="{F749B059-C477-4BF6-8EA1-9A65A84DD386}" type="presParOf" srcId="{7E6DCD38-5C38-4E97-AAAC-8C1FAF6DF549}" destId="{8F648480-702A-4FA8-A50F-86980235B629}" srcOrd="1" destOrd="0" presId="urn:microsoft.com/office/officeart/2005/8/layout/vList2"/>
    <dgm:cxn modelId="{D2889E17-786C-4C76-AA7C-3671410B441B}" type="presParOf" srcId="{7E6DCD38-5C38-4E97-AAAC-8C1FAF6DF549}" destId="{F40C89E0-39F8-4EFB-A55A-BB7F7977B5D8}" srcOrd="2" destOrd="0" presId="urn:microsoft.com/office/officeart/2005/8/layout/vList2"/>
    <dgm:cxn modelId="{0A32CB9C-9324-4FB0-9662-C865284FD0DF}" type="presParOf" srcId="{7E6DCD38-5C38-4E97-AAAC-8C1FAF6DF549}" destId="{DF3054FD-11A6-4B23-90C2-CBF788E074A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C7C4D-59B1-42CC-ABAD-89FEDE0175E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0BDF7A5-3326-4644-BFA7-D2FED032670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Basic DSP Slice Components and Functionality</a:t>
          </a:r>
        </a:p>
      </dgm:t>
    </dgm:pt>
    <dgm:pt modelId="{6182CDE6-FC69-45E2-AF54-D0B772F50A01}" type="parTrans" cxnId="{13B097B9-E23E-40E9-BC38-B62EE2077E7A}">
      <dgm:prSet/>
      <dgm:spPr/>
      <dgm:t>
        <a:bodyPr/>
        <a:lstStyle/>
        <a:p>
          <a:endParaRPr lang="en-US"/>
        </a:p>
      </dgm:t>
    </dgm:pt>
    <dgm:pt modelId="{8C317B03-F84D-4CD7-8D74-9796B8A5C5AE}" type="sibTrans" cxnId="{13B097B9-E23E-40E9-BC38-B62EE2077E7A}">
      <dgm:prSet/>
      <dgm:spPr/>
      <dgm:t>
        <a:bodyPr/>
        <a:lstStyle/>
        <a:p>
          <a:endParaRPr lang="en-US"/>
        </a:p>
      </dgm:t>
    </dgm:pt>
    <dgm:pt modelId="{4455907D-8332-4BC8-8686-FB2643B8679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Applications</a:t>
          </a:r>
        </a:p>
      </dgm:t>
    </dgm:pt>
    <dgm:pt modelId="{1B512BFE-80B3-4A0E-B157-4B0C9C74185D}" type="parTrans" cxnId="{63C460F9-DF2B-434F-9A6D-1575471FA51C}">
      <dgm:prSet/>
      <dgm:spPr/>
      <dgm:t>
        <a:bodyPr/>
        <a:lstStyle/>
        <a:p>
          <a:endParaRPr lang="en-US"/>
        </a:p>
      </dgm:t>
    </dgm:pt>
    <dgm:pt modelId="{B7D3C284-4683-4019-8754-B3C1151278E7}" type="sibTrans" cxnId="{63C460F9-DF2B-434F-9A6D-1575471FA51C}">
      <dgm:prSet/>
      <dgm:spPr/>
      <dgm:t>
        <a:bodyPr/>
        <a:lstStyle/>
        <a:p>
          <a:endParaRPr lang="en-US"/>
        </a:p>
      </dgm:t>
    </dgm:pt>
    <dgm:pt modelId="{E1F4BAA1-AA7F-4A03-8D67-0CE70186CCB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Implement various types of filters: low pass, high pass, band pass and adaptive filters.</a:t>
          </a:r>
        </a:p>
      </dgm:t>
    </dgm:pt>
    <dgm:pt modelId="{6FCD72C2-7E83-4C01-868E-9FFD87CD56AC}" type="parTrans" cxnId="{6C68E72C-47F7-4A83-9241-9A0093B2262C}">
      <dgm:prSet/>
      <dgm:spPr/>
      <dgm:t>
        <a:bodyPr/>
        <a:lstStyle/>
        <a:p>
          <a:endParaRPr lang="en-US"/>
        </a:p>
      </dgm:t>
    </dgm:pt>
    <dgm:pt modelId="{8ADCE42E-FE94-4F6C-8288-A0EAFFB26A5E}" type="sibTrans" cxnId="{6C68E72C-47F7-4A83-9241-9A0093B2262C}">
      <dgm:prSet/>
      <dgm:spPr/>
      <dgm:t>
        <a:bodyPr/>
        <a:lstStyle/>
        <a:p>
          <a:endParaRPr lang="en-US"/>
        </a:p>
      </dgm:t>
    </dgm:pt>
    <dgm:pt modelId="{B5A781C5-2469-45E2-9377-F977296AD83F}">
      <dgm:prSet/>
      <dgm:spPr/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/>
            <a:t>Dynamic bus shifters, memory address generators, wide bus multiplexers, and memory-mapped I/O registers.</a:t>
          </a:r>
        </a:p>
      </dgm:t>
    </dgm:pt>
    <dgm:pt modelId="{0561C909-C3A2-4F04-B7C3-A712E46CBC66}" type="parTrans" cxnId="{56767A62-E3C2-445B-8356-0D97CF459847}">
      <dgm:prSet/>
      <dgm:spPr/>
      <dgm:t>
        <a:bodyPr/>
        <a:lstStyle/>
        <a:p>
          <a:endParaRPr lang="en-US"/>
        </a:p>
      </dgm:t>
    </dgm:pt>
    <dgm:pt modelId="{D2AA7975-8F1A-4093-81C3-FBB3BD950099}" type="sibTrans" cxnId="{56767A62-E3C2-445B-8356-0D97CF459847}">
      <dgm:prSet/>
      <dgm:spPr/>
      <dgm:t>
        <a:bodyPr/>
        <a:lstStyle/>
        <a:p>
          <a:endParaRPr lang="en-US"/>
        </a:p>
      </dgm:t>
    </dgm:pt>
    <dgm:pt modelId="{7E6DCD38-5C38-4E97-AAAC-8C1FAF6DF549}" type="pres">
      <dgm:prSet presAssocID="{0E0C7C4D-59B1-42CC-ABAD-89FEDE0175E4}" presName="linear" presStyleCnt="0">
        <dgm:presLayoutVars>
          <dgm:animLvl val="lvl"/>
          <dgm:resizeHandles val="exact"/>
        </dgm:presLayoutVars>
      </dgm:prSet>
      <dgm:spPr/>
    </dgm:pt>
    <dgm:pt modelId="{281FD028-83E5-4952-A189-AF06B31D0028}" type="pres">
      <dgm:prSet presAssocID="{00BDF7A5-3326-4644-BFA7-D2FED03267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F648480-702A-4FA8-A50F-86980235B629}" type="pres">
      <dgm:prSet presAssocID="{8C317B03-F84D-4CD7-8D74-9796B8A5C5AE}" presName="spacer" presStyleCnt="0"/>
      <dgm:spPr/>
    </dgm:pt>
    <dgm:pt modelId="{F40C89E0-39F8-4EFB-A55A-BB7F7977B5D8}" type="pres">
      <dgm:prSet presAssocID="{4455907D-8332-4BC8-8686-FB2643B867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F3054FD-11A6-4B23-90C2-CBF788E074A9}" type="pres">
      <dgm:prSet presAssocID="{4455907D-8332-4BC8-8686-FB2643B867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C68E72C-47F7-4A83-9241-9A0093B2262C}" srcId="{4455907D-8332-4BC8-8686-FB2643B86794}" destId="{E1F4BAA1-AA7F-4A03-8D67-0CE70186CCBE}" srcOrd="0" destOrd="0" parTransId="{6FCD72C2-7E83-4C01-868E-9FFD87CD56AC}" sibTransId="{8ADCE42E-FE94-4F6C-8288-A0EAFFB26A5E}"/>
    <dgm:cxn modelId="{56767A62-E3C2-445B-8356-0D97CF459847}" srcId="{4455907D-8332-4BC8-8686-FB2643B86794}" destId="{B5A781C5-2469-45E2-9377-F977296AD83F}" srcOrd="1" destOrd="0" parTransId="{0561C909-C3A2-4F04-B7C3-A712E46CBC66}" sibTransId="{D2AA7975-8F1A-4093-81C3-FBB3BD950099}"/>
    <dgm:cxn modelId="{E699106A-1436-4324-BE84-1975DD3DA7E6}" type="presOf" srcId="{4455907D-8332-4BC8-8686-FB2643B86794}" destId="{F40C89E0-39F8-4EFB-A55A-BB7F7977B5D8}" srcOrd="0" destOrd="0" presId="urn:microsoft.com/office/officeart/2005/8/layout/vList2"/>
    <dgm:cxn modelId="{13B097B9-E23E-40E9-BC38-B62EE2077E7A}" srcId="{0E0C7C4D-59B1-42CC-ABAD-89FEDE0175E4}" destId="{00BDF7A5-3326-4644-BFA7-D2FED032670A}" srcOrd="0" destOrd="0" parTransId="{6182CDE6-FC69-45E2-AF54-D0B772F50A01}" sibTransId="{8C317B03-F84D-4CD7-8D74-9796B8A5C5AE}"/>
    <dgm:cxn modelId="{9E6D31E3-926E-42D2-8A4C-01D140DE1053}" type="presOf" srcId="{E1F4BAA1-AA7F-4A03-8D67-0CE70186CCBE}" destId="{DF3054FD-11A6-4B23-90C2-CBF788E074A9}" srcOrd="0" destOrd="0" presId="urn:microsoft.com/office/officeart/2005/8/layout/vList2"/>
    <dgm:cxn modelId="{4C4139F1-6C7E-45D3-84F1-F73BF3EC0886}" type="presOf" srcId="{0E0C7C4D-59B1-42CC-ABAD-89FEDE0175E4}" destId="{7E6DCD38-5C38-4E97-AAAC-8C1FAF6DF549}" srcOrd="0" destOrd="0" presId="urn:microsoft.com/office/officeart/2005/8/layout/vList2"/>
    <dgm:cxn modelId="{5D80ADF5-7973-41AE-93A3-84559F4D8A27}" type="presOf" srcId="{B5A781C5-2469-45E2-9377-F977296AD83F}" destId="{DF3054FD-11A6-4B23-90C2-CBF788E074A9}" srcOrd="0" destOrd="1" presId="urn:microsoft.com/office/officeart/2005/8/layout/vList2"/>
    <dgm:cxn modelId="{63C460F9-DF2B-434F-9A6D-1575471FA51C}" srcId="{0E0C7C4D-59B1-42CC-ABAD-89FEDE0175E4}" destId="{4455907D-8332-4BC8-8686-FB2643B86794}" srcOrd="1" destOrd="0" parTransId="{1B512BFE-80B3-4A0E-B157-4B0C9C74185D}" sibTransId="{B7D3C284-4683-4019-8754-B3C1151278E7}"/>
    <dgm:cxn modelId="{5BD62CFD-8E79-47F7-903B-F5A70B3781A1}" type="presOf" srcId="{00BDF7A5-3326-4644-BFA7-D2FED032670A}" destId="{281FD028-83E5-4952-A189-AF06B31D0028}" srcOrd="0" destOrd="0" presId="urn:microsoft.com/office/officeart/2005/8/layout/vList2"/>
    <dgm:cxn modelId="{828E38BF-1B8E-4EBF-BF2B-3D281A7F0D33}" type="presParOf" srcId="{7E6DCD38-5C38-4E97-AAAC-8C1FAF6DF549}" destId="{281FD028-83E5-4952-A189-AF06B31D0028}" srcOrd="0" destOrd="0" presId="urn:microsoft.com/office/officeart/2005/8/layout/vList2"/>
    <dgm:cxn modelId="{F749B059-C477-4BF6-8EA1-9A65A84DD386}" type="presParOf" srcId="{7E6DCD38-5C38-4E97-AAAC-8C1FAF6DF549}" destId="{8F648480-702A-4FA8-A50F-86980235B629}" srcOrd="1" destOrd="0" presId="urn:microsoft.com/office/officeart/2005/8/layout/vList2"/>
    <dgm:cxn modelId="{D2889E17-786C-4C76-AA7C-3671410B441B}" type="presParOf" srcId="{7E6DCD38-5C38-4E97-AAAC-8C1FAF6DF549}" destId="{F40C89E0-39F8-4EFB-A55A-BB7F7977B5D8}" srcOrd="2" destOrd="0" presId="urn:microsoft.com/office/officeart/2005/8/layout/vList2"/>
    <dgm:cxn modelId="{0A32CB9C-9324-4FB0-9662-C865284FD0DF}" type="presParOf" srcId="{7E6DCD38-5C38-4E97-AAAC-8C1FAF6DF549}" destId="{DF3054FD-11A6-4B23-90C2-CBF788E074A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22DAB9-DF2F-40B2-BDAA-ADFE7ABE4770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F4518A-366E-4B30-B90F-13217009E497}">
      <dgm:prSet/>
      <dgm:spPr/>
      <dgm:t>
        <a:bodyPr/>
        <a:lstStyle/>
        <a:p>
          <a:r>
            <a:rPr lang="en-US"/>
            <a:t>DSP48E1 has wider functionality and unique features relative to prior generations.</a:t>
          </a:r>
        </a:p>
      </dgm:t>
    </dgm:pt>
    <dgm:pt modelId="{DEC3571D-2B9E-4A3B-8F4C-D7BF74C170F3}" type="parTrans" cxnId="{55616FB8-872E-4FBA-8089-33FE69348467}">
      <dgm:prSet/>
      <dgm:spPr/>
      <dgm:t>
        <a:bodyPr/>
        <a:lstStyle/>
        <a:p>
          <a:endParaRPr lang="en-US"/>
        </a:p>
      </dgm:t>
    </dgm:pt>
    <dgm:pt modelId="{1FE6EAF4-35CB-4909-85BA-C1FF6CC4F50D}" type="sibTrans" cxnId="{55616FB8-872E-4FBA-8089-33FE69348467}">
      <dgm:prSet/>
      <dgm:spPr/>
      <dgm:t>
        <a:bodyPr/>
        <a:lstStyle/>
        <a:p>
          <a:endParaRPr lang="en-US"/>
        </a:p>
      </dgm:t>
    </dgm:pt>
    <dgm:pt modelId="{092CDA0A-3B85-46C7-B929-C1953EAC9582}">
      <dgm:prSet/>
      <dgm:spPr/>
      <dgm:t>
        <a:bodyPr/>
        <a:lstStyle/>
        <a:p>
          <a:r>
            <a:rPr lang="en-US" dirty="0"/>
            <a:t>DSP slices can perform complex mathematical operations</a:t>
          </a:r>
        </a:p>
      </dgm:t>
    </dgm:pt>
    <dgm:pt modelId="{EE470C7F-BEE7-4EAE-9858-D2AB17535ED5}" type="parTrans" cxnId="{6E74EFE6-479C-4854-9B31-F2F5EF0454C8}">
      <dgm:prSet/>
      <dgm:spPr/>
      <dgm:t>
        <a:bodyPr/>
        <a:lstStyle/>
        <a:p>
          <a:endParaRPr lang="en-US"/>
        </a:p>
      </dgm:t>
    </dgm:pt>
    <dgm:pt modelId="{2C59575B-E11E-4F3B-BCC9-E2B32BB0FC79}" type="sibTrans" cxnId="{6E74EFE6-479C-4854-9B31-F2F5EF0454C8}">
      <dgm:prSet/>
      <dgm:spPr/>
      <dgm:t>
        <a:bodyPr/>
        <a:lstStyle/>
        <a:p>
          <a:endParaRPr lang="en-US"/>
        </a:p>
      </dgm:t>
    </dgm:pt>
    <dgm:pt modelId="{5CAE9682-141F-4B2E-B688-D186717E5E8B}">
      <dgm:prSet/>
      <dgm:spPr/>
      <dgm:t>
        <a:bodyPr/>
        <a:lstStyle/>
        <a:p>
          <a:r>
            <a:rPr lang="en-US" dirty="0"/>
            <a:t>DSP48E1 slice provides reduced overall power consumption and increased maximum frequency.</a:t>
          </a:r>
        </a:p>
      </dgm:t>
    </dgm:pt>
    <dgm:pt modelId="{90B43672-13CD-4FD7-9D73-5FBD674647C5}" type="parTrans" cxnId="{DEF59EBF-6418-4BBD-A3C4-C9299778FEF9}">
      <dgm:prSet/>
      <dgm:spPr/>
      <dgm:t>
        <a:bodyPr/>
        <a:lstStyle/>
        <a:p>
          <a:endParaRPr lang="en-US"/>
        </a:p>
      </dgm:t>
    </dgm:pt>
    <dgm:pt modelId="{6840B899-788C-49E3-BC99-2F4FC9A6B641}" type="sibTrans" cxnId="{DEF59EBF-6418-4BBD-A3C4-C9299778FEF9}">
      <dgm:prSet/>
      <dgm:spPr/>
      <dgm:t>
        <a:bodyPr/>
        <a:lstStyle/>
        <a:p>
          <a:endParaRPr lang="en-US"/>
        </a:p>
      </dgm:t>
    </dgm:pt>
    <dgm:pt modelId="{88363395-7557-4BD2-8CE0-E57BFC721EAD}" type="pres">
      <dgm:prSet presAssocID="{7A22DAB9-DF2F-40B2-BDAA-ADFE7ABE4770}" presName="linear" presStyleCnt="0">
        <dgm:presLayoutVars>
          <dgm:animLvl val="lvl"/>
          <dgm:resizeHandles val="exact"/>
        </dgm:presLayoutVars>
      </dgm:prSet>
      <dgm:spPr/>
    </dgm:pt>
    <dgm:pt modelId="{58377206-C552-4CC2-9E1E-B6F68BD19C0B}" type="pres">
      <dgm:prSet presAssocID="{092CDA0A-3B85-46C7-B929-C1953EAC95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6DD691-D30F-447E-B9FC-7C9F5DCA196E}" type="pres">
      <dgm:prSet presAssocID="{2C59575B-E11E-4F3B-BCC9-E2B32BB0FC79}" presName="spacer" presStyleCnt="0"/>
      <dgm:spPr/>
    </dgm:pt>
    <dgm:pt modelId="{244C3828-11B7-40F9-8F74-AB6F8F955E0D}" type="pres">
      <dgm:prSet presAssocID="{5CAE9682-141F-4B2E-B688-D186717E5E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B5AC5F-F33A-4756-BD32-F3A7C7536E18}" type="pres">
      <dgm:prSet presAssocID="{6840B899-788C-49E3-BC99-2F4FC9A6B641}" presName="spacer" presStyleCnt="0"/>
      <dgm:spPr/>
    </dgm:pt>
    <dgm:pt modelId="{DC78C470-8F9E-4FBF-AFDC-986757F7EB72}" type="pres">
      <dgm:prSet presAssocID="{87F4518A-366E-4B30-B90F-13217009E4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BDB31B-CC81-487A-AA70-5657067DD7A7}" type="presOf" srcId="{7A22DAB9-DF2F-40B2-BDAA-ADFE7ABE4770}" destId="{88363395-7557-4BD2-8CE0-E57BFC721EAD}" srcOrd="0" destOrd="0" presId="urn:microsoft.com/office/officeart/2005/8/layout/vList2"/>
    <dgm:cxn modelId="{21AFF11C-24E1-4CF6-B406-A4F0CC956752}" type="presOf" srcId="{092CDA0A-3B85-46C7-B929-C1953EAC9582}" destId="{58377206-C552-4CC2-9E1E-B6F68BD19C0B}" srcOrd="0" destOrd="0" presId="urn:microsoft.com/office/officeart/2005/8/layout/vList2"/>
    <dgm:cxn modelId="{B7193627-5299-4ACF-B6F0-991332FC329C}" type="presOf" srcId="{87F4518A-366E-4B30-B90F-13217009E497}" destId="{DC78C470-8F9E-4FBF-AFDC-986757F7EB72}" srcOrd="0" destOrd="0" presId="urn:microsoft.com/office/officeart/2005/8/layout/vList2"/>
    <dgm:cxn modelId="{AA3CEBA4-E1AD-44E0-88A1-D6412F8FAD6B}" type="presOf" srcId="{5CAE9682-141F-4B2E-B688-D186717E5E8B}" destId="{244C3828-11B7-40F9-8F74-AB6F8F955E0D}" srcOrd="0" destOrd="0" presId="urn:microsoft.com/office/officeart/2005/8/layout/vList2"/>
    <dgm:cxn modelId="{55616FB8-872E-4FBA-8089-33FE69348467}" srcId="{7A22DAB9-DF2F-40B2-BDAA-ADFE7ABE4770}" destId="{87F4518A-366E-4B30-B90F-13217009E497}" srcOrd="2" destOrd="0" parTransId="{DEC3571D-2B9E-4A3B-8F4C-D7BF74C170F3}" sibTransId="{1FE6EAF4-35CB-4909-85BA-C1FF6CC4F50D}"/>
    <dgm:cxn modelId="{DEF59EBF-6418-4BBD-A3C4-C9299778FEF9}" srcId="{7A22DAB9-DF2F-40B2-BDAA-ADFE7ABE4770}" destId="{5CAE9682-141F-4B2E-B688-D186717E5E8B}" srcOrd="1" destOrd="0" parTransId="{90B43672-13CD-4FD7-9D73-5FBD674647C5}" sibTransId="{6840B899-788C-49E3-BC99-2F4FC9A6B641}"/>
    <dgm:cxn modelId="{6E74EFE6-479C-4854-9B31-F2F5EF0454C8}" srcId="{7A22DAB9-DF2F-40B2-BDAA-ADFE7ABE4770}" destId="{092CDA0A-3B85-46C7-B929-C1953EAC9582}" srcOrd="0" destOrd="0" parTransId="{EE470C7F-BEE7-4EAE-9858-D2AB17535ED5}" sibTransId="{2C59575B-E11E-4F3B-BCC9-E2B32BB0FC79}"/>
    <dgm:cxn modelId="{1F28C698-CA6D-4B62-AC59-774BDCA30848}" type="presParOf" srcId="{88363395-7557-4BD2-8CE0-E57BFC721EAD}" destId="{58377206-C552-4CC2-9E1E-B6F68BD19C0B}" srcOrd="0" destOrd="0" presId="urn:microsoft.com/office/officeart/2005/8/layout/vList2"/>
    <dgm:cxn modelId="{4EFD59DE-02F7-4E4F-BFF7-60E54E3E112E}" type="presParOf" srcId="{88363395-7557-4BD2-8CE0-E57BFC721EAD}" destId="{516DD691-D30F-447E-B9FC-7C9F5DCA196E}" srcOrd="1" destOrd="0" presId="urn:microsoft.com/office/officeart/2005/8/layout/vList2"/>
    <dgm:cxn modelId="{208263BE-26B4-483E-A5B2-7FA9EB1FC7DA}" type="presParOf" srcId="{88363395-7557-4BD2-8CE0-E57BFC721EAD}" destId="{244C3828-11B7-40F9-8F74-AB6F8F955E0D}" srcOrd="2" destOrd="0" presId="urn:microsoft.com/office/officeart/2005/8/layout/vList2"/>
    <dgm:cxn modelId="{8BD2637F-0965-4693-B6ED-895BAD676767}" type="presParOf" srcId="{88363395-7557-4BD2-8CE0-E57BFC721EAD}" destId="{A4B5AC5F-F33A-4756-BD32-F3A7C7536E18}" srcOrd="3" destOrd="0" presId="urn:microsoft.com/office/officeart/2005/8/layout/vList2"/>
    <dgm:cxn modelId="{142EC54F-3C52-43C0-A845-5D493DB1D5C1}" type="presParOf" srcId="{88363395-7557-4BD2-8CE0-E57BFC721EAD}" destId="{DC78C470-8F9E-4FBF-AFDC-986757F7EB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FD028-83E5-4952-A189-AF06B31D0028}">
      <dsp:nvSpPr>
        <dsp:cNvPr id="0" name=""/>
        <dsp:cNvSpPr/>
      </dsp:nvSpPr>
      <dsp:spPr>
        <a:xfrm>
          <a:off x="0" y="11423"/>
          <a:ext cx="9495520" cy="8213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600" kern="1200" dirty="0"/>
            <a:t>Basic DSP Slice Components and Functionality</a:t>
          </a:r>
        </a:p>
      </dsp:txBody>
      <dsp:txXfrm>
        <a:off x="40094" y="51517"/>
        <a:ext cx="9415332" cy="741151"/>
      </dsp:txXfrm>
    </dsp:sp>
    <dsp:sp modelId="{F40C89E0-39F8-4EFB-A55A-BB7F7977B5D8}">
      <dsp:nvSpPr>
        <dsp:cNvPr id="0" name=""/>
        <dsp:cNvSpPr/>
      </dsp:nvSpPr>
      <dsp:spPr>
        <a:xfrm>
          <a:off x="0" y="936443"/>
          <a:ext cx="9495520" cy="8213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600" kern="1200" dirty="0"/>
            <a:t>Applications</a:t>
          </a:r>
        </a:p>
      </dsp:txBody>
      <dsp:txXfrm>
        <a:off x="40094" y="976537"/>
        <a:ext cx="9415332" cy="741151"/>
      </dsp:txXfrm>
    </dsp:sp>
    <dsp:sp modelId="{DF3054FD-11A6-4B23-90C2-CBF788E074A9}">
      <dsp:nvSpPr>
        <dsp:cNvPr id="0" name=""/>
        <dsp:cNvSpPr/>
      </dsp:nvSpPr>
      <dsp:spPr>
        <a:xfrm>
          <a:off x="0" y="1757783"/>
          <a:ext cx="949552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48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Implement various types of filters: low pass, high pass, band pass and adaptive filters.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Dynamic bus shifters, memory address generators, wide bus multiplexers, and memory-mapped I/O registers.</a:t>
          </a:r>
        </a:p>
      </dsp:txBody>
      <dsp:txXfrm>
        <a:off x="0" y="1757783"/>
        <a:ext cx="9495520" cy="1639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FD028-83E5-4952-A189-AF06B31D0028}">
      <dsp:nvSpPr>
        <dsp:cNvPr id="0" name=""/>
        <dsp:cNvSpPr/>
      </dsp:nvSpPr>
      <dsp:spPr>
        <a:xfrm>
          <a:off x="0" y="11423"/>
          <a:ext cx="9495520" cy="8213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600" kern="1200" dirty="0"/>
            <a:t>Basic DSP Slice Components and Functionality</a:t>
          </a:r>
        </a:p>
      </dsp:txBody>
      <dsp:txXfrm>
        <a:off x="40094" y="51517"/>
        <a:ext cx="9415332" cy="741151"/>
      </dsp:txXfrm>
    </dsp:sp>
    <dsp:sp modelId="{F40C89E0-39F8-4EFB-A55A-BB7F7977B5D8}">
      <dsp:nvSpPr>
        <dsp:cNvPr id="0" name=""/>
        <dsp:cNvSpPr/>
      </dsp:nvSpPr>
      <dsp:spPr>
        <a:xfrm>
          <a:off x="0" y="936443"/>
          <a:ext cx="9495520" cy="8213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600" kern="1200" dirty="0"/>
            <a:t>Applications</a:t>
          </a:r>
        </a:p>
      </dsp:txBody>
      <dsp:txXfrm>
        <a:off x="40094" y="976537"/>
        <a:ext cx="9415332" cy="741151"/>
      </dsp:txXfrm>
    </dsp:sp>
    <dsp:sp modelId="{DF3054FD-11A6-4B23-90C2-CBF788E074A9}">
      <dsp:nvSpPr>
        <dsp:cNvPr id="0" name=""/>
        <dsp:cNvSpPr/>
      </dsp:nvSpPr>
      <dsp:spPr>
        <a:xfrm>
          <a:off x="0" y="1757783"/>
          <a:ext cx="949552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483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Implement various types of filters: low pass, high pass, band pass and adaptive filters.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Times New Roman" panose="02020603050405020304" pitchFamily="18" charset="0"/>
            <a:buChar char="•"/>
          </a:pPr>
          <a:r>
            <a:rPr lang="en-US" sz="2800" kern="1200" dirty="0"/>
            <a:t>Dynamic bus shifters, memory address generators, wide bus multiplexers, and memory-mapped I/O registers.</a:t>
          </a:r>
        </a:p>
      </dsp:txBody>
      <dsp:txXfrm>
        <a:off x="0" y="1757783"/>
        <a:ext cx="9495520" cy="1639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77206-C552-4CC2-9E1E-B6F68BD19C0B}">
      <dsp:nvSpPr>
        <dsp:cNvPr id="0" name=""/>
        <dsp:cNvSpPr/>
      </dsp:nvSpPr>
      <dsp:spPr>
        <a:xfrm>
          <a:off x="0" y="30187"/>
          <a:ext cx="10267950" cy="11714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DSP slices can perform complex mathematical operations</a:t>
          </a:r>
        </a:p>
      </dsp:txBody>
      <dsp:txXfrm>
        <a:off x="57183" y="87370"/>
        <a:ext cx="10153584" cy="1057041"/>
      </dsp:txXfrm>
    </dsp:sp>
    <dsp:sp modelId="{244C3828-11B7-40F9-8F74-AB6F8F955E0D}">
      <dsp:nvSpPr>
        <dsp:cNvPr id="0" name=""/>
        <dsp:cNvSpPr/>
      </dsp:nvSpPr>
      <dsp:spPr>
        <a:xfrm>
          <a:off x="0" y="1290874"/>
          <a:ext cx="10267950" cy="11714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DSP48E1 slice provides reduced overall power consumption and increased maximum frequency.</a:t>
          </a:r>
        </a:p>
      </dsp:txBody>
      <dsp:txXfrm>
        <a:off x="57183" y="1348057"/>
        <a:ext cx="10153584" cy="1057041"/>
      </dsp:txXfrm>
    </dsp:sp>
    <dsp:sp modelId="{DC78C470-8F9E-4FBF-AFDC-986757F7EB72}">
      <dsp:nvSpPr>
        <dsp:cNvPr id="0" name=""/>
        <dsp:cNvSpPr/>
      </dsp:nvSpPr>
      <dsp:spPr>
        <a:xfrm>
          <a:off x="0" y="2551562"/>
          <a:ext cx="10267950" cy="117140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DSP48E1 has wider functionality and unique features relative to prior generations.</a:t>
          </a:r>
        </a:p>
      </dsp:txBody>
      <dsp:txXfrm>
        <a:off x="57183" y="2608745"/>
        <a:ext cx="10153584" cy="1057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131A3F7-5BBC-4552-916E-1F26DA13C564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1D59E3F-A681-45BC-A66C-DB484D549E24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796D65E-1E60-444A-8673-DD77C8B6A579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3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AA20C1C-DB74-46F9-9B75-5CF5874EA39A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1673E6C-E91E-468B-B7ED-7B59D715DA7C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97FBC95-B891-4E59-B8CE-0BBBB4F45132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02FBC94-1141-4726-AEC3-A9D98E13FA7C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83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84B0B9-F749-4BE0-84C0-A2B5F0C36B13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0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C613163-A00B-404E-97FF-34C984CF1B76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2584BF0-2EA6-4170-B44A-9F874D5BB778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020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B9730AE-BBA6-42ED-8168-A439AD91AB91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871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901CF6C9-86E2-447A-BE40-2D18F343669E}" type="datetime1">
              <a:rPr lang="en-US" smtClean="0"/>
              <a:t>12/13/2023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7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76FEB-AAD3-1793-C21D-654C4D635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560" y="639763"/>
            <a:ext cx="6414086" cy="3227387"/>
          </a:xfrm>
        </p:spPr>
        <p:txBody>
          <a:bodyPr anchor="b">
            <a:normAutofit/>
          </a:bodyPr>
          <a:lstStyle/>
          <a:p>
            <a:pPr algn="l"/>
            <a:r>
              <a:rPr lang="en-US" sz="6800" dirty="0"/>
              <a:t>Implementation of DSP Slice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C92D-4C30-2FF2-39F5-01D6186D2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808" y="4525963"/>
            <a:ext cx="6161838" cy="1509712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3100" dirty="0"/>
              <a:t>CND111 – Course Project</a:t>
            </a:r>
          </a:p>
          <a:p>
            <a:pPr algn="l">
              <a:lnSpc>
                <a:spcPct val="91000"/>
              </a:lnSpc>
            </a:pPr>
            <a:r>
              <a:rPr lang="en-US" sz="3100" dirty="0"/>
              <a:t>Presented by Grp 10 – Section 14</a:t>
            </a:r>
          </a:p>
          <a:p>
            <a:pPr algn="l">
              <a:lnSpc>
                <a:spcPct val="91000"/>
              </a:lnSpc>
            </a:pPr>
            <a:endParaRPr lang="en-US" sz="3100" dirty="0"/>
          </a:p>
        </p:txBody>
      </p:sp>
      <p:pic>
        <p:nvPicPr>
          <p:cNvPr id="4" name="Picture 3" descr="Close-up of a Metal slinky">
            <a:extLst>
              <a:ext uri="{FF2B5EF4-FFF2-40B4-BE49-F238E27FC236}">
                <a16:creationId xmlns:a16="http://schemas.microsoft.com/office/drawing/2014/main" id="{8848BA09-21D1-5024-7A14-3C25CB6E6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69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1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EE03-8200-2038-F8AF-084FE2A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 adder AND DUAL A, D –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FBB9-0BFE-528F-9E6C-14BE544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C7F77C-8A2C-42DB-403E-53E58C705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89846"/>
              </p:ext>
            </p:extLst>
          </p:nvPr>
        </p:nvGraphicFramePr>
        <p:xfrm>
          <a:off x="1426464" y="2587752"/>
          <a:ext cx="9336024" cy="344496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82740">
                  <a:extLst>
                    <a:ext uri="{9D8B030D-6E8A-4147-A177-3AD203B41FA5}">
                      <a16:colId xmlns:a16="http://schemas.microsoft.com/office/drawing/2014/main" val="3487343237"/>
                    </a:ext>
                  </a:extLst>
                </a:gridCol>
                <a:gridCol w="2088321">
                  <a:extLst>
                    <a:ext uri="{9D8B030D-6E8A-4147-A177-3AD203B41FA5}">
                      <a16:colId xmlns:a16="http://schemas.microsoft.com/office/drawing/2014/main" val="3231883234"/>
                    </a:ext>
                  </a:extLst>
                </a:gridCol>
                <a:gridCol w="2088321">
                  <a:extLst>
                    <a:ext uri="{9D8B030D-6E8A-4147-A177-3AD203B41FA5}">
                      <a16:colId xmlns:a16="http://schemas.microsoft.com/office/drawing/2014/main" val="1519468344"/>
                    </a:ext>
                  </a:extLst>
                </a:gridCol>
                <a:gridCol w="2088321">
                  <a:extLst>
                    <a:ext uri="{9D8B030D-6E8A-4147-A177-3AD203B41FA5}">
                      <a16:colId xmlns:a16="http://schemas.microsoft.com/office/drawing/2014/main" val="1702261432"/>
                    </a:ext>
                  </a:extLst>
                </a:gridCol>
                <a:gridCol w="2088321">
                  <a:extLst>
                    <a:ext uri="{9D8B030D-6E8A-4147-A177-3AD203B41FA5}">
                      <a16:colId xmlns:a16="http://schemas.microsoft.com/office/drawing/2014/main" val="3869724339"/>
                    </a:ext>
                  </a:extLst>
                </a:gridCol>
              </a:tblGrid>
              <a:tr h="3446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 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USEDPORT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ACASCREG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AREG/DREG/ADREG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A_INPUT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2791642"/>
                  </a:ext>
                </a:extLst>
              </a:tr>
              <a:tr h="1129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Function 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/>
                        <a:t>Determines whether the pre-adder and the D Port are used or not.</a:t>
                      </a:r>
                      <a:endParaRPr lang="en-US" sz="16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Sets the number of pipeline registers for output COUTA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Sets the number of pipeline registers for input A/D/output of pre-adder AD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Selects the used input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8718146"/>
                  </a:ext>
                </a:extLst>
              </a:tr>
              <a:tr h="8419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Possible values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“TRUE”, “FALSE”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0,1,2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0,1,2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“Direct”, “Cascade”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043705"/>
                  </a:ext>
                </a:extLst>
              </a:tr>
              <a:tr h="1129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Notes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not used, the value of multiplier A port (AMULT) will either be zero or A (input) 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Must be less than or equal to AREG.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 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0: A2/D2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1: A1/D1/AD1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“Direct”: use input A.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“Cascade”: use input ACIN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81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9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EE03-8200-2038-F8AF-084FE2A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DUAL REGISTER – schematic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FBB9-0BFE-528F-9E6C-14BE544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5124F-B36E-165B-F58E-49DA2A219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91" y="2492900"/>
            <a:ext cx="8587369" cy="386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51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0516-AE20-2191-3BB0-9F29A380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TWO’S COMPLEMENT MULTIPLIER – DESIGN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A2C1-2483-71C5-5713-19FCFF94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12</a:t>
            </a:fld>
            <a:endParaRPr lang="en-US" dirty="0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09845CD-EB15-F978-E3AC-048CCA652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7"/>
          <a:stretch/>
        </p:blipFill>
        <p:spPr bwMode="auto">
          <a:xfrm>
            <a:off x="4064871" y="4127697"/>
            <a:ext cx="7163961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CA7A5AD-3B50-E8B4-D26B-5836AD66A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59359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dirty="0"/>
              <a:t>To get the 2 partial products, 2 multiplication operations are needed:</a:t>
            </a:r>
          </a:p>
          <a:p>
            <a:pPr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/>
              <a:t>18 bits by 18 bits</a:t>
            </a:r>
          </a:p>
          <a:p>
            <a:pPr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700" dirty="0"/>
              <a:t>25 bits by 18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4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0516-AE20-2191-3BB0-9F29A380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TWO’S COMPLEMENT MULTIPLIER – ATTRIBUTES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A2C1-2483-71C5-5713-19FCFF94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BFEE3C-1949-4D70-35D9-E662820E0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3444"/>
              </p:ext>
            </p:extLst>
          </p:nvPr>
        </p:nvGraphicFramePr>
        <p:xfrm>
          <a:off x="1426463" y="2344113"/>
          <a:ext cx="9336025" cy="368672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211634">
                  <a:extLst>
                    <a:ext uri="{9D8B030D-6E8A-4147-A177-3AD203B41FA5}">
                      <a16:colId xmlns:a16="http://schemas.microsoft.com/office/drawing/2014/main" val="4244847164"/>
                    </a:ext>
                  </a:extLst>
                </a:gridCol>
                <a:gridCol w="2564524">
                  <a:extLst>
                    <a:ext uri="{9D8B030D-6E8A-4147-A177-3AD203B41FA5}">
                      <a16:colId xmlns:a16="http://schemas.microsoft.com/office/drawing/2014/main" val="1440031172"/>
                    </a:ext>
                  </a:extLst>
                </a:gridCol>
                <a:gridCol w="2354317">
                  <a:extLst>
                    <a:ext uri="{9D8B030D-6E8A-4147-A177-3AD203B41FA5}">
                      <a16:colId xmlns:a16="http://schemas.microsoft.com/office/drawing/2014/main" val="3910999750"/>
                    </a:ext>
                  </a:extLst>
                </a:gridCol>
                <a:gridCol w="3205550">
                  <a:extLst>
                    <a:ext uri="{9D8B030D-6E8A-4147-A177-3AD203B41FA5}">
                      <a16:colId xmlns:a16="http://schemas.microsoft.com/office/drawing/2014/main" val="2649087261"/>
                    </a:ext>
                  </a:extLst>
                </a:gridCol>
              </a:tblGrid>
              <a:tr h="3643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Attributes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Description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Settings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Importance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301844"/>
                  </a:ext>
                </a:extLst>
              </a:tr>
              <a:tr h="17596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USEMULT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Selects usage of the multiplier.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MULTIPLY (Default), NONE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700" dirty="0">
                          <a:effectLst/>
                        </a:rPr>
                        <a:t>Saving power when the first stage multiplier is not being used (multiplier is bypassed).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700" dirty="0">
                          <a:effectLst/>
                        </a:rPr>
                        <a:t>To save the 48-bit 2’s complement operands.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1717932"/>
                  </a:ext>
                </a:extLst>
              </a:tr>
              <a:tr h="15626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MREG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Selects the number of M pipeline registers that are enabled by CEM and reset synchronously by RSTM.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0, 1(Default)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700" dirty="0">
                          <a:effectLst/>
                        </a:rPr>
                        <a:t>Using the register provides increased performance with an increase of one clock latency and it saves power.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527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9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0516-AE20-2191-3BB0-9F29A380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TWO’S COMPLEMENT MULTIPLIER – schematic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A2C1-2483-71C5-5713-19FCFF94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14</a:t>
            </a:fld>
            <a:endParaRPr lang="en-US" dirty="0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F46D9895-6497-DCF2-A625-483299362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0" y="2587274"/>
            <a:ext cx="9104471" cy="3769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79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2853-CD50-450C-5D86-033188C1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Carry in &amp; MULTIPLIXERS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5DD2-9650-1357-7CEC-251CA7D5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multiplixers determines the inputs to the ALU unit controlled by the signal OPMODE (selection line to X,Y and Z multiplixers).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Carry in to the ALU is controlled by 3-bit CARRYINSEL multiplixer. It can be cascaded.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43DEC-ABD1-C9F5-749C-90360D46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9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2853-CD50-450C-5D86-033188C1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UNIT – Control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5DD2-9650-1357-7CEC-251CA7D5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51353"/>
            <a:ext cx="4578832" cy="30055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OPMODE, ALUMODE, and CARRYINSEL signals together determine the functionality of the embedded adder/subtracter/logic unit.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43DEC-ABD1-C9F5-749C-90360D46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B8CE7-D2F8-0FC4-B5E6-896ACC5FC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2334641"/>
            <a:ext cx="5486400" cy="403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2853-CD50-450C-5D86-033188C1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 UNIT –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43DEC-ABD1-C9F5-749C-90360D46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2D5342-67F7-7DA3-7F48-2EB15B59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3-input Arthimetic operations: </a:t>
            </a:r>
            <a:br>
              <a:rPr lang="en-US" sz="3100" dirty="0"/>
            </a:br>
            <a:r>
              <a:rPr lang="en-US" sz="3100" dirty="0"/>
              <a:t>- 	Controlled by ALUMODE to add or subtract the inputs.</a:t>
            </a:r>
          </a:p>
          <a:p>
            <a:pPr marL="457200" indent="-457200">
              <a:lnSpc>
                <a:spcPct val="134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2-input Logic operations: </a:t>
            </a:r>
            <a:br>
              <a:rPr lang="en-US" sz="3100" dirty="0"/>
            </a:br>
            <a:r>
              <a:rPr lang="en-US" sz="3100" dirty="0"/>
              <a:t>- 	Controlled by ALUMODE and OPMODE[3:2].</a:t>
            </a:r>
            <a:br>
              <a:rPr lang="en-US" sz="3100" dirty="0"/>
            </a:br>
            <a:r>
              <a:rPr lang="en-US" sz="3100" dirty="0"/>
              <a:t>- 	Performs logical bitwise operations: AND, OR, XOR, NAND, NOR and 	XNOR.</a:t>
            </a:r>
            <a:br>
              <a:rPr lang="en-US" sz="3100" dirty="0"/>
            </a:br>
            <a:r>
              <a:rPr lang="en-US" sz="3100" dirty="0"/>
              <a:t>- 	Performed on the inputs or the complement of the inputs.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9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2853-CD50-450C-5D86-033188C1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alu UNIT –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5DD2-9650-1357-7CEC-251CA7D5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851353"/>
            <a:ext cx="10268712" cy="3005525"/>
          </a:xfrm>
        </p:spPr>
        <p:txBody>
          <a:bodyPr>
            <a:normAutofit/>
          </a:bodyPr>
          <a:lstStyle/>
          <a:p>
            <a:r>
              <a:rPr lang="en-US" sz="2000" dirty="0"/>
              <a:t>When the ALU is used to get the result of the multiplier, USEMULT attribute is set to “MULTIPLY”, the selection line of the multiplixers passes the 2 partial products and the ALU becomes 2 input adder.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43DEC-ABD1-C9F5-749C-90360D46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18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1CD004-FFED-DCF7-ABBA-DD459DA3D0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" r="1923"/>
          <a:stretch/>
        </p:blipFill>
        <p:spPr bwMode="auto">
          <a:xfrm>
            <a:off x="2615654" y="4070350"/>
            <a:ext cx="7627938" cy="228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356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EE03-8200-2038-F8AF-084FE2A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  detector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FBB9-0BFE-528F-9E6C-14BE544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908BC-FC2E-6A6A-9528-83E1130B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24690"/>
            <a:ext cx="10268712" cy="3593592"/>
          </a:xfrm>
        </p:spPr>
        <p:txBody>
          <a:bodyPr>
            <a:no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pattern detector detects if the output P matches a specified pattern or the complement of the pattern.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Pattern Detector Flags: PATTERNDETECT (PD), PATTERNBDETECT (PBD), UNDERFLOW</a:t>
            </a:r>
            <a:r>
              <a:rPr lang="en-US" sz="2200" kern="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2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OVERFLOW.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mask field can also be used to hide certain bit locations in the pattern detector.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pattern and the mask fields can each come from an attribute called PATTERN and MASK respectively or from the (registered) C input.</a:t>
            </a:r>
            <a:br>
              <a:rPr lang="en-US" sz="2200" kern="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455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ED2B8-1CD9-52F0-5D39-0E5D6029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Group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08269-CA95-680E-9D6A-073238AF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2172E3-9112-59CD-1D0B-20ED06DE70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65" y="3069943"/>
          <a:ext cx="9953496" cy="21346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357593">
                  <a:extLst>
                    <a:ext uri="{9D8B030D-6E8A-4147-A177-3AD203B41FA5}">
                      <a16:colId xmlns:a16="http://schemas.microsoft.com/office/drawing/2014/main" val="2769948042"/>
                    </a:ext>
                  </a:extLst>
                </a:gridCol>
                <a:gridCol w="3595903">
                  <a:extLst>
                    <a:ext uri="{9D8B030D-6E8A-4147-A177-3AD203B41FA5}">
                      <a16:colId xmlns:a16="http://schemas.microsoft.com/office/drawing/2014/main" val="118027224"/>
                    </a:ext>
                  </a:extLst>
                </a:gridCol>
              </a:tblGrid>
              <a:tr h="544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Name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64" marR="13336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ID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64" marR="133364" marT="0" marB="0"/>
                </a:tc>
                <a:extLst>
                  <a:ext uri="{0D108BD9-81ED-4DB2-BD59-A6C34878D82A}">
                    <a16:rowId xmlns:a16="http://schemas.microsoft.com/office/drawing/2014/main" val="23344350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Rahma Aly Mahmoud Magdy Aly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64" marR="1333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V23010308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64" marR="133364" marT="0" marB="0" anchor="ctr"/>
                </a:tc>
                <a:extLst>
                  <a:ext uri="{0D108BD9-81ED-4DB2-BD59-A6C34878D82A}">
                    <a16:rowId xmlns:a16="http://schemas.microsoft.com/office/drawing/2014/main" val="12380050"/>
                  </a:ext>
                </a:extLst>
              </a:tr>
              <a:tr h="5443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Mariz Gad Atta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64" marR="1333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V23009927</a:t>
                      </a:r>
                      <a:endParaRPr lang="en-US" sz="3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64" marR="133364" marT="0" marB="0" anchor="ctr"/>
                </a:tc>
                <a:extLst>
                  <a:ext uri="{0D108BD9-81ED-4DB2-BD59-A6C34878D82A}">
                    <a16:rowId xmlns:a16="http://schemas.microsoft.com/office/drawing/2014/main" val="1744368584"/>
                  </a:ext>
                </a:extLst>
              </a:tr>
              <a:tr h="54438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err="1">
                          <a:effectLst/>
                        </a:rPr>
                        <a:t>Mariz</a:t>
                      </a:r>
                      <a:r>
                        <a:rPr lang="en-US" sz="3300">
                          <a:effectLst/>
                        </a:rPr>
                        <a:t> Sabry </a:t>
                      </a:r>
                      <a:r>
                        <a:rPr lang="en-US" sz="3300" err="1">
                          <a:effectLst/>
                        </a:rPr>
                        <a:t>Zaky</a:t>
                      </a:r>
                      <a:r>
                        <a:rPr lang="en-US" sz="3300">
                          <a:effectLst/>
                        </a:rPr>
                        <a:t> Attia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64" marR="13336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dirty="0">
                          <a:effectLst/>
                        </a:rPr>
                        <a:t>V23010580</a:t>
                      </a:r>
                      <a:endParaRPr lang="en-US" sz="3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3364" marR="133364" marT="0" marB="0" anchor="ctr"/>
                </a:tc>
                <a:extLst>
                  <a:ext uri="{0D108BD9-81ED-4DB2-BD59-A6C34878D82A}">
                    <a16:rowId xmlns:a16="http://schemas.microsoft.com/office/drawing/2014/main" val="421135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54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EE03-8200-2038-F8AF-084FE2A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SYSTEM SCHEMATIC AND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FBB9-0BFE-528F-9E6C-14BE544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20</a:t>
            </a:fld>
            <a:endParaRPr lang="en-US"/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0A4FFEA-6C75-7E7D-F945-0E0C052C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323684"/>
            <a:ext cx="8145517" cy="4215228"/>
          </a:xfrm>
          <a:prstGeom prst="rect">
            <a:avLst/>
          </a:prstGeom>
        </p:spPr>
      </p:pic>
      <p:pic>
        <p:nvPicPr>
          <p:cNvPr id="8" name="Picture 7" descr="A close-up of a table&#10;&#10;Description automatically generated">
            <a:extLst>
              <a:ext uri="{FF2B5EF4-FFF2-40B4-BE49-F238E27FC236}">
                <a16:creationId xmlns:a16="http://schemas.microsoft.com/office/drawing/2014/main" id="{18F36C85-33BE-666E-48DA-D85222918B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7" t="44244" r="59880" b="3396"/>
          <a:stretch/>
        </p:blipFill>
        <p:spPr bwMode="auto">
          <a:xfrm>
            <a:off x="9105637" y="2424112"/>
            <a:ext cx="2002896" cy="4023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012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5094DF-A34B-3A81-DE98-3F272CAF9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44" y="4536790"/>
            <a:ext cx="10268712" cy="1508760"/>
          </a:xfrm>
        </p:spPr>
        <p:txBody>
          <a:bodyPr>
            <a:normAutofit/>
          </a:bodyPr>
          <a:lstStyle/>
          <a:p>
            <a:r>
              <a:rPr lang="en-US" sz="4800" dirty="0"/>
              <a:t>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1F2C-44D4-BB9F-F8AA-31442B1C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65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2853-CD50-450C-5D86-033188C1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 –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5DD2-9650-1357-7CEC-251CA7D5A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86661"/>
            <a:ext cx="10268712" cy="3401625"/>
          </a:xfrm>
        </p:spPr>
        <p:txBody>
          <a:bodyPr>
            <a:noAutofit/>
          </a:bodyPr>
          <a:lstStyle/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Testing Multiplication Operation: </a:t>
            </a:r>
            <a:br>
              <a:rPr lang="en-US" sz="2100" dirty="0"/>
            </a:br>
            <a:r>
              <a:rPr lang="en-US" sz="2100" dirty="0"/>
              <a:t>USEMULT is set to “MULTIPLY”, the multiplier is used and the ALU becomes 2-input adder. INMODE is controlled to test all the corresponding cases (17 test cases). A, B and D are randomized.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Testing ALU Operations:</a:t>
            </a:r>
            <a:br>
              <a:rPr lang="en-US" sz="2100" dirty="0"/>
            </a:br>
            <a:r>
              <a:rPr lang="en-US" sz="2100" dirty="0"/>
              <a:t>USEMULT is set to “NONE”, the multiplier is not used and the ALU is used as Arthimetic/Logic unit. INMODE and ALUMODE are controlled to test all the corresponding cases (17 test cases). A, B and D are randomized.</a:t>
            </a:r>
          </a:p>
          <a:p>
            <a:pPr marL="457200" indent="-4572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Pattern Detector is tested in both plans.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43DEC-ABD1-C9F5-749C-90360D46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46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F79FC-4B59-C787-9947-33D7BC9A0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F9356-9D4E-F104-1602-1FD24908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chemeClr val="tx1"/>
                </a:solidFill>
              </a:rPr>
              <a:t>TEST CASES PASSED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21A57-9091-7A36-9113-8C086F72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remove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5094DF-A34B-3A81-DE98-3F272CAF9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44" y="4536790"/>
            <a:ext cx="10268712" cy="1508760"/>
          </a:xfrm>
        </p:spPr>
        <p:txBody>
          <a:bodyPr>
            <a:normAutofit/>
          </a:bodyPr>
          <a:lstStyle/>
          <a:p>
            <a:r>
              <a:rPr lang="en-US" sz="4800" dirty="0"/>
              <a:t>SYNTHESIS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1F2C-44D4-BB9F-F8AA-31442B1C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6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7FEBB-6F59-6468-C922-645A9E04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Results – RESOURCE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121EE-1E8C-E1BF-F1EE-9AB04F97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25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318B2C-9B8F-2946-6E16-CB55454F6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355557"/>
              </p:ext>
            </p:extLst>
          </p:nvPr>
        </p:nvGraphicFramePr>
        <p:xfrm>
          <a:off x="1649197" y="2336412"/>
          <a:ext cx="8890557" cy="404615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014154">
                  <a:extLst>
                    <a:ext uri="{9D8B030D-6E8A-4147-A177-3AD203B41FA5}">
                      <a16:colId xmlns:a16="http://schemas.microsoft.com/office/drawing/2014/main" val="2200123704"/>
                    </a:ext>
                  </a:extLst>
                </a:gridCol>
                <a:gridCol w="2862249">
                  <a:extLst>
                    <a:ext uri="{9D8B030D-6E8A-4147-A177-3AD203B41FA5}">
                      <a16:colId xmlns:a16="http://schemas.microsoft.com/office/drawing/2014/main" val="2688001736"/>
                    </a:ext>
                  </a:extLst>
                </a:gridCol>
                <a:gridCol w="3014154">
                  <a:extLst>
                    <a:ext uri="{9D8B030D-6E8A-4147-A177-3AD203B41FA5}">
                      <a16:colId xmlns:a16="http://schemas.microsoft.com/office/drawing/2014/main" val="4229244769"/>
                    </a:ext>
                  </a:extLst>
                </a:gridCol>
              </a:tblGrid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Multiplier used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Multiplier not used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2913102177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Logic Utilization (ALM needed/total)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189/56480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484/56480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1643743591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ALM used for logic and registers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72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75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315459676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ALM used for LUT logic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86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409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253570250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ALM used for registers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75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30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4252873829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Combinational ALUT usage for logic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288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836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2158912704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Dedicated logic registers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299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215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1670719978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I/O pins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417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417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3890527543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Clock pins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12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745942447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DSP Blocks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2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0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2208229581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Global clock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1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4196089998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Maximum fan-out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301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215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3094206651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Highest non-global fan-out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79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107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496446910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Total fan-out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2979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4800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2770682278"/>
                  </a:ext>
                </a:extLst>
              </a:tr>
              <a:tr h="2242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Average fan-out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>
                          <a:effectLst/>
                        </a:rPr>
                        <a:t>2.01</a:t>
                      </a:r>
                      <a:endParaRPr 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u="none" strike="noStrike" dirty="0">
                          <a:effectLst/>
                        </a:rPr>
                        <a:t>2.52</a:t>
                      </a:r>
                      <a:endParaRPr 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613" marR="63613" marT="8835" marB="0" anchor="ctr"/>
                </a:tc>
                <a:extLst>
                  <a:ext uri="{0D108BD9-81ED-4DB2-BD59-A6C34878D82A}">
                    <a16:rowId xmlns:a16="http://schemas.microsoft.com/office/drawing/2014/main" val="10569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06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7FEBB-6F59-6468-C922-645A9E04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Results –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9000-8DE6-7C3D-F7B6-484D6F18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135880" cy="3433031"/>
          </a:xfrm>
        </p:spPr>
        <p:txBody>
          <a:bodyPr anchor="t">
            <a:normAutofit/>
          </a:bodyPr>
          <a:lstStyle/>
          <a:p>
            <a:r>
              <a:rPr lang="en-US" dirty="0"/>
              <a:t>The amount of consumed power depended on whether the multiplier was used or not, where the power increased when it was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121EE-1E8C-E1BF-F1EE-9AB04F97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A4801F-B56E-EB7D-1DDE-1FD1C9E19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76317"/>
              </p:ext>
            </p:extLst>
          </p:nvPr>
        </p:nvGraphicFramePr>
        <p:xfrm>
          <a:off x="6768662" y="2784143"/>
          <a:ext cx="4777346" cy="319543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155266">
                  <a:extLst>
                    <a:ext uri="{9D8B030D-6E8A-4147-A177-3AD203B41FA5}">
                      <a16:colId xmlns:a16="http://schemas.microsoft.com/office/drawing/2014/main" val="1739521679"/>
                    </a:ext>
                  </a:extLst>
                </a:gridCol>
                <a:gridCol w="1257293">
                  <a:extLst>
                    <a:ext uri="{9D8B030D-6E8A-4147-A177-3AD203B41FA5}">
                      <a16:colId xmlns:a16="http://schemas.microsoft.com/office/drawing/2014/main" val="3124100411"/>
                    </a:ext>
                  </a:extLst>
                </a:gridCol>
                <a:gridCol w="1364787">
                  <a:extLst>
                    <a:ext uri="{9D8B030D-6E8A-4147-A177-3AD203B41FA5}">
                      <a16:colId xmlns:a16="http://schemas.microsoft.com/office/drawing/2014/main" val="1627209537"/>
                    </a:ext>
                  </a:extLst>
                </a:gridCol>
              </a:tblGrid>
              <a:tr h="6390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Multiplier used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none" spc="0" dirty="0">
                          <a:solidFill>
                            <a:schemeClr val="tx1"/>
                          </a:solidFill>
                          <a:effectLst/>
                        </a:rPr>
                        <a:t>Multiplier not used</a:t>
                      </a:r>
                      <a:endParaRPr lang="en-US" sz="1400" b="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extLst>
                  <a:ext uri="{0D108BD9-81ED-4DB2-BD59-A6C34878D82A}">
                    <a16:rowId xmlns:a16="http://schemas.microsoft.com/office/drawing/2014/main" val="2906548494"/>
                  </a:ext>
                </a:extLst>
              </a:tr>
              <a:tr h="639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Total thermal power dissipation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437.92 mW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375.17 mW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extLst>
                  <a:ext uri="{0D108BD9-81ED-4DB2-BD59-A6C34878D82A}">
                    <a16:rowId xmlns:a16="http://schemas.microsoft.com/office/drawing/2014/main" val="364335431"/>
                  </a:ext>
                </a:extLst>
              </a:tr>
              <a:tr h="639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Core Dynamic thermal power dissipation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8.07 mW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extLst>
                  <a:ext uri="{0D108BD9-81ED-4DB2-BD59-A6C34878D82A}">
                    <a16:rowId xmlns:a16="http://schemas.microsoft.com/office/drawing/2014/main" val="3508543784"/>
                  </a:ext>
                </a:extLst>
              </a:tr>
              <a:tr h="639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Core static thermal power dissipation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349.29 mW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349 mW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extLst>
                  <a:ext uri="{0D108BD9-81ED-4DB2-BD59-A6C34878D82A}">
                    <a16:rowId xmlns:a16="http://schemas.microsoft.com/office/drawing/2014/main" val="654545390"/>
                  </a:ext>
                </a:extLst>
              </a:tr>
              <a:tr h="639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I/O thermal power dissipation 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80.56 mW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26.17 mW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4015" marR="60009" marT="80012" marB="80012" anchor="ctr"/>
                </a:tc>
                <a:extLst>
                  <a:ext uri="{0D108BD9-81ED-4DB2-BD59-A6C34878D82A}">
                    <a16:rowId xmlns:a16="http://schemas.microsoft.com/office/drawing/2014/main" val="276401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936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FEBB-6F59-6468-C922-645A9E04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9000-8DE6-7C3D-F7B6-484D6F18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696840" cy="35935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maximum clock frequency for the design varied depending on whether the multiplier was used or not.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input clock period was constrained to 10 nsec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design didn’t violate setup nor hold constraints for all operating conditions.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121EE-1E8C-E1BF-F1EE-9AB04F97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123D89-ABB2-712B-1872-D46076CA5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61370"/>
              </p:ext>
            </p:extLst>
          </p:nvPr>
        </p:nvGraphicFramePr>
        <p:xfrm>
          <a:off x="5656960" y="2579448"/>
          <a:ext cx="5571872" cy="84955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269602">
                  <a:extLst>
                    <a:ext uri="{9D8B030D-6E8A-4147-A177-3AD203B41FA5}">
                      <a16:colId xmlns:a16="http://schemas.microsoft.com/office/drawing/2014/main" val="689745567"/>
                    </a:ext>
                  </a:extLst>
                </a:gridCol>
                <a:gridCol w="1651135">
                  <a:extLst>
                    <a:ext uri="{9D8B030D-6E8A-4147-A177-3AD203B41FA5}">
                      <a16:colId xmlns:a16="http://schemas.microsoft.com/office/drawing/2014/main" val="158640031"/>
                    </a:ext>
                  </a:extLst>
                </a:gridCol>
                <a:gridCol w="1651135">
                  <a:extLst>
                    <a:ext uri="{9D8B030D-6E8A-4147-A177-3AD203B41FA5}">
                      <a16:colId xmlns:a16="http://schemas.microsoft.com/office/drawing/2014/main" val="2505823751"/>
                    </a:ext>
                  </a:extLst>
                </a:gridCol>
              </a:tblGrid>
              <a:tr h="424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Multiplier used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Multiplier not used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1241556"/>
                  </a:ext>
                </a:extLst>
              </a:tr>
              <a:tr h="4247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Maximum clock frequency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124.8 MHz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110 MHz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6845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D622A9-A0E7-B317-F5E4-E0FB7891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50797"/>
              </p:ext>
            </p:extLst>
          </p:nvPr>
        </p:nvGraphicFramePr>
        <p:xfrm>
          <a:off x="6905298" y="4007417"/>
          <a:ext cx="4315420" cy="104025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076932">
                  <a:extLst>
                    <a:ext uri="{9D8B030D-6E8A-4147-A177-3AD203B41FA5}">
                      <a16:colId xmlns:a16="http://schemas.microsoft.com/office/drawing/2014/main" val="1381985174"/>
                    </a:ext>
                  </a:extLst>
                </a:gridCol>
                <a:gridCol w="1618817">
                  <a:extLst>
                    <a:ext uri="{9D8B030D-6E8A-4147-A177-3AD203B41FA5}">
                      <a16:colId xmlns:a16="http://schemas.microsoft.com/office/drawing/2014/main" val="2526349111"/>
                    </a:ext>
                  </a:extLst>
                </a:gridCol>
                <a:gridCol w="1619671">
                  <a:extLst>
                    <a:ext uri="{9D8B030D-6E8A-4147-A177-3AD203B41FA5}">
                      <a16:colId xmlns:a16="http://schemas.microsoft.com/office/drawing/2014/main" val="1764773389"/>
                    </a:ext>
                  </a:extLst>
                </a:gridCol>
              </a:tblGrid>
              <a:tr h="199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Fast Cold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Slow Cold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79136"/>
                  </a:ext>
                </a:extLst>
              </a:tr>
              <a:tr h="413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Setup slack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5.922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0.922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7006287"/>
                  </a:ext>
                </a:extLst>
              </a:tr>
              <a:tr h="413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Hold slack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0.187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44096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815128-BFEC-7445-E8B3-0BD30B6F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64571"/>
              </p:ext>
            </p:extLst>
          </p:nvPr>
        </p:nvGraphicFramePr>
        <p:xfrm>
          <a:off x="6913412" y="5047672"/>
          <a:ext cx="4315420" cy="104025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076932">
                  <a:extLst>
                    <a:ext uri="{9D8B030D-6E8A-4147-A177-3AD203B41FA5}">
                      <a16:colId xmlns:a16="http://schemas.microsoft.com/office/drawing/2014/main" val="1381985174"/>
                    </a:ext>
                  </a:extLst>
                </a:gridCol>
                <a:gridCol w="1618817">
                  <a:extLst>
                    <a:ext uri="{9D8B030D-6E8A-4147-A177-3AD203B41FA5}">
                      <a16:colId xmlns:a16="http://schemas.microsoft.com/office/drawing/2014/main" val="2526349111"/>
                    </a:ext>
                  </a:extLst>
                </a:gridCol>
                <a:gridCol w="1619671">
                  <a:extLst>
                    <a:ext uri="{9D8B030D-6E8A-4147-A177-3AD203B41FA5}">
                      <a16:colId xmlns:a16="http://schemas.microsoft.com/office/drawing/2014/main" val="1764773389"/>
                    </a:ext>
                  </a:extLst>
                </a:gridCol>
              </a:tblGrid>
              <a:tr h="199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Fast Hot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Slow Hot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79136"/>
                  </a:ext>
                </a:extLst>
              </a:tr>
              <a:tr h="413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Setup slack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5.662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1.137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7006287"/>
                  </a:ext>
                </a:extLst>
              </a:tr>
              <a:tr h="4137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Hold slack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0.199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0.481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440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819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5A0E-B048-CADE-F178-4F509B45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B2F714-EDFC-84EE-2819-79F47FEB2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555816"/>
              </p:ext>
            </p:extLst>
          </p:nvPr>
        </p:nvGraphicFramePr>
        <p:xfrm>
          <a:off x="960438" y="2428568"/>
          <a:ext cx="10267950" cy="3753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68E78-6712-92A9-4E12-9A88B49E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9D81-EB27-D03F-AC3E-DB807B6B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7A5-93A2-B9F0-81F0-5E8357B7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1B2C6-1927-BAB1-C9CE-826EE239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3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41CE6C-2068-985F-A827-2DBDCBAA6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575233"/>
              </p:ext>
            </p:extLst>
          </p:nvPr>
        </p:nvGraphicFramePr>
        <p:xfrm>
          <a:off x="1346716" y="2587752"/>
          <a:ext cx="9495520" cy="340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35319E-5D62-418E-BFFD-3E3AA963802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06" t="362" r="653" b="-362"/>
          <a:stretch/>
        </p:blipFill>
        <p:spPr>
          <a:xfrm>
            <a:off x="1346716" y="3428205"/>
            <a:ext cx="949552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9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9D81-EB27-D03F-AC3E-DB807B6B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7A5-93A2-B9F0-81F0-5E8357B7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1B2C6-1927-BAB1-C9CE-826EE239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41CE6C-2068-985F-A827-2DBDCBAA6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638752"/>
              </p:ext>
            </p:extLst>
          </p:nvPr>
        </p:nvGraphicFramePr>
        <p:xfrm>
          <a:off x="1346716" y="2587752"/>
          <a:ext cx="9495520" cy="340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59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5094DF-A34B-3A81-DE98-3F272CAF9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644" y="4536790"/>
            <a:ext cx="10268712" cy="1508760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SYSTEM DESIGN/IMPLEMENTATION AND RTL SCHEMATIC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1F2C-44D4-BB9F-F8AA-31442B1C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0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5A91-9B6A-62A0-DE0E-252274CF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Dual  Register B –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62FE-615F-2951-A949-A49D30CF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339AB-56BF-40B6-351B-703B5C6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6</a:t>
            </a:fld>
            <a:endParaRPr lang="en-US" dirty="0"/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DF75BD32-27AB-7120-5A52-2D3E9EAC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r="2865"/>
          <a:stretch/>
        </p:blipFill>
        <p:spPr bwMode="auto">
          <a:xfrm>
            <a:off x="1979676" y="2587752"/>
            <a:ext cx="8229600" cy="2938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317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5A91-9B6A-62A0-DE0E-252274CF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Dual  Register B – CONTROL SIGNALS AND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62FE-615F-2951-A949-A49D30CF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339AB-56BF-40B6-351B-703B5C6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B36A06-8F66-BBBB-D45D-ADBC5DAE0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16462"/>
              </p:ext>
            </p:extLst>
          </p:nvPr>
        </p:nvGraphicFramePr>
        <p:xfrm>
          <a:off x="1426464" y="2587752"/>
          <a:ext cx="9336024" cy="344496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82740">
                  <a:extLst>
                    <a:ext uri="{9D8B030D-6E8A-4147-A177-3AD203B41FA5}">
                      <a16:colId xmlns:a16="http://schemas.microsoft.com/office/drawing/2014/main" val="3487343237"/>
                    </a:ext>
                  </a:extLst>
                </a:gridCol>
                <a:gridCol w="2088321">
                  <a:extLst>
                    <a:ext uri="{9D8B030D-6E8A-4147-A177-3AD203B41FA5}">
                      <a16:colId xmlns:a16="http://schemas.microsoft.com/office/drawing/2014/main" val="3231883234"/>
                    </a:ext>
                  </a:extLst>
                </a:gridCol>
                <a:gridCol w="2088321">
                  <a:extLst>
                    <a:ext uri="{9D8B030D-6E8A-4147-A177-3AD203B41FA5}">
                      <a16:colId xmlns:a16="http://schemas.microsoft.com/office/drawing/2014/main" val="1519468344"/>
                    </a:ext>
                  </a:extLst>
                </a:gridCol>
                <a:gridCol w="2088321">
                  <a:extLst>
                    <a:ext uri="{9D8B030D-6E8A-4147-A177-3AD203B41FA5}">
                      <a16:colId xmlns:a16="http://schemas.microsoft.com/office/drawing/2014/main" val="1702261432"/>
                    </a:ext>
                  </a:extLst>
                </a:gridCol>
                <a:gridCol w="2088321">
                  <a:extLst>
                    <a:ext uri="{9D8B030D-6E8A-4147-A177-3AD203B41FA5}">
                      <a16:colId xmlns:a16="http://schemas.microsoft.com/office/drawing/2014/main" val="3869724339"/>
                    </a:ext>
                  </a:extLst>
                </a:gridCol>
              </a:tblGrid>
              <a:tr h="3446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 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BREG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BCASCREG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INMODE[4]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B_INPUT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2791642"/>
                  </a:ext>
                </a:extLst>
              </a:tr>
              <a:tr h="1129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Function 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Sets the number of pipeline registers for input B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Sets the number of pipeline registers for output COUTB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Sets the value of BMULT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Selects the used input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8718146"/>
                  </a:ext>
                </a:extLst>
              </a:tr>
              <a:tr h="8419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Possible values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0,1.2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0,1,2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0,1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“Direct”, “Cascade”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2043705"/>
                  </a:ext>
                </a:extLst>
              </a:tr>
              <a:tr h="11291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Notes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BREG = 0, no pipelining.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BREG = 1, register B2 is used.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Must be less than or equal to BREG.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 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0: B2_MUX_OUT.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1: B1. </a:t>
                      </a:r>
                      <a:endParaRPr lang="en-US" sz="16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“Direct”: use input B.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“Cascade”: use input BCIN</a:t>
                      </a:r>
                      <a:endParaRPr lang="en-US" sz="16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481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49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EE03-8200-2038-F8AF-084FE2A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 adder and DUAL A, D – DESIGN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FBB9-0BFE-528F-9E6C-14BE544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8</a:t>
            </a:fld>
            <a:endParaRPr lang="en-US"/>
          </a:p>
        </p:txBody>
      </p:sp>
      <p:pic>
        <p:nvPicPr>
          <p:cNvPr id="3" name="Content Placeholder 2" descr="A diagram of a computer&#10;&#10;Description automatically generated">
            <a:extLst>
              <a:ext uri="{FF2B5EF4-FFF2-40B4-BE49-F238E27FC236}">
                <a16:creationId xmlns:a16="http://schemas.microsoft.com/office/drawing/2014/main" id="{52B5B215-EC3E-4E9E-2C38-44254ECD2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/>
          <a:stretch/>
        </p:blipFill>
        <p:spPr bwMode="auto">
          <a:xfrm>
            <a:off x="2436876" y="2317301"/>
            <a:ext cx="7315200" cy="35861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707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EE03-8200-2038-F8AF-084FE2A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 adder AND DUAL A, D – CONTROL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FBB9-0BFE-528F-9E6C-14BE5442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9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AE66DD2-9A3A-568C-0E5E-0A18A1E2D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664718"/>
              </p:ext>
            </p:extLst>
          </p:nvPr>
        </p:nvGraphicFramePr>
        <p:xfrm>
          <a:off x="1426465" y="2500563"/>
          <a:ext cx="9336023" cy="337382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333701">
                  <a:extLst>
                    <a:ext uri="{9D8B030D-6E8A-4147-A177-3AD203B41FA5}">
                      <a16:colId xmlns:a16="http://schemas.microsoft.com/office/drawing/2014/main" val="1558562107"/>
                    </a:ext>
                  </a:extLst>
                </a:gridCol>
                <a:gridCol w="2333701">
                  <a:extLst>
                    <a:ext uri="{9D8B030D-6E8A-4147-A177-3AD203B41FA5}">
                      <a16:colId xmlns:a16="http://schemas.microsoft.com/office/drawing/2014/main" val="1594166650"/>
                    </a:ext>
                  </a:extLst>
                </a:gridCol>
                <a:gridCol w="2333701">
                  <a:extLst>
                    <a:ext uri="{9D8B030D-6E8A-4147-A177-3AD203B41FA5}">
                      <a16:colId xmlns:a16="http://schemas.microsoft.com/office/drawing/2014/main" val="410440622"/>
                    </a:ext>
                  </a:extLst>
                </a:gridCol>
                <a:gridCol w="2334920">
                  <a:extLst>
                    <a:ext uri="{9D8B030D-6E8A-4147-A177-3AD203B41FA5}">
                      <a16:colId xmlns:a16="http://schemas.microsoft.com/office/drawing/2014/main" val="1049671213"/>
                    </a:ext>
                  </a:extLst>
                </a:gridCol>
              </a:tblGrid>
              <a:tr h="37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INMODE[3]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INMODE[2]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INMODE[1]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AMULT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1047909"/>
                  </a:ext>
                </a:extLst>
              </a:tr>
              <a:tr h="37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0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9497196"/>
                  </a:ext>
                </a:extLst>
              </a:tr>
              <a:tr h="37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0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6885435"/>
                  </a:ext>
                </a:extLst>
              </a:tr>
              <a:tr h="37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0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 + 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4427718"/>
                  </a:ext>
                </a:extLst>
              </a:tr>
              <a:tr h="37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0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675660"/>
                  </a:ext>
                </a:extLst>
              </a:tr>
              <a:tr h="37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 A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7397228"/>
                  </a:ext>
                </a:extLst>
              </a:tr>
              <a:tr h="37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139785"/>
                  </a:ext>
                </a:extLst>
              </a:tr>
              <a:tr h="37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 – A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3931932"/>
                  </a:ext>
                </a:extLst>
              </a:tr>
              <a:tr h="374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dirty="0">
                          <a:effectLst/>
                        </a:rPr>
                        <a:t>1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61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9772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1268</Words>
  <Application>Microsoft Office PowerPoint</Application>
  <PresentationFormat>Widescreen</PresentationFormat>
  <Paragraphs>278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Franklin Gothic Demi Cond</vt:lpstr>
      <vt:lpstr>Franklin Gothic Medium</vt:lpstr>
      <vt:lpstr>Symbol</vt:lpstr>
      <vt:lpstr>Times New Roman</vt:lpstr>
      <vt:lpstr>Wingdings</vt:lpstr>
      <vt:lpstr>JuxtaposeVTI</vt:lpstr>
      <vt:lpstr>Implementation of DSP Slice</vt:lpstr>
      <vt:lpstr>Group Members</vt:lpstr>
      <vt:lpstr>Introduction</vt:lpstr>
      <vt:lpstr>Introduction</vt:lpstr>
      <vt:lpstr>PowerPoint Presentation</vt:lpstr>
      <vt:lpstr>Dual  Register B – DESIGN</vt:lpstr>
      <vt:lpstr>Dual  Register B – CONTROL SIGNALS AND ATTRIBUTES</vt:lpstr>
      <vt:lpstr>Pre adder and DUAL A, D – DESIGN </vt:lpstr>
      <vt:lpstr>Pre adder AND DUAL A, D – CONTROL SIGNALS</vt:lpstr>
      <vt:lpstr>Pre adder AND DUAL A, D – ATTRIBUTES</vt:lpstr>
      <vt:lpstr>A DUAL REGISTER – schematic</vt:lpstr>
      <vt:lpstr>TWO’S COMPLEMENT MULTIPLIER – DESIGN </vt:lpstr>
      <vt:lpstr>TWO’S COMPLEMENT MULTIPLIER – ATTRIBUTES </vt:lpstr>
      <vt:lpstr>TWO’S COMPLEMENT MULTIPLIER – schematic </vt:lpstr>
      <vt:lpstr>Carry in &amp; MULTIPLIXERS </vt:lpstr>
      <vt:lpstr>ALU UNIT – Control signals</vt:lpstr>
      <vt:lpstr>alu UNIT – operations</vt:lpstr>
      <vt:lpstr>alu UNIT – Multiplication</vt:lpstr>
      <vt:lpstr>Pattern  detector</vt:lpstr>
      <vt:lpstr>FULL SYSTEM SCHEMATIC AND SYMBOL</vt:lpstr>
      <vt:lpstr>PowerPoint Presentation</vt:lpstr>
      <vt:lpstr>Verification – TEST plan</vt:lpstr>
      <vt:lpstr>TEST CASES PASSED</vt:lpstr>
      <vt:lpstr>PowerPoint Presentation</vt:lpstr>
      <vt:lpstr>Results – RESOURCE USAGE</vt:lpstr>
      <vt:lpstr>Results – POWER</vt:lpstr>
      <vt:lpstr>Results – timing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DSP Slice</dc:title>
  <dc:creator>Mariz Sabry Zaki Atiah 1801656</dc:creator>
  <cp:lastModifiedBy>Mariz Sabry Zaki Atiah 1801656</cp:lastModifiedBy>
  <cp:revision>6</cp:revision>
  <dcterms:created xsi:type="dcterms:W3CDTF">2023-12-12T19:23:20Z</dcterms:created>
  <dcterms:modified xsi:type="dcterms:W3CDTF">2023-12-13T03:04:55Z</dcterms:modified>
</cp:coreProperties>
</file>