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32"/>
  </p:notesMasterIdLst>
  <p:sldIdLst>
    <p:sldId id="263" r:id="rId2"/>
    <p:sldId id="332" r:id="rId3"/>
    <p:sldId id="299" r:id="rId4"/>
    <p:sldId id="320" r:id="rId5"/>
    <p:sldId id="322" r:id="rId6"/>
    <p:sldId id="326" r:id="rId7"/>
    <p:sldId id="323" r:id="rId8"/>
    <p:sldId id="324" r:id="rId9"/>
    <p:sldId id="325" r:id="rId10"/>
    <p:sldId id="319" r:id="rId11"/>
    <p:sldId id="300" r:id="rId12"/>
    <p:sldId id="331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30" r:id="rId23"/>
    <p:sldId id="329" r:id="rId24"/>
    <p:sldId id="310" r:id="rId25"/>
    <p:sldId id="311" r:id="rId26"/>
    <p:sldId id="312" r:id="rId27"/>
    <p:sldId id="313" r:id="rId28"/>
    <p:sldId id="314" r:id="rId29"/>
    <p:sldId id="315" r:id="rId30"/>
    <p:sldId id="317" r:id="rId31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599706EF-5E69-4E5B-8456-4D11A560ED94}">
          <p14:sldIdLst>
            <p14:sldId id="263"/>
            <p14:sldId id="332"/>
            <p14:sldId id="299"/>
            <p14:sldId id="320"/>
            <p14:sldId id="322"/>
            <p14:sldId id="326"/>
            <p14:sldId id="323"/>
            <p14:sldId id="324"/>
            <p14:sldId id="325"/>
            <p14:sldId id="319"/>
            <p14:sldId id="300"/>
            <p14:sldId id="331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30"/>
            <p14:sldId id="329"/>
            <p14:sldId id="310"/>
            <p14:sldId id="311"/>
            <p14:sldId id="312"/>
            <p14:sldId id="313"/>
            <p14:sldId id="314"/>
            <p14:sldId id="315"/>
            <p14:sldId id="31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5" autoAdjust="0"/>
    <p:restoredTop sz="87124" autoAdjust="0"/>
  </p:normalViewPr>
  <p:slideViewPr>
    <p:cSldViewPr snapToGrid="0" snapToObjects="1">
      <p:cViewPr varScale="1">
        <p:scale>
          <a:sx n="55" d="100"/>
          <a:sy n="55" d="100"/>
        </p:scale>
        <p:origin x="-1272" y="-67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-17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CCD55-73E8-6E47-ADD5-5A37D6E9F12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7C5E7-B7CD-D648-9E7B-62170A2E4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7C5E7-B7CD-D648-9E7B-62170A2E4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C83C4-A10B-4F57-82AE-A841B9B09174}" type="slidenum">
              <a:rPr lang="da-DK" altLang="en-US"/>
              <a:pPr/>
              <a:t>4</a:t>
            </a:fld>
            <a:endParaRPr lang="da-DK" altLang="en-US"/>
          </a:p>
        </p:txBody>
      </p:sp>
      <p:sp>
        <p:nvSpPr>
          <p:cNvPr id="14131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9613"/>
            <a:ext cx="4567237" cy="3424237"/>
          </a:xfrm>
          <a:ln/>
        </p:spPr>
      </p:sp>
      <p:sp>
        <p:nvSpPr>
          <p:cNvPr id="14131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 dirty="0"/>
              <a:t>Fysiske modeller:</a:t>
            </a:r>
          </a:p>
          <a:p>
            <a:r>
              <a:rPr lang="da-DK" altLang="en-US" dirty="0"/>
              <a:t>Oracle og </a:t>
            </a:r>
            <a:r>
              <a:rPr lang="da-DK" altLang="en-US" dirty="0" err="1"/>
              <a:t>Sybase</a:t>
            </a:r>
            <a:r>
              <a:rPr lang="da-DK" altLang="en-US" dirty="0"/>
              <a:t> relationel </a:t>
            </a:r>
            <a:r>
              <a:rPr lang="da-DK" altLang="en-US" dirty="0" err="1"/>
              <a:t>db</a:t>
            </a:r>
            <a:endParaRPr lang="da-DK" altLang="en-US" dirty="0"/>
          </a:p>
          <a:p>
            <a:r>
              <a:rPr lang="da-DK" altLang="en-US" dirty="0"/>
              <a:t>O2 OO DB</a:t>
            </a:r>
          </a:p>
          <a:p>
            <a:r>
              <a:rPr lang="da-DK" altLang="en-US" dirty="0"/>
              <a:t>IMS </a:t>
            </a:r>
            <a:r>
              <a:rPr lang="da-DK" altLang="en-US" dirty="0" err="1"/>
              <a:t>hiearkisk</a:t>
            </a:r>
            <a:r>
              <a:rPr lang="da-DK" altLang="en-US" dirty="0"/>
              <a:t> </a:t>
            </a:r>
            <a:r>
              <a:rPr lang="da-DK" altLang="en-US" dirty="0" err="1"/>
              <a:t>db</a:t>
            </a:r>
            <a:endParaRPr lang="da-DK" altLang="en-US" dirty="0"/>
          </a:p>
          <a:p>
            <a:r>
              <a:rPr lang="da-DK" altLang="en-US" dirty="0"/>
              <a:t>IDMS </a:t>
            </a:r>
            <a:r>
              <a:rPr lang="da-DK" altLang="en-US" dirty="0" err="1" smtClean="0"/>
              <a:t>netværksdb</a:t>
            </a:r>
            <a:endParaRPr lang="da-DK" altLang="en-US" dirty="0" smtClean="0"/>
          </a:p>
          <a:p>
            <a:r>
              <a:rPr lang="da-DK" altLang="en-US" dirty="0" err="1" smtClean="0"/>
              <a:t>mongoDB</a:t>
            </a:r>
            <a:r>
              <a:rPr lang="da-DK" altLang="en-US" dirty="0" smtClean="0"/>
              <a:t> </a:t>
            </a:r>
            <a:r>
              <a:rPr lang="da-DK" altLang="en-US" dirty="0" err="1" smtClean="0"/>
              <a:t>noSql</a:t>
            </a:r>
            <a:endParaRPr lang="da-DK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CC7DF-0F8D-45A5-8F4B-AF24CAD1958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331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7C5E7-B7CD-D648-9E7B-62170A2E4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7C5E7-B7CD-D648-9E7B-62170A2E4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the </a:t>
            </a:r>
            <a:r>
              <a:rPr lang="da-DK" dirty="0" smtClean="0"/>
              <a:t>database of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models?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7C5E7-B7CD-D648-9E7B-62170A2E4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451" y="2314865"/>
            <a:ext cx="8448437" cy="1597291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901" y="4222644"/>
            <a:ext cx="6957537" cy="19043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5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6020" y="298415"/>
            <a:ext cx="2236351" cy="635811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967" y="298415"/>
            <a:ext cx="6543398" cy="635811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91866" y="6960054"/>
            <a:ext cx="2319179" cy="39673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Side </a:t>
            </a:r>
            <a:fld id="{B772FC5E-2F1D-9B42-B692-8FFDC2C3D3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39" y="4788424"/>
            <a:ext cx="8448437" cy="147999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139" y="3158360"/>
            <a:ext cx="8448437" cy="16300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8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37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06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75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4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13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81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50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967" y="1738736"/>
            <a:ext cx="4389874" cy="49177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497" y="1738736"/>
            <a:ext cx="4389874" cy="49177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67" y="1668014"/>
            <a:ext cx="4391600" cy="69514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885" indent="0">
              <a:buNone/>
              <a:defRPr sz="2200" b="1"/>
            </a:lvl2pPr>
            <a:lvl3pPr marL="993770" indent="0">
              <a:buNone/>
              <a:defRPr sz="2000" b="1"/>
            </a:lvl3pPr>
            <a:lvl4pPr marL="1490655" indent="0">
              <a:buNone/>
              <a:defRPr sz="1700" b="1"/>
            </a:lvl4pPr>
            <a:lvl5pPr marL="1987540" indent="0">
              <a:buNone/>
              <a:defRPr sz="1700" b="1"/>
            </a:lvl5pPr>
            <a:lvl6pPr marL="2484425" indent="0">
              <a:buNone/>
              <a:defRPr sz="1700" b="1"/>
            </a:lvl6pPr>
            <a:lvl7pPr marL="2981310" indent="0">
              <a:buNone/>
              <a:defRPr sz="1700" b="1"/>
            </a:lvl7pPr>
            <a:lvl8pPr marL="3478195" indent="0">
              <a:buNone/>
              <a:defRPr sz="1700" b="1"/>
            </a:lvl8pPr>
            <a:lvl9pPr marL="3975080" indent="0">
              <a:buNone/>
              <a:defRPr sz="17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67" y="2363163"/>
            <a:ext cx="4391600" cy="429336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9046" y="1668014"/>
            <a:ext cx="4393325" cy="69514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885" indent="0">
              <a:buNone/>
              <a:defRPr sz="2200" b="1"/>
            </a:lvl2pPr>
            <a:lvl3pPr marL="993770" indent="0">
              <a:buNone/>
              <a:defRPr sz="2000" b="1"/>
            </a:lvl3pPr>
            <a:lvl4pPr marL="1490655" indent="0">
              <a:buNone/>
              <a:defRPr sz="1700" b="1"/>
            </a:lvl4pPr>
            <a:lvl5pPr marL="1987540" indent="0">
              <a:buNone/>
              <a:defRPr sz="1700" b="1"/>
            </a:lvl5pPr>
            <a:lvl6pPr marL="2484425" indent="0">
              <a:buNone/>
              <a:defRPr sz="1700" b="1"/>
            </a:lvl6pPr>
            <a:lvl7pPr marL="2981310" indent="0">
              <a:buNone/>
              <a:defRPr sz="1700" b="1"/>
            </a:lvl7pPr>
            <a:lvl8pPr marL="3478195" indent="0">
              <a:buNone/>
              <a:defRPr sz="1700" b="1"/>
            </a:lvl8pPr>
            <a:lvl9pPr marL="3975080" indent="0">
              <a:buNone/>
              <a:defRPr sz="17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9046" y="2363163"/>
            <a:ext cx="4393325" cy="429336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67" y="296689"/>
            <a:ext cx="3269974" cy="12626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05" y="296690"/>
            <a:ext cx="5556366" cy="635984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967" y="1559343"/>
            <a:ext cx="3269974" cy="5097187"/>
          </a:xfrm>
        </p:spPr>
        <p:txBody>
          <a:bodyPr/>
          <a:lstStyle>
            <a:lvl1pPr marL="0" indent="0">
              <a:buNone/>
              <a:defRPr sz="1500"/>
            </a:lvl1pPr>
            <a:lvl2pPr marL="496885" indent="0">
              <a:buNone/>
              <a:defRPr sz="1300"/>
            </a:lvl2pPr>
            <a:lvl3pPr marL="993770" indent="0">
              <a:buNone/>
              <a:defRPr sz="1100"/>
            </a:lvl3pPr>
            <a:lvl4pPr marL="1490655" indent="0">
              <a:buNone/>
              <a:defRPr sz="1000"/>
            </a:lvl4pPr>
            <a:lvl5pPr marL="1987540" indent="0">
              <a:buNone/>
              <a:defRPr sz="1000"/>
            </a:lvl5pPr>
            <a:lvl6pPr marL="2484425" indent="0">
              <a:buNone/>
              <a:defRPr sz="1000"/>
            </a:lvl6pPr>
            <a:lvl7pPr marL="2981310" indent="0">
              <a:buNone/>
              <a:defRPr sz="1000"/>
            </a:lvl7pPr>
            <a:lvl8pPr marL="3478195" indent="0">
              <a:buNone/>
              <a:defRPr sz="1000"/>
            </a:lvl8pPr>
            <a:lvl9pPr marL="397508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80" y="5216207"/>
            <a:ext cx="5963603" cy="6158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8180" y="665825"/>
            <a:ext cx="5963603" cy="4471035"/>
          </a:xfrm>
        </p:spPr>
        <p:txBody>
          <a:bodyPr/>
          <a:lstStyle>
            <a:lvl1pPr marL="0" indent="0">
              <a:buNone/>
              <a:defRPr sz="3500"/>
            </a:lvl1pPr>
            <a:lvl2pPr marL="496885" indent="0">
              <a:buNone/>
              <a:defRPr sz="3000"/>
            </a:lvl2pPr>
            <a:lvl3pPr marL="993770" indent="0">
              <a:buNone/>
              <a:defRPr sz="2600"/>
            </a:lvl3pPr>
            <a:lvl4pPr marL="1490655" indent="0">
              <a:buNone/>
              <a:defRPr sz="2200"/>
            </a:lvl4pPr>
            <a:lvl5pPr marL="1987540" indent="0">
              <a:buNone/>
              <a:defRPr sz="2200"/>
            </a:lvl5pPr>
            <a:lvl6pPr marL="2484425" indent="0">
              <a:buNone/>
              <a:defRPr sz="2200"/>
            </a:lvl6pPr>
            <a:lvl7pPr marL="2981310" indent="0">
              <a:buNone/>
              <a:defRPr sz="2200"/>
            </a:lvl7pPr>
            <a:lvl8pPr marL="3478195" indent="0">
              <a:buNone/>
              <a:defRPr sz="2200"/>
            </a:lvl8pPr>
            <a:lvl9pPr marL="397508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8180" y="5832010"/>
            <a:ext cx="5963603" cy="874542"/>
          </a:xfrm>
        </p:spPr>
        <p:txBody>
          <a:bodyPr/>
          <a:lstStyle>
            <a:lvl1pPr marL="0" indent="0">
              <a:buNone/>
              <a:defRPr sz="1500"/>
            </a:lvl1pPr>
            <a:lvl2pPr marL="496885" indent="0">
              <a:buNone/>
              <a:defRPr sz="1300"/>
            </a:lvl2pPr>
            <a:lvl3pPr marL="993770" indent="0">
              <a:buNone/>
              <a:defRPr sz="1100"/>
            </a:lvl3pPr>
            <a:lvl4pPr marL="1490655" indent="0">
              <a:buNone/>
              <a:defRPr sz="1000"/>
            </a:lvl4pPr>
            <a:lvl5pPr marL="1987540" indent="0">
              <a:buNone/>
              <a:defRPr sz="1000"/>
            </a:lvl5pPr>
            <a:lvl6pPr marL="2484425" indent="0">
              <a:buNone/>
              <a:defRPr sz="1000"/>
            </a:lvl6pPr>
            <a:lvl7pPr marL="2981310" indent="0">
              <a:buNone/>
              <a:defRPr sz="1000"/>
            </a:lvl7pPr>
            <a:lvl8pPr marL="3478195" indent="0">
              <a:buNone/>
              <a:defRPr sz="1000"/>
            </a:lvl8pPr>
            <a:lvl9pPr marL="397508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967" y="298415"/>
            <a:ext cx="8945404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67" y="1738736"/>
            <a:ext cx="8945404" cy="4917794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967" y="6906646"/>
            <a:ext cx="2319179" cy="396735"/>
          </a:xfrm>
          <a:prstGeom prst="rect">
            <a:avLst/>
          </a:prstGeom>
        </p:spPr>
        <p:txBody>
          <a:bodyPr vert="horz" lIns="99377" tIns="49688" rIns="99377" bIns="496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941" y="6906646"/>
            <a:ext cx="3147457" cy="396735"/>
          </a:xfrm>
          <a:prstGeom prst="rect">
            <a:avLst/>
          </a:prstGeom>
        </p:spPr>
        <p:txBody>
          <a:bodyPr vert="horz" lIns="99377" tIns="49688" rIns="99377" bIns="496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3192" y="6906646"/>
            <a:ext cx="2319179" cy="396735"/>
          </a:xfrm>
          <a:prstGeom prst="rect">
            <a:avLst/>
          </a:prstGeom>
        </p:spPr>
        <p:txBody>
          <a:bodyPr vert="horz" lIns="99377" tIns="49688" rIns="99377" bIns="496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FC5E-2F1D-9B42-B692-8FFDC2C3D3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51" r:id="rId14"/>
  </p:sldLayoutIdLst>
  <p:hf hdr="0" ftr="0" dt="0"/>
  <p:txStyles>
    <p:titleStyle>
      <a:lvl1pPr algn="ctr" defTabSz="496885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438" indent="-310553" algn="l" defTabSz="496885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212" indent="-248442" algn="l" defTabSz="49688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097" indent="-248442" algn="l" defTabSz="496885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982" indent="-248442" algn="l" defTabSz="496885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getting-started-tutorial-creating-a-mode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data-modeling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tity%E2%80%93relationship_mode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reverse-engineer-live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931960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da-DK" sz="2800" dirty="0" smtClean="0"/>
              <a:t>From Business </a:t>
            </a:r>
            <a:r>
              <a:rPr lang="da-DK" sz="2800" dirty="0" err="1" smtClean="0"/>
              <a:t>modeling</a:t>
            </a:r>
            <a:r>
              <a:rPr lang="da-DK" sz="2800" dirty="0" smtClean="0"/>
              <a:t> to database </a:t>
            </a:r>
            <a:r>
              <a:rPr lang="da-DK" sz="2800" dirty="0" smtClean="0"/>
              <a:t>design</a:t>
            </a:r>
            <a:endParaRPr lang="en-US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smtClean="0"/>
              <a:t>Database design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1160375"/>
            <a:ext cx="9602787" cy="500716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Later this semester, you will work in project groups of 4-5 students.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noProof="0" dirty="0" smtClean="0"/>
              <a:t>Make a suggestion of </a:t>
            </a:r>
          </a:p>
          <a:p>
            <a:pPr lvl="1"/>
            <a:r>
              <a:rPr lang="en-US" noProof="0" dirty="0" smtClean="0"/>
              <a:t>which database tables you will need to represent the project groups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columns these tables should contain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dirty="0" smtClean="0"/>
              <a:t>Demo –</a:t>
            </a:r>
            <a:r>
              <a:rPr lang="da-DK" noProof="0" dirty="0" err="1" smtClean="0"/>
              <a:t>MySQL</a:t>
            </a:r>
            <a:r>
              <a:rPr lang="da-DK" noProof="0" dirty="0" smtClean="0"/>
              <a:t> Workbench </a:t>
            </a:r>
            <a:r>
              <a:rPr lang="da-DK" noProof="0" dirty="0" err="1" smtClean="0"/>
              <a:t>modeling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8074" y="1001748"/>
            <a:ext cx="9602787" cy="5937250"/>
          </a:xfrm>
        </p:spPr>
        <p:txBody>
          <a:bodyPr/>
          <a:lstStyle/>
          <a:p>
            <a:pPr marL="0" indent="0">
              <a:buNone/>
            </a:pPr>
            <a:r>
              <a:rPr lang="da-DK" noProof="0" dirty="0" smtClean="0"/>
              <a:t>Forward </a:t>
            </a:r>
            <a:r>
              <a:rPr lang="da-DK" noProof="0" dirty="0" err="1" smtClean="0"/>
              <a:t>engineering</a:t>
            </a:r>
            <a:r>
              <a:rPr lang="da-DK" noProof="0" dirty="0" smtClean="0"/>
              <a:t>:</a:t>
            </a:r>
          </a:p>
          <a:p>
            <a:pPr marL="0" indent="0">
              <a:buNone/>
            </a:pPr>
            <a:r>
              <a:rPr lang="da-DK" noProof="0" dirty="0" smtClean="0"/>
              <a:t>Start with model -&gt; </a:t>
            </a:r>
            <a:r>
              <a:rPr lang="da-DK" noProof="0" dirty="0" err="1" smtClean="0"/>
              <a:t>use</a:t>
            </a:r>
            <a:r>
              <a:rPr lang="da-DK" noProof="0" dirty="0" smtClean="0"/>
              <a:t> </a:t>
            </a:r>
            <a:r>
              <a:rPr lang="da-DK" noProof="0" dirty="0" err="1" smtClean="0"/>
              <a:t>tool</a:t>
            </a:r>
            <a:r>
              <a:rPr lang="da-DK" noProof="0" dirty="0" smtClean="0"/>
              <a:t> to </a:t>
            </a:r>
            <a:r>
              <a:rPr lang="da-DK" b="1" noProof="0" dirty="0" smtClean="0"/>
              <a:t>generate</a:t>
            </a:r>
            <a:r>
              <a:rPr lang="da-DK" noProof="0" dirty="0" smtClean="0"/>
              <a:t> database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noProof="0" dirty="0" err="1" smtClean="0"/>
              <a:t>Instructions</a:t>
            </a:r>
            <a:r>
              <a:rPr lang="da-DK" noProof="0" dirty="0" smtClean="0"/>
              <a:t> at:</a:t>
            </a:r>
          </a:p>
          <a:p>
            <a:pPr marL="0" indent="0">
              <a:buNone/>
            </a:pPr>
            <a:r>
              <a:rPr lang="da-DK" dirty="0" err="1">
                <a:hlinkClick r:id="rId3"/>
              </a:rPr>
              <a:t>https</a:t>
            </a:r>
            <a:r>
              <a:rPr lang="da-DK" dirty="0">
                <a:hlinkClick r:id="rId3"/>
              </a:rPr>
              <a:t>://</a:t>
            </a:r>
            <a:r>
              <a:rPr lang="da-DK" dirty="0" err="1" smtClean="0">
                <a:hlinkClick r:id="rId3"/>
              </a:rPr>
              <a:t>dev.mysql.com</a:t>
            </a:r>
            <a:r>
              <a:rPr lang="da-DK" dirty="0" smtClean="0">
                <a:hlinkClick r:id="rId3"/>
              </a:rPr>
              <a:t>/</a:t>
            </a:r>
            <a:r>
              <a:rPr lang="da-DK" dirty="0" err="1" smtClean="0">
                <a:hlinkClick r:id="rId3"/>
              </a:rPr>
              <a:t>doc</a:t>
            </a:r>
            <a:r>
              <a:rPr lang="da-DK" dirty="0" smtClean="0">
                <a:hlinkClick r:id="rId3"/>
              </a:rPr>
              <a:t>/</a:t>
            </a:r>
            <a:r>
              <a:rPr lang="da-DK" dirty="0" err="1" smtClean="0">
                <a:hlinkClick r:id="rId3"/>
              </a:rPr>
              <a:t>workbench</a:t>
            </a:r>
            <a:r>
              <a:rPr lang="da-DK" dirty="0" smtClean="0">
                <a:hlinkClick r:id="rId3"/>
              </a:rPr>
              <a:t>/en/</a:t>
            </a:r>
            <a:r>
              <a:rPr lang="da-DK" dirty="0" err="1" smtClean="0">
                <a:hlinkClick r:id="rId3"/>
              </a:rPr>
              <a:t>wb</a:t>
            </a:r>
            <a:r>
              <a:rPr lang="da-DK" dirty="0" smtClean="0">
                <a:hlinkClick r:id="rId3"/>
              </a:rPr>
              <a:t>-</a:t>
            </a:r>
            <a:r>
              <a:rPr lang="da-DK" dirty="0" err="1" smtClean="0">
                <a:hlinkClick r:id="rId3"/>
              </a:rPr>
              <a:t>getting</a:t>
            </a:r>
            <a:r>
              <a:rPr lang="da-DK" dirty="0" smtClean="0">
                <a:hlinkClick r:id="rId3"/>
              </a:rPr>
              <a:t>-</a:t>
            </a:r>
            <a:r>
              <a:rPr lang="da-DK" dirty="0" err="1" smtClean="0">
                <a:hlinkClick r:id="rId3"/>
              </a:rPr>
              <a:t>started</a:t>
            </a:r>
            <a:r>
              <a:rPr lang="da-DK" dirty="0" smtClean="0">
                <a:hlinkClick r:id="rId3"/>
              </a:rPr>
              <a:t>-</a:t>
            </a:r>
            <a:r>
              <a:rPr lang="da-DK" dirty="0" err="1" smtClean="0">
                <a:hlinkClick r:id="rId3"/>
              </a:rPr>
              <a:t>tutorial</a:t>
            </a:r>
            <a:r>
              <a:rPr lang="da-DK" dirty="0" smtClean="0">
                <a:hlinkClick r:id="rId3"/>
              </a:rPr>
              <a:t>-</a:t>
            </a:r>
            <a:r>
              <a:rPr lang="da-DK" dirty="0" err="1" smtClean="0">
                <a:hlinkClick r:id="rId3"/>
              </a:rPr>
              <a:t>creating</a:t>
            </a:r>
            <a:r>
              <a:rPr lang="da-DK" dirty="0" smtClean="0">
                <a:hlinkClick r:id="rId3"/>
              </a:rPr>
              <a:t>-a-</a:t>
            </a:r>
            <a:r>
              <a:rPr lang="da-DK" dirty="0" err="1" smtClean="0">
                <a:hlinkClick r:id="rId3"/>
              </a:rPr>
              <a:t>model.html</a:t>
            </a:r>
            <a:endParaRPr lang="da-DK" noProof="0" dirty="0" smtClean="0"/>
          </a:p>
          <a:p>
            <a:pPr marL="0" indent="0">
              <a:buNone/>
            </a:pPr>
            <a:endParaRPr lang="da-DK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b="0" dirty="0"/>
              <a:t>Database Design / </a:t>
            </a:r>
            <a:r>
              <a:rPr lang="da-DK" b="0" dirty="0" err="1"/>
              <a:t>Modeling</a:t>
            </a:r>
            <a:endParaRPr lang="da-DK" b="0" dirty="0"/>
          </a:p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MySQL Workbench provides </a:t>
            </a:r>
            <a:r>
              <a:rPr lang="en-US" dirty="0" smtClean="0"/>
              <a:t>capabilities </a:t>
            </a:r>
            <a:r>
              <a:rPr lang="en-US" dirty="0"/>
              <a:t>for creating and manipulating database models, </a:t>
            </a:r>
            <a:r>
              <a:rPr lang="en-US" dirty="0" smtClean="0"/>
              <a:t>including:</a:t>
            </a:r>
            <a:endParaRPr lang="en-US" dirty="0"/>
          </a:p>
          <a:p>
            <a:pPr lvl="1" fontAlgn="base"/>
            <a:r>
              <a:rPr lang="en-US" dirty="0"/>
              <a:t>Create and manipulate a model graphically</a:t>
            </a:r>
          </a:p>
          <a:p>
            <a:pPr lvl="1" fontAlgn="base"/>
            <a:r>
              <a:rPr lang="en-US" dirty="0"/>
              <a:t>Reverse engineer a live database to a model</a:t>
            </a:r>
          </a:p>
          <a:p>
            <a:pPr lvl="1" fontAlgn="base"/>
            <a:r>
              <a:rPr lang="en-US" dirty="0"/>
              <a:t>Forward engineer a model to a script or live database</a:t>
            </a:r>
          </a:p>
          <a:p>
            <a:pPr lvl="1" fontAlgn="base"/>
            <a:r>
              <a:rPr lang="en-US" dirty="0"/>
              <a:t>Create and edit tables and insert data</a:t>
            </a:r>
          </a:p>
          <a:p>
            <a:endParaRPr lang="da-DK" dirty="0" smtClean="0">
              <a:hlinkClick r:id="rId2"/>
            </a:endParaRPr>
          </a:p>
          <a:p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</a:t>
            </a:r>
            <a:r>
              <a:rPr lang="da-DK" dirty="0" smtClean="0">
                <a:hlinkClick r:id="rId2"/>
              </a:rPr>
              <a:t>dev.mysql.com/doc/workbench/en/wb-data-modeling.html</a:t>
            </a:r>
            <a:endParaRPr lang="da-DK" dirty="0" smtClean="0"/>
          </a:p>
          <a:p>
            <a:endParaRPr lang="da-DK" dirty="0" smtClean="0"/>
          </a:p>
          <a:p>
            <a:r>
              <a:rPr lang="en-US" dirty="0" smtClean="0"/>
              <a:t>Exporting EER Models to </a:t>
            </a:r>
            <a:r>
              <a:rPr lang="en-US" dirty="0"/>
              <a:t>PNG and PDF allows </a:t>
            </a:r>
            <a:r>
              <a:rPr lang="en-US" dirty="0" smtClean="0"/>
              <a:t>sharing </a:t>
            </a:r>
            <a:r>
              <a:rPr lang="en-US" dirty="0"/>
              <a:t>for presentations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0204" y="206906"/>
            <a:ext cx="9602430" cy="624490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Naming </a:t>
            </a:r>
            <a:r>
              <a:rPr lang="en-US" dirty="0" smtClean="0"/>
              <a:t>P</a:t>
            </a:r>
            <a:r>
              <a:rPr lang="en-US" noProof="0" dirty="0" err="1" smtClean="0"/>
              <a:t>rinciples</a:t>
            </a:r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26" y="927100"/>
            <a:ext cx="9602787" cy="593725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Table names are like class names: </a:t>
            </a:r>
          </a:p>
          <a:p>
            <a:pPr lvl="1"/>
            <a:r>
              <a:rPr lang="en-US" dirty="0" smtClean="0"/>
              <a:t>Upper case first letter </a:t>
            </a:r>
          </a:p>
          <a:p>
            <a:pPr lvl="1"/>
            <a:r>
              <a:rPr lang="en-US" b="1" noProof="0" dirty="0" smtClean="0"/>
              <a:t>Singular</a:t>
            </a:r>
          </a:p>
          <a:p>
            <a:pPr lvl="1"/>
            <a:r>
              <a:rPr lang="en-US" noProof="0" dirty="0" smtClean="0"/>
              <a:t>no_ - use </a:t>
            </a:r>
            <a:r>
              <a:rPr lang="en-US" noProof="0" dirty="0" err="1" smtClean="0"/>
              <a:t>LargeandSmallLetters</a:t>
            </a:r>
            <a:endParaRPr lang="en-US" noProof="0" dirty="0" smtClean="0"/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Column names are: </a:t>
            </a:r>
          </a:p>
          <a:p>
            <a:pPr lvl="1"/>
            <a:r>
              <a:rPr lang="en-US" noProof="0" dirty="0" smtClean="0"/>
              <a:t>Lower case first letter</a:t>
            </a:r>
          </a:p>
          <a:p>
            <a:pPr lvl="1"/>
            <a:r>
              <a:rPr lang="en-US" b="1" noProof="0" dirty="0" smtClean="0"/>
              <a:t>Singular</a:t>
            </a:r>
          </a:p>
          <a:p>
            <a:pPr lvl="1"/>
            <a:r>
              <a:rPr lang="en-US" noProof="0" dirty="0" smtClean="0"/>
              <a:t>no_ - use </a:t>
            </a:r>
            <a:r>
              <a:rPr lang="en-US" noProof="0" dirty="0" err="1" smtClean="0"/>
              <a:t>smallAndLargeLetters</a:t>
            </a:r>
            <a:endParaRPr lang="en-US" noProof="0" dirty="0" smtClean="0"/>
          </a:p>
          <a:p>
            <a:pPr marL="0" indent="0">
              <a:buNone/>
            </a:pP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dirty="0" smtClean="0"/>
              <a:t>Simple Data Types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Numeric data types : </a:t>
            </a:r>
          </a:p>
          <a:p>
            <a:r>
              <a:rPr lang="en-US" dirty="0" smtClean="0"/>
              <a:t>INTEGER, </a:t>
            </a:r>
            <a:r>
              <a:rPr lang="en-US" b="1" dirty="0" smtClean="0"/>
              <a:t>INT</a:t>
            </a:r>
            <a:r>
              <a:rPr lang="en-US" dirty="0" smtClean="0"/>
              <a:t>, SMALLINT, TINYINT, MEDIUMINT, BIGINT</a:t>
            </a:r>
          </a:p>
          <a:p>
            <a:r>
              <a:rPr lang="en-US" dirty="0" smtClean="0"/>
              <a:t>FLOAT, </a:t>
            </a:r>
            <a:r>
              <a:rPr lang="en-US" b="1" dirty="0" smtClean="0"/>
              <a:t>DOUBLE</a:t>
            </a:r>
          </a:p>
          <a:p>
            <a:pPr marL="0" indent="0">
              <a:buNone/>
            </a:pPr>
            <a:r>
              <a:rPr lang="en-US" dirty="0" smtClean="0"/>
              <a:t>Number in parenthesis “INT(11)” indicates display size when printed in Workbench</a:t>
            </a:r>
          </a:p>
          <a:p>
            <a:pPr marL="0" indent="0">
              <a:buNone/>
            </a:pPr>
            <a:endParaRPr lang="da-DK" noProof="0" dirty="0" smtClean="0"/>
          </a:p>
          <a:p>
            <a:pPr marL="0" indent="0">
              <a:buNone/>
            </a:pPr>
            <a:r>
              <a:rPr lang="en-US" noProof="0" dirty="0" smtClean="0"/>
              <a:t>Text comes in two fundamental types:</a:t>
            </a:r>
          </a:p>
          <a:p>
            <a:r>
              <a:rPr lang="en-US" noProof="0" dirty="0" smtClean="0"/>
              <a:t> CHAR and VARCHAR. 		</a:t>
            </a:r>
            <a:r>
              <a:rPr lang="en-US" b="1" noProof="0" dirty="0" smtClean="0">
                <a:solidFill>
                  <a:schemeClr val="tx2"/>
                </a:solidFill>
              </a:rPr>
              <a:t>Use VARCHAR!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Number in parenthesis “VARCHAR(20)” indicates maximum length– if nothing is specified it </a:t>
            </a:r>
            <a:r>
              <a:rPr lang="en-US" dirty="0" smtClean="0"/>
              <a:t>can be up till </a:t>
            </a:r>
            <a:r>
              <a:rPr lang="en-US" noProof="0" dirty="0" smtClean="0"/>
              <a:t>65535 characters.</a:t>
            </a:r>
          </a:p>
          <a:p>
            <a:r>
              <a:rPr lang="en-US" noProof="0" dirty="0" smtClean="0"/>
              <a:t>VARCHAR uses storage according to concrete content</a:t>
            </a:r>
          </a:p>
          <a:p>
            <a:r>
              <a:rPr lang="en-US" noProof="0" dirty="0" smtClean="0"/>
              <a:t>CHAR uses storage as indicated in parenthesis and can be up till 255 characters</a:t>
            </a:r>
          </a:p>
          <a:p>
            <a:pPr marL="0" indent="0">
              <a:buNone/>
            </a:pPr>
            <a:endParaRPr lang="da-DK" noProof="0" dirty="0" smtClean="0"/>
          </a:p>
          <a:p>
            <a:pPr marL="0" indent="0">
              <a:buNone/>
            </a:pPr>
            <a:endParaRPr lang="da-DK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dirty="0" smtClean="0"/>
              <a:t>Date Types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noProof="0" dirty="0" smtClean="0"/>
              <a:t>The </a:t>
            </a:r>
            <a:r>
              <a:rPr lang="da-DK" b="1" noProof="0" dirty="0" smtClean="0"/>
              <a:t>DATE</a:t>
            </a:r>
            <a:r>
              <a:rPr lang="da-DK" noProof="0" dirty="0" smtClean="0"/>
              <a:t> type is </a:t>
            </a:r>
            <a:r>
              <a:rPr lang="da-DK" noProof="0" dirty="0" err="1" smtClean="0"/>
              <a:t>used</a:t>
            </a:r>
            <a:r>
              <a:rPr lang="da-DK" noProof="0" dirty="0" smtClean="0"/>
              <a:t> for </a:t>
            </a:r>
            <a:r>
              <a:rPr lang="da-DK" noProof="0" dirty="0" err="1" smtClean="0"/>
              <a:t>values</a:t>
            </a:r>
            <a:r>
              <a:rPr lang="da-DK" noProof="0" dirty="0" smtClean="0"/>
              <a:t> with a date part, but </a:t>
            </a:r>
            <a:r>
              <a:rPr lang="da-DK" noProof="0" dirty="0" err="1" smtClean="0"/>
              <a:t>no</a:t>
            </a:r>
            <a:r>
              <a:rPr lang="da-DK" noProof="0" dirty="0" smtClean="0"/>
              <a:t> time part. </a:t>
            </a:r>
            <a:r>
              <a:rPr lang="da-DK" noProof="0" dirty="0" err="1" smtClean="0"/>
              <a:t>MySQL</a:t>
            </a:r>
            <a:r>
              <a:rPr lang="da-DK" noProof="0" dirty="0" smtClean="0"/>
              <a:t> </a:t>
            </a:r>
            <a:r>
              <a:rPr lang="da-DK" noProof="0" dirty="0" err="1" smtClean="0"/>
              <a:t>retrieves</a:t>
            </a:r>
            <a:r>
              <a:rPr lang="da-DK" noProof="0" dirty="0" smtClean="0"/>
              <a:t> and displays DATE </a:t>
            </a:r>
            <a:r>
              <a:rPr lang="da-DK" noProof="0" dirty="0" err="1" smtClean="0"/>
              <a:t>values</a:t>
            </a:r>
            <a:r>
              <a:rPr lang="da-DK" noProof="0" dirty="0" smtClean="0"/>
              <a:t> in 'YYYY-MM-DD' format. </a:t>
            </a:r>
          </a:p>
          <a:p>
            <a:pPr marL="0" indent="0">
              <a:buNone/>
            </a:pPr>
            <a:r>
              <a:rPr lang="da-DK" noProof="0" dirty="0" smtClean="0"/>
              <a:t>The </a:t>
            </a:r>
            <a:r>
              <a:rPr lang="da-DK" noProof="0" dirty="0" err="1" smtClean="0"/>
              <a:t>supported</a:t>
            </a:r>
            <a:r>
              <a:rPr lang="da-DK" noProof="0" dirty="0" smtClean="0"/>
              <a:t> range is '1000-01-01' to '9999-12-31'.</a:t>
            </a:r>
          </a:p>
          <a:p>
            <a:pPr marL="0" indent="0">
              <a:buNone/>
            </a:pPr>
            <a:endParaRPr lang="da-DK" noProof="0" dirty="0" smtClean="0"/>
          </a:p>
          <a:p>
            <a:pPr marL="0" indent="0">
              <a:buNone/>
            </a:pPr>
            <a:r>
              <a:rPr lang="da-DK" noProof="0" dirty="0" smtClean="0"/>
              <a:t>The </a:t>
            </a:r>
            <a:r>
              <a:rPr lang="da-DK" b="1" noProof="0" dirty="0" smtClean="0"/>
              <a:t>DATETIME</a:t>
            </a:r>
            <a:r>
              <a:rPr lang="da-DK" noProof="0" dirty="0" smtClean="0"/>
              <a:t> type is </a:t>
            </a:r>
            <a:r>
              <a:rPr lang="da-DK" noProof="0" dirty="0" err="1" smtClean="0"/>
              <a:t>used</a:t>
            </a:r>
            <a:r>
              <a:rPr lang="da-DK" noProof="0" dirty="0" smtClean="0"/>
              <a:t> for </a:t>
            </a:r>
            <a:r>
              <a:rPr lang="da-DK" noProof="0" dirty="0" err="1" smtClean="0"/>
              <a:t>values</a:t>
            </a:r>
            <a:r>
              <a:rPr lang="da-DK" noProof="0" dirty="0" smtClean="0"/>
              <a:t> </a:t>
            </a:r>
            <a:r>
              <a:rPr lang="da-DK" noProof="0" dirty="0" err="1" smtClean="0"/>
              <a:t>that</a:t>
            </a:r>
            <a:r>
              <a:rPr lang="da-DK" noProof="0" dirty="0" smtClean="0"/>
              <a:t> </a:t>
            </a:r>
            <a:r>
              <a:rPr lang="da-DK" noProof="0" dirty="0" err="1" smtClean="0"/>
              <a:t>contain</a:t>
            </a:r>
            <a:r>
              <a:rPr lang="da-DK" noProof="0" dirty="0" smtClean="0"/>
              <a:t> </a:t>
            </a:r>
            <a:r>
              <a:rPr lang="da-DK" noProof="0" dirty="0" err="1" smtClean="0"/>
              <a:t>both</a:t>
            </a:r>
            <a:r>
              <a:rPr lang="da-DK" noProof="0" dirty="0" smtClean="0"/>
              <a:t> date and time parts. </a:t>
            </a:r>
            <a:r>
              <a:rPr lang="da-DK" noProof="0" dirty="0" err="1" smtClean="0"/>
              <a:t>MySQL</a:t>
            </a:r>
            <a:r>
              <a:rPr lang="da-DK" noProof="0" dirty="0" smtClean="0"/>
              <a:t> </a:t>
            </a:r>
            <a:r>
              <a:rPr lang="da-DK" noProof="0" dirty="0" err="1" smtClean="0"/>
              <a:t>retrieves</a:t>
            </a:r>
            <a:r>
              <a:rPr lang="da-DK" noProof="0" dirty="0" smtClean="0"/>
              <a:t> and displays DATETIME </a:t>
            </a:r>
            <a:r>
              <a:rPr lang="da-DK" noProof="0" dirty="0" err="1" smtClean="0"/>
              <a:t>values</a:t>
            </a:r>
            <a:r>
              <a:rPr lang="da-DK" noProof="0" dirty="0" smtClean="0"/>
              <a:t> in 'YYYY-MM-DD HH:MM:SS' format. </a:t>
            </a:r>
          </a:p>
          <a:p>
            <a:pPr marL="0" indent="0">
              <a:buNone/>
            </a:pPr>
            <a:r>
              <a:rPr lang="da-DK" noProof="0" dirty="0" smtClean="0"/>
              <a:t>The </a:t>
            </a:r>
            <a:r>
              <a:rPr lang="da-DK" noProof="0" dirty="0" err="1" smtClean="0"/>
              <a:t>supported</a:t>
            </a:r>
            <a:r>
              <a:rPr lang="da-DK" noProof="0" dirty="0" smtClean="0"/>
              <a:t> range is '1000-01-01 00:00:00' to '9999-12-31 23:59:59'.</a:t>
            </a:r>
          </a:p>
          <a:p>
            <a:pPr marL="0" indent="0">
              <a:buNone/>
            </a:pPr>
            <a:endParaRPr lang="da-DK" noProof="0" dirty="0" smtClean="0"/>
          </a:p>
          <a:p>
            <a:pPr marL="0" indent="0">
              <a:buNone/>
            </a:pPr>
            <a:r>
              <a:rPr lang="da-DK" noProof="0" dirty="0" smtClean="0"/>
              <a:t>The </a:t>
            </a:r>
            <a:r>
              <a:rPr lang="da-DK" b="1" noProof="0" dirty="0" smtClean="0"/>
              <a:t>TIMESTAMP</a:t>
            </a:r>
            <a:r>
              <a:rPr lang="da-DK" noProof="0" dirty="0" smtClean="0"/>
              <a:t> data type is </a:t>
            </a:r>
            <a:r>
              <a:rPr lang="da-DK" noProof="0" dirty="0" err="1" smtClean="0"/>
              <a:t>used</a:t>
            </a:r>
            <a:r>
              <a:rPr lang="da-DK" noProof="0" dirty="0" smtClean="0"/>
              <a:t> for </a:t>
            </a:r>
            <a:r>
              <a:rPr lang="da-DK" noProof="0" dirty="0" err="1" smtClean="0"/>
              <a:t>values</a:t>
            </a:r>
            <a:r>
              <a:rPr lang="da-DK" noProof="0" dirty="0" smtClean="0"/>
              <a:t> </a:t>
            </a:r>
            <a:r>
              <a:rPr lang="da-DK" noProof="0" dirty="0" err="1" smtClean="0"/>
              <a:t>that</a:t>
            </a:r>
            <a:r>
              <a:rPr lang="da-DK" noProof="0" dirty="0" smtClean="0"/>
              <a:t> </a:t>
            </a:r>
            <a:r>
              <a:rPr lang="da-DK" noProof="0" dirty="0" err="1" smtClean="0"/>
              <a:t>contain</a:t>
            </a:r>
            <a:r>
              <a:rPr lang="da-DK" noProof="0" dirty="0" smtClean="0"/>
              <a:t> </a:t>
            </a:r>
            <a:r>
              <a:rPr lang="da-DK" noProof="0" dirty="0" err="1" smtClean="0"/>
              <a:t>both</a:t>
            </a:r>
            <a:r>
              <a:rPr lang="da-DK" noProof="0" dirty="0" smtClean="0"/>
              <a:t> date and time parts. </a:t>
            </a:r>
          </a:p>
          <a:p>
            <a:pPr marL="0" indent="0">
              <a:buNone/>
            </a:pPr>
            <a:r>
              <a:rPr lang="da-DK" noProof="0" dirty="0" smtClean="0"/>
              <a:t>TIMESTAMP has a range of '1970-01-01 00:00:01' UTC to '2038-01-19 03:14:07' UTC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dirty="0" smtClean="0"/>
              <a:t>Unique Columns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59374"/>
            <a:ext cx="9602787" cy="593725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If you declare a column unique, there cannot be two rows with the same value</a:t>
            </a:r>
          </a:p>
          <a:p>
            <a:r>
              <a:rPr lang="en-US" noProof="0" dirty="0" smtClean="0"/>
              <a:t>Emails and phone numbers are often unique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Notice– even though a column is declared as unique there can </a:t>
            </a:r>
            <a:r>
              <a:rPr lang="en-US" dirty="0" smtClean="0"/>
              <a:t>be null values in several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dirty="0" smtClean="0"/>
              <a:t>Not </a:t>
            </a:r>
            <a:r>
              <a:rPr lang="da-DK" noProof="0" dirty="0" err="1" smtClean="0"/>
              <a:t>Null</a:t>
            </a:r>
            <a:r>
              <a:rPr lang="da-DK" noProof="0" dirty="0" smtClean="0"/>
              <a:t> &amp; Default Value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3604" y="927100"/>
            <a:ext cx="9602787" cy="59372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column can be declared to never to contain any null values in any rows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specify a default value for a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combine not null with a default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Key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 smtClean="0"/>
              <a:t>A </a:t>
            </a:r>
            <a:r>
              <a:rPr lang="da-DK" dirty="0" err="1" smtClean="0"/>
              <a:t>key</a:t>
            </a:r>
            <a:r>
              <a:rPr lang="da-DK" dirty="0" smtClean="0"/>
              <a:t> is a </a:t>
            </a:r>
            <a:r>
              <a:rPr lang="da-DK" dirty="0" err="1" smtClean="0"/>
              <a:t>unique</a:t>
            </a:r>
            <a:r>
              <a:rPr lang="da-DK" dirty="0" smtClean="0"/>
              <a:t> column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null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databasecreates</a:t>
            </a:r>
            <a:r>
              <a:rPr lang="da-DK" dirty="0" smtClean="0"/>
              <a:t> an </a:t>
            </a:r>
            <a:r>
              <a:rPr lang="da-DK" b="1" dirty="0" err="1" smtClean="0"/>
              <a:t>index</a:t>
            </a:r>
            <a:r>
              <a:rPr lang="da-DK" dirty="0" smtClean="0"/>
              <a:t> for </a:t>
            </a:r>
            <a:r>
              <a:rPr lang="da-DK" dirty="0" err="1" smtClean="0"/>
              <a:t>keys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it </a:t>
            </a:r>
            <a:r>
              <a:rPr lang="da-DK" dirty="0" err="1" smtClean="0"/>
              <a:t>much</a:t>
            </a:r>
            <a:r>
              <a:rPr lang="da-DK" dirty="0" smtClean="0"/>
              <a:t> faster to </a:t>
            </a:r>
            <a:r>
              <a:rPr lang="da-DK" dirty="0" err="1" smtClean="0"/>
              <a:t>retrieve</a:t>
            </a:r>
            <a:r>
              <a:rPr lang="da-DK" dirty="0" smtClean="0"/>
              <a:t> a </a:t>
            </a:r>
            <a:r>
              <a:rPr lang="da-DK" dirty="0" err="1" smtClean="0"/>
              <a:t>row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</a:t>
            </a:r>
            <a:r>
              <a:rPr lang="da-DK" dirty="0" err="1" smtClean="0"/>
              <a:t>its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r>
              <a:rPr lang="da-DK" dirty="0" err="1" smtClean="0"/>
              <a:t>Example</a:t>
            </a:r>
            <a:r>
              <a:rPr lang="da-DK" dirty="0" smtClean="0"/>
              <a:t>:</a:t>
            </a:r>
          </a:p>
          <a:p>
            <a:pPr marL="434774" lvl="1" indent="0">
              <a:buNone/>
            </a:pPr>
            <a:r>
              <a:rPr lang="da-DK" dirty="0" err="1" smtClean="0"/>
              <a:t>select</a:t>
            </a:r>
            <a:r>
              <a:rPr lang="da-DK" dirty="0" smtClean="0"/>
              <a:t> *</a:t>
            </a:r>
          </a:p>
          <a:p>
            <a:pPr marL="434774" lvl="1" indent="0">
              <a:buNone/>
            </a:pPr>
            <a:r>
              <a:rPr lang="da-DK" dirty="0" smtClean="0"/>
              <a:t>from student</a:t>
            </a:r>
          </a:p>
          <a:p>
            <a:pPr marL="434774" lvl="1" indent="0">
              <a:buNone/>
            </a:pP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email</a:t>
            </a:r>
            <a:r>
              <a:rPr lang="da-DK" dirty="0" smtClean="0"/>
              <a:t>= “cph-rg54@cphbusiness.dk”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Sometimes</a:t>
            </a:r>
            <a:r>
              <a:rPr lang="da-DK" dirty="0" smtClean="0"/>
              <a:t> a </a:t>
            </a:r>
            <a:r>
              <a:rPr lang="da-DK" dirty="0" err="1" smtClean="0"/>
              <a:t>key</a:t>
            </a:r>
            <a:r>
              <a:rPr lang="da-DK" dirty="0" smtClean="0"/>
              <a:t> is </a:t>
            </a:r>
            <a:r>
              <a:rPr lang="da-DK" dirty="0" err="1" smtClean="0"/>
              <a:t>composite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Example</a:t>
            </a:r>
            <a:r>
              <a:rPr lang="da-DK" dirty="0" smtClean="0"/>
              <a:t>:</a:t>
            </a:r>
          </a:p>
          <a:p>
            <a:pPr marL="434774" lvl="1" indent="0"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orderdetails</a:t>
            </a:r>
            <a:r>
              <a:rPr lang="da-DK" dirty="0" smtClean="0"/>
              <a:t> (</a:t>
            </a:r>
          </a:p>
          <a:p>
            <a:pPr marL="434774" lvl="1" indent="0">
              <a:buNone/>
            </a:pPr>
            <a:r>
              <a:rPr lang="da-DK" dirty="0" smtClean="0"/>
              <a:t>  </a:t>
            </a:r>
            <a:r>
              <a:rPr lang="da-DK" dirty="0" err="1" smtClean="0"/>
              <a:t>orderNumber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(11) NOT NULL,</a:t>
            </a:r>
          </a:p>
          <a:p>
            <a:pPr marL="434774" lvl="1" indent="0">
              <a:buNone/>
            </a:pPr>
            <a:r>
              <a:rPr lang="da-DK" dirty="0" smtClean="0"/>
              <a:t>  </a:t>
            </a:r>
            <a:r>
              <a:rPr lang="da-DK" dirty="0" err="1" smtClean="0"/>
              <a:t>productCode</a:t>
            </a:r>
            <a:r>
              <a:rPr lang="da-DK" dirty="0" smtClean="0"/>
              <a:t> </a:t>
            </a:r>
            <a:r>
              <a:rPr lang="da-DK" dirty="0" err="1" smtClean="0"/>
              <a:t>varchar</a:t>
            </a:r>
            <a:r>
              <a:rPr lang="da-DK" dirty="0" smtClean="0"/>
              <a:t>(15) NOT NULL,</a:t>
            </a:r>
          </a:p>
          <a:p>
            <a:pPr marL="434774" lvl="1" indent="0">
              <a:buNone/>
            </a:pPr>
            <a:r>
              <a:rPr lang="da-DK" dirty="0" smtClean="0"/>
              <a:t>  </a:t>
            </a:r>
            <a:r>
              <a:rPr lang="da-DK" dirty="0" err="1" smtClean="0"/>
              <a:t>quantityOrdered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(11) NOT NULL,</a:t>
            </a:r>
          </a:p>
          <a:p>
            <a:pPr marL="434774" lvl="1" indent="0">
              <a:buNone/>
            </a:pPr>
            <a:r>
              <a:rPr lang="da-DK" dirty="0" smtClean="0"/>
              <a:t>  </a:t>
            </a:r>
            <a:r>
              <a:rPr lang="da-DK" dirty="0" err="1" smtClean="0"/>
              <a:t>priceEach</a:t>
            </a:r>
            <a:r>
              <a:rPr lang="da-DK" dirty="0" smtClean="0"/>
              <a:t> decimal(10,2) NOT NULL,</a:t>
            </a:r>
          </a:p>
          <a:p>
            <a:pPr marL="434774" lvl="1" indent="0">
              <a:buNone/>
            </a:pPr>
            <a:r>
              <a:rPr lang="da-DK" dirty="0" smtClean="0"/>
              <a:t>  </a:t>
            </a:r>
            <a:r>
              <a:rPr lang="da-DK" dirty="0" err="1" smtClean="0"/>
              <a:t>orderLineNumber</a:t>
            </a:r>
            <a:r>
              <a:rPr lang="da-DK" dirty="0" smtClean="0"/>
              <a:t> </a:t>
            </a:r>
            <a:r>
              <a:rPr lang="da-DK" dirty="0" err="1" smtClean="0"/>
              <a:t>smallint</a:t>
            </a:r>
            <a:r>
              <a:rPr lang="da-DK" dirty="0" smtClean="0"/>
              <a:t>(6) NOT NULL,</a:t>
            </a:r>
          </a:p>
          <a:p>
            <a:pPr marL="434774" lvl="1" indent="0">
              <a:buNone/>
            </a:pPr>
            <a:r>
              <a:rPr lang="da-DK" dirty="0" smtClean="0"/>
              <a:t>  </a:t>
            </a:r>
            <a:r>
              <a:rPr lang="da-DK" b="1" dirty="0" smtClean="0"/>
              <a:t>PRIMARY KEY (</a:t>
            </a:r>
            <a:r>
              <a:rPr lang="da-DK" b="1" dirty="0" err="1" smtClean="0"/>
              <a:t>orderNumber,productCode</a:t>
            </a:r>
            <a:r>
              <a:rPr lang="da-DK" b="1" dirty="0" smtClean="0"/>
              <a:t>)</a:t>
            </a:r>
          </a:p>
          <a:p>
            <a:pPr marL="434774" lvl="1" indent="0">
              <a:buNone/>
            </a:pP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Primary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primary key is a key chosen for identification of rows in a 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should not change a primary key over time.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means that phone numbers and email </a:t>
            </a:r>
            <a:r>
              <a:rPr lang="en-US" dirty="0" err="1" smtClean="0"/>
              <a:t>adresses</a:t>
            </a:r>
            <a:r>
              <a:rPr lang="en-US" dirty="0" smtClean="0"/>
              <a:t> are poor primary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Today’s</a:t>
            </a:r>
            <a:r>
              <a:rPr lang="da-DK" dirty="0" smtClean="0"/>
              <a:t> </a:t>
            </a:r>
            <a:r>
              <a:rPr lang="da-DK" dirty="0" err="1" smtClean="0"/>
              <a:t>Topics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92088" y="1190345"/>
            <a:ext cx="9602787" cy="5937250"/>
          </a:xfrm>
        </p:spPr>
        <p:txBody>
          <a:bodyPr/>
          <a:lstStyle/>
          <a:p>
            <a:r>
              <a:rPr lang="en-US" dirty="0"/>
              <a:t>We will look at different types of </a:t>
            </a:r>
            <a:r>
              <a:rPr lang="en-US" b="1" dirty="0"/>
              <a:t>data models </a:t>
            </a:r>
            <a:r>
              <a:rPr lang="en-US" dirty="0"/>
              <a:t>and how logical data models are transformed into physical data models.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will be on design</a:t>
            </a:r>
            <a:r>
              <a:rPr lang="en-US" b="1" dirty="0"/>
              <a:t> principles </a:t>
            </a:r>
            <a:r>
              <a:rPr lang="en-US" dirty="0"/>
              <a:t>and central </a:t>
            </a:r>
            <a:r>
              <a:rPr lang="en-US" b="1" dirty="0"/>
              <a:t>properties</a:t>
            </a:r>
            <a:r>
              <a:rPr lang="en-US" dirty="0"/>
              <a:t> for database tables</a:t>
            </a:r>
            <a:r>
              <a:rPr lang="en-US"/>
              <a:t>. 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learn how to </a:t>
            </a:r>
            <a:r>
              <a:rPr lang="en-US" b="1" dirty="0"/>
              <a:t>forward engineer </a:t>
            </a:r>
            <a:r>
              <a:rPr lang="en-US" dirty="0"/>
              <a:t>a database from graphical database modeling in MySQL Workbench.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1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Foreign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foreign key is a column that has a value which exists as primary keys in a (other) 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The </a:t>
            </a:r>
            <a:r>
              <a:rPr lang="en-US" b="1" dirty="0" smtClean="0"/>
              <a:t>office</a:t>
            </a:r>
            <a:r>
              <a:rPr lang="en-US" dirty="0" smtClean="0"/>
              <a:t> table in the </a:t>
            </a:r>
            <a:r>
              <a:rPr lang="en-US" dirty="0" err="1" smtClean="0"/>
              <a:t>classicmodels</a:t>
            </a:r>
            <a:r>
              <a:rPr lang="en-US" dirty="0" smtClean="0"/>
              <a:t> database has primary key “</a:t>
            </a:r>
            <a:r>
              <a:rPr lang="en-US" dirty="0" err="1" smtClean="0"/>
              <a:t>officeCode</a:t>
            </a:r>
            <a:r>
              <a:rPr lang="en-US" dirty="0" smtClean="0"/>
              <a:t>”. In the table </a:t>
            </a:r>
            <a:r>
              <a:rPr lang="en-US" b="1" dirty="0" smtClean="0"/>
              <a:t>employees</a:t>
            </a:r>
            <a:r>
              <a:rPr lang="en-US" dirty="0" smtClean="0"/>
              <a:t>, there is a column which represents the office that the employee belongs to. This column is a foreign key.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Notice: Since more employees can belong to the same office, the foreign key is not unique in the </a:t>
            </a:r>
            <a:r>
              <a:rPr lang="en-US" b="1" dirty="0" smtClean="0"/>
              <a:t>employees</a:t>
            </a:r>
            <a:r>
              <a:rPr lang="en-US" dirty="0" smtClean="0"/>
              <a:t> table. Also, freelancers do not belong to an office and therefore the foreign key might also be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65" y="3829889"/>
            <a:ext cx="2648224" cy="362183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Relationship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Tables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70132"/>
            <a:ext cx="9602787" cy="4354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Primary and foreign keys are used to make </a:t>
            </a:r>
            <a:r>
              <a:rPr lang="en-US" b="1" dirty="0" smtClean="0"/>
              <a:t>relations</a:t>
            </a:r>
            <a:r>
              <a:rPr lang="en-US" dirty="0" smtClean="0"/>
              <a:t> between tables</a:t>
            </a:r>
          </a:p>
          <a:p>
            <a:pPr marL="0" indent="0">
              <a:buNone/>
            </a:pPr>
            <a:r>
              <a:rPr lang="en-US" dirty="0" smtClean="0"/>
              <a:t>There are different types of relationships:</a:t>
            </a:r>
          </a:p>
          <a:p>
            <a:endParaRPr lang="en-US" dirty="0" smtClean="0"/>
          </a:p>
          <a:p>
            <a:r>
              <a:rPr lang="en-US" dirty="0" err="1" smtClean="0"/>
              <a:t>Multiplicyet</a:t>
            </a:r>
            <a:r>
              <a:rPr lang="en-US" dirty="0" smtClean="0"/>
              <a:t> / Cardinality</a:t>
            </a:r>
          </a:p>
          <a:p>
            <a:pPr lvl="1"/>
            <a:r>
              <a:rPr lang="en-US" dirty="0" smtClean="0"/>
              <a:t>1-1				Example - marriage</a:t>
            </a:r>
          </a:p>
          <a:p>
            <a:pPr lvl="1"/>
            <a:r>
              <a:rPr lang="en-US" dirty="0" smtClean="0"/>
              <a:t>1-Mange			 Example – ownership (</a:t>
            </a:r>
            <a:r>
              <a:rPr lang="en-US" b="1" dirty="0" smtClean="0"/>
              <a:t>most frequent relation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Mange-Mange	 Example – project participation</a:t>
            </a:r>
          </a:p>
          <a:p>
            <a:endParaRPr lang="en-US" dirty="0" smtClean="0"/>
          </a:p>
          <a:p>
            <a:r>
              <a:rPr lang="en-US" dirty="0" smtClean="0"/>
              <a:t>Modality / Mandatory or optional</a:t>
            </a:r>
          </a:p>
          <a:p>
            <a:pPr lvl="1"/>
            <a:r>
              <a:rPr lang="en-US" dirty="0" smtClean="0"/>
              <a:t>Can any of the”1” above be 0?</a:t>
            </a:r>
          </a:p>
          <a:p>
            <a:pPr marL="496885" lvl="1" indent="0">
              <a:buNone/>
            </a:pP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 smtClean="0"/>
              <a:t>Side </a:t>
            </a:r>
            <a:fld id="{B772FC5E-2F1D-9B42-B692-8FFDC2C3D3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altLang="da-DK" sz="3600" b="1" dirty="0" err="1">
                <a:solidFill>
                  <a:srgbClr val="FBB040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da-DK" altLang="da-DK" sz="3600" b="1" dirty="0">
                <a:solidFill>
                  <a:srgbClr val="FBB040"/>
                </a:solidFill>
                <a:latin typeface="+mn-lt"/>
                <a:ea typeface="+mn-ea"/>
                <a:cs typeface="+mn-cs"/>
              </a:rPr>
              <a:t> notations</a:t>
            </a:r>
          </a:p>
        </p:txBody>
      </p:sp>
      <p:sp>
        <p:nvSpPr>
          <p:cNvPr id="10243" name="Pladsholder til indhold 2"/>
          <p:cNvSpPr>
            <a:spLocks noGrp="1"/>
          </p:cNvSpPr>
          <p:nvPr>
            <p:ph idx="1"/>
          </p:nvPr>
        </p:nvSpPr>
        <p:spPr>
          <a:xfrm>
            <a:off x="662622" y="2865120"/>
            <a:ext cx="3445983" cy="179910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300"/>
              <a:t>Various methods to represent the same one to many relationship:</a:t>
            </a:r>
          </a:p>
        </p:txBody>
      </p:sp>
      <p:sp>
        <p:nvSpPr>
          <p:cNvPr id="10244" name="Pladsholder til sidefod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15000"/>
              <a:buChar char="•"/>
              <a:defRPr sz="2800">
                <a:solidFill>
                  <a:srgbClr val="4C4C4C"/>
                </a:solidFill>
                <a:latin typeface="Verdana" pitchFamily="34" charset="0"/>
              </a:defRPr>
            </a:lvl1pPr>
            <a:lvl2pPr marL="807438" indent="-310553">
              <a:spcBef>
                <a:spcPct val="20000"/>
              </a:spcBef>
              <a:buSzPct val="135000"/>
              <a:buFont typeface="Times" pitchFamily="18" charset="0"/>
              <a:buChar char="•"/>
              <a:defRPr sz="2400">
                <a:solidFill>
                  <a:srgbClr val="4C4C4C"/>
                </a:solidFill>
                <a:latin typeface="Verdana" pitchFamily="34" charset="0"/>
              </a:defRPr>
            </a:lvl2pPr>
            <a:lvl3pPr marL="1242212" indent="-248442">
              <a:spcBef>
                <a:spcPct val="20000"/>
              </a:spcBef>
              <a:buSzPct val="125000"/>
              <a:buFont typeface="Times" pitchFamily="18" charset="0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3pPr>
            <a:lvl4pPr marL="1739097" indent="-248442">
              <a:spcBef>
                <a:spcPct val="20000"/>
              </a:spcBef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4pPr>
            <a:lvl5pPr marL="2235982" indent="-248442">
              <a:spcBef>
                <a:spcPct val="20000"/>
              </a:spcBef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5pPr>
            <a:lvl6pPr marL="2732867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6pPr>
            <a:lvl7pPr marL="3229752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7pPr>
            <a:lvl8pPr marL="3726637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8pPr>
            <a:lvl9pPr marL="4223522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SzPct val="100000"/>
              <a:buFontTx/>
              <a:buNone/>
            </a:pPr>
            <a:r>
              <a:rPr lang="en-US" altLang="da-DK" sz="1100"/>
              <a:t>Tine Marbjerg</a:t>
            </a:r>
          </a:p>
        </p:txBody>
      </p:sp>
      <p:sp>
        <p:nvSpPr>
          <p:cNvPr id="10245" name="Pladsholder til dato 4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15000"/>
              <a:buChar char="•"/>
              <a:defRPr sz="2800">
                <a:solidFill>
                  <a:srgbClr val="4C4C4C"/>
                </a:solidFill>
                <a:latin typeface="Verdana" pitchFamily="34" charset="0"/>
              </a:defRPr>
            </a:lvl1pPr>
            <a:lvl2pPr marL="807438" indent="-310553">
              <a:spcBef>
                <a:spcPct val="20000"/>
              </a:spcBef>
              <a:buSzPct val="135000"/>
              <a:buFont typeface="Times" pitchFamily="18" charset="0"/>
              <a:buChar char="•"/>
              <a:defRPr sz="2400">
                <a:solidFill>
                  <a:srgbClr val="4C4C4C"/>
                </a:solidFill>
                <a:latin typeface="Verdana" pitchFamily="34" charset="0"/>
              </a:defRPr>
            </a:lvl2pPr>
            <a:lvl3pPr marL="1242212" indent="-248442">
              <a:spcBef>
                <a:spcPct val="20000"/>
              </a:spcBef>
              <a:buSzPct val="125000"/>
              <a:buFont typeface="Times" pitchFamily="18" charset="0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3pPr>
            <a:lvl4pPr marL="1739097" indent="-248442">
              <a:spcBef>
                <a:spcPct val="20000"/>
              </a:spcBef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4pPr>
            <a:lvl5pPr marL="2235982" indent="-248442">
              <a:spcBef>
                <a:spcPct val="20000"/>
              </a:spcBef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5pPr>
            <a:lvl6pPr marL="2732867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6pPr>
            <a:lvl7pPr marL="3229752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7pPr>
            <a:lvl8pPr marL="3726637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8pPr>
            <a:lvl9pPr marL="4223522" indent="-248442" defTabSz="488259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SzPct val="100000"/>
              <a:buFontTx/>
              <a:buNone/>
            </a:pPr>
            <a:r>
              <a:rPr lang="da-DK" altLang="da-DK" sz="1100"/>
              <a:t>MKM 2015</a:t>
            </a:r>
            <a:endParaRPr lang="en-US" altLang="da-DK" sz="1100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84" y="795412"/>
            <a:ext cx="3923968" cy="619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Content Placeholder 2"/>
          <p:cNvSpPr txBox="1">
            <a:spLocks/>
          </p:cNvSpPr>
          <p:nvPr/>
        </p:nvSpPr>
        <p:spPr bwMode="auto">
          <a:xfrm>
            <a:off x="662623" y="1486895"/>
            <a:ext cx="8614093" cy="513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77" tIns="49688" rIns="99377" bIns="49688"/>
          <a:lstStyle>
            <a:lvl1pPr marL="342900" indent="-342900">
              <a:spcBef>
                <a:spcPct val="20000"/>
              </a:spcBef>
              <a:buSzPct val="115000"/>
              <a:buChar char="•"/>
              <a:defRPr sz="2600">
                <a:solidFill>
                  <a:srgbClr val="4C4C4C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SzPct val="135000"/>
              <a:buFont typeface="Times" pitchFamily="18" charset="0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SzPct val="125000"/>
              <a:buFont typeface="Times" pitchFamily="18" charset="0"/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/>
            <a:endParaRPr lang="en-US" altLang="da-DK" sz="2200"/>
          </a:p>
          <a:p>
            <a:pPr defTabSz="993770">
              <a:buNone/>
            </a:pPr>
            <a:r>
              <a:rPr lang="en-US" altLang="da-DK" sz="1300"/>
              <a:t>                             </a:t>
            </a:r>
          </a:p>
          <a:p>
            <a:pPr defTabSz="993770">
              <a:buNone/>
            </a:pPr>
            <a:endParaRPr lang="en-US" altLang="da-DK" sz="1300"/>
          </a:p>
          <a:p>
            <a:pPr defTabSz="993770">
              <a:buNone/>
            </a:pPr>
            <a:r>
              <a:rPr lang="en-US" altLang="da-DK" sz="1300"/>
              <a:t>	           Source </a:t>
            </a:r>
            <a:r>
              <a:rPr lang="en-US" altLang="da-DK" sz="1300">
                <a:hlinkClick r:id="rId3"/>
              </a:rPr>
              <a:t>wikipedia</a:t>
            </a:r>
            <a:r>
              <a:rPr lang="en-US" altLang="da-DK" sz="1300"/>
              <a:t>: </a:t>
            </a:r>
            <a:endParaRPr lang="en-US" altLang="da-DK" sz="1000"/>
          </a:p>
          <a:p>
            <a:pPr defTabSz="993770"/>
            <a:endParaRPr lang="en-US" altLang="da-DK" sz="120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924AF9-9420-4018-8424-B1D9FB86C98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662623" y="407085"/>
            <a:ext cx="9276715" cy="579579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da-DK" sz="3600" b="1" dirty="0">
                <a:solidFill>
                  <a:srgbClr val="FBB040"/>
                </a:solidFill>
                <a:latin typeface="+mn-lt"/>
                <a:ea typeface="+mn-ea"/>
                <a:cs typeface="+mn-cs"/>
              </a:rPr>
              <a:t>E/R Model - crow foot multiplicity notation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8614093" y="6954943"/>
            <a:ext cx="579795" cy="331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377" tIns="49688" rIns="99377" bIns="49688"/>
          <a:lstStyle/>
          <a:p>
            <a:pPr algn="r">
              <a:defRPr/>
            </a:pPr>
            <a:fld id="{4163CE93-D349-447B-B085-590FC81F9AAB}" type="slidenum">
              <a:rPr lang="en-US" sz="1100">
                <a:solidFill>
                  <a:srgbClr val="4C4C4C"/>
                </a:solidFill>
              </a:rPr>
              <a:pPr algn="r">
                <a:defRPr/>
              </a:pPr>
              <a:t>23</a:t>
            </a:fld>
            <a:endParaRPr lang="en-US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62623" y="1202281"/>
            <a:ext cx="8614093" cy="5133411"/>
          </a:xfrm>
          <a:prstGeom prst="rect">
            <a:avLst/>
          </a:prstGeom>
        </p:spPr>
        <p:txBody>
          <a:bodyPr lIns="99377" tIns="49688" rIns="99377" bIns="4968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1500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Font typeface="Times" pitchFamily="18" charset="0"/>
              <a:buChar char="•"/>
              <a:defRPr sz="2200">
                <a:solidFill>
                  <a:srgbClr val="4C4C4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sz="2000">
                <a:solidFill>
                  <a:srgbClr val="4C4C4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C4C4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+mn-lt"/>
              </a:defRPr>
            </a:lvl9pPr>
          </a:lstStyle>
          <a:p>
            <a:pPr defTabSz="993770">
              <a:buNone/>
              <a:defRPr/>
            </a:pPr>
            <a:endParaRPr lang="en-US" altLang="da-DK" sz="1700" kern="0" dirty="0"/>
          </a:p>
          <a:p>
            <a:pPr defTabSz="993770">
              <a:buNone/>
              <a:defRPr/>
            </a:pPr>
            <a:r>
              <a:rPr lang="en-US" altLang="da-DK" sz="1700" kern="0" dirty="0"/>
              <a:t>Notation style for multiplicity</a:t>
            </a:r>
            <a:endParaRPr lang="en-US" altLang="da-DK" sz="2200" kern="0" dirty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82" y="2318314"/>
            <a:ext cx="4545176" cy="382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58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Relationship</a:t>
            </a:r>
            <a:r>
              <a:rPr lang="da-DK" dirty="0" smtClean="0"/>
              <a:t> - 1</a:t>
            </a:r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459"/>
            <a:ext cx="9939338" cy="41876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282"/>
            <a:ext cx="9939338" cy="41876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Relationship</a:t>
            </a:r>
            <a:r>
              <a:rPr lang="da-DK" dirty="0"/>
              <a:t> - </a:t>
            </a:r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5" name="Oval 4"/>
          <p:cNvSpPr/>
          <p:nvPr/>
        </p:nvSpPr>
        <p:spPr>
          <a:xfrm>
            <a:off x="3686600" y="1812457"/>
            <a:ext cx="6107695" cy="118364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1060360" y="5462030"/>
            <a:ext cx="5633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0-M relation reads:</a:t>
            </a:r>
          </a:p>
          <a:p>
            <a:r>
              <a:rPr lang="en-US" dirty="0" smtClean="0"/>
              <a:t>Each product is specified by a product line</a:t>
            </a:r>
          </a:p>
          <a:p>
            <a:r>
              <a:rPr lang="en-US" dirty="0" smtClean="0"/>
              <a:t>Each product line specifies more product (or none)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Relationship</a:t>
            </a:r>
            <a:r>
              <a:rPr lang="da-DK" dirty="0"/>
              <a:t>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Watch out for 1-M relationship compared to 0-M relationship when one is a weak entity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need to create at least one detail when the order is created. Often the order is created first, and details afterwards 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could instead use this model instead in the database: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let the application make sure that all orders have at least one order detail (transaction handling).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6" y="1886108"/>
            <a:ext cx="58547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0" y="4911324"/>
            <a:ext cx="5892800" cy="88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Relationship</a:t>
            </a:r>
            <a:r>
              <a:rPr lang="da-DK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model a relationship refers to the same table: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this correctly modelled?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13" y="1658620"/>
            <a:ext cx="2387600" cy="120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Many</a:t>
            </a:r>
            <a:r>
              <a:rPr lang="da-DK" dirty="0" smtClean="0"/>
              <a:t> to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Relationship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library database has a table for authors and a table for books.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author can write many books and a book can be written by many authors.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relationship “wrote” is a many-to-many multiplicity, but it cannot be done without an extra mapping table in the database: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74" y="4531432"/>
            <a:ext cx="6032500" cy="180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Database Design </a:t>
            </a:r>
            <a:r>
              <a:rPr lang="da-DK" dirty="0" err="1" smtClean="0"/>
              <a:t>Exercise</a:t>
            </a:r>
            <a:r>
              <a:rPr lang="da-DK" dirty="0" smtClean="0"/>
              <a:t> (</a:t>
            </a:r>
            <a:r>
              <a:rPr lang="da-DK" dirty="0" err="1" smtClean="0"/>
              <a:t>work</a:t>
            </a:r>
            <a:r>
              <a:rPr lang="da-DK" dirty="0" smtClean="0"/>
              <a:t> in pairs)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a model of the library as specified by the file ”library-system.pdf”</a:t>
            </a:r>
          </a:p>
          <a:p>
            <a:pPr marL="0" indent="0">
              <a:buNone/>
            </a:pPr>
            <a:r>
              <a:rPr lang="en-US" dirty="0" smtClean="0"/>
              <a:t>The model must be drawn in MySQL workbench.  and hereafter created as a database.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a borrower and a few materials into the database. Let the borrower borrow one material and let him/her make two reservations.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Make a SQL statement that can show a borrower’s name and the material title of all his/hers reservations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a-DK" noProof="0" dirty="0" smtClean="0"/>
              <a:t>Database design – it starts with business </a:t>
            </a:r>
            <a:r>
              <a:rPr lang="da-DK" noProof="0" dirty="0" err="1" smtClean="0"/>
              <a:t>modeling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go back to your January activity with Palle for a moment 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 smtClean="0"/>
              <a:t>Side </a:t>
            </a:r>
            <a:fld id="{B772FC5E-2F1D-9B42-B692-8FFDC2C3D37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710904"/>
            <a:ext cx="5823420" cy="4626384"/>
          </a:xfrm>
          <a:prstGeom prst="rect">
            <a:avLst/>
          </a:prstGeom>
        </p:spPr>
      </p:pic>
      <p:sp>
        <p:nvSpPr>
          <p:cNvPr id="12" name="Tekstboks 11"/>
          <p:cNvSpPr txBox="1">
            <a:spLocks noChangeArrowheads="1"/>
          </p:cNvSpPr>
          <p:nvPr/>
        </p:nvSpPr>
        <p:spPr bwMode="auto">
          <a:xfrm>
            <a:off x="539750" y="2417391"/>
            <a:ext cx="1152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15000"/>
              <a:buChar char="•"/>
              <a:defRPr sz="2600">
                <a:solidFill>
                  <a:srgbClr val="4C4C4C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SzPct val="135000"/>
              <a:buFont typeface="Times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SzPct val="125000"/>
              <a:buFont typeface="Times"/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SzPct val="100000"/>
              <a:buNone/>
            </a:pPr>
            <a:r>
              <a:rPr lang="da-DK" altLang="en-US" sz="1200" dirty="0">
                <a:solidFill>
                  <a:srgbClr val="C00000"/>
                </a:solidFill>
                <a:latin typeface="Arial" charset="0"/>
              </a:rPr>
              <a:t>Domain model</a:t>
            </a:r>
            <a:endParaRPr lang="en-GB" altLang="en-US" sz="1200" dirty="0">
              <a:solidFill>
                <a:srgbClr val="C00000"/>
              </a:solidFill>
              <a:latin typeface="Arial" charset="0"/>
            </a:endParaRPr>
          </a:p>
          <a:p>
            <a:pPr>
              <a:spcBef>
                <a:spcPct val="0"/>
              </a:spcBef>
              <a:buSzPct val="100000"/>
              <a:buFontTx/>
              <a:buNone/>
            </a:pPr>
            <a:endParaRPr lang="da-DK" altLang="en-US" sz="1200" dirty="0" smtClean="0">
              <a:solidFill>
                <a:srgbClr val="C00000"/>
              </a:solidFill>
              <a:latin typeface="Arial" charset="0"/>
            </a:endParaRPr>
          </a:p>
          <a:p>
            <a:pPr>
              <a:spcBef>
                <a:spcPct val="0"/>
              </a:spcBef>
              <a:buSzPct val="100000"/>
              <a:buFontTx/>
              <a:buNone/>
            </a:pPr>
            <a:r>
              <a:rPr lang="da-DK" altLang="en-US" sz="1200" dirty="0" err="1" smtClean="0">
                <a:solidFill>
                  <a:srgbClr val="C00000"/>
                </a:solidFill>
                <a:latin typeface="Arial" charset="0"/>
              </a:rPr>
              <a:t>Use</a:t>
            </a:r>
            <a:r>
              <a:rPr lang="da-DK" altLang="en-US" sz="1200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da-DK" altLang="en-US" sz="1200" dirty="0">
                <a:solidFill>
                  <a:srgbClr val="C00000"/>
                </a:solidFill>
                <a:latin typeface="Arial" charset="0"/>
              </a:rPr>
              <a:t>cases  </a:t>
            </a:r>
            <a:r>
              <a:rPr lang="da-DK" altLang="en-US" sz="1200" dirty="0" smtClean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da-DK" altLang="en-US" sz="1200" dirty="0" err="1" smtClean="0">
                <a:solidFill>
                  <a:srgbClr val="C00000"/>
                </a:solidFill>
                <a:latin typeface="Arial" charset="0"/>
              </a:rPr>
              <a:t>user</a:t>
            </a:r>
            <a:r>
              <a:rPr lang="da-DK" altLang="en-US" sz="1200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da-DK" altLang="en-US" sz="1200" dirty="0" err="1" smtClean="0">
                <a:solidFill>
                  <a:srgbClr val="C00000"/>
                </a:solidFill>
                <a:latin typeface="Arial" charset="0"/>
              </a:rPr>
              <a:t>stories</a:t>
            </a:r>
            <a:r>
              <a:rPr lang="da-DK" altLang="en-US" sz="1200" dirty="0" smtClean="0">
                <a:solidFill>
                  <a:srgbClr val="C00000"/>
                </a:solidFill>
                <a:latin typeface="Arial" charset="0"/>
              </a:rPr>
              <a:t>) </a:t>
            </a:r>
            <a:endParaRPr lang="da-DK" alt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3" name="Tekstboks 12"/>
          <p:cNvSpPr txBox="1">
            <a:spLocks noChangeArrowheads="1"/>
          </p:cNvSpPr>
          <p:nvPr/>
        </p:nvSpPr>
        <p:spPr bwMode="auto">
          <a:xfrm>
            <a:off x="8110680" y="2997200"/>
            <a:ext cx="11525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15000"/>
              <a:buChar char="•"/>
              <a:defRPr sz="2600">
                <a:solidFill>
                  <a:srgbClr val="4C4C4C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SzPct val="135000"/>
              <a:buFont typeface="Times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SzPct val="125000"/>
              <a:buFont typeface="Times"/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SzPct val="100000"/>
              <a:buFontTx/>
              <a:buNone/>
            </a:pPr>
            <a:r>
              <a:rPr lang="da-DK" altLang="en-US" sz="1200" dirty="0">
                <a:solidFill>
                  <a:srgbClr val="C00000"/>
                </a:solidFill>
                <a:latin typeface="Arial" charset="0"/>
              </a:rPr>
              <a:t>E/R model</a:t>
            </a:r>
            <a:endParaRPr lang="en-GB" alt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4" name="Tekstboks 13"/>
          <p:cNvSpPr txBox="1">
            <a:spLocks noChangeArrowheads="1"/>
          </p:cNvSpPr>
          <p:nvPr/>
        </p:nvSpPr>
        <p:spPr bwMode="auto">
          <a:xfrm>
            <a:off x="7980505" y="3735388"/>
            <a:ext cx="13541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15000"/>
              <a:buChar char="•"/>
              <a:defRPr sz="2600">
                <a:solidFill>
                  <a:srgbClr val="4C4C4C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SzPct val="135000"/>
              <a:buFont typeface="Times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SzPct val="125000"/>
              <a:buFont typeface="Times"/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SzPct val="100000"/>
              <a:buFontTx/>
              <a:buNone/>
            </a:pPr>
            <a:r>
              <a:rPr lang="da-DK" altLang="en-US" sz="1200">
                <a:solidFill>
                  <a:srgbClr val="C00000"/>
                </a:solidFill>
                <a:latin typeface="Arial" charset="0"/>
              </a:rPr>
              <a:t>Relational model</a:t>
            </a:r>
            <a:endParaRPr lang="en-GB" altLang="en-US" sz="120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5" name="Tekstboks 14"/>
          <p:cNvSpPr txBox="1">
            <a:spLocks noChangeArrowheads="1"/>
          </p:cNvSpPr>
          <p:nvPr/>
        </p:nvSpPr>
        <p:spPr bwMode="auto">
          <a:xfrm>
            <a:off x="8053530" y="4383088"/>
            <a:ext cx="13541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15000"/>
              <a:buChar char="•"/>
              <a:defRPr sz="2600">
                <a:solidFill>
                  <a:srgbClr val="4C4C4C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SzPct val="135000"/>
              <a:buFont typeface="Times"/>
              <a:buChar char="•"/>
              <a:defRPr sz="2200">
                <a:solidFill>
                  <a:srgbClr val="4C4C4C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SzPct val="125000"/>
              <a:buFont typeface="Times"/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C4C4C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4C4C4C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SzPct val="100000"/>
              <a:buFontTx/>
              <a:buNone/>
            </a:pPr>
            <a:r>
              <a:rPr lang="da-DK" altLang="en-US" sz="1200">
                <a:solidFill>
                  <a:srgbClr val="C00000"/>
                </a:solidFill>
                <a:latin typeface="Arial" charset="0"/>
              </a:rPr>
              <a:t>Tables / SQL</a:t>
            </a:r>
            <a:endParaRPr lang="en-GB" altLang="en-US" sz="120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64291" y="2304664"/>
            <a:ext cx="2491273" cy="447870"/>
          </a:xfrm>
          <a:prstGeom prst="roundRect">
            <a:avLst/>
          </a:prstGeom>
          <a:solidFill>
            <a:srgbClr val="FFFF0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1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Extra</a:t>
            </a:r>
            <a:r>
              <a:rPr lang="da-DK" dirty="0" smtClean="0"/>
              <a:t>: </a:t>
            </a:r>
            <a:r>
              <a:rPr lang="da-DK" dirty="0" err="1" smtClean="0"/>
              <a:t>Reverse</a:t>
            </a:r>
            <a:r>
              <a:rPr lang="da-DK" dirty="0" smtClean="0"/>
              <a:t> </a:t>
            </a:r>
            <a:r>
              <a:rPr lang="da-DK" dirty="0"/>
              <a:t>E</a:t>
            </a:r>
            <a:r>
              <a:rPr lang="da-DK" dirty="0" smtClean="0"/>
              <a:t>ngineering </a:t>
            </a:r>
            <a:r>
              <a:rPr lang="da-DK" dirty="0" err="1" smtClean="0"/>
              <a:t>Exercise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Diagrams can be made based on an existing database.</a:t>
            </a:r>
          </a:p>
          <a:p>
            <a:pPr marL="0" indent="0">
              <a:buNone/>
            </a:pPr>
            <a:r>
              <a:rPr lang="en-US" dirty="0" smtClean="0"/>
              <a:t>Useful when:</a:t>
            </a:r>
          </a:p>
          <a:p>
            <a:r>
              <a:rPr lang="en-US" dirty="0" smtClean="0"/>
              <a:t>You don’t have the model already</a:t>
            </a:r>
          </a:p>
          <a:p>
            <a:r>
              <a:rPr lang="en-US" dirty="0" smtClean="0"/>
              <a:t>You have changed the database, but not the model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careful with 0/1 – M relationships – it is not certain that it is done properly when you reverse engineer a database into a model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en-US" b="1" dirty="0" smtClean="0"/>
              <a:t>Exercise</a:t>
            </a:r>
          </a:p>
          <a:p>
            <a:r>
              <a:rPr lang="en-US" dirty="0" smtClean="0"/>
              <a:t>Make a reverse engineering of </a:t>
            </a:r>
            <a:r>
              <a:rPr lang="en-US" dirty="0" err="1" smtClean="0"/>
              <a:t>classicmodels</a:t>
            </a:r>
            <a:r>
              <a:rPr lang="en-US" dirty="0" smtClean="0"/>
              <a:t> database </a:t>
            </a:r>
          </a:p>
          <a:p>
            <a:pPr lvl="1"/>
            <a:r>
              <a:rPr lang="en-US" dirty="0" smtClean="0"/>
              <a:t>See: </a:t>
            </a:r>
            <a:r>
              <a:rPr lang="en-US" sz="2200" dirty="0" smtClean="0">
                <a:hlinkClick r:id="rId2"/>
              </a:rPr>
              <a:t>https://dev.mysql.com/doc/workbench/en/wb-reverse-engineer-live.html</a:t>
            </a:r>
            <a:endParaRPr lang="en-US" sz="2200" dirty="0" smtClean="0"/>
          </a:p>
          <a:p>
            <a:r>
              <a:rPr lang="en-US" dirty="0" smtClean="0"/>
              <a:t>Adjust the diagram so it makes the most sense (= because a useful artifact)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B772FC5E-2F1D-9B42-B692-8FFDC2C3D37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9FA-635A-4EE4-B990-116924DE9A59}" type="datetime1">
              <a:rPr lang="en-US" altLang="en-US" smtClean="0"/>
              <a:t>2/10/2017</a:t>
            </a:fld>
            <a:endParaRPr lang="da-DK" altLang="en-US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altLang="en-US" smtClean="0"/>
              <a:t>ER modellering</a:t>
            </a:r>
            <a:endParaRPr lang="da-DK" altLang="en-US"/>
          </a:p>
        </p:txBody>
      </p:sp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3300" b="1" dirty="0">
                <a:solidFill>
                  <a:srgbClr val="FBB040"/>
                </a:solidFill>
                <a:latin typeface="+mn-lt"/>
                <a:ea typeface="+mn-ea"/>
                <a:cs typeface="+mn-cs"/>
              </a:rPr>
              <a:t>Data models at several levels</a:t>
            </a:r>
          </a:p>
        </p:txBody>
      </p:sp>
      <p:sp>
        <p:nvSpPr>
          <p:cNvPr id="134147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1187199" y="1729222"/>
            <a:ext cx="7758205" cy="144894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99377" tIns="49688" rIns="99377" bIns="49688" rtlCol="0">
            <a:normAutofit fontScale="92500" lnSpcReduction="10000"/>
          </a:bodyPr>
          <a:lstStyle/>
          <a:p>
            <a:pPr marL="0">
              <a:lnSpc>
                <a:spcPct val="90000"/>
              </a:lnSpc>
            </a:pPr>
            <a:r>
              <a:rPr lang="en-US" altLang="en-US" sz="2600" b="1" dirty="0">
                <a:solidFill>
                  <a:srgbClr val="C00000"/>
                </a:solidFill>
              </a:rPr>
              <a:t>Conceptual model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2200" dirty="0"/>
              <a:t>Presentation of data in end user terminology and context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2200" dirty="0"/>
              <a:t>Technology free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2200" dirty="0"/>
              <a:t>Domain </a:t>
            </a:r>
            <a:r>
              <a:rPr lang="en-US" altLang="en-US" sz="2200" dirty="0" smtClean="0"/>
              <a:t>model </a:t>
            </a:r>
            <a:r>
              <a:rPr lang="en-US" altLang="en-US" sz="1700" dirty="0" smtClean="0"/>
              <a:t>(business focus)</a:t>
            </a:r>
            <a:r>
              <a:rPr lang="en-US" altLang="en-US" sz="2200" dirty="0" smtClean="0"/>
              <a:t>, </a:t>
            </a:r>
            <a:r>
              <a:rPr lang="en-US" altLang="en-US" sz="2200" b="1" dirty="0"/>
              <a:t>E/R </a:t>
            </a:r>
            <a:r>
              <a:rPr lang="en-US" altLang="en-US" sz="2200" b="1" dirty="0" smtClean="0"/>
              <a:t>model </a:t>
            </a:r>
            <a:r>
              <a:rPr lang="en-US" altLang="en-US" sz="1700" dirty="0" smtClean="0"/>
              <a:t>(persistence focus)</a:t>
            </a:r>
            <a:endParaRPr lang="en-US" altLang="en-US" sz="22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</a:pPr>
            <a:endParaRPr lang="da-DK" altLang="en-US" sz="2200" dirty="0"/>
          </a:p>
        </p:txBody>
      </p:sp>
      <p:sp>
        <p:nvSpPr>
          <p:cNvPr id="134150" name="AutoShape 1030"/>
          <p:cNvSpPr>
            <a:spLocks noChangeArrowheads="1"/>
          </p:cNvSpPr>
          <p:nvPr/>
        </p:nvSpPr>
        <p:spPr bwMode="auto">
          <a:xfrm>
            <a:off x="1214808" y="3503534"/>
            <a:ext cx="7730596" cy="170892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99377" tIns="49688" rIns="99377" bIns="49688" rtlCol="0">
            <a:normAutofit lnSpcReduction="10000"/>
          </a:bodyPr>
          <a:lstStyle/>
          <a:p>
            <a:pPr indent="-372664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en-US" sz="2600" b="1" dirty="0">
                <a:solidFill>
                  <a:srgbClr val="C00000"/>
                </a:solidFill>
              </a:rPr>
              <a:t>Logical model</a:t>
            </a:r>
          </a:p>
          <a:p>
            <a:pPr marL="807438" lvl="1" indent="-31055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/>
              <a:t>Can partly be understood by end-users</a:t>
            </a:r>
          </a:p>
          <a:p>
            <a:pPr marL="807438" lvl="1" indent="-31055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/>
              <a:t>Relies on technology, but doesn’t show it directly</a:t>
            </a:r>
          </a:p>
          <a:p>
            <a:pPr marL="807438" lvl="1" indent="-31055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/>
              <a:t>Relational </a:t>
            </a:r>
            <a:r>
              <a:rPr lang="en-US" altLang="en-US" sz="2200" b="1" dirty="0" smtClean="0"/>
              <a:t>model</a:t>
            </a:r>
            <a:r>
              <a:rPr lang="en-US" altLang="en-US" sz="2200" dirty="0" smtClean="0"/>
              <a:t>, </a:t>
            </a:r>
            <a:r>
              <a:rPr lang="en-US" altLang="en-US" sz="2200" dirty="0"/>
              <a:t>network, hierarchical</a:t>
            </a:r>
            <a:r>
              <a:rPr lang="en-US" altLang="en-US" sz="2200" dirty="0" smtClean="0"/>
              <a:t>, </a:t>
            </a:r>
            <a:r>
              <a:rPr lang="en-US" altLang="en-US" sz="2200" dirty="0"/>
              <a:t>OO models</a:t>
            </a:r>
          </a:p>
        </p:txBody>
      </p:sp>
      <p:sp>
        <p:nvSpPr>
          <p:cNvPr id="134151" name="AutoShape 1031"/>
          <p:cNvSpPr>
            <a:spLocks noChangeArrowheads="1"/>
          </p:cNvSpPr>
          <p:nvPr/>
        </p:nvSpPr>
        <p:spPr bwMode="auto">
          <a:xfrm>
            <a:off x="1214808" y="5487777"/>
            <a:ext cx="7730596" cy="144600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99377" tIns="49688" rIns="99377" bIns="49688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600" b="1" dirty="0" smtClean="0">
                <a:solidFill>
                  <a:srgbClr val="C00000"/>
                </a:solidFill>
              </a:rPr>
              <a:t>Physical model</a:t>
            </a:r>
          </a:p>
          <a:p>
            <a:pPr marL="807438" lvl="1" indent="-31055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 smtClean="0"/>
              <a:t>Close to the physical representation of the database </a:t>
            </a:r>
          </a:p>
          <a:p>
            <a:pPr marL="807438" lvl="1" indent="-31055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 smtClean="0"/>
              <a:t>Technology specific, e.g. </a:t>
            </a:r>
            <a:r>
              <a:rPr lang="en-US" altLang="en-US" sz="2200" b="1" dirty="0" smtClean="0"/>
              <a:t>MySQL (SQL scripts)</a:t>
            </a:r>
          </a:p>
          <a:p>
            <a:pPr marL="807438" lvl="1" indent="-31055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 smtClean="0"/>
              <a:t>Disk usage, security, etc.</a:t>
            </a:r>
            <a:endParaRPr lang="en-US" altLang="en-US" sz="2200" dirty="0"/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146557" y="1300602"/>
            <a:ext cx="8690018" cy="5133411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models transform from logical into physical form:</a:t>
            </a:r>
          </a:p>
        </p:txBody>
      </p:sp>
    </p:spTree>
    <p:extLst>
      <p:ext uri="{BB962C8B-B14F-4D97-AF65-F5344CB8AC3E}">
        <p14:creationId xmlns:p14="http://schemas.microsoft.com/office/powerpoint/2010/main" val="27985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671" y="361456"/>
            <a:ext cx="9248728" cy="1321678"/>
          </a:xfrm>
          <a:solidFill>
            <a:srgbClr val="FFC000"/>
          </a:solidFill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da-DK" dirty="0" smtClean="0">
                <a:solidFill>
                  <a:srgbClr val="C00000"/>
                </a:solidFill>
                <a:latin typeface="Verdana" pitchFamily="34" charset="0"/>
                <a:cs typeface="Verdana" pitchFamily="34" charset="0"/>
              </a:rPr>
              <a:t>A Domain Model is Conceptual,</a:t>
            </a:r>
            <a:br>
              <a:rPr lang="en-US" altLang="da-DK" dirty="0" smtClean="0">
                <a:solidFill>
                  <a:srgbClr val="C00000"/>
                </a:solidFill>
                <a:latin typeface="Verdana" pitchFamily="34" charset="0"/>
                <a:cs typeface="Verdana" pitchFamily="34" charset="0"/>
              </a:rPr>
            </a:br>
            <a:r>
              <a:rPr lang="en-US" altLang="da-DK" dirty="0" smtClean="0">
                <a:solidFill>
                  <a:srgbClr val="C00000"/>
                </a:solidFill>
                <a:latin typeface="Verdana" pitchFamily="34" charset="0"/>
                <a:cs typeface="Verdana" pitchFamily="34" charset="0"/>
              </a:rPr>
              <a:t>not a Software Artifact</a:t>
            </a:r>
          </a:p>
        </p:txBody>
      </p:sp>
      <p:sp>
        <p:nvSpPr>
          <p:cNvPr id="11267" name="Rectangle 29"/>
          <p:cNvSpPr>
            <a:spLocks noGrp="1" noChangeArrowheads="1"/>
          </p:cNvSpPr>
          <p:nvPr>
            <p:ph idx="1"/>
          </p:nvPr>
        </p:nvSpPr>
        <p:spPr bwMode="auto">
          <a:xfrm>
            <a:off x="331311" y="1985945"/>
            <a:ext cx="4141391" cy="8279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da-DK" sz="22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Conceptual Class: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662622" y="3063487"/>
          <a:ext cx="3313113" cy="2980690"/>
        </p:xfrm>
        <a:graphic>
          <a:graphicData uri="http://schemas.openxmlformats.org/drawingml/2006/table">
            <a:tbl>
              <a:tblPr/>
              <a:tblGrid>
                <a:gridCol w="3313113"/>
              </a:tblGrid>
              <a:tr h="100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Sale</a:t>
                      </a:r>
                    </a:p>
                  </a:txBody>
                  <a:tcPr marL="99393" marR="99393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3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item</a:t>
                      </a:r>
                    </a:p>
                  </a:txBody>
                  <a:tcPr marL="99393" marR="99393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71" name="Group 11"/>
          <p:cNvGraphicFramePr>
            <a:graphicFrameLocks noGrp="1"/>
          </p:cNvGraphicFramePr>
          <p:nvPr/>
        </p:nvGraphicFramePr>
        <p:xfrm>
          <a:off x="6212086" y="2897893"/>
          <a:ext cx="2898974" cy="1126384"/>
        </p:xfrm>
        <a:graphic>
          <a:graphicData uri="http://schemas.openxmlformats.org/drawingml/2006/table">
            <a:tbl>
              <a:tblPr/>
              <a:tblGrid>
                <a:gridCol w="2898974"/>
              </a:tblGrid>
              <a:tr h="563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SalesDatabase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99393" marR="99393" marT="49693" marB="4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99393" marR="99393" marT="49693" marB="4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79" name="Group 19"/>
          <p:cNvGraphicFramePr>
            <a:graphicFrameLocks noGrp="1"/>
          </p:cNvGraphicFramePr>
          <p:nvPr/>
        </p:nvGraphicFramePr>
        <p:xfrm>
          <a:off x="6046430" y="4412388"/>
          <a:ext cx="3313113" cy="2318331"/>
        </p:xfrm>
        <a:graphic>
          <a:graphicData uri="http://schemas.openxmlformats.org/drawingml/2006/table">
            <a:tbl>
              <a:tblPr/>
              <a:tblGrid>
                <a:gridCol w="3313113"/>
              </a:tblGrid>
              <a:tr h="562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Sale</a:t>
                      </a:r>
                    </a:p>
                  </a:txBody>
                  <a:tcPr marL="99393" marR="99393" marT="49642" marB="49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9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Double amount;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Item </a:t>
                      </a:r>
                      <a:r>
                        <a:rPr kumimoji="0" lang="en-US" sz="3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item</a:t>
                      </a: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;</a:t>
                      </a:r>
                    </a:p>
                  </a:txBody>
                  <a:tcPr marL="99393" marR="99393" marT="49642" marB="49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void print()</a:t>
                      </a:r>
                    </a:p>
                  </a:txBody>
                  <a:tcPr marL="99393" marR="99393" marT="49642" marB="49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5772256" y="2016302"/>
            <a:ext cx="4141391" cy="8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77" tIns="49688" rIns="99377" bIns="4968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da-DK" sz="2600" b="1" dirty="0">
                <a:solidFill>
                  <a:srgbClr val="FF0000"/>
                </a:solidFill>
              </a:rPr>
              <a:t>Software Artifacts</a:t>
            </a:r>
            <a:r>
              <a:rPr lang="en-US" altLang="da-DK" sz="2600" b="1" dirty="0" smtClean="0">
                <a:solidFill>
                  <a:srgbClr val="FF0000"/>
                </a:solidFill>
              </a:rPr>
              <a:t>:  </a:t>
            </a:r>
            <a:endParaRPr lang="en-US" altLang="da-DK" sz="2600" b="1" dirty="0">
              <a:solidFill>
                <a:srgbClr val="FF0000"/>
              </a:solidFill>
            </a:endParaRP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141391" y="4139847"/>
            <a:ext cx="1987868" cy="8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77" tIns="49688" rIns="99377" bIns="4968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da-DK" sz="3500"/>
              <a:t>vs.</a:t>
            </a:r>
          </a:p>
        </p:txBody>
      </p:sp>
      <p:sp>
        <p:nvSpPr>
          <p:cNvPr id="2" name="Tekstboks 1"/>
          <p:cNvSpPr txBox="1"/>
          <p:nvPr/>
        </p:nvSpPr>
        <p:spPr>
          <a:xfrm>
            <a:off x="331310" y="0"/>
            <a:ext cx="211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From </a:t>
            </a:r>
            <a:r>
              <a:rPr lang="da-DK" dirty="0" err="1" smtClean="0"/>
              <a:t>Palle’s</a:t>
            </a:r>
            <a:r>
              <a:rPr lang="da-DK" dirty="0" smtClean="0"/>
              <a:t> slides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4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300" b="1" dirty="0" err="1">
                <a:solidFill>
                  <a:srgbClr val="FBB040"/>
                </a:solidFill>
                <a:latin typeface="+mn-lt"/>
                <a:ea typeface="+mn-ea"/>
                <a:cs typeface="+mn-cs"/>
              </a:rPr>
              <a:t>Let’s</a:t>
            </a:r>
            <a:r>
              <a:rPr lang="da-DK" dirty="0" smtClean="0"/>
              <a:t> </a:t>
            </a:r>
            <a:r>
              <a:rPr lang="da-DK" sz="3300" b="1" dirty="0" err="1">
                <a:solidFill>
                  <a:srgbClr val="FBB040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da-DK" sz="3300" b="1" dirty="0">
                <a:solidFill>
                  <a:srgbClr val="FBB040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school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has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3399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students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distributed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C3399"/>
                </a:solidFill>
              </a:rPr>
              <a:t>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student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goes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C3399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has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3399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hours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C3399"/>
                </a:solidFill>
              </a:rPr>
              <a:t>various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subjects</a:t>
            </a:r>
            <a:r>
              <a:rPr lang="en-US" dirty="0" smtClean="0"/>
              <a:t>, and these </a:t>
            </a:r>
            <a:r>
              <a:rPr lang="en-US" dirty="0" smtClean="0">
                <a:solidFill>
                  <a:srgbClr val="FF0000"/>
                </a:solidFill>
              </a:rPr>
              <a:t>subjects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are held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CC3399"/>
                </a:solidFill>
              </a:rPr>
              <a:t>many</a:t>
            </a:r>
            <a:r>
              <a:rPr lang="en-US" dirty="0" smtClean="0"/>
              <a:t> different </a:t>
            </a:r>
            <a:r>
              <a:rPr lang="en-US" dirty="0" smtClean="0">
                <a:solidFill>
                  <a:srgbClr val="FF0000"/>
                </a:solidFill>
              </a:rPr>
              <a:t>rooms</a:t>
            </a:r>
            <a:r>
              <a:rPr lang="en-US" dirty="0" smtClean="0"/>
              <a:t>. This </a:t>
            </a:r>
            <a:r>
              <a:rPr lang="en-US" dirty="0" smtClean="0">
                <a:solidFill>
                  <a:srgbClr val="FF0000"/>
                </a:solidFill>
              </a:rPr>
              <a:t>school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has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3399"/>
                </a:solidFill>
              </a:rPr>
              <a:t>several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teachers</a:t>
            </a:r>
            <a:r>
              <a:rPr lang="en-US" dirty="0" smtClean="0"/>
              <a:t> who </a:t>
            </a:r>
            <a:r>
              <a:rPr lang="en-US" dirty="0" smtClean="0">
                <a:solidFill>
                  <a:srgbClr val="00B050"/>
                </a:solidFill>
              </a:rPr>
              <a:t>teach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3399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………</a:t>
            </a:r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899567" y="5290703"/>
            <a:ext cx="4618001" cy="1023676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RED - </a:t>
            </a:r>
            <a:r>
              <a:rPr lang="da-DK" dirty="0" err="1" smtClean="0">
                <a:solidFill>
                  <a:srgbClr val="FF0000"/>
                </a:solidFill>
              </a:rPr>
              <a:t>possible</a:t>
            </a:r>
            <a:r>
              <a:rPr lang="da-DK" dirty="0" smtClean="0">
                <a:solidFill>
                  <a:srgbClr val="FF0000"/>
                </a:solidFill>
              </a:rPr>
              <a:t> domain </a:t>
            </a:r>
            <a:r>
              <a:rPr lang="da-DK" dirty="0" err="1" smtClean="0">
                <a:solidFill>
                  <a:srgbClr val="FF0000"/>
                </a:solidFill>
              </a:rPr>
              <a:t>classes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GREEN – a</a:t>
            </a:r>
            <a:r>
              <a:rPr lang="en-US" altLang="da-DK" dirty="0" err="1" smtClean="0">
                <a:solidFill>
                  <a:srgbClr val="00B050"/>
                </a:solidFill>
              </a:rPr>
              <a:t>ssociations</a:t>
            </a:r>
            <a:r>
              <a:rPr lang="da-DK" altLang="da-DK" dirty="0" smtClean="0">
                <a:solidFill>
                  <a:srgbClr val="00B050"/>
                </a:solidFill>
              </a:rPr>
              <a:t> </a:t>
            </a:r>
            <a:r>
              <a:rPr lang="da-DK" altLang="da-DK" dirty="0" err="1" smtClean="0">
                <a:solidFill>
                  <a:srgbClr val="00B050"/>
                </a:solidFill>
              </a:rPr>
              <a:t>between</a:t>
            </a:r>
            <a:r>
              <a:rPr lang="da-DK" altLang="da-DK" dirty="0" smtClean="0">
                <a:solidFill>
                  <a:srgbClr val="00B050"/>
                </a:solidFill>
              </a:rPr>
              <a:t> </a:t>
            </a:r>
            <a:r>
              <a:rPr lang="da-DK" altLang="da-DK" dirty="0" err="1" smtClean="0">
                <a:solidFill>
                  <a:srgbClr val="00B050"/>
                </a:solidFill>
              </a:rPr>
              <a:t>classes</a:t>
            </a:r>
            <a:endParaRPr lang="da-DK" altLang="da-DK" dirty="0" smtClean="0">
              <a:solidFill>
                <a:srgbClr val="00B050"/>
              </a:solidFill>
            </a:endParaRPr>
          </a:p>
          <a:p>
            <a:r>
              <a:rPr lang="da-DK" altLang="da-DK" dirty="0" smtClean="0">
                <a:solidFill>
                  <a:srgbClr val="CC3399"/>
                </a:solidFill>
              </a:rPr>
              <a:t>PURPLE – </a:t>
            </a:r>
            <a:r>
              <a:rPr lang="da-DK" altLang="da-DK" dirty="0" err="1" smtClean="0">
                <a:solidFill>
                  <a:srgbClr val="CC3399"/>
                </a:solidFill>
              </a:rPr>
              <a:t>could</a:t>
            </a:r>
            <a:r>
              <a:rPr lang="da-DK" altLang="da-DK" dirty="0" smtClean="0">
                <a:solidFill>
                  <a:srgbClr val="CC3399"/>
                </a:solidFill>
              </a:rPr>
              <a:t> </a:t>
            </a:r>
            <a:r>
              <a:rPr lang="da-DK" altLang="da-DK" dirty="0" err="1" smtClean="0">
                <a:solidFill>
                  <a:srgbClr val="CC3399"/>
                </a:solidFill>
              </a:rPr>
              <a:t>tell</a:t>
            </a:r>
            <a:r>
              <a:rPr lang="da-DK" altLang="da-DK" dirty="0" smtClean="0">
                <a:solidFill>
                  <a:srgbClr val="CC3399"/>
                </a:solidFill>
              </a:rPr>
              <a:t> </a:t>
            </a:r>
            <a:r>
              <a:rPr lang="da-DK" altLang="da-DK" dirty="0" err="1" smtClean="0">
                <a:solidFill>
                  <a:srgbClr val="CC3399"/>
                </a:solidFill>
              </a:rPr>
              <a:t>about</a:t>
            </a:r>
            <a:r>
              <a:rPr lang="da-DK" altLang="da-DK" dirty="0" smtClean="0">
                <a:solidFill>
                  <a:srgbClr val="CC3399"/>
                </a:solidFill>
              </a:rPr>
              <a:t> </a:t>
            </a:r>
            <a:r>
              <a:rPr lang="da-DK" altLang="da-DK" dirty="0" err="1" smtClean="0">
                <a:solidFill>
                  <a:srgbClr val="CC3399"/>
                </a:solidFill>
              </a:rPr>
              <a:t>multiplicity</a:t>
            </a:r>
            <a:endParaRPr lang="en-US" altLang="da-DK" dirty="0">
              <a:solidFill>
                <a:srgbClr val="CC3399"/>
              </a:solidFill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331310" y="0"/>
            <a:ext cx="211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From </a:t>
            </a:r>
            <a:r>
              <a:rPr lang="da-DK" dirty="0" err="1" smtClean="0"/>
              <a:t>Palle’s</a:t>
            </a:r>
            <a:r>
              <a:rPr lang="da-DK" dirty="0" smtClean="0"/>
              <a:t> slides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93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1668" y="1378602"/>
            <a:ext cx="8554048" cy="5398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  <a:noAutofit/>
          </a:bodyPr>
          <a:lstStyle/>
          <a:p>
            <a:pPr marL="195624" indent="0">
              <a:lnSpc>
                <a:spcPct val="120000"/>
              </a:lnSpc>
              <a:spcBef>
                <a:spcPts val="0"/>
              </a:spcBef>
              <a:spcAft>
                <a:spcPts val="652"/>
              </a:spcAft>
              <a:buNone/>
            </a:pPr>
            <a:r>
              <a:rPr lang="en-US" altLang="da-DK" sz="2200" dirty="0">
                <a:latin typeface="Verdana" pitchFamily="34" charset="0"/>
                <a:cs typeface="Verdana" pitchFamily="34" charset="0"/>
              </a:rPr>
              <a:t>Think of your local Pizza shop.</a:t>
            </a:r>
          </a:p>
          <a:p>
            <a:pPr marL="195624" indent="0">
              <a:lnSpc>
                <a:spcPct val="120000"/>
              </a:lnSpc>
              <a:spcBef>
                <a:spcPts val="0"/>
              </a:spcBef>
              <a:spcAft>
                <a:spcPts val="652"/>
              </a:spcAft>
              <a:buNone/>
            </a:pPr>
            <a:r>
              <a:rPr lang="en-US" altLang="da-DK" sz="2200" dirty="0">
                <a:latin typeface="Verdana" pitchFamily="34" charset="0"/>
                <a:cs typeface="Verdana" pitchFamily="34" charset="0"/>
              </a:rPr>
              <a:t>They offer a lot of products, chosen from a menu. Typically, you can then select additional accessories, </a:t>
            </a:r>
            <a:r>
              <a:rPr lang="en-US" altLang="da-DK" sz="2200" dirty="0" err="1">
                <a:latin typeface="Verdana" pitchFamily="34" charset="0"/>
                <a:cs typeface="Verdana" pitchFamily="34" charset="0"/>
              </a:rPr>
              <a:t>eg</a:t>
            </a:r>
            <a:r>
              <a:rPr lang="en-US" altLang="da-DK" sz="2200" dirty="0">
                <a:latin typeface="Verdana" pitchFamily="34" charset="0"/>
                <a:cs typeface="Verdana" pitchFamily="34" charset="0"/>
              </a:rPr>
              <a:t>. extra cheese, extra ham, pineapples or other.</a:t>
            </a:r>
          </a:p>
          <a:p>
            <a:pPr marL="195624" indent="0">
              <a:lnSpc>
                <a:spcPct val="120000"/>
              </a:lnSpc>
              <a:spcBef>
                <a:spcPts val="0"/>
              </a:spcBef>
              <a:spcAft>
                <a:spcPts val="652"/>
              </a:spcAft>
              <a:buNone/>
            </a:pPr>
            <a:r>
              <a:rPr lang="en-US" altLang="da-DK" sz="2200" dirty="0">
                <a:latin typeface="Verdana" pitchFamily="34" charset="0"/>
                <a:cs typeface="Verdana" pitchFamily="34" charset="0"/>
              </a:rPr>
              <a:t>Ordering is done either by phone or on a website.</a:t>
            </a:r>
          </a:p>
          <a:p>
            <a:pPr marL="195624" indent="0">
              <a:lnSpc>
                <a:spcPct val="120000"/>
              </a:lnSpc>
              <a:spcBef>
                <a:spcPts val="0"/>
              </a:spcBef>
              <a:spcAft>
                <a:spcPts val="652"/>
              </a:spcAft>
              <a:buNone/>
            </a:pPr>
            <a:r>
              <a:rPr lang="en-US" altLang="da-DK" sz="2200" dirty="0">
                <a:latin typeface="Verdana" pitchFamily="34" charset="0"/>
                <a:cs typeface="Verdana" pitchFamily="34" charset="0"/>
              </a:rPr>
              <a:t>The customer can select the food picked up or to be brought out. Payment is made either online when ordering or with Credit Card or cash on pickup.</a:t>
            </a:r>
            <a:endParaRPr lang="en-US" altLang="da-DK" sz="2200" strike="sngStrike" dirty="0">
              <a:latin typeface="Verdana" pitchFamily="34" charset="0"/>
              <a:cs typeface="Verdana" pitchFamily="34" charset="0"/>
            </a:endParaRPr>
          </a:p>
          <a:p>
            <a:pPr marL="195624" indent="0">
              <a:lnSpc>
                <a:spcPct val="120000"/>
              </a:lnSpc>
              <a:spcBef>
                <a:spcPts val="0"/>
              </a:spcBef>
              <a:spcAft>
                <a:spcPts val="652"/>
              </a:spcAft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600" b="1" dirty="0">
                <a:solidFill>
                  <a:srgbClr val="FF0000"/>
                </a:solidFill>
              </a:rPr>
              <a:t>Create a domain model</a:t>
            </a:r>
          </a:p>
        </p:txBody>
      </p:sp>
      <p:sp>
        <p:nvSpPr>
          <p:cNvPr id="24580" name="Pladsholder til dato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927344"/>
            <a:ext cx="2070695" cy="4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7438" indent="-31055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42212" indent="-24844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9097" indent="-24844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35982" indent="-24844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32867" indent="-248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29752" indent="-248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726637" indent="-248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223522" indent="-248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0B129B-D366-4CA1-B437-DB2C637C1ABB}" type="datetime1">
              <a:rPr lang="da-DK" altLang="da-DK">
                <a:latin typeface="Tahoma" pitchFamily="34" charset="0"/>
              </a:rPr>
              <a:pPr eaLnBrk="1" hangingPunct="1"/>
              <a:t>10-02-2017</a:t>
            </a:fld>
            <a:endParaRPr lang="da-DK" altLang="da-DK">
              <a:latin typeface="Tahoma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331310" y="0"/>
            <a:ext cx="211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From </a:t>
            </a:r>
            <a:r>
              <a:rPr lang="da-DK" dirty="0" err="1" smtClean="0"/>
              <a:t>Palle’s</a:t>
            </a:r>
            <a:r>
              <a:rPr lang="da-DK" dirty="0" smtClean="0"/>
              <a:t> slides</a:t>
            </a:r>
            <a:endParaRPr lang="da-DK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65106" y="673456"/>
            <a:ext cx="9602430" cy="624490"/>
          </a:xfrm>
          <a:prstGeom prst="rect">
            <a:avLst/>
          </a:prstGeom>
        </p:spPr>
        <p:txBody>
          <a:bodyPr vert="horz" lIns="99377" tIns="49688" rIns="99377" bIns="49688" rtlCol="0" anchor="ctr">
            <a:normAutofit/>
          </a:bodyPr>
          <a:lstStyle>
            <a:defPPr>
              <a:defRPr lang="en-US"/>
            </a:defPPr>
            <a:lvl1pPr marL="0" algn="l" defTabSz="496885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6885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3770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0655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7540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4425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1310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8195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75080" algn="l" defTabSz="49688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300" b="1" dirty="0" err="1">
                <a:solidFill>
                  <a:srgbClr val="FBB040"/>
                </a:solidFill>
              </a:rPr>
              <a:t>Exercise</a:t>
            </a:r>
            <a:endParaRPr lang="da-DK" sz="3300" b="1" dirty="0">
              <a:solidFill>
                <a:srgbClr val="FBB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7546"/>
              </p:ext>
            </p:extLst>
          </p:nvPr>
        </p:nvGraphicFramePr>
        <p:xfrm>
          <a:off x="273397" y="204972"/>
          <a:ext cx="4304916" cy="7120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047"/>
                <a:gridCol w="1477869"/>
              </a:tblGrid>
              <a:tr h="290316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>
                          <a:effectLst/>
                          <a:latin typeface="+mn-lt"/>
                        </a:rPr>
                        <a:t>Pizza-shop.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C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Products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C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menu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C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da-DK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accessories</a:t>
                      </a:r>
                      <a:endParaRPr lang="da-DK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extra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cheese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extra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ham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pineapples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Ordering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C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phone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website 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Customer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C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food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Synonym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Payment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Credit Card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Cash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“</a:t>
                      </a:r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brought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out”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  <a:tr h="401748"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”</a:t>
                      </a:r>
                      <a:r>
                        <a:rPr lang="da-DK" sz="2000" u="none" strike="noStrike" dirty="0" err="1" smtClean="0">
                          <a:effectLst/>
                          <a:latin typeface="+mn-lt"/>
                        </a:rPr>
                        <a:t>pick</a:t>
                      </a:r>
                      <a:r>
                        <a:rPr lang="da-DK" sz="2000" u="none" strike="noStrike" dirty="0" smtClean="0">
                          <a:effectLst/>
                          <a:latin typeface="+mn-lt"/>
                        </a:rPr>
                        <a:t> up”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7107" marR="9839" marT="98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700" b="1" u="none" strike="noStrike" dirty="0">
                          <a:effectLst/>
                        </a:rPr>
                        <a:t> </a:t>
                      </a:r>
                      <a:r>
                        <a:rPr lang="da-DK" sz="1700" b="1" u="none" strike="noStrike" dirty="0" smtClean="0">
                          <a:effectLst/>
                        </a:rPr>
                        <a:t>A</a:t>
                      </a:r>
                      <a:endParaRPr lang="da-DK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9" marR="9839" marT="9836" marB="0" anchor="b"/>
                </a:tc>
              </a:tr>
            </a:tbl>
          </a:graphicData>
        </a:graphic>
      </p:graphicFrame>
      <p:sp>
        <p:nvSpPr>
          <p:cNvPr id="3" name="Tekstboks 2"/>
          <p:cNvSpPr txBox="1"/>
          <p:nvPr/>
        </p:nvSpPr>
        <p:spPr>
          <a:xfrm>
            <a:off x="331310" y="0"/>
            <a:ext cx="211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From </a:t>
            </a:r>
            <a:r>
              <a:rPr lang="da-DK" dirty="0" err="1" smtClean="0"/>
              <a:t>Palle’s</a:t>
            </a:r>
            <a:r>
              <a:rPr lang="da-DK" dirty="0" smtClean="0"/>
              <a:t> slides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30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358" y="18263"/>
            <a:ext cx="8945404" cy="1047370"/>
          </a:xfrm>
        </p:spPr>
        <p:txBody>
          <a:bodyPr>
            <a:normAutofit/>
          </a:bodyPr>
          <a:lstStyle/>
          <a:p>
            <a:r>
              <a:rPr lang="da-DK" sz="3300" b="1" dirty="0">
                <a:solidFill>
                  <a:srgbClr val="FBB040"/>
                </a:solidFill>
                <a:latin typeface="+mn-lt"/>
                <a:ea typeface="+mn-ea"/>
                <a:cs typeface="+mn-cs"/>
              </a:rPr>
              <a:t>Domain Model Pizzashop</a:t>
            </a:r>
          </a:p>
        </p:txBody>
      </p:sp>
      <p:sp>
        <p:nvSpPr>
          <p:cNvPr id="4" name="Rektangel 3"/>
          <p:cNvSpPr/>
          <p:nvPr/>
        </p:nvSpPr>
        <p:spPr>
          <a:xfrm>
            <a:off x="916176" y="1758234"/>
            <a:ext cx="1095797" cy="133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/>
          <p:cNvCxnSpPr/>
          <p:nvPr/>
        </p:nvCxnSpPr>
        <p:spPr>
          <a:xfrm>
            <a:off x="916176" y="2071201"/>
            <a:ext cx="1095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boks 6"/>
          <p:cNvSpPr txBox="1"/>
          <p:nvPr/>
        </p:nvSpPr>
        <p:spPr>
          <a:xfrm>
            <a:off x="916176" y="1758233"/>
            <a:ext cx="1095797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/>
              <a:t>Pizzashop</a:t>
            </a:r>
          </a:p>
        </p:txBody>
      </p:sp>
      <p:sp>
        <p:nvSpPr>
          <p:cNvPr id="8" name="Rektangel 7"/>
          <p:cNvSpPr/>
          <p:nvPr/>
        </p:nvSpPr>
        <p:spPr>
          <a:xfrm>
            <a:off x="3899638" y="3805837"/>
            <a:ext cx="1095797" cy="133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/>
          <p:cNvCxnSpPr/>
          <p:nvPr/>
        </p:nvCxnSpPr>
        <p:spPr>
          <a:xfrm>
            <a:off x="3899638" y="4118805"/>
            <a:ext cx="1095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boks 9"/>
          <p:cNvSpPr txBox="1"/>
          <p:nvPr/>
        </p:nvSpPr>
        <p:spPr>
          <a:xfrm>
            <a:off x="3899638" y="3805837"/>
            <a:ext cx="1095797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pPr algn="ctr"/>
            <a:r>
              <a:rPr lang="da-DK" sz="1700" dirty="0"/>
              <a:t>Customer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873872" y="1758234"/>
            <a:ext cx="1095797" cy="133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/>
          <p:cNvCxnSpPr/>
          <p:nvPr/>
        </p:nvCxnSpPr>
        <p:spPr>
          <a:xfrm>
            <a:off x="3875533" y="2105172"/>
            <a:ext cx="1095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boks 12"/>
          <p:cNvSpPr txBox="1"/>
          <p:nvPr/>
        </p:nvSpPr>
        <p:spPr>
          <a:xfrm>
            <a:off x="3875533" y="1792204"/>
            <a:ext cx="1095797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/>
              <a:t>Menu</a:t>
            </a:r>
          </a:p>
        </p:txBody>
      </p:sp>
      <p:sp>
        <p:nvSpPr>
          <p:cNvPr id="14" name="Rektangel 13"/>
          <p:cNvSpPr/>
          <p:nvPr/>
        </p:nvSpPr>
        <p:spPr>
          <a:xfrm>
            <a:off x="6992242" y="5899298"/>
            <a:ext cx="1095797" cy="133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/>
          <p:cNvCxnSpPr/>
          <p:nvPr/>
        </p:nvCxnSpPr>
        <p:spPr>
          <a:xfrm>
            <a:off x="6992242" y="6212266"/>
            <a:ext cx="1095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boks 15"/>
          <p:cNvSpPr txBox="1"/>
          <p:nvPr/>
        </p:nvSpPr>
        <p:spPr>
          <a:xfrm>
            <a:off x="6992242" y="5899298"/>
            <a:ext cx="1095797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pPr algn="ctr"/>
            <a:r>
              <a:rPr lang="da-DK" sz="1700" dirty="0"/>
              <a:t>Payment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6985641" y="1758234"/>
            <a:ext cx="1095797" cy="133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/>
          <p:cNvCxnSpPr/>
          <p:nvPr/>
        </p:nvCxnSpPr>
        <p:spPr>
          <a:xfrm>
            <a:off x="6985641" y="2071201"/>
            <a:ext cx="1095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boks 21"/>
          <p:cNvSpPr txBox="1"/>
          <p:nvPr/>
        </p:nvSpPr>
        <p:spPr>
          <a:xfrm>
            <a:off x="6985641" y="1758233"/>
            <a:ext cx="1095797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 smtClean="0"/>
              <a:t>Product</a:t>
            </a:r>
            <a:endParaRPr lang="da-DK" sz="1700" dirty="0"/>
          </a:p>
        </p:txBody>
      </p:sp>
      <p:sp>
        <p:nvSpPr>
          <p:cNvPr id="23" name="Rektangel 22"/>
          <p:cNvSpPr/>
          <p:nvPr/>
        </p:nvSpPr>
        <p:spPr>
          <a:xfrm>
            <a:off x="6985641" y="3805837"/>
            <a:ext cx="1095797" cy="133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377" tIns="49688" rIns="99377" bIns="49688" rtlCol="0" anchor="ctr"/>
          <a:lstStyle/>
          <a:p>
            <a:pPr algn="ctr"/>
            <a:endParaRPr lang="da-DK"/>
          </a:p>
        </p:txBody>
      </p:sp>
      <p:cxnSp>
        <p:nvCxnSpPr>
          <p:cNvPr id="24" name="Lige forbindelse 23"/>
          <p:cNvCxnSpPr/>
          <p:nvPr/>
        </p:nvCxnSpPr>
        <p:spPr>
          <a:xfrm>
            <a:off x="6985641" y="4118805"/>
            <a:ext cx="1095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boks 24"/>
          <p:cNvSpPr txBox="1"/>
          <p:nvPr/>
        </p:nvSpPr>
        <p:spPr>
          <a:xfrm>
            <a:off x="6985641" y="3805837"/>
            <a:ext cx="1095797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/>
              <a:t>Order</a:t>
            </a:r>
          </a:p>
        </p:txBody>
      </p:sp>
      <p:cxnSp>
        <p:nvCxnSpPr>
          <p:cNvPr id="27" name="Lige forbindelse 26"/>
          <p:cNvCxnSpPr>
            <a:stCxn id="4" idx="3"/>
            <a:endCxn id="11" idx="1"/>
          </p:cNvCxnSpPr>
          <p:nvPr/>
        </p:nvCxnSpPr>
        <p:spPr>
          <a:xfrm>
            <a:off x="2011972" y="2423291"/>
            <a:ext cx="186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forbindelse 28"/>
          <p:cNvCxnSpPr>
            <a:stCxn id="11" idx="3"/>
            <a:endCxn id="20" idx="1"/>
          </p:cNvCxnSpPr>
          <p:nvPr/>
        </p:nvCxnSpPr>
        <p:spPr>
          <a:xfrm>
            <a:off x="4969669" y="2423291"/>
            <a:ext cx="2015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20" idx="2"/>
            <a:endCxn id="23" idx="0"/>
          </p:cNvCxnSpPr>
          <p:nvPr/>
        </p:nvCxnSpPr>
        <p:spPr>
          <a:xfrm>
            <a:off x="7533540" y="3088348"/>
            <a:ext cx="0" cy="71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23" idx="2"/>
            <a:endCxn id="14" idx="0"/>
          </p:cNvCxnSpPr>
          <p:nvPr/>
        </p:nvCxnSpPr>
        <p:spPr>
          <a:xfrm>
            <a:off x="7533540" y="5135951"/>
            <a:ext cx="6600" cy="763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8" idx="3"/>
            <a:endCxn id="23" idx="1"/>
          </p:cNvCxnSpPr>
          <p:nvPr/>
        </p:nvCxnSpPr>
        <p:spPr>
          <a:xfrm>
            <a:off x="4995435" y="4470894"/>
            <a:ext cx="199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boks 35"/>
          <p:cNvSpPr txBox="1"/>
          <p:nvPr/>
        </p:nvSpPr>
        <p:spPr>
          <a:xfrm>
            <a:off x="2668973" y="2132057"/>
            <a:ext cx="547898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/>
              <a:t>has</a:t>
            </a:r>
          </a:p>
        </p:txBody>
      </p:sp>
      <p:sp>
        <p:nvSpPr>
          <p:cNvPr id="37" name="Tekstboks 36"/>
          <p:cNvSpPr txBox="1"/>
          <p:nvPr/>
        </p:nvSpPr>
        <p:spPr>
          <a:xfrm>
            <a:off x="5199336" y="2161160"/>
            <a:ext cx="1363592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 err="1"/>
              <a:t>Chosen</a:t>
            </a:r>
            <a:r>
              <a:rPr lang="da-DK" sz="1700" dirty="0"/>
              <a:t> from</a:t>
            </a:r>
          </a:p>
        </p:txBody>
      </p:sp>
      <p:sp>
        <p:nvSpPr>
          <p:cNvPr id="38" name="Tekstboks 37"/>
          <p:cNvSpPr txBox="1"/>
          <p:nvPr/>
        </p:nvSpPr>
        <p:spPr>
          <a:xfrm>
            <a:off x="6300280" y="3263160"/>
            <a:ext cx="1321859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 err="1"/>
              <a:t>consists</a:t>
            </a:r>
            <a:r>
              <a:rPr lang="da-DK" sz="1700" dirty="0"/>
              <a:t> of</a:t>
            </a:r>
          </a:p>
        </p:txBody>
      </p:sp>
      <p:sp>
        <p:nvSpPr>
          <p:cNvPr id="39" name="Tekstboks 38"/>
          <p:cNvSpPr txBox="1"/>
          <p:nvPr/>
        </p:nvSpPr>
        <p:spPr>
          <a:xfrm>
            <a:off x="5491759" y="4172009"/>
            <a:ext cx="1069140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 err="1"/>
              <a:t>place</a:t>
            </a:r>
            <a:endParaRPr lang="da-DK" sz="1700" dirty="0"/>
          </a:p>
        </p:txBody>
      </p:sp>
      <p:sp>
        <p:nvSpPr>
          <p:cNvPr id="40" name="Tekstboks 39"/>
          <p:cNvSpPr txBox="1"/>
          <p:nvPr/>
        </p:nvSpPr>
        <p:spPr>
          <a:xfrm>
            <a:off x="6378551" y="5371424"/>
            <a:ext cx="1243588" cy="367864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700" dirty="0" err="1"/>
              <a:t>Payed</a:t>
            </a:r>
            <a:r>
              <a:rPr lang="da-DK" sz="1700" dirty="0"/>
              <a:t> by</a:t>
            </a:r>
          </a:p>
        </p:txBody>
      </p:sp>
      <p:sp>
        <p:nvSpPr>
          <p:cNvPr id="41" name="Tekstboks 40"/>
          <p:cNvSpPr txBox="1"/>
          <p:nvPr/>
        </p:nvSpPr>
        <p:spPr>
          <a:xfrm>
            <a:off x="7000344" y="2105172"/>
            <a:ext cx="1081094" cy="468191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200" dirty="0" err="1"/>
              <a:t>Add</a:t>
            </a:r>
            <a:r>
              <a:rPr lang="da-DK" sz="1200" dirty="0"/>
              <a:t>. Accessories</a:t>
            </a:r>
          </a:p>
        </p:txBody>
      </p:sp>
      <p:sp>
        <p:nvSpPr>
          <p:cNvPr id="42" name="Tekstboks 41"/>
          <p:cNvSpPr txBox="1"/>
          <p:nvPr/>
        </p:nvSpPr>
        <p:spPr>
          <a:xfrm>
            <a:off x="6985642" y="4118893"/>
            <a:ext cx="1081094" cy="702287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300" dirty="0" err="1"/>
              <a:t>phone</a:t>
            </a:r>
            <a:endParaRPr lang="da-DK" sz="1300" dirty="0"/>
          </a:p>
          <a:p>
            <a:r>
              <a:rPr lang="da-DK" sz="1300" dirty="0"/>
              <a:t>Website</a:t>
            </a:r>
          </a:p>
          <a:p>
            <a:r>
              <a:rPr lang="da-DK" sz="1300" dirty="0" err="1"/>
              <a:t>Brought</a:t>
            </a:r>
            <a:r>
              <a:rPr lang="da-DK" sz="1300" dirty="0"/>
              <a:t> out.</a:t>
            </a:r>
          </a:p>
        </p:txBody>
      </p:sp>
      <p:sp>
        <p:nvSpPr>
          <p:cNvPr id="43" name="Tekstboks 42"/>
          <p:cNvSpPr txBox="1"/>
          <p:nvPr/>
        </p:nvSpPr>
        <p:spPr>
          <a:xfrm>
            <a:off x="3873872" y="4141836"/>
            <a:ext cx="1081094" cy="50163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300" dirty="0"/>
              <a:t>(Address)</a:t>
            </a:r>
          </a:p>
          <a:p>
            <a:r>
              <a:rPr lang="da-DK" sz="1300" dirty="0"/>
              <a:t>(</a:t>
            </a:r>
            <a:r>
              <a:rPr lang="da-DK" sz="1300" dirty="0" err="1"/>
              <a:t>phone</a:t>
            </a:r>
            <a:r>
              <a:rPr lang="da-DK" sz="1300" dirty="0"/>
              <a:t> no.)</a:t>
            </a:r>
          </a:p>
        </p:txBody>
      </p:sp>
      <p:sp>
        <p:nvSpPr>
          <p:cNvPr id="44" name="Tekstboks 43"/>
          <p:cNvSpPr txBox="1"/>
          <p:nvPr/>
        </p:nvSpPr>
        <p:spPr>
          <a:xfrm>
            <a:off x="7000344" y="6212266"/>
            <a:ext cx="1081094" cy="702287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sz="1300" dirty="0" err="1"/>
              <a:t>cash</a:t>
            </a:r>
            <a:endParaRPr lang="da-DK" sz="1300" dirty="0"/>
          </a:p>
          <a:p>
            <a:r>
              <a:rPr lang="da-DK" sz="1300" dirty="0"/>
              <a:t>Credit card</a:t>
            </a:r>
          </a:p>
          <a:p>
            <a:r>
              <a:rPr lang="da-DK" sz="1300" dirty="0"/>
              <a:t>online</a:t>
            </a:r>
          </a:p>
        </p:txBody>
      </p:sp>
      <p:sp>
        <p:nvSpPr>
          <p:cNvPr id="45" name="Tekstboks 44"/>
          <p:cNvSpPr txBox="1"/>
          <p:nvPr/>
        </p:nvSpPr>
        <p:spPr>
          <a:xfrm>
            <a:off x="2041869" y="2021984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</a:rPr>
              <a:t>1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47" name="Tekstboks 46"/>
          <p:cNvSpPr txBox="1"/>
          <p:nvPr/>
        </p:nvSpPr>
        <p:spPr>
          <a:xfrm>
            <a:off x="4953060" y="2004845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</a:rPr>
              <a:t>1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52" name="Tekstboks 51"/>
          <p:cNvSpPr txBox="1"/>
          <p:nvPr/>
        </p:nvSpPr>
        <p:spPr>
          <a:xfrm>
            <a:off x="6499405" y="2024505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53" name="Tekstboks 52"/>
          <p:cNvSpPr txBox="1"/>
          <p:nvPr/>
        </p:nvSpPr>
        <p:spPr>
          <a:xfrm>
            <a:off x="3368857" y="2009461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kstboks 53"/>
          <p:cNvSpPr txBox="1"/>
          <p:nvPr/>
        </p:nvSpPr>
        <p:spPr>
          <a:xfrm>
            <a:off x="7504941" y="3433272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55" name="Tekstboks 54"/>
          <p:cNvSpPr txBox="1"/>
          <p:nvPr/>
        </p:nvSpPr>
        <p:spPr>
          <a:xfrm>
            <a:off x="7504941" y="3045239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56" name="Tekstboks 55"/>
          <p:cNvSpPr txBox="1"/>
          <p:nvPr/>
        </p:nvSpPr>
        <p:spPr>
          <a:xfrm>
            <a:off x="6499405" y="4069587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57" name="Tekstboks 56"/>
          <p:cNvSpPr txBox="1"/>
          <p:nvPr/>
        </p:nvSpPr>
        <p:spPr>
          <a:xfrm>
            <a:off x="4973247" y="4074628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</a:rPr>
              <a:t>1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58" name="Tekstboks 57"/>
          <p:cNvSpPr txBox="1"/>
          <p:nvPr/>
        </p:nvSpPr>
        <p:spPr>
          <a:xfrm>
            <a:off x="7504941" y="5538634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</a:rPr>
              <a:t>1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59" name="Tekstboks 58"/>
          <p:cNvSpPr txBox="1"/>
          <p:nvPr/>
        </p:nvSpPr>
        <p:spPr>
          <a:xfrm>
            <a:off x="7481223" y="5090039"/>
            <a:ext cx="486236" cy="408123"/>
          </a:xfrm>
          <a:prstGeom prst="rect">
            <a:avLst/>
          </a:prstGeom>
          <a:noFill/>
        </p:spPr>
        <p:txBody>
          <a:bodyPr wrap="square" lIns="99377" tIns="49688" rIns="99377" bIns="49688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</a:rPr>
              <a:t>1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46" name="Tekstboks 45"/>
          <p:cNvSpPr txBox="1"/>
          <p:nvPr/>
        </p:nvSpPr>
        <p:spPr>
          <a:xfrm>
            <a:off x="331310" y="0"/>
            <a:ext cx="211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From </a:t>
            </a:r>
            <a:r>
              <a:rPr lang="da-DK" dirty="0" err="1" smtClean="0"/>
              <a:t>Palle’s</a:t>
            </a:r>
            <a:r>
              <a:rPr lang="da-DK" dirty="0" smtClean="0"/>
              <a:t> slides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79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1564</Words>
  <Application>Microsoft Office PowerPoint</Application>
  <PresentationFormat>Brugerdefineret</PresentationFormat>
  <Paragraphs>339</Paragraphs>
  <Slides>30</Slides>
  <Notes>6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30</vt:i4>
      </vt:variant>
    </vt:vector>
  </HeadingPairs>
  <TitlesOfParts>
    <vt:vector size="31" baseType="lpstr">
      <vt:lpstr>Office Theme</vt:lpstr>
      <vt:lpstr>PowerPoint-præsentation</vt:lpstr>
      <vt:lpstr>PowerPoint-præsentation</vt:lpstr>
      <vt:lpstr>PowerPoint-præsentation</vt:lpstr>
      <vt:lpstr>Data models at several levels</vt:lpstr>
      <vt:lpstr>A Domain Model is Conceptual, not a Software Artifact</vt:lpstr>
      <vt:lpstr>Let’s try!</vt:lpstr>
      <vt:lpstr>PowerPoint-præsentation</vt:lpstr>
      <vt:lpstr>PowerPoint-præsentation</vt:lpstr>
      <vt:lpstr>Domain Model Pizzashop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Different notations</vt:lpstr>
      <vt:lpstr>E/R Model - crow foot multiplicity notation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Tine Marbjerg (TM - Adjunkt - Cphbusiness)</cp:lastModifiedBy>
  <cp:revision>199</cp:revision>
  <cp:lastPrinted>2016-08-23T16:05:26Z</cp:lastPrinted>
  <dcterms:created xsi:type="dcterms:W3CDTF">2012-08-17T09:23:38Z</dcterms:created>
  <dcterms:modified xsi:type="dcterms:W3CDTF">2017-02-10T10:19:06Z</dcterms:modified>
</cp:coreProperties>
</file>