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alibri" panose="020F0502020204030204" pitchFamily="34" charset="0"/>
      <p:regular r:id="rId30"/>
      <p:bold r:id="rId31"/>
    </p:embeddedFont>
    <p:embeddedFont>
      <p:font typeface="Google Sans Medium"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SemiBold" panose="020B07060308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82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227572"/>
            <a:ext cx="4931100" cy="1169521"/>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200" dirty="0">
                <a:solidFill>
                  <a:srgbClr val="FFFFFF"/>
                </a:solidFill>
                <a:latin typeface="Open Sans SemiBold"/>
                <a:ea typeface="Open Sans SemiBold"/>
                <a:cs typeface="Open Sans SemiBold"/>
                <a:sym typeface="Open Sans SemiBold"/>
              </a:rPr>
              <a:t>Design a flower catalogue app for a florist</a:t>
            </a:r>
            <a:endParaRPr sz="32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Marjan Abbasifar</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My goal is ro help people find their product as soon as possible and making the order process easy for the. </a:t>
            </a: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the home page </a:t>
            </a: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 categorize different products in order to make them easy to find</a:t>
            </a:r>
            <a:endParaRPr dirty="0"/>
          </a:p>
        </p:txBody>
      </p:sp>
      <p:pic>
        <p:nvPicPr>
          <p:cNvPr id="3" name="Picture 2">
            <a:extLst>
              <a:ext uri="{FF2B5EF4-FFF2-40B4-BE49-F238E27FC236}">
                <a16:creationId xmlns:a16="http://schemas.microsoft.com/office/drawing/2014/main" id="{5FBF29CA-CB81-4D0B-4CE8-5304E640CA4C}"/>
              </a:ext>
            </a:extLst>
          </p:cNvPr>
          <p:cNvPicPr>
            <a:picLocks noChangeAspect="1"/>
          </p:cNvPicPr>
          <p:nvPr/>
        </p:nvPicPr>
        <p:blipFill>
          <a:blip r:embed="rId3"/>
          <a:stretch>
            <a:fillRect/>
          </a:stretch>
        </p:blipFill>
        <p:spPr>
          <a:xfrm>
            <a:off x="3307269" y="1078450"/>
            <a:ext cx="5648557" cy="1970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9F54911-D763-E5D2-C933-7168CEC0B63E}"/>
              </a:ext>
            </a:extLst>
          </p:cNvPr>
          <p:cNvSpPr txBox="1"/>
          <p:nvPr/>
        </p:nvSpPr>
        <p:spPr>
          <a:xfrm>
            <a:off x="3951513" y="3396347"/>
            <a:ext cx="4402168" cy="523220"/>
          </a:xfrm>
          <a:prstGeom prst="rect">
            <a:avLst/>
          </a:prstGeom>
          <a:noFill/>
        </p:spPr>
        <p:txBody>
          <a:bodyPr wrap="none" rtlCol="1">
            <a:spAutoFit/>
          </a:bodyPr>
          <a:lstStyle/>
          <a:p>
            <a:r>
              <a:rPr lang="en-US" dirty="0"/>
              <a:t>Stars were used to mark the elements of each sketch</a:t>
            </a:r>
          </a:p>
          <a:p>
            <a:r>
              <a:rPr lang="en-US" dirty="0"/>
              <a:t>That would be used in the initial digital wireframes.</a:t>
            </a:r>
            <a:endParaRPr lang="fa-IR" dirty="0"/>
          </a:p>
        </p:txBody>
      </p:sp>
      <p:sp>
        <p:nvSpPr>
          <p:cNvPr id="6" name="Star: 5 Points 5">
            <a:extLst>
              <a:ext uri="{FF2B5EF4-FFF2-40B4-BE49-F238E27FC236}">
                <a16:creationId xmlns:a16="http://schemas.microsoft.com/office/drawing/2014/main" id="{C43360ED-BA37-9E10-2264-CB58AB4FDA4C}"/>
              </a:ext>
            </a:extLst>
          </p:cNvPr>
          <p:cNvSpPr/>
          <p:nvPr/>
        </p:nvSpPr>
        <p:spPr>
          <a:xfrm>
            <a:off x="4122965" y="1273630"/>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7" name="Star: 5 Points 6">
            <a:extLst>
              <a:ext uri="{FF2B5EF4-FFF2-40B4-BE49-F238E27FC236}">
                <a16:creationId xmlns:a16="http://schemas.microsoft.com/office/drawing/2014/main" id="{23D35220-45B0-533C-FA16-8E0F5352CFD3}"/>
              </a:ext>
            </a:extLst>
          </p:cNvPr>
          <p:cNvSpPr/>
          <p:nvPr/>
        </p:nvSpPr>
        <p:spPr>
          <a:xfrm>
            <a:off x="5957207" y="1376862"/>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8" name="Star: 5 Points 7">
            <a:extLst>
              <a:ext uri="{FF2B5EF4-FFF2-40B4-BE49-F238E27FC236}">
                <a16:creationId xmlns:a16="http://schemas.microsoft.com/office/drawing/2014/main" id="{CD9EBC98-FB8C-D1BA-C4F9-F6124752F82D}"/>
              </a:ext>
            </a:extLst>
          </p:cNvPr>
          <p:cNvSpPr/>
          <p:nvPr/>
        </p:nvSpPr>
        <p:spPr>
          <a:xfrm>
            <a:off x="6950528" y="1376862"/>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9" name="Star: 5 Points 8">
            <a:extLst>
              <a:ext uri="{FF2B5EF4-FFF2-40B4-BE49-F238E27FC236}">
                <a16:creationId xmlns:a16="http://schemas.microsoft.com/office/drawing/2014/main" id="{E7319823-EF26-36A3-6FE5-B4634E2BED17}"/>
              </a:ext>
            </a:extLst>
          </p:cNvPr>
          <p:cNvSpPr/>
          <p:nvPr/>
        </p:nvSpPr>
        <p:spPr>
          <a:xfrm>
            <a:off x="7127421" y="1401355"/>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10" name="Star: 5 Points 9">
            <a:extLst>
              <a:ext uri="{FF2B5EF4-FFF2-40B4-BE49-F238E27FC236}">
                <a16:creationId xmlns:a16="http://schemas.microsoft.com/office/drawing/2014/main" id="{E3286415-C075-5027-37FC-1A88D134F047}"/>
              </a:ext>
            </a:extLst>
          </p:cNvPr>
          <p:cNvSpPr/>
          <p:nvPr/>
        </p:nvSpPr>
        <p:spPr>
          <a:xfrm>
            <a:off x="7127421" y="1544938"/>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home page the app provides an organized way for user to surf between different products and select different categories then they can choose their favorite products</a:t>
            </a:r>
            <a:endParaRPr dirty="0"/>
          </a:p>
        </p:txBody>
      </p:sp>
      <p:sp>
        <p:nvSpPr>
          <p:cNvPr id="253" name="Google Shape;253;p51"/>
          <p:cNvSpPr txBox="1"/>
          <p:nvPr/>
        </p:nvSpPr>
        <p:spPr>
          <a:xfrm>
            <a:off x="3972560" y="1522550"/>
            <a:ext cx="1100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solidFill>
                  <a:srgbClr val="5F6368"/>
                </a:solidFill>
                <a:latin typeface="Open Sans"/>
                <a:ea typeface="Open Sans"/>
                <a:cs typeface="Open Sans"/>
                <a:sym typeface="Open Sans"/>
              </a:rPr>
              <a:t>U</a:t>
            </a:r>
            <a:r>
              <a:rPr lang="en" sz="900" dirty="0">
                <a:solidFill>
                  <a:srgbClr val="5F6368"/>
                </a:solidFill>
                <a:latin typeface="Open Sans"/>
                <a:ea typeface="Open Sans"/>
                <a:cs typeface="Open Sans"/>
                <a:sym typeface="Open Sans"/>
              </a:rPr>
              <a:t>ser can choose category</a:t>
            </a:r>
            <a:endParaRPr sz="900" dirty="0">
              <a:solidFill>
                <a:srgbClr val="5F6368"/>
              </a:solidFill>
              <a:latin typeface="Open Sans"/>
              <a:ea typeface="Open Sans"/>
              <a:cs typeface="Open Sans"/>
              <a:sym typeface="Open Sans"/>
            </a:endParaRPr>
          </a:p>
        </p:txBody>
      </p:sp>
      <p:sp>
        <p:nvSpPr>
          <p:cNvPr id="256" name="Google Shape;256;p51"/>
          <p:cNvSpPr txBox="1"/>
          <p:nvPr/>
        </p:nvSpPr>
        <p:spPr>
          <a:xfrm>
            <a:off x="4021800" y="909156"/>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U</a:t>
            </a:r>
            <a:r>
              <a:rPr lang="en" sz="1000" dirty="0">
                <a:solidFill>
                  <a:srgbClr val="5F6368"/>
                </a:solidFill>
                <a:latin typeface="Open Sans"/>
                <a:ea typeface="Open Sans"/>
                <a:cs typeface="Open Sans"/>
                <a:sym typeface="Open Sans"/>
              </a:rPr>
              <a:t>ser can find the locarion</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7C75955B-06EB-9662-4241-0C344453C8F0}"/>
              </a:ext>
            </a:extLst>
          </p:cNvPr>
          <p:cNvPicPr>
            <a:picLocks noChangeAspect="1"/>
          </p:cNvPicPr>
          <p:nvPr/>
        </p:nvPicPr>
        <p:blipFill>
          <a:blip r:embed="rId3"/>
          <a:stretch>
            <a:fillRect/>
          </a:stretch>
        </p:blipFill>
        <p:spPr>
          <a:xfrm>
            <a:off x="5768941" y="398214"/>
            <a:ext cx="1936409" cy="4220936"/>
          </a:xfrm>
          <a:prstGeom prst="rect">
            <a:avLst/>
          </a:prstGeom>
          <a:ln>
            <a:noFill/>
          </a:ln>
          <a:effectLst>
            <a:outerShdw blurRad="292100" dist="139700" dir="2700000" algn="tl" rotWithShape="0">
              <a:srgbClr val="333333">
                <a:alpha val="65000"/>
              </a:srgbClr>
            </a:outerShdw>
          </a:effectLst>
        </p:spPr>
      </p:pic>
      <p:cxnSp>
        <p:nvCxnSpPr>
          <p:cNvPr id="252" name="Google Shape;252;p51"/>
          <p:cNvCxnSpPr/>
          <p:nvPr/>
        </p:nvCxnSpPr>
        <p:spPr>
          <a:xfrm>
            <a:off x="4990069" y="1649746"/>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54" name="Google Shape;254;p51"/>
          <p:cNvCxnSpPr>
            <a:cxnSpLocks/>
          </p:cNvCxnSpPr>
          <p:nvPr/>
        </p:nvCxnSpPr>
        <p:spPr>
          <a:xfrm>
            <a:off x="4990069" y="1171206"/>
            <a:ext cx="886626"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the search page users can look for their  favorite products and apply different filter to limit the search result.</a:t>
            </a:r>
            <a:endParaRPr dirty="0"/>
          </a:p>
        </p:txBody>
      </p:sp>
      <p:sp>
        <p:nvSpPr>
          <p:cNvPr id="268" name="Google Shape;268;p52"/>
          <p:cNvSpPr txBox="1"/>
          <p:nvPr/>
        </p:nvSpPr>
        <p:spPr>
          <a:xfrm>
            <a:off x="7842502" y="1089694"/>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T</a:t>
            </a:r>
            <a:r>
              <a:rPr lang="en" sz="1000" dirty="0">
                <a:solidFill>
                  <a:srgbClr val="5F6368"/>
                </a:solidFill>
                <a:latin typeface="Open Sans"/>
                <a:ea typeface="Open Sans"/>
                <a:cs typeface="Open Sans"/>
                <a:sym typeface="Open Sans"/>
              </a:rPr>
              <a:t>his option helps user to apply filters on searching</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A663EA7-85F8-891E-5D83-E63329DC5763}"/>
              </a:ext>
            </a:extLst>
          </p:cNvPr>
          <p:cNvPicPr>
            <a:picLocks noChangeAspect="1"/>
          </p:cNvPicPr>
          <p:nvPr/>
        </p:nvPicPr>
        <p:blipFill>
          <a:blip r:embed="rId3"/>
          <a:stretch>
            <a:fillRect/>
          </a:stretch>
        </p:blipFill>
        <p:spPr>
          <a:xfrm>
            <a:off x="5474348" y="595993"/>
            <a:ext cx="1954467" cy="4245428"/>
          </a:xfrm>
          <a:prstGeom prst="rect">
            <a:avLst/>
          </a:prstGeom>
          <a:ln>
            <a:noFill/>
          </a:ln>
          <a:effectLst>
            <a:outerShdw blurRad="292100" dist="139700" dir="2700000" algn="tl" rotWithShape="0">
              <a:srgbClr val="333333">
                <a:alpha val="65000"/>
              </a:srgbClr>
            </a:outerShdw>
          </a:effectLst>
        </p:spPr>
      </p:pic>
      <p:cxnSp>
        <p:nvCxnSpPr>
          <p:cNvPr id="266" name="Google Shape;266;p52"/>
          <p:cNvCxnSpPr>
            <a:cxnSpLocks/>
          </p:cNvCxnSpPr>
          <p:nvPr/>
        </p:nvCxnSpPr>
        <p:spPr>
          <a:xfrm flipH="1">
            <a:off x="7270595" y="1297885"/>
            <a:ext cx="518134"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Write a short introduction to the usability studies you conducted and your findings.</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about the app, website, or other product that you designed and the target users</a:t>
            </a:r>
            <a:endParaRPr sz="1200" b="1">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the time that you worked on this design project - e.g., Month Year to Month Year</a:t>
            </a:r>
            <a:endParaRPr sz="1200" b="1">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a:t>
            </a:r>
            <a:endParaRPr sz="120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077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summarizing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the impact of your designs. In the real world, you’d include data like number of downloads or sign ups, but since this is a course project, you can include a positive quote from a peer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or study participant.</a:t>
            </a:r>
            <a:endParaRPr sz="1200" b="1">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a few sentences summarizing what you learned throughout the project.</a:t>
            </a:r>
            <a:endParaRPr sz="1200" b="1">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brief sentence or two about contacting you and/or reviewing more of your work. </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Provide your contact information here. This might include your email address, phone number, and website or link to other professional platforms.</a:t>
            </a:r>
            <a:endParaRPr sz="1200" b="1">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about the problem(s) you were trying to solve.</a:t>
            </a:r>
            <a:endParaRPr sz="1200" b="1">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about the goal of the project.</a:t>
            </a:r>
            <a:endParaRPr sz="1200" b="1">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Identify your role in the project - e.g., lead UX designer, UX researcher, etc. </a:t>
            </a:r>
            <a:endParaRPr sz="1200" b="1">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246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List the responsibilities you had throughout the project - e.g., user research, wireframing, prototyping, etc. </a:t>
            </a:r>
            <a:endParaRPr sz="1200" b="1">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252066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a:t>
            </a:r>
            <a:r>
              <a:rPr lang="en" sz="1200" dirty="0">
                <a:solidFill>
                  <a:srgbClr val="5F6368"/>
                </a:solidFill>
                <a:latin typeface="Open Sans"/>
                <a:ea typeface="Open Sans"/>
                <a:cs typeface="Open Sans"/>
                <a:sym typeface="Open Sans"/>
              </a:rPr>
              <a:t> conducted several interviews with users who are flower</a:t>
            </a:r>
            <a:r>
              <a:rPr lang="en-US" sz="1200" dirty="0">
                <a:solidFill>
                  <a:srgbClr val="5F6368"/>
                </a:solidFill>
                <a:latin typeface="Open Sans"/>
                <a:ea typeface="Open Sans"/>
                <a:cs typeface="Open Sans"/>
                <a:sym typeface="Open Sans"/>
              </a:rPr>
              <a:t>s and plants</a:t>
            </a:r>
            <a:r>
              <a:rPr lang="en" sz="1200" dirty="0">
                <a:solidFill>
                  <a:srgbClr val="5F6368"/>
                </a:solidFill>
                <a:latin typeface="Open Sans"/>
                <a:ea typeface="Open Sans"/>
                <a:cs typeface="Open Sans"/>
                <a:sym typeface="Open Sans"/>
              </a:rPr>
              <a:t> lover and tend to buy flowers and plants for different reasons, for example: to adorn their home, their garden, workplace, and also to surprise their friends or family members.</a:t>
            </a:r>
          </a:p>
          <a:p>
            <a:pPr marL="0" lvl="0" indent="0" algn="ctr" rtl="0">
              <a:lnSpc>
                <a:spcPct val="115000"/>
              </a:lnSpc>
              <a:spcBef>
                <a:spcPts val="0"/>
              </a:spcBef>
              <a:spcAft>
                <a:spcPts val="0"/>
              </a:spcAft>
              <a:buNone/>
            </a:pPr>
            <a:endParaRPr lang="en"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M</a:t>
            </a:r>
            <a:r>
              <a:rPr lang="en" sz="1200" dirty="0">
                <a:solidFill>
                  <a:srgbClr val="5F6368"/>
                </a:solidFill>
                <a:latin typeface="Open Sans"/>
                <a:ea typeface="Open Sans"/>
                <a:cs typeface="Open Sans"/>
                <a:sym typeface="Open Sans"/>
              </a:rPr>
              <a:t>ost of these users are adults who prefer to purchase flowers and plants online because of lack of time, difficulties that they might face with in transfering the flowers and so on, however they have also different concerns about purchase flower online based on their stories for example some of them are concern about the quality of flowers, delivery options,get information about the maintenance condition, ordering flowers in advance and specify the time that they want to pick up their flowers.</a:t>
            </a:r>
            <a:endParaRPr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dirty="0">
              <a:solidFill>
                <a:srgbClr val="5F6368"/>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353913"/>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1100">
                <a:solidFill>
                  <a:srgbClr val="5F6368"/>
                </a:solidFill>
                <a:latin typeface="Open Sans"/>
                <a:ea typeface="Open Sans"/>
                <a:cs typeface="Open Sans"/>
                <a:sym typeface="Open Sans"/>
              </a:rPr>
              <a:t>User research: pain points</a:t>
            </a:r>
            <a:endParaRPr sz="11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100" b="1" dirty="0">
                <a:solidFill>
                  <a:srgbClr val="EA4335"/>
                </a:solidFill>
                <a:latin typeface="Open Sans SemiBold"/>
                <a:ea typeface="Open Sans SemiBold"/>
                <a:cs typeface="Open Sans SemiBold"/>
                <a:sym typeface="Open Sans SemiBold"/>
              </a:rPr>
              <a:t>delivery</a:t>
            </a:r>
            <a:endParaRPr sz="1100" b="1"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76864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F</a:t>
            </a:r>
            <a:r>
              <a:rPr lang="en" sz="1100" dirty="0">
                <a:solidFill>
                  <a:srgbClr val="5F6368"/>
                </a:solidFill>
                <a:latin typeface="Open Sans"/>
                <a:ea typeface="Open Sans"/>
                <a:cs typeface="Open Sans"/>
                <a:sym typeface="Open Sans"/>
              </a:rPr>
              <a:t>or old people it’s hard to walk or drive and pick up their order.</a:t>
            </a:r>
            <a:endParaRPr sz="1100" dirty="0"/>
          </a:p>
        </p:txBody>
      </p:sp>
      <p:sp>
        <p:nvSpPr>
          <p:cNvPr id="205" name="Google Shape;205;p46"/>
          <p:cNvSpPr txBox="1"/>
          <p:nvPr/>
        </p:nvSpPr>
        <p:spPr>
          <a:xfrm>
            <a:off x="2582713"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US" sz="1100" b="1" dirty="0">
                <a:solidFill>
                  <a:srgbClr val="EA4335"/>
                </a:solidFill>
                <a:latin typeface="Open Sans SemiBold"/>
                <a:ea typeface="Open Sans SemiBold"/>
                <a:cs typeface="Open Sans SemiBold"/>
                <a:sym typeface="Open Sans SemiBold"/>
              </a:rPr>
              <a:t>M</a:t>
            </a:r>
            <a:r>
              <a:rPr lang="en" sz="1100" b="1" dirty="0">
                <a:solidFill>
                  <a:srgbClr val="EA4335"/>
                </a:solidFill>
                <a:latin typeface="Open Sans SemiBold"/>
                <a:ea typeface="Open Sans SemiBold"/>
                <a:cs typeface="Open Sans SemiBold"/>
                <a:sym typeface="Open Sans SemiBold"/>
              </a:rPr>
              <a:t>aintenance information</a:t>
            </a:r>
            <a:endParaRPr sz="1100" b="1"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15797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W</a:t>
            </a:r>
            <a:r>
              <a:rPr lang="en" sz="1100" dirty="0">
                <a:solidFill>
                  <a:srgbClr val="5F6368"/>
                </a:solidFill>
                <a:latin typeface="Open Sans"/>
                <a:ea typeface="Open Sans"/>
                <a:cs typeface="Open Sans"/>
                <a:sym typeface="Open Sans"/>
              </a:rPr>
              <a:t>ithout maintenane information it’s impossible to keep the plants and flowers healhty and beautiful.</a:t>
            </a:r>
            <a:endParaRPr sz="1100" dirty="0"/>
          </a:p>
        </p:txBody>
      </p:sp>
      <p:sp>
        <p:nvSpPr>
          <p:cNvPr id="207" name="Google Shape;207;p46"/>
          <p:cNvSpPr txBox="1"/>
          <p:nvPr/>
        </p:nvSpPr>
        <p:spPr>
          <a:xfrm>
            <a:off x="4723969"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100" b="1" dirty="0">
                <a:solidFill>
                  <a:srgbClr val="EA4335"/>
                </a:solidFill>
                <a:latin typeface="Open Sans SemiBold"/>
                <a:ea typeface="Open Sans SemiBold"/>
                <a:cs typeface="Open Sans SemiBold"/>
                <a:sym typeface="Open Sans SemiBold"/>
              </a:rPr>
              <a:t>Accessibility</a:t>
            </a:r>
            <a:endParaRPr sz="1100" b="1"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352648"/>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I</a:t>
            </a:r>
            <a:r>
              <a:rPr lang="en" sz="1100" dirty="0">
                <a:solidFill>
                  <a:srgbClr val="5F6368"/>
                </a:solidFill>
                <a:latin typeface="Open Sans"/>
                <a:ea typeface="Open Sans"/>
                <a:cs typeface="Open Sans"/>
                <a:sym typeface="Open Sans"/>
              </a:rPr>
              <a:t>t’s hard for people with disability such as visual impairment or dyslexia to cope with apps which are not equiped with assistive technologies</a:t>
            </a:r>
            <a:endParaRPr sz="1100" dirty="0"/>
          </a:p>
        </p:txBody>
      </p:sp>
      <p:sp>
        <p:nvSpPr>
          <p:cNvPr id="209" name="Google Shape;209;p46"/>
          <p:cNvSpPr txBox="1"/>
          <p:nvPr/>
        </p:nvSpPr>
        <p:spPr>
          <a:xfrm>
            <a:off x="6865219"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US" sz="1100" b="1" dirty="0">
                <a:solidFill>
                  <a:srgbClr val="EA4335"/>
                </a:solidFill>
                <a:latin typeface="Open Sans SemiBold"/>
                <a:ea typeface="Open Sans SemiBold"/>
                <a:cs typeface="Open Sans SemiBold"/>
                <a:sym typeface="Open Sans SemiBold"/>
              </a:rPr>
              <a:t>Hard payment</a:t>
            </a:r>
            <a:endParaRPr sz="1100" b="1"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30303"/>
            <a:ext cx="1872600" cy="115797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I</a:t>
            </a:r>
            <a:r>
              <a:rPr lang="en" sz="1100" dirty="0">
                <a:solidFill>
                  <a:srgbClr val="5F6368"/>
                </a:solidFill>
                <a:latin typeface="Open Sans"/>
                <a:ea typeface="Open Sans"/>
                <a:cs typeface="Open Sans"/>
                <a:sym typeface="Open Sans"/>
              </a:rPr>
              <a:t>t’s frustrating for old people to fill out the payment form each time they want to buy a product.</a:t>
            </a:r>
            <a:endParaRPr sz="11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1</a:t>
            </a:r>
            <a:endParaRPr sz="11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2</a:t>
            </a:r>
            <a:endParaRPr sz="11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3</a:t>
            </a:r>
            <a:endParaRPr sz="11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4</a:t>
            </a:r>
            <a:endParaRPr sz="11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461635"/>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1800" dirty="0">
                <a:solidFill>
                  <a:srgbClr val="5F6368"/>
                </a:solidFill>
                <a:latin typeface="Open Sans"/>
                <a:ea typeface="Open Sans"/>
                <a:cs typeface="Open Sans"/>
                <a:sym typeface="Open Sans"/>
              </a:rPr>
              <a:t>Persona: </a:t>
            </a:r>
            <a:r>
              <a:rPr lang="en" sz="1800" b="1" dirty="0">
                <a:solidFill>
                  <a:srgbClr val="5F6368"/>
                </a:solidFill>
                <a:latin typeface="Open Sans"/>
                <a:ea typeface="Open Sans"/>
                <a:cs typeface="Open Sans"/>
                <a:sym typeface="Open Sans"/>
              </a:rPr>
              <a:t>Marry and John</a:t>
            </a:r>
            <a:endParaRPr sz="1800" b="1" dirty="0">
              <a:solidFill>
                <a:srgbClr val="5F6368"/>
              </a:solidFill>
              <a:latin typeface="Open Sans"/>
              <a:ea typeface="Open Sans"/>
              <a:cs typeface="Open Sans"/>
              <a:sym typeface="Open Sans"/>
            </a:endParaRPr>
          </a:p>
        </p:txBody>
      </p:sp>
      <p:sp>
        <p:nvSpPr>
          <p:cNvPr id="221" name="Google Shape;221;p47"/>
          <p:cNvSpPr txBox="1"/>
          <p:nvPr/>
        </p:nvSpPr>
        <p:spPr>
          <a:xfrm>
            <a:off x="354387" y="1674400"/>
            <a:ext cx="2184600" cy="260837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sz="1050" dirty="0">
                <a:solidFill>
                  <a:srgbClr val="EA4335"/>
                </a:solidFill>
                <a:latin typeface="Open Sans SemiBold"/>
                <a:ea typeface="Open Sans SemiBold"/>
                <a:cs typeface="Open Sans SemiBold"/>
                <a:sym typeface="Open Sans SemiBold"/>
              </a:rPr>
              <a:t>Problem statement:</a:t>
            </a:r>
            <a:endParaRPr sz="1050"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050" dirty="0">
                <a:solidFill>
                  <a:srgbClr val="5F6368"/>
                </a:solidFill>
                <a:latin typeface="Open Sans"/>
                <a:ea typeface="Open Sans"/>
                <a:cs typeface="Open Sans"/>
                <a:sym typeface="Open Sans"/>
              </a:rPr>
              <a:t>Marry and John is an old couple who needs an easy and practical way to order plant </a:t>
            </a:r>
            <a:r>
              <a:rPr lang="en" sz="1050">
                <a:solidFill>
                  <a:srgbClr val="5F6368"/>
                </a:solidFill>
                <a:latin typeface="Open Sans"/>
                <a:ea typeface="Open Sans"/>
                <a:cs typeface="Open Sans"/>
                <a:sym typeface="Open Sans"/>
              </a:rPr>
              <a:t>and flower in their garden, </a:t>
            </a:r>
            <a:r>
              <a:rPr lang="en" sz="1050" dirty="0">
                <a:solidFill>
                  <a:srgbClr val="5F6368"/>
                </a:solidFill>
                <a:latin typeface="Open Sans"/>
                <a:ea typeface="Open Sans"/>
                <a:cs typeface="Open Sans"/>
                <a:sym typeface="Open Sans"/>
              </a:rPr>
              <a:t>with the necessary information about their maintenance because, they really care about health and growth of their plants.</a:t>
            </a:r>
            <a:endParaRPr sz="105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050" dirty="0"/>
          </a:p>
        </p:txBody>
      </p:sp>
      <p:pic>
        <p:nvPicPr>
          <p:cNvPr id="5" name="Picture 4">
            <a:extLst>
              <a:ext uri="{FF2B5EF4-FFF2-40B4-BE49-F238E27FC236}">
                <a16:creationId xmlns:a16="http://schemas.microsoft.com/office/drawing/2014/main" id="{85268485-BA68-0DC7-597D-D408811D4D26}"/>
              </a:ext>
            </a:extLst>
          </p:cNvPr>
          <p:cNvPicPr>
            <a:picLocks noChangeAspect="1"/>
          </p:cNvPicPr>
          <p:nvPr/>
        </p:nvPicPr>
        <p:blipFill>
          <a:blip r:embed="rId3"/>
          <a:stretch>
            <a:fillRect/>
          </a:stretch>
        </p:blipFill>
        <p:spPr>
          <a:xfrm>
            <a:off x="2545571" y="1142564"/>
            <a:ext cx="6358032" cy="3576393"/>
          </a:xfrm>
          <a:prstGeom prst="rect">
            <a:avLst/>
          </a:prstGeom>
          <a:ln>
            <a:solidFill>
              <a:schemeClr val="bg1">
                <a:lumMod val="75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156963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M</a:t>
            </a:r>
            <a:r>
              <a:rPr lang="en" sz="1200" dirty="0">
                <a:solidFill>
                  <a:srgbClr val="5F6368"/>
                </a:solidFill>
                <a:latin typeface="Open Sans"/>
                <a:ea typeface="Open Sans"/>
                <a:cs typeface="Open Sans"/>
                <a:sym typeface="Open Sans"/>
              </a:rPr>
              <a:t>apping Marry and John’s user journey revealed how helpful it would be fo users to have access to a dedicated Marigold Mold florist app</a:t>
            </a:r>
            <a:endParaRPr sz="1200" dirty="0"/>
          </a:p>
        </p:txBody>
      </p:sp>
      <p:pic>
        <p:nvPicPr>
          <p:cNvPr id="3" name="Picture 2">
            <a:extLst>
              <a:ext uri="{FF2B5EF4-FFF2-40B4-BE49-F238E27FC236}">
                <a16:creationId xmlns:a16="http://schemas.microsoft.com/office/drawing/2014/main" id="{CE5F0790-AC85-FA4F-9295-E2BE69E67F2D}"/>
              </a:ext>
            </a:extLst>
          </p:cNvPr>
          <p:cNvPicPr>
            <a:picLocks noChangeAspect="1"/>
          </p:cNvPicPr>
          <p:nvPr/>
        </p:nvPicPr>
        <p:blipFill>
          <a:blip r:embed="rId3"/>
          <a:stretch>
            <a:fillRect/>
          </a:stretch>
        </p:blipFill>
        <p:spPr>
          <a:xfrm>
            <a:off x="2841002" y="1120432"/>
            <a:ext cx="6219943" cy="349871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1052</Words>
  <Application>Microsoft Office PowerPoint</Application>
  <PresentationFormat>On-screen Show (16:9)</PresentationFormat>
  <Paragraphs>135</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Open Sans</vt:lpstr>
      <vt:lpstr>Open Sans SemiBold</vt:lpstr>
      <vt:lpstr>Arial</vt:lpstr>
      <vt:lpstr>Calibri</vt:lpstr>
      <vt:lpstr>Google Sans Medium</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11</cp:revision>
  <dcterms:modified xsi:type="dcterms:W3CDTF">2023-11-03T09:29:11Z</dcterms:modified>
</cp:coreProperties>
</file>