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Google Sans" panose="020B060402020202020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82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a-IR" dirty="0"/>
          </a:p>
        </p:txBody>
      </p:sp>
    </p:spTree>
    <p:extLst>
      <p:ext uri="{BB962C8B-B14F-4D97-AF65-F5344CB8AC3E}">
        <p14:creationId xmlns:p14="http://schemas.microsoft.com/office/powerpoint/2010/main" val="85931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214685"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a:solidFill>
                  <a:srgbClr val="1967D2"/>
                </a:solidFill>
                <a:latin typeface="Google Sans"/>
                <a:ea typeface="Google Sans"/>
                <a:cs typeface="Google Sans"/>
                <a:sym typeface="Google Sans"/>
              </a:rPr>
              <a:t>monica</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87185"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Age: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Education: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Hometown: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Family: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Occupation:</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512754" y="3614500"/>
            <a:ext cx="1943525" cy="144735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22</a:t>
            </a:r>
          </a:p>
          <a:p>
            <a:pPr marL="0" marR="0" lvl="0" indent="0" algn="l" rtl="0">
              <a:lnSpc>
                <a:spcPct val="100000"/>
              </a:lnSpc>
              <a:spcBef>
                <a:spcPts val="0"/>
              </a:spcBef>
              <a:spcAft>
                <a:spcPts val="0"/>
              </a:spcAft>
              <a:buClr>
                <a:schemeClr val="dk1"/>
              </a:buClr>
              <a:buSzPts val="1100"/>
              <a:buFont typeface="Arial"/>
              <a:buNone/>
            </a:pPr>
            <a:r>
              <a:rPr lang="en-US" sz="1200" dirty="0">
                <a:solidFill>
                  <a:schemeClr val="dk1"/>
                </a:solidFill>
                <a:latin typeface="Google Sans"/>
                <a:ea typeface="Google Sans"/>
                <a:cs typeface="Google Sans"/>
                <a:sym typeface="Google Sans"/>
              </a:rPr>
              <a:t>University student</a:t>
            </a:r>
            <a:endParaRPr lang="en-US" sz="12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Bruges, </a:t>
            </a:r>
            <a:r>
              <a:rPr lang="en-US" sz="1200" dirty="0">
                <a:latin typeface="Google Sans"/>
                <a:ea typeface="Google Sans"/>
                <a:cs typeface="Google Sans"/>
                <a:sym typeface="Google Sans"/>
              </a:rPr>
              <a:t>Be</a:t>
            </a:r>
            <a:r>
              <a:rPr lang="en-US" sz="1200" i="0" u="none" strike="noStrike" cap="none" dirty="0">
                <a:solidFill>
                  <a:srgbClr val="000000"/>
                </a:solidFill>
                <a:latin typeface="Google Sans"/>
                <a:ea typeface="Google Sans"/>
                <a:cs typeface="Google Sans"/>
                <a:sym typeface="Google Sans"/>
              </a:rPr>
              <a:t>lgium</a:t>
            </a: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2 sisters</a:t>
            </a:r>
          </a:p>
          <a:p>
            <a:pPr marL="0" marR="0" lvl="0" indent="0" algn="l" rtl="0">
              <a:lnSpc>
                <a:spcPct val="100000"/>
              </a:lnSpc>
              <a:spcBef>
                <a:spcPts val="0"/>
              </a:spcBef>
              <a:spcAft>
                <a:spcPts val="0"/>
              </a:spcAft>
              <a:buClr>
                <a:srgbClr val="000000"/>
              </a:buClr>
              <a:buSzPts val="1400"/>
              <a:buFont typeface="Arial"/>
              <a:buNone/>
            </a:pPr>
            <a:r>
              <a:rPr lang="en-US" sz="1200" dirty="0">
                <a:latin typeface="Google Sans"/>
                <a:ea typeface="Google Sans"/>
                <a:cs typeface="Google Sans"/>
                <a:sym typeface="Google Sans"/>
              </a:rPr>
              <a:t>Project management intern for a large firm</a:t>
            </a:r>
            <a:endParaRPr lang="en-US" sz="12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dirty="0">
                <a:latin typeface="Google Sans"/>
                <a:ea typeface="Google Sans"/>
                <a:cs typeface="Google Sans"/>
                <a:sym typeface="Google Sans"/>
              </a:rPr>
              <a:t>I</a:t>
            </a:r>
            <a:r>
              <a:rPr lang="en" sz="1800" i="1" dirty="0">
                <a:latin typeface="Google Sans"/>
                <a:ea typeface="Google Sans"/>
                <a:cs typeface="Google Sans"/>
                <a:sym typeface="Google Sans"/>
              </a:rPr>
              <a:t>’m a passionate university student with lots of hope for my future and </a:t>
            </a:r>
            <a:r>
              <a:rPr lang="en-US" sz="1800" i="1" dirty="0">
                <a:latin typeface="Google Sans"/>
                <a:ea typeface="Google Sans"/>
                <a:cs typeface="Google Sans"/>
                <a:sym typeface="Google Sans"/>
              </a:rPr>
              <a:t>I</a:t>
            </a:r>
            <a:r>
              <a:rPr lang="en" sz="1800" i="1" dirty="0">
                <a:latin typeface="Google Sans"/>
                <a:ea typeface="Google Sans"/>
                <a:cs typeface="Google Sans"/>
                <a:sym typeface="Google Sans"/>
              </a:rPr>
              <a:t>’m also a flower lover</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2000" b="1" i="0" u="none" strike="noStrike" cap="none" dirty="0">
                <a:solidFill>
                  <a:srgbClr val="196702"/>
                </a:solidFill>
                <a:latin typeface="Google Sans"/>
                <a:ea typeface="Google Sans"/>
                <a:cs typeface="Google Sans"/>
                <a:sym typeface="Google Sans"/>
              </a:rPr>
              <a:t>Goals</a:t>
            </a:r>
            <a:r>
              <a:rPr lang="en" sz="2000" i="0" u="none" strike="noStrike" cap="none" dirty="0">
                <a:solidFill>
                  <a:srgbClr val="000000"/>
                </a:solidFill>
                <a:latin typeface="Google Sans"/>
                <a:ea typeface="Google Sans"/>
                <a:cs typeface="Google Sans"/>
                <a:sym typeface="Google Sans"/>
              </a:rPr>
              <a:t> </a:t>
            </a:r>
            <a:endParaRPr lang="en-US" sz="20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100" dirty="0">
                <a:latin typeface="Google Sans"/>
                <a:ea typeface="Google Sans"/>
                <a:cs typeface="Google Sans"/>
                <a:sym typeface="Google Sans"/>
              </a:rPr>
              <a:t>Show my attention to details</a:t>
            </a:r>
            <a:r>
              <a:rPr lang="en-US" sz="1100" i="0" u="none" strike="noStrike" cap="none" dirty="0">
                <a:solidFill>
                  <a:srgbClr val="000000"/>
                </a:solidFill>
                <a:latin typeface="Google Sans"/>
                <a:ea typeface="Google Sans"/>
                <a:cs typeface="Google Sans"/>
                <a:sym typeface="Google Sans"/>
              </a:rPr>
              <a:t> </a:t>
            </a:r>
          </a:p>
          <a:p>
            <a:pPr marL="457200" marR="0" lvl="0" indent="-317500" algn="l" rtl="0">
              <a:lnSpc>
                <a:spcPct val="100000"/>
              </a:lnSpc>
              <a:spcBef>
                <a:spcPts val="0"/>
              </a:spcBef>
              <a:spcAft>
                <a:spcPts val="0"/>
              </a:spcAft>
              <a:buClr>
                <a:srgbClr val="000000"/>
              </a:buClr>
              <a:buSzPts val="1400"/>
              <a:buFont typeface="Google Sans"/>
              <a:buChar char="●"/>
            </a:pPr>
            <a:r>
              <a:rPr lang="en-US" sz="1100" dirty="0">
                <a:latin typeface="Google Sans"/>
                <a:ea typeface="Google Sans"/>
                <a:cs typeface="Google Sans"/>
                <a:sym typeface="Google Sans"/>
              </a:rPr>
              <a:t>Keep the workplace fresh</a:t>
            </a:r>
          </a:p>
          <a:p>
            <a:pPr marL="457200" marR="0" lvl="0" indent="-317500" algn="l" rtl="0">
              <a:lnSpc>
                <a:spcPct val="100000"/>
              </a:lnSpc>
              <a:spcBef>
                <a:spcPts val="0"/>
              </a:spcBef>
              <a:spcAft>
                <a:spcPts val="0"/>
              </a:spcAft>
              <a:buClr>
                <a:srgbClr val="000000"/>
              </a:buClr>
              <a:buSzPts val="1400"/>
              <a:buFont typeface="Google Sans"/>
              <a:buChar char="●"/>
            </a:pPr>
            <a:r>
              <a:rPr lang="en-US" sz="1100" i="0" u="none" strike="noStrike" cap="none" dirty="0">
                <a:solidFill>
                  <a:srgbClr val="000000"/>
                </a:solidFill>
                <a:latin typeface="Google Sans"/>
                <a:ea typeface="Google Sans"/>
                <a:cs typeface="Google Sans"/>
                <a:sym typeface="Google Sans"/>
              </a:rPr>
              <a:t>Surprise family members occasionally   </a:t>
            </a: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dirty="0">
                <a:solidFill>
                  <a:srgbClr val="C5221F"/>
                </a:solidFill>
                <a:latin typeface="Google Sans"/>
                <a:ea typeface="Google Sans"/>
                <a:cs typeface="Google Sans"/>
                <a:sym typeface="Google Sans"/>
              </a:rPr>
              <a:t>Frustrations</a:t>
            </a:r>
            <a:r>
              <a:rPr lang="en" sz="1200" b="1" i="0" u="none" strike="noStrike" cap="none" dirty="0">
                <a:solidFill>
                  <a:schemeClr val="dk1"/>
                </a:solidFill>
                <a:latin typeface="Google Sans"/>
                <a:ea typeface="Google Sans"/>
                <a:cs typeface="Google Sans"/>
                <a:sym typeface="Google Sans"/>
              </a:rPr>
              <a:t> </a:t>
            </a:r>
            <a:endParaRPr sz="12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100" dirty="0">
                <a:solidFill>
                  <a:schemeClr val="dk1"/>
                </a:solidFill>
                <a:latin typeface="Google Sans"/>
                <a:ea typeface="Google Sans"/>
                <a:cs typeface="Google Sans"/>
                <a:sym typeface="Google Sans"/>
              </a:rPr>
              <a:t>I</a:t>
            </a:r>
            <a:r>
              <a:rPr lang="en" sz="1100" dirty="0">
                <a:solidFill>
                  <a:schemeClr val="dk1"/>
                </a:solidFill>
                <a:latin typeface="Google Sans"/>
                <a:ea typeface="Google Sans"/>
                <a:cs typeface="Google Sans"/>
                <a:sym typeface="Google Sans"/>
              </a:rPr>
              <a:t> have busy schedule because of both working and studing</a:t>
            </a:r>
          </a:p>
          <a:p>
            <a:pPr marL="457200" marR="0" lvl="0" indent="-317500" algn="l" rtl="0">
              <a:lnSpc>
                <a:spcPct val="100000"/>
              </a:lnSpc>
              <a:spcBef>
                <a:spcPts val="0"/>
              </a:spcBef>
              <a:spcAft>
                <a:spcPts val="0"/>
              </a:spcAft>
              <a:buClr>
                <a:schemeClr val="dk1"/>
              </a:buClr>
              <a:buSzPts val="1400"/>
              <a:buFont typeface="Google Sans"/>
              <a:buChar char="●"/>
            </a:pPr>
            <a:r>
              <a:rPr lang="en-US" sz="1100" dirty="0">
                <a:solidFill>
                  <a:schemeClr val="dk1"/>
                </a:solidFill>
                <a:latin typeface="Google Sans"/>
                <a:ea typeface="Google Sans"/>
                <a:cs typeface="Google Sans"/>
                <a:sym typeface="Google Sans"/>
              </a:rPr>
              <a:t>I</a:t>
            </a:r>
            <a:r>
              <a:rPr lang="en" sz="1100" dirty="0">
                <a:solidFill>
                  <a:schemeClr val="dk1"/>
                </a:solidFill>
                <a:latin typeface="Google Sans"/>
                <a:ea typeface="Google Sans"/>
                <a:cs typeface="Google Sans"/>
                <a:sym typeface="Google Sans"/>
              </a:rPr>
              <a:t>t’s hard to find a florist with reliable out-of-town delivery option.</a:t>
            </a:r>
          </a:p>
          <a:p>
            <a:pPr marL="457200" marR="0" lvl="0" indent="-317500" algn="l" rtl="0">
              <a:lnSpc>
                <a:spcPct val="100000"/>
              </a:lnSpc>
              <a:spcBef>
                <a:spcPts val="0"/>
              </a:spcBef>
              <a:spcAft>
                <a:spcPts val="0"/>
              </a:spcAft>
              <a:buClr>
                <a:schemeClr val="dk1"/>
              </a:buClr>
              <a:buSzPts val="1400"/>
              <a:buFont typeface="Google Sans"/>
              <a:buChar char="●"/>
            </a:pPr>
            <a:r>
              <a:rPr lang="en-US" sz="1100" dirty="0">
                <a:solidFill>
                  <a:schemeClr val="dk1"/>
                </a:solidFill>
                <a:latin typeface="Google Sans"/>
                <a:ea typeface="Google Sans"/>
                <a:cs typeface="Google Sans"/>
                <a:sym typeface="Google Sans"/>
              </a:rPr>
              <a:t>I</a:t>
            </a:r>
            <a:r>
              <a:rPr lang="en" sz="1100" dirty="0">
                <a:solidFill>
                  <a:schemeClr val="dk1"/>
                </a:solidFill>
                <a:latin typeface="Google Sans"/>
                <a:ea typeface="Google Sans"/>
                <a:cs typeface="Google Sans"/>
                <a:sym typeface="Google Sans"/>
              </a:rPr>
              <a:t>t’s hard to find a florist which offers unique and uncommon flowers.</a:t>
            </a: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790168" y="369052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dirty="0">
                <a:latin typeface="Google Sans"/>
                <a:ea typeface="Google Sans"/>
                <a:cs typeface="Google Sans"/>
                <a:sym typeface="Google Sans"/>
              </a:rPr>
              <a:t>Monica is a 22-year-old woman, she lives in belguim with her younger sister, </a:t>
            </a:r>
            <a:r>
              <a:rPr lang="en-US" sz="1100" dirty="0">
                <a:latin typeface="Google Sans"/>
                <a:ea typeface="Google Sans"/>
                <a:cs typeface="Google Sans"/>
                <a:sym typeface="Google Sans"/>
              </a:rPr>
              <a:t>s</a:t>
            </a:r>
            <a:r>
              <a:rPr lang="en" sz="1100" dirty="0">
                <a:latin typeface="Google Sans"/>
                <a:ea typeface="Google Sans"/>
                <a:cs typeface="Google Sans"/>
                <a:sym typeface="Google Sans"/>
              </a:rPr>
              <a:t>he has also another older sister who lives in the suburb and she is relly interested in unique and unusual flowers. Monica is a 4</a:t>
            </a:r>
            <a:r>
              <a:rPr lang="en" sz="1100" baseline="30000" dirty="0">
                <a:latin typeface="Google Sans"/>
                <a:ea typeface="Google Sans"/>
                <a:cs typeface="Google Sans"/>
                <a:sym typeface="Google Sans"/>
              </a:rPr>
              <a:t>th</a:t>
            </a:r>
            <a:r>
              <a:rPr lang="en" sz="1100" dirty="0">
                <a:latin typeface="Google Sans"/>
                <a:ea typeface="Google Sans"/>
                <a:cs typeface="Google Sans"/>
                <a:sym typeface="Google Sans"/>
              </a:rPr>
              <a:t>-year university student and also works as a project management intern for a large international firm so she has a very busy schedule and must try to keep herself uplifted with her favorite activities and elements during working hours</a:t>
            </a:r>
            <a:r>
              <a:rPr lang="en" sz="1200" dirty="0">
                <a:latin typeface="Google Sans"/>
                <a:ea typeface="Google Sans"/>
                <a:cs typeface="Google Sans"/>
                <a:sym typeface="Google Sans"/>
              </a:rPr>
              <a:t>.</a:t>
            </a:r>
            <a:endParaRPr sz="1200" i="0" u="none" strike="noStrike" cap="none" dirty="0">
              <a:solidFill>
                <a:srgbClr val="000000"/>
              </a:solidFill>
              <a:latin typeface="Google Sans"/>
              <a:ea typeface="Google Sans"/>
              <a:cs typeface="Google Sans"/>
              <a:sym typeface="Google Sans"/>
            </a:endParaRPr>
          </a:p>
        </p:txBody>
      </p:sp>
      <p:pic>
        <p:nvPicPr>
          <p:cNvPr id="4" name="Picture 3">
            <a:extLst>
              <a:ext uri="{FF2B5EF4-FFF2-40B4-BE49-F238E27FC236}">
                <a16:creationId xmlns:a16="http://schemas.microsoft.com/office/drawing/2014/main" id="{E157B860-AAA2-238B-8ACB-1CA6DB6E6982}"/>
              </a:ext>
            </a:extLst>
          </p:cNvPr>
          <p:cNvPicPr>
            <a:picLocks noChangeAspect="1"/>
          </p:cNvPicPr>
          <p:nvPr/>
        </p:nvPicPr>
        <p:blipFill>
          <a:blip r:embed="rId3"/>
          <a:stretch>
            <a:fillRect/>
          </a:stretch>
        </p:blipFill>
        <p:spPr>
          <a:xfrm>
            <a:off x="379126" y="443850"/>
            <a:ext cx="2438400" cy="2438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FAF0DF-4441-62EE-6C63-16268C2CE179}"/>
              </a:ext>
            </a:extLst>
          </p:cNvPr>
          <p:cNvPicPr>
            <a:picLocks noChangeAspect="1"/>
          </p:cNvPicPr>
          <p:nvPr/>
        </p:nvPicPr>
        <p:blipFill>
          <a:blip r:embed="rId2"/>
          <a:stretch>
            <a:fillRect/>
          </a:stretch>
        </p:blipFill>
        <p:spPr>
          <a:xfrm>
            <a:off x="380571" y="615043"/>
            <a:ext cx="2242457" cy="2242457"/>
          </a:xfrm>
          <a:prstGeom prst="rect">
            <a:avLst/>
          </a:prstGeom>
        </p:spPr>
      </p:pic>
      <p:sp>
        <p:nvSpPr>
          <p:cNvPr id="4" name="Google Shape;55;p13">
            <a:extLst>
              <a:ext uri="{FF2B5EF4-FFF2-40B4-BE49-F238E27FC236}">
                <a16:creationId xmlns:a16="http://schemas.microsoft.com/office/drawing/2014/main" id="{CCA3E534-8CFB-A4E6-1861-9E9F54F58C7E}"/>
              </a:ext>
            </a:extLst>
          </p:cNvPr>
          <p:cNvSpPr txBox="1"/>
          <p:nvPr/>
        </p:nvSpPr>
        <p:spPr>
          <a:xfrm>
            <a:off x="127500" y="3301168"/>
            <a:ext cx="2758200" cy="47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dk1"/>
              </a:buClr>
              <a:buSzPts val="1100"/>
              <a:buFont typeface="Arial"/>
              <a:buNone/>
            </a:pPr>
            <a:r>
              <a:rPr lang="en" sz="1900" b="1" dirty="0">
                <a:solidFill>
                  <a:srgbClr val="1967D2"/>
                </a:solidFill>
                <a:latin typeface="Google Sans"/>
                <a:ea typeface="Google Sans"/>
                <a:cs typeface="Google Sans"/>
                <a:sym typeface="Google Sans"/>
              </a:rPr>
              <a:t>Sarah</a:t>
            </a:r>
            <a:endParaRPr sz="1800" b="1" i="0" u="none" strike="noStrike" cap="none" dirty="0">
              <a:solidFill>
                <a:srgbClr val="1967D2"/>
              </a:solidFill>
              <a:latin typeface="Google Sans"/>
              <a:ea typeface="Google Sans"/>
              <a:cs typeface="Google Sans"/>
              <a:sym typeface="Google Sans"/>
            </a:endParaRPr>
          </a:p>
        </p:txBody>
      </p:sp>
      <p:sp>
        <p:nvSpPr>
          <p:cNvPr id="5" name="Google Shape;56;p13">
            <a:extLst>
              <a:ext uri="{FF2B5EF4-FFF2-40B4-BE49-F238E27FC236}">
                <a16:creationId xmlns:a16="http://schemas.microsoft.com/office/drawing/2014/main" id="{FD2215C1-138D-CADF-BC07-4460FEDCEB1C}"/>
              </a:ext>
            </a:extLst>
          </p:cNvPr>
          <p:cNvSpPr txBox="1"/>
          <p:nvPr/>
        </p:nvSpPr>
        <p:spPr>
          <a:xfrm>
            <a:off x="0" y="3696143"/>
            <a:ext cx="1501800" cy="121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Age: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Education: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Hometown: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Family: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Occupation:</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6" name="Google Shape;57;p13">
            <a:extLst>
              <a:ext uri="{FF2B5EF4-FFF2-40B4-BE49-F238E27FC236}">
                <a16:creationId xmlns:a16="http://schemas.microsoft.com/office/drawing/2014/main" id="{4538D52C-420D-AB23-9578-C0CD988A36BA}"/>
              </a:ext>
            </a:extLst>
          </p:cNvPr>
          <p:cNvSpPr txBox="1"/>
          <p:nvPr/>
        </p:nvSpPr>
        <p:spPr>
          <a:xfrm>
            <a:off x="1425569" y="3696143"/>
            <a:ext cx="1943525" cy="1447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40</a:t>
            </a:r>
          </a:p>
          <a:p>
            <a:pPr marL="0" marR="0" lvl="0" indent="0" algn="l" rtl="0">
              <a:lnSpc>
                <a:spcPct val="100000"/>
              </a:lnSpc>
              <a:spcBef>
                <a:spcPts val="0"/>
              </a:spcBef>
              <a:spcAft>
                <a:spcPts val="0"/>
              </a:spcAft>
              <a:buClr>
                <a:schemeClr val="dk1"/>
              </a:buClr>
              <a:buSzPts val="1100"/>
              <a:buFont typeface="Arial"/>
              <a:buNone/>
            </a:pPr>
            <a:r>
              <a:rPr lang="en-US" sz="1200" dirty="0">
                <a:solidFill>
                  <a:schemeClr val="dk1"/>
                </a:solidFill>
                <a:latin typeface="Google Sans"/>
                <a:ea typeface="Google Sans"/>
                <a:cs typeface="Google Sans"/>
                <a:sym typeface="Google Sans"/>
              </a:rPr>
              <a:t>Master degree education</a:t>
            </a:r>
            <a:endParaRPr lang="en-US" sz="12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Paris, F</a:t>
            </a:r>
            <a:r>
              <a:rPr lang="en-US" sz="1200" dirty="0">
                <a:latin typeface="Google Sans"/>
                <a:ea typeface="Google Sans"/>
                <a:cs typeface="Google Sans"/>
                <a:sym typeface="Google Sans"/>
              </a:rPr>
              <a:t>rance</a:t>
            </a:r>
            <a:endParaRPr lang="en-US" sz="12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Married with one child</a:t>
            </a:r>
          </a:p>
          <a:p>
            <a:pPr marL="0" marR="0" lvl="0" indent="0" algn="l" rtl="0">
              <a:lnSpc>
                <a:spcPct val="100000"/>
              </a:lnSpc>
              <a:spcBef>
                <a:spcPts val="0"/>
              </a:spcBef>
              <a:spcAft>
                <a:spcPts val="0"/>
              </a:spcAft>
              <a:buClr>
                <a:srgbClr val="000000"/>
              </a:buClr>
              <a:buSzPts val="1400"/>
              <a:buFont typeface="Arial"/>
              <a:buNone/>
            </a:pPr>
            <a:r>
              <a:rPr lang="en-US" sz="1200" dirty="0">
                <a:latin typeface="Google Sans"/>
                <a:ea typeface="Google Sans"/>
                <a:cs typeface="Google Sans"/>
                <a:sym typeface="Google Sans"/>
              </a:rPr>
              <a:t>Teacher</a:t>
            </a:r>
            <a:endParaRPr lang="en-US" sz="1200" i="0" u="none" strike="noStrike" cap="none" dirty="0">
              <a:solidFill>
                <a:srgbClr val="000000"/>
              </a:solidFill>
              <a:latin typeface="Google Sans"/>
              <a:ea typeface="Google Sans"/>
              <a:cs typeface="Google Sans"/>
              <a:sym typeface="Google Sans"/>
            </a:endParaRPr>
          </a:p>
        </p:txBody>
      </p:sp>
      <p:sp>
        <p:nvSpPr>
          <p:cNvPr id="7" name="Google Shape;58;p13">
            <a:extLst>
              <a:ext uri="{FF2B5EF4-FFF2-40B4-BE49-F238E27FC236}">
                <a16:creationId xmlns:a16="http://schemas.microsoft.com/office/drawing/2014/main" id="{949749C6-CAFA-0B31-F2D4-1B4713DA9F07}"/>
              </a:ext>
            </a:extLst>
          </p:cNvPr>
          <p:cNvSpPr txBox="1"/>
          <p:nvPr/>
        </p:nvSpPr>
        <p:spPr>
          <a:xfrm>
            <a:off x="3369094" y="402515"/>
            <a:ext cx="5035800" cy="90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I am a teacher who has lovely students</a:t>
            </a:r>
            <a:r>
              <a:rPr lang="en-US" sz="1800" i="1" dirty="0">
                <a:latin typeface="Google Sans"/>
                <a:ea typeface="Google Sans"/>
                <a:cs typeface="Google Sans"/>
                <a:sym typeface="Google Sans"/>
              </a:rPr>
              <a:t>, I love them with whole my heart and always try to give them the best experience</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8" name="Google Shape;59;p13">
            <a:extLst>
              <a:ext uri="{FF2B5EF4-FFF2-40B4-BE49-F238E27FC236}">
                <a16:creationId xmlns:a16="http://schemas.microsoft.com/office/drawing/2014/main" id="{B201D96C-0081-2D2D-063C-8552BF4C716A}"/>
              </a:ext>
            </a:extLst>
          </p:cNvPr>
          <p:cNvSpPr txBox="1"/>
          <p:nvPr/>
        </p:nvSpPr>
        <p:spPr>
          <a:xfrm>
            <a:off x="3369094" y="1433190"/>
            <a:ext cx="2522700" cy="193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900"/>
              <a:buFont typeface="Arial"/>
              <a:buNone/>
            </a:pPr>
            <a:r>
              <a:rPr lang="en" sz="2000" b="1" i="0" u="none" strike="noStrike" cap="none" dirty="0">
                <a:solidFill>
                  <a:srgbClr val="196702"/>
                </a:solidFill>
                <a:latin typeface="Google Sans"/>
                <a:ea typeface="Google Sans"/>
                <a:cs typeface="Google Sans"/>
                <a:sym typeface="Google Sans"/>
              </a:rPr>
              <a:t>Goals</a:t>
            </a:r>
            <a:r>
              <a:rPr lang="en" sz="2000" i="0" u="none" strike="noStrike" cap="none" dirty="0">
                <a:solidFill>
                  <a:srgbClr val="000000"/>
                </a:solidFill>
                <a:latin typeface="Google Sans"/>
                <a:ea typeface="Google Sans"/>
                <a:cs typeface="Google Sans"/>
                <a:sym typeface="Google Sans"/>
              </a:rPr>
              <a:t> </a:t>
            </a:r>
            <a:endParaRPr lang="en-US" sz="20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dirty="0">
                <a:latin typeface="Google Sans"/>
                <a:ea typeface="Google Sans"/>
                <a:cs typeface="Google Sans"/>
                <a:sym typeface="Google Sans"/>
              </a:rPr>
              <a:t>Encourage my students to do their best</a:t>
            </a:r>
          </a:p>
          <a:p>
            <a:pPr marL="457200" marR="0" lvl="0" indent="-317500" algn="l" rtl="0">
              <a:lnSpc>
                <a:spcPct val="100000"/>
              </a:lnSpc>
              <a:spcBef>
                <a:spcPts val="0"/>
              </a:spcBef>
              <a:spcAft>
                <a:spcPts val="0"/>
              </a:spcAft>
              <a:buClr>
                <a:srgbClr val="000000"/>
              </a:buClr>
              <a:buSzPts val="1400"/>
              <a:buFont typeface="Google Sans"/>
              <a:buChar char="●"/>
            </a:pPr>
            <a:r>
              <a:rPr lang="en-US" sz="1200" dirty="0">
                <a:latin typeface="Google Sans"/>
                <a:ea typeface="Google Sans"/>
                <a:cs typeface="Google Sans"/>
                <a:sym typeface="Google Sans"/>
              </a:rPr>
              <a:t>Try to do my job in different and positive way</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Try to make a friendly atmosphere in my classes</a:t>
            </a:r>
          </a:p>
        </p:txBody>
      </p:sp>
      <p:sp>
        <p:nvSpPr>
          <p:cNvPr id="9" name="Google Shape;60;p13">
            <a:extLst>
              <a:ext uri="{FF2B5EF4-FFF2-40B4-BE49-F238E27FC236}">
                <a16:creationId xmlns:a16="http://schemas.microsoft.com/office/drawing/2014/main" id="{93F33997-4FB0-1571-0C12-7D63F9ADF2E6}"/>
              </a:ext>
            </a:extLst>
          </p:cNvPr>
          <p:cNvSpPr txBox="1"/>
          <p:nvPr/>
        </p:nvSpPr>
        <p:spPr>
          <a:xfrm>
            <a:off x="6044194" y="1433190"/>
            <a:ext cx="2522700" cy="193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dirty="0">
                <a:solidFill>
                  <a:srgbClr val="C5221F"/>
                </a:solidFill>
                <a:latin typeface="Google Sans"/>
                <a:ea typeface="Google Sans"/>
                <a:cs typeface="Google Sans"/>
                <a:sym typeface="Google Sans"/>
              </a:rPr>
              <a:t>Frustrations</a:t>
            </a:r>
            <a:r>
              <a:rPr lang="en" sz="1200" b="1" i="0" u="none" strike="noStrike" cap="none" dirty="0">
                <a:solidFill>
                  <a:schemeClr val="dk1"/>
                </a:solidFill>
                <a:latin typeface="Google Sans"/>
                <a:ea typeface="Google Sans"/>
                <a:cs typeface="Google Sans"/>
                <a:sym typeface="Google Sans"/>
              </a:rPr>
              <a:t> </a:t>
            </a:r>
            <a:endParaRPr sz="12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200" i="0" u="none" strike="noStrike" cap="none" dirty="0">
                <a:solidFill>
                  <a:schemeClr val="dk1"/>
                </a:solidFill>
                <a:latin typeface="Google Sans"/>
                <a:ea typeface="Google Sans"/>
                <a:cs typeface="Google Sans"/>
                <a:sym typeface="Google Sans"/>
              </a:rPr>
              <a:t>I have to </a:t>
            </a:r>
            <a:r>
              <a:rPr lang="en-US" sz="1200" dirty="0">
                <a:solidFill>
                  <a:schemeClr val="dk1"/>
                </a:solidFill>
                <a:latin typeface="Google Sans"/>
                <a:ea typeface="Google Sans"/>
                <a:cs typeface="Google Sans"/>
                <a:sym typeface="Google Sans"/>
              </a:rPr>
              <a:t>order the flowers daily in advance</a:t>
            </a:r>
          </a:p>
          <a:p>
            <a:pPr marL="457200" marR="0" lvl="0" indent="-317500" algn="l" rtl="0">
              <a:lnSpc>
                <a:spcPct val="100000"/>
              </a:lnSpc>
              <a:spcBef>
                <a:spcPts val="0"/>
              </a:spcBef>
              <a:spcAft>
                <a:spcPts val="0"/>
              </a:spcAft>
              <a:buClr>
                <a:schemeClr val="dk1"/>
              </a:buClr>
              <a:buSzPts val="1400"/>
              <a:buFont typeface="Google Sans"/>
              <a:buChar char="●"/>
            </a:pPr>
            <a:r>
              <a:rPr lang="en-US" sz="1200" i="0" u="none" strike="noStrike" cap="none" dirty="0">
                <a:solidFill>
                  <a:schemeClr val="dk1"/>
                </a:solidFill>
                <a:latin typeface="Google Sans"/>
                <a:ea typeface="Google Sans"/>
                <a:cs typeface="Google Sans"/>
                <a:sym typeface="Google Sans"/>
              </a:rPr>
              <a:t>I have limited budget so I prefer to </a:t>
            </a:r>
            <a:r>
              <a:rPr lang="en-US" sz="1200" dirty="0">
                <a:solidFill>
                  <a:schemeClr val="dk1"/>
                </a:solidFill>
                <a:latin typeface="Google Sans"/>
                <a:ea typeface="Google Sans"/>
                <a:cs typeface="Google Sans"/>
                <a:sym typeface="Google Sans"/>
              </a:rPr>
              <a:t>order flowers with reasonable price </a:t>
            </a:r>
          </a:p>
          <a:p>
            <a:pPr marL="457200" marR="0" lvl="0" indent="-317500" algn="l" rtl="0">
              <a:lnSpc>
                <a:spcPct val="100000"/>
              </a:lnSpc>
              <a:spcBef>
                <a:spcPts val="0"/>
              </a:spcBef>
              <a:spcAft>
                <a:spcPts val="0"/>
              </a:spcAft>
              <a:buClr>
                <a:schemeClr val="dk1"/>
              </a:buClr>
              <a:buSzPts val="1400"/>
              <a:buFont typeface="Google Sans"/>
              <a:buChar char="●"/>
            </a:pPr>
            <a:r>
              <a:rPr lang="en-US" sz="1200" i="0" u="none" strike="noStrike" cap="none" dirty="0">
                <a:solidFill>
                  <a:schemeClr val="dk1"/>
                </a:solidFill>
                <a:latin typeface="Google Sans"/>
                <a:ea typeface="Google Sans"/>
                <a:cs typeface="Google Sans"/>
                <a:sym typeface="Google Sans"/>
              </a:rPr>
              <a:t>I would appreciate some discount on my daily purchase</a:t>
            </a:r>
            <a:endParaRPr sz="12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10" name="Google Shape;61;p13">
            <a:extLst>
              <a:ext uri="{FF2B5EF4-FFF2-40B4-BE49-F238E27FC236}">
                <a16:creationId xmlns:a16="http://schemas.microsoft.com/office/drawing/2014/main" id="{045E12DD-4B29-7384-5EA9-92AAF03B183F}"/>
              </a:ext>
            </a:extLst>
          </p:cNvPr>
          <p:cNvSpPr txBox="1"/>
          <p:nvPr/>
        </p:nvSpPr>
        <p:spPr>
          <a:xfrm>
            <a:off x="3507887" y="3541911"/>
            <a:ext cx="5197800" cy="1371332"/>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200" dirty="0">
                <a:latin typeface="Google Sans" panose="020B0604020202020204" charset="0"/>
                <a:ea typeface="Google Sans" panose="020B0604020202020204" charset="0"/>
                <a:cs typeface="Google Sans" panose="020B0604020202020204" charset="0"/>
              </a:rPr>
              <a:t>Sarah</a:t>
            </a:r>
            <a:r>
              <a:rPr lang="en-US" sz="1200" dirty="0">
                <a:effectLst/>
                <a:latin typeface="Google Sans" panose="020B0604020202020204" charset="0"/>
                <a:ea typeface="Google Sans" panose="020B0604020202020204" charset="0"/>
                <a:cs typeface="Google Sans" panose="020B0604020202020204" charset="0"/>
              </a:rPr>
              <a:t> is a teacher. She is passionate about her job, her workplace and also her students. Sarah always tries to make her class atmosphere fresh and inspiring by different ways to encourage her students and energize them, for example every session she gives some flowers as a gift to active students. </a:t>
            </a:r>
            <a:r>
              <a:rPr lang="en-US" sz="1200" dirty="0">
                <a:latin typeface="Google Sans" panose="020B0604020202020204" charset="0"/>
                <a:ea typeface="Google Sans" panose="020B0604020202020204" charset="0"/>
                <a:cs typeface="Google Sans" panose="020B0604020202020204" charset="0"/>
              </a:rPr>
              <a:t>But she has to manage this activity with limited budget.</a:t>
            </a:r>
            <a:endParaRPr lang="en-US" sz="1200" dirty="0">
              <a:effectLst/>
              <a:latin typeface="Arial" panose="020B0604020202020204" pitchFamily="34" charset="0"/>
              <a:ea typeface="Arial" panose="020B0604020202020204" pitchFamily="34" charset="0"/>
            </a:endParaRPr>
          </a:p>
          <a:p>
            <a:pPr>
              <a:lnSpc>
                <a:spcPct val="115000"/>
              </a:lnSpc>
            </a:pPr>
            <a:r>
              <a:rPr lang="en-US" sz="1200" dirty="0">
                <a:effectLst/>
                <a:latin typeface="Google Sans" panose="020B0604020202020204" charset="0"/>
                <a:ea typeface="Google Sans" panose="020B0604020202020204" charset="0"/>
                <a:cs typeface="Google Sans" panose="020B0604020202020204" charset="0"/>
              </a:rPr>
              <a:t> </a:t>
            </a:r>
            <a:endParaRPr lang="en-US" sz="1200" dirty="0">
              <a:effectLst/>
              <a:latin typeface="Arial" panose="020B0604020202020204" pitchFamily="34" charset="0"/>
              <a:ea typeface="Arial" panose="020B0604020202020204" pitchFamily="34" charset="0"/>
            </a:endParaRPr>
          </a:p>
          <a:p>
            <a:pPr marL="0" marR="0" lvl="0" indent="0" algn="l" rtl="0">
              <a:lnSpc>
                <a:spcPct val="100000"/>
              </a:lnSpc>
              <a:spcBef>
                <a:spcPts val="0"/>
              </a:spcBef>
              <a:spcAft>
                <a:spcPts val="0"/>
              </a:spcAft>
              <a:buClr>
                <a:srgbClr val="000000"/>
              </a:buClr>
              <a:buSzPts val="1400"/>
              <a:buFont typeface="Arial"/>
              <a:buNone/>
            </a:pPr>
            <a:endParaRPr sz="1200" i="0" u="none" strike="noStrike" cap="none" dirty="0">
              <a:solidFill>
                <a:srgbClr val="000000"/>
              </a:solidFill>
              <a:latin typeface="Google Sans"/>
              <a:ea typeface="Google Sans"/>
              <a:cs typeface="Google Sans"/>
              <a:sym typeface="Google Sans"/>
            </a:endParaRPr>
          </a:p>
        </p:txBody>
      </p:sp>
    </p:spTree>
    <p:extLst>
      <p:ext uri="{BB962C8B-B14F-4D97-AF65-F5344CB8AC3E}">
        <p14:creationId xmlns:p14="http://schemas.microsoft.com/office/powerpoint/2010/main" val="145888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a:extLst>
              <a:ext uri="{FF2B5EF4-FFF2-40B4-BE49-F238E27FC236}">
                <a16:creationId xmlns:a16="http://schemas.microsoft.com/office/drawing/2014/main" id="{326B46DE-499E-7413-5C87-4D8A21C20E92}"/>
              </a:ext>
            </a:extLst>
          </p:cNvPr>
          <p:cNvSpPr txBox="1"/>
          <p:nvPr/>
        </p:nvSpPr>
        <p:spPr>
          <a:xfrm>
            <a:off x="127500" y="3301168"/>
            <a:ext cx="2758200" cy="47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dk1"/>
              </a:buClr>
              <a:buSzPts val="1100"/>
              <a:buFont typeface="Arial"/>
              <a:buNone/>
            </a:pPr>
            <a:r>
              <a:rPr lang="en" sz="1900" b="1" dirty="0">
                <a:solidFill>
                  <a:srgbClr val="1967D2"/>
                </a:solidFill>
                <a:latin typeface="Google Sans"/>
                <a:ea typeface="Google Sans"/>
                <a:cs typeface="Google Sans"/>
                <a:sym typeface="Google Sans"/>
              </a:rPr>
              <a:t>Marry &amp; John</a:t>
            </a:r>
            <a:endParaRPr sz="1800" b="1" i="0" u="none" strike="noStrike" cap="none" dirty="0">
              <a:solidFill>
                <a:srgbClr val="1967D2"/>
              </a:solidFill>
              <a:latin typeface="Google Sans"/>
              <a:ea typeface="Google Sans"/>
              <a:cs typeface="Google Sans"/>
              <a:sym typeface="Google Sans"/>
            </a:endParaRPr>
          </a:p>
        </p:txBody>
      </p:sp>
      <p:sp>
        <p:nvSpPr>
          <p:cNvPr id="4" name="Google Shape;56;p13">
            <a:extLst>
              <a:ext uri="{FF2B5EF4-FFF2-40B4-BE49-F238E27FC236}">
                <a16:creationId xmlns:a16="http://schemas.microsoft.com/office/drawing/2014/main" id="{E822480D-F48A-1BB6-6803-DC1368385219}"/>
              </a:ext>
            </a:extLst>
          </p:cNvPr>
          <p:cNvSpPr txBox="1"/>
          <p:nvPr/>
        </p:nvSpPr>
        <p:spPr>
          <a:xfrm>
            <a:off x="0" y="3696143"/>
            <a:ext cx="1501800" cy="121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00000"/>
              </a:lnSpc>
              <a:spcBef>
                <a:spcPts val="0"/>
              </a:spcBef>
              <a:spcAft>
                <a:spcPts val="0"/>
              </a:spcAft>
              <a:buClr>
                <a:srgbClr val="000000"/>
              </a:buClr>
              <a:buSzPts val="1400"/>
              <a:buFont typeface="Arial"/>
              <a:buNone/>
            </a:pPr>
            <a:r>
              <a:rPr lang="en" sz="1000" b="1" i="0" u="none" strike="noStrike" cap="none" dirty="0">
                <a:solidFill>
                  <a:srgbClr val="000000"/>
                </a:solidFill>
                <a:latin typeface="Google Sans"/>
                <a:ea typeface="Google Sans"/>
                <a:cs typeface="Google Sans"/>
                <a:sym typeface="Google Sans"/>
              </a:rPr>
              <a:t>Age: </a:t>
            </a:r>
            <a:endParaRPr sz="10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000" b="1" i="0" u="none" strike="noStrike" cap="none" dirty="0">
                <a:solidFill>
                  <a:srgbClr val="000000"/>
                </a:solidFill>
                <a:latin typeface="Google Sans"/>
                <a:ea typeface="Google Sans"/>
                <a:cs typeface="Google Sans"/>
                <a:sym typeface="Google Sans"/>
              </a:rPr>
              <a:t>Education: </a:t>
            </a:r>
            <a:endParaRPr sz="10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000" b="1" i="0" u="none" strike="noStrike" cap="none" dirty="0">
                <a:solidFill>
                  <a:srgbClr val="000000"/>
                </a:solidFill>
                <a:latin typeface="Google Sans"/>
                <a:ea typeface="Google Sans"/>
                <a:cs typeface="Google Sans"/>
                <a:sym typeface="Google Sans"/>
              </a:rPr>
              <a:t>Hometown: </a:t>
            </a:r>
            <a:endParaRPr sz="10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000" b="1" i="0" u="none" strike="noStrike" cap="none" dirty="0">
                <a:solidFill>
                  <a:srgbClr val="000000"/>
                </a:solidFill>
                <a:latin typeface="Google Sans"/>
                <a:ea typeface="Google Sans"/>
                <a:cs typeface="Google Sans"/>
                <a:sym typeface="Google Sans"/>
              </a:rPr>
              <a:t>Family: </a:t>
            </a:r>
            <a:endParaRPr sz="10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000" b="1" i="0" u="none" strike="noStrike" cap="none" dirty="0">
                <a:solidFill>
                  <a:srgbClr val="000000"/>
                </a:solidFill>
                <a:latin typeface="Google Sans"/>
                <a:ea typeface="Google Sans"/>
                <a:cs typeface="Google Sans"/>
                <a:sym typeface="Google Sans"/>
              </a:rPr>
              <a:t>Occupation:</a:t>
            </a:r>
            <a:endParaRPr sz="10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 name="Google Shape;57;p13">
            <a:extLst>
              <a:ext uri="{FF2B5EF4-FFF2-40B4-BE49-F238E27FC236}">
                <a16:creationId xmlns:a16="http://schemas.microsoft.com/office/drawing/2014/main" id="{16B65F08-38E4-6C1F-9776-E1AB6FAC1766}"/>
              </a:ext>
            </a:extLst>
          </p:cNvPr>
          <p:cNvSpPr txBox="1"/>
          <p:nvPr/>
        </p:nvSpPr>
        <p:spPr>
          <a:xfrm>
            <a:off x="1425569" y="3696143"/>
            <a:ext cx="1943525" cy="1447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US" sz="1000" dirty="0">
                <a:latin typeface="Google Sans"/>
                <a:ea typeface="Google Sans"/>
                <a:cs typeface="Google Sans"/>
                <a:sym typeface="Google Sans"/>
              </a:rPr>
              <a:t>70</a:t>
            </a:r>
            <a:endParaRPr lang="en-US" sz="10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000" i="0" u="none" strike="noStrike" cap="none" dirty="0">
                <a:solidFill>
                  <a:schemeClr val="dk1"/>
                </a:solidFill>
                <a:latin typeface="Google Sans"/>
                <a:ea typeface="Google Sans"/>
                <a:cs typeface="Google Sans"/>
                <a:sym typeface="Google Sans"/>
              </a:rPr>
              <a:t>High school and some college</a:t>
            </a:r>
          </a:p>
          <a:p>
            <a:pPr marL="0" marR="0" lvl="0" indent="0" algn="l" rtl="0">
              <a:lnSpc>
                <a:spcPct val="100000"/>
              </a:lnSpc>
              <a:spcBef>
                <a:spcPts val="0"/>
              </a:spcBef>
              <a:spcAft>
                <a:spcPts val="0"/>
              </a:spcAft>
              <a:buClr>
                <a:srgbClr val="000000"/>
              </a:buClr>
              <a:buSzPts val="1400"/>
              <a:buFont typeface="Arial"/>
              <a:buNone/>
            </a:pPr>
            <a:r>
              <a:rPr lang="en-US" sz="1000" dirty="0">
                <a:latin typeface="Google Sans"/>
                <a:ea typeface="Google Sans"/>
                <a:cs typeface="Google Sans"/>
                <a:sym typeface="Google Sans"/>
              </a:rPr>
              <a:t>New York city, New York</a:t>
            </a:r>
            <a:endParaRPr lang="en-US" sz="10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000" i="0" u="none" strike="noStrike" cap="none" dirty="0">
                <a:solidFill>
                  <a:srgbClr val="000000"/>
                </a:solidFill>
                <a:latin typeface="Google Sans"/>
                <a:ea typeface="Google Sans"/>
                <a:cs typeface="Google Sans"/>
                <a:sym typeface="Google Sans"/>
              </a:rPr>
              <a:t>Couple with two children</a:t>
            </a:r>
          </a:p>
          <a:p>
            <a:pPr marL="0" marR="0" lvl="0" indent="0" algn="l" rtl="0">
              <a:lnSpc>
                <a:spcPct val="100000"/>
              </a:lnSpc>
              <a:spcBef>
                <a:spcPts val="0"/>
              </a:spcBef>
              <a:spcAft>
                <a:spcPts val="0"/>
              </a:spcAft>
              <a:buClr>
                <a:srgbClr val="000000"/>
              </a:buClr>
              <a:buSzPts val="1400"/>
              <a:buFont typeface="Arial"/>
              <a:buNone/>
            </a:pPr>
            <a:r>
              <a:rPr lang="en-US" sz="1000" dirty="0">
                <a:latin typeface="Google Sans"/>
                <a:ea typeface="Google Sans"/>
                <a:cs typeface="Google Sans"/>
                <a:sym typeface="Google Sans"/>
              </a:rPr>
              <a:t>Owner of small bookshop</a:t>
            </a:r>
            <a:endParaRPr lang="en-US" sz="1000" i="0" u="none" strike="noStrike" cap="none" dirty="0">
              <a:solidFill>
                <a:srgbClr val="000000"/>
              </a:solidFill>
              <a:latin typeface="Google Sans"/>
              <a:ea typeface="Google Sans"/>
              <a:cs typeface="Google Sans"/>
              <a:sym typeface="Google Sans"/>
            </a:endParaRPr>
          </a:p>
        </p:txBody>
      </p:sp>
      <p:sp>
        <p:nvSpPr>
          <p:cNvPr id="6" name="Google Shape;58;p13">
            <a:extLst>
              <a:ext uri="{FF2B5EF4-FFF2-40B4-BE49-F238E27FC236}">
                <a16:creationId xmlns:a16="http://schemas.microsoft.com/office/drawing/2014/main" id="{FAE0F9AA-5511-15D1-7E74-71E5052B96B4}"/>
              </a:ext>
            </a:extLst>
          </p:cNvPr>
          <p:cNvSpPr txBox="1"/>
          <p:nvPr/>
        </p:nvSpPr>
        <p:spPr>
          <a:xfrm>
            <a:off x="3369094" y="402515"/>
            <a:ext cx="5035800" cy="90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dirty="0">
                <a:latin typeface="Google Sans"/>
                <a:ea typeface="Google Sans"/>
                <a:cs typeface="Google Sans"/>
                <a:sym typeface="Google Sans"/>
              </a:rPr>
              <a:t>we love each other and try to make our lives more beautiful and meaningful</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7" name="Google Shape;59;p13">
            <a:extLst>
              <a:ext uri="{FF2B5EF4-FFF2-40B4-BE49-F238E27FC236}">
                <a16:creationId xmlns:a16="http://schemas.microsoft.com/office/drawing/2014/main" id="{A07D5482-B6F7-F14D-DDF5-9BA66EC1BC28}"/>
              </a:ext>
            </a:extLst>
          </p:cNvPr>
          <p:cNvSpPr txBox="1"/>
          <p:nvPr/>
        </p:nvSpPr>
        <p:spPr>
          <a:xfrm>
            <a:off x="3369094" y="1433190"/>
            <a:ext cx="2522700" cy="193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900"/>
              <a:buFont typeface="Arial"/>
              <a:buNone/>
            </a:pPr>
            <a:r>
              <a:rPr lang="en" sz="2000" b="1" i="0" u="none" strike="noStrike" cap="none" dirty="0">
                <a:solidFill>
                  <a:srgbClr val="196702"/>
                </a:solidFill>
                <a:latin typeface="Google Sans"/>
                <a:ea typeface="Google Sans"/>
                <a:cs typeface="Google Sans"/>
                <a:sym typeface="Google Sans"/>
              </a:rPr>
              <a:t>Goals</a:t>
            </a:r>
            <a:r>
              <a:rPr lang="en" sz="2000" i="0" u="none" strike="noStrike" cap="none" dirty="0">
                <a:solidFill>
                  <a:srgbClr val="000000"/>
                </a:solidFill>
                <a:latin typeface="Google Sans"/>
                <a:ea typeface="Google Sans"/>
                <a:cs typeface="Google Sans"/>
                <a:sym typeface="Google Sans"/>
              </a:rPr>
              <a:t> </a:t>
            </a:r>
            <a:endParaRPr lang="en-US" sz="20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dirty="0">
                <a:latin typeface="Google Sans"/>
                <a:ea typeface="Google Sans"/>
                <a:cs typeface="Google Sans"/>
                <a:sym typeface="Google Sans"/>
              </a:rPr>
              <a:t>Make their house and garden beautiful and favorable</a:t>
            </a:r>
          </a:p>
          <a:p>
            <a:pPr marL="457200" marR="0" lvl="0" indent="-317500" algn="l" rtl="0">
              <a:lnSpc>
                <a:spcPct val="100000"/>
              </a:lnSpc>
              <a:spcBef>
                <a:spcPts val="0"/>
              </a:spcBef>
              <a:spcAft>
                <a:spcPts val="0"/>
              </a:spcAft>
              <a:buClr>
                <a:srgbClr val="000000"/>
              </a:buClr>
              <a:buSzPts val="1400"/>
              <a:buFont typeface="Google Sans"/>
              <a:buChar char="●"/>
            </a:pPr>
            <a:r>
              <a:rPr lang="en-US" sz="1200" dirty="0">
                <a:latin typeface="Google Sans"/>
                <a:ea typeface="Google Sans"/>
                <a:cs typeface="Google Sans"/>
                <a:sym typeface="Google Sans"/>
              </a:rPr>
              <a:t>Build a exciting place for their grandchildren </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Spend their time with pleasurable activities</a:t>
            </a:r>
          </a:p>
        </p:txBody>
      </p:sp>
      <p:sp>
        <p:nvSpPr>
          <p:cNvPr id="8" name="Google Shape;60;p13">
            <a:extLst>
              <a:ext uri="{FF2B5EF4-FFF2-40B4-BE49-F238E27FC236}">
                <a16:creationId xmlns:a16="http://schemas.microsoft.com/office/drawing/2014/main" id="{BA22431C-B1CD-BF13-E8BA-CC04F0E27026}"/>
              </a:ext>
            </a:extLst>
          </p:cNvPr>
          <p:cNvSpPr txBox="1"/>
          <p:nvPr/>
        </p:nvSpPr>
        <p:spPr>
          <a:xfrm>
            <a:off x="6044194" y="1433190"/>
            <a:ext cx="2522700" cy="193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dirty="0">
                <a:solidFill>
                  <a:srgbClr val="C5221F"/>
                </a:solidFill>
                <a:latin typeface="Google Sans"/>
                <a:ea typeface="Google Sans"/>
                <a:cs typeface="Google Sans"/>
                <a:sym typeface="Google Sans"/>
              </a:rPr>
              <a:t>Frustrations</a:t>
            </a:r>
            <a:r>
              <a:rPr lang="en" sz="1200" b="1" i="0" u="none" strike="noStrike" cap="none" dirty="0">
                <a:solidFill>
                  <a:schemeClr val="dk1"/>
                </a:solidFill>
                <a:latin typeface="Google Sans"/>
                <a:ea typeface="Google Sans"/>
                <a:cs typeface="Google Sans"/>
                <a:sym typeface="Google Sans"/>
              </a:rPr>
              <a:t> </a:t>
            </a:r>
            <a:endParaRPr sz="12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200" dirty="0">
                <a:solidFill>
                  <a:schemeClr val="dk1"/>
                </a:solidFill>
                <a:latin typeface="Google Sans"/>
                <a:ea typeface="Google Sans"/>
                <a:cs typeface="Google Sans"/>
                <a:sym typeface="Google Sans"/>
              </a:rPr>
              <a:t>It’s difficult to find suitable plants which their maintenance is easy</a:t>
            </a:r>
          </a:p>
          <a:p>
            <a:pPr marL="457200" marR="0" lvl="0" indent="-317500" algn="l" rtl="0">
              <a:lnSpc>
                <a:spcPct val="100000"/>
              </a:lnSpc>
              <a:spcBef>
                <a:spcPts val="0"/>
              </a:spcBef>
              <a:spcAft>
                <a:spcPts val="0"/>
              </a:spcAft>
              <a:buClr>
                <a:schemeClr val="dk1"/>
              </a:buClr>
              <a:buSzPts val="1400"/>
              <a:buFont typeface="Google Sans"/>
              <a:buChar char="●"/>
            </a:pPr>
            <a:r>
              <a:rPr lang="en-US" sz="1200" i="0" u="none" strike="noStrike" cap="none" dirty="0">
                <a:solidFill>
                  <a:schemeClr val="dk1"/>
                </a:solidFill>
                <a:latin typeface="Google Sans"/>
                <a:ea typeface="Google Sans"/>
                <a:cs typeface="Google Sans"/>
                <a:sym typeface="Google Sans"/>
              </a:rPr>
              <a:t>It’s difficult to find a florist who is knowledgeable about plants</a:t>
            </a:r>
          </a:p>
          <a:p>
            <a:pPr marL="139700" marR="0" lvl="0" algn="l" rtl="0">
              <a:lnSpc>
                <a:spcPct val="100000"/>
              </a:lnSpc>
              <a:spcBef>
                <a:spcPts val="0"/>
              </a:spcBef>
              <a:spcAft>
                <a:spcPts val="0"/>
              </a:spcAft>
              <a:buClr>
                <a:schemeClr val="dk1"/>
              </a:buClr>
              <a:buSzPts val="1400"/>
            </a:pPr>
            <a:endParaRPr sz="12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9" name="Google Shape;61;p13">
            <a:extLst>
              <a:ext uri="{FF2B5EF4-FFF2-40B4-BE49-F238E27FC236}">
                <a16:creationId xmlns:a16="http://schemas.microsoft.com/office/drawing/2014/main" id="{C49F650B-DF2E-09F1-921B-2EB9D6C1A6DA}"/>
              </a:ext>
            </a:extLst>
          </p:cNvPr>
          <p:cNvSpPr txBox="1"/>
          <p:nvPr/>
        </p:nvSpPr>
        <p:spPr>
          <a:xfrm>
            <a:off x="3507887" y="3241222"/>
            <a:ext cx="5197800" cy="1672022"/>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000" dirty="0">
                <a:effectLst/>
                <a:latin typeface="Google Sans" panose="020B0604020202020204" charset="0"/>
                <a:ea typeface="Arial" panose="020B0604020202020204" pitchFamily="34" charset="0"/>
              </a:rPr>
              <a:t>Marry and </a:t>
            </a:r>
            <a:r>
              <a:rPr lang="en-US" sz="1000" dirty="0">
                <a:latin typeface="Google Sans" panose="020B0604020202020204" charset="0"/>
                <a:ea typeface="Arial" panose="020B0604020202020204" pitchFamily="34" charset="0"/>
              </a:rPr>
              <a:t>John are a happy couple, they have 2 children and 3 grandchildren as well. They have a great relationship with each other and have a lot of things to do in common, for example they are fond of gardening and have a lot of beautiful plants in their little garden and in their house as well. Marry has visual impairment and John suffers from dyslexia so they face with difficulties in their </a:t>
            </a:r>
            <a:r>
              <a:rPr lang="en-US" sz="1000">
                <a:latin typeface="Google Sans" panose="020B0604020202020204" charset="0"/>
                <a:ea typeface="Arial" panose="020B0604020202020204" pitchFamily="34" charset="0"/>
              </a:rPr>
              <a:t>daily activities </a:t>
            </a:r>
            <a:r>
              <a:rPr lang="en-US" sz="1000" dirty="0">
                <a:latin typeface="Google Sans" panose="020B0604020202020204" charset="0"/>
                <a:ea typeface="Arial" panose="020B0604020202020204" pitchFamily="34" charset="0"/>
              </a:rPr>
              <a:t>and should find a way to cope with them. They do yoga exercise in their garden every day and  spend their weekend with children and grandchildren, “Sophy, Tom, and Daniela”. All grandchildren love their grandparents a lot and have a memorable time in their lovely house.</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Google Sans" panose="020B0604020202020204" charset="0"/>
                <a:ea typeface="Google Sans" panose="020B0604020202020204" charset="0"/>
                <a:cs typeface="Google Sans" panose="020B0604020202020204" charset="0"/>
              </a:rPr>
              <a:t> </a:t>
            </a:r>
            <a:endParaRPr lang="en-US" sz="1000" dirty="0">
              <a:effectLst/>
              <a:latin typeface="Arial" panose="020B0604020202020204" pitchFamily="34" charset="0"/>
              <a:ea typeface="Arial" panose="020B0604020202020204" pitchFamily="34" charset="0"/>
            </a:endParaRPr>
          </a:p>
          <a:p>
            <a:pPr marL="0" marR="0" lvl="0" indent="0" algn="l" rtl="0">
              <a:lnSpc>
                <a:spcPct val="100000"/>
              </a:lnSpc>
              <a:spcBef>
                <a:spcPts val="0"/>
              </a:spcBef>
              <a:spcAft>
                <a:spcPts val="0"/>
              </a:spcAft>
              <a:buClr>
                <a:srgbClr val="000000"/>
              </a:buClr>
              <a:buSzPts val="1400"/>
              <a:buFont typeface="Arial"/>
              <a:buNone/>
            </a:pPr>
            <a:endParaRPr sz="1200" i="0" u="none" strike="noStrike" cap="none" dirty="0">
              <a:solidFill>
                <a:srgbClr val="000000"/>
              </a:solidFill>
              <a:latin typeface="Google Sans"/>
              <a:ea typeface="Google Sans"/>
              <a:cs typeface="Google Sans"/>
              <a:sym typeface="Google Sans"/>
            </a:endParaRPr>
          </a:p>
        </p:txBody>
      </p:sp>
      <p:pic>
        <p:nvPicPr>
          <p:cNvPr id="11" name="Picture 10">
            <a:extLst>
              <a:ext uri="{FF2B5EF4-FFF2-40B4-BE49-F238E27FC236}">
                <a16:creationId xmlns:a16="http://schemas.microsoft.com/office/drawing/2014/main" id="{83A57826-3718-AEC8-3978-578F12433980}"/>
              </a:ext>
            </a:extLst>
          </p:cNvPr>
          <p:cNvPicPr>
            <a:picLocks noChangeAspect="1"/>
          </p:cNvPicPr>
          <p:nvPr/>
        </p:nvPicPr>
        <p:blipFill>
          <a:blip r:embed="rId3"/>
          <a:stretch>
            <a:fillRect/>
          </a:stretch>
        </p:blipFill>
        <p:spPr>
          <a:xfrm>
            <a:off x="2250" y="718668"/>
            <a:ext cx="3373188" cy="2352243"/>
          </a:xfrm>
          <a:prstGeom prst="rect">
            <a:avLst/>
          </a:prstGeom>
        </p:spPr>
      </p:pic>
    </p:spTree>
    <p:extLst>
      <p:ext uri="{BB962C8B-B14F-4D97-AF65-F5344CB8AC3E}">
        <p14:creationId xmlns:p14="http://schemas.microsoft.com/office/powerpoint/2010/main" val="30576141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586</Words>
  <Application>Microsoft Office PowerPoint</Application>
  <PresentationFormat>On-screen Show (16:9)</PresentationFormat>
  <Paragraphs>64</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Google Sans</vt:lpstr>
      <vt:lpstr>Arial</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6</cp:revision>
  <dcterms:modified xsi:type="dcterms:W3CDTF">2023-09-23T09:35:42Z</dcterms:modified>
</cp:coreProperties>
</file>