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0" r:id="rId7"/>
    <p:sldId id="261" r:id="rId8"/>
    <p:sldId id="262" r:id="rId9"/>
    <p:sldId id="263" r:id="rId10"/>
    <p:sldId id="258" r:id="rId11"/>
    <p:sldId id="259" r:id="rId12"/>
    <p:sldId id="264"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p:scale>
          <a:sx n="66" d="100"/>
          <a:sy n="66" d="100"/>
        </p:scale>
        <p:origin x="32"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90EE01-F3F8-4634-B40A-FF3013F83605}"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024E7-9D44-4843-8087-2341BA84BDC6}" type="slidenum">
              <a:rPr lang="en-US" smtClean="0"/>
              <a:t>‹#›</a:t>
            </a:fld>
            <a:endParaRPr lang="en-US"/>
          </a:p>
        </p:txBody>
      </p:sp>
    </p:spTree>
    <p:extLst>
      <p:ext uri="{BB962C8B-B14F-4D97-AF65-F5344CB8AC3E}">
        <p14:creationId xmlns:p14="http://schemas.microsoft.com/office/powerpoint/2010/main" val="2591185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0EE01-F3F8-4634-B40A-FF3013F83605}"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024E7-9D44-4843-8087-2341BA84BDC6}" type="slidenum">
              <a:rPr lang="en-US" smtClean="0"/>
              <a:t>‹#›</a:t>
            </a:fld>
            <a:endParaRPr lang="en-US"/>
          </a:p>
        </p:txBody>
      </p:sp>
    </p:spTree>
    <p:extLst>
      <p:ext uri="{BB962C8B-B14F-4D97-AF65-F5344CB8AC3E}">
        <p14:creationId xmlns:p14="http://schemas.microsoft.com/office/powerpoint/2010/main" val="1662470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0EE01-F3F8-4634-B40A-FF3013F83605}"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024E7-9D44-4843-8087-2341BA84BDC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31015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0EE01-F3F8-4634-B40A-FF3013F83605}"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024E7-9D44-4843-8087-2341BA84BDC6}" type="slidenum">
              <a:rPr lang="en-US" smtClean="0"/>
              <a:t>‹#›</a:t>
            </a:fld>
            <a:endParaRPr lang="en-US"/>
          </a:p>
        </p:txBody>
      </p:sp>
    </p:spTree>
    <p:extLst>
      <p:ext uri="{BB962C8B-B14F-4D97-AF65-F5344CB8AC3E}">
        <p14:creationId xmlns:p14="http://schemas.microsoft.com/office/powerpoint/2010/main" val="2097183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0EE01-F3F8-4634-B40A-FF3013F83605}"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024E7-9D44-4843-8087-2341BA84BDC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69465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0EE01-F3F8-4634-B40A-FF3013F83605}"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024E7-9D44-4843-8087-2341BA84BDC6}" type="slidenum">
              <a:rPr lang="en-US" smtClean="0"/>
              <a:t>‹#›</a:t>
            </a:fld>
            <a:endParaRPr lang="en-US"/>
          </a:p>
        </p:txBody>
      </p:sp>
    </p:spTree>
    <p:extLst>
      <p:ext uri="{BB962C8B-B14F-4D97-AF65-F5344CB8AC3E}">
        <p14:creationId xmlns:p14="http://schemas.microsoft.com/office/powerpoint/2010/main" val="250888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0EE01-F3F8-4634-B40A-FF3013F83605}"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024E7-9D44-4843-8087-2341BA84BDC6}" type="slidenum">
              <a:rPr lang="en-US" smtClean="0"/>
              <a:t>‹#›</a:t>
            </a:fld>
            <a:endParaRPr lang="en-US"/>
          </a:p>
        </p:txBody>
      </p:sp>
    </p:spTree>
    <p:extLst>
      <p:ext uri="{BB962C8B-B14F-4D97-AF65-F5344CB8AC3E}">
        <p14:creationId xmlns:p14="http://schemas.microsoft.com/office/powerpoint/2010/main" val="4034428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0EE01-F3F8-4634-B40A-FF3013F83605}"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024E7-9D44-4843-8087-2341BA84BDC6}" type="slidenum">
              <a:rPr lang="en-US" smtClean="0"/>
              <a:t>‹#›</a:t>
            </a:fld>
            <a:endParaRPr lang="en-US"/>
          </a:p>
        </p:txBody>
      </p:sp>
    </p:spTree>
    <p:extLst>
      <p:ext uri="{BB962C8B-B14F-4D97-AF65-F5344CB8AC3E}">
        <p14:creationId xmlns:p14="http://schemas.microsoft.com/office/powerpoint/2010/main" val="213274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0EE01-F3F8-4634-B40A-FF3013F83605}"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024E7-9D44-4843-8087-2341BA84BDC6}" type="slidenum">
              <a:rPr lang="en-US" smtClean="0"/>
              <a:t>‹#›</a:t>
            </a:fld>
            <a:endParaRPr lang="en-US"/>
          </a:p>
        </p:txBody>
      </p:sp>
    </p:spTree>
    <p:extLst>
      <p:ext uri="{BB962C8B-B14F-4D97-AF65-F5344CB8AC3E}">
        <p14:creationId xmlns:p14="http://schemas.microsoft.com/office/powerpoint/2010/main" val="3133274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0EE01-F3F8-4634-B40A-FF3013F83605}"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024E7-9D44-4843-8087-2341BA84BDC6}" type="slidenum">
              <a:rPr lang="en-US" smtClean="0"/>
              <a:t>‹#›</a:t>
            </a:fld>
            <a:endParaRPr lang="en-US"/>
          </a:p>
        </p:txBody>
      </p:sp>
    </p:spTree>
    <p:extLst>
      <p:ext uri="{BB962C8B-B14F-4D97-AF65-F5344CB8AC3E}">
        <p14:creationId xmlns:p14="http://schemas.microsoft.com/office/powerpoint/2010/main" val="1546342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90EE01-F3F8-4634-B40A-FF3013F83605}"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024E7-9D44-4843-8087-2341BA84BDC6}" type="slidenum">
              <a:rPr lang="en-US" smtClean="0"/>
              <a:t>‹#›</a:t>
            </a:fld>
            <a:endParaRPr lang="en-US"/>
          </a:p>
        </p:txBody>
      </p:sp>
    </p:spTree>
    <p:extLst>
      <p:ext uri="{BB962C8B-B14F-4D97-AF65-F5344CB8AC3E}">
        <p14:creationId xmlns:p14="http://schemas.microsoft.com/office/powerpoint/2010/main" val="572993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90EE01-F3F8-4634-B40A-FF3013F83605}" type="datetimeFigureOut">
              <a:rPr lang="en-US" smtClean="0"/>
              <a:t>1/18/2025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024E7-9D44-4843-8087-2341BA84BDC6}" type="slidenum">
              <a:rPr lang="en-US" smtClean="0"/>
              <a:t>‹#›</a:t>
            </a:fld>
            <a:endParaRPr lang="en-US"/>
          </a:p>
        </p:txBody>
      </p:sp>
    </p:spTree>
    <p:extLst>
      <p:ext uri="{BB962C8B-B14F-4D97-AF65-F5344CB8AC3E}">
        <p14:creationId xmlns:p14="http://schemas.microsoft.com/office/powerpoint/2010/main" val="1242380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90EE01-F3F8-4634-B40A-FF3013F83605}" type="datetimeFigureOut">
              <a:rPr lang="en-US" smtClean="0"/>
              <a:t>1/18/2025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024E7-9D44-4843-8087-2341BA84BDC6}" type="slidenum">
              <a:rPr lang="en-US" smtClean="0"/>
              <a:t>‹#›</a:t>
            </a:fld>
            <a:endParaRPr lang="en-US"/>
          </a:p>
        </p:txBody>
      </p:sp>
    </p:spTree>
    <p:extLst>
      <p:ext uri="{BB962C8B-B14F-4D97-AF65-F5344CB8AC3E}">
        <p14:creationId xmlns:p14="http://schemas.microsoft.com/office/powerpoint/2010/main" val="83568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0EE01-F3F8-4634-B40A-FF3013F83605}" type="datetimeFigureOut">
              <a:rPr lang="en-US" smtClean="0"/>
              <a:t>1/18/2025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024E7-9D44-4843-8087-2341BA84BDC6}" type="slidenum">
              <a:rPr lang="en-US" smtClean="0"/>
              <a:t>‹#›</a:t>
            </a:fld>
            <a:endParaRPr lang="en-US"/>
          </a:p>
        </p:txBody>
      </p:sp>
    </p:spTree>
    <p:extLst>
      <p:ext uri="{BB962C8B-B14F-4D97-AF65-F5344CB8AC3E}">
        <p14:creationId xmlns:p14="http://schemas.microsoft.com/office/powerpoint/2010/main" val="358321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90EE01-F3F8-4634-B40A-FF3013F83605}"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024E7-9D44-4843-8087-2341BA84BDC6}" type="slidenum">
              <a:rPr lang="en-US" smtClean="0"/>
              <a:t>‹#›</a:t>
            </a:fld>
            <a:endParaRPr lang="en-US"/>
          </a:p>
        </p:txBody>
      </p:sp>
    </p:spTree>
    <p:extLst>
      <p:ext uri="{BB962C8B-B14F-4D97-AF65-F5344CB8AC3E}">
        <p14:creationId xmlns:p14="http://schemas.microsoft.com/office/powerpoint/2010/main" val="53930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90EE01-F3F8-4634-B40A-FF3013F83605}"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024E7-9D44-4843-8087-2341BA84BDC6}" type="slidenum">
              <a:rPr lang="en-US" smtClean="0"/>
              <a:t>‹#›</a:t>
            </a:fld>
            <a:endParaRPr lang="en-US"/>
          </a:p>
        </p:txBody>
      </p:sp>
    </p:spTree>
    <p:extLst>
      <p:ext uri="{BB962C8B-B14F-4D97-AF65-F5344CB8AC3E}">
        <p14:creationId xmlns:p14="http://schemas.microsoft.com/office/powerpoint/2010/main" val="1245316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90EE01-F3F8-4634-B40A-FF3013F83605}" type="datetimeFigureOut">
              <a:rPr lang="en-US" smtClean="0"/>
              <a:t>1/18/2025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C024E7-9D44-4843-8087-2341BA84BDC6}" type="slidenum">
              <a:rPr lang="en-US" smtClean="0"/>
              <a:t>‹#›</a:t>
            </a:fld>
            <a:endParaRPr lang="en-US"/>
          </a:p>
        </p:txBody>
      </p:sp>
    </p:spTree>
    <p:extLst>
      <p:ext uri="{BB962C8B-B14F-4D97-AF65-F5344CB8AC3E}">
        <p14:creationId xmlns:p14="http://schemas.microsoft.com/office/powerpoint/2010/main" val="17779996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urtn.deviantart.com/art/Autumn-sunset-408384165"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en/beach-palm-tree-palm-tropical-384572/"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mmons.wikimedia.org/wiki/File:Another_Airplane!_(4676723312).jpg"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D1E7-90A6-2644-C393-2DE7E6A6A292}"/>
              </a:ext>
            </a:extLst>
          </p:cNvPr>
          <p:cNvSpPr>
            <a:spLocks noGrp="1"/>
          </p:cNvSpPr>
          <p:nvPr>
            <p:ph type="ctrTitle"/>
          </p:nvPr>
        </p:nvSpPr>
        <p:spPr/>
        <p:txBody>
          <a:bodyPr/>
          <a:lstStyle/>
          <a:p>
            <a:r>
              <a:rPr lang="en-US" dirty="0"/>
              <a:t>Welcome to my presentation</a:t>
            </a:r>
          </a:p>
        </p:txBody>
      </p:sp>
      <p:sp>
        <p:nvSpPr>
          <p:cNvPr id="3" name="Subtitle 2">
            <a:extLst>
              <a:ext uri="{FF2B5EF4-FFF2-40B4-BE49-F238E27FC236}">
                <a16:creationId xmlns:a16="http://schemas.microsoft.com/office/drawing/2014/main" id="{79034606-977A-0009-2554-C0E054CC098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264624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6261-5480-1D48-0D93-5072A26DF102}"/>
              </a:ext>
            </a:extLst>
          </p:cNvPr>
          <p:cNvSpPr>
            <a:spLocks noGrp="1"/>
          </p:cNvSpPr>
          <p:nvPr>
            <p:ph type="title"/>
          </p:nvPr>
        </p:nvSpPr>
        <p:spPr/>
        <p:txBody>
          <a:bodyPr/>
          <a:lstStyle/>
          <a:p>
            <a:r>
              <a:rPr lang="en-US" dirty="0"/>
              <a:t>Post-Travel Sharing and Engagement</a:t>
            </a:r>
            <a:br>
              <a:rPr lang="en-US" dirty="0"/>
            </a:br>
            <a:endParaRPr lang="en-US" dirty="0"/>
          </a:p>
        </p:txBody>
      </p:sp>
      <p:sp>
        <p:nvSpPr>
          <p:cNvPr id="3" name="Content Placeholder 2">
            <a:extLst>
              <a:ext uri="{FF2B5EF4-FFF2-40B4-BE49-F238E27FC236}">
                <a16:creationId xmlns:a16="http://schemas.microsoft.com/office/drawing/2014/main" id="{3DC36222-E568-604B-096D-043E02D1C64C}"/>
              </a:ext>
            </a:extLst>
          </p:cNvPr>
          <p:cNvSpPr>
            <a:spLocks noGrp="1"/>
          </p:cNvSpPr>
          <p:nvPr>
            <p:ph idx="1"/>
          </p:nvPr>
        </p:nvSpPr>
        <p:spPr/>
        <p:txBody>
          <a:bodyPr/>
          <a:lstStyle/>
          <a:p>
            <a:r>
              <a:rPr lang="en-US" dirty="0"/>
              <a:t>User Reviews and Recommendations: Domestic tourists in Bangladesh are actively sharing their experiences on travel platforms such as TripAdvisor, Google Reviews, and Facebook. These reviews guide future travelers in choosing accommodations, restaurants, and activities.</a:t>
            </a:r>
          </a:p>
          <a:p>
            <a:r>
              <a:rPr lang="en-US" dirty="0"/>
              <a:t>   Photo and Video Sharing: Social media is a powerful tool for showcasing Bangladesh’s diverse landscapes and cultural heritage. As tourists post their experiences online, it builds greater visibility for destinations across the country.</a:t>
            </a:r>
          </a:p>
          <a:p>
            <a:endParaRPr lang="en-US" dirty="0"/>
          </a:p>
          <a:p>
            <a:endParaRPr lang="en-US" dirty="0"/>
          </a:p>
        </p:txBody>
      </p:sp>
    </p:spTree>
    <p:extLst>
      <p:ext uri="{BB962C8B-B14F-4D97-AF65-F5344CB8AC3E}">
        <p14:creationId xmlns:p14="http://schemas.microsoft.com/office/powerpoint/2010/main" val="133575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4135-EE90-1D26-BF4E-B2D71F4397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62BB9E-2E1D-89EF-4943-4C74E3A8EDE8}"/>
              </a:ext>
            </a:extLst>
          </p:cNvPr>
          <p:cNvSpPr>
            <a:spLocks noGrp="1"/>
          </p:cNvSpPr>
          <p:nvPr>
            <p:ph idx="1"/>
          </p:nvPr>
        </p:nvSpPr>
        <p:spPr/>
        <p:txBody>
          <a:bodyPr/>
          <a:lstStyle/>
          <a:p>
            <a:r>
              <a:rPr lang="en-US" dirty="0"/>
              <a:t>Technology is playing a pivotal role in enhancing the domestic tourism landscape in Bangladesh. From making travel more accessible through digital payments and online booking platforms to promoting lesser-known destinations via social media and data analytics, technology is empowering travelers and the tourism sector alike. This digital transformation is not only boosting convenience but also encouraging more people to explore their own country, contributing to the growth and sustainability of Bangladesh’s tourism industry.</a:t>
            </a:r>
          </a:p>
          <a:p>
            <a:endParaRPr lang="en-US" dirty="0"/>
          </a:p>
          <a:p>
            <a:endParaRPr lang="en-US" dirty="0"/>
          </a:p>
        </p:txBody>
      </p:sp>
    </p:spTree>
    <p:extLst>
      <p:ext uri="{BB962C8B-B14F-4D97-AF65-F5344CB8AC3E}">
        <p14:creationId xmlns:p14="http://schemas.microsoft.com/office/powerpoint/2010/main" val="323705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DCC9-A875-380E-86D2-3383C18CB2BB}"/>
              </a:ext>
            </a:extLst>
          </p:cNvPr>
          <p:cNvSpPr>
            <a:spLocks noGrp="1"/>
          </p:cNvSpPr>
          <p:nvPr>
            <p:ph type="title"/>
          </p:nvPr>
        </p:nvSpPr>
        <p:spPr/>
        <p:txBody>
          <a:bodyPr>
            <a:normAutofit fontScale="90000"/>
          </a:bodyPr>
          <a:lstStyle/>
          <a:p>
            <a:r>
              <a:rPr lang="en-US" dirty="0"/>
              <a:t>The role of technology  in enhancing domestic tourism :</a:t>
            </a:r>
            <a:br>
              <a:rPr lang="en-US" dirty="0"/>
            </a:br>
            <a:endParaRPr lang="en-US" dirty="0"/>
          </a:p>
        </p:txBody>
      </p:sp>
      <p:sp>
        <p:nvSpPr>
          <p:cNvPr id="3" name="Content Placeholder 2">
            <a:extLst>
              <a:ext uri="{FF2B5EF4-FFF2-40B4-BE49-F238E27FC236}">
                <a16:creationId xmlns:a16="http://schemas.microsoft.com/office/drawing/2014/main" id="{5F043441-70ED-3310-1870-4F232443095F}"/>
              </a:ext>
            </a:extLst>
          </p:cNvPr>
          <p:cNvSpPr>
            <a:spLocks noGrp="1"/>
          </p:cNvSpPr>
          <p:nvPr>
            <p:ph idx="1"/>
          </p:nvPr>
        </p:nvSpPr>
        <p:spPr/>
        <p:txBody>
          <a:bodyPr/>
          <a:lstStyle/>
          <a:p>
            <a:r>
              <a:rPr lang="en-US" dirty="0"/>
              <a:t>In Bangladesh, technology is increasingly playing a crucial role in enhancing domestic tourism, transforming how local travelers discover, experience, and share their journeys within the country. The country's tourism sector is seeing the benefits of digital innovation, which is promoting local tourism while making it more convenient, accessible, and attractive. Here are the key  ways technology is enhancing  domestic tourism in Bangladesh:</a:t>
            </a:r>
          </a:p>
          <a:p>
            <a:endParaRPr lang="en-US" dirty="0"/>
          </a:p>
        </p:txBody>
      </p:sp>
    </p:spTree>
    <p:extLst>
      <p:ext uri="{BB962C8B-B14F-4D97-AF65-F5344CB8AC3E}">
        <p14:creationId xmlns:p14="http://schemas.microsoft.com/office/powerpoint/2010/main" val="10747942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mountain range with trees and snow covered mountains&#10;&#10;Description automatically generated">
            <a:extLst>
              <a:ext uri="{FF2B5EF4-FFF2-40B4-BE49-F238E27FC236}">
                <a16:creationId xmlns:a16="http://schemas.microsoft.com/office/drawing/2014/main" id="{29FDB7AE-9306-4133-BDFC-A441132952D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4336" r="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DF17A0A8-F4C0-DBAF-24DE-2E84636B7B70}"/>
              </a:ext>
            </a:extLst>
          </p:cNvPr>
          <p:cNvSpPr>
            <a:spLocks noGrp="1"/>
          </p:cNvSpPr>
          <p:nvPr>
            <p:ph type="title"/>
          </p:nvPr>
        </p:nvSpPr>
        <p:spPr>
          <a:xfrm>
            <a:off x="677333" y="609600"/>
            <a:ext cx="3851123" cy="1320800"/>
          </a:xfrm>
        </p:spPr>
        <p:txBody>
          <a:bodyPr>
            <a:normAutofit/>
          </a:bodyPr>
          <a:lstStyle/>
          <a:p>
            <a:pPr>
              <a:lnSpc>
                <a:spcPct val="90000"/>
              </a:lnSpc>
            </a:pPr>
            <a:r>
              <a:rPr lang="en-US" sz="2800" dirty="0"/>
              <a:t>.Promotion and Awareness of Domestic Tourism</a:t>
            </a:r>
          </a:p>
        </p:txBody>
      </p:sp>
      <p:sp>
        <p:nvSpPr>
          <p:cNvPr id="3" name="Content Placeholder 2">
            <a:extLst>
              <a:ext uri="{FF2B5EF4-FFF2-40B4-BE49-F238E27FC236}">
                <a16:creationId xmlns:a16="http://schemas.microsoft.com/office/drawing/2014/main" id="{7BD2361B-0CA4-4813-F815-6F1D7CD964A4}"/>
              </a:ext>
            </a:extLst>
          </p:cNvPr>
          <p:cNvSpPr>
            <a:spLocks noGrp="1"/>
          </p:cNvSpPr>
          <p:nvPr>
            <p:ph idx="1"/>
          </p:nvPr>
        </p:nvSpPr>
        <p:spPr>
          <a:xfrm>
            <a:off x="677334" y="2160589"/>
            <a:ext cx="3851122" cy="3880773"/>
          </a:xfrm>
        </p:spPr>
        <p:txBody>
          <a:bodyPr>
            <a:normAutofit/>
          </a:bodyPr>
          <a:lstStyle/>
          <a:p>
            <a:pPr>
              <a:lnSpc>
                <a:spcPct val="90000"/>
              </a:lnSpc>
            </a:pPr>
            <a:r>
              <a:rPr lang="en-US" sz="1500" dirty="0"/>
              <a:t> a. Social Media Influence ;Platforms like Facebook, Instagram, and YouTube are popular among Bangladeshi </a:t>
            </a:r>
            <a:r>
              <a:rPr lang="en-US" sz="1500" dirty="0" err="1"/>
              <a:t>travellers</a:t>
            </a:r>
            <a:r>
              <a:rPr lang="en-US" sz="1500" dirty="0"/>
              <a:t> to share their experiences. Influencers and travel bloggers are using these platforms to promote domestic destinations, inspiring more people to explore their own country.</a:t>
            </a:r>
          </a:p>
          <a:p>
            <a:pPr>
              <a:lnSpc>
                <a:spcPct val="90000"/>
              </a:lnSpc>
            </a:pPr>
            <a:r>
              <a:rPr lang="en-US" sz="1500" dirty="0"/>
              <a:t>   </a:t>
            </a:r>
            <a:r>
              <a:rPr lang="en-US" sz="1500" dirty="0" err="1"/>
              <a:t>b.Government</a:t>
            </a:r>
            <a:r>
              <a:rPr lang="en-US" sz="1500" dirty="0"/>
              <a:t> Campaigns: The government and tourism authorities use digital platforms to promote domestic tourism campaigns. For example, "Visit Bangladesh" campaigns leverage online platforms to create awareness about the beauty and diversity of the country's destinations, from the Sundarbans to Cox's Bazar.</a:t>
            </a:r>
          </a:p>
        </p:txBody>
      </p:sp>
      <p:cxnSp>
        <p:nvCxnSpPr>
          <p:cNvPr id="11" name="Straight Connector 1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C4D3F4B7-6418-0BC8-2A1E-D55FD5CF75C3}"/>
              </a:ext>
            </a:extLst>
          </p:cNvPr>
          <p:cNvSpPr txBox="1"/>
          <p:nvPr/>
        </p:nvSpPr>
        <p:spPr>
          <a:xfrm>
            <a:off x="9795190" y="6657945"/>
            <a:ext cx="239681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burtn.deviantart.com/art/Autumn-sunset-408384165">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41178706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DB501-BA1D-EA2E-3F27-CB025552C7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C96182-BF56-B901-8C0F-C63FD6242048}"/>
              </a:ext>
            </a:extLst>
          </p:cNvPr>
          <p:cNvSpPr>
            <a:spLocks noGrp="1"/>
          </p:cNvSpPr>
          <p:nvPr>
            <p:ph idx="1"/>
          </p:nvPr>
        </p:nvSpPr>
        <p:spPr/>
        <p:txBody>
          <a:bodyPr>
            <a:normAutofit lnSpcReduction="10000"/>
          </a:bodyPr>
          <a:lstStyle/>
          <a:p>
            <a:r>
              <a:rPr lang="en-US" dirty="0"/>
              <a:t>. Virtual Tours and Augmented Reality (AR)</a:t>
            </a:r>
          </a:p>
          <a:p>
            <a:r>
              <a:rPr lang="en-US" dirty="0"/>
              <a:t>   AR and Virtual Tours: Although still in the early stages in Bangladesh, AR and virtual tours are gaining traction. Some museums, historical landmarks, and natural attractions are </a:t>
            </a:r>
            <a:r>
              <a:rPr lang="en-US" dirty="0">
                <a:solidFill>
                  <a:schemeClr val="accent6"/>
                </a:solidFill>
              </a:rPr>
              <a:t>experimenting</a:t>
            </a:r>
            <a:r>
              <a:rPr lang="en-US" dirty="0"/>
              <a:t> with AR to provide enriched experiences to visitors. Tourists can explore sites virtually, helping them decide where to travel next.</a:t>
            </a:r>
          </a:p>
          <a:p>
            <a:endParaRPr lang="en-US" dirty="0"/>
          </a:p>
          <a:p>
            <a:r>
              <a:rPr lang="en-US" dirty="0"/>
              <a:t> 5. Smart Tourism Development</a:t>
            </a:r>
          </a:p>
          <a:p>
            <a:r>
              <a:rPr lang="en-US" dirty="0"/>
              <a:t>   The tourism authorities and businesses are using data analytics to understand </a:t>
            </a:r>
            <a:r>
              <a:rPr lang="en-US" dirty="0" err="1"/>
              <a:t>traveller</a:t>
            </a:r>
            <a:r>
              <a:rPr lang="en-US" dirty="0"/>
              <a:t> </a:t>
            </a:r>
            <a:r>
              <a:rPr lang="en-US" dirty="0" err="1"/>
              <a:t>behaviour</a:t>
            </a:r>
            <a:r>
              <a:rPr lang="en-US" dirty="0"/>
              <a:t>, preferences, and patterns. This helps in promoting lesser-known destinations and managing tourist flows in crowded places like Cox’s Bazar and the Sundarbans, enhancing the experience while preventing over-tourism.</a:t>
            </a:r>
          </a:p>
          <a:p>
            <a:endParaRPr lang="en-US" dirty="0"/>
          </a:p>
        </p:txBody>
      </p:sp>
    </p:spTree>
    <p:extLst>
      <p:ext uri="{BB962C8B-B14F-4D97-AF65-F5344CB8AC3E}">
        <p14:creationId xmlns:p14="http://schemas.microsoft.com/office/powerpoint/2010/main" val="239241155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74A2A-B9AF-2AAA-7B74-7CBA22FA04AB}"/>
              </a:ext>
            </a:extLst>
          </p:cNvPr>
          <p:cNvSpPr>
            <a:spLocks noGrp="1"/>
          </p:cNvSpPr>
          <p:nvPr>
            <p:ph type="title"/>
          </p:nvPr>
        </p:nvSpPr>
        <p:spPr/>
        <p:txBody>
          <a:bodyPr/>
          <a:lstStyle/>
          <a:p>
            <a:r>
              <a:rPr lang="en-US" dirty="0"/>
              <a:t>.  Accessibility and Travel Safety</a:t>
            </a:r>
          </a:p>
        </p:txBody>
      </p:sp>
      <p:sp>
        <p:nvSpPr>
          <p:cNvPr id="3" name="Content Placeholder 2">
            <a:extLst>
              <a:ext uri="{FF2B5EF4-FFF2-40B4-BE49-F238E27FC236}">
                <a16:creationId xmlns:a16="http://schemas.microsoft.com/office/drawing/2014/main" id="{841D588F-8F27-D1BD-92FB-314E17F907BB}"/>
              </a:ext>
            </a:extLst>
          </p:cNvPr>
          <p:cNvSpPr>
            <a:spLocks noGrp="1"/>
          </p:cNvSpPr>
          <p:nvPr>
            <p:ph idx="1"/>
          </p:nvPr>
        </p:nvSpPr>
        <p:spPr/>
        <p:txBody>
          <a:bodyPr>
            <a:normAutofit lnSpcReduction="10000"/>
          </a:bodyPr>
          <a:lstStyle/>
          <a:p>
            <a:r>
              <a:rPr lang="en-US" dirty="0"/>
              <a:t>Mobile Apps for Public Transport: Apps like </a:t>
            </a:r>
            <a:r>
              <a:rPr lang="en-US" dirty="0" err="1"/>
              <a:t>Pathao</a:t>
            </a:r>
            <a:r>
              <a:rPr lang="en-US" dirty="0"/>
              <a:t> and Uber, which operate in many cities across Bangladesh, make it easier for tourists to move around within cities and between different locations. These apps enhance local mobility, providing real-time information about traffic, road conditions, and safety.</a:t>
            </a:r>
          </a:p>
          <a:p>
            <a:r>
              <a:rPr lang="en-US" dirty="0"/>
              <a:t>   Real-Time Weather and Emergency Alerts :Weather apps and social media platforms provide real-time weather updates, allowing domestic tourists to plan trips around seasonal flooding, storms, or other natural hazards, ensuring safe travel.</a:t>
            </a:r>
          </a:p>
          <a:p>
            <a:r>
              <a:rPr lang="en-US" dirty="0"/>
              <a:t>   Safety and Emergency Assistance: Technology allows tourists to access emergency contacts or services quickly via mobile apps. Some tourist destinations now offer digital guides or apps that provide emergency contacts or nearby health services.</a:t>
            </a:r>
          </a:p>
          <a:p>
            <a:endParaRPr lang="en-US" dirty="0"/>
          </a:p>
        </p:txBody>
      </p:sp>
    </p:spTree>
    <p:extLst>
      <p:ext uri="{BB962C8B-B14F-4D97-AF65-F5344CB8AC3E}">
        <p14:creationId xmlns:p14="http://schemas.microsoft.com/office/powerpoint/2010/main" val="36319585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AAC15-8BC5-D7EF-DE4C-5C261D73629A}"/>
              </a:ext>
            </a:extLst>
          </p:cNvPr>
          <p:cNvSpPr>
            <a:spLocks noGrp="1"/>
          </p:cNvSpPr>
          <p:nvPr>
            <p:ph type="title"/>
          </p:nvPr>
        </p:nvSpPr>
        <p:spPr/>
        <p:txBody>
          <a:bodyPr/>
          <a:lstStyle/>
          <a:p>
            <a:r>
              <a:rPr lang="en-US" dirty="0"/>
              <a:t>Accessibility and Travel Safety</a:t>
            </a:r>
            <a:br>
              <a:rPr lang="en-US" dirty="0"/>
            </a:br>
            <a:endParaRPr lang="en-US" dirty="0"/>
          </a:p>
        </p:txBody>
      </p:sp>
      <p:sp>
        <p:nvSpPr>
          <p:cNvPr id="3" name="Content Placeholder 2">
            <a:extLst>
              <a:ext uri="{FF2B5EF4-FFF2-40B4-BE49-F238E27FC236}">
                <a16:creationId xmlns:a16="http://schemas.microsoft.com/office/drawing/2014/main" id="{73B6AD52-AD2A-0F1F-35A1-7CE8E6DFF729}"/>
              </a:ext>
            </a:extLst>
          </p:cNvPr>
          <p:cNvSpPr>
            <a:spLocks noGrp="1"/>
          </p:cNvSpPr>
          <p:nvPr>
            <p:ph idx="1"/>
          </p:nvPr>
        </p:nvSpPr>
        <p:spPr/>
        <p:txBody>
          <a:bodyPr>
            <a:normAutofit lnSpcReduction="10000"/>
          </a:bodyPr>
          <a:lstStyle/>
          <a:p>
            <a:r>
              <a:rPr lang="en-US" dirty="0"/>
              <a:t>Mobile Apps for Public Transport: Apps like </a:t>
            </a:r>
            <a:r>
              <a:rPr lang="en-US" dirty="0" err="1"/>
              <a:t>Pathao</a:t>
            </a:r>
            <a:r>
              <a:rPr lang="en-US" dirty="0"/>
              <a:t> and Uber, which operate in many cities across Bangladesh, make it easier for tourists to move around within cities and between different locations. These apps enhance local mobility, providing real-time information about traffic, road conditions, and safety.</a:t>
            </a:r>
          </a:p>
          <a:p>
            <a:r>
              <a:rPr lang="en-US" dirty="0"/>
              <a:t>   Real-Time Weather and Emergency Alerts :Weather apps and social media platforms provide real-time weather updates, allowing domestic tourists to plan trips around seasonal flooding, storms, or other natural hazards, ensuring safe travel.</a:t>
            </a:r>
          </a:p>
          <a:p>
            <a:r>
              <a:rPr lang="en-US" dirty="0"/>
              <a:t>   Safety and Emergency Assistance: Technology allows tourists to access emergency contacts or services quickly via mobile apps. Some tourist destinations now offer digital guides or apps that provide emergency contacts or nearby health services.</a:t>
            </a:r>
          </a:p>
          <a:p>
            <a:endParaRPr lang="en-US" dirty="0"/>
          </a:p>
        </p:txBody>
      </p:sp>
    </p:spTree>
    <p:extLst>
      <p:ext uri="{BB962C8B-B14F-4D97-AF65-F5344CB8AC3E}">
        <p14:creationId xmlns:p14="http://schemas.microsoft.com/office/powerpoint/2010/main" val="332609196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1C775-6E52-7E8B-507E-BE301E7A4284}"/>
              </a:ext>
            </a:extLst>
          </p:cNvPr>
          <p:cNvSpPr>
            <a:spLocks noGrp="1"/>
          </p:cNvSpPr>
          <p:nvPr>
            <p:ph type="title"/>
          </p:nvPr>
        </p:nvSpPr>
        <p:spPr/>
        <p:txBody>
          <a:bodyPr>
            <a:normAutofit fontScale="90000"/>
          </a:bodyPr>
          <a:lstStyle/>
          <a:p>
            <a:r>
              <a:rPr lang="en-US" dirty="0"/>
              <a:t>.Convenient Travel Planning and Booking:</a:t>
            </a:r>
            <a:br>
              <a:rPr lang="en-US" dirty="0"/>
            </a:br>
            <a:endParaRPr lang="en-US" dirty="0"/>
          </a:p>
        </p:txBody>
      </p:sp>
      <p:sp>
        <p:nvSpPr>
          <p:cNvPr id="3" name="Content Placeholder 2">
            <a:extLst>
              <a:ext uri="{FF2B5EF4-FFF2-40B4-BE49-F238E27FC236}">
                <a16:creationId xmlns:a16="http://schemas.microsoft.com/office/drawing/2014/main" id="{230ACAB0-AECB-8950-C937-9885F63FCD8C}"/>
              </a:ext>
            </a:extLst>
          </p:cNvPr>
          <p:cNvSpPr>
            <a:spLocks noGrp="1"/>
          </p:cNvSpPr>
          <p:nvPr>
            <p:ph idx="1"/>
          </p:nvPr>
        </p:nvSpPr>
        <p:spPr/>
        <p:txBody>
          <a:bodyPr/>
          <a:lstStyle/>
          <a:p>
            <a:r>
              <a:rPr lang="en-US" dirty="0"/>
              <a:t>a. Online Booking Platforms: Websites and mobile apps such as </a:t>
            </a:r>
            <a:r>
              <a:rPr lang="en-US" dirty="0" err="1"/>
              <a:t>Shohoz</a:t>
            </a:r>
            <a:r>
              <a:rPr lang="en-US" dirty="0"/>
              <a:t>, </a:t>
            </a:r>
            <a:r>
              <a:rPr lang="en-US" dirty="0" err="1"/>
              <a:t>Pathao</a:t>
            </a:r>
            <a:r>
              <a:rPr lang="en-US" dirty="0"/>
              <a:t>, and </a:t>
            </a:r>
            <a:r>
              <a:rPr lang="en-US" dirty="0" err="1"/>
              <a:t>bdtickets.com,bokking.com</a:t>
            </a:r>
            <a:r>
              <a:rPr lang="en-US" dirty="0"/>
              <a:t>  are making it easier for tourists to book transportation like buses, trains, and domestic flights, accommodation, and tour packages. These platforms offer comparisons of prices and services, helping tourists find budget-friendly or luxury options.</a:t>
            </a:r>
          </a:p>
          <a:p>
            <a:r>
              <a:rPr lang="en-US" dirty="0"/>
              <a:t>   b. Tourism Websites and Apps: Platforms like "Tourism Bangladesh" or those managed by local travel agencies provide detailed information about popular and off-the-beaten-path destinations, itineraries,  and  travel tips, making it easier for domestic tourists to plan their trips.</a:t>
            </a:r>
          </a:p>
          <a:p>
            <a:endParaRPr lang="en-US" dirty="0"/>
          </a:p>
        </p:txBody>
      </p:sp>
      <p:pic>
        <p:nvPicPr>
          <p:cNvPr id="5" name="Picture 4" descr="A palm tree on a beach&#10;&#10;Description automatically generated">
            <a:extLst>
              <a:ext uri="{FF2B5EF4-FFF2-40B4-BE49-F238E27FC236}">
                <a16:creationId xmlns:a16="http://schemas.microsoft.com/office/drawing/2014/main" id="{0EB18CAE-6670-9DE1-FE7E-4798F2F0E2E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69248" y="133498"/>
            <a:ext cx="3409507" cy="2273004"/>
          </a:xfrm>
          <a:prstGeom prst="rect">
            <a:avLst/>
          </a:prstGeom>
          <a:solidFill>
            <a:schemeClr val="accent2"/>
          </a:solidFill>
          <a:ln>
            <a:solidFill>
              <a:schemeClr val="accent1"/>
            </a:solidFill>
          </a:ln>
        </p:spPr>
      </p:pic>
    </p:spTree>
    <p:extLst>
      <p:ext uri="{BB962C8B-B14F-4D97-AF65-F5344CB8AC3E}">
        <p14:creationId xmlns:p14="http://schemas.microsoft.com/office/powerpoint/2010/main" val="25179558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183FB-5A4A-EFA7-C1CA-D3FDFCB63AFE}"/>
              </a:ext>
            </a:extLst>
          </p:cNvPr>
          <p:cNvSpPr>
            <a:spLocks noGrp="1"/>
          </p:cNvSpPr>
          <p:nvPr>
            <p:ph type="title"/>
          </p:nvPr>
        </p:nvSpPr>
        <p:spPr/>
        <p:txBody>
          <a:bodyPr/>
          <a:lstStyle/>
          <a:p>
            <a:r>
              <a:rPr lang="en-US" dirty="0"/>
              <a:t>. Digital Payments</a:t>
            </a:r>
            <a:br>
              <a:rPr lang="en-US" dirty="0"/>
            </a:br>
            <a:endParaRPr lang="en-US" dirty="0"/>
          </a:p>
        </p:txBody>
      </p:sp>
      <p:sp>
        <p:nvSpPr>
          <p:cNvPr id="3" name="Content Placeholder 2">
            <a:extLst>
              <a:ext uri="{FF2B5EF4-FFF2-40B4-BE49-F238E27FC236}">
                <a16:creationId xmlns:a16="http://schemas.microsoft.com/office/drawing/2014/main" id="{EB0E0FA7-2B5B-F5C7-A02D-837F0821EAEF}"/>
              </a:ext>
            </a:extLst>
          </p:cNvPr>
          <p:cNvSpPr>
            <a:spLocks noGrp="1"/>
          </p:cNvSpPr>
          <p:nvPr>
            <p:ph idx="1"/>
          </p:nvPr>
        </p:nvSpPr>
        <p:spPr/>
        <p:txBody>
          <a:bodyPr/>
          <a:lstStyle/>
          <a:p>
            <a:r>
              <a:rPr lang="en-US" dirty="0" err="1"/>
              <a:t>a.Mobile</a:t>
            </a:r>
            <a:r>
              <a:rPr lang="en-US" dirty="0"/>
              <a:t> Payment Solutions : Mobile financial services like bKash, </a:t>
            </a:r>
            <a:r>
              <a:rPr lang="en-US" dirty="0" err="1"/>
              <a:t>Nagad</a:t>
            </a:r>
            <a:r>
              <a:rPr lang="en-US" dirty="0"/>
              <a:t>, and Rocket are revolutionizing how people in Bangladesh pay for travel-related services. Tourists can use these platforms to book hotels, transportation, or buy tickets for attractions without the need for cash, promoting digital transactions even in rural areas.</a:t>
            </a:r>
          </a:p>
          <a:p>
            <a:r>
              <a:rPr lang="en-US" dirty="0"/>
              <a:t>   </a:t>
            </a:r>
            <a:r>
              <a:rPr lang="en-US" dirty="0" err="1"/>
              <a:t>b.QR</a:t>
            </a:r>
            <a:r>
              <a:rPr lang="en-US" dirty="0"/>
              <a:t> Code Payments ;The increasing use of QR codes for payments in restaurants, markets, and tourist sites allows for a contactless and easy payment process, making travel smoother.</a:t>
            </a:r>
          </a:p>
          <a:p>
            <a:endParaRPr lang="en-US" dirty="0"/>
          </a:p>
        </p:txBody>
      </p:sp>
      <p:pic>
        <p:nvPicPr>
          <p:cNvPr id="5" name="Picture 4" descr="A plane flying in the sky">
            <a:extLst>
              <a:ext uri="{FF2B5EF4-FFF2-40B4-BE49-F238E27FC236}">
                <a16:creationId xmlns:a16="http://schemas.microsoft.com/office/drawing/2014/main" id="{937BC2F1-D7C5-968B-CF9E-CA5D7E9DEB1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1592" y="-566305"/>
            <a:ext cx="4270408" cy="2496705"/>
          </a:xfrm>
          <a:prstGeom prst="rect">
            <a:avLst/>
          </a:prstGeom>
        </p:spPr>
      </p:pic>
    </p:spTree>
    <p:extLst>
      <p:ext uri="{BB962C8B-B14F-4D97-AF65-F5344CB8AC3E}">
        <p14:creationId xmlns:p14="http://schemas.microsoft.com/office/powerpoint/2010/main" val="130998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E546-FF80-C054-2021-720DF8B90227}"/>
              </a:ext>
            </a:extLst>
          </p:cNvPr>
          <p:cNvSpPr>
            <a:spLocks noGrp="1"/>
          </p:cNvSpPr>
          <p:nvPr>
            <p:ph type="title"/>
          </p:nvPr>
        </p:nvSpPr>
        <p:spPr/>
        <p:txBody>
          <a:bodyPr/>
          <a:lstStyle/>
          <a:p>
            <a:r>
              <a:rPr lang="en-US" dirty="0"/>
              <a:t>Promoting Sustainable and Eco-Tourism</a:t>
            </a:r>
            <a:br>
              <a:rPr lang="en-US" dirty="0"/>
            </a:br>
            <a:endParaRPr lang="en-US" dirty="0"/>
          </a:p>
        </p:txBody>
      </p:sp>
      <p:sp>
        <p:nvSpPr>
          <p:cNvPr id="3" name="Content Placeholder 2">
            <a:extLst>
              <a:ext uri="{FF2B5EF4-FFF2-40B4-BE49-F238E27FC236}">
                <a16:creationId xmlns:a16="http://schemas.microsoft.com/office/drawing/2014/main" id="{8D9BB8DC-5E12-D806-1E4D-B2538B4A9ABA}"/>
              </a:ext>
            </a:extLst>
          </p:cNvPr>
          <p:cNvSpPr>
            <a:spLocks noGrp="1"/>
          </p:cNvSpPr>
          <p:nvPr>
            <p:ph idx="1"/>
          </p:nvPr>
        </p:nvSpPr>
        <p:spPr/>
        <p:txBody>
          <a:bodyPr/>
          <a:lstStyle/>
          <a:p>
            <a:r>
              <a:rPr lang="en-US" dirty="0"/>
              <a:t>. Sustainability Tools : With rising awareness about sustainability, some platforms provide eco-friendly travel options, encouraging tourists to choose green accommodations or experiences that have minimal environmental impact, particularly in sensitive regions like the Sundarbans or the Chittagong Hill Tracts.</a:t>
            </a:r>
          </a:p>
          <a:p>
            <a:r>
              <a:rPr lang="en-US" dirty="0"/>
              <a:t>   Community-Based Tourism Platforms: Technology is connecting local communities to tourists through platforms that promote community-based tourism, allowing domestic </a:t>
            </a:r>
            <a:r>
              <a:rPr lang="en-US" dirty="0" err="1"/>
              <a:t>travellers</a:t>
            </a:r>
            <a:r>
              <a:rPr lang="en-US" dirty="0"/>
              <a:t> to experience authentic local culture and lifestyle, while also benefiting rural economies.</a:t>
            </a:r>
          </a:p>
          <a:p>
            <a:endParaRPr lang="en-US" dirty="0"/>
          </a:p>
        </p:txBody>
      </p:sp>
    </p:spTree>
    <p:extLst>
      <p:ext uri="{BB962C8B-B14F-4D97-AF65-F5344CB8AC3E}">
        <p14:creationId xmlns:p14="http://schemas.microsoft.com/office/powerpoint/2010/main" val="35667489"/>
      </p:ext>
    </p:extLst>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114212D2317648BBFF603027100F58" ma:contentTypeVersion="6" ma:contentTypeDescription="Create a new document." ma:contentTypeScope="" ma:versionID="56fee0f02077f3638049e5b91f65fbf3">
  <xsd:schema xmlns:xsd="http://www.w3.org/2001/XMLSchema" xmlns:xs="http://www.w3.org/2001/XMLSchema" xmlns:p="http://schemas.microsoft.com/office/2006/metadata/properties" xmlns:ns3="a692c63b-35b0-46d0-86ce-074e4e4e6b66" targetNamespace="http://schemas.microsoft.com/office/2006/metadata/properties" ma:root="true" ma:fieldsID="44e74420db53201b47954c45e9d46d17" ns3:_="">
    <xsd:import namespace="a692c63b-35b0-46d0-86ce-074e4e4e6b66"/>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92c63b-35b0-46d0-86ce-074e4e4e6b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a692c63b-35b0-46d0-86ce-074e4e4e6b66" xsi:nil="true"/>
  </documentManagement>
</p:properties>
</file>

<file path=customXml/itemProps1.xml><?xml version="1.0" encoding="utf-8"?>
<ds:datastoreItem xmlns:ds="http://schemas.openxmlformats.org/officeDocument/2006/customXml" ds:itemID="{24FA04EC-85CC-43DB-A7C6-A527472477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92c63b-35b0-46d0-86ce-074e4e4e6b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1928425-6632-4085-9FEB-CD5ECF1D5ABD}">
  <ds:schemaRefs>
    <ds:schemaRef ds:uri="http://schemas.microsoft.com/sharepoint/v3/contenttype/forms"/>
  </ds:schemaRefs>
</ds:datastoreItem>
</file>

<file path=customXml/itemProps3.xml><?xml version="1.0" encoding="utf-8"?>
<ds:datastoreItem xmlns:ds="http://schemas.openxmlformats.org/officeDocument/2006/customXml" ds:itemID="{3287B7E5-C23D-42D6-8E18-7A889E8B5442}">
  <ds:schemaRefs>
    <ds:schemaRef ds:uri="http://purl.org/dc/elements/1.1/"/>
    <ds:schemaRef ds:uri="http://schemas.microsoft.com/office/2006/documentManagement/types"/>
    <ds:schemaRef ds:uri="http://www.w3.org/XML/1998/namespace"/>
    <ds:schemaRef ds:uri="http://schemas.microsoft.com/office/2006/metadata/properties"/>
    <ds:schemaRef ds:uri="http://purl.org/dc/dcmitype/"/>
    <ds:schemaRef ds:uri="a692c63b-35b0-46d0-86ce-074e4e4e6b66"/>
    <ds:schemaRef ds:uri="http://schemas.openxmlformats.org/package/2006/metadata/core-properties"/>
    <ds:schemaRef ds:uri="http://purl.org/dc/term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36</TotalTime>
  <Words>1054</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Welcome to my presentation</vt:lpstr>
      <vt:lpstr>The role of technology  in enhancing domestic tourism : </vt:lpstr>
      <vt:lpstr>.Promotion and Awareness of Domestic Tourism</vt:lpstr>
      <vt:lpstr>PowerPoint Presentation</vt:lpstr>
      <vt:lpstr>.  Accessibility and Travel Safety</vt:lpstr>
      <vt:lpstr>Accessibility and Travel Safety </vt:lpstr>
      <vt:lpstr>.Convenient Travel Planning and Booking: </vt:lpstr>
      <vt:lpstr>. Digital Payments </vt:lpstr>
      <vt:lpstr>Promoting Sustainable and Eco-Tourism </vt:lpstr>
      <vt:lpstr>Post-Travel Sharing and Engagement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Dilwar Hossain</dc:creator>
  <cp:lastModifiedBy>Dilwar Hossain</cp:lastModifiedBy>
  <cp:revision>2</cp:revision>
  <dcterms:created xsi:type="dcterms:W3CDTF">2025-01-18T10:46:54Z</dcterms:created>
  <dcterms:modified xsi:type="dcterms:W3CDTF">2025-01-18T11:23:47Z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0x0101009B114212D2317648BBFF603027100F58</vt:lpwstr>
  </property>
</Properties>
</file>