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2" r:id="rId15"/>
    <p:sldId id="293" r:id="rId16"/>
    <p:sldId id="286" r:id="rId17"/>
    <p:sldId id="287" r:id="rId18"/>
    <p:sldId id="288" r:id="rId19"/>
    <p:sldId id="289" r:id="rId20"/>
    <p:sldId id="290" r:id="rId21"/>
    <p:sldId id="291" r:id="rId22"/>
    <p:sldId id="296" r:id="rId23"/>
    <p:sldId id="274" r:id="rId24"/>
    <p:sldId id="294" r:id="rId25"/>
    <p:sldId id="275" r:id="rId26"/>
    <p:sldId id="276" r:id="rId27"/>
    <p:sldId id="277" r:id="rId28"/>
    <p:sldId id="278" r:id="rId29"/>
    <p:sldId id="279" r:id="rId30"/>
    <p:sldId id="295" r:id="rId31"/>
    <p:sldId id="297" r:id="rId32"/>
    <p:sldId id="283" r:id="rId33"/>
    <p:sldId id="298" r:id="rId34"/>
    <p:sldId id="280" r:id="rId35"/>
    <p:sldId id="299" r:id="rId36"/>
    <p:sldId id="281" r:id="rId37"/>
    <p:sldId id="300" r:id="rId38"/>
    <p:sldId id="282" r:id="rId39"/>
  </p:sldIdLst>
  <p:sldSz cx="10058400" cy="7772400"/>
  <p:notesSz cx="10058400" cy="7772400"/>
  <p:embeddedFontLst>
    <p:embeddedFont>
      <p:font typeface="Book Antiqua" panose="02040602050305030304" pitchFamily="18" charset="0"/>
      <p:regular r:id="rId41"/>
      <p:bold r:id="rId42"/>
      <p:italic r:id="rId43"/>
      <p:boldItalic r:id="rId44"/>
    </p:embeddedFont>
    <p:embeddedFont>
      <p:font typeface="Bookman Old Style" panose="02050604050505020204" pitchFamily="18" charset="0"/>
      <p:regular r:id="rId45"/>
      <p:bold r:id="rId46"/>
      <p:italic r:id="rId47"/>
      <p:boldItalic r:id="rId48"/>
    </p:embeddedFont>
    <p:embeddedFont>
      <p:font typeface="Cambria" panose="02040503050406030204" pitchFamily="18" charset="0"/>
      <p:regular r:id="rId49"/>
      <p:bold r:id="rId50"/>
      <p:italic r:id="rId51"/>
      <p:boldItalic r:id="rId52"/>
    </p:embeddedFont>
    <p:embeddedFont>
      <p:font typeface="Century" panose="02040604050505020304" pitchFamily="18" charset="0"/>
      <p:regular r:id="rId53"/>
    </p:embeddedFont>
    <p:embeddedFont>
      <p:font typeface="Century Gothic" panose="020B0502020202020204" pitchFamily="34" charset="0"/>
      <p:regular r:id="rId54"/>
      <p:bold r:id="rId55"/>
      <p:italic r:id="rId56"/>
      <p:boldItalic r:id="rId57"/>
    </p:embeddedFont>
    <p:embeddedFont>
      <p:font typeface="Gill Sans" panose="020B0604020202020204" charset="0"/>
      <p:regular r:id="rId58"/>
      <p:bold r:id="rId59"/>
    </p:embeddedFont>
    <p:embeddedFont>
      <p:font typeface="Gill Sans MT" panose="020B0502020104020203" pitchFamily="34" charset="0"/>
      <p:regular r:id="rId60"/>
      <p:bold r:id="rId61"/>
      <p:italic r:id="rId62"/>
      <p:boldItalic r:id="rId63"/>
    </p:embeddedFont>
    <p:embeddedFont>
      <p:font typeface="Lucida Sans" panose="020B0602030504020204" pitchFamily="34" charset="0"/>
      <p:regular r:id="rId64"/>
      <p:bold r:id="rId65"/>
      <p:italic r:id="rId66"/>
      <p:boldItalic r:id="rId67"/>
    </p:embeddedFont>
    <p:embeddedFont>
      <p:font typeface="Palatino Linotype" panose="02040502050505030304" pitchFamily="18" charset="0"/>
      <p:regular r:id="rId68"/>
      <p:bold r:id="rId69"/>
      <p:italic r:id="rId70"/>
      <p:boldItalic r:id="rId71"/>
    </p:embeddedFont>
    <p:embeddedFont>
      <p:font typeface="Roboto" panose="02000000000000000000" pitchFamily="2" charset="0"/>
      <p:regular r:id="rId72"/>
      <p:bold r:id="rId73"/>
      <p:italic r:id="rId74"/>
      <p:boldItalic r:id="rId75"/>
    </p:embeddedFont>
    <p:embeddedFont>
      <p:font typeface="Tahoma" panose="020B0604030504040204" pitchFamily="34" charset="0"/>
      <p:regular r:id="rId76"/>
      <p:bold r:id="rId77"/>
    </p:embeddedFont>
    <p:embeddedFont>
      <p:font typeface="Verdana" panose="020B0604030504040204" pitchFamily="34" charset="0"/>
      <p:regular r:id="rId78"/>
      <p:bold r:id="rId79"/>
      <p:italic r:id="rId80"/>
      <p:boldItalic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63AA5F-6E9A-4D09-A482-853E015F2B86}">
  <a:tblStyle styleId="{9E63AA5F-6E9A-4D09-A482-853E015F2B86}"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860" y="78"/>
      </p:cViewPr>
      <p:guideLst>
        <p:guide orient="horz" pos="2880"/>
        <p:guide pos="2160"/>
      </p:guideLst>
    </p:cSldViewPr>
  </p:slideViewPr>
  <p:notesTextViewPr>
    <p:cViewPr>
      <p:scale>
        <a:sx n="1" d="1"/>
        <a:sy n="1" d="1"/>
      </p:scale>
      <p:origin x="0" y="0"/>
    </p:cViewPr>
  </p:notesTextViewPr>
  <p:notesViewPr>
    <p:cSldViewPr snapToGrid="0">
      <p:cViewPr varScale="1">
        <p:scale>
          <a:sx n="99" d="100"/>
          <a:sy n="99" d="100"/>
        </p:scale>
        <p:origin x="2574"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font" Target="fonts/font2.fntdata"/><Relationship Id="rId47" Type="http://schemas.openxmlformats.org/officeDocument/2006/relationships/font" Target="fonts/font7.fntdata"/><Relationship Id="rId63" Type="http://schemas.openxmlformats.org/officeDocument/2006/relationships/font" Target="fonts/font23.fntdata"/><Relationship Id="rId68" Type="http://schemas.openxmlformats.org/officeDocument/2006/relationships/font" Target="fonts/font28.fntdata"/><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font" Target="fonts/font13.fntdata"/><Relationship Id="rId58" Type="http://schemas.openxmlformats.org/officeDocument/2006/relationships/font" Target="fonts/font18.fntdata"/><Relationship Id="rId74" Type="http://schemas.openxmlformats.org/officeDocument/2006/relationships/font" Target="fonts/font34.fntdata"/><Relationship Id="rId79" Type="http://schemas.openxmlformats.org/officeDocument/2006/relationships/font" Target="fonts/font39.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font" Target="fonts/font24.fntdata"/><Relationship Id="rId69" Type="http://schemas.openxmlformats.org/officeDocument/2006/relationships/font" Target="fonts/font29.fntdata"/><Relationship Id="rId77" Type="http://schemas.openxmlformats.org/officeDocument/2006/relationships/font" Target="fonts/font37.fntdata"/><Relationship Id="rId8" Type="http://schemas.openxmlformats.org/officeDocument/2006/relationships/slide" Target="slides/slide7.xml"/><Relationship Id="rId51" Type="http://schemas.openxmlformats.org/officeDocument/2006/relationships/font" Target="fonts/font11.fntdata"/><Relationship Id="rId72" Type="http://schemas.openxmlformats.org/officeDocument/2006/relationships/font" Target="fonts/font32.fntdata"/><Relationship Id="rId80" Type="http://schemas.openxmlformats.org/officeDocument/2006/relationships/font" Target="fonts/font40.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font" Target="fonts/font19.fntdata"/><Relationship Id="rId67" Type="http://schemas.openxmlformats.org/officeDocument/2006/relationships/font" Target="fonts/font27.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font" Target="fonts/font22.fntdata"/><Relationship Id="rId70" Type="http://schemas.openxmlformats.org/officeDocument/2006/relationships/font" Target="fonts/font30.fntdata"/><Relationship Id="rId75" Type="http://schemas.openxmlformats.org/officeDocument/2006/relationships/font" Target="fonts/font35.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font" Target="fonts/font25.fntdata"/><Relationship Id="rId73" Type="http://schemas.openxmlformats.org/officeDocument/2006/relationships/font" Target="fonts/font33.fntdata"/><Relationship Id="rId78" Type="http://schemas.openxmlformats.org/officeDocument/2006/relationships/font" Target="fonts/font38.fntdata"/><Relationship Id="rId81" Type="http://schemas.openxmlformats.org/officeDocument/2006/relationships/font" Target="fonts/font4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10.fntdata"/><Relationship Id="rId55" Type="http://schemas.openxmlformats.org/officeDocument/2006/relationships/font" Target="fonts/font15.fntdata"/><Relationship Id="rId76" Type="http://schemas.openxmlformats.org/officeDocument/2006/relationships/font" Target="fonts/font36.fntdata"/><Relationship Id="rId7" Type="http://schemas.openxmlformats.org/officeDocument/2006/relationships/slide" Target="slides/slide6.xml"/><Relationship Id="rId71" Type="http://schemas.openxmlformats.org/officeDocument/2006/relationships/font" Target="fonts/font3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notesMaster" Target="notesMasters/notesMaster1.xml"/><Relationship Id="rId45" Type="http://schemas.openxmlformats.org/officeDocument/2006/relationships/font" Target="fonts/font5.fntdata"/><Relationship Id="rId66" Type="http://schemas.openxmlformats.org/officeDocument/2006/relationships/font" Target="fonts/font26.fntdata"/><Relationship Id="rId61" Type="http://schemas.openxmlformats.org/officeDocument/2006/relationships/font" Target="fonts/font21.fntdata"/><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359275" cy="3889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697538" y="0"/>
            <a:ext cx="4359275" cy="38893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006475" y="3740150"/>
            <a:ext cx="8045450" cy="30607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 name="Google Shape;62;p1:notes"/>
          <p:cNvSpPr txBox="1">
            <a:spLocks noGrp="1"/>
          </p:cNvSpPr>
          <p:nvPr>
            <p:ph type="body" idx="1"/>
          </p:nvPr>
        </p:nvSpPr>
        <p:spPr>
          <a:xfrm>
            <a:off x="1006475" y="3740150"/>
            <a:ext cx="8045450" cy="3060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If this PowerPoint presentation contains mathematical equations, you may need to check that your computer has the following installed:</a:t>
            </a:r>
            <a:endParaRPr/>
          </a:p>
          <a:p>
            <a:pPr marL="0" marR="0" lvl="0" indent="0" algn="l" rtl="0">
              <a:lnSpc>
                <a:spcPct val="100000"/>
              </a:lnSpc>
              <a:spcBef>
                <a:spcPts val="0"/>
              </a:spcBef>
              <a:spcAft>
                <a:spcPts val="0"/>
              </a:spcAft>
              <a:buClr>
                <a:schemeClr val="dk1"/>
              </a:buClr>
              <a:buSzPts val="1200"/>
              <a:buFont typeface="Calibri"/>
              <a:buNone/>
            </a:pPr>
            <a:r>
              <a:rPr lang="en-US"/>
              <a:t>1) MathType Plugin</a:t>
            </a:r>
            <a:endParaRPr/>
          </a:p>
          <a:p>
            <a:pPr marL="0" marR="0" lvl="0" indent="0" algn="l" rtl="0">
              <a:lnSpc>
                <a:spcPct val="100000"/>
              </a:lnSpc>
              <a:spcBef>
                <a:spcPts val="0"/>
              </a:spcBef>
              <a:spcAft>
                <a:spcPts val="0"/>
              </a:spcAft>
              <a:buClr>
                <a:schemeClr val="dk1"/>
              </a:buClr>
              <a:buSzPts val="1200"/>
              <a:buFont typeface="Calibri"/>
              <a:buNone/>
            </a:pPr>
            <a:r>
              <a:rPr lang="en-US"/>
              <a:t>2) Math Player (free versions available)</a:t>
            </a:r>
            <a:endParaRPr/>
          </a:p>
          <a:p>
            <a:pPr marL="0" marR="0" lvl="0" indent="0" algn="l" rtl="0">
              <a:lnSpc>
                <a:spcPct val="100000"/>
              </a:lnSpc>
              <a:spcBef>
                <a:spcPts val="0"/>
              </a:spcBef>
              <a:spcAft>
                <a:spcPts val="0"/>
              </a:spcAft>
              <a:buClr>
                <a:schemeClr val="dk1"/>
              </a:buClr>
              <a:buSzPts val="1200"/>
              <a:buFont typeface="Calibri"/>
              <a:buNone/>
            </a:pPr>
            <a:r>
              <a:rPr lang="en-US"/>
              <a:t>3) NVDA Reader (free versions available)</a:t>
            </a:r>
            <a:endParaRPr/>
          </a:p>
          <a:p>
            <a:pPr marL="0" lvl="0" indent="0" algn="l" rtl="0">
              <a:spcBef>
                <a:spcPts val="0"/>
              </a:spcBef>
              <a:spcAft>
                <a:spcPts val="0"/>
              </a:spcAft>
              <a:buNone/>
            </a:pPr>
            <a:endParaRPr/>
          </a:p>
        </p:txBody>
      </p:sp>
      <p:sp>
        <p:nvSpPr>
          <p:cNvPr id="63" name="Google Shape;63;p1:notes"/>
          <p:cNvSpPr txBox="1">
            <a:spLocks noGrp="1"/>
          </p:cNvSpPr>
          <p:nvPr>
            <p:ph type="sldNum" idx="12"/>
          </p:nvPr>
        </p:nvSpPr>
        <p:spPr>
          <a:xfrm>
            <a:off x="5697538" y="7383463"/>
            <a:ext cx="4359275" cy="38893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8: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9: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bfeba04025_0_26: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bfeba04025_0_26:notes"/>
          <p:cNvSpPr txBox="1">
            <a:spLocks noGrp="1"/>
          </p:cNvSpPr>
          <p:nvPr>
            <p:ph type="body" idx="1"/>
          </p:nvPr>
        </p:nvSpPr>
        <p:spPr>
          <a:xfrm>
            <a:off x="1006475" y="3740150"/>
            <a:ext cx="8045400" cy="306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2bfeba04025_0_26:notes"/>
          <p:cNvSpPr txBox="1">
            <a:spLocks noGrp="1"/>
          </p:cNvSpPr>
          <p:nvPr>
            <p:ph type="sldNum" idx="12"/>
          </p:nvPr>
        </p:nvSpPr>
        <p:spPr>
          <a:xfrm>
            <a:off x="5697538" y="7383463"/>
            <a:ext cx="4359300" cy="388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7263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2340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0970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2: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3: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bfeba04025_0_11:notes"/>
          <p:cNvSpPr txBox="1">
            <a:spLocks noGrp="1"/>
          </p:cNvSpPr>
          <p:nvPr>
            <p:ph type="body" idx="1"/>
          </p:nvPr>
        </p:nvSpPr>
        <p:spPr>
          <a:xfrm>
            <a:off x="1006475" y="3740150"/>
            <a:ext cx="8045400" cy="306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2bfeba04025_0_11: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bfeba04025_0_2:notes"/>
          <p:cNvSpPr txBox="1">
            <a:spLocks noGrp="1"/>
          </p:cNvSpPr>
          <p:nvPr>
            <p:ph type="body" idx="1"/>
          </p:nvPr>
        </p:nvSpPr>
        <p:spPr>
          <a:xfrm>
            <a:off x="1006475" y="3740150"/>
            <a:ext cx="8045400" cy="306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2bfeba04025_0_2: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hapter Opener-add copyright">
  <p:cSld name="Chapter Opener-add copyright">
    <p:spTree>
      <p:nvGrpSpPr>
        <p:cNvPr id="1" name="Shape 14"/>
        <p:cNvGrpSpPr/>
        <p:nvPr/>
      </p:nvGrpSpPr>
      <p:grpSpPr>
        <a:xfrm>
          <a:off x="0" y="0"/>
          <a:ext cx="0" cy="0"/>
          <a:chOff x="0" y="0"/>
          <a:chExt cx="0" cy="0"/>
        </a:xfrm>
      </p:grpSpPr>
      <p:sp>
        <p:nvSpPr>
          <p:cNvPr id="15" name="Google Shape;15;p2"/>
          <p:cNvSpPr txBox="1">
            <a:spLocks noGrp="1"/>
          </p:cNvSpPr>
          <p:nvPr>
            <p:ph type="title"/>
          </p:nvPr>
        </p:nvSpPr>
        <p:spPr>
          <a:xfrm>
            <a:off x="502920" y="244087"/>
            <a:ext cx="9052560" cy="794033"/>
          </a:xfrm>
          <a:prstGeom prst="rect">
            <a:avLst/>
          </a:prstGeom>
          <a:noFill/>
          <a:ln>
            <a:noFill/>
          </a:ln>
        </p:spPr>
        <p:txBody>
          <a:bodyPr spcFirstLastPara="1" wrap="square" lIns="91425" tIns="91425" rIns="91425" bIns="91425" anchor="t" anchorCtr="0">
            <a:spAutoFit/>
          </a:bodyPr>
          <a:lstStyle>
            <a:lvl1pPr marR="0" lvl="0" algn="l">
              <a:lnSpc>
                <a:spcPct val="100000"/>
              </a:lnSpc>
              <a:spcBef>
                <a:spcPts val="0"/>
              </a:spcBef>
              <a:spcAft>
                <a:spcPts val="0"/>
              </a:spcAft>
              <a:buClr>
                <a:srgbClr val="007FA3"/>
              </a:buClr>
              <a:buSzPts val="3960"/>
              <a:buFont typeface="Times New Roman"/>
              <a:buNone/>
              <a:defRPr sz="3959" b="1" i="0" u="none" strike="noStrike" cap="none">
                <a:solidFill>
                  <a:srgbClr val="007FA3"/>
                </a:solidFill>
                <a:latin typeface="Calibri"/>
                <a:ea typeface="Calibri"/>
                <a:cs typeface="Calibri"/>
                <a:sym typeface="Calibri"/>
              </a:defRPr>
            </a:lvl1pPr>
            <a:lvl2pPr lvl="1">
              <a:spcBef>
                <a:spcPts val="0"/>
              </a:spcBef>
              <a:spcAft>
                <a:spcPts val="0"/>
              </a:spcAft>
              <a:buSzPts val="1980"/>
              <a:buNone/>
              <a:defRPr sz="1979"/>
            </a:lvl2pPr>
            <a:lvl3pPr lvl="2">
              <a:spcBef>
                <a:spcPts val="0"/>
              </a:spcBef>
              <a:spcAft>
                <a:spcPts val="0"/>
              </a:spcAft>
              <a:buSzPts val="1980"/>
              <a:buNone/>
              <a:defRPr sz="1979"/>
            </a:lvl3pPr>
            <a:lvl4pPr lvl="3">
              <a:spcBef>
                <a:spcPts val="0"/>
              </a:spcBef>
              <a:spcAft>
                <a:spcPts val="0"/>
              </a:spcAft>
              <a:buSzPts val="1980"/>
              <a:buNone/>
              <a:defRPr sz="1979"/>
            </a:lvl4pPr>
            <a:lvl5pPr lvl="4">
              <a:spcBef>
                <a:spcPts val="0"/>
              </a:spcBef>
              <a:spcAft>
                <a:spcPts val="0"/>
              </a:spcAft>
              <a:buSzPts val="1980"/>
              <a:buNone/>
              <a:defRPr sz="1979"/>
            </a:lvl5pPr>
            <a:lvl6pPr lvl="5">
              <a:spcBef>
                <a:spcPts val="0"/>
              </a:spcBef>
              <a:spcAft>
                <a:spcPts val="0"/>
              </a:spcAft>
              <a:buSzPts val="1980"/>
              <a:buNone/>
              <a:defRPr sz="1979"/>
            </a:lvl6pPr>
            <a:lvl7pPr lvl="6">
              <a:spcBef>
                <a:spcPts val="0"/>
              </a:spcBef>
              <a:spcAft>
                <a:spcPts val="0"/>
              </a:spcAft>
              <a:buSzPts val="1980"/>
              <a:buNone/>
              <a:defRPr sz="1979"/>
            </a:lvl7pPr>
            <a:lvl8pPr lvl="7">
              <a:spcBef>
                <a:spcPts val="0"/>
              </a:spcBef>
              <a:spcAft>
                <a:spcPts val="0"/>
              </a:spcAft>
              <a:buSzPts val="1980"/>
              <a:buNone/>
              <a:defRPr sz="1979"/>
            </a:lvl8pPr>
            <a:lvl9pPr lvl="8">
              <a:spcBef>
                <a:spcPts val="0"/>
              </a:spcBef>
              <a:spcAft>
                <a:spcPts val="0"/>
              </a:spcAft>
              <a:buSzPts val="1980"/>
              <a:buNone/>
              <a:defRPr sz="1979"/>
            </a:lvl9pPr>
          </a:lstStyle>
          <a:p>
            <a:endParaRPr/>
          </a:p>
        </p:txBody>
      </p:sp>
      <p:sp>
        <p:nvSpPr>
          <p:cNvPr id="16" name="Google Shape;16;p2"/>
          <p:cNvSpPr txBox="1">
            <a:spLocks noGrp="1"/>
          </p:cNvSpPr>
          <p:nvPr>
            <p:ph type="body" idx="1"/>
          </p:nvPr>
        </p:nvSpPr>
        <p:spPr>
          <a:xfrm>
            <a:off x="502920" y="925286"/>
            <a:ext cx="9052560" cy="542833"/>
          </a:xfrm>
          <a:prstGeom prst="rect">
            <a:avLst/>
          </a:prstGeom>
          <a:noFill/>
          <a:ln>
            <a:noFill/>
          </a:ln>
        </p:spPr>
        <p:txBody>
          <a:bodyPr spcFirstLastPara="1" wrap="square" lIns="91425" tIns="91425" rIns="91425" bIns="91425" anchor="t" anchorCtr="0">
            <a:spAutoFit/>
          </a:bodyPr>
          <a:lstStyle>
            <a:lvl1pPr marL="457200" marR="0" lvl="0" indent="-228600" algn="l">
              <a:spcBef>
                <a:spcPts val="0"/>
              </a:spcBef>
              <a:spcAft>
                <a:spcPts val="0"/>
              </a:spcAft>
              <a:buClr>
                <a:srgbClr val="007FA3"/>
              </a:buClr>
              <a:buSzPts val="2200"/>
              <a:buFont typeface="Arial"/>
              <a:buNone/>
              <a:defRPr sz="2200" b="0" i="0" u="none" strike="noStrike" cap="none">
                <a:solidFill>
                  <a:srgbClr val="007FA3"/>
                </a:solidFill>
                <a:latin typeface="Arial"/>
                <a:ea typeface="Arial"/>
                <a:cs typeface="Arial"/>
                <a:sym typeface="Arial"/>
              </a:defRPr>
            </a:lvl1pPr>
            <a:lvl2pPr marL="914400" marR="0" lvl="1" indent="-228600" algn="l">
              <a:spcBef>
                <a:spcPts val="0"/>
              </a:spcBef>
              <a:spcAft>
                <a:spcPts val="0"/>
              </a:spcAft>
              <a:buClr>
                <a:srgbClr val="007FA3"/>
              </a:buClr>
              <a:buSzPts val="2640"/>
              <a:buFont typeface="Arial"/>
              <a:buNone/>
              <a:defRPr sz="2640" b="0" i="0" u="none" strike="noStrike" cap="none">
                <a:solidFill>
                  <a:schemeClr val="lt1"/>
                </a:solidFill>
                <a:latin typeface="Arial"/>
                <a:ea typeface="Arial"/>
                <a:cs typeface="Arial"/>
                <a:sym typeface="Arial"/>
              </a:defRPr>
            </a:lvl2pPr>
            <a:lvl3pPr marL="1371600" marR="0" lvl="2" indent="-228600" algn="l">
              <a:spcBef>
                <a:spcPts val="0"/>
              </a:spcBef>
              <a:spcAft>
                <a:spcPts val="0"/>
              </a:spcAft>
              <a:buClr>
                <a:srgbClr val="007FA3"/>
              </a:buClr>
              <a:buSzPts val="2640"/>
              <a:buFont typeface="Arial"/>
              <a:buNone/>
              <a:defRPr sz="2640" b="0" i="0" u="none" strike="noStrike" cap="none">
                <a:solidFill>
                  <a:schemeClr val="lt1"/>
                </a:solidFill>
                <a:latin typeface="Arial"/>
                <a:ea typeface="Arial"/>
                <a:cs typeface="Arial"/>
                <a:sym typeface="Arial"/>
              </a:defRPr>
            </a:lvl3pPr>
            <a:lvl4pPr marL="1828800" marR="0" lvl="3" indent="-228600" algn="l">
              <a:spcBef>
                <a:spcPts val="0"/>
              </a:spcBef>
              <a:spcAft>
                <a:spcPts val="0"/>
              </a:spcAft>
              <a:buClr>
                <a:srgbClr val="007FA3"/>
              </a:buClr>
              <a:buSzPts val="2640"/>
              <a:buFont typeface="Arial"/>
              <a:buNone/>
              <a:defRPr sz="2640" b="0" i="0" u="none" strike="noStrike" cap="none">
                <a:solidFill>
                  <a:schemeClr val="lt1"/>
                </a:solidFill>
                <a:latin typeface="Arial"/>
                <a:ea typeface="Arial"/>
                <a:cs typeface="Arial"/>
                <a:sym typeface="Arial"/>
              </a:defRPr>
            </a:lvl4pPr>
            <a:lvl5pPr marL="2286000" marR="0" lvl="4" indent="-228600" algn="l">
              <a:spcBef>
                <a:spcPts val="0"/>
              </a:spcBef>
              <a:spcAft>
                <a:spcPts val="0"/>
              </a:spcAft>
              <a:buClr>
                <a:srgbClr val="007FA3"/>
              </a:buClr>
              <a:buSzPts val="2640"/>
              <a:buFont typeface="Arial"/>
              <a:buNone/>
              <a:defRPr sz="2640" b="0" i="0" u="none" strike="noStrike" cap="none">
                <a:solidFill>
                  <a:schemeClr val="lt1"/>
                </a:solidFill>
                <a:latin typeface="Arial"/>
                <a:ea typeface="Arial"/>
                <a:cs typeface="Arial"/>
                <a:sym typeface="Arial"/>
              </a:defRPr>
            </a:lvl5pPr>
            <a:lvl6pPr marL="2743200" marR="0" lvl="5" indent="-228600" algn="l">
              <a:spcBef>
                <a:spcPts val="0"/>
              </a:spcBef>
              <a:spcAft>
                <a:spcPts val="0"/>
              </a:spcAft>
              <a:buClr>
                <a:srgbClr val="007FA3"/>
              </a:buClr>
              <a:buSzPts val="2640"/>
              <a:buFont typeface="Arial"/>
              <a:buNone/>
              <a:defRPr sz="2640" b="0" i="0" u="none" strike="noStrike" cap="none">
                <a:solidFill>
                  <a:schemeClr val="lt1"/>
                </a:solidFill>
                <a:latin typeface="Arial"/>
                <a:ea typeface="Arial"/>
                <a:cs typeface="Arial"/>
                <a:sym typeface="Arial"/>
              </a:defRPr>
            </a:lvl6pPr>
            <a:lvl7pPr marL="3200400" marR="0" lvl="6" indent="-228600" algn="l">
              <a:spcBef>
                <a:spcPts val="0"/>
              </a:spcBef>
              <a:spcAft>
                <a:spcPts val="0"/>
              </a:spcAft>
              <a:buClr>
                <a:srgbClr val="007FA3"/>
              </a:buClr>
              <a:buSzPts val="2640"/>
              <a:buFont typeface="Arial"/>
              <a:buNone/>
              <a:defRPr sz="2640" b="0" i="0" u="none" strike="noStrike" cap="none">
                <a:solidFill>
                  <a:schemeClr val="lt1"/>
                </a:solidFill>
                <a:latin typeface="Arial"/>
                <a:ea typeface="Arial"/>
                <a:cs typeface="Arial"/>
                <a:sym typeface="Arial"/>
              </a:defRPr>
            </a:lvl7pPr>
            <a:lvl8pPr marL="3657600" marR="0" lvl="7" indent="-228600" algn="l">
              <a:spcBef>
                <a:spcPts val="0"/>
              </a:spcBef>
              <a:spcAft>
                <a:spcPts val="0"/>
              </a:spcAft>
              <a:buClr>
                <a:srgbClr val="007FA3"/>
              </a:buClr>
              <a:buSzPts val="2640"/>
              <a:buFont typeface="Arial"/>
              <a:buNone/>
              <a:defRPr sz="2640" b="0" i="0" u="none" strike="noStrike" cap="none">
                <a:solidFill>
                  <a:schemeClr val="lt1"/>
                </a:solidFill>
                <a:latin typeface="Arial"/>
                <a:ea typeface="Arial"/>
                <a:cs typeface="Arial"/>
                <a:sym typeface="Arial"/>
              </a:defRPr>
            </a:lvl8pPr>
            <a:lvl9pPr marL="4114800" marR="0" lvl="8" indent="-228600" algn="l">
              <a:spcBef>
                <a:spcPts val="0"/>
              </a:spcBef>
              <a:spcAft>
                <a:spcPts val="0"/>
              </a:spcAft>
              <a:buClr>
                <a:srgbClr val="007FA3"/>
              </a:buClr>
              <a:buSzPts val="2640"/>
              <a:buFont typeface="Arial"/>
              <a:buNone/>
              <a:defRPr sz="2640" b="0" i="0" u="none" strike="noStrike" cap="none">
                <a:solidFill>
                  <a:schemeClr val="lt1"/>
                </a:solidFill>
                <a:latin typeface="Arial"/>
                <a:ea typeface="Arial"/>
                <a:cs typeface="Arial"/>
                <a:sym typeface="Arial"/>
              </a:defRPr>
            </a:lvl9pPr>
          </a:lstStyle>
          <a:p>
            <a:endParaRPr/>
          </a:p>
        </p:txBody>
      </p:sp>
      <p:sp>
        <p:nvSpPr>
          <p:cNvPr id="17" name="Google Shape;17;p2"/>
          <p:cNvSpPr>
            <a:spLocks noGrp="1"/>
          </p:cNvSpPr>
          <p:nvPr>
            <p:ph type="pic" idx="2"/>
          </p:nvPr>
        </p:nvSpPr>
        <p:spPr>
          <a:xfrm>
            <a:off x="502920" y="1948498"/>
            <a:ext cx="4526280" cy="315471"/>
          </a:xfrm>
          <a:prstGeom prst="rect">
            <a:avLst/>
          </a:prstGeom>
          <a:noFill/>
          <a:ln>
            <a:noFill/>
          </a:ln>
        </p:spPr>
      </p:sp>
      <p:sp>
        <p:nvSpPr>
          <p:cNvPr id="18" name="Google Shape;18;p2"/>
          <p:cNvSpPr txBox="1">
            <a:spLocks noGrp="1"/>
          </p:cNvSpPr>
          <p:nvPr>
            <p:ph type="body" idx="3"/>
          </p:nvPr>
        </p:nvSpPr>
        <p:spPr>
          <a:xfrm>
            <a:off x="5532120" y="2996946"/>
            <a:ext cx="4023360" cy="507831"/>
          </a:xfrm>
          <a:prstGeom prst="rect">
            <a:avLst/>
          </a:prstGeom>
          <a:noFill/>
          <a:ln>
            <a:noFill/>
          </a:ln>
        </p:spPr>
        <p:txBody>
          <a:bodyPr spcFirstLastPara="1" wrap="square" lIns="0" tIns="0" rIns="0" bIns="0" anchor="b" anchorCtr="0">
            <a:spAutoFit/>
          </a:bodyPr>
          <a:lstStyle>
            <a:lvl1pPr marL="457200" lvl="0" indent="-228600" algn="l">
              <a:spcBef>
                <a:spcPts val="0"/>
              </a:spcBef>
              <a:spcAft>
                <a:spcPts val="0"/>
              </a:spcAft>
              <a:buClr>
                <a:schemeClr val="dk1"/>
              </a:buClr>
              <a:buSzPts val="3300"/>
              <a:buFont typeface="Calibri"/>
              <a:buNone/>
              <a:defRPr sz="3300"/>
            </a:lvl1pPr>
            <a:lvl2pPr marL="914400" lvl="1" indent="-228600" algn="l">
              <a:spcBef>
                <a:spcPts val="0"/>
              </a:spcBef>
              <a:spcAft>
                <a:spcPts val="0"/>
              </a:spcAft>
              <a:buSzPts val="1800"/>
              <a:buFont typeface="Calibri"/>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2"/>
          <p:cNvSpPr txBox="1">
            <a:spLocks noGrp="1"/>
          </p:cNvSpPr>
          <p:nvPr>
            <p:ph type="body" idx="4"/>
          </p:nvPr>
        </p:nvSpPr>
        <p:spPr>
          <a:xfrm>
            <a:off x="5532120" y="3686493"/>
            <a:ext cx="4023360" cy="3724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Clr>
                <a:schemeClr val="dk1"/>
              </a:buClr>
              <a:buSzPts val="2420"/>
              <a:buFont typeface="Calibri"/>
              <a:buNone/>
              <a:defRPr sz="2420"/>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 name="Google Shape;20;p2"/>
          <p:cNvSpPr txBox="1">
            <a:spLocks noGrp="1"/>
          </p:cNvSpPr>
          <p:nvPr>
            <p:ph type="dt" idx="10"/>
          </p:nvPr>
        </p:nvSpPr>
        <p:spPr>
          <a:xfrm>
            <a:off x="6969284" y="128148"/>
            <a:ext cx="2346959" cy="207263"/>
          </a:xfrm>
          <a:prstGeom prst="rect">
            <a:avLst/>
          </a:prstGeom>
          <a:noFill/>
          <a:ln>
            <a:noFill/>
          </a:ln>
        </p:spPr>
        <p:txBody>
          <a:bodyPr spcFirstLastPara="1" wrap="square" lIns="91425" tIns="91425" rIns="91425" bIns="91425" anchor="ctr" anchorCtr="0">
            <a:spAutoFit/>
          </a:bodyPr>
          <a:lstStyle>
            <a:lvl1pPr marR="0" lvl="0" algn="r">
              <a:spcBef>
                <a:spcPts val="0"/>
              </a:spcBef>
              <a:spcAft>
                <a:spcPts val="0"/>
              </a:spcAft>
              <a:buClr>
                <a:schemeClr val="dk1"/>
              </a:buClr>
              <a:buSzPts val="990"/>
              <a:buFont typeface="Arial"/>
              <a:buNone/>
              <a:defRPr sz="989" b="0" i="0" u="none" strike="noStrike" cap="none">
                <a:solidFill>
                  <a:schemeClr val="dk1"/>
                </a:solidFill>
                <a:latin typeface="Arial"/>
                <a:ea typeface="Arial"/>
                <a:cs typeface="Arial"/>
                <a:sym typeface="Arial"/>
              </a:defRPr>
            </a:lvl1pPr>
            <a:lvl2pPr marR="0" lvl="1" algn="l">
              <a:spcBef>
                <a:spcPts val="0"/>
              </a:spcBef>
              <a:spcAft>
                <a:spcPts val="0"/>
              </a:spcAft>
              <a:buClr>
                <a:schemeClr val="dk1"/>
              </a:buClr>
              <a:buSzPts val="1980"/>
              <a:buFont typeface="Arial"/>
              <a:buNone/>
              <a:defRPr sz="1979" b="0" i="0" u="none" strike="noStrike" cap="none">
                <a:solidFill>
                  <a:schemeClr val="dk1"/>
                </a:solidFill>
                <a:latin typeface="Arial"/>
                <a:ea typeface="Arial"/>
                <a:cs typeface="Arial"/>
                <a:sym typeface="Arial"/>
              </a:defRPr>
            </a:lvl2pPr>
            <a:lvl3pPr marR="0" lvl="2" algn="l">
              <a:spcBef>
                <a:spcPts val="0"/>
              </a:spcBef>
              <a:spcAft>
                <a:spcPts val="0"/>
              </a:spcAft>
              <a:buClr>
                <a:schemeClr val="dk1"/>
              </a:buClr>
              <a:buSzPts val="1980"/>
              <a:buFont typeface="Arial"/>
              <a:buNone/>
              <a:defRPr sz="1979" b="0" i="0" u="none" strike="noStrike" cap="none">
                <a:solidFill>
                  <a:schemeClr val="dk1"/>
                </a:solidFill>
                <a:latin typeface="Arial"/>
                <a:ea typeface="Arial"/>
                <a:cs typeface="Arial"/>
                <a:sym typeface="Arial"/>
              </a:defRPr>
            </a:lvl3pPr>
            <a:lvl4pPr marR="0" lvl="3" algn="l">
              <a:spcBef>
                <a:spcPts val="0"/>
              </a:spcBef>
              <a:spcAft>
                <a:spcPts val="0"/>
              </a:spcAft>
              <a:buClr>
                <a:schemeClr val="dk1"/>
              </a:buClr>
              <a:buSzPts val="1980"/>
              <a:buFont typeface="Arial"/>
              <a:buNone/>
              <a:defRPr sz="1979" b="0" i="0" u="none" strike="noStrike" cap="none">
                <a:solidFill>
                  <a:schemeClr val="dk1"/>
                </a:solidFill>
                <a:latin typeface="Arial"/>
                <a:ea typeface="Arial"/>
                <a:cs typeface="Arial"/>
                <a:sym typeface="Arial"/>
              </a:defRPr>
            </a:lvl4pPr>
            <a:lvl5pPr marR="0" lvl="4" algn="l">
              <a:spcBef>
                <a:spcPts val="0"/>
              </a:spcBef>
              <a:spcAft>
                <a:spcPts val="0"/>
              </a:spcAft>
              <a:buClr>
                <a:schemeClr val="dk1"/>
              </a:buClr>
              <a:buSzPts val="1980"/>
              <a:buFont typeface="Arial"/>
              <a:buNone/>
              <a:defRPr sz="1979" b="0" i="0" u="none" strike="noStrike" cap="none">
                <a:solidFill>
                  <a:schemeClr val="dk1"/>
                </a:solidFill>
                <a:latin typeface="Arial"/>
                <a:ea typeface="Arial"/>
                <a:cs typeface="Arial"/>
                <a:sym typeface="Arial"/>
              </a:defRPr>
            </a:lvl5pPr>
            <a:lvl6pPr marR="0" lvl="5" algn="l">
              <a:spcBef>
                <a:spcPts val="0"/>
              </a:spcBef>
              <a:spcAft>
                <a:spcPts val="0"/>
              </a:spcAft>
              <a:buClr>
                <a:schemeClr val="dk1"/>
              </a:buClr>
              <a:buSzPts val="1980"/>
              <a:buFont typeface="Arial"/>
              <a:buNone/>
              <a:defRPr sz="1979" b="0" i="0" u="none" strike="noStrike" cap="none">
                <a:solidFill>
                  <a:schemeClr val="dk1"/>
                </a:solidFill>
                <a:latin typeface="Arial"/>
                <a:ea typeface="Arial"/>
                <a:cs typeface="Arial"/>
                <a:sym typeface="Arial"/>
              </a:defRPr>
            </a:lvl6pPr>
            <a:lvl7pPr marR="0" lvl="6" algn="l">
              <a:spcBef>
                <a:spcPts val="0"/>
              </a:spcBef>
              <a:spcAft>
                <a:spcPts val="0"/>
              </a:spcAft>
              <a:buClr>
                <a:schemeClr val="dk1"/>
              </a:buClr>
              <a:buSzPts val="1980"/>
              <a:buFont typeface="Arial"/>
              <a:buNone/>
              <a:defRPr sz="1979" b="0" i="0" u="none" strike="noStrike" cap="none">
                <a:solidFill>
                  <a:schemeClr val="dk1"/>
                </a:solidFill>
                <a:latin typeface="Arial"/>
                <a:ea typeface="Arial"/>
                <a:cs typeface="Arial"/>
                <a:sym typeface="Arial"/>
              </a:defRPr>
            </a:lvl7pPr>
            <a:lvl8pPr marR="0" lvl="7" algn="l">
              <a:spcBef>
                <a:spcPts val="0"/>
              </a:spcBef>
              <a:spcAft>
                <a:spcPts val="0"/>
              </a:spcAft>
              <a:buClr>
                <a:schemeClr val="dk1"/>
              </a:buClr>
              <a:buSzPts val="1980"/>
              <a:buFont typeface="Arial"/>
              <a:buNone/>
              <a:defRPr sz="1979" b="0" i="0" u="none" strike="noStrike" cap="none">
                <a:solidFill>
                  <a:schemeClr val="dk1"/>
                </a:solidFill>
                <a:latin typeface="Arial"/>
                <a:ea typeface="Arial"/>
                <a:cs typeface="Arial"/>
                <a:sym typeface="Arial"/>
              </a:defRPr>
            </a:lvl8pPr>
            <a:lvl9pPr marR="0" lvl="8" algn="l">
              <a:spcBef>
                <a:spcPts val="0"/>
              </a:spcBef>
              <a:spcAft>
                <a:spcPts val="0"/>
              </a:spcAft>
              <a:buClr>
                <a:schemeClr val="dk1"/>
              </a:buClr>
              <a:buSzPts val="1980"/>
              <a:buFont typeface="Arial"/>
              <a:buNone/>
              <a:defRPr sz="1979" b="0" i="0" u="none" strike="noStrike" cap="none">
                <a:solidFill>
                  <a:schemeClr val="dk1"/>
                </a:solidFill>
                <a:latin typeface="Arial"/>
                <a:ea typeface="Arial"/>
                <a:cs typeface="Arial"/>
                <a:sym typeface="Arial"/>
              </a:defRPr>
            </a:lvl9pPr>
          </a:lstStyle>
          <a:p>
            <a:endParaRPr/>
          </a:p>
        </p:txBody>
      </p:sp>
      <p:sp>
        <p:nvSpPr>
          <p:cNvPr id="21" name="Google Shape;21;p2"/>
          <p:cNvSpPr txBox="1">
            <a:spLocks noGrp="1"/>
          </p:cNvSpPr>
          <p:nvPr>
            <p:ph type="sldNum" idx="12"/>
          </p:nvPr>
        </p:nvSpPr>
        <p:spPr>
          <a:xfrm>
            <a:off x="9316243" y="128148"/>
            <a:ext cx="606961" cy="207263"/>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989" b="0" i="0" u="none" strike="noStrike" cap="none">
                <a:solidFill>
                  <a:schemeClr val="dk1"/>
                </a:solidFill>
                <a:latin typeface="Palatino Linotype"/>
                <a:ea typeface="Palatino Linotype"/>
                <a:cs typeface="Palatino Linotype"/>
                <a:sym typeface="Palatino Linotype"/>
              </a:defRPr>
            </a:lvl1pPr>
            <a:lvl2pPr marL="0" marR="0" lvl="1" indent="0" algn="r">
              <a:spcBef>
                <a:spcPts val="0"/>
              </a:spcBef>
              <a:buNone/>
              <a:defRPr sz="989" b="0" i="0" u="none" strike="noStrike" cap="none">
                <a:solidFill>
                  <a:schemeClr val="dk1"/>
                </a:solidFill>
                <a:latin typeface="Palatino Linotype"/>
                <a:ea typeface="Palatino Linotype"/>
                <a:cs typeface="Palatino Linotype"/>
                <a:sym typeface="Palatino Linotype"/>
              </a:defRPr>
            </a:lvl2pPr>
            <a:lvl3pPr marL="0" marR="0" lvl="2" indent="0" algn="r">
              <a:spcBef>
                <a:spcPts val="0"/>
              </a:spcBef>
              <a:buNone/>
              <a:defRPr sz="989" b="0" i="0" u="none" strike="noStrike" cap="none">
                <a:solidFill>
                  <a:schemeClr val="dk1"/>
                </a:solidFill>
                <a:latin typeface="Palatino Linotype"/>
                <a:ea typeface="Palatino Linotype"/>
                <a:cs typeface="Palatino Linotype"/>
                <a:sym typeface="Palatino Linotype"/>
              </a:defRPr>
            </a:lvl3pPr>
            <a:lvl4pPr marL="0" marR="0" lvl="3" indent="0" algn="r">
              <a:spcBef>
                <a:spcPts val="0"/>
              </a:spcBef>
              <a:buNone/>
              <a:defRPr sz="989" b="0" i="0" u="none" strike="noStrike" cap="none">
                <a:solidFill>
                  <a:schemeClr val="dk1"/>
                </a:solidFill>
                <a:latin typeface="Palatino Linotype"/>
                <a:ea typeface="Palatino Linotype"/>
                <a:cs typeface="Palatino Linotype"/>
                <a:sym typeface="Palatino Linotype"/>
              </a:defRPr>
            </a:lvl4pPr>
            <a:lvl5pPr marL="0" marR="0" lvl="4" indent="0" algn="r">
              <a:spcBef>
                <a:spcPts val="0"/>
              </a:spcBef>
              <a:buNone/>
              <a:defRPr sz="989" b="0" i="0" u="none" strike="noStrike" cap="none">
                <a:solidFill>
                  <a:schemeClr val="dk1"/>
                </a:solidFill>
                <a:latin typeface="Palatino Linotype"/>
                <a:ea typeface="Palatino Linotype"/>
                <a:cs typeface="Palatino Linotype"/>
                <a:sym typeface="Palatino Linotype"/>
              </a:defRPr>
            </a:lvl5pPr>
            <a:lvl6pPr marL="0" marR="0" lvl="5" indent="0" algn="r">
              <a:spcBef>
                <a:spcPts val="0"/>
              </a:spcBef>
              <a:buNone/>
              <a:defRPr sz="989" b="0" i="0" u="none" strike="noStrike" cap="none">
                <a:solidFill>
                  <a:schemeClr val="dk1"/>
                </a:solidFill>
                <a:latin typeface="Palatino Linotype"/>
                <a:ea typeface="Palatino Linotype"/>
                <a:cs typeface="Palatino Linotype"/>
                <a:sym typeface="Palatino Linotype"/>
              </a:defRPr>
            </a:lvl6pPr>
            <a:lvl7pPr marL="0" marR="0" lvl="6" indent="0" algn="r">
              <a:spcBef>
                <a:spcPts val="0"/>
              </a:spcBef>
              <a:buNone/>
              <a:defRPr sz="989" b="0" i="0" u="none" strike="noStrike" cap="none">
                <a:solidFill>
                  <a:schemeClr val="dk1"/>
                </a:solidFill>
                <a:latin typeface="Palatino Linotype"/>
                <a:ea typeface="Palatino Linotype"/>
                <a:cs typeface="Palatino Linotype"/>
                <a:sym typeface="Palatino Linotype"/>
              </a:defRPr>
            </a:lvl7pPr>
            <a:lvl8pPr marL="0" marR="0" lvl="7" indent="0" algn="r">
              <a:spcBef>
                <a:spcPts val="0"/>
              </a:spcBef>
              <a:buNone/>
              <a:defRPr sz="989" b="0" i="0" u="none" strike="noStrike" cap="none">
                <a:solidFill>
                  <a:schemeClr val="dk1"/>
                </a:solidFill>
                <a:latin typeface="Palatino Linotype"/>
                <a:ea typeface="Palatino Linotype"/>
                <a:cs typeface="Palatino Linotype"/>
                <a:sym typeface="Palatino Linotype"/>
              </a:defRPr>
            </a:lvl8pPr>
            <a:lvl9pPr marL="0" marR="0" lvl="8" indent="0" algn="r">
              <a:spcBef>
                <a:spcPts val="0"/>
              </a:spcBef>
              <a:buNone/>
              <a:defRPr sz="989" b="0" i="0" u="none" strike="noStrike" cap="none">
                <a:solidFill>
                  <a:schemeClr val="dk1"/>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2"/>
          <p:cNvSpPr>
            <a:spLocks noGrp="1"/>
          </p:cNvSpPr>
          <p:nvPr>
            <p:ph type="pic" idx="5"/>
          </p:nvPr>
        </p:nvSpPr>
        <p:spPr>
          <a:xfrm>
            <a:off x="502921" y="7282214"/>
            <a:ext cx="1101884" cy="203133"/>
          </a:xfrm>
          <a:prstGeom prst="rect">
            <a:avLst/>
          </a:prstGeom>
          <a:noFill/>
          <a:ln>
            <a:noFill/>
          </a:ln>
        </p:spPr>
      </p:sp>
      <p:sp>
        <p:nvSpPr>
          <p:cNvPr id="23" name="Google Shape;23;p2"/>
          <p:cNvSpPr txBox="1">
            <a:spLocks noGrp="1"/>
          </p:cNvSpPr>
          <p:nvPr>
            <p:ph type="body" idx="6"/>
          </p:nvPr>
        </p:nvSpPr>
        <p:spPr>
          <a:xfrm>
            <a:off x="2306797" y="7282213"/>
            <a:ext cx="7248683" cy="203133"/>
          </a:xfrm>
          <a:prstGeom prst="rect">
            <a:avLst/>
          </a:prstGeom>
          <a:noFill/>
          <a:ln>
            <a:noFill/>
          </a:ln>
        </p:spPr>
        <p:txBody>
          <a:bodyPr spcFirstLastPara="1" wrap="square" lIns="0" tIns="0" rIns="0" bIns="0" anchor="ctr" anchorCtr="0">
            <a:spAutoFit/>
          </a:bodyPr>
          <a:lstStyle>
            <a:lvl1pPr marL="457200" lvl="0" indent="-228600" algn="r">
              <a:spcBef>
                <a:spcPts val="0"/>
              </a:spcBef>
              <a:spcAft>
                <a:spcPts val="0"/>
              </a:spcAft>
              <a:buClr>
                <a:schemeClr val="dk1"/>
              </a:buClr>
              <a:buSzPts val="1320"/>
              <a:buFont typeface="Verdana"/>
              <a:buNone/>
              <a:defRPr sz="1320">
                <a:latin typeface="Verdana"/>
                <a:ea typeface="Verdana"/>
                <a:cs typeface="Verdana"/>
                <a:sym typeface="Verdan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2"/>
          <p:cNvSpPr txBox="1"/>
          <p:nvPr/>
        </p:nvSpPr>
        <p:spPr>
          <a:xfrm>
            <a:off x="8768586" y="7279898"/>
            <a:ext cx="195579" cy="127000"/>
          </a:xfrm>
          <a:prstGeom prst="rect">
            <a:avLst/>
          </a:prstGeom>
          <a:noFill/>
          <a:ln>
            <a:noFill/>
          </a:ln>
        </p:spPr>
        <p:txBody>
          <a:bodyPr spcFirstLastPara="1" wrap="square" lIns="0" tIns="0" rIns="0" bIns="0" anchor="t" anchorCtr="0">
            <a:spAutoFit/>
          </a:bodyPr>
          <a:lstStyle/>
          <a:p>
            <a:pPr marL="38100" marR="0" lvl="0" indent="0" algn="l" rtl="0">
              <a:lnSpc>
                <a:spcPct val="107500"/>
              </a:lnSpc>
              <a:spcBef>
                <a:spcPts val="0"/>
              </a:spcBef>
              <a:spcAft>
                <a:spcPts val="0"/>
              </a:spcAft>
              <a:buNone/>
            </a:pPr>
            <a:fld id="{00000000-1234-1234-1234-123412341234}" type="slidenum">
              <a:rPr lang="en-US" sz="800" b="0" i="0" u="none" strike="noStrike" cap="none">
                <a:solidFill>
                  <a:schemeClr val="dk1"/>
                </a:solidFill>
                <a:latin typeface="Palatino Linotype"/>
                <a:ea typeface="Palatino Linotype"/>
                <a:cs typeface="Palatino Linotype"/>
                <a:sym typeface="Palatino Linotype"/>
              </a:rPr>
              <a:t>‹#›</a:t>
            </a:fld>
            <a:endParaRPr sz="800" b="0" i="0" u="none" strike="noStrike" cap="none">
              <a:solidFill>
                <a:schemeClr val="dk1"/>
              </a:solidFill>
              <a:latin typeface="Palatino Linotype"/>
              <a:ea typeface="Palatino Linotype"/>
              <a:cs typeface="Palatino Linotype"/>
              <a:sym typeface="Palatino Linotype"/>
            </a:endParaRPr>
          </a:p>
        </p:txBody>
      </p:sp>
    </p:spTree>
  </p:cSld>
  <p:clrMapOvr>
    <a:masterClrMapping/>
  </p:clrMapOvr>
  <p:extLst>
    <p:ext uri="{DCECCB84-F9BA-43D5-87BE-67443E8EF086}">
      <p15:sldGuideLst xmlns:p15="http://schemas.microsoft.com/office/powerpoint/2012/main">
        <p15:guide id="1" orient="horz" pos="4176">
          <p15:clr>
            <a:srgbClr val="FBAE40"/>
          </p15:clr>
        </p15:guide>
        <p15:guide id="2" pos="290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1167409" y="798728"/>
            <a:ext cx="7723581" cy="3797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500" b="0" i="0">
                <a:solidFill>
                  <a:schemeClr val="dk1"/>
                </a:solidFill>
                <a:latin typeface="Century"/>
                <a:ea typeface="Century"/>
                <a:cs typeface="Century"/>
                <a:sym typeface="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1139799" y="1489100"/>
            <a:ext cx="7781925" cy="256159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768586" y="7008652"/>
            <a:ext cx="195579" cy="127000"/>
          </a:xfrm>
          <a:prstGeom prst="rect">
            <a:avLst/>
          </a:prstGeom>
          <a:noFill/>
          <a:ln>
            <a:noFill/>
          </a:ln>
        </p:spPr>
        <p:txBody>
          <a:bodyPr spcFirstLastPara="1" wrap="square" lIns="0" tIns="0" rIns="0" bIns="0" anchor="t" anchorCtr="0">
            <a:spAutoFit/>
          </a:bodyPr>
          <a:lstStyle>
            <a:lvl1pPr marL="38100" marR="0" lvl="0" indent="0" algn="l">
              <a:lnSpc>
                <a:spcPct val="107500"/>
              </a:lnSpc>
              <a:spcBef>
                <a:spcPts val="0"/>
              </a:spcBef>
              <a:buNone/>
              <a:defRPr sz="800" b="0" i="0" u="none" strike="noStrike" cap="none">
                <a:solidFill>
                  <a:schemeClr val="dk1"/>
                </a:solidFill>
                <a:latin typeface="Palatino Linotype"/>
                <a:ea typeface="Palatino Linotype"/>
                <a:cs typeface="Palatino Linotype"/>
                <a:sym typeface="Palatino Linotype"/>
              </a:defRPr>
            </a:lvl1pPr>
            <a:lvl2pPr marL="38100" marR="0" lvl="1" indent="0" algn="l">
              <a:lnSpc>
                <a:spcPct val="107500"/>
              </a:lnSpc>
              <a:spcBef>
                <a:spcPts val="0"/>
              </a:spcBef>
              <a:buNone/>
              <a:defRPr sz="800" b="0" i="0" u="none" strike="noStrike" cap="none">
                <a:solidFill>
                  <a:schemeClr val="dk1"/>
                </a:solidFill>
                <a:latin typeface="Palatino Linotype"/>
                <a:ea typeface="Palatino Linotype"/>
                <a:cs typeface="Palatino Linotype"/>
                <a:sym typeface="Palatino Linotype"/>
              </a:defRPr>
            </a:lvl2pPr>
            <a:lvl3pPr marL="38100" marR="0" lvl="2" indent="0" algn="l">
              <a:lnSpc>
                <a:spcPct val="107500"/>
              </a:lnSpc>
              <a:spcBef>
                <a:spcPts val="0"/>
              </a:spcBef>
              <a:buNone/>
              <a:defRPr sz="800" b="0" i="0" u="none" strike="noStrike" cap="none">
                <a:solidFill>
                  <a:schemeClr val="dk1"/>
                </a:solidFill>
                <a:latin typeface="Palatino Linotype"/>
                <a:ea typeface="Palatino Linotype"/>
                <a:cs typeface="Palatino Linotype"/>
                <a:sym typeface="Palatino Linotype"/>
              </a:defRPr>
            </a:lvl3pPr>
            <a:lvl4pPr marL="38100" marR="0" lvl="3" indent="0" algn="l">
              <a:lnSpc>
                <a:spcPct val="107500"/>
              </a:lnSpc>
              <a:spcBef>
                <a:spcPts val="0"/>
              </a:spcBef>
              <a:buNone/>
              <a:defRPr sz="800" b="0" i="0" u="none" strike="noStrike" cap="none">
                <a:solidFill>
                  <a:schemeClr val="dk1"/>
                </a:solidFill>
                <a:latin typeface="Palatino Linotype"/>
                <a:ea typeface="Palatino Linotype"/>
                <a:cs typeface="Palatino Linotype"/>
                <a:sym typeface="Palatino Linotype"/>
              </a:defRPr>
            </a:lvl4pPr>
            <a:lvl5pPr marL="38100" marR="0" lvl="4" indent="0" algn="l">
              <a:lnSpc>
                <a:spcPct val="107500"/>
              </a:lnSpc>
              <a:spcBef>
                <a:spcPts val="0"/>
              </a:spcBef>
              <a:buNone/>
              <a:defRPr sz="800" b="0" i="0" u="none" strike="noStrike" cap="none">
                <a:solidFill>
                  <a:schemeClr val="dk1"/>
                </a:solidFill>
                <a:latin typeface="Palatino Linotype"/>
                <a:ea typeface="Palatino Linotype"/>
                <a:cs typeface="Palatino Linotype"/>
                <a:sym typeface="Palatino Linotype"/>
              </a:defRPr>
            </a:lvl5pPr>
            <a:lvl6pPr marL="38100" marR="0" lvl="5" indent="0" algn="l">
              <a:lnSpc>
                <a:spcPct val="107500"/>
              </a:lnSpc>
              <a:spcBef>
                <a:spcPts val="0"/>
              </a:spcBef>
              <a:buNone/>
              <a:defRPr sz="800" b="0" i="0" u="none" strike="noStrike" cap="none">
                <a:solidFill>
                  <a:schemeClr val="dk1"/>
                </a:solidFill>
                <a:latin typeface="Palatino Linotype"/>
                <a:ea typeface="Palatino Linotype"/>
                <a:cs typeface="Palatino Linotype"/>
                <a:sym typeface="Palatino Linotype"/>
              </a:defRPr>
            </a:lvl6pPr>
            <a:lvl7pPr marL="38100" marR="0" lvl="6" indent="0" algn="l">
              <a:lnSpc>
                <a:spcPct val="107500"/>
              </a:lnSpc>
              <a:spcBef>
                <a:spcPts val="0"/>
              </a:spcBef>
              <a:buNone/>
              <a:defRPr sz="800" b="0" i="0" u="none" strike="noStrike" cap="none">
                <a:solidFill>
                  <a:schemeClr val="dk1"/>
                </a:solidFill>
                <a:latin typeface="Palatino Linotype"/>
                <a:ea typeface="Palatino Linotype"/>
                <a:cs typeface="Palatino Linotype"/>
                <a:sym typeface="Palatino Linotype"/>
              </a:defRPr>
            </a:lvl7pPr>
            <a:lvl8pPr marL="38100" marR="0" lvl="7" indent="0" algn="l">
              <a:lnSpc>
                <a:spcPct val="107500"/>
              </a:lnSpc>
              <a:spcBef>
                <a:spcPts val="0"/>
              </a:spcBef>
              <a:buNone/>
              <a:defRPr sz="800" b="0" i="0" u="none" strike="noStrike" cap="none">
                <a:solidFill>
                  <a:schemeClr val="dk1"/>
                </a:solidFill>
                <a:latin typeface="Palatino Linotype"/>
                <a:ea typeface="Palatino Linotype"/>
                <a:cs typeface="Palatino Linotype"/>
                <a:sym typeface="Palatino Linotype"/>
              </a:defRPr>
            </a:lvl8pPr>
            <a:lvl9pPr marL="38100" marR="0" lvl="8" indent="0" algn="l">
              <a:lnSpc>
                <a:spcPct val="107500"/>
              </a:lnSpc>
              <a:spcBef>
                <a:spcPts val="0"/>
              </a:spcBef>
              <a:buNone/>
              <a:defRPr sz="800" b="0" i="0" u="none" strike="noStrike" cap="none">
                <a:solidFill>
                  <a:schemeClr val="dk1"/>
                </a:solidFill>
                <a:latin typeface="Palatino Linotype"/>
                <a:ea typeface="Palatino Linotype"/>
                <a:cs typeface="Palatino Linotype"/>
                <a:sym typeface="Palatino Linotyp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448">
          <p15:clr>
            <a:srgbClr val="FBAE40"/>
          </p15:clr>
        </p15:guide>
        <p15:guide id="2" pos="316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0"/>
        <p:cNvGrpSpPr/>
        <p:nvPr/>
      </p:nvGrpSpPr>
      <p:grpSpPr>
        <a:xfrm>
          <a:off x="0" y="0"/>
          <a:ext cx="0" cy="0"/>
          <a:chOff x="0" y="0"/>
          <a:chExt cx="0" cy="0"/>
        </a:xfrm>
      </p:grpSpPr>
      <p:sp>
        <p:nvSpPr>
          <p:cNvPr id="31" name="Google Shape;31;p4"/>
          <p:cNvSpPr txBox="1">
            <a:spLocks noGrp="1"/>
          </p:cNvSpPr>
          <p:nvPr>
            <p:ph type="ctrTitle"/>
          </p:nvPr>
        </p:nvSpPr>
        <p:spPr>
          <a:xfrm>
            <a:off x="3454400" y="2258732"/>
            <a:ext cx="3149600" cy="40322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subTitle" idx="1"/>
          </p:nvPr>
        </p:nvSpPr>
        <p:spPr>
          <a:xfrm>
            <a:off x="1508760" y="4352544"/>
            <a:ext cx="7040880" cy="1943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dt" idx="10"/>
          </p:nvPr>
        </p:nvSpPr>
        <p:spPr>
          <a:xfrm>
            <a:off x="457200" y="7239000"/>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768586" y="7008652"/>
            <a:ext cx="195579" cy="127000"/>
          </a:xfrm>
          <a:prstGeom prst="rect">
            <a:avLst/>
          </a:prstGeom>
          <a:noFill/>
          <a:ln>
            <a:noFill/>
          </a:ln>
        </p:spPr>
        <p:txBody>
          <a:bodyPr spcFirstLastPara="1" wrap="square" lIns="0" tIns="0" rIns="0" bIns="0" anchor="t" anchorCtr="0">
            <a:spAutoFit/>
          </a:bodyPr>
          <a:lstStyle>
            <a:lvl1pPr marL="38100" marR="0" lvl="0"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1pPr>
            <a:lvl2pPr marL="38100" marR="0" lvl="1"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2pPr>
            <a:lvl3pPr marL="38100" marR="0" lvl="2"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3pPr>
            <a:lvl4pPr marL="38100" marR="0" lvl="3"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4pPr>
            <a:lvl5pPr marL="38100" marR="0" lvl="4"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5pPr>
            <a:lvl6pPr marL="38100" marR="0" lvl="5"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6pPr>
            <a:lvl7pPr marL="38100" marR="0" lvl="6"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7pPr>
            <a:lvl8pPr marL="38100" marR="0" lvl="7"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8pPr>
            <a:lvl9pPr marL="38100" marR="0" lvl="8"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9pPr>
          </a:lstStyle>
          <a:p>
            <a:pPr marL="38100" lvl="0" indent="0" algn="l" rtl="0">
              <a:spcBef>
                <a:spcPts val="0"/>
              </a:spcBef>
              <a:spcAft>
                <a:spcPts val="0"/>
              </a:spcAft>
              <a:buNone/>
            </a:pPr>
            <a:fld id="{00000000-1234-1234-1234-123412341234}" type="slidenum">
              <a:rPr lang="en-US"/>
              <a:t>‹#›</a:t>
            </a:fld>
            <a:endParaRPr/>
          </a:p>
        </p:txBody>
      </p:sp>
      <p:sp>
        <p:nvSpPr>
          <p:cNvPr id="35" name="Google Shape;35;p4"/>
          <p:cNvSpPr txBox="1">
            <a:spLocks noGrp="1"/>
          </p:cNvSpPr>
          <p:nvPr>
            <p:ph type="ftr" idx="11"/>
          </p:nvPr>
        </p:nvSpPr>
        <p:spPr>
          <a:xfrm>
            <a:off x="7467660" y="7008652"/>
            <a:ext cx="1524000" cy="692497"/>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800" b="0" i="0">
                <a:solidFill>
                  <a:schemeClr val="dk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4"/>
          <p:cNvSpPr/>
          <p:nvPr/>
        </p:nvSpPr>
        <p:spPr>
          <a:xfrm>
            <a:off x="522559" y="6937771"/>
            <a:ext cx="907518" cy="26876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 name="Google Shape;37;p4"/>
          <p:cNvSpPr txBox="1"/>
          <p:nvPr/>
        </p:nvSpPr>
        <p:spPr>
          <a:xfrm>
            <a:off x="4117278" y="7060562"/>
            <a:ext cx="24384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Palatino Linotype"/>
              <a:buNone/>
            </a:pPr>
            <a:r>
              <a:rPr lang="en-US" sz="800" b="0" i="0">
                <a:solidFill>
                  <a:srgbClr val="000000"/>
                </a:solidFill>
                <a:latin typeface="Palatino Linotype"/>
                <a:ea typeface="Palatino Linotype"/>
                <a:cs typeface="Palatino Linotype"/>
                <a:sym typeface="Palatino Linotype"/>
              </a:rPr>
              <a:t>© 2021 Pearson Education Ltd</a:t>
            </a:r>
            <a:r>
              <a:rPr lang="en-US" sz="1800" b="0" i="0">
                <a:solidFill>
                  <a:srgbClr val="000000"/>
                </a:solidFill>
                <a:latin typeface="Palatino Linotype"/>
                <a:ea typeface="Palatino Linotype"/>
                <a:cs typeface="Palatino Linotype"/>
                <a:sym typeface="Palatino Linotype"/>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448">
          <p15:clr>
            <a:srgbClr val="FBAE40"/>
          </p15:clr>
        </p15:guide>
        <p15:guide id="2" pos="316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1167409" y="798728"/>
            <a:ext cx="7723581" cy="3797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500" b="0" i="0">
                <a:solidFill>
                  <a:schemeClr val="dk1"/>
                </a:solidFill>
                <a:latin typeface="Century"/>
                <a:ea typeface="Century"/>
                <a:cs typeface="Century"/>
                <a:sym typeface="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502920" y="1787652"/>
            <a:ext cx="4375404" cy="512978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5180076" y="1787652"/>
            <a:ext cx="4375404" cy="512978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8768586" y="7008652"/>
            <a:ext cx="195579" cy="127000"/>
          </a:xfrm>
          <a:prstGeom prst="rect">
            <a:avLst/>
          </a:prstGeom>
          <a:noFill/>
          <a:ln>
            <a:noFill/>
          </a:ln>
        </p:spPr>
        <p:txBody>
          <a:bodyPr spcFirstLastPara="1" wrap="square" lIns="0" tIns="0" rIns="0" bIns="0" anchor="t" anchorCtr="0">
            <a:spAutoFit/>
          </a:bodyPr>
          <a:lstStyle>
            <a:lvl1pPr marL="38100" marR="0" lvl="0"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1pPr>
            <a:lvl2pPr marL="38100" marR="0" lvl="1"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2pPr>
            <a:lvl3pPr marL="38100" marR="0" lvl="2"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3pPr>
            <a:lvl4pPr marL="38100" marR="0" lvl="3"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4pPr>
            <a:lvl5pPr marL="38100" marR="0" lvl="4"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5pPr>
            <a:lvl6pPr marL="38100" marR="0" lvl="5"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6pPr>
            <a:lvl7pPr marL="38100" marR="0" lvl="6"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7pPr>
            <a:lvl8pPr marL="38100" marR="0" lvl="7"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8pPr>
            <a:lvl9pPr marL="38100" marR="0" lvl="8"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9pPr>
          </a:lstStyle>
          <a:p>
            <a:pPr marL="38100" lvl="0" indent="0" algn="l" rtl="0">
              <a:spcBef>
                <a:spcPts val="0"/>
              </a:spcBef>
              <a:spcAft>
                <a:spcPts val="0"/>
              </a:spcAft>
              <a:buNone/>
            </a:pPr>
            <a:fld id="{00000000-1234-1234-1234-123412341234}" type="slidenum">
              <a:rPr lang="en-US"/>
              <a:t>‹#›</a:t>
            </a:fld>
            <a:endParaRPr/>
          </a:p>
        </p:txBody>
      </p:sp>
      <p:sp>
        <p:nvSpPr>
          <p:cNvPr id="44" name="Google Shape;44;p5"/>
          <p:cNvSpPr txBox="1">
            <a:spLocks noGrp="1"/>
          </p:cNvSpPr>
          <p:nvPr>
            <p:ph type="ftr" idx="11"/>
          </p:nvPr>
        </p:nvSpPr>
        <p:spPr>
          <a:xfrm>
            <a:off x="7467660" y="7008652"/>
            <a:ext cx="1524000" cy="692497"/>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800" b="0" i="0">
                <a:solidFill>
                  <a:schemeClr val="dk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5"/>
          <p:cNvSpPr/>
          <p:nvPr/>
        </p:nvSpPr>
        <p:spPr>
          <a:xfrm>
            <a:off x="522559" y="6937771"/>
            <a:ext cx="907518" cy="26876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 name="Google Shape;46;p5"/>
          <p:cNvSpPr txBox="1"/>
          <p:nvPr/>
        </p:nvSpPr>
        <p:spPr>
          <a:xfrm>
            <a:off x="4117278" y="7060562"/>
            <a:ext cx="24384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Palatino Linotype"/>
              <a:buNone/>
            </a:pPr>
            <a:r>
              <a:rPr lang="en-US" sz="800" b="0" i="0">
                <a:solidFill>
                  <a:srgbClr val="000000"/>
                </a:solidFill>
                <a:latin typeface="Palatino Linotype"/>
                <a:ea typeface="Palatino Linotype"/>
                <a:cs typeface="Palatino Linotype"/>
                <a:sym typeface="Palatino Linotype"/>
              </a:rPr>
              <a:t>© 2021 Pearson Education Ltd</a:t>
            </a:r>
            <a:r>
              <a:rPr lang="en-US" sz="1800" b="0" i="0">
                <a:solidFill>
                  <a:srgbClr val="000000"/>
                </a:solidFill>
                <a:latin typeface="Palatino Linotype"/>
                <a:ea typeface="Palatino Linotype"/>
                <a:cs typeface="Palatino Linotype"/>
                <a:sym typeface="Palatino Linotype"/>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448">
          <p15:clr>
            <a:srgbClr val="FBAE40"/>
          </p15:clr>
        </p15:guide>
        <p15:guide id="2" pos="316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1167409" y="798728"/>
            <a:ext cx="7723581" cy="3797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500" b="0" i="0">
                <a:solidFill>
                  <a:schemeClr val="dk1"/>
                </a:solidFill>
                <a:latin typeface="Century"/>
                <a:ea typeface="Century"/>
                <a:cs typeface="Century"/>
                <a:sym typeface="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6"/>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8768586" y="7008652"/>
            <a:ext cx="195579" cy="127000"/>
          </a:xfrm>
          <a:prstGeom prst="rect">
            <a:avLst/>
          </a:prstGeom>
          <a:noFill/>
          <a:ln>
            <a:noFill/>
          </a:ln>
        </p:spPr>
        <p:txBody>
          <a:bodyPr spcFirstLastPara="1" wrap="square" lIns="0" tIns="0" rIns="0" bIns="0" anchor="t" anchorCtr="0">
            <a:spAutoFit/>
          </a:bodyPr>
          <a:lstStyle>
            <a:lvl1pPr marL="38100" marR="0" lvl="0"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1pPr>
            <a:lvl2pPr marL="38100" marR="0" lvl="1"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2pPr>
            <a:lvl3pPr marL="38100" marR="0" lvl="2"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3pPr>
            <a:lvl4pPr marL="38100" marR="0" lvl="3"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4pPr>
            <a:lvl5pPr marL="38100" marR="0" lvl="4"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5pPr>
            <a:lvl6pPr marL="38100" marR="0" lvl="5"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6pPr>
            <a:lvl7pPr marL="38100" marR="0" lvl="6"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7pPr>
            <a:lvl8pPr marL="38100" marR="0" lvl="7"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8pPr>
            <a:lvl9pPr marL="38100" marR="0" lvl="8"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9pPr>
          </a:lstStyle>
          <a:p>
            <a:pPr marL="38100" lvl="0" indent="0" algn="l" rtl="0">
              <a:spcBef>
                <a:spcPts val="0"/>
              </a:spcBef>
              <a:spcAft>
                <a:spcPts val="0"/>
              </a:spcAft>
              <a:buNone/>
            </a:pPr>
            <a:fld id="{00000000-1234-1234-1234-123412341234}" type="slidenum">
              <a:rPr lang="en-US"/>
              <a:t>‹#›</a:t>
            </a:fld>
            <a:endParaRPr/>
          </a:p>
        </p:txBody>
      </p:sp>
      <p:sp>
        <p:nvSpPr>
          <p:cNvPr id="51" name="Google Shape;51;p6"/>
          <p:cNvSpPr txBox="1">
            <a:spLocks noGrp="1"/>
          </p:cNvSpPr>
          <p:nvPr>
            <p:ph type="ftr" idx="11"/>
          </p:nvPr>
        </p:nvSpPr>
        <p:spPr>
          <a:xfrm>
            <a:off x="7467660" y="7008652"/>
            <a:ext cx="1524000" cy="692497"/>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800" b="0" i="0">
                <a:solidFill>
                  <a:schemeClr val="dk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6"/>
          <p:cNvSpPr/>
          <p:nvPr/>
        </p:nvSpPr>
        <p:spPr>
          <a:xfrm>
            <a:off x="522559" y="6937771"/>
            <a:ext cx="907518" cy="26876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53;p6"/>
          <p:cNvSpPr txBox="1"/>
          <p:nvPr/>
        </p:nvSpPr>
        <p:spPr>
          <a:xfrm>
            <a:off x="4117278" y="7060562"/>
            <a:ext cx="24384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Palatino Linotype"/>
              <a:buNone/>
            </a:pPr>
            <a:r>
              <a:rPr lang="en-US" sz="800" b="0" i="0">
                <a:solidFill>
                  <a:srgbClr val="000000"/>
                </a:solidFill>
                <a:latin typeface="Palatino Linotype"/>
                <a:ea typeface="Palatino Linotype"/>
                <a:cs typeface="Palatino Linotype"/>
                <a:sym typeface="Palatino Linotype"/>
              </a:rPr>
              <a:t>© 2021 Pearson Education Ltd</a:t>
            </a:r>
            <a:r>
              <a:rPr lang="en-US" sz="1800" b="0" i="0">
                <a:solidFill>
                  <a:srgbClr val="000000"/>
                </a:solidFill>
                <a:latin typeface="Palatino Linotype"/>
                <a:ea typeface="Palatino Linotype"/>
                <a:cs typeface="Palatino Linotype"/>
                <a:sym typeface="Palatino Linotype"/>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448">
          <p15:clr>
            <a:srgbClr val="FBAE40"/>
          </p15:clr>
        </p15:guide>
        <p15:guide id="2" pos="316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4"/>
        <p:cNvGrpSpPr/>
        <p:nvPr/>
      </p:nvGrpSpPr>
      <p:grpSpPr>
        <a:xfrm>
          <a:off x="0" y="0"/>
          <a:ext cx="0" cy="0"/>
          <a:chOff x="0" y="0"/>
          <a:chExt cx="0" cy="0"/>
        </a:xfrm>
      </p:grpSpPr>
      <p:sp>
        <p:nvSpPr>
          <p:cNvPr id="55" name="Google Shape;55;p7"/>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768586" y="7008652"/>
            <a:ext cx="195579" cy="127000"/>
          </a:xfrm>
          <a:prstGeom prst="rect">
            <a:avLst/>
          </a:prstGeom>
          <a:noFill/>
          <a:ln>
            <a:noFill/>
          </a:ln>
        </p:spPr>
        <p:txBody>
          <a:bodyPr spcFirstLastPara="1" wrap="square" lIns="0" tIns="0" rIns="0" bIns="0" anchor="t" anchorCtr="0">
            <a:spAutoFit/>
          </a:bodyPr>
          <a:lstStyle>
            <a:lvl1pPr marL="38100" marR="0" lvl="0"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1pPr>
            <a:lvl2pPr marL="38100" marR="0" lvl="1"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2pPr>
            <a:lvl3pPr marL="38100" marR="0" lvl="2"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3pPr>
            <a:lvl4pPr marL="38100" marR="0" lvl="3"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4pPr>
            <a:lvl5pPr marL="38100" marR="0" lvl="4"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5pPr>
            <a:lvl6pPr marL="38100" marR="0" lvl="5"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6pPr>
            <a:lvl7pPr marL="38100" marR="0" lvl="6"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7pPr>
            <a:lvl8pPr marL="38100" marR="0" lvl="7"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8pPr>
            <a:lvl9pPr marL="38100" marR="0" lvl="8" indent="0" algn="l">
              <a:lnSpc>
                <a:spcPct val="107500"/>
              </a:lnSpc>
              <a:spcBef>
                <a:spcPts val="0"/>
              </a:spcBef>
              <a:buNone/>
              <a:defRPr sz="800" b="0" i="0">
                <a:solidFill>
                  <a:schemeClr val="dk1"/>
                </a:solidFill>
                <a:latin typeface="Palatino Linotype"/>
                <a:ea typeface="Palatino Linotype"/>
                <a:cs typeface="Palatino Linotype"/>
                <a:sym typeface="Palatino Linotype"/>
              </a:defRPr>
            </a:lvl9pPr>
          </a:lstStyle>
          <a:p>
            <a:pPr marL="38100" lvl="0" indent="0" algn="l" rtl="0">
              <a:spcBef>
                <a:spcPts val="0"/>
              </a:spcBef>
              <a:spcAft>
                <a:spcPts val="0"/>
              </a:spcAft>
              <a:buNone/>
            </a:pPr>
            <a:fld id="{00000000-1234-1234-1234-123412341234}" type="slidenum">
              <a:rPr lang="en-US"/>
              <a:t>‹#›</a:t>
            </a:fld>
            <a:endParaRPr/>
          </a:p>
        </p:txBody>
      </p:sp>
      <p:sp>
        <p:nvSpPr>
          <p:cNvPr id="57" name="Google Shape;57;p7"/>
          <p:cNvSpPr txBox="1">
            <a:spLocks noGrp="1"/>
          </p:cNvSpPr>
          <p:nvPr>
            <p:ph type="ftr" idx="11"/>
          </p:nvPr>
        </p:nvSpPr>
        <p:spPr>
          <a:xfrm>
            <a:off x="7467660" y="7008652"/>
            <a:ext cx="1524000" cy="692497"/>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800" b="0" i="0">
                <a:solidFill>
                  <a:schemeClr val="dk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7"/>
          <p:cNvSpPr/>
          <p:nvPr/>
        </p:nvSpPr>
        <p:spPr>
          <a:xfrm>
            <a:off x="522559" y="6937771"/>
            <a:ext cx="907518" cy="26876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 name="Google Shape;59;p7"/>
          <p:cNvSpPr txBox="1"/>
          <p:nvPr/>
        </p:nvSpPr>
        <p:spPr>
          <a:xfrm>
            <a:off x="4117278" y="7060562"/>
            <a:ext cx="24384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Palatino Linotype"/>
              <a:buNone/>
            </a:pPr>
            <a:r>
              <a:rPr lang="en-US" sz="800" b="0" i="0">
                <a:solidFill>
                  <a:srgbClr val="000000"/>
                </a:solidFill>
                <a:latin typeface="Palatino Linotype"/>
                <a:ea typeface="Palatino Linotype"/>
                <a:cs typeface="Palatino Linotype"/>
                <a:sym typeface="Palatino Linotype"/>
              </a:rPr>
              <a:t>© 2021 Pearson Education Ltd</a:t>
            </a:r>
            <a:r>
              <a:rPr lang="en-US" sz="1800" b="0" i="0">
                <a:solidFill>
                  <a:srgbClr val="000000"/>
                </a:solidFill>
                <a:latin typeface="Palatino Linotype"/>
                <a:ea typeface="Palatino Linotype"/>
                <a:cs typeface="Palatino Linotype"/>
                <a:sym typeface="Palatino Linotype"/>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448">
          <p15:clr>
            <a:srgbClr val="FBAE40"/>
          </p15:clr>
        </p15:guide>
        <p15:guide id="2" pos="3168">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167409" y="798728"/>
            <a:ext cx="7723581" cy="37973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500" b="0" i="0" u="none" strike="noStrike" cap="none">
                <a:solidFill>
                  <a:schemeClr val="dk1"/>
                </a:solidFill>
                <a:latin typeface="Century"/>
                <a:ea typeface="Century"/>
                <a:cs typeface="Century"/>
                <a:sym typeface="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139799" y="1489100"/>
            <a:ext cx="7781925" cy="256159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8768586" y="7008652"/>
            <a:ext cx="195579" cy="127000"/>
          </a:xfrm>
          <a:prstGeom prst="rect">
            <a:avLst/>
          </a:prstGeom>
          <a:noFill/>
          <a:ln>
            <a:noFill/>
          </a:ln>
        </p:spPr>
        <p:txBody>
          <a:bodyPr spcFirstLastPara="1" wrap="square" lIns="0" tIns="0" rIns="0" bIns="0" anchor="t" anchorCtr="0">
            <a:spAutoFit/>
          </a:bodyPr>
          <a:lstStyle>
            <a:lvl1pPr marL="38100" marR="0" lvl="0" indent="0" algn="l" rtl="0">
              <a:lnSpc>
                <a:spcPct val="107500"/>
              </a:lnSpc>
              <a:spcBef>
                <a:spcPts val="0"/>
              </a:spcBef>
              <a:buNone/>
              <a:defRPr sz="800" b="0" i="0" u="none" strike="noStrike" cap="none">
                <a:solidFill>
                  <a:schemeClr val="dk1"/>
                </a:solidFill>
                <a:latin typeface="Palatino Linotype"/>
                <a:ea typeface="Palatino Linotype"/>
                <a:cs typeface="Palatino Linotype"/>
                <a:sym typeface="Palatino Linotype"/>
              </a:defRPr>
            </a:lvl1pPr>
            <a:lvl2pPr marL="38100" marR="0" lvl="1" indent="0" algn="l" rtl="0">
              <a:lnSpc>
                <a:spcPct val="107500"/>
              </a:lnSpc>
              <a:spcBef>
                <a:spcPts val="0"/>
              </a:spcBef>
              <a:buNone/>
              <a:defRPr sz="800" b="0" i="0" u="none" strike="noStrike" cap="none">
                <a:solidFill>
                  <a:schemeClr val="dk1"/>
                </a:solidFill>
                <a:latin typeface="Palatino Linotype"/>
                <a:ea typeface="Palatino Linotype"/>
                <a:cs typeface="Palatino Linotype"/>
                <a:sym typeface="Palatino Linotype"/>
              </a:defRPr>
            </a:lvl2pPr>
            <a:lvl3pPr marL="38100" marR="0" lvl="2" indent="0" algn="l" rtl="0">
              <a:lnSpc>
                <a:spcPct val="107500"/>
              </a:lnSpc>
              <a:spcBef>
                <a:spcPts val="0"/>
              </a:spcBef>
              <a:buNone/>
              <a:defRPr sz="800" b="0" i="0" u="none" strike="noStrike" cap="none">
                <a:solidFill>
                  <a:schemeClr val="dk1"/>
                </a:solidFill>
                <a:latin typeface="Palatino Linotype"/>
                <a:ea typeface="Palatino Linotype"/>
                <a:cs typeface="Palatino Linotype"/>
                <a:sym typeface="Palatino Linotype"/>
              </a:defRPr>
            </a:lvl3pPr>
            <a:lvl4pPr marL="38100" marR="0" lvl="3" indent="0" algn="l" rtl="0">
              <a:lnSpc>
                <a:spcPct val="107500"/>
              </a:lnSpc>
              <a:spcBef>
                <a:spcPts val="0"/>
              </a:spcBef>
              <a:buNone/>
              <a:defRPr sz="800" b="0" i="0" u="none" strike="noStrike" cap="none">
                <a:solidFill>
                  <a:schemeClr val="dk1"/>
                </a:solidFill>
                <a:latin typeface="Palatino Linotype"/>
                <a:ea typeface="Palatino Linotype"/>
                <a:cs typeface="Palatino Linotype"/>
                <a:sym typeface="Palatino Linotype"/>
              </a:defRPr>
            </a:lvl4pPr>
            <a:lvl5pPr marL="38100" marR="0" lvl="4" indent="0" algn="l" rtl="0">
              <a:lnSpc>
                <a:spcPct val="107500"/>
              </a:lnSpc>
              <a:spcBef>
                <a:spcPts val="0"/>
              </a:spcBef>
              <a:buNone/>
              <a:defRPr sz="800" b="0" i="0" u="none" strike="noStrike" cap="none">
                <a:solidFill>
                  <a:schemeClr val="dk1"/>
                </a:solidFill>
                <a:latin typeface="Palatino Linotype"/>
                <a:ea typeface="Palatino Linotype"/>
                <a:cs typeface="Palatino Linotype"/>
                <a:sym typeface="Palatino Linotype"/>
              </a:defRPr>
            </a:lvl5pPr>
            <a:lvl6pPr marL="38100" marR="0" lvl="5" indent="0" algn="l" rtl="0">
              <a:lnSpc>
                <a:spcPct val="107500"/>
              </a:lnSpc>
              <a:spcBef>
                <a:spcPts val="0"/>
              </a:spcBef>
              <a:buNone/>
              <a:defRPr sz="800" b="0" i="0" u="none" strike="noStrike" cap="none">
                <a:solidFill>
                  <a:schemeClr val="dk1"/>
                </a:solidFill>
                <a:latin typeface="Palatino Linotype"/>
                <a:ea typeface="Palatino Linotype"/>
                <a:cs typeface="Palatino Linotype"/>
                <a:sym typeface="Palatino Linotype"/>
              </a:defRPr>
            </a:lvl6pPr>
            <a:lvl7pPr marL="38100" marR="0" lvl="6" indent="0" algn="l" rtl="0">
              <a:lnSpc>
                <a:spcPct val="107500"/>
              </a:lnSpc>
              <a:spcBef>
                <a:spcPts val="0"/>
              </a:spcBef>
              <a:buNone/>
              <a:defRPr sz="800" b="0" i="0" u="none" strike="noStrike" cap="none">
                <a:solidFill>
                  <a:schemeClr val="dk1"/>
                </a:solidFill>
                <a:latin typeface="Palatino Linotype"/>
                <a:ea typeface="Palatino Linotype"/>
                <a:cs typeface="Palatino Linotype"/>
                <a:sym typeface="Palatino Linotype"/>
              </a:defRPr>
            </a:lvl7pPr>
            <a:lvl8pPr marL="38100" marR="0" lvl="7" indent="0" algn="l" rtl="0">
              <a:lnSpc>
                <a:spcPct val="107500"/>
              </a:lnSpc>
              <a:spcBef>
                <a:spcPts val="0"/>
              </a:spcBef>
              <a:buNone/>
              <a:defRPr sz="800" b="0" i="0" u="none" strike="noStrike" cap="none">
                <a:solidFill>
                  <a:schemeClr val="dk1"/>
                </a:solidFill>
                <a:latin typeface="Palatino Linotype"/>
                <a:ea typeface="Palatino Linotype"/>
                <a:cs typeface="Palatino Linotype"/>
                <a:sym typeface="Palatino Linotype"/>
              </a:defRPr>
            </a:lvl8pPr>
            <a:lvl9pPr marL="38100" marR="0" lvl="8" indent="0" algn="l" rtl="0">
              <a:lnSpc>
                <a:spcPct val="107500"/>
              </a:lnSpc>
              <a:spcBef>
                <a:spcPts val="0"/>
              </a:spcBef>
              <a:buNone/>
              <a:defRPr sz="800" b="0" i="0" u="none" strike="noStrike" cap="none">
                <a:solidFill>
                  <a:schemeClr val="dk1"/>
                </a:solidFill>
                <a:latin typeface="Palatino Linotype"/>
                <a:ea typeface="Palatino Linotype"/>
                <a:cs typeface="Palatino Linotype"/>
                <a:sym typeface="Palatino Linotype"/>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502919" y="429398"/>
            <a:ext cx="9463013" cy="593985"/>
          </a:xfrm>
          <a:prstGeom prst="rect">
            <a:avLst/>
          </a:prstGeom>
          <a:noFill/>
          <a:ln>
            <a:noFill/>
          </a:ln>
        </p:spPr>
        <p:txBody>
          <a:bodyPr spcFirstLastPara="1" wrap="square" lIns="0" tIns="19800" rIns="0" bIns="19800" anchor="ctr" anchorCtr="0">
            <a:spAutoFit/>
          </a:bodyPr>
          <a:lstStyle/>
          <a:p>
            <a:pPr marL="0" marR="0" lvl="0" indent="0" algn="l" rtl="0">
              <a:lnSpc>
                <a:spcPct val="100000"/>
              </a:lnSpc>
              <a:spcBef>
                <a:spcPts val="0"/>
              </a:spcBef>
              <a:spcAft>
                <a:spcPts val="0"/>
              </a:spcAft>
              <a:buClr>
                <a:srgbClr val="007FA3"/>
              </a:buClr>
              <a:buSzPts val="3600"/>
              <a:buFont typeface="Times New Roman"/>
              <a:buNone/>
            </a:pPr>
            <a:r>
              <a:rPr lang="en-US" sz="3600" dirty="0">
                <a:latin typeface="Arial"/>
                <a:ea typeface="Arial"/>
                <a:cs typeface="Arial"/>
                <a:sym typeface="Arial"/>
              </a:rPr>
              <a:t>Artificial Intelligence: A Modern Approach</a:t>
            </a:r>
            <a:endParaRPr dirty="0"/>
          </a:p>
        </p:txBody>
      </p:sp>
      <p:sp>
        <p:nvSpPr>
          <p:cNvPr id="66" name="Google Shape;66;p8"/>
          <p:cNvSpPr txBox="1">
            <a:spLocks noGrp="1"/>
          </p:cNvSpPr>
          <p:nvPr>
            <p:ph type="body" idx="1"/>
          </p:nvPr>
        </p:nvSpPr>
        <p:spPr>
          <a:xfrm>
            <a:off x="502920" y="1524000"/>
            <a:ext cx="9052560" cy="347763"/>
          </a:xfrm>
          <a:prstGeom prst="rect">
            <a:avLst/>
          </a:prstGeom>
          <a:noFill/>
          <a:ln>
            <a:noFill/>
          </a:ln>
        </p:spPr>
        <p:txBody>
          <a:bodyPr spcFirstLastPara="1" wrap="square" lIns="0" tIns="19800" rIns="0" bIns="19800" anchor="ctr" anchorCtr="0">
            <a:spAutoFit/>
          </a:bodyPr>
          <a:lstStyle/>
          <a:p>
            <a:pPr marL="0" marR="0" lvl="0" indent="0" algn="l" rtl="0">
              <a:spcBef>
                <a:spcPts val="0"/>
              </a:spcBef>
              <a:spcAft>
                <a:spcPts val="0"/>
              </a:spcAft>
              <a:buClr>
                <a:srgbClr val="007FA3"/>
              </a:buClr>
              <a:buSzPts val="2000"/>
              <a:buFont typeface="Arial"/>
              <a:buNone/>
            </a:pPr>
            <a:r>
              <a:rPr lang="en-US" sz="2000"/>
              <a:t>Fourth Edition</a:t>
            </a:r>
            <a:endParaRPr/>
          </a:p>
        </p:txBody>
      </p:sp>
      <p:pic>
        <p:nvPicPr>
          <p:cNvPr id="67" name="Google Shape;67;p8" descr="Front Cover: Artificial Intelligence: A Modern Approach Fourth Edition by Russell and Norvig&#10;&#10;"/>
          <p:cNvPicPr preferRelativeResize="0">
            <a:picLocks noGrp="1"/>
          </p:cNvPicPr>
          <p:nvPr>
            <p:ph type="pic" idx="2"/>
          </p:nvPr>
        </p:nvPicPr>
        <p:blipFill rotWithShape="1">
          <a:blip r:embed="rId3">
            <a:alphaModFix/>
          </a:blip>
          <a:srcRect/>
          <a:stretch/>
        </p:blipFill>
        <p:spPr>
          <a:xfrm>
            <a:off x="533400" y="2023534"/>
            <a:ext cx="3793896" cy="5053465"/>
          </a:xfrm>
          <a:prstGeom prst="rect">
            <a:avLst/>
          </a:prstGeom>
          <a:noFill/>
          <a:ln>
            <a:noFill/>
          </a:ln>
        </p:spPr>
      </p:pic>
      <p:sp>
        <p:nvSpPr>
          <p:cNvPr id="68" name="Google Shape;68;p8"/>
          <p:cNvSpPr txBox="1">
            <a:spLocks noGrp="1"/>
          </p:cNvSpPr>
          <p:nvPr>
            <p:ph type="body" idx="3"/>
          </p:nvPr>
        </p:nvSpPr>
        <p:spPr>
          <a:xfrm>
            <a:off x="5029200" y="3333670"/>
            <a:ext cx="4023360" cy="501652"/>
          </a:xfrm>
          <a:prstGeom prst="rect">
            <a:avLst/>
          </a:prstGeom>
          <a:noFill/>
          <a:ln>
            <a:noFill/>
          </a:ln>
        </p:spPr>
        <p:txBody>
          <a:bodyPr spcFirstLastPara="1" wrap="square" lIns="0" tIns="19800" rIns="0" bIns="19800" anchor="ctr" anchorCtr="0">
            <a:spAutoFit/>
          </a:bodyPr>
          <a:lstStyle/>
          <a:p>
            <a:pPr marL="111760" lvl="0" indent="-111760" algn="l" rtl="0">
              <a:spcBef>
                <a:spcPts val="0"/>
              </a:spcBef>
              <a:spcAft>
                <a:spcPts val="0"/>
              </a:spcAft>
              <a:buClr>
                <a:schemeClr val="dk1"/>
              </a:buClr>
              <a:buSzPts val="3000"/>
              <a:buFont typeface="Arial"/>
              <a:buNone/>
            </a:pPr>
            <a:r>
              <a:rPr lang="en-US" sz="3000" i="0" dirty="0">
                <a:solidFill>
                  <a:schemeClr val="dk1"/>
                </a:solidFill>
                <a:latin typeface="Arial"/>
                <a:ea typeface="Arial"/>
                <a:cs typeface="Arial"/>
                <a:sym typeface="Arial"/>
              </a:rPr>
              <a:t>Lecture </a:t>
            </a:r>
            <a:r>
              <a:rPr lang="en-US" sz="3000" dirty="0">
                <a:latin typeface="Arial"/>
                <a:ea typeface="Arial"/>
                <a:cs typeface="Arial"/>
                <a:sym typeface="Arial"/>
              </a:rPr>
              <a:t>1</a:t>
            </a:r>
            <a:endParaRPr dirty="0"/>
          </a:p>
        </p:txBody>
      </p:sp>
      <p:sp>
        <p:nvSpPr>
          <p:cNvPr id="69" name="Google Shape;69;p8"/>
          <p:cNvSpPr txBox="1">
            <a:spLocks noGrp="1"/>
          </p:cNvSpPr>
          <p:nvPr>
            <p:ph type="body" idx="4"/>
          </p:nvPr>
        </p:nvSpPr>
        <p:spPr>
          <a:xfrm>
            <a:off x="5029200" y="4206335"/>
            <a:ext cx="4023360" cy="378541"/>
          </a:xfrm>
          <a:prstGeom prst="rect">
            <a:avLst/>
          </a:prstGeom>
          <a:noFill/>
          <a:ln>
            <a:noFill/>
          </a:ln>
        </p:spPr>
        <p:txBody>
          <a:bodyPr spcFirstLastPara="1" wrap="square" lIns="0" tIns="19800" rIns="0" bIns="19800" anchor="ctr" anchorCtr="0">
            <a:spAutoFit/>
          </a:bodyPr>
          <a:lstStyle/>
          <a:p>
            <a:pPr marL="111760" lvl="0" indent="-111760" algn="l" rtl="0">
              <a:spcBef>
                <a:spcPts val="0"/>
              </a:spcBef>
              <a:spcAft>
                <a:spcPts val="0"/>
              </a:spcAft>
              <a:buClr>
                <a:schemeClr val="dk1"/>
              </a:buClr>
              <a:buSzPts val="2200"/>
              <a:buFont typeface="Arial"/>
              <a:buNone/>
            </a:pPr>
            <a:r>
              <a:rPr lang="en-US" sz="2200" dirty="0">
                <a:latin typeface="Arial"/>
                <a:ea typeface="Arial"/>
                <a:cs typeface="Arial"/>
                <a:sym typeface="Arial"/>
              </a:rPr>
              <a:t>Intelligent Agents</a:t>
            </a:r>
            <a:endParaRPr dirty="0"/>
          </a:p>
        </p:txBody>
      </p:sp>
      <p:sp>
        <p:nvSpPr>
          <p:cNvPr id="71" name="Google Shape;71;p8"/>
          <p:cNvSpPr txBox="1">
            <a:spLocks noGrp="1"/>
          </p:cNvSpPr>
          <p:nvPr>
            <p:ph type="body" idx="6"/>
          </p:nvPr>
        </p:nvSpPr>
        <p:spPr>
          <a:xfrm>
            <a:off x="2520738" y="7448012"/>
            <a:ext cx="5016923" cy="209264"/>
          </a:xfrm>
          <a:prstGeom prst="rect">
            <a:avLst/>
          </a:prstGeom>
          <a:noFill/>
          <a:ln>
            <a:noFill/>
          </a:ln>
        </p:spPr>
        <p:txBody>
          <a:bodyPr spcFirstLastPara="1" wrap="square" lIns="0" tIns="19800" rIns="0" bIns="19800" anchor="ctr" anchorCtr="0">
            <a:spAutoFit/>
          </a:bodyPr>
          <a:lstStyle/>
          <a:p>
            <a:pPr marL="0" lvl="0" indent="0" algn="ctr" rtl="0">
              <a:spcBef>
                <a:spcPts val="0"/>
              </a:spcBef>
              <a:spcAft>
                <a:spcPts val="0"/>
              </a:spcAft>
              <a:buClr>
                <a:schemeClr val="dk1"/>
              </a:buClr>
              <a:buSzPts val="1200"/>
              <a:buFont typeface="Verdana"/>
              <a:buNone/>
            </a:pPr>
            <a:r>
              <a:rPr lang="en-US" sz="1050" b="0" i="0" dirty="0">
                <a:solidFill>
                  <a:schemeClr val="dk1"/>
                </a:solidFill>
                <a:latin typeface="Verdana"/>
                <a:ea typeface="Verdana"/>
                <a:cs typeface="Verdana"/>
                <a:sym typeface="Verdana"/>
              </a:rPr>
              <a:t>Copyright © 2021 Pearson Education, Inc. All Rights Reserved</a:t>
            </a:r>
            <a:endParaRPr sz="1100" dirty="0"/>
          </a:p>
        </p:txBody>
      </p:sp>
      <p:sp>
        <p:nvSpPr>
          <p:cNvPr id="3" name="Slide Number Placeholder 2">
            <a:extLst>
              <a:ext uri="{FF2B5EF4-FFF2-40B4-BE49-F238E27FC236}">
                <a16:creationId xmlns:a16="http://schemas.microsoft.com/office/drawing/2014/main" id="{4D86C1C6-9603-CF39-8AFD-6720F8D88D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89"/>
        <p:cNvGrpSpPr/>
        <p:nvPr/>
      </p:nvGrpSpPr>
      <p:grpSpPr>
        <a:xfrm>
          <a:off x="0" y="0"/>
          <a:ext cx="0" cy="0"/>
          <a:chOff x="0" y="0"/>
          <a:chExt cx="0" cy="0"/>
        </a:xfrm>
      </p:grpSpPr>
      <p:sp>
        <p:nvSpPr>
          <p:cNvPr id="191" name="Google Shape;191;p17"/>
          <p:cNvSpPr txBox="1">
            <a:spLocks noGrp="1"/>
          </p:cNvSpPr>
          <p:nvPr>
            <p:ph type="sldNum" idx="12"/>
          </p:nvPr>
        </p:nvSpPr>
        <p:spPr>
          <a:xfrm>
            <a:off x="8768586" y="7008652"/>
            <a:ext cx="195600" cy="1230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US"/>
              <a:t>10</a:t>
            </a:fld>
            <a:endParaRPr/>
          </a:p>
        </p:txBody>
      </p:sp>
      <p:sp>
        <p:nvSpPr>
          <p:cNvPr id="192" name="Google Shape;192;p17"/>
          <p:cNvSpPr txBox="1">
            <a:spLocks noGrp="1"/>
          </p:cNvSpPr>
          <p:nvPr>
            <p:ph type="title"/>
          </p:nvPr>
        </p:nvSpPr>
        <p:spPr>
          <a:xfrm>
            <a:off x="1167409" y="798728"/>
            <a:ext cx="7723500" cy="384900"/>
          </a:xfrm>
          <a:prstGeom prst="rect">
            <a:avLst/>
          </a:prstGeom>
          <a:noFill/>
          <a:ln w="51800"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lvl="0" indent="0" algn="ctr" rtl="0">
              <a:lnSpc>
                <a:spcPct val="104400"/>
              </a:lnSpc>
              <a:spcBef>
                <a:spcPts val="0"/>
              </a:spcBef>
              <a:spcAft>
                <a:spcPts val="0"/>
              </a:spcAft>
              <a:buNone/>
            </a:pPr>
            <a:r>
              <a:rPr lang="en-US"/>
              <a:t>PEAS</a:t>
            </a:r>
            <a:endParaRPr/>
          </a:p>
        </p:txBody>
      </p:sp>
      <p:sp>
        <p:nvSpPr>
          <p:cNvPr id="193" name="Google Shape;193;p17"/>
          <p:cNvSpPr txBox="1"/>
          <p:nvPr/>
        </p:nvSpPr>
        <p:spPr>
          <a:xfrm>
            <a:off x="1130299" y="1378425"/>
            <a:ext cx="7931507" cy="3769617"/>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None/>
            </a:pPr>
            <a:r>
              <a:rPr lang="en-US" sz="2050" dirty="0">
                <a:solidFill>
                  <a:schemeClr val="dk1"/>
                </a:solidFill>
                <a:latin typeface="Calibri"/>
                <a:ea typeface="Calibri"/>
                <a:cs typeface="Calibri"/>
                <a:sym typeface="Calibri"/>
              </a:rPr>
              <a:t>To design a rational agent, we must specify the </a:t>
            </a:r>
            <a:r>
              <a:rPr lang="en-US" sz="2050" dirty="0">
                <a:solidFill>
                  <a:srgbClr val="FF0000"/>
                </a:solidFill>
                <a:latin typeface="Calibri"/>
                <a:ea typeface="Calibri"/>
                <a:cs typeface="Calibri"/>
                <a:sym typeface="Calibri"/>
              </a:rPr>
              <a:t>task environment</a:t>
            </a:r>
            <a:endParaRPr sz="2050" dirty="0">
              <a:solidFill>
                <a:srgbClr val="FF0000"/>
              </a:solidFill>
              <a:latin typeface="Calibri"/>
              <a:ea typeface="Calibri"/>
              <a:cs typeface="Calibri"/>
              <a:sym typeface="Calibri"/>
            </a:endParaRPr>
          </a:p>
          <a:p>
            <a:pPr marL="12700" marR="0" lvl="0" indent="0" algn="l" rtl="0">
              <a:lnSpc>
                <a:spcPct val="100000"/>
              </a:lnSpc>
              <a:spcBef>
                <a:spcPts val="1560"/>
              </a:spcBef>
              <a:spcAft>
                <a:spcPts val="0"/>
              </a:spcAft>
              <a:buNone/>
            </a:pPr>
            <a:r>
              <a:rPr lang="en-US" sz="2050" dirty="0">
                <a:solidFill>
                  <a:schemeClr val="dk1"/>
                </a:solidFill>
                <a:latin typeface="Calibri"/>
                <a:ea typeface="Calibri"/>
                <a:cs typeface="Calibri"/>
                <a:sym typeface="Calibri"/>
              </a:rPr>
              <a:t>Consider, e.g., the task of designing a </a:t>
            </a:r>
            <a:r>
              <a:rPr lang="en-US" sz="1800" b="1" i="0" u="none" strike="noStrike" dirty="0">
                <a:solidFill>
                  <a:srgbClr val="344045"/>
                </a:solidFill>
                <a:effectLst/>
                <a:latin typeface="Tahoma" panose="020B0604030504040204" pitchFamily="34" charset="0"/>
              </a:rPr>
              <a:t> </a:t>
            </a:r>
            <a:r>
              <a:rPr lang="en-US" sz="2050" dirty="0">
                <a:solidFill>
                  <a:schemeClr val="dk1"/>
                </a:solidFill>
                <a:latin typeface="Calibri"/>
                <a:cs typeface="Calibri"/>
              </a:rPr>
              <a:t>self-driving car:</a:t>
            </a:r>
          </a:p>
          <a:p>
            <a:pPr marL="12700" marR="0" lvl="0" indent="0" algn="l" rtl="0">
              <a:lnSpc>
                <a:spcPct val="100000"/>
              </a:lnSpc>
              <a:spcBef>
                <a:spcPts val="1560"/>
              </a:spcBef>
              <a:spcAft>
                <a:spcPts val="0"/>
              </a:spcAft>
              <a:buNone/>
            </a:pPr>
            <a:endParaRPr sz="2050" dirty="0">
              <a:solidFill>
                <a:schemeClr val="dk1"/>
              </a:solidFill>
              <a:latin typeface="Calibri"/>
              <a:cs typeface="Calibri"/>
              <a:sym typeface="Calibri"/>
            </a:endParaRPr>
          </a:p>
          <a:p>
            <a:pPr marL="12700" marR="0" lvl="0" indent="0" algn="l" rtl="0">
              <a:lnSpc>
                <a:spcPct val="100000"/>
              </a:lnSpc>
              <a:spcBef>
                <a:spcPts val="1560"/>
              </a:spcBef>
              <a:spcAft>
                <a:spcPts val="0"/>
              </a:spcAft>
              <a:buNone/>
            </a:pPr>
            <a:r>
              <a:rPr lang="en-US" sz="2050" u="sng" dirty="0">
                <a:solidFill>
                  <a:srgbClr val="FF00FF"/>
                </a:solidFill>
                <a:latin typeface="Calibri"/>
                <a:ea typeface="Calibri"/>
                <a:cs typeface="Calibri"/>
                <a:sym typeface="Calibri"/>
              </a:rPr>
              <a:t>Performance measure</a:t>
            </a:r>
            <a:r>
              <a:rPr lang="en-US" sz="2050" dirty="0">
                <a:solidFill>
                  <a:srgbClr val="FF00FF"/>
                </a:solidFill>
                <a:latin typeface="Calibri"/>
                <a:ea typeface="Calibri"/>
                <a:cs typeface="Calibri"/>
                <a:sym typeface="Calibri"/>
              </a:rPr>
              <a:t>?? </a:t>
            </a:r>
            <a:r>
              <a:rPr lang="en-US" sz="2050" dirty="0">
                <a:solidFill>
                  <a:schemeClr val="dk1"/>
                </a:solidFill>
                <a:latin typeface="Calibri"/>
                <a:ea typeface="Calibri"/>
                <a:cs typeface="Calibri"/>
                <a:sym typeface="Calibri"/>
              </a:rPr>
              <a:t>safety, destination, profits, legality, comfort, </a:t>
            </a:r>
            <a:r>
              <a:rPr lang="en-US" sz="2050" b="0" i="1" dirty="0">
                <a:solidFill>
                  <a:schemeClr val="dk1"/>
                </a:solidFill>
                <a:latin typeface="Bookman Old Style"/>
                <a:ea typeface="Bookman Old Style"/>
                <a:cs typeface="Bookman Old Style"/>
                <a:sym typeface="Bookman Old Style"/>
              </a:rPr>
              <a:t>. . .</a:t>
            </a:r>
            <a:endParaRPr sz="2050" dirty="0">
              <a:solidFill>
                <a:schemeClr val="dk1"/>
              </a:solidFill>
              <a:latin typeface="Bookman Old Style"/>
              <a:ea typeface="Bookman Old Style"/>
              <a:cs typeface="Bookman Old Style"/>
              <a:sym typeface="Bookman Old Style"/>
            </a:endParaRPr>
          </a:p>
          <a:p>
            <a:pPr marL="12700" marR="0" lvl="0" indent="0" algn="l" rtl="0">
              <a:lnSpc>
                <a:spcPct val="100000"/>
              </a:lnSpc>
              <a:spcBef>
                <a:spcPts val="1560"/>
              </a:spcBef>
              <a:spcAft>
                <a:spcPts val="0"/>
              </a:spcAft>
              <a:buNone/>
            </a:pPr>
            <a:r>
              <a:rPr lang="en-US" sz="2050" u="sng" dirty="0">
                <a:solidFill>
                  <a:srgbClr val="FF00FF"/>
                </a:solidFill>
                <a:latin typeface="Calibri"/>
                <a:ea typeface="Calibri"/>
                <a:cs typeface="Calibri"/>
                <a:sym typeface="Calibri"/>
              </a:rPr>
              <a:t>Environment</a:t>
            </a:r>
            <a:r>
              <a:rPr lang="en-US" sz="2050" dirty="0">
                <a:solidFill>
                  <a:srgbClr val="FF00FF"/>
                </a:solidFill>
                <a:latin typeface="Calibri"/>
                <a:ea typeface="Calibri"/>
                <a:cs typeface="Calibri"/>
                <a:sym typeface="Calibri"/>
              </a:rPr>
              <a:t>?? </a:t>
            </a:r>
            <a:r>
              <a:rPr lang="en-US" sz="2050" dirty="0">
                <a:solidFill>
                  <a:schemeClr val="dk1"/>
                </a:solidFill>
                <a:latin typeface="Calibri"/>
                <a:ea typeface="Calibri"/>
                <a:cs typeface="Calibri"/>
                <a:sym typeface="Calibri"/>
              </a:rPr>
              <a:t>US streets/freeways, traffic, pedestrians, weather, </a:t>
            </a:r>
            <a:r>
              <a:rPr lang="en-US" sz="2050" b="0" i="1" dirty="0">
                <a:solidFill>
                  <a:schemeClr val="dk1"/>
                </a:solidFill>
                <a:latin typeface="Bookman Old Style"/>
                <a:ea typeface="Bookman Old Style"/>
                <a:cs typeface="Bookman Old Style"/>
                <a:sym typeface="Bookman Old Style"/>
              </a:rPr>
              <a:t>. . .</a:t>
            </a:r>
            <a:endParaRPr sz="2050" dirty="0">
              <a:solidFill>
                <a:schemeClr val="dk1"/>
              </a:solidFill>
              <a:latin typeface="Bookman Old Style"/>
              <a:ea typeface="Bookman Old Style"/>
              <a:cs typeface="Bookman Old Style"/>
              <a:sym typeface="Bookman Old Style"/>
            </a:endParaRPr>
          </a:p>
          <a:p>
            <a:pPr marL="12700" marR="0" lvl="0" indent="0" algn="l" rtl="0">
              <a:lnSpc>
                <a:spcPct val="100000"/>
              </a:lnSpc>
              <a:spcBef>
                <a:spcPts val="1560"/>
              </a:spcBef>
              <a:spcAft>
                <a:spcPts val="0"/>
              </a:spcAft>
              <a:buNone/>
            </a:pPr>
            <a:r>
              <a:rPr lang="en-US" sz="2050" u="sng" dirty="0">
                <a:solidFill>
                  <a:srgbClr val="FF00FF"/>
                </a:solidFill>
                <a:latin typeface="Calibri"/>
                <a:ea typeface="Calibri"/>
                <a:cs typeface="Calibri"/>
                <a:sym typeface="Calibri"/>
              </a:rPr>
              <a:t>Actuators</a:t>
            </a:r>
            <a:r>
              <a:rPr lang="en-US" sz="2050" dirty="0">
                <a:solidFill>
                  <a:srgbClr val="FF00FF"/>
                </a:solidFill>
                <a:latin typeface="Calibri"/>
                <a:ea typeface="Calibri"/>
                <a:cs typeface="Calibri"/>
                <a:sym typeface="Calibri"/>
              </a:rPr>
              <a:t>?? </a:t>
            </a:r>
            <a:r>
              <a:rPr lang="en-US" sz="2050" dirty="0">
                <a:solidFill>
                  <a:schemeClr val="dk1"/>
                </a:solidFill>
                <a:latin typeface="Calibri"/>
                <a:ea typeface="Calibri"/>
                <a:cs typeface="Calibri"/>
                <a:sym typeface="Calibri"/>
              </a:rPr>
              <a:t>steering, accelerator, brake, horn, speaker/display, </a:t>
            </a:r>
            <a:r>
              <a:rPr lang="en-US" sz="2050" b="0" i="1" dirty="0">
                <a:solidFill>
                  <a:schemeClr val="dk1"/>
                </a:solidFill>
                <a:latin typeface="Bookman Old Style"/>
                <a:ea typeface="Bookman Old Style"/>
                <a:cs typeface="Bookman Old Style"/>
                <a:sym typeface="Bookman Old Style"/>
              </a:rPr>
              <a:t>. . .</a:t>
            </a:r>
            <a:endParaRPr sz="2050" dirty="0">
              <a:solidFill>
                <a:schemeClr val="dk1"/>
              </a:solidFill>
              <a:latin typeface="Bookman Old Style"/>
              <a:ea typeface="Bookman Old Style"/>
              <a:cs typeface="Bookman Old Style"/>
              <a:sym typeface="Bookman Old Style"/>
            </a:endParaRPr>
          </a:p>
          <a:p>
            <a:pPr marL="12700" marR="0" lvl="0" indent="0" algn="l" rtl="0">
              <a:lnSpc>
                <a:spcPct val="100000"/>
              </a:lnSpc>
              <a:spcBef>
                <a:spcPts val="1560"/>
              </a:spcBef>
              <a:spcAft>
                <a:spcPts val="0"/>
              </a:spcAft>
              <a:buNone/>
            </a:pPr>
            <a:r>
              <a:rPr lang="en-US" sz="2050" u="sng" dirty="0">
                <a:solidFill>
                  <a:srgbClr val="FF00FF"/>
                </a:solidFill>
                <a:latin typeface="Calibri"/>
                <a:ea typeface="Calibri"/>
                <a:cs typeface="Calibri"/>
                <a:sym typeface="Calibri"/>
              </a:rPr>
              <a:t>Sensors</a:t>
            </a:r>
            <a:r>
              <a:rPr lang="en-US" sz="2050" dirty="0">
                <a:solidFill>
                  <a:srgbClr val="FF00FF"/>
                </a:solidFill>
                <a:latin typeface="Calibri"/>
                <a:ea typeface="Calibri"/>
                <a:cs typeface="Calibri"/>
                <a:sym typeface="Calibri"/>
              </a:rPr>
              <a:t>?? </a:t>
            </a:r>
            <a:r>
              <a:rPr lang="en-US" sz="2050" dirty="0">
                <a:solidFill>
                  <a:schemeClr val="dk1"/>
                </a:solidFill>
                <a:latin typeface="Calibri"/>
                <a:ea typeface="Calibri"/>
                <a:cs typeface="Calibri"/>
                <a:sym typeface="Calibri"/>
              </a:rPr>
              <a:t>video, accelerometers, gauges, engine sensors, keyboard, </a:t>
            </a:r>
            <a:r>
              <a:rPr lang="en-US" sz="2050" dirty="0" err="1">
                <a:solidFill>
                  <a:schemeClr val="dk1"/>
                </a:solidFill>
                <a:latin typeface="Calibri"/>
                <a:ea typeface="Calibri"/>
                <a:cs typeface="Calibri"/>
                <a:sym typeface="Calibri"/>
              </a:rPr>
              <a:t>GPS,speedometer</a:t>
            </a:r>
            <a:r>
              <a:rPr lang="en-US" sz="2050" dirty="0">
                <a:solidFill>
                  <a:schemeClr val="dk1"/>
                </a:solidFill>
                <a:latin typeface="Calibri"/>
                <a:ea typeface="Calibri"/>
                <a:cs typeface="Calibri"/>
                <a:sym typeface="Calibri"/>
              </a:rPr>
              <a:t> </a:t>
            </a:r>
            <a:r>
              <a:rPr lang="en-US" sz="2050" b="0" i="1" dirty="0">
                <a:solidFill>
                  <a:schemeClr val="dk1"/>
                </a:solidFill>
                <a:latin typeface="Bookman Old Style"/>
                <a:ea typeface="Bookman Old Style"/>
                <a:cs typeface="Bookman Old Style"/>
                <a:sym typeface="Bookman Old Style"/>
              </a:rPr>
              <a:t>. . .</a:t>
            </a:r>
            <a:endParaRPr sz="2050" dirty="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200" name="Google Shape;200;p18"/>
          <p:cNvSpPr txBox="1">
            <a:spLocks noGrp="1"/>
          </p:cNvSpPr>
          <p:nvPr>
            <p:ph type="sldNum" idx="12"/>
          </p:nvPr>
        </p:nvSpPr>
        <p:spPr>
          <a:xfrm>
            <a:off x="8768586" y="7008652"/>
            <a:ext cx="195600" cy="1230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US"/>
              <a:t>11</a:t>
            </a:fld>
            <a:endParaRPr/>
          </a:p>
        </p:txBody>
      </p:sp>
      <p:sp>
        <p:nvSpPr>
          <p:cNvPr id="201" name="Google Shape;201;p18"/>
          <p:cNvSpPr txBox="1">
            <a:spLocks noGrp="1"/>
          </p:cNvSpPr>
          <p:nvPr>
            <p:ph type="title"/>
          </p:nvPr>
        </p:nvSpPr>
        <p:spPr>
          <a:xfrm>
            <a:off x="1167409" y="798728"/>
            <a:ext cx="7723500" cy="384900"/>
          </a:xfrm>
          <a:prstGeom prst="rect">
            <a:avLst/>
          </a:prstGeom>
          <a:noFill/>
          <a:ln w="51800"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lvl="0" indent="0" algn="ctr" rtl="0">
              <a:lnSpc>
                <a:spcPct val="105400"/>
              </a:lnSpc>
              <a:spcBef>
                <a:spcPts val="0"/>
              </a:spcBef>
              <a:spcAft>
                <a:spcPts val="0"/>
              </a:spcAft>
              <a:buNone/>
            </a:pPr>
            <a:r>
              <a:rPr lang="en-US"/>
              <a:t>Internet shopping agent</a:t>
            </a:r>
            <a:endParaRPr/>
          </a:p>
        </p:txBody>
      </p:sp>
      <p:sp>
        <p:nvSpPr>
          <p:cNvPr id="202" name="Google Shape;202;p18"/>
          <p:cNvSpPr txBox="1"/>
          <p:nvPr/>
        </p:nvSpPr>
        <p:spPr>
          <a:xfrm>
            <a:off x="1167409" y="1715224"/>
            <a:ext cx="7284223" cy="1879356"/>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None/>
            </a:pPr>
            <a:r>
              <a:rPr lang="en-US" sz="2050" u="sng" dirty="0">
                <a:solidFill>
                  <a:srgbClr val="FF00FF"/>
                </a:solidFill>
                <a:latin typeface="Calibri"/>
                <a:ea typeface="Calibri"/>
                <a:cs typeface="Calibri"/>
                <a:sym typeface="Calibri"/>
              </a:rPr>
              <a:t>Performance measure</a:t>
            </a:r>
            <a:r>
              <a:rPr lang="en-US" sz="2050" dirty="0">
                <a:solidFill>
                  <a:srgbClr val="FF00FF"/>
                </a:solidFill>
                <a:latin typeface="Calibri"/>
                <a:ea typeface="Calibri"/>
                <a:cs typeface="Calibri"/>
                <a:sym typeface="Calibri"/>
              </a:rPr>
              <a:t>??</a:t>
            </a:r>
            <a:endParaRPr sz="2050" dirty="0">
              <a:solidFill>
                <a:srgbClr val="FF00FF"/>
              </a:solidFill>
              <a:latin typeface="Calibri"/>
              <a:ea typeface="Calibri"/>
              <a:cs typeface="Calibri"/>
              <a:sym typeface="Calibri"/>
            </a:endParaRPr>
          </a:p>
          <a:p>
            <a:pPr marL="12700" marR="904875" lvl="0" indent="-635" algn="l" rtl="0">
              <a:lnSpc>
                <a:spcPct val="163400"/>
              </a:lnSpc>
              <a:spcBef>
                <a:spcPts val="0"/>
              </a:spcBef>
              <a:spcAft>
                <a:spcPts val="0"/>
              </a:spcAft>
              <a:buNone/>
            </a:pPr>
            <a:r>
              <a:rPr lang="en-US" sz="2050" u="sng" dirty="0">
                <a:solidFill>
                  <a:srgbClr val="FF00FF"/>
                </a:solidFill>
                <a:latin typeface="Calibri"/>
                <a:ea typeface="Calibri"/>
                <a:cs typeface="Calibri"/>
                <a:sym typeface="Calibri"/>
              </a:rPr>
              <a:t>Environment</a:t>
            </a:r>
            <a:r>
              <a:rPr lang="en-US" sz="2050" dirty="0">
                <a:solidFill>
                  <a:srgbClr val="FF00FF"/>
                </a:solidFill>
                <a:latin typeface="Calibri"/>
                <a:ea typeface="Calibri"/>
                <a:cs typeface="Calibri"/>
                <a:sym typeface="Calibri"/>
              </a:rPr>
              <a:t>?? </a:t>
            </a:r>
            <a:endParaRPr sz="2050" dirty="0">
              <a:solidFill>
                <a:srgbClr val="FF00FF"/>
              </a:solidFill>
              <a:latin typeface="Calibri"/>
              <a:ea typeface="Calibri"/>
              <a:cs typeface="Calibri"/>
              <a:sym typeface="Calibri"/>
            </a:endParaRPr>
          </a:p>
          <a:p>
            <a:pPr marL="12700" marR="904875" lvl="0" indent="-635" algn="l" rtl="0">
              <a:lnSpc>
                <a:spcPct val="163400"/>
              </a:lnSpc>
              <a:spcBef>
                <a:spcPts val="0"/>
              </a:spcBef>
              <a:spcAft>
                <a:spcPts val="0"/>
              </a:spcAft>
              <a:buNone/>
            </a:pPr>
            <a:r>
              <a:rPr lang="en-US" sz="2050" dirty="0">
                <a:solidFill>
                  <a:srgbClr val="FF00FF"/>
                </a:solidFill>
                <a:latin typeface="Calibri"/>
                <a:ea typeface="Calibri"/>
                <a:cs typeface="Calibri"/>
                <a:sym typeface="Calibri"/>
              </a:rPr>
              <a:t> </a:t>
            </a:r>
            <a:r>
              <a:rPr lang="en-US" sz="2050" u="sng" dirty="0">
                <a:solidFill>
                  <a:srgbClr val="FF00FF"/>
                </a:solidFill>
                <a:latin typeface="Calibri"/>
                <a:ea typeface="Calibri"/>
                <a:cs typeface="Calibri"/>
                <a:sym typeface="Calibri"/>
              </a:rPr>
              <a:t>Actuators</a:t>
            </a:r>
            <a:r>
              <a:rPr lang="en-US" sz="2050" dirty="0">
                <a:solidFill>
                  <a:srgbClr val="FF00FF"/>
                </a:solidFill>
                <a:latin typeface="Calibri"/>
                <a:ea typeface="Calibri"/>
                <a:cs typeface="Calibri"/>
                <a:sym typeface="Calibri"/>
              </a:rPr>
              <a:t>??</a:t>
            </a:r>
            <a:endParaRPr sz="2050" dirty="0">
              <a:solidFill>
                <a:schemeClr val="dk1"/>
              </a:solidFill>
              <a:latin typeface="Calibri"/>
              <a:ea typeface="Calibri"/>
              <a:cs typeface="Calibri"/>
              <a:sym typeface="Calibri"/>
            </a:endParaRPr>
          </a:p>
          <a:p>
            <a:pPr marL="12700" marR="0" lvl="0" indent="0" algn="l" rtl="0">
              <a:lnSpc>
                <a:spcPct val="100000"/>
              </a:lnSpc>
              <a:spcBef>
                <a:spcPts val="1560"/>
              </a:spcBef>
              <a:spcAft>
                <a:spcPts val="0"/>
              </a:spcAft>
              <a:buNone/>
            </a:pPr>
            <a:r>
              <a:rPr lang="en-US" sz="2050" u="sng" dirty="0">
                <a:solidFill>
                  <a:srgbClr val="FF00FF"/>
                </a:solidFill>
                <a:latin typeface="Calibri"/>
                <a:ea typeface="Calibri"/>
                <a:cs typeface="Calibri"/>
                <a:sym typeface="Calibri"/>
              </a:rPr>
              <a:t>Sensors</a:t>
            </a:r>
            <a:r>
              <a:rPr lang="en-US" sz="2050" dirty="0">
                <a:solidFill>
                  <a:srgbClr val="FF00FF"/>
                </a:solidFill>
                <a:latin typeface="Calibri"/>
                <a:ea typeface="Calibri"/>
                <a:cs typeface="Calibri"/>
                <a:sym typeface="Calibri"/>
              </a:rPr>
              <a:t>??</a:t>
            </a:r>
            <a:endParaRPr sz="2050"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10" name="Google Shape;210;p19"/>
          <p:cNvSpPr txBox="1">
            <a:spLocks noGrp="1"/>
          </p:cNvSpPr>
          <p:nvPr>
            <p:ph type="sldNum" idx="12"/>
          </p:nvPr>
        </p:nvSpPr>
        <p:spPr>
          <a:xfrm>
            <a:off x="8768586" y="7008652"/>
            <a:ext cx="195600" cy="1230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US"/>
              <a:t>12</a:t>
            </a:fld>
            <a:endParaRPr/>
          </a:p>
        </p:txBody>
      </p:sp>
      <p:sp>
        <p:nvSpPr>
          <p:cNvPr id="211" name="Google Shape;211;p19"/>
          <p:cNvSpPr txBox="1">
            <a:spLocks noGrp="1"/>
          </p:cNvSpPr>
          <p:nvPr>
            <p:ph type="title"/>
          </p:nvPr>
        </p:nvSpPr>
        <p:spPr>
          <a:xfrm>
            <a:off x="1167409" y="798728"/>
            <a:ext cx="7723500" cy="384900"/>
          </a:xfrm>
          <a:prstGeom prst="rect">
            <a:avLst/>
          </a:prstGeom>
          <a:noFill/>
          <a:ln w="51800"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lvl="0" indent="0" algn="ctr" rtl="0">
              <a:lnSpc>
                <a:spcPct val="105400"/>
              </a:lnSpc>
              <a:spcBef>
                <a:spcPts val="0"/>
              </a:spcBef>
              <a:spcAft>
                <a:spcPts val="0"/>
              </a:spcAft>
              <a:buNone/>
            </a:pPr>
            <a:r>
              <a:rPr lang="en-US" dirty="0"/>
              <a:t>Internet shopping agent</a:t>
            </a:r>
            <a:endParaRPr dirty="0"/>
          </a:p>
        </p:txBody>
      </p:sp>
      <p:sp>
        <p:nvSpPr>
          <p:cNvPr id="212" name="Google Shape;212;p19"/>
          <p:cNvSpPr txBox="1"/>
          <p:nvPr/>
        </p:nvSpPr>
        <p:spPr>
          <a:xfrm>
            <a:off x="1130286" y="1684401"/>
            <a:ext cx="7833900" cy="1879356"/>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None/>
            </a:pPr>
            <a:r>
              <a:rPr lang="en-US" sz="2050" u="sng" dirty="0">
                <a:solidFill>
                  <a:srgbClr val="FF00FF"/>
                </a:solidFill>
                <a:latin typeface="Calibri"/>
                <a:ea typeface="Calibri"/>
                <a:cs typeface="Calibri"/>
                <a:sym typeface="Calibri"/>
              </a:rPr>
              <a:t>Performance measure</a:t>
            </a:r>
            <a:r>
              <a:rPr lang="en-US" sz="2050" dirty="0">
                <a:solidFill>
                  <a:srgbClr val="FF00FF"/>
                </a:solidFill>
                <a:latin typeface="Calibri"/>
                <a:ea typeface="Calibri"/>
                <a:cs typeface="Calibri"/>
                <a:sym typeface="Calibri"/>
              </a:rPr>
              <a:t>?? </a:t>
            </a:r>
            <a:r>
              <a:rPr lang="en-US" sz="2050" dirty="0">
                <a:solidFill>
                  <a:schemeClr val="dk1"/>
                </a:solidFill>
                <a:latin typeface="Calibri"/>
                <a:ea typeface="Calibri"/>
                <a:cs typeface="Calibri"/>
                <a:sym typeface="Calibri"/>
              </a:rPr>
              <a:t>price, quality, appropriateness, efficiency</a:t>
            </a:r>
            <a:endParaRPr sz="2050" dirty="0">
              <a:solidFill>
                <a:schemeClr val="dk1"/>
              </a:solidFill>
              <a:latin typeface="Calibri"/>
              <a:ea typeface="Calibri"/>
              <a:cs typeface="Calibri"/>
              <a:sym typeface="Calibri"/>
            </a:endParaRPr>
          </a:p>
          <a:p>
            <a:pPr marL="12700" marR="5080" lvl="0" indent="0" algn="l" rtl="0">
              <a:lnSpc>
                <a:spcPct val="163400"/>
              </a:lnSpc>
              <a:spcBef>
                <a:spcPts val="0"/>
              </a:spcBef>
              <a:spcAft>
                <a:spcPts val="0"/>
              </a:spcAft>
              <a:buNone/>
            </a:pPr>
            <a:r>
              <a:rPr lang="en-US" sz="2050" u="sng" dirty="0">
                <a:solidFill>
                  <a:srgbClr val="FF00FF"/>
                </a:solidFill>
                <a:latin typeface="Calibri"/>
                <a:ea typeface="Calibri"/>
                <a:cs typeface="Calibri"/>
                <a:sym typeface="Calibri"/>
              </a:rPr>
              <a:t>Environment</a:t>
            </a:r>
            <a:r>
              <a:rPr lang="en-US" sz="2050" dirty="0">
                <a:solidFill>
                  <a:srgbClr val="FF00FF"/>
                </a:solidFill>
                <a:latin typeface="Calibri"/>
                <a:ea typeface="Calibri"/>
                <a:cs typeface="Calibri"/>
                <a:sym typeface="Calibri"/>
              </a:rPr>
              <a:t>?? </a:t>
            </a:r>
            <a:r>
              <a:rPr lang="en-US" sz="2050" dirty="0">
                <a:solidFill>
                  <a:schemeClr val="dk1"/>
                </a:solidFill>
                <a:latin typeface="Calibri"/>
                <a:ea typeface="Calibri"/>
                <a:cs typeface="Calibri"/>
                <a:sym typeface="Calibri"/>
              </a:rPr>
              <a:t>current and future WWW sites, vendors, shippers  </a:t>
            </a:r>
            <a:r>
              <a:rPr lang="en-US" sz="2050" u="sng" dirty="0">
                <a:solidFill>
                  <a:srgbClr val="FF00FF"/>
                </a:solidFill>
                <a:latin typeface="Calibri"/>
                <a:ea typeface="Calibri"/>
                <a:cs typeface="Calibri"/>
                <a:sym typeface="Calibri"/>
              </a:rPr>
              <a:t>Actuators</a:t>
            </a:r>
            <a:r>
              <a:rPr lang="en-US" sz="2050" dirty="0">
                <a:solidFill>
                  <a:srgbClr val="FF00FF"/>
                </a:solidFill>
                <a:latin typeface="Calibri"/>
                <a:ea typeface="Calibri"/>
                <a:cs typeface="Calibri"/>
                <a:sym typeface="Calibri"/>
              </a:rPr>
              <a:t>?? </a:t>
            </a:r>
            <a:r>
              <a:rPr lang="en-US" sz="2050" dirty="0">
                <a:solidFill>
                  <a:schemeClr val="dk1"/>
                </a:solidFill>
                <a:latin typeface="Calibri"/>
                <a:ea typeface="Calibri"/>
                <a:cs typeface="Calibri"/>
                <a:sym typeface="Calibri"/>
              </a:rPr>
              <a:t>display to user, follow URL, fill in form</a:t>
            </a:r>
            <a:endParaRPr sz="2050" dirty="0">
              <a:solidFill>
                <a:schemeClr val="dk1"/>
              </a:solidFill>
              <a:latin typeface="Calibri"/>
              <a:ea typeface="Calibri"/>
              <a:cs typeface="Calibri"/>
              <a:sym typeface="Calibri"/>
            </a:endParaRPr>
          </a:p>
          <a:p>
            <a:pPr marL="12700" marR="0" lvl="0" indent="0" algn="l" rtl="0">
              <a:lnSpc>
                <a:spcPct val="100000"/>
              </a:lnSpc>
              <a:spcBef>
                <a:spcPts val="1560"/>
              </a:spcBef>
              <a:spcAft>
                <a:spcPts val="0"/>
              </a:spcAft>
              <a:buNone/>
            </a:pPr>
            <a:r>
              <a:rPr lang="en-US" sz="2050" u="sng" dirty="0">
                <a:solidFill>
                  <a:srgbClr val="FF00FF"/>
                </a:solidFill>
                <a:latin typeface="Calibri"/>
                <a:ea typeface="Calibri"/>
                <a:cs typeface="Calibri"/>
                <a:sym typeface="Calibri"/>
              </a:rPr>
              <a:t>Sensors</a:t>
            </a:r>
            <a:r>
              <a:rPr lang="en-US" sz="2050" dirty="0">
                <a:solidFill>
                  <a:srgbClr val="FF00FF"/>
                </a:solidFill>
                <a:latin typeface="Calibri"/>
                <a:ea typeface="Calibri"/>
                <a:cs typeface="Calibri"/>
                <a:sym typeface="Calibri"/>
              </a:rPr>
              <a:t>?? </a:t>
            </a:r>
            <a:r>
              <a:rPr lang="en-US" sz="2050" dirty="0">
                <a:solidFill>
                  <a:schemeClr val="dk1"/>
                </a:solidFill>
                <a:latin typeface="Calibri"/>
                <a:ea typeface="Calibri"/>
                <a:cs typeface="Calibri"/>
                <a:sym typeface="Calibri"/>
              </a:rPr>
              <a:t>HTML pages (text, graphics, scripts)</a:t>
            </a:r>
            <a:endParaRPr sz="2050"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title"/>
          </p:nvPr>
        </p:nvSpPr>
        <p:spPr>
          <a:xfrm>
            <a:off x="1167409" y="798728"/>
            <a:ext cx="7723500" cy="384900"/>
          </a:xfrm>
          <a:prstGeom prst="rect">
            <a:avLst/>
          </a:prstGeom>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221" name="Google Shape;221;p20"/>
          <p:cNvSpPr txBox="1">
            <a:spLocks noGrp="1"/>
          </p:cNvSpPr>
          <p:nvPr>
            <p:ph type="body" idx="1"/>
          </p:nvPr>
        </p:nvSpPr>
        <p:spPr>
          <a:xfrm>
            <a:off x="1139799" y="1489100"/>
            <a:ext cx="7782000" cy="277200"/>
          </a:xfrm>
          <a:prstGeom prst="rect">
            <a:avLst/>
          </a:prstGeom>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222" name="Google Shape;222;p20"/>
          <p:cNvSpPr txBox="1">
            <a:spLocks noGrp="1"/>
          </p:cNvSpPr>
          <p:nvPr>
            <p:ph type="sldNum" idx="12"/>
          </p:nvPr>
        </p:nvSpPr>
        <p:spPr>
          <a:xfrm>
            <a:off x="8768586" y="7008652"/>
            <a:ext cx="195600" cy="1230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US"/>
              <a:t>13</a:t>
            </a:fld>
            <a:endParaRPr/>
          </a:p>
        </p:txBody>
      </p:sp>
      <p:pic>
        <p:nvPicPr>
          <p:cNvPr id="223" name="Google Shape;223;p20"/>
          <p:cNvPicPr preferRelativeResize="0"/>
          <p:nvPr/>
        </p:nvPicPr>
        <p:blipFill>
          <a:blip r:embed="rId3">
            <a:alphaModFix/>
          </a:blip>
          <a:stretch>
            <a:fillRect/>
          </a:stretch>
        </p:blipFill>
        <p:spPr>
          <a:xfrm>
            <a:off x="202775" y="172850"/>
            <a:ext cx="8761400" cy="67434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1A5900-8138-41D3-A400-42A9025D9636}"/>
              </a:ext>
            </a:extLst>
          </p:cNvPr>
          <p:cNvSpPr>
            <a:spLocks noGrp="1"/>
          </p:cNvSpPr>
          <p:nvPr>
            <p:ph type="body" idx="1"/>
          </p:nvPr>
        </p:nvSpPr>
        <p:spPr>
          <a:xfrm>
            <a:off x="1139799" y="1489100"/>
            <a:ext cx="7781925" cy="4431983"/>
          </a:xfrm>
        </p:spPr>
        <p:txBody>
          <a:bodyPr/>
          <a:lstStyle/>
          <a:p>
            <a:endParaRPr lang="en-US" dirty="0"/>
          </a:p>
          <a:p>
            <a:r>
              <a:rPr lang="en-US" dirty="0">
                <a:solidFill>
                  <a:srgbClr val="0070C0"/>
                </a:solidFill>
              </a:rPr>
              <a:t>Fully observable </a:t>
            </a:r>
            <a:r>
              <a:rPr lang="en-US" dirty="0">
                <a:solidFill>
                  <a:schemeClr val="tx1"/>
                </a:solidFill>
              </a:rPr>
              <a:t>vs. </a:t>
            </a:r>
            <a:r>
              <a:rPr lang="en-US" dirty="0">
                <a:solidFill>
                  <a:srgbClr val="FF0000"/>
                </a:solidFill>
              </a:rPr>
              <a:t>partially observable</a:t>
            </a:r>
          </a:p>
          <a:p>
            <a:r>
              <a:rPr lang="en-US" dirty="0"/>
              <a:t>Whether the agent sensors give access to the complete state of the  environment, at each point in time.</a:t>
            </a:r>
          </a:p>
          <a:p>
            <a:endParaRPr lang="en-US" dirty="0"/>
          </a:p>
          <a:p>
            <a:r>
              <a:rPr lang="en-US" dirty="0">
                <a:solidFill>
                  <a:srgbClr val="0070C0"/>
                </a:solidFill>
              </a:rPr>
              <a:t>Deterministic</a:t>
            </a:r>
            <a:r>
              <a:rPr lang="en-US" dirty="0"/>
              <a:t> vs. </a:t>
            </a:r>
            <a:r>
              <a:rPr lang="en-US" dirty="0">
                <a:solidFill>
                  <a:srgbClr val="FF0000"/>
                </a:solidFill>
              </a:rPr>
              <a:t>stochastic</a:t>
            </a:r>
          </a:p>
          <a:p>
            <a:r>
              <a:rPr lang="en-US" dirty="0"/>
              <a:t>Whether the next state of the environment is completely determined by  the current state and the action executed by the agent.</a:t>
            </a:r>
          </a:p>
          <a:p>
            <a:endParaRPr lang="en-US" dirty="0"/>
          </a:p>
          <a:p>
            <a:r>
              <a:rPr lang="en-US" dirty="0">
                <a:solidFill>
                  <a:srgbClr val="0070C0"/>
                </a:solidFill>
              </a:rPr>
              <a:t>Episodic</a:t>
            </a:r>
            <a:r>
              <a:rPr lang="en-US" dirty="0"/>
              <a:t> vs. </a:t>
            </a:r>
            <a:r>
              <a:rPr lang="en-US" dirty="0">
                <a:solidFill>
                  <a:srgbClr val="FF0000"/>
                </a:solidFill>
              </a:rPr>
              <a:t>sequential</a:t>
            </a:r>
          </a:p>
          <a:p>
            <a:r>
              <a:rPr lang="en-US" dirty="0"/>
              <a:t>Whether the agent's experience is divided into atomic independent  episodes.</a:t>
            </a:r>
          </a:p>
          <a:p>
            <a:endParaRPr lang="en-US" dirty="0"/>
          </a:p>
          <a:p>
            <a:r>
              <a:rPr lang="en-US" dirty="0">
                <a:solidFill>
                  <a:srgbClr val="0070C0"/>
                </a:solidFill>
              </a:rPr>
              <a:t>Static</a:t>
            </a:r>
            <a:r>
              <a:rPr lang="en-US" dirty="0"/>
              <a:t> vs. </a:t>
            </a:r>
            <a:r>
              <a:rPr lang="en-US" dirty="0">
                <a:solidFill>
                  <a:srgbClr val="FF0000"/>
                </a:solidFill>
              </a:rPr>
              <a:t>dynamic</a:t>
            </a:r>
          </a:p>
          <a:p>
            <a:r>
              <a:rPr lang="en-US" dirty="0"/>
              <a:t>Whether the environment can change, or the performance measure  can change with time.</a:t>
            </a:r>
          </a:p>
          <a:p>
            <a:endParaRPr lang="en-US" dirty="0"/>
          </a:p>
        </p:txBody>
      </p:sp>
      <p:sp>
        <p:nvSpPr>
          <p:cNvPr id="4" name="Slide Number Placeholder 3">
            <a:extLst>
              <a:ext uri="{FF2B5EF4-FFF2-40B4-BE49-F238E27FC236}">
                <a16:creationId xmlns:a16="http://schemas.microsoft.com/office/drawing/2014/main" id="{2AFB4629-446B-5CA9-A1FE-BFB03DFB468E}"/>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t>14</a:t>
            </a:fld>
            <a:endParaRPr lang="en-US"/>
          </a:p>
        </p:txBody>
      </p:sp>
      <p:sp>
        <p:nvSpPr>
          <p:cNvPr id="6" name="TextBox 5">
            <a:extLst>
              <a:ext uri="{FF2B5EF4-FFF2-40B4-BE49-F238E27FC236}">
                <a16:creationId xmlns:a16="http://schemas.microsoft.com/office/drawing/2014/main" id="{147C86D5-DAAE-1D3B-F484-DDCB9E417A56}"/>
              </a:ext>
            </a:extLst>
          </p:cNvPr>
          <p:cNvSpPr txBox="1"/>
          <p:nvPr/>
        </p:nvSpPr>
        <p:spPr>
          <a:xfrm>
            <a:off x="2514599" y="3732311"/>
            <a:ext cx="5029200" cy="307777"/>
          </a:xfrm>
          <a:prstGeom prst="rect">
            <a:avLst/>
          </a:prstGeom>
          <a:noFill/>
        </p:spPr>
        <p:txBody>
          <a:bodyPr wrap="square">
            <a:spAutoFit/>
          </a:bodyPr>
          <a:lstStyle/>
          <a:p>
            <a:r>
              <a:rPr lang="en-US" dirty="0"/>
              <a:t> </a:t>
            </a:r>
          </a:p>
        </p:txBody>
      </p:sp>
      <p:sp>
        <p:nvSpPr>
          <p:cNvPr id="9" name="object 2">
            <a:extLst>
              <a:ext uri="{FF2B5EF4-FFF2-40B4-BE49-F238E27FC236}">
                <a16:creationId xmlns:a16="http://schemas.microsoft.com/office/drawing/2014/main" id="{2B1026B2-8849-9801-5FA4-4FB03C7AD584}"/>
              </a:ext>
            </a:extLst>
          </p:cNvPr>
          <p:cNvSpPr txBox="1">
            <a:spLocks/>
          </p:cNvSpPr>
          <p:nvPr/>
        </p:nvSpPr>
        <p:spPr>
          <a:xfrm>
            <a:off x="1241931" y="695773"/>
            <a:ext cx="7722234" cy="381000"/>
          </a:xfrm>
          <a:prstGeom prst="rect">
            <a:avLst/>
          </a:prstGeom>
          <a:noFill/>
          <a:ln w="51816">
            <a:solidFill>
              <a:srgbClr val="000000"/>
            </a:solidFill>
          </a:ln>
        </p:spPr>
        <p:txBody>
          <a:bodyPr spcFirstLastPara="1" vert="horz" wrap="square" lIns="0" tIns="0"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500" b="0" i="0" u="none" strike="noStrike" cap="none">
                <a:solidFill>
                  <a:schemeClr val="dk1"/>
                </a:solidFill>
                <a:latin typeface="Century"/>
                <a:ea typeface="Century"/>
                <a:cs typeface="Century"/>
                <a:sym typeface="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ts val="2635"/>
              </a:lnSpc>
            </a:pPr>
            <a:r>
              <a:rPr lang="en-US" spc="80" dirty="0"/>
              <a:t>Environment</a:t>
            </a:r>
            <a:r>
              <a:rPr lang="en-US" spc="220" dirty="0"/>
              <a:t> </a:t>
            </a:r>
            <a:r>
              <a:rPr lang="en-US" spc="95" dirty="0"/>
              <a:t>types</a:t>
            </a:r>
          </a:p>
        </p:txBody>
      </p:sp>
    </p:spTree>
    <p:extLst>
      <p:ext uri="{BB962C8B-B14F-4D97-AF65-F5344CB8AC3E}">
        <p14:creationId xmlns:p14="http://schemas.microsoft.com/office/powerpoint/2010/main" val="777674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6850-EA10-D40B-F661-C2FCED0EEB47}"/>
              </a:ext>
            </a:extLst>
          </p:cNvPr>
          <p:cNvSpPr>
            <a:spLocks noGrp="1"/>
          </p:cNvSpPr>
          <p:nvPr>
            <p:ph type="title"/>
          </p:nvPr>
        </p:nvSpPr>
        <p:spPr>
          <a:xfrm>
            <a:off x="1167409" y="798728"/>
            <a:ext cx="7723581" cy="384721"/>
          </a:xfrm>
        </p:spPr>
        <p:txBody>
          <a:bodyPr/>
          <a:lstStyle/>
          <a:p>
            <a:r>
              <a:rPr lang="en-US" dirty="0" err="1"/>
              <a:t>Cont</a:t>
            </a:r>
            <a:r>
              <a:rPr lang="en-US" dirty="0"/>
              <a:t>…</a:t>
            </a:r>
          </a:p>
        </p:txBody>
      </p:sp>
      <p:sp>
        <p:nvSpPr>
          <p:cNvPr id="3" name="Text Placeholder 2">
            <a:extLst>
              <a:ext uri="{FF2B5EF4-FFF2-40B4-BE49-F238E27FC236}">
                <a16:creationId xmlns:a16="http://schemas.microsoft.com/office/drawing/2014/main" id="{B413DB5D-7E97-4C91-2231-BB4DBB35E3D8}"/>
              </a:ext>
            </a:extLst>
          </p:cNvPr>
          <p:cNvSpPr>
            <a:spLocks noGrp="1"/>
          </p:cNvSpPr>
          <p:nvPr>
            <p:ph type="body" idx="1"/>
          </p:nvPr>
        </p:nvSpPr>
        <p:spPr>
          <a:xfrm>
            <a:off x="1139799" y="1489100"/>
            <a:ext cx="7781925" cy="4178067"/>
          </a:xfrm>
        </p:spPr>
        <p:txBody>
          <a:bodyPr/>
          <a:lstStyle/>
          <a:p>
            <a:pPr marL="12700" rtl="0">
              <a:spcBef>
                <a:spcPts val="0"/>
              </a:spcBef>
              <a:spcAft>
                <a:spcPts val="0"/>
              </a:spcAft>
            </a:pPr>
            <a:r>
              <a:rPr lang="en-US" sz="1800" b="0" i="0" u="none" strike="noStrike" dirty="0">
                <a:solidFill>
                  <a:srgbClr val="0187D0"/>
                </a:solidFill>
                <a:effectLst/>
                <a:latin typeface="Calibri" panose="020F0502020204030204" pitchFamily="34" charset="0"/>
                <a:cs typeface="Calibri" panose="020F0502020204030204" pitchFamily="34" charset="0"/>
              </a:rPr>
              <a:t>Discrete </a:t>
            </a:r>
            <a:r>
              <a:rPr lang="en-US" sz="1800" b="0" i="0" u="none" strike="noStrike" dirty="0">
                <a:solidFill>
                  <a:schemeClr val="tx1"/>
                </a:solidFill>
                <a:effectLst/>
                <a:latin typeface="Calibri" panose="020F0502020204030204" pitchFamily="34" charset="0"/>
                <a:cs typeface="Calibri" panose="020F0502020204030204" pitchFamily="34" charset="0"/>
              </a:rPr>
              <a:t>vs.</a:t>
            </a:r>
            <a:r>
              <a:rPr lang="en-US" sz="1800" b="0" i="0" u="none" strike="noStrike" dirty="0">
                <a:solidFill>
                  <a:srgbClr val="344045"/>
                </a:solidFill>
                <a:effectLst/>
                <a:latin typeface="Calibri" panose="020F0502020204030204" pitchFamily="34" charset="0"/>
                <a:cs typeface="Calibri" panose="020F0502020204030204" pitchFamily="34" charset="0"/>
              </a:rPr>
              <a:t> </a:t>
            </a:r>
            <a:r>
              <a:rPr lang="en-US" sz="1800" b="0" i="0" u="none" strike="noStrike" dirty="0">
                <a:solidFill>
                  <a:srgbClr val="D01A00"/>
                </a:solidFill>
                <a:effectLst/>
                <a:latin typeface="Calibri" panose="020F0502020204030204" pitchFamily="34" charset="0"/>
                <a:cs typeface="Calibri" panose="020F0502020204030204" pitchFamily="34" charset="0"/>
              </a:rPr>
              <a:t>continuous</a:t>
            </a:r>
            <a:endParaRPr lang="en-US" b="0" dirty="0">
              <a:effectLst/>
              <a:latin typeface="Calibri" panose="020F0502020204030204" pitchFamily="34" charset="0"/>
              <a:cs typeface="Calibri" panose="020F0502020204030204" pitchFamily="34" charset="0"/>
            </a:endParaRPr>
          </a:p>
          <a:p>
            <a:pPr marL="393065" marR="129527" rtl="0">
              <a:spcBef>
                <a:spcPts val="1500"/>
              </a:spcBef>
              <a:spcAft>
                <a:spcPts val="0"/>
              </a:spcAft>
            </a:pPr>
            <a:r>
              <a:rPr lang="en-US" sz="1800" b="0" i="0" u="none" strike="noStrike" dirty="0">
                <a:solidFill>
                  <a:schemeClr val="tx1"/>
                </a:solidFill>
                <a:effectLst/>
                <a:latin typeface="Calibri" panose="020F0502020204030204" pitchFamily="34" charset="0"/>
                <a:cs typeface="Calibri" panose="020F0502020204030204" pitchFamily="34" charset="0"/>
              </a:rPr>
              <a:t>Whether the state of the environment, the time, the percepts or the  actions are continuous.</a:t>
            </a:r>
            <a:endParaRPr lang="en-US" b="0" dirty="0">
              <a:solidFill>
                <a:schemeClr val="tx1"/>
              </a:solidFill>
              <a:effectLst/>
              <a:latin typeface="Calibri" panose="020F0502020204030204" pitchFamily="34" charset="0"/>
              <a:cs typeface="Calibri" panose="020F0502020204030204" pitchFamily="34" charset="0"/>
            </a:endParaRPr>
          </a:p>
          <a:p>
            <a:pPr marL="12700" rtl="0">
              <a:spcBef>
                <a:spcPts val="5"/>
              </a:spcBef>
              <a:spcAft>
                <a:spcPts val="0"/>
              </a:spcAft>
            </a:pPr>
            <a:br>
              <a:rPr lang="en-US" b="0" dirty="0">
                <a:effectLst/>
                <a:latin typeface="Calibri" panose="020F0502020204030204" pitchFamily="34" charset="0"/>
                <a:cs typeface="Calibri" panose="020F0502020204030204" pitchFamily="34" charset="0"/>
              </a:rPr>
            </a:br>
            <a:r>
              <a:rPr lang="en-US" sz="1800" b="0" i="0" u="none" strike="noStrike" dirty="0">
                <a:solidFill>
                  <a:srgbClr val="0187D0"/>
                </a:solidFill>
                <a:effectLst/>
                <a:latin typeface="Calibri" panose="020F0502020204030204" pitchFamily="34" charset="0"/>
                <a:cs typeface="Calibri" panose="020F0502020204030204" pitchFamily="34" charset="0"/>
              </a:rPr>
              <a:t>Single agent </a:t>
            </a:r>
            <a:r>
              <a:rPr lang="en-US" sz="1800" b="0" i="0" u="none" strike="noStrike" dirty="0">
                <a:solidFill>
                  <a:schemeClr val="tx1"/>
                </a:solidFill>
                <a:effectLst/>
                <a:latin typeface="Calibri" panose="020F0502020204030204" pitchFamily="34" charset="0"/>
                <a:cs typeface="Calibri" panose="020F0502020204030204" pitchFamily="34" charset="0"/>
              </a:rPr>
              <a:t>vs.</a:t>
            </a:r>
            <a:r>
              <a:rPr lang="en-US" sz="1800" b="0" i="0" u="none" strike="noStrike" dirty="0">
                <a:solidFill>
                  <a:srgbClr val="344045"/>
                </a:solidFill>
                <a:effectLst/>
                <a:latin typeface="Calibri" panose="020F0502020204030204" pitchFamily="34" charset="0"/>
                <a:cs typeface="Calibri" panose="020F0502020204030204" pitchFamily="34" charset="0"/>
              </a:rPr>
              <a:t> </a:t>
            </a:r>
            <a:r>
              <a:rPr lang="en-US" sz="1800" b="0" i="0" u="none" strike="noStrike" dirty="0">
                <a:solidFill>
                  <a:srgbClr val="D01A00"/>
                </a:solidFill>
                <a:effectLst/>
                <a:latin typeface="Calibri" panose="020F0502020204030204" pitchFamily="34" charset="0"/>
                <a:cs typeface="Calibri" panose="020F0502020204030204" pitchFamily="34" charset="0"/>
              </a:rPr>
              <a:t>multi-agent</a:t>
            </a:r>
            <a:endParaRPr lang="en-US" b="0" dirty="0">
              <a:effectLst/>
              <a:latin typeface="Calibri" panose="020F0502020204030204" pitchFamily="34" charset="0"/>
              <a:cs typeface="Calibri" panose="020F0502020204030204" pitchFamily="34" charset="0"/>
            </a:endParaRPr>
          </a:p>
          <a:p>
            <a:pPr marL="393065" marR="186055" rtl="0">
              <a:spcBef>
                <a:spcPts val="1500"/>
              </a:spcBef>
              <a:spcAft>
                <a:spcPts val="0"/>
              </a:spcAft>
            </a:pPr>
            <a:r>
              <a:rPr lang="en-US" sz="1800" b="0" i="0" u="none" strike="noStrike" dirty="0">
                <a:solidFill>
                  <a:schemeClr val="tx1"/>
                </a:solidFill>
                <a:effectLst/>
                <a:latin typeface="Calibri" panose="020F0502020204030204" pitchFamily="34" charset="0"/>
                <a:cs typeface="Calibri" panose="020F0502020204030204" pitchFamily="34" charset="0"/>
              </a:rPr>
              <a:t>Whether the environment include several agents that may interact  which each other.</a:t>
            </a:r>
            <a:endParaRPr lang="en-US" b="0" dirty="0">
              <a:solidFill>
                <a:schemeClr val="tx1"/>
              </a:solidFill>
              <a:effectLst/>
              <a:latin typeface="Calibri" panose="020F0502020204030204" pitchFamily="34" charset="0"/>
              <a:cs typeface="Calibri" panose="020F0502020204030204" pitchFamily="34" charset="0"/>
            </a:endParaRPr>
          </a:p>
          <a:p>
            <a:pPr marL="12700" rtl="0">
              <a:spcBef>
                <a:spcPts val="5"/>
              </a:spcBef>
              <a:spcAft>
                <a:spcPts val="0"/>
              </a:spcAft>
            </a:pPr>
            <a:br>
              <a:rPr lang="en-US" b="0" dirty="0">
                <a:effectLst/>
                <a:latin typeface="Calibri" panose="020F0502020204030204" pitchFamily="34" charset="0"/>
                <a:cs typeface="Calibri" panose="020F0502020204030204" pitchFamily="34" charset="0"/>
              </a:rPr>
            </a:br>
            <a:r>
              <a:rPr lang="en-US" sz="1800" b="0" i="0" u="none" strike="noStrike" dirty="0">
                <a:solidFill>
                  <a:srgbClr val="0187D0"/>
                </a:solidFill>
                <a:effectLst/>
                <a:latin typeface="Calibri" panose="020F0502020204030204" pitchFamily="34" charset="0"/>
                <a:cs typeface="Calibri" panose="020F0502020204030204" pitchFamily="34" charset="0"/>
              </a:rPr>
              <a:t>Known </a:t>
            </a:r>
            <a:r>
              <a:rPr lang="en-US" sz="1800" b="0" i="0" u="none" strike="noStrike" dirty="0">
                <a:solidFill>
                  <a:schemeClr val="tx1"/>
                </a:solidFill>
                <a:effectLst/>
                <a:latin typeface="Calibri" panose="020F0502020204030204" pitchFamily="34" charset="0"/>
                <a:cs typeface="Calibri" panose="020F0502020204030204" pitchFamily="34" charset="0"/>
              </a:rPr>
              <a:t>vs.</a:t>
            </a:r>
            <a:r>
              <a:rPr lang="en-US" sz="1800" b="0" i="0" u="none" strike="noStrike" dirty="0">
                <a:solidFill>
                  <a:srgbClr val="344045"/>
                </a:solidFill>
                <a:effectLst/>
                <a:latin typeface="Calibri" panose="020F0502020204030204" pitchFamily="34" charset="0"/>
                <a:cs typeface="Calibri" panose="020F0502020204030204" pitchFamily="34" charset="0"/>
              </a:rPr>
              <a:t> </a:t>
            </a:r>
            <a:r>
              <a:rPr lang="en-US" sz="1800" b="0" i="0" u="none" strike="noStrike" dirty="0">
                <a:solidFill>
                  <a:srgbClr val="D01A00"/>
                </a:solidFill>
                <a:effectLst/>
                <a:latin typeface="Calibri" panose="020F0502020204030204" pitchFamily="34" charset="0"/>
                <a:cs typeface="Calibri" panose="020F0502020204030204" pitchFamily="34" charset="0"/>
              </a:rPr>
              <a:t>unknown</a:t>
            </a:r>
            <a:endParaRPr lang="en-US" b="0" dirty="0">
              <a:effectLst/>
              <a:latin typeface="Calibri" panose="020F0502020204030204" pitchFamily="34" charset="0"/>
              <a:cs typeface="Calibri" panose="020F0502020204030204" pitchFamily="34" charset="0"/>
            </a:endParaRPr>
          </a:p>
          <a:p>
            <a:pPr marL="393065" marR="5080" rtl="0">
              <a:spcBef>
                <a:spcPts val="1500"/>
              </a:spcBef>
              <a:spcAft>
                <a:spcPts val="0"/>
              </a:spcAft>
            </a:pPr>
            <a:r>
              <a:rPr lang="en-US" sz="1800" b="0" i="0" u="none" strike="noStrike" dirty="0">
                <a:solidFill>
                  <a:schemeClr val="tx1"/>
                </a:solidFill>
                <a:effectLst/>
                <a:latin typeface="Calibri" panose="020F0502020204030204" pitchFamily="34" charset="0"/>
                <a:cs typeface="Calibri" panose="020F0502020204030204" pitchFamily="34" charset="0"/>
              </a:rPr>
              <a:t>Reflects the agent's state of knowledge of the "law of physics" of the  environment.</a:t>
            </a:r>
            <a:endParaRPr lang="en-US" b="0" dirty="0">
              <a:solidFill>
                <a:schemeClr val="tx1"/>
              </a:solidFill>
              <a:effectLst/>
              <a:latin typeface="Calibri" panose="020F0502020204030204" pitchFamily="34" charset="0"/>
              <a:cs typeface="Calibri" panose="020F0502020204030204" pitchFamily="34" charset="0"/>
            </a:endParaRPr>
          </a:p>
          <a:p>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5A717859-E973-0447-EF7D-B0FD07F82170}"/>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794659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768586" y="7008652"/>
            <a:ext cx="195579" cy="127000"/>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860"/>
              </a:lnSpc>
            </a:pPr>
            <a:fld id="{81D60167-4931-47E6-BA6A-407CBD079E47}" type="slidenum">
              <a:rPr lang="en-US" spc="20" smtClean="0"/>
              <a:pPr marL="38100">
                <a:lnSpc>
                  <a:spcPts val="860"/>
                </a:lnSpc>
              </a:pPr>
              <a:t>16</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spc="80" dirty="0"/>
              <a:t>Environment</a:t>
            </a:r>
            <a:r>
              <a:rPr spc="220" dirty="0"/>
              <a:t> </a:t>
            </a:r>
            <a:r>
              <a:rPr spc="95" dirty="0"/>
              <a:t>types</a:t>
            </a:r>
            <a:r>
              <a:rPr lang="en-US" spc="95" dirty="0"/>
              <a:t> Examples</a:t>
            </a:r>
            <a:endParaRPr spc="95" dirty="0"/>
          </a:p>
        </p:txBody>
      </p:sp>
      <p:graphicFrame>
        <p:nvGraphicFramePr>
          <p:cNvPr id="3" name="object 3"/>
          <p:cNvGraphicFramePr>
            <a:graphicFrameLocks noGrp="1"/>
          </p:cNvGraphicFramePr>
          <p:nvPr>
            <p:extLst>
              <p:ext uri="{D42A27DB-BD31-4B8C-83A1-F6EECF244321}">
                <p14:modId xmlns:p14="http://schemas.microsoft.com/office/powerpoint/2010/main" val="917212128"/>
              </p:ext>
            </p:extLst>
          </p:nvPr>
        </p:nvGraphicFramePr>
        <p:xfrm>
          <a:off x="832207" y="1489100"/>
          <a:ext cx="8079357" cy="2247265"/>
        </p:xfrm>
        <a:graphic>
          <a:graphicData uri="http://schemas.openxmlformats.org/drawingml/2006/table">
            <a:tbl>
              <a:tblPr firstRow="1" bandRow="1">
                <a:tableStyleId>{2D5ABB26-0587-4C30-8999-92F81FD0307C}</a:tableStyleId>
              </a:tblPr>
              <a:tblGrid>
                <a:gridCol w="2274822">
                  <a:extLst>
                    <a:ext uri="{9D8B030D-6E8A-4147-A177-3AD203B41FA5}">
                      <a16:colId xmlns:a16="http://schemas.microsoft.com/office/drawing/2014/main" val="20000"/>
                    </a:ext>
                  </a:extLst>
                </a:gridCol>
                <a:gridCol w="5804535">
                  <a:extLst>
                    <a:ext uri="{9D8B030D-6E8A-4147-A177-3AD203B41FA5}">
                      <a16:colId xmlns:a16="http://schemas.microsoft.com/office/drawing/2014/main" val="20001"/>
                    </a:ext>
                  </a:extLst>
                </a:gridCol>
              </a:tblGrid>
              <a:tr h="321310">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18110" algn="r">
                        <a:lnSpc>
                          <a:spcPts val="2175"/>
                        </a:lnSpc>
                        <a:tabLst>
                          <a:tab pos="1159510" algn="l"/>
                          <a:tab pos="2877185" algn="l"/>
                          <a:tab pos="4993005" algn="l"/>
                        </a:tabLst>
                      </a:pPr>
                      <a:r>
                        <a:rPr sz="2050" spc="-30" dirty="0">
                          <a:latin typeface="Calibri"/>
                          <a:cs typeface="Calibri"/>
                        </a:rPr>
                        <a:t>Solitaire	Backgammon	</a:t>
                      </a:r>
                      <a:r>
                        <a:rPr sz="2050" spc="-60" dirty="0">
                          <a:latin typeface="Calibri"/>
                          <a:cs typeface="Calibri"/>
                        </a:rPr>
                        <a:t>Internet</a:t>
                      </a:r>
                      <a:r>
                        <a:rPr sz="2050" spc="140" dirty="0">
                          <a:latin typeface="Calibri"/>
                          <a:cs typeface="Calibri"/>
                        </a:rPr>
                        <a:t> </a:t>
                      </a:r>
                      <a:r>
                        <a:rPr sz="2050" spc="-60" dirty="0">
                          <a:latin typeface="Calibri"/>
                          <a:cs typeface="Calibri"/>
                        </a:rPr>
                        <a:t>shopping	</a:t>
                      </a:r>
                      <a:r>
                        <a:rPr sz="2050" spc="25" dirty="0">
                          <a:latin typeface="Calibri"/>
                          <a:cs typeface="Calibri"/>
                        </a:rPr>
                        <a:t>Taxi</a:t>
                      </a:r>
                      <a:endParaRPr sz="205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925955">
                <a:tc>
                  <a:txBody>
                    <a:bodyPr/>
                    <a:lstStyle/>
                    <a:p>
                      <a:pPr marL="126364">
                        <a:lnSpc>
                          <a:spcPts val="2210"/>
                        </a:lnSpc>
                      </a:pPr>
                      <a:r>
                        <a:rPr sz="2050" u="sng" spc="-60" dirty="0">
                          <a:solidFill>
                            <a:srgbClr val="FF00FF"/>
                          </a:solidFill>
                          <a:uFill>
                            <a:solidFill>
                              <a:srgbClr val="FE00FE"/>
                            </a:solidFill>
                          </a:uFill>
                          <a:latin typeface="Calibri"/>
                          <a:cs typeface="Calibri"/>
                        </a:rPr>
                        <a:t>Observable</a:t>
                      </a:r>
                      <a:r>
                        <a:rPr sz="2050" spc="-60" dirty="0">
                          <a:solidFill>
                            <a:srgbClr val="FF00FF"/>
                          </a:solidFill>
                          <a:latin typeface="Calibri"/>
                          <a:cs typeface="Calibri"/>
                        </a:rPr>
                        <a:t>??</a:t>
                      </a:r>
                      <a:endParaRPr sz="2050">
                        <a:latin typeface="Calibri"/>
                        <a:cs typeface="Calibri"/>
                      </a:endParaRPr>
                    </a:p>
                    <a:p>
                      <a:pPr marL="126364" marR="241935">
                        <a:lnSpc>
                          <a:spcPct val="101499"/>
                        </a:lnSpc>
                      </a:pPr>
                      <a:r>
                        <a:rPr sz="2050" u="sng" dirty="0">
                          <a:solidFill>
                            <a:srgbClr val="FF00FF"/>
                          </a:solidFill>
                          <a:uFill>
                            <a:solidFill>
                              <a:srgbClr val="FE00FE"/>
                            </a:solidFill>
                          </a:uFill>
                          <a:latin typeface="Calibri"/>
                          <a:cs typeface="Calibri"/>
                        </a:rPr>
                        <a:t>Deterministi</a:t>
                      </a:r>
                      <a:r>
                        <a:rPr sz="2050" u="sng" spc="-45" dirty="0">
                          <a:solidFill>
                            <a:srgbClr val="FF00FF"/>
                          </a:solidFill>
                          <a:uFill>
                            <a:solidFill>
                              <a:srgbClr val="FE00FE"/>
                            </a:solidFill>
                          </a:uFill>
                          <a:latin typeface="Calibri"/>
                          <a:cs typeface="Calibri"/>
                        </a:rPr>
                        <a:t>c</a:t>
                      </a:r>
                      <a:r>
                        <a:rPr sz="2050" spc="-10" dirty="0">
                          <a:solidFill>
                            <a:srgbClr val="FF00FF"/>
                          </a:solidFill>
                          <a:latin typeface="Calibri"/>
                          <a:cs typeface="Calibri"/>
                        </a:rPr>
                        <a:t>??  </a:t>
                      </a:r>
                      <a:r>
                        <a:rPr sz="2050" u="sng" spc="-30" dirty="0">
                          <a:solidFill>
                            <a:srgbClr val="FF00FF"/>
                          </a:solidFill>
                          <a:uFill>
                            <a:solidFill>
                              <a:srgbClr val="FE00FE"/>
                            </a:solidFill>
                          </a:uFill>
                          <a:latin typeface="Calibri"/>
                          <a:cs typeface="Calibri"/>
                        </a:rPr>
                        <a:t>Episodic</a:t>
                      </a:r>
                      <a:r>
                        <a:rPr sz="2050" spc="-30" dirty="0">
                          <a:solidFill>
                            <a:srgbClr val="FF00FF"/>
                          </a:solidFill>
                          <a:latin typeface="Calibri"/>
                          <a:cs typeface="Calibri"/>
                        </a:rPr>
                        <a:t>??</a:t>
                      </a:r>
                      <a:endParaRPr sz="2050">
                        <a:latin typeface="Calibri"/>
                        <a:cs typeface="Calibri"/>
                      </a:endParaRPr>
                    </a:p>
                    <a:p>
                      <a:pPr marL="126364">
                        <a:lnSpc>
                          <a:spcPct val="100000"/>
                        </a:lnSpc>
                        <a:spcBef>
                          <a:spcPts val="20"/>
                        </a:spcBef>
                      </a:pPr>
                      <a:r>
                        <a:rPr sz="2050" u="sng" spc="-5" dirty="0">
                          <a:solidFill>
                            <a:srgbClr val="FF00FF"/>
                          </a:solidFill>
                          <a:uFill>
                            <a:solidFill>
                              <a:srgbClr val="FE00FE"/>
                            </a:solidFill>
                          </a:uFill>
                          <a:latin typeface="Calibri"/>
                          <a:cs typeface="Calibri"/>
                        </a:rPr>
                        <a:t>Static</a:t>
                      </a:r>
                      <a:r>
                        <a:rPr sz="2050" spc="-5" dirty="0">
                          <a:solidFill>
                            <a:srgbClr val="FF00FF"/>
                          </a:solidFill>
                          <a:latin typeface="Calibri"/>
                          <a:cs typeface="Calibri"/>
                        </a:rPr>
                        <a:t>??</a:t>
                      </a:r>
                      <a:endParaRPr sz="2050">
                        <a:latin typeface="Calibri"/>
                        <a:cs typeface="Calibri"/>
                      </a:endParaRPr>
                    </a:p>
                    <a:p>
                      <a:pPr marL="126364" marR="339725">
                        <a:lnSpc>
                          <a:spcPct val="101000"/>
                        </a:lnSpc>
                        <a:spcBef>
                          <a:spcPts val="15"/>
                        </a:spcBef>
                      </a:pPr>
                      <a:r>
                        <a:rPr sz="2050" u="sng" spc="-40" dirty="0">
                          <a:solidFill>
                            <a:srgbClr val="FF00FF"/>
                          </a:solidFill>
                          <a:uFill>
                            <a:solidFill>
                              <a:srgbClr val="FE00FE"/>
                            </a:solidFill>
                          </a:uFill>
                          <a:latin typeface="Calibri"/>
                          <a:cs typeface="Calibri"/>
                        </a:rPr>
                        <a:t>Discrete</a:t>
                      </a:r>
                      <a:r>
                        <a:rPr sz="2050" spc="-40" dirty="0">
                          <a:solidFill>
                            <a:srgbClr val="FF00FF"/>
                          </a:solidFill>
                          <a:latin typeface="Calibri"/>
                          <a:cs typeface="Calibri"/>
                        </a:rPr>
                        <a:t>?? </a:t>
                      </a:r>
                      <a:r>
                        <a:rPr sz="2050" spc="-35" dirty="0">
                          <a:solidFill>
                            <a:srgbClr val="FF00FF"/>
                          </a:solidFill>
                          <a:latin typeface="Calibri"/>
                          <a:cs typeface="Calibri"/>
                        </a:rPr>
                        <a:t> </a:t>
                      </a:r>
                      <a:r>
                        <a:rPr sz="2050" u="sng" dirty="0">
                          <a:solidFill>
                            <a:srgbClr val="FF00FF"/>
                          </a:solidFill>
                          <a:uFill>
                            <a:solidFill>
                              <a:srgbClr val="FE00FE"/>
                            </a:solidFill>
                          </a:uFill>
                          <a:latin typeface="Calibri"/>
                          <a:cs typeface="Calibri"/>
                        </a:rPr>
                        <a:t>Single-agen</a:t>
                      </a:r>
                      <a:r>
                        <a:rPr sz="2050" u="sng" spc="-15" dirty="0">
                          <a:solidFill>
                            <a:srgbClr val="FF00FF"/>
                          </a:solidFill>
                          <a:uFill>
                            <a:solidFill>
                              <a:srgbClr val="FE00FE"/>
                            </a:solidFill>
                          </a:uFill>
                          <a:latin typeface="Calibri"/>
                          <a:cs typeface="Calibri"/>
                        </a:rPr>
                        <a:t>t</a:t>
                      </a:r>
                      <a:r>
                        <a:rPr sz="2050" spc="-10" dirty="0">
                          <a:solidFill>
                            <a:srgbClr val="FF00FF"/>
                          </a:solidFill>
                          <a:latin typeface="Calibri"/>
                          <a:cs typeface="Calibri"/>
                        </a:rPr>
                        <a:t>??</a:t>
                      </a:r>
                      <a:endParaRPr sz="205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87325" algn="r">
                        <a:lnSpc>
                          <a:spcPts val="2210"/>
                        </a:lnSpc>
                        <a:tabLst>
                          <a:tab pos="1439545" algn="l"/>
                          <a:tab pos="3382645" algn="l"/>
                          <a:tab pos="4820920" algn="l"/>
                        </a:tabLst>
                      </a:pPr>
                      <a:r>
                        <a:rPr sz="2050" spc="-30" dirty="0">
                          <a:latin typeface="Calibri"/>
                          <a:cs typeface="Calibri"/>
                        </a:rPr>
                        <a:t>Yes	Yes	</a:t>
                      </a:r>
                      <a:r>
                        <a:rPr sz="2050" spc="-35" dirty="0">
                          <a:latin typeface="Calibri"/>
                          <a:cs typeface="Calibri"/>
                        </a:rPr>
                        <a:t>No	</a:t>
                      </a:r>
                      <a:r>
                        <a:rPr sz="2050" spc="-40" dirty="0">
                          <a:latin typeface="Calibri"/>
                          <a:cs typeface="Calibri"/>
                        </a:rPr>
                        <a:t>No</a:t>
                      </a:r>
                      <a:endParaRPr sz="2050" dirty="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768586" y="7008652"/>
            <a:ext cx="195579" cy="127000"/>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860"/>
              </a:lnSpc>
            </a:pPr>
            <a:fld id="{81D60167-4931-47E6-BA6A-407CBD079E47}" type="slidenum">
              <a:rPr lang="en-US" spc="20" smtClean="0"/>
              <a:pPr marL="38100">
                <a:lnSpc>
                  <a:spcPts val="860"/>
                </a:lnSpc>
              </a:pPr>
              <a:t>17</a:t>
            </a:fld>
            <a:endParaRPr spc="20"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80" dirty="0"/>
              <a:t>Environment</a:t>
            </a:r>
            <a:r>
              <a:rPr spc="220" dirty="0"/>
              <a:t> </a:t>
            </a:r>
            <a:r>
              <a:rPr spc="95" dirty="0"/>
              <a:t>types</a:t>
            </a:r>
          </a:p>
        </p:txBody>
      </p:sp>
      <p:graphicFrame>
        <p:nvGraphicFramePr>
          <p:cNvPr id="3" name="object 3"/>
          <p:cNvGraphicFramePr>
            <a:graphicFrameLocks noGrp="1"/>
          </p:cNvGraphicFramePr>
          <p:nvPr>
            <p:extLst>
              <p:ext uri="{D42A27DB-BD31-4B8C-83A1-F6EECF244321}">
                <p14:modId xmlns:p14="http://schemas.microsoft.com/office/powerpoint/2010/main" val="1826789010"/>
              </p:ext>
            </p:extLst>
          </p:nvPr>
        </p:nvGraphicFramePr>
        <p:xfrm>
          <a:off x="863029" y="1489100"/>
          <a:ext cx="8048535" cy="2247265"/>
        </p:xfrm>
        <a:graphic>
          <a:graphicData uri="http://schemas.openxmlformats.org/drawingml/2006/table">
            <a:tbl>
              <a:tblPr firstRow="1" bandRow="1">
                <a:tableStyleId>{2D5ABB26-0587-4C30-8999-92F81FD0307C}</a:tableStyleId>
              </a:tblPr>
              <a:tblGrid>
                <a:gridCol w="2244000">
                  <a:extLst>
                    <a:ext uri="{9D8B030D-6E8A-4147-A177-3AD203B41FA5}">
                      <a16:colId xmlns:a16="http://schemas.microsoft.com/office/drawing/2014/main" val="20000"/>
                    </a:ext>
                  </a:extLst>
                </a:gridCol>
                <a:gridCol w="5804535">
                  <a:extLst>
                    <a:ext uri="{9D8B030D-6E8A-4147-A177-3AD203B41FA5}">
                      <a16:colId xmlns:a16="http://schemas.microsoft.com/office/drawing/2014/main" val="20001"/>
                    </a:ext>
                  </a:extLst>
                </a:gridCol>
              </a:tblGrid>
              <a:tr h="321310">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015">
                        <a:lnSpc>
                          <a:spcPts val="2175"/>
                        </a:lnSpc>
                        <a:tabLst>
                          <a:tab pos="1406525" algn="l"/>
                          <a:tab pos="3124200" algn="l"/>
                          <a:tab pos="5240020" algn="l"/>
                        </a:tabLst>
                      </a:pPr>
                      <a:r>
                        <a:rPr sz="2050" spc="-30" dirty="0">
                          <a:latin typeface="Calibri"/>
                          <a:cs typeface="Calibri"/>
                        </a:rPr>
                        <a:t>Solitaire	Backgammon	</a:t>
                      </a:r>
                      <a:r>
                        <a:rPr sz="2050" spc="-60" dirty="0">
                          <a:latin typeface="Calibri"/>
                          <a:cs typeface="Calibri"/>
                        </a:rPr>
                        <a:t>Internet</a:t>
                      </a:r>
                      <a:r>
                        <a:rPr sz="2050" spc="140" dirty="0">
                          <a:latin typeface="Calibri"/>
                          <a:cs typeface="Calibri"/>
                        </a:rPr>
                        <a:t> </a:t>
                      </a:r>
                      <a:r>
                        <a:rPr sz="2050" spc="-60" dirty="0">
                          <a:latin typeface="Calibri"/>
                          <a:cs typeface="Calibri"/>
                        </a:rPr>
                        <a:t>shopping	</a:t>
                      </a:r>
                      <a:r>
                        <a:rPr sz="2050" spc="25" dirty="0">
                          <a:latin typeface="Calibri"/>
                          <a:cs typeface="Calibri"/>
                        </a:rPr>
                        <a:t>Taxi</a:t>
                      </a:r>
                      <a:endParaRPr sz="205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925955">
                <a:tc>
                  <a:txBody>
                    <a:bodyPr/>
                    <a:lstStyle/>
                    <a:p>
                      <a:pPr marL="126364">
                        <a:lnSpc>
                          <a:spcPts val="2210"/>
                        </a:lnSpc>
                      </a:pPr>
                      <a:r>
                        <a:rPr sz="2050" u="sng" spc="-60" dirty="0">
                          <a:solidFill>
                            <a:srgbClr val="FF00FF"/>
                          </a:solidFill>
                          <a:uFill>
                            <a:solidFill>
                              <a:srgbClr val="FE00FE"/>
                            </a:solidFill>
                          </a:uFill>
                          <a:latin typeface="Calibri"/>
                          <a:cs typeface="Calibri"/>
                        </a:rPr>
                        <a:t>Observable</a:t>
                      </a:r>
                      <a:r>
                        <a:rPr sz="2050" spc="-60" dirty="0">
                          <a:solidFill>
                            <a:srgbClr val="FF00FF"/>
                          </a:solidFill>
                          <a:latin typeface="Calibri"/>
                          <a:cs typeface="Calibri"/>
                        </a:rPr>
                        <a:t>??</a:t>
                      </a:r>
                      <a:endParaRPr sz="2050">
                        <a:latin typeface="Calibri"/>
                        <a:cs typeface="Calibri"/>
                      </a:endParaRPr>
                    </a:p>
                    <a:p>
                      <a:pPr marL="126364" marR="241935">
                        <a:lnSpc>
                          <a:spcPct val="101499"/>
                        </a:lnSpc>
                      </a:pPr>
                      <a:r>
                        <a:rPr sz="2050" u="sng" dirty="0">
                          <a:solidFill>
                            <a:srgbClr val="FF00FF"/>
                          </a:solidFill>
                          <a:uFill>
                            <a:solidFill>
                              <a:srgbClr val="FE00FE"/>
                            </a:solidFill>
                          </a:uFill>
                          <a:latin typeface="Calibri"/>
                          <a:cs typeface="Calibri"/>
                        </a:rPr>
                        <a:t>Deterministi</a:t>
                      </a:r>
                      <a:r>
                        <a:rPr sz="2050" u="sng" spc="-45" dirty="0">
                          <a:solidFill>
                            <a:srgbClr val="FF00FF"/>
                          </a:solidFill>
                          <a:uFill>
                            <a:solidFill>
                              <a:srgbClr val="FE00FE"/>
                            </a:solidFill>
                          </a:uFill>
                          <a:latin typeface="Calibri"/>
                          <a:cs typeface="Calibri"/>
                        </a:rPr>
                        <a:t>c</a:t>
                      </a:r>
                      <a:r>
                        <a:rPr sz="2050" spc="-10" dirty="0">
                          <a:solidFill>
                            <a:srgbClr val="FF00FF"/>
                          </a:solidFill>
                          <a:latin typeface="Calibri"/>
                          <a:cs typeface="Calibri"/>
                        </a:rPr>
                        <a:t>??  </a:t>
                      </a:r>
                      <a:r>
                        <a:rPr sz="2050" u="sng" spc="-30" dirty="0">
                          <a:solidFill>
                            <a:srgbClr val="FF00FF"/>
                          </a:solidFill>
                          <a:uFill>
                            <a:solidFill>
                              <a:srgbClr val="FE00FE"/>
                            </a:solidFill>
                          </a:uFill>
                          <a:latin typeface="Calibri"/>
                          <a:cs typeface="Calibri"/>
                        </a:rPr>
                        <a:t>Episodic</a:t>
                      </a:r>
                      <a:r>
                        <a:rPr sz="2050" spc="-30" dirty="0">
                          <a:solidFill>
                            <a:srgbClr val="FF00FF"/>
                          </a:solidFill>
                          <a:latin typeface="Calibri"/>
                          <a:cs typeface="Calibri"/>
                        </a:rPr>
                        <a:t>??</a:t>
                      </a:r>
                      <a:endParaRPr sz="2050">
                        <a:latin typeface="Calibri"/>
                        <a:cs typeface="Calibri"/>
                      </a:endParaRPr>
                    </a:p>
                    <a:p>
                      <a:pPr marL="126364">
                        <a:lnSpc>
                          <a:spcPct val="100000"/>
                        </a:lnSpc>
                        <a:spcBef>
                          <a:spcPts val="20"/>
                        </a:spcBef>
                      </a:pPr>
                      <a:r>
                        <a:rPr sz="2050" u="sng" spc="-5" dirty="0">
                          <a:solidFill>
                            <a:srgbClr val="FF00FF"/>
                          </a:solidFill>
                          <a:uFill>
                            <a:solidFill>
                              <a:srgbClr val="FE00FE"/>
                            </a:solidFill>
                          </a:uFill>
                          <a:latin typeface="Calibri"/>
                          <a:cs typeface="Calibri"/>
                        </a:rPr>
                        <a:t>Static</a:t>
                      </a:r>
                      <a:r>
                        <a:rPr sz="2050" spc="-5" dirty="0">
                          <a:solidFill>
                            <a:srgbClr val="FF00FF"/>
                          </a:solidFill>
                          <a:latin typeface="Calibri"/>
                          <a:cs typeface="Calibri"/>
                        </a:rPr>
                        <a:t>??</a:t>
                      </a:r>
                      <a:endParaRPr sz="2050">
                        <a:latin typeface="Calibri"/>
                        <a:cs typeface="Calibri"/>
                      </a:endParaRPr>
                    </a:p>
                    <a:p>
                      <a:pPr marL="126364" marR="339725">
                        <a:lnSpc>
                          <a:spcPct val="101000"/>
                        </a:lnSpc>
                        <a:spcBef>
                          <a:spcPts val="15"/>
                        </a:spcBef>
                      </a:pPr>
                      <a:r>
                        <a:rPr sz="2050" u="sng" spc="-40" dirty="0">
                          <a:solidFill>
                            <a:srgbClr val="FF00FF"/>
                          </a:solidFill>
                          <a:uFill>
                            <a:solidFill>
                              <a:srgbClr val="FE00FE"/>
                            </a:solidFill>
                          </a:uFill>
                          <a:latin typeface="Calibri"/>
                          <a:cs typeface="Calibri"/>
                        </a:rPr>
                        <a:t>Discrete</a:t>
                      </a:r>
                      <a:r>
                        <a:rPr sz="2050" spc="-40" dirty="0">
                          <a:solidFill>
                            <a:srgbClr val="FF00FF"/>
                          </a:solidFill>
                          <a:latin typeface="Calibri"/>
                          <a:cs typeface="Calibri"/>
                        </a:rPr>
                        <a:t>?? </a:t>
                      </a:r>
                      <a:r>
                        <a:rPr sz="2050" spc="-35" dirty="0">
                          <a:solidFill>
                            <a:srgbClr val="FF00FF"/>
                          </a:solidFill>
                          <a:latin typeface="Calibri"/>
                          <a:cs typeface="Calibri"/>
                        </a:rPr>
                        <a:t> </a:t>
                      </a:r>
                      <a:r>
                        <a:rPr sz="2050" u="sng" dirty="0">
                          <a:solidFill>
                            <a:srgbClr val="FF00FF"/>
                          </a:solidFill>
                          <a:uFill>
                            <a:solidFill>
                              <a:srgbClr val="FE00FE"/>
                            </a:solidFill>
                          </a:uFill>
                          <a:latin typeface="Calibri"/>
                          <a:cs typeface="Calibri"/>
                        </a:rPr>
                        <a:t>Single-agen</a:t>
                      </a:r>
                      <a:r>
                        <a:rPr sz="2050" u="sng" spc="-15" dirty="0">
                          <a:solidFill>
                            <a:srgbClr val="FF00FF"/>
                          </a:solidFill>
                          <a:uFill>
                            <a:solidFill>
                              <a:srgbClr val="FE00FE"/>
                            </a:solidFill>
                          </a:uFill>
                          <a:latin typeface="Calibri"/>
                          <a:cs typeface="Calibri"/>
                        </a:rPr>
                        <a:t>t</a:t>
                      </a:r>
                      <a:r>
                        <a:rPr sz="2050" spc="-10" dirty="0">
                          <a:solidFill>
                            <a:srgbClr val="FF00FF"/>
                          </a:solidFill>
                          <a:latin typeface="Calibri"/>
                          <a:cs typeface="Calibri"/>
                        </a:rPr>
                        <a:t>??</a:t>
                      </a:r>
                      <a:endParaRPr sz="205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0855">
                        <a:lnSpc>
                          <a:spcPts val="2210"/>
                        </a:lnSpc>
                        <a:tabLst>
                          <a:tab pos="1931035" algn="l"/>
                          <a:tab pos="3874135" algn="l"/>
                          <a:tab pos="5312410" algn="l"/>
                        </a:tabLst>
                      </a:pPr>
                      <a:r>
                        <a:rPr sz="2050" spc="-30" dirty="0">
                          <a:latin typeface="Calibri"/>
                          <a:cs typeface="Calibri"/>
                        </a:rPr>
                        <a:t>Yes	Yes	</a:t>
                      </a:r>
                      <a:r>
                        <a:rPr sz="2050" spc="-35" dirty="0">
                          <a:latin typeface="Calibri"/>
                          <a:cs typeface="Calibri"/>
                        </a:rPr>
                        <a:t>No	</a:t>
                      </a:r>
                      <a:r>
                        <a:rPr sz="2050" spc="-40" dirty="0">
                          <a:latin typeface="Calibri"/>
                          <a:cs typeface="Calibri"/>
                        </a:rPr>
                        <a:t>No</a:t>
                      </a:r>
                      <a:endParaRPr sz="2050" dirty="0">
                        <a:latin typeface="Calibri"/>
                        <a:cs typeface="Calibri"/>
                      </a:endParaRPr>
                    </a:p>
                    <a:p>
                      <a:pPr marL="490220">
                        <a:lnSpc>
                          <a:spcPct val="100000"/>
                        </a:lnSpc>
                        <a:spcBef>
                          <a:spcPts val="35"/>
                        </a:spcBef>
                        <a:tabLst>
                          <a:tab pos="1954530" algn="l"/>
                          <a:tab pos="3717925" algn="l"/>
                          <a:tab pos="5311140" algn="l"/>
                        </a:tabLst>
                      </a:pPr>
                      <a:r>
                        <a:rPr sz="2050" spc="-30" dirty="0">
                          <a:latin typeface="Calibri"/>
                          <a:cs typeface="Calibri"/>
                        </a:rPr>
                        <a:t>Yes	</a:t>
                      </a:r>
                      <a:r>
                        <a:rPr sz="2050" spc="-35" dirty="0">
                          <a:latin typeface="Calibri"/>
                          <a:cs typeface="Calibri"/>
                        </a:rPr>
                        <a:t>No	</a:t>
                      </a:r>
                      <a:r>
                        <a:rPr sz="2050" spc="-15" dirty="0">
                          <a:latin typeface="Calibri"/>
                          <a:cs typeface="Calibri"/>
                        </a:rPr>
                        <a:t>Partly	</a:t>
                      </a:r>
                      <a:r>
                        <a:rPr sz="2050" spc="-40" dirty="0">
                          <a:latin typeface="Calibri"/>
                          <a:cs typeface="Calibri"/>
                        </a:rPr>
                        <a:t>No</a:t>
                      </a:r>
                      <a:endParaRPr sz="2050" dirty="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768586" y="7008652"/>
            <a:ext cx="195579" cy="127000"/>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860"/>
              </a:lnSpc>
            </a:pPr>
            <a:fld id="{81D60167-4931-47E6-BA6A-407CBD079E47}" type="slidenum">
              <a:rPr lang="en-US" spc="20" smtClean="0"/>
              <a:pPr marL="38100">
                <a:lnSpc>
                  <a:spcPts val="860"/>
                </a:lnSpc>
              </a:pPr>
              <a:t>18</a:t>
            </a:fld>
            <a:endParaRPr spc="20"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80" dirty="0"/>
              <a:t>Environment</a:t>
            </a:r>
            <a:r>
              <a:rPr spc="220" dirty="0"/>
              <a:t> </a:t>
            </a:r>
            <a:r>
              <a:rPr spc="95" dirty="0"/>
              <a:t>types</a:t>
            </a:r>
          </a:p>
        </p:txBody>
      </p:sp>
      <p:graphicFrame>
        <p:nvGraphicFramePr>
          <p:cNvPr id="3" name="object 3"/>
          <p:cNvGraphicFramePr>
            <a:graphicFrameLocks noGrp="1"/>
          </p:cNvGraphicFramePr>
          <p:nvPr>
            <p:extLst>
              <p:ext uri="{D42A27DB-BD31-4B8C-83A1-F6EECF244321}">
                <p14:modId xmlns:p14="http://schemas.microsoft.com/office/powerpoint/2010/main" val="709635395"/>
              </p:ext>
            </p:extLst>
          </p:nvPr>
        </p:nvGraphicFramePr>
        <p:xfrm>
          <a:off x="883578" y="1489100"/>
          <a:ext cx="8027986" cy="2247265"/>
        </p:xfrm>
        <a:graphic>
          <a:graphicData uri="http://schemas.openxmlformats.org/drawingml/2006/table">
            <a:tbl>
              <a:tblPr firstRow="1" bandRow="1">
                <a:tableStyleId>{2D5ABB26-0587-4C30-8999-92F81FD0307C}</a:tableStyleId>
              </a:tblPr>
              <a:tblGrid>
                <a:gridCol w="2223451">
                  <a:extLst>
                    <a:ext uri="{9D8B030D-6E8A-4147-A177-3AD203B41FA5}">
                      <a16:colId xmlns:a16="http://schemas.microsoft.com/office/drawing/2014/main" val="20000"/>
                    </a:ext>
                  </a:extLst>
                </a:gridCol>
                <a:gridCol w="5804535">
                  <a:extLst>
                    <a:ext uri="{9D8B030D-6E8A-4147-A177-3AD203B41FA5}">
                      <a16:colId xmlns:a16="http://schemas.microsoft.com/office/drawing/2014/main" val="20001"/>
                    </a:ext>
                  </a:extLst>
                </a:gridCol>
              </a:tblGrid>
              <a:tr h="321310">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015">
                        <a:lnSpc>
                          <a:spcPts val="2175"/>
                        </a:lnSpc>
                        <a:tabLst>
                          <a:tab pos="1406525" algn="l"/>
                          <a:tab pos="3124200" algn="l"/>
                          <a:tab pos="5240020" algn="l"/>
                        </a:tabLst>
                      </a:pPr>
                      <a:r>
                        <a:rPr sz="2050" spc="-30" dirty="0">
                          <a:latin typeface="Calibri"/>
                          <a:cs typeface="Calibri"/>
                        </a:rPr>
                        <a:t>Solitaire	Backgammon	</a:t>
                      </a:r>
                      <a:r>
                        <a:rPr sz="2050" spc="-60" dirty="0">
                          <a:latin typeface="Calibri"/>
                          <a:cs typeface="Calibri"/>
                        </a:rPr>
                        <a:t>Internet</a:t>
                      </a:r>
                      <a:r>
                        <a:rPr sz="2050" spc="140" dirty="0">
                          <a:latin typeface="Calibri"/>
                          <a:cs typeface="Calibri"/>
                        </a:rPr>
                        <a:t> </a:t>
                      </a:r>
                      <a:r>
                        <a:rPr sz="2050" spc="-60" dirty="0">
                          <a:latin typeface="Calibri"/>
                          <a:cs typeface="Calibri"/>
                        </a:rPr>
                        <a:t>shopping	</a:t>
                      </a:r>
                      <a:r>
                        <a:rPr sz="2050" spc="25" dirty="0">
                          <a:latin typeface="Calibri"/>
                          <a:cs typeface="Calibri"/>
                        </a:rPr>
                        <a:t>Taxi</a:t>
                      </a:r>
                      <a:endParaRPr sz="205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925955">
                <a:tc>
                  <a:txBody>
                    <a:bodyPr/>
                    <a:lstStyle/>
                    <a:p>
                      <a:pPr marL="126364">
                        <a:lnSpc>
                          <a:spcPts val="2210"/>
                        </a:lnSpc>
                      </a:pPr>
                      <a:r>
                        <a:rPr sz="2050" u="sng" spc="-60" dirty="0">
                          <a:solidFill>
                            <a:srgbClr val="FF00FF"/>
                          </a:solidFill>
                          <a:uFill>
                            <a:solidFill>
                              <a:srgbClr val="FE00FE"/>
                            </a:solidFill>
                          </a:uFill>
                          <a:latin typeface="Calibri"/>
                          <a:cs typeface="Calibri"/>
                        </a:rPr>
                        <a:t>Observable</a:t>
                      </a:r>
                      <a:r>
                        <a:rPr sz="2050" spc="-60" dirty="0">
                          <a:solidFill>
                            <a:srgbClr val="FF00FF"/>
                          </a:solidFill>
                          <a:latin typeface="Calibri"/>
                          <a:cs typeface="Calibri"/>
                        </a:rPr>
                        <a:t>??</a:t>
                      </a:r>
                      <a:endParaRPr sz="2050">
                        <a:latin typeface="Calibri"/>
                        <a:cs typeface="Calibri"/>
                      </a:endParaRPr>
                    </a:p>
                    <a:p>
                      <a:pPr marL="126364" marR="241935">
                        <a:lnSpc>
                          <a:spcPct val="101499"/>
                        </a:lnSpc>
                      </a:pPr>
                      <a:r>
                        <a:rPr sz="2050" u="sng" dirty="0">
                          <a:solidFill>
                            <a:srgbClr val="FF00FF"/>
                          </a:solidFill>
                          <a:uFill>
                            <a:solidFill>
                              <a:srgbClr val="FE00FE"/>
                            </a:solidFill>
                          </a:uFill>
                          <a:latin typeface="Calibri"/>
                          <a:cs typeface="Calibri"/>
                        </a:rPr>
                        <a:t>Deterministi</a:t>
                      </a:r>
                      <a:r>
                        <a:rPr sz="2050" u="sng" spc="-45" dirty="0">
                          <a:solidFill>
                            <a:srgbClr val="FF00FF"/>
                          </a:solidFill>
                          <a:uFill>
                            <a:solidFill>
                              <a:srgbClr val="FE00FE"/>
                            </a:solidFill>
                          </a:uFill>
                          <a:latin typeface="Calibri"/>
                          <a:cs typeface="Calibri"/>
                        </a:rPr>
                        <a:t>c</a:t>
                      </a:r>
                      <a:r>
                        <a:rPr sz="2050" spc="-10" dirty="0">
                          <a:solidFill>
                            <a:srgbClr val="FF00FF"/>
                          </a:solidFill>
                          <a:latin typeface="Calibri"/>
                          <a:cs typeface="Calibri"/>
                        </a:rPr>
                        <a:t>??  </a:t>
                      </a:r>
                      <a:r>
                        <a:rPr sz="2050" u="sng" spc="-30" dirty="0">
                          <a:solidFill>
                            <a:srgbClr val="FF00FF"/>
                          </a:solidFill>
                          <a:uFill>
                            <a:solidFill>
                              <a:srgbClr val="FE00FE"/>
                            </a:solidFill>
                          </a:uFill>
                          <a:latin typeface="Calibri"/>
                          <a:cs typeface="Calibri"/>
                        </a:rPr>
                        <a:t>Episodic</a:t>
                      </a:r>
                      <a:r>
                        <a:rPr sz="2050" spc="-30" dirty="0">
                          <a:solidFill>
                            <a:srgbClr val="FF00FF"/>
                          </a:solidFill>
                          <a:latin typeface="Calibri"/>
                          <a:cs typeface="Calibri"/>
                        </a:rPr>
                        <a:t>??</a:t>
                      </a:r>
                      <a:endParaRPr sz="2050">
                        <a:latin typeface="Calibri"/>
                        <a:cs typeface="Calibri"/>
                      </a:endParaRPr>
                    </a:p>
                    <a:p>
                      <a:pPr marL="126364">
                        <a:lnSpc>
                          <a:spcPct val="100000"/>
                        </a:lnSpc>
                        <a:spcBef>
                          <a:spcPts val="20"/>
                        </a:spcBef>
                      </a:pPr>
                      <a:r>
                        <a:rPr sz="2050" u="sng" spc="-5" dirty="0">
                          <a:solidFill>
                            <a:srgbClr val="FF00FF"/>
                          </a:solidFill>
                          <a:uFill>
                            <a:solidFill>
                              <a:srgbClr val="FE00FE"/>
                            </a:solidFill>
                          </a:uFill>
                          <a:latin typeface="Calibri"/>
                          <a:cs typeface="Calibri"/>
                        </a:rPr>
                        <a:t>Static</a:t>
                      </a:r>
                      <a:r>
                        <a:rPr sz="2050" spc="-5" dirty="0">
                          <a:solidFill>
                            <a:srgbClr val="FF00FF"/>
                          </a:solidFill>
                          <a:latin typeface="Calibri"/>
                          <a:cs typeface="Calibri"/>
                        </a:rPr>
                        <a:t>??</a:t>
                      </a:r>
                      <a:endParaRPr sz="2050">
                        <a:latin typeface="Calibri"/>
                        <a:cs typeface="Calibri"/>
                      </a:endParaRPr>
                    </a:p>
                    <a:p>
                      <a:pPr marL="126364" marR="339725">
                        <a:lnSpc>
                          <a:spcPct val="101000"/>
                        </a:lnSpc>
                        <a:spcBef>
                          <a:spcPts val="15"/>
                        </a:spcBef>
                      </a:pPr>
                      <a:r>
                        <a:rPr sz="2050" u="sng" spc="-40" dirty="0">
                          <a:solidFill>
                            <a:srgbClr val="FF00FF"/>
                          </a:solidFill>
                          <a:uFill>
                            <a:solidFill>
                              <a:srgbClr val="FE00FE"/>
                            </a:solidFill>
                          </a:uFill>
                          <a:latin typeface="Calibri"/>
                          <a:cs typeface="Calibri"/>
                        </a:rPr>
                        <a:t>Discrete</a:t>
                      </a:r>
                      <a:r>
                        <a:rPr sz="2050" spc="-40" dirty="0">
                          <a:solidFill>
                            <a:srgbClr val="FF00FF"/>
                          </a:solidFill>
                          <a:latin typeface="Calibri"/>
                          <a:cs typeface="Calibri"/>
                        </a:rPr>
                        <a:t>?? </a:t>
                      </a:r>
                      <a:r>
                        <a:rPr sz="2050" spc="-35" dirty="0">
                          <a:solidFill>
                            <a:srgbClr val="FF00FF"/>
                          </a:solidFill>
                          <a:latin typeface="Calibri"/>
                          <a:cs typeface="Calibri"/>
                        </a:rPr>
                        <a:t> </a:t>
                      </a:r>
                      <a:r>
                        <a:rPr sz="2050" u="sng" dirty="0">
                          <a:solidFill>
                            <a:srgbClr val="FF00FF"/>
                          </a:solidFill>
                          <a:uFill>
                            <a:solidFill>
                              <a:srgbClr val="FE00FE"/>
                            </a:solidFill>
                          </a:uFill>
                          <a:latin typeface="Calibri"/>
                          <a:cs typeface="Calibri"/>
                        </a:rPr>
                        <a:t>Single-agen</a:t>
                      </a:r>
                      <a:r>
                        <a:rPr sz="2050" u="sng" spc="-15" dirty="0">
                          <a:solidFill>
                            <a:srgbClr val="FF00FF"/>
                          </a:solidFill>
                          <a:uFill>
                            <a:solidFill>
                              <a:srgbClr val="FE00FE"/>
                            </a:solidFill>
                          </a:uFill>
                          <a:latin typeface="Calibri"/>
                          <a:cs typeface="Calibri"/>
                        </a:rPr>
                        <a:t>t</a:t>
                      </a:r>
                      <a:r>
                        <a:rPr sz="2050" spc="-10" dirty="0">
                          <a:solidFill>
                            <a:srgbClr val="FF00FF"/>
                          </a:solidFill>
                          <a:latin typeface="Calibri"/>
                          <a:cs typeface="Calibri"/>
                        </a:rPr>
                        <a:t>??</a:t>
                      </a:r>
                      <a:endParaRPr sz="205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0855">
                        <a:lnSpc>
                          <a:spcPts val="2210"/>
                        </a:lnSpc>
                        <a:tabLst>
                          <a:tab pos="1931035" algn="l"/>
                          <a:tab pos="3874135" algn="l"/>
                          <a:tab pos="5312410" algn="l"/>
                        </a:tabLst>
                      </a:pPr>
                      <a:r>
                        <a:rPr sz="2050" spc="-30" dirty="0">
                          <a:latin typeface="Calibri"/>
                          <a:cs typeface="Calibri"/>
                        </a:rPr>
                        <a:t>Yes	Yes	</a:t>
                      </a:r>
                      <a:r>
                        <a:rPr sz="2050" spc="-35" dirty="0">
                          <a:latin typeface="Calibri"/>
                          <a:cs typeface="Calibri"/>
                        </a:rPr>
                        <a:t>No	</a:t>
                      </a:r>
                      <a:r>
                        <a:rPr sz="2050" spc="-40" dirty="0">
                          <a:latin typeface="Calibri"/>
                          <a:cs typeface="Calibri"/>
                        </a:rPr>
                        <a:t>No</a:t>
                      </a:r>
                      <a:endParaRPr sz="2050" dirty="0">
                        <a:latin typeface="Calibri"/>
                        <a:cs typeface="Calibri"/>
                      </a:endParaRPr>
                    </a:p>
                    <a:p>
                      <a:pPr marL="490220">
                        <a:lnSpc>
                          <a:spcPct val="100000"/>
                        </a:lnSpc>
                        <a:spcBef>
                          <a:spcPts val="35"/>
                        </a:spcBef>
                        <a:tabLst>
                          <a:tab pos="1954530" algn="l"/>
                          <a:tab pos="3717925" algn="l"/>
                          <a:tab pos="5311140" algn="l"/>
                        </a:tabLst>
                      </a:pPr>
                      <a:r>
                        <a:rPr sz="2050" spc="-30" dirty="0">
                          <a:latin typeface="Calibri"/>
                          <a:cs typeface="Calibri"/>
                        </a:rPr>
                        <a:t>Yes	</a:t>
                      </a:r>
                      <a:r>
                        <a:rPr sz="2050" spc="-35" dirty="0">
                          <a:latin typeface="Calibri"/>
                          <a:cs typeface="Calibri"/>
                        </a:rPr>
                        <a:t>No	</a:t>
                      </a:r>
                      <a:r>
                        <a:rPr sz="2050" spc="-15" dirty="0">
                          <a:latin typeface="Calibri"/>
                          <a:cs typeface="Calibri"/>
                        </a:rPr>
                        <a:t>Partly	</a:t>
                      </a:r>
                      <a:r>
                        <a:rPr sz="2050" spc="-40" dirty="0">
                          <a:latin typeface="Calibri"/>
                          <a:cs typeface="Calibri"/>
                        </a:rPr>
                        <a:t>No</a:t>
                      </a:r>
                      <a:endParaRPr sz="2050" dirty="0">
                        <a:latin typeface="Calibri"/>
                        <a:cs typeface="Calibri"/>
                      </a:endParaRPr>
                    </a:p>
                    <a:p>
                      <a:pPr marL="515620">
                        <a:lnSpc>
                          <a:spcPct val="100000"/>
                        </a:lnSpc>
                        <a:spcBef>
                          <a:spcPts val="35"/>
                        </a:spcBef>
                        <a:tabLst>
                          <a:tab pos="1955800" algn="l"/>
                          <a:tab pos="3874135" algn="l"/>
                          <a:tab pos="5313045" algn="l"/>
                        </a:tabLst>
                      </a:pPr>
                      <a:r>
                        <a:rPr sz="2050" spc="-35" dirty="0">
                          <a:latin typeface="Calibri"/>
                          <a:cs typeface="Calibri"/>
                        </a:rPr>
                        <a:t>No	No	No	</a:t>
                      </a:r>
                      <a:r>
                        <a:rPr sz="2050" spc="-40" dirty="0">
                          <a:latin typeface="Calibri"/>
                          <a:cs typeface="Calibri"/>
                        </a:rPr>
                        <a:t>No</a:t>
                      </a:r>
                      <a:endParaRPr sz="2050" dirty="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768586" y="7008652"/>
            <a:ext cx="195579" cy="127000"/>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860"/>
              </a:lnSpc>
            </a:pPr>
            <a:fld id="{81D60167-4931-47E6-BA6A-407CBD079E47}" type="slidenum">
              <a:rPr lang="en-US" spc="20" smtClean="0"/>
              <a:pPr marL="38100">
                <a:lnSpc>
                  <a:spcPts val="860"/>
                </a:lnSpc>
              </a:pPr>
              <a:t>19</a:t>
            </a:fld>
            <a:endParaRPr spc="20"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80" dirty="0"/>
              <a:t>Environment</a:t>
            </a:r>
            <a:r>
              <a:rPr spc="220" dirty="0"/>
              <a:t> </a:t>
            </a:r>
            <a:r>
              <a:rPr spc="95" dirty="0"/>
              <a:t>types</a:t>
            </a:r>
          </a:p>
        </p:txBody>
      </p:sp>
      <p:graphicFrame>
        <p:nvGraphicFramePr>
          <p:cNvPr id="3" name="object 3"/>
          <p:cNvGraphicFramePr>
            <a:graphicFrameLocks noGrp="1"/>
          </p:cNvGraphicFramePr>
          <p:nvPr>
            <p:extLst>
              <p:ext uri="{D42A27DB-BD31-4B8C-83A1-F6EECF244321}">
                <p14:modId xmlns:p14="http://schemas.microsoft.com/office/powerpoint/2010/main" val="834949633"/>
              </p:ext>
            </p:extLst>
          </p:nvPr>
        </p:nvGraphicFramePr>
        <p:xfrm>
          <a:off x="791110" y="1489100"/>
          <a:ext cx="8120454" cy="2247265"/>
        </p:xfrm>
        <a:graphic>
          <a:graphicData uri="http://schemas.openxmlformats.org/drawingml/2006/table">
            <a:tbl>
              <a:tblPr firstRow="1" bandRow="1">
                <a:tableStyleId>{2D5ABB26-0587-4C30-8999-92F81FD0307C}</a:tableStyleId>
              </a:tblPr>
              <a:tblGrid>
                <a:gridCol w="2315919">
                  <a:extLst>
                    <a:ext uri="{9D8B030D-6E8A-4147-A177-3AD203B41FA5}">
                      <a16:colId xmlns:a16="http://schemas.microsoft.com/office/drawing/2014/main" val="20000"/>
                    </a:ext>
                  </a:extLst>
                </a:gridCol>
                <a:gridCol w="5804535">
                  <a:extLst>
                    <a:ext uri="{9D8B030D-6E8A-4147-A177-3AD203B41FA5}">
                      <a16:colId xmlns:a16="http://schemas.microsoft.com/office/drawing/2014/main" val="20001"/>
                    </a:ext>
                  </a:extLst>
                </a:gridCol>
              </a:tblGrid>
              <a:tr h="321310">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015">
                        <a:lnSpc>
                          <a:spcPts val="2175"/>
                        </a:lnSpc>
                        <a:tabLst>
                          <a:tab pos="1406525" algn="l"/>
                          <a:tab pos="3124200" algn="l"/>
                          <a:tab pos="5240020" algn="l"/>
                        </a:tabLst>
                      </a:pPr>
                      <a:r>
                        <a:rPr sz="2050" spc="-30" dirty="0">
                          <a:latin typeface="Calibri"/>
                          <a:cs typeface="Calibri"/>
                        </a:rPr>
                        <a:t>Solitaire	Backgammon	</a:t>
                      </a:r>
                      <a:r>
                        <a:rPr sz="2050" spc="-60" dirty="0">
                          <a:latin typeface="Calibri"/>
                          <a:cs typeface="Calibri"/>
                        </a:rPr>
                        <a:t>Internet</a:t>
                      </a:r>
                      <a:r>
                        <a:rPr sz="2050" spc="140" dirty="0">
                          <a:latin typeface="Calibri"/>
                          <a:cs typeface="Calibri"/>
                        </a:rPr>
                        <a:t> </a:t>
                      </a:r>
                      <a:r>
                        <a:rPr sz="2050" spc="-60" dirty="0">
                          <a:latin typeface="Calibri"/>
                          <a:cs typeface="Calibri"/>
                        </a:rPr>
                        <a:t>shopping	</a:t>
                      </a:r>
                      <a:r>
                        <a:rPr sz="2050" spc="25" dirty="0">
                          <a:latin typeface="Calibri"/>
                          <a:cs typeface="Calibri"/>
                        </a:rPr>
                        <a:t>Taxi</a:t>
                      </a:r>
                      <a:endParaRPr sz="205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925955">
                <a:tc>
                  <a:txBody>
                    <a:bodyPr/>
                    <a:lstStyle/>
                    <a:p>
                      <a:pPr marL="126364">
                        <a:lnSpc>
                          <a:spcPts val="2210"/>
                        </a:lnSpc>
                      </a:pPr>
                      <a:r>
                        <a:rPr sz="2050" u="sng" spc="-60" dirty="0">
                          <a:solidFill>
                            <a:srgbClr val="FF00FF"/>
                          </a:solidFill>
                          <a:uFill>
                            <a:solidFill>
                              <a:srgbClr val="FE00FE"/>
                            </a:solidFill>
                          </a:uFill>
                          <a:latin typeface="Calibri"/>
                          <a:cs typeface="Calibri"/>
                        </a:rPr>
                        <a:t>Observable</a:t>
                      </a:r>
                      <a:r>
                        <a:rPr sz="2050" spc="-60" dirty="0">
                          <a:solidFill>
                            <a:srgbClr val="FF00FF"/>
                          </a:solidFill>
                          <a:latin typeface="Calibri"/>
                          <a:cs typeface="Calibri"/>
                        </a:rPr>
                        <a:t>??</a:t>
                      </a:r>
                      <a:endParaRPr sz="2050">
                        <a:latin typeface="Calibri"/>
                        <a:cs typeface="Calibri"/>
                      </a:endParaRPr>
                    </a:p>
                    <a:p>
                      <a:pPr marL="126364" marR="241935">
                        <a:lnSpc>
                          <a:spcPct val="101499"/>
                        </a:lnSpc>
                      </a:pPr>
                      <a:r>
                        <a:rPr sz="2050" u="sng" dirty="0">
                          <a:solidFill>
                            <a:srgbClr val="FF00FF"/>
                          </a:solidFill>
                          <a:uFill>
                            <a:solidFill>
                              <a:srgbClr val="FE00FE"/>
                            </a:solidFill>
                          </a:uFill>
                          <a:latin typeface="Calibri"/>
                          <a:cs typeface="Calibri"/>
                        </a:rPr>
                        <a:t>Deterministi</a:t>
                      </a:r>
                      <a:r>
                        <a:rPr sz="2050" u="sng" spc="-45" dirty="0">
                          <a:solidFill>
                            <a:srgbClr val="FF00FF"/>
                          </a:solidFill>
                          <a:uFill>
                            <a:solidFill>
                              <a:srgbClr val="FE00FE"/>
                            </a:solidFill>
                          </a:uFill>
                          <a:latin typeface="Calibri"/>
                          <a:cs typeface="Calibri"/>
                        </a:rPr>
                        <a:t>c</a:t>
                      </a:r>
                      <a:r>
                        <a:rPr sz="2050" spc="-10" dirty="0">
                          <a:solidFill>
                            <a:srgbClr val="FF00FF"/>
                          </a:solidFill>
                          <a:latin typeface="Calibri"/>
                          <a:cs typeface="Calibri"/>
                        </a:rPr>
                        <a:t>??  </a:t>
                      </a:r>
                      <a:r>
                        <a:rPr sz="2050" u="sng" spc="-30" dirty="0">
                          <a:solidFill>
                            <a:srgbClr val="FF00FF"/>
                          </a:solidFill>
                          <a:uFill>
                            <a:solidFill>
                              <a:srgbClr val="FE00FE"/>
                            </a:solidFill>
                          </a:uFill>
                          <a:latin typeface="Calibri"/>
                          <a:cs typeface="Calibri"/>
                        </a:rPr>
                        <a:t>Episodic</a:t>
                      </a:r>
                      <a:r>
                        <a:rPr sz="2050" spc="-30" dirty="0">
                          <a:solidFill>
                            <a:srgbClr val="FF00FF"/>
                          </a:solidFill>
                          <a:latin typeface="Calibri"/>
                          <a:cs typeface="Calibri"/>
                        </a:rPr>
                        <a:t>??</a:t>
                      </a:r>
                      <a:endParaRPr sz="2050">
                        <a:latin typeface="Calibri"/>
                        <a:cs typeface="Calibri"/>
                      </a:endParaRPr>
                    </a:p>
                    <a:p>
                      <a:pPr marL="126364">
                        <a:lnSpc>
                          <a:spcPct val="100000"/>
                        </a:lnSpc>
                        <a:spcBef>
                          <a:spcPts val="20"/>
                        </a:spcBef>
                      </a:pPr>
                      <a:r>
                        <a:rPr sz="2050" u="sng" spc="-5" dirty="0">
                          <a:solidFill>
                            <a:srgbClr val="FF00FF"/>
                          </a:solidFill>
                          <a:uFill>
                            <a:solidFill>
                              <a:srgbClr val="FE00FE"/>
                            </a:solidFill>
                          </a:uFill>
                          <a:latin typeface="Calibri"/>
                          <a:cs typeface="Calibri"/>
                        </a:rPr>
                        <a:t>Static</a:t>
                      </a:r>
                      <a:r>
                        <a:rPr sz="2050" spc="-5" dirty="0">
                          <a:solidFill>
                            <a:srgbClr val="FF00FF"/>
                          </a:solidFill>
                          <a:latin typeface="Calibri"/>
                          <a:cs typeface="Calibri"/>
                        </a:rPr>
                        <a:t>??</a:t>
                      </a:r>
                      <a:endParaRPr sz="2050">
                        <a:latin typeface="Calibri"/>
                        <a:cs typeface="Calibri"/>
                      </a:endParaRPr>
                    </a:p>
                    <a:p>
                      <a:pPr marL="126364" marR="339725">
                        <a:lnSpc>
                          <a:spcPct val="101000"/>
                        </a:lnSpc>
                        <a:spcBef>
                          <a:spcPts val="15"/>
                        </a:spcBef>
                      </a:pPr>
                      <a:r>
                        <a:rPr sz="2050" u="sng" spc="-40" dirty="0">
                          <a:solidFill>
                            <a:srgbClr val="FF00FF"/>
                          </a:solidFill>
                          <a:uFill>
                            <a:solidFill>
                              <a:srgbClr val="FE00FE"/>
                            </a:solidFill>
                          </a:uFill>
                          <a:latin typeface="Calibri"/>
                          <a:cs typeface="Calibri"/>
                        </a:rPr>
                        <a:t>Discrete</a:t>
                      </a:r>
                      <a:r>
                        <a:rPr sz="2050" spc="-40" dirty="0">
                          <a:solidFill>
                            <a:srgbClr val="FF00FF"/>
                          </a:solidFill>
                          <a:latin typeface="Calibri"/>
                          <a:cs typeface="Calibri"/>
                        </a:rPr>
                        <a:t>?? </a:t>
                      </a:r>
                      <a:r>
                        <a:rPr sz="2050" spc="-35" dirty="0">
                          <a:solidFill>
                            <a:srgbClr val="FF00FF"/>
                          </a:solidFill>
                          <a:latin typeface="Calibri"/>
                          <a:cs typeface="Calibri"/>
                        </a:rPr>
                        <a:t> </a:t>
                      </a:r>
                      <a:r>
                        <a:rPr sz="2050" u="sng" dirty="0">
                          <a:solidFill>
                            <a:srgbClr val="FF00FF"/>
                          </a:solidFill>
                          <a:uFill>
                            <a:solidFill>
                              <a:srgbClr val="FE00FE"/>
                            </a:solidFill>
                          </a:uFill>
                          <a:latin typeface="Calibri"/>
                          <a:cs typeface="Calibri"/>
                        </a:rPr>
                        <a:t>Single-agen</a:t>
                      </a:r>
                      <a:r>
                        <a:rPr sz="2050" u="sng" spc="-15" dirty="0">
                          <a:solidFill>
                            <a:srgbClr val="FF00FF"/>
                          </a:solidFill>
                          <a:uFill>
                            <a:solidFill>
                              <a:srgbClr val="FE00FE"/>
                            </a:solidFill>
                          </a:uFill>
                          <a:latin typeface="Calibri"/>
                          <a:cs typeface="Calibri"/>
                        </a:rPr>
                        <a:t>t</a:t>
                      </a:r>
                      <a:r>
                        <a:rPr sz="2050" spc="-10" dirty="0">
                          <a:solidFill>
                            <a:srgbClr val="FF00FF"/>
                          </a:solidFill>
                          <a:latin typeface="Calibri"/>
                          <a:cs typeface="Calibri"/>
                        </a:rPr>
                        <a:t>??</a:t>
                      </a:r>
                      <a:endParaRPr sz="205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0855">
                        <a:lnSpc>
                          <a:spcPts val="2210"/>
                        </a:lnSpc>
                        <a:tabLst>
                          <a:tab pos="1931035" algn="l"/>
                          <a:tab pos="3874135" algn="l"/>
                          <a:tab pos="5312410" algn="l"/>
                        </a:tabLst>
                      </a:pPr>
                      <a:r>
                        <a:rPr sz="2050" spc="-30" dirty="0">
                          <a:latin typeface="Calibri"/>
                          <a:cs typeface="Calibri"/>
                        </a:rPr>
                        <a:t>Yes	Yes	</a:t>
                      </a:r>
                      <a:r>
                        <a:rPr sz="2050" spc="-35" dirty="0">
                          <a:latin typeface="Calibri"/>
                          <a:cs typeface="Calibri"/>
                        </a:rPr>
                        <a:t>No	</a:t>
                      </a:r>
                      <a:r>
                        <a:rPr sz="2050" spc="-40" dirty="0">
                          <a:latin typeface="Calibri"/>
                          <a:cs typeface="Calibri"/>
                        </a:rPr>
                        <a:t>No</a:t>
                      </a:r>
                      <a:endParaRPr sz="2050" dirty="0">
                        <a:latin typeface="Calibri"/>
                        <a:cs typeface="Calibri"/>
                      </a:endParaRPr>
                    </a:p>
                    <a:p>
                      <a:pPr marL="490220">
                        <a:lnSpc>
                          <a:spcPct val="100000"/>
                        </a:lnSpc>
                        <a:spcBef>
                          <a:spcPts val="35"/>
                        </a:spcBef>
                        <a:tabLst>
                          <a:tab pos="1954530" algn="l"/>
                          <a:tab pos="3717925" algn="l"/>
                          <a:tab pos="5311140" algn="l"/>
                        </a:tabLst>
                      </a:pPr>
                      <a:r>
                        <a:rPr sz="2050" spc="-30" dirty="0">
                          <a:latin typeface="Calibri"/>
                          <a:cs typeface="Calibri"/>
                        </a:rPr>
                        <a:t>Yes	</a:t>
                      </a:r>
                      <a:r>
                        <a:rPr sz="2050" spc="-35" dirty="0">
                          <a:latin typeface="Calibri"/>
                          <a:cs typeface="Calibri"/>
                        </a:rPr>
                        <a:t>No	</a:t>
                      </a:r>
                      <a:r>
                        <a:rPr sz="2050" spc="-15" dirty="0">
                          <a:latin typeface="Calibri"/>
                          <a:cs typeface="Calibri"/>
                        </a:rPr>
                        <a:t>Partly	</a:t>
                      </a:r>
                      <a:r>
                        <a:rPr sz="2050" spc="-40" dirty="0">
                          <a:latin typeface="Calibri"/>
                          <a:cs typeface="Calibri"/>
                        </a:rPr>
                        <a:t>No</a:t>
                      </a:r>
                      <a:endParaRPr sz="2050" dirty="0">
                        <a:latin typeface="Calibri"/>
                        <a:cs typeface="Calibri"/>
                      </a:endParaRPr>
                    </a:p>
                    <a:p>
                      <a:pPr marL="515620">
                        <a:lnSpc>
                          <a:spcPct val="100000"/>
                        </a:lnSpc>
                        <a:spcBef>
                          <a:spcPts val="35"/>
                        </a:spcBef>
                        <a:tabLst>
                          <a:tab pos="1955800" algn="l"/>
                          <a:tab pos="3874135" algn="l"/>
                          <a:tab pos="5313045" algn="l"/>
                        </a:tabLst>
                      </a:pPr>
                      <a:r>
                        <a:rPr sz="2050" spc="-35" dirty="0">
                          <a:latin typeface="Calibri"/>
                          <a:cs typeface="Calibri"/>
                        </a:rPr>
                        <a:t>No	No	No	</a:t>
                      </a:r>
                      <a:r>
                        <a:rPr sz="2050" spc="-40" dirty="0">
                          <a:latin typeface="Calibri"/>
                          <a:cs typeface="Calibri"/>
                        </a:rPr>
                        <a:t>No</a:t>
                      </a:r>
                      <a:endParaRPr sz="2050" dirty="0">
                        <a:latin typeface="Calibri"/>
                        <a:cs typeface="Calibri"/>
                      </a:endParaRPr>
                    </a:p>
                    <a:p>
                      <a:pPr marL="490855">
                        <a:lnSpc>
                          <a:spcPct val="100000"/>
                        </a:lnSpc>
                        <a:spcBef>
                          <a:spcPts val="25"/>
                        </a:spcBef>
                        <a:tabLst>
                          <a:tab pos="1852930" algn="l"/>
                          <a:tab pos="3771265" algn="l"/>
                          <a:tab pos="5311775" algn="l"/>
                        </a:tabLst>
                      </a:pPr>
                      <a:r>
                        <a:rPr sz="2050" spc="-30" dirty="0">
                          <a:latin typeface="Calibri"/>
                          <a:cs typeface="Calibri"/>
                        </a:rPr>
                        <a:t>Yes	</a:t>
                      </a:r>
                      <a:r>
                        <a:rPr sz="2050" spc="-35" dirty="0">
                          <a:latin typeface="Calibri"/>
                          <a:cs typeface="Calibri"/>
                        </a:rPr>
                        <a:t>Semi	Semi	</a:t>
                      </a:r>
                      <a:r>
                        <a:rPr sz="2050" spc="-40" dirty="0">
                          <a:latin typeface="Calibri"/>
                          <a:cs typeface="Calibri"/>
                        </a:rPr>
                        <a:t>No</a:t>
                      </a:r>
                      <a:endParaRPr sz="2050" dirty="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5"/>
        <p:cNvGrpSpPr/>
        <p:nvPr/>
      </p:nvGrpSpPr>
      <p:grpSpPr>
        <a:xfrm>
          <a:off x="0" y="0"/>
          <a:ext cx="0" cy="0"/>
          <a:chOff x="0" y="0"/>
          <a:chExt cx="0" cy="0"/>
        </a:xfrm>
      </p:grpSpPr>
      <p:sp>
        <p:nvSpPr>
          <p:cNvPr id="77" name="Google Shape;77;p9"/>
          <p:cNvSpPr txBox="1">
            <a:spLocks noGrp="1"/>
          </p:cNvSpPr>
          <p:nvPr>
            <p:ph type="sldNum" idx="12"/>
          </p:nvPr>
        </p:nvSpPr>
        <p:spPr>
          <a:xfrm>
            <a:off x="8768586" y="7008652"/>
            <a:ext cx="195600" cy="1230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US"/>
              <a:t>2</a:t>
            </a:fld>
            <a:endParaRPr/>
          </a:p>
        </p:txBody>
      </p:sp>
      <p:sp>
        <p:nvSpPr>
          <p:cNvPr id="78" name="Google Shape;78;p9"/>
          <p:cNvSpPr txBox="1">
            <a:spLocks noGrp="1"/>
          </p:cNvSpPr>
          <p:nvPr>
            <p:ph type="title"/>
          </p:nvPr>
        </p:nvSpPr>
        <p:spPr>
          <a:xfrm>
            <a:off x="1167409" y="798728"/>
            <a:ext cx="7723500" cy="384900"/>
          </a:xfrm>
          <a:prstGeom prst="rect">
            <a:avLst/>
          </a:prstGeom>
          <a:noFill/>
          <a:ln w="51800"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lvl="0" indent="0" algn="ctr" rtl="0">
              <a:lnSpc>
                <a:spcPct val="105400"/>
              </a:lnSpc>
              <a:spcBef>
                <a:spcPts val="0"/>
              </a:spcBef>
              <a:spcAft>
                <a:spcPts val="0"/>
              </a:spcAft>
              <a:buNone/>
            </a:pPr>
            <a:r>
              <a:rPr lang="en-US"/>
              <a:t>Outline</a:t>
            </a:r>
            <a:endParaRPr/>
          </a:p>
        </p:txBody>
      </p:sp>
      <p:sp>
        <p:nvSpPr>
          <p:cNvPr id="79" name="Google Shape;79;p9"/>
          <p:cNvSpPr txBox="1"/>
          <p:nvPr/>
        </p:nvSpPr>
        <p:spPr>
          <a:xfrm>
            <a:off x="1130292" y="1379949"/>
            <a:ext cx="6979920" cy="2382520"/>
          </a:xfrm>
          <a:prstGeom prst="rect">
            <a:avLst/>
          </a:prstGeom>
          <a:noFill/>
          <a:ln>
            <a:noFill/>
          </a:ln>
        </p:spPr>
        <p:txBody>
          <a:bodyPr spcFirstLastPara="1" wrap="square" lIns="0" tIns="14600" rIns="0" bIns="0" anchor="t" anchorCtr="0">
            <a:spAutoFit/>
          </a:bodyPr>
          <a:lstStyle/>
          <a:p>
            <a:pPr marL="381000" marR="0" lvl="0" indent="-368935" algn="l" rtl="0">
              <a:lnSpc>
                <a:spcPct val="100000"/>
              </a:lnSpc>
              <a:spcBef>
                <a:spcPts val="0"/>
              </a:spcBef>
              <a:spcAft>
                <a:spcPts val="0"/>
              </a:spcAft>
              <a:buClr>
                <a:schemeClr val="dk1"/>
              </a:buClr>
              <a:buSzPts val="2050"/>
              <a:buFont typeface="Cambria"/>
              <a:buChar char="♦"/>
            </a:pPr>
            <a:r>
              <a:rPr lang="en-US" sz="2050">
                <a:solidFill>
                  <a:schemeClr val="dk1"/>
                </a:solidFill>
                <a:latin typeface="Calibri"/>
                <a:ea typeface="Calibri"/>
                <a:cs typeface="Calibri"/>
                <a:sym typeface="Calibri"/>
              </a:rPr>
              <a:t>Agents and environments</a:t>
            </a:r>
            <a:endParaRPr sz="2050">
              <a:solidFill>
                <a:schemeClr val="dk1"/>
              </a:solidFill>
              <a:latin typeface="Calibri"/>
              <a:ea typeface="Calibri"/>
              <a:cs typeface="Calibri"/>
              <a:sym typeface="Calibri"/>
            </a:endParaRPr>
          </a:p>
          <a:p>
            <a:pPr marL="381000" marR="0" lvl="0" indent="-368935" algn="l" rtl="0">
              <a:lnSpc>
                <a:spcPct val="100000"/>
              </a:lnSpc>
              <a:spcBef>
                <a:spcPts val="1560"/>
              </a:spcBef>
              <a:spcAft>
                <a:spcPts val="0"/>
              </a:spcAft>
              <a:buClr>
                <a:schemeClr val="dk1"/>
              </a:buClr>
              <a:buSzPts val="2050"/>
              <a:buFont typeface="Cambria"/>
              <a:buChar char="♦"/>
            </a:pPr>
            <a:r>
              <a:rPr lang="en-US" sz="2050">
                <a:solidFill>
                  <a:schemeClr val="dk1"/>
                </a:solidFill>
                <a:latin typeface="Calibri"/>
                <a:ea typeface="Calibri"/>
                <a:cs typeface="Calibri"/>
                <a:sym typeface="Calibri"/>
              </a:rPr>
              <a:t>Rationality</a:t>
            </a:r>
            <a:endParaRPr sz="2050">
              <a:solidFill>
                <a:schemeClr val="dk1"/>
              </a:solidFill>
              <a:latin typeface="Calibri"/>
              <a:ea typeface="Calibri"/>
              <a:cs typeface="Calibri"/>
              <a:sym typeface="Calibri"/>
            </a:endParaRPr>
          </a:p>
          <a:p>
            <a:pPr marL="381000" marR="0" lvl="0" indent="-368935" algn="l" rtl="0">
              <a:lnSpc>
                <a:spcPct val="100000"/>
              </a:lnSpc>
              <a:spcBef>
                <a:spcPts val="1560"/>
              </a:spcBef>
              <a:spcAft>
                <a:spcPts val="0"/>
              </a:spcAft>
              <a:buClr>
                <a:schemeClr val="dk1"/>
              </a:buClr>
              <a:buSzPts val="2050"/>
              <a:buFont typeface="Cambria"/>
              <a:buChar char="♦"/>
            </a:pPr>
            <a:r>
              <a:rPr lang="en-US" sz="2050">
                <a:solidFill>
                  <a:schemeClr val="dk1"/>
                </a:solidFill>
                <a:latin typeface="Calibri"/>
                <a:ea typeface="Calibri"/>
                <a:cs typeface="Calibri"/>
                <a:sym typeface="Calibri"/>
              </a:rPr>
              <a:t>PEAS (Performance measure, Environment, Actuators, Sensors)</a:t>
            </a:r>
            <a:endParaRPr sz="2050">
              <a:solidFill>
                <a:schemeClr val="dk1"/>
              </a:solidFill>
              <a:latin typeface="Calibri"/>
              <a:ea typeface="Calibri"/>
              <a:cs typeface="Calibri"/>
              <a:sym typeface="Calibri"/>
            </a:endParaRPr>
          </a:p>
          <a:p>
            <a:pPr marL="381000" marR="0" lvl="0" indent="-368935" algn="l" rtl="0">
              <a:lnSpc>
                <a:spcPct val="100000"/>
              </a:lnSpc>
              <a:spcBef>
                <a:spcPts val="1560"/>
              </a:spcBef>
              <a:spcAft>
                <a:spcPts val="0"/>
              </a:spcAft>
              <a:buClr>
                <a:schemeClr val="dk1"/>
              </a:buClr>
              <a:buSzPts val="2050"/>
              <a:buFont typeface="Cambria"/>
              <a:buChar char="♦"/>
            </a:pPr>
            <a:r>
              <a:rPr lang="en-US" sz="2050">
                <a:solidFill>
                  <a:schemeClr val="dk1"/>
                </a:solidFill>
                <a:latin typeface="Calibri"/>
                <a:ea typeface="Calibri"/>
                <a:cs typeface="Calibri"/>
                <a:sym typeface="Calibri"/>
              </a:rPr>
              <a:t>Environment types</a:t>
            </a:r>
            <a:endParaRPr sz="2050">
              <a:solidFill>
                <a:schemeClr val="dk1"/>
              </a:solidFill>
              <a:latin typeface="Calibri"/>
              <a:ea typeface="Calibri"/>
              <a:cs typeface="Calibri"/>
              <a:sym typeface="Calibri"/>
            </a:endParaRPr>
          </a:p>
          <a:p>
            <a:pPr marL="381000" marR="0" lvl="0" indent="-368935" algn="l" rtl="0">
              <a:lnSpc>
                <a:spcPct val="100000"/>
              </a:lnSpc>
              <a:spcBef>
                <a:spcPts val="1560"/>
              </a:spcBef>
              <a:spcAft>
                <a:spcPts val="0"/>
              </a:spcAft>
              <a:buClr>
                <a:schemeClr val="dk1"/>
              </a:buClr>
              <a:buSzPts val="2050"/>
              <a:buFont typeface="Cambria"/>
              <a:buChar char="♦"/>
            </a:pPr>
            <a:r>
              <a:rPr lang="en-US" sz="2050">
                <a:solidFill>
                  <a:schemeClr val="dk1"/>
                </a:solidFill>
                <a:latin typeface="Calibri"/>
                <a:ea typeface="Calibri"/>
                <a:cs typeface="Calibri"/>
                <a:sym typeface="Calibri"/>
              </a:rPr>
              <a:t>Agent types</a:t>
            </a:r>
            <a:endParaRPr sz="205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768586" y="7008652"/>
            <a:ext cx="195579" cy="127000"/>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860"/>
              </a:lnSpc>
            </a:pPr>
            <a:fld id="{81D60167-4931-47E6-BA6A-407CBD079E47}" type="slidenum">
              <a:rPr lang="en-US" spc="20" smtClean="0"/>
              <a:pPr marL="38100">
                <a:lnSpc>
                  <a:spcPts val="860"/>
                </a:lnSpc>
              </a:pPr>
              <a:t>20</a:t>
            </a:fld>
            <a:endParaRPr spc="20"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80" dirty="0"/>
              <a:t>Environment</a:t>
            </a:r>
            <a:r>
              <a:rPr spc="220" dirty="0"/>
              <a:t> </a:t>
            </a:r>
            <a:r>
              <a:rPr spc="95" dirty="0"/>
              <a:t>types</a:t>
            </a:r>
          </a:p>
        </p:txBody>
      </p:sp>
      <p:graphicFrame>
        <p:nvGraphicFramePr>
          <p:cNvPr id="3" name="object 3"/>
          <p:cNvGraphicFramePr>
            <a:graphicFrameLocks noGrp="1"/>
          </p:cNvGraphicFramePr>
          <p:nvPr>
            <p:extLst>
              <p:ext uri="{D42A27DB-BD31-4B8C-83A1-F6EECF244321}">
                <p14:modId xmlns:p14="http://schemas.microsoft.com/office/powerpoint/2010/main" val="2256681363"/>
              </p:ext>
            </p:extLst>
          </p:nvPr>
        </p:nvGraphicFramePr>
        <p:xfrm>
          <a:off x="914400" y="1489100"/>
          <a:ext cx="7997164" cy="2247265"/>
        </p:xfrm>
        <a:graphic>
          <a:graphicData uri="http://schemas.openxmlformats.org/drawingml/2006/table">
            <a:tbl>
              <a:tblPr firstRow="1" bandRow="1">
                <a:tableStyleId>{2D5ABB26-0587-4C30-8999-92F81FD0307C}</a:tableStyleId>
              </a:tblPr>
              <a:tblGrid>
                <a:gridCol w="2192629">
                  <a:extLst>
                    <a:ext uri="{9D8B030D-6E8A-4147-A177-3AD203B41FA5}">
                      <a16:colId xmlns:a16="http://schemas.microsoft.com/office/drawing/2014/main" val="20000"/>
                    </a:ext>
                  </a:extLst>
                </a:gridCol>
                <a:gridCol w="5804535">
                  <a:extLst>
                    <a:ext uri="{9D8B030D-6E8A-4147-A177-3AD203B41FA5}">
                      <a16:colId xmlns:a16="http://schemas.microsoft.com/office/drawing/2014/main" val="20001"/>
                    </a:ext>
                  </a:extLst>
                </a:gridCol>
              </a:tblGrid>
              <a:tr h="321310">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015">
                        <a:lnSpc>
                          <a:spcPts val="2175"/>
                        </a:lnSpc>
                        <a:tabLst>
                          <a:tab pos="1406525" algn="l"/>
                          <a:tab pos="3124200" algn="l"/>
                          <a:tab pos="5240020" algn="l"/>
                        </a:tabLst>
                      </a:pPr>
                      <a:r>
                        <a:rPr sz="2050" spc="-30" dirty="0">
                          <a:latin typeface="Calibri"/>
                          <a:cs typeface="Calibri"/>
                        </a:rPr>
                        <a:t>Solitaire	Backgammon	</a:t>
                      </a:r>
                      <a:r>
                        <a:rPr sz="2050" spc="-60" dirty="0">
                          <a:latin typeface="Calibri"/>
                          <a:cs typeface="Calibri"/>
                        </a:rPr>
                        <a:t>Internet</a:t>
                      </a:r>
                      <a:r>
                        <a:rPr sz="2050" spc="140" dirty="0">
                          <a:latin typeface="Calibri"/>
                          <a:cs typeface="Calibri"/>
                        </a:rPr>
                        <a:t> </a:t>
                      </a:r>
                      <a:r>
                        <a:rPr sz="2050" spc="-60" dirty="0">
                          <a:latin typeface="Calibri"/>
                          <a:cs typeface="Calibri"/>
                        </a:rPr>
                        <a:t>shopping	</a:t>
                      </a:r>
                      <a:r>
                        <a:rPr sz="2050" spc="25" dirty="0">
                          <a:latin typeface="Calibri"/>
                          <a:cs typeface="Calibri"/>
                        </a:rPr>
                        <a:t>Taxi</a:t>
                      </a:r>
                      <a:endParaRPr sz="205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925955">
                <a:tc>
                  <a:txBody>
                    <a:bodyPr/>
                    <a:lstStyle/>
                    <a:p>
                      <a:pPr marL="126364">
                        <a:lnSpc>
                          <a:spcPts val="2210"/>
                        </a:lnSpc>
                      </a:pPr>
                      <a:r>
                        <a:rPr sz="2050" u="sng" spc="-60" dirty="0">
                          <a:solidFill>
                            <a:srgbClr val="FF00FF"/>
                          </a:solidFill>
                          <a:uFill>
                            <a:solidFill>
                              <a:srgbClr val="FE00FE"/>
                            </a:solidFill>
                          </a:uFill>
                          <a:latin typeface="Calibri"/>
                          <a:cs typeface="Calibri"/>
                        </a:rPr>
                        <a:t>Observable</a:t>
                      </a:r>
                      <a:r>
                        <a:rPr sz="2050" spc="-60" dirty="0">
                          <a:solidFill>
                            <a:srgbClr val="FF00FF"/>
                          </a:solidFill>
                          <a:latin typeface="Calibri"/>
                          <a:cs typeface="Calibri"/>
                        </a:rPr>
                        <a:t>??</a:t>
                      </a:r>
                      <a:endParaRPr sz="2050">
                        <a:latin typeface="Calibri"/>
                        <a:cs typeface="Calibri"/>
                      </a:endParaRPr>
                    </a:p>
                    <a:p>
                      <a:pPr marL="126364" marR="241935">
                        <a:lnSpc>
                          <a:spcPct val="101499"/>
                        </a:lnSpc>
                      </a:pPr>
                      <a:r>
                        <a:rPr sz="2050" u="sng" dirty="0">
                          <a:solidFill>
                            <a:srgbClr val="FF00FF"/>
                          </a:solidFill>
                          <a:uFill>
                            <a:solidFill>
                              <a:srgbClr val="FE00FE"/>
                            </a:solidFill>
                          </a:uFill>
                          <a:latin typeface="Calibri"/>
                          <a:cs typeface="Calibri"/>
                        </a:rPr>
                        <a:t>Deterministi</a:t>
                      </a:r>
                      <a:r>
                        <a:rPr sz="2050" u="sng" spc="-45" dirty="0">
                          <a:solidFill>
                            <a:srgbClr val="FF00FF"/>
                          </a:solidFill>
                          <a:uFill>
                            <a:solidFill>
                              <a:srgbClr val="FE00FE"/>
                            </a:solidFill>
                          </a:uFill>
                          <a:latin typeface="Calibri"/>
                          <a:cs typeface="Calibri"/>
                        </a:rPr>
                        <a:t>c</a:t>
                      </a:r>
                      <a:r>
                        <a:rPr sz="2050" spc="-10" dirty="0">
                          <a:solidFill>
                            <a:srgbClr val="FF00FF"/>
                          </a:solidFill>
                          <a:latin typeface="Calibri"/>
                          <a:cs typeface="Calibri"/>
                        </a:rPr>
                        <a:t>??  </a:t>
                      </a:r>
                      <a:r>
                        <a:rPr sz="2050" u="sng" spc="-30" dirty="0">
                          <a:solidFill>
                            <a:srgbClr val="FF00FF"/>
                          </a:solidFill>
                          <a:uFill>
                            <a:solidFill>
                              <a:srgbClr val="FE00FE"/>
                            </a:solidFill>
                          </a:uFill>
                          <a:latin typeface="Calibri"/>
                          <a:cs typeface="Calibri"/>
                        </a:rPr>
                        <a:t>Episodic</a:t>
                      </a:r>
                      <a:r>
                        <a:rPr sz="2050" spc="-30" dirty="0">
                          <a:solidFill>
                            <a:srgbClr val="FF00FF"/>
                          </a:solidFill>
                          <a:latin typeface="Calibri"/>
                          <a:cs typeface="Calibri"/>
                        </a:rPr>
                        <a:t>??</a:t>
                      </a:r>
                      <a:endParaRPr sz="2050">
                        <a:latin typeface="Calibri"/>
                        <a:cs typeface="Calibri"/>
                      </a:endParaRPr>
                    </a:p>
                    <a:p>
                      <a:pPr marL="126364">
                        <a:lnSpc>
                          <a:spcPct val="100000"/>
                        </a:lnSpc>
                        <a:spcBef>
                          <a:spcPts val="20"/>
                        </a:spcBef>
                      </a:pPr>
                      <a:r>
                        <a:rPr sz="2050" u="sng" spc="-5" dirty="0">
                          <a:solidFill>
                            <a:srgbClr val="FF00FF"/>
                          </a:solidFill>
                          <a:uFill>
                            <a:solidFill>
                              <a:srgbClr val="FE00FE"/>
                            </a:solidFill>
                          </a:uFill>
                          <a:latin typeface="Calibri"/>
                          <a:cs typeface="Calibri"/>
                        </a:rPr>
                        <a:t>Static</a:t>
                      </a:r>
                      <a:r>
                        <a:rPr sz="2050" spc="-5" dirty="0">
                          <a:solidFill>
                            <a:srgbClr val="FF00FF"/>
                          </a:solidFill>
                          <a:latin typeface="Calibri"/>
                          <a:cs typeface="Calibri"/>
                        </a:rPr>
                        <a:t>??</a:t>
                      </a:r>
                      <a:endParaRPr sz="2050">
                        <a:latin typeface="Calibri"/>
                        <a:cs typeface="Calibri"/>
                      </a:endParaRPr>
                    </a:p>
                    <a:p>
                      <a:pPr marL="126364" marR="339725">
                        <a:lnSpc>
                          <a:spcPct val="101000"/>
                        </a:lnSpc>
                        <a:spcBef>
                          <a:spcPts val="15"/>
                        </a:spcBef>
                      </a:pPr>
                      <a:r>
                        <a:rPr sz="2050" u="sng" spc="-40" dirty="0">
                          <a:solidFill>
                            <a:srgbClr val="FF00FF"/>
                          </a:solidFill>
                          <a:uFill>
                            <a:solidFill>
                              <a:srgbClr val="FE00FE"/>
                            </a:solidFill>
                          </a:uFill>
                          <a:latin typeface="Calibri"/>
                          <a:cs typeface="Calibri"/>
                        </a:rPr>
                        <a:t>Discrete</a:t>
                      </a:r>
                      <a:r>
                        <a:rPr sz="2050" spc="-40" dirty="0">
                          <a:solidFill>
                            <a:srgbClr val="FF00FF"/>
                          </a:solidFill>
                          <a:latin typeface="Calibri"/>
                          <a:cs typeface="Calibri"/>
                        </a:rPr>
                        <a:t>?? </a:t>
                      </a:r>
                      <a:r>
                        <a:rPr sz="2050" spc="-35" dirty="0">
                          <a:solidFill>
                            <a:srgbClr val="FF00FF"/>
                          </a:solidFill>
                          <a:latin typeface="Calibri"/>
                          <a:cs typeface="Calibri"/>
                        </a:rPr>
                        <a:t> </a:t>
                      </a:r>
                      <a:r>
                        <a:rPr sz="2050" u="sng" dirty="0">
                          <a:solidFill>
                            <a:srgbClr val="FF00FF"/>
                          </a:solidFill>
                          <a:uFill>
                            <a:solidFill>
                              <a:srgbClr val="FE00FE"/>
                            </a:solidFill>
                          </a:uFill>
                          <a:latin typeface="Calibri"/>
                          <a:cs typeface="Calibri"/>
                        </a:rPr>
                        <a:t>Single-agen</a:t>
                      </a:r>
                      <a:r>
                        <a:rPr sz="2050" u="sng" spc="-15" dirty="0">
                          <a:solidFill>
                            <a:srgbClr val="FF00FF"/>
                          </a:solidFill>
                          <a:uFill>
                            <a:solidFill>
                              <a:srgbClr val="FE00FE"/>
                            </a:solidFill>
                          </a:uFill>
                          <a:latin typeface="Calibri"/>
                          <a:cs typeface="Calibri"/>
                        </a:rPr>
                        <a:t>t</a:t>
                      </a:r>
                      <a:r>
                        <a:rPr sz="2050" spc="-10" dirty="0">
                          <a:solidFill>
                            <a:srgbClr val="FF00FF"/>
                          </a:solidFill>
                          <a:latin typeface="Calibri"/>
                          <a:cs typeface="Calibri"/>
                        </a:rPr>
                        <a:t>??</a:t>
                      </a:r>
                      <a:endParaRPr sz="205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0855">
                        <a:lnSpc>
                          <a:spcPts val="2210"/>
                        </a:lnSpc>
                        <a:tabLst>
                          <a:tab pos="1931035" algn="l"/>
                          <a:tab pos="3874135" algn="l"/>
                          <a:tab pos="5312410" algn="l"/>
                        </a:tabLst>
                      </a:pPr>
                      <a:r>
                        <a:rPr sz="2050" spc="-30" dirty="0">
                          <a:latin typeface="Calibri"/>
                          <a:cs typeface="Calibri"/>
                        </a:rPr>
                        <a:t>Yes	Yes	</a:t>
                      </a:r>
                      <a:r>
                        <a:rPr sz="2050" spc="-35" dirty="0">
                          <a:latin typeface="Calibri"/>
                          <a:cs typeface="Calibri"/>
                        </a:rPr>
                        <a:t>No	</a:t>
                      </a:r>
                      <a:r>
                        <a:rPr sz="2050" spc="-40" dirty="0">
                          <a:latin typeface="Calibri"/>
                          <a:cs typeface="Calibri"/>
                        </a:rPr>
                        <a:t>No</a:t>
                      </a:r>
                      <a:endParaRPr sz="2050" dirty="0">
                        <a:latin typeface="Calibri"/>
                        <a:cs typeface="Calibri"/>
                      </a:endParaRPr>
                    </a:p>
                    <a:p>
                      <a:pPr marL="490220">
                        <a:lnSpc>
                          <a:spcPct val="100000"/>
                        </a:lnSpc>
                        <a:spcBef>
                          <a:spcPts val="35"/>
                        </a:spcBef>
                        <a:tabLst>
                          <a:tab pos="1954530" algn="l"/>
                          <a:tab pos="3717925" algn="l"/>
                          <a:tab pos="5311140" algn="l"/>
                        </a:tabLst>
                      </a:pPr>
                      <a:r>
                        <a:rPr sz="2050" spc="-30" dirty="0">
                          <a:latin typeface="Calibri"/>
                          <a:cs typeface="Calibri"/>
                        </a:rPr>
                        <a:t>Yes	</a:t>
                      </a:r>
                      <a:r>
                        <a:rPr sz="2050" spc="-35" dirty="0">
                          <a:latin typeface="Calibri"/>
                          <a:cs typeface="Calibri"/>
                        </a:rPr>
                        <a:t>No	</a:t>
                      </a:r>
                      <a:r>
                        <a:rPr sz="2050" spc="-15" dirty="0">
                          <a:latin typeface="Calibri"/>
                          <a:cs typeface="Calibri"/>
                        </a:rPr>
                        <a:t>Partly	</a:t>
                      </a:r>
                      <a:r>
                        <a:rPr sz="2050" spc="-40" dirty="0">
                          <a:latin typeface="Calibri"/>
                          <a:cs typeface="Calibri"/>
                        </a:rPr>
                        <a:t>No</a:t>
                      </a:r>
                      <a:endParaRPr sz="2050" dirty="0">
                        <a:latin typeface="Calibri"/>
                        <a:cs typeface="Calibri"/>
                      </a:endParaRPr>
                    </a:p>
                    <a:p>
                      <a:pPr marL="515620">
                        <a:lnSpc>
                          <a:spcPct val="100000"/>
                        </a:lnSpc>
                        <a:spcBef>
                          <a:spcPts val="35"/>
                        </a:spcBef>
                        <a:tabLst>
                          <a:tab pos="1955800" algn="l"/>
                          <a:tab pos="3874135" algn="l"/>
                          <a:tab pos="5313045" algn="l"/>
                        </a:tabLst>
                      </a:pPr>
                      <a:r>
                        <a:rPr sz="2050" spc="-35" dirty="0">
                          <a:latin typeface="Calibri"/>
                          <a:cs typeface="Calibri"/>
                        </a:rPr>
                        <a:t>No	No	No	</a:t>
                      </a:r>
                      <a:r>
                        <a:rPr sz="2050" spc="-40" dirty="0">
                          <a:latin typeface="Calibri"/>
                          <a:cs typeface="Calibri"/>
                        </a:rPr>
                        <a:t>No</a:t>
                      </a:r>
                      <a:endParaRPr sz="2050" dirty="0">
                        <a:latin typeface="Calibri"/>
                        <a:cs typeface="Calibri"/>
                      </a:endParaRPr>
                    </a:p>
                    <a:p>
                      <a:pPr marL="490855">
                        <a:lnSpc>
                          <a:spcPct val="100000"/>
                        </a:lnSpc>
                        <a:spcBef>
                          <a:spcPts val="25"/>
                        </a:spcBef>
                        <a:tabLst>
                          <a:tab pos="1852930" algn="l"/>
                          <a:tab pos="3771265" algn="l"/>
                          <a:tab pos="5311775" algn="l"/>
                        </a:tabLst>
                      </a:pPr>
                      <a:r>
                        <a:rPr sz="2050" spc="-30" dirty="0">
                          <a:latin typeface="Calibri"/>
                          <a:cs typeface="Calibri"/>
                        </a:rPr>
                        <a:t>Yes	</a:t>
                      </a:r>
                      <a:r>
                        <a:rPr sz="2050" spc="-35" dirty="0">
                          <a:latin typeface="Calibri"/>
                          <a:cs typeface="Calibri"/>
                        </a:rPr>
                        <a:t>Semi	Semi	</a:t>
                      </a:r>
                      <a:r>
                        <a:rPr sz="2050" spc="-40" dirty="0">
                          <a:latin typeface="Calibri"/>
                          <a:cs typeface="Calibri"/>
                        </a:rPr>
                        <a:t>No</a:t>
                      </a:r>
                      <a:endParaRPr sz="2050" dirty="0">
                        <a:latin typeface="Calibri"/>
                        <a:cs typeface="Calibri"/>
                      </a:endParaRPr>
                    </a:p>
                    <a:p>
                      <a:pPr marL="490855">
                        <a:lnSpc>
                          <a:spcPct val="100000"/>
                        </a:lnSpc>
                        <a:spcBef>
                          <a:spcPts val="35"/>
                        </a:spcBef>
                        <a:tabLst>
                          <a:tab pos="1931035" algn="l"/>
                          <a:tab pos="3848100" algn="l"/>
                          <a:tab pos="5312410" algn="l"/>
                        </a:tabLst>
                      </a:pPr>
                      <a:r>
                        <a:rPr sz="2050" spc="-30" dirty="0">
                          <a:latin typeface="Calibri"/>
                          <a:cs typeface="Calibri"/>
                        </a:rPr>
                        <a:t>Yes	Yes	Yes	</a:t>
                      </a:r>
                      <a:r>
                        <a:rPr sz="2050" spc="-40" dirty="0">
                          <a:latin typeface="Calibri"/>
                          <a:cs typeface="Calibri"/>
                        </a:rPr>
                        <a:t>No</a:t>
                      </a:r>
                      <a:endParaRPr sz="2050" dirty="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xfrm>
            <a:off x="8768586" y="7008652"/>
            <a:ext cx="195579" cy="127000"/>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860"/>
              </a:lnSpc>
            </a:pPr>
            <a:fld id="{81D60167-4931-47E6-BA6A-407CBD079E47}" type="slidenum">
              <a:rPr lang="en-US" spc="20" smtClean="0"/>
              <a:pPr marL="38100">
                <a:lnSpc>
                  <a:spcPts val="860"/>
                </a:lnSpc>
              </a:pPr>
              <a:t>21</a:t>
            </a:fld>
            <a:endParaRPr spc="20"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80" dirty="0"/>
              <a:t>Environment</a:t>
            </a:r>
            <a:r>
              <a:rPr spc="220" dirty="0"/>
              <a:t> </a:t>
            </a:r>
            <a:r>
              <a:rPr spc="95" dirty="0"/>
              <a:t>types</a:t>
            </a:r>
          </a:p>
        </p:txBody>
      </p:sp>
      <p:graphicFrame>
        <p:nvGraphicFramePr>
          <p:cNvPr id="3" name="object 3"/>
          <p:cNvGraphicFramePr>
            <a:graphicFrameLocks noGrp="1"/>
          </p:cNvGraphicFramePr>
          <p:nvPr>
            <p:extLst>
              <p:ext uri="{D42A27DB-BD31-4B8C-83A1-F6EECF244321}">
                <p14:modId xmlns:p14="http://schemas.microsoft.com/office/powerpoint/2010/main" val="3782289133"/>
              </p:ext>
            </p:extLst>
          </p:nvPr>
        </p:nvGraphicFramePr>
        <p:xfrm>
          <a:off x="924674" y="1489100"/>
          <a:ext cx="7986890" cy="2247265"/>
        </p:xfrm>
        <a:graphic>
          <a:graphicData uri="http://schemas.openxmlformats.org/drawingml/2006/table">
            <a:tbl>
              <a:tblPr firstRow="1" bandRow="1">
                <a:tableStyleId>{2D5ABB26-0587-4C30-8999-92F81FD0307C}</a:tableStyleId>
              </a:tblPr>
              <a:tblGrid>
                <a:gridCol w="2182355">
                  <a:extLst>
                    <a:ext uri="{9D8B030D-6E8A-4147-A177-3AD203B41FA5}">
                      <a16:colId xmlns:a16="http://schemas.microsoft.com/office/drawing/2014/main" val="20000"/>
                    </a:ext>
                  </a:extLst>
                </a:gridCol>
                <a:gridCol w="5804535">
                  <a:extLst>
                    <a:ext uri="{9D8B030D-6E8A-4147-A177-3AD203B41FA5}">
                      <a16:colId xmlns:a16="http://schemas.microsoft.com/office/drawing/2014/main" val="20001"/>
                    </a:ext>
                  </a:extLst>
                </a:gridCol>
              </a:tblGrid>
              <a:tr h="321310">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42875">
                        <a:lnSpc>
                          <a:spcPts val="2175"/>
                        </a:lnSpc>
                        <a:tabLst>
                          <a:tab pos="1197610" algn="l"/>
                          <a:tab pos="3020695" algn="l"/>
                          <a:tab pos="5240020" algn="l"/>
                        </a:tabLst>
                      </a:pPr>
                      <a:r>
                        <a:rPr sz="2050" spc="-30" dirty="0">
                          <a:latin typeface="Calibri"/>
                          <a:cs typeface="Calibri"/>
                        </a:rPr>
                        <a:t>Solitaire	Backgammon	</a:t>
                      </a:r>
                      <a:r>
                        <a:rPr sz="2050" spc="-60" dirty="0">
                          <a:latin typeface="Calibri"/>
                          <a:cs typeface="Calibri"/>
                        </a:rPr>
                        <a:t>Internet</a:t>
                      </a:r>
                      <a:r>
                        <a:rPr sz="2050" spc="140" dirty="0">
                          <a:latin typeface="Calibri"/>
                          <a:cs typeface="Calibri"/>
                        </a:rPr>
                        <a:t> </a:t>
                      </a:r>
                      <a:r>
                        <a:rPr sz="2050" spc="-60" dirty="0">
                          <a:latin typeface="Calibri"/>
                          <a:cs typeface="Calibri"/>
                        </a:rPr>
                        <a:t>shopping	</a:t>
                      </a:r>
                      <a:r>
                        <a:rPr sz="2050" spc="25" dirty="0">
                          <a:latin typeface="Calibri"/>
                          <a:cs typeface="Calibri"/>
                        </a:rPr>
                        <a:t>Taxi</a:t>
                      </a:r>
                      <a:endParaRPr sz="205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925955">
                <a:tc>
                  <a:txBody>
                    <a:bodyPr/>
                    <a:lstStyle/>
                    <a:p>
                      <a:pPr marL="126364">
                        <a:lnSpc>
                          <a:spcPts val="2210"/>
                        </a:lnSpc>
                      </a:pPr>
                      <a:r>
                        <a:rPr sz="2050" u="sng" spc="-60" dirty="0">
                          <a:solidFill>
                            <a:srgbClr val="FF00FF"/>
                          </a:solidFill>
                          <a:uFill>
                            <a:solidFill>
                              <a:srgbClr val="FE00FE"/>
                            </a:solidFill>
                          </a:uFill>
                          <a:latin typeface="Calibri"/>
                          <a:cs typeface="Calibri"/>
                        </a:rPr>
                        <a:t>Observable</a:t>
                      </a:r>
                      <a:r>
                        <a:rPr sz="2050" spc="-60" dirty="0">
                          <a:solidFill>
                            <a:srgbClr val="FF00FF"/>
                          </a:solidFill>
                          <a:latin typeface="Calibri"/>
                          <a:cs typeface="Calibri"/>
                        </a:rPr>
                        <a:t>??</a:t>
                      </a:r>
                      <a:endParaRPr sz="2050" dirty="0">
                        <a:latin typeface="Calibri"/>
                        <a:cs typeface="Calibri"/>
                      </a:endParaRPr>
                    </a:p>
                    <a:p>
                      <a:pPr marL="126364" marR="241935">
                        <a:lnSpc>
                          <a:spcPct val="101499"/>
                        </a:lnSpc>
                      </a:pPr>
                      <a:r>
                        <a:rPr sz="2050" u="sng" dirty="0">
                          <a:solidFill>
                            <a:srgbClr val="FF00FF"/>
                          </a:solidFill>
                          <a:uFill>
                            <a:solidFill>
                              <a:srgbClr val="FE00FE"/>
                            </a:solidFill>
                          </a:uFill>
                          <a:latin typeface="Calibri"/>
                          <a:cs typeface="Calibri"/>
                        </a:rPr>
                        <a:t>Deterministi</a:t>
                      </a:r>
                      <a:r>
                        <a:rPr sz="2050" u="sng" spc="-45" dirty="0">
                          <a:solidFill>
                            <a:srgbClr val="FF00FF"/>
                          </a:solidFill>
                          <a:uFill>
                            <a:solidFill>
                              <a:srgbClr val="FE00FE"/>
                            </a:solidFill>
                          </a:uFill>
                          <a:latin typeface="Calibri"/>
                          <a:cs typeface="Calibri"/>
                        </a:rPr>
                        <a:t>c</a:t>
                      </a:r>
                      <a:r>
                        <a:rPr sz="2050" spc="-10" dirty="0">
                          <a:solidFill>
                            <a:srgbClr val="FF00FF"/>
                          </a:solidFill>
                          <a:latin typeface="Calibri"/>
                          <a:cs typeface="Calibri"/>
                        </a:rPr>
                        <a:t>??  </a:t>
                      </a:r>
                      <a:r>
                        <a:rPr sz="2050" u="sng" spc="-30" dirty="0">
                          <a:solidFill>
                            <a:srgbClr val="FF00FF"/>
                          </a:solidFill>
                          <a:uFill>
                            <a:solidFill>
                              <a:srgbClr val="FE00FE"/>
                            </a:solidFill>
                          </a:uFill>
                          <a:latin typeface="Calibri"/>
                          <a:cs typeface="Calibri"/>
                        </a:rPr>
                        <a:t>Episodic</a:t>
                      </a:r>
                      <a:r>
                        <a:rPr sz="2050" spc="-30" dirty="0">
                          <a:solidFill>
                            <a:srgbClr val="FF00FF"/>
                          </a:solidFill>
                          <a:latin typeface="Calibri"/>
                          <a:cs typeface="Calibri"/>
                        </a:rPr>
                        <a:t>??</a:t>
                      </a:r>
                      <a:endParaRPr sz="2050" dirty="0">
                        <a:latin typeface="Calibri"/>
                        <a:cs typeface="Calibri"/>
                      </a:endParaRPr>
                    </a:p>
                    <a:p>
                      <a:pPr marL="126364">
                        <a:lnSpc>
                          <a:spcPct val="100000"/>
                        </a:lnSpc>
                        <a:spcBef>
                          <a:spcPts val="20"/>
                        </a:spcBef>
                      </a:pPr>
                      <a:r>
                        <a:rPr sz="2050" u="sng" spc="-5" dirty="0">
                          <a:solidFill>
                            <a:srgbClr val="FF00FF"/>
                          </a:solidFill>
                          <a:uFill>
                            <a:solidFill>
                              <a:srgbClr val="FE00FE"/>
                            </a:solidFill>
                          </a:uFill>
                          <a:latin typeface="Calibri"/>
                          <a:cs typeface="Calibri"/>
                        </a:rPr>
                        <a:t>Static</a:t>
                      </a:r>
                      <a:r>
                        <a:rPr sz="2050" spc="-5" dirty="0">
                          <a:solidFill>
                            <a:srgbClr val="FF00FF"/>
                          </a:solidFill>
                          <a:latin typeface="Calibri"/>
                          <a:cs typeface="Calibri"/>
                        </a:rPr>
                        <a:t>??</a:t>
                      </a:r>
                      <a:endParaRPr sz="2050" dirty="0">
                        <a:latin typeface="Calibri"/>
                        <a:cs typeface="Calibri"/>
                      </a:endParaRPr>
                    </a:p>
                    <a:p>
                      <a:pPr marL="126364" marR="339725">
                        <a:lnSpc>
                          <a:spcPct val="101000"/>
                        </a:lnSpc>
                        <a:spcBef>
                          <a:spcPts val="15"/>
                        </a:spcBef>
                      </a:pPr>
                      <a:r>
                        <a:rPr sz="2050" u="sng" spc="-40" dirty="0">
                          <a:solidFill>
                            <a:srgbClr val="FF00FF"/>
                          </a:solidFill>
                          <a:uFill>
                            <a:solidFill>
                              <a:srgbClr val="FE00FE"/>
                            </a:solidFill>
                          </a:uFill>
                          <a:latin typeface="Calibri"/>
                          <a:cs typeface="Calibri"/>
                        </a:rPr>
                        <a:t>Discrete</a:t>
                      </a:r>
                      <a:r>
                        <a:rPr sz="2050" spc="-40" dirty="0">
                          <a:solidFill>
                            <a:srgbClr val="FF00FF"/>
                          </a:solidFill>
                          <a:latin typeface="Calibri"/>
                          <a:cs typeface="Calibri"/>
                        </a:rPr>
                        <a:t>?? </a:t>
                      </a:r>
                      <a:r>
                        <a:rPr sz="2050" spc="-35" dirty="0">
                          <a:solidFill>
                            <a:srgbClr val="FF00FF"/>
                          </a:solidFill>
                          <a:latin typeface="Calibri"/>
                          <a:cs typeface="Calibri"/>
                        </a:rPr>
                        <a:t> </a:t>
                      </a:r>
                      <a:r>
                        <a:rPr sz="2050" u="sng" dirty="0">
                          <a:solidFill>
                            <a:srgbClr val="FF00FF"/>
                          </a:solidFill>
                          <a:uFill>
                            <a:solidFill>
                              <a:srgbClr val="FE00FE"/>
                            </a:solidFill>
                          </a:uFill>
                          <a:latin typeface="Calibri"/>
                          <a:cs typeface="Calibri"/>
                        </a:rPr>
                        <a:t>Single-agen</a:t>
                      </a:r>
                      <a:r>
                        <a:rPr sz="2050" u="sng" spc="-15" dirty="0">
                          <a:solidFill>
                            <a:srgbClr val="FF00FF"/>
                          </a:solidFill>
                          <a:uFill>
                            <a:solidFill>
                              <a:srgbClr val="FE00FE"/>
                            </a:solidFill>
                          </a:uFill>
                          <a:latin typeface="Calibri"/>
                          <a:cs typeface="Calibri"/>
                        </a:rPr>
                        <a:t>t</a:t>
                      </a:r>
                      <a:r>
                        <a:rPr sz="2050" spc="-10" dirty="0">
                          <a:solidFill>
                            <a:srgbClr val="FF00FF"/>
                          </a:solidFill>
                          <a:latin typeface="Calibri"/>
                          <a:cs typeface="Calibri"/>
                        </a:rPr>
                        <a:t>??</a:t>
                      </a:r>
                      <a:endParaRPr sz="2050" dirty="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87350">
                        <a:lnSpc>
                          <a:spcPts val="2210"/>
                        </a:lnSpc>
                        <a:tabLst>
                          <a:tab pos="1722120" algn="l"/>
                          <a:tab pos="3768725" algn="l"/>
                          <a:tab pos="5312410" algn="l"/>
                        </a:tabLst>
                      </a:pPr>
                      <a:r>
                        <a:rPr sz="2050" spc="-30" dirty="0">
                          <a:latin typeface="Calibri"/>
                          <a:cs typeface="Calibri"/>
                        </a:rPr>
                        <a:t>Yes	Yes	</a:t>
                      </a:r>
                      <a:r>
                        <a:rPr sz="2050" spc="-35" dirty="0">
                          <a:latin typeface="Calibri"/>
                          <a:cs typeface="Calibri"/>
                        </a:rPr>
                        <a:t>No	</a:t>
                      </a:r>
                      <a:r>
                        <a:rPr sz="2050" spc="-40" dirty="0">
                          <a:latin typeface="Calibri"/>
                          <a:cs typeface="Calibri"/>
                        </a:rPr>
                        <a:t>No</a:t>
                      </a:r>
                      <a:endParaRPr sz="2050" dirty="0">
                        <a:latin typeface="Calibri"/>
                        <a:cs typeface="Calibri"/>
                      </a:endParaRPr>
                    </a:p>
                    <a:p>
                      <a:pPr marL="386715">
                        <a:lnSpc>
                          <a:spcPct val="100000"/>
                        </a:lnSpc>
                        <a:spcBef>
                          <a:spcPts val="35"/>
                        </a:spcBef>
                        <a:tabLst>
                          <a:tab pos="1746250" algn="l"/>
                          <a:tab pos="3614420" algn="l"/>
                          <a:tab pos="5311140" algn="l"/>
                        </a:tabLst>
                      </a:pPr>
                      <a:r>
                        <a:rPr sz="2050" spc="-30" dirty="0">
                          <a:latin typeface="Calibri"/>
                          <a:cs typeface="Calibri"/>
                        </a:rPr>
                        <a:t>Yes	</a:t>
                      </a:r>
                      <a:r>
                        <a:rPr sz="2050" spc="-35" dirty="0">
                          <a:latin typeface="Calibri"/>
                          <a:cs typeface="Calibri"/>
                        </a:rPr>
                        <a:t>No	</a:t>
                      </a:r>
                      <a:r>
                        <a:rPr sz="2050" spc="-15" dirty="0">
                          <a:latin typeface="Calibri"/>
                          <a:cs typeface="Calibri"/>
                        </a:rPr>
                        <a:t>Partly	</a:t>
                      </a:r>
                      <a:r>
                        <a:rPr sz="2050" spc="-40" dirty="0">
                          <a:latin typeface="Calibri"/>
                          <a:cs typeface="Calibri"/>
                        </a:rPr>
                        <a:t>No</a:t>
                      </a:r>
                      <a:endParaRPr sz="2050" dirty="0">
                        <a:latin typeface="Calibri"/>
                        <a:cs typeface="Calibri"/>
                      </a:endParaRPr>
                    </a:p>
                    <a:p>
                      <a:pPr marL="412115">
                        <a:lnSpc>
                          <a:spcPct val="100000"/>
                        </a:lnSpc>
                        <a:spcBef>
                          <a:spcPts val="35"/>
                        </a:spcBef>
                        <a:tabLst>
                          <a:tab pos="1746885" algn="l"/>
                          <a:tab pos="3769360" algn="l"/>
                          <a:tab pos="5313045" algn="l"/>
                        </a:tabLst>
                      </a:pPr>
                      <a:r>
                        <a:rPr sz="2050" spc="-35" dirty="0">
                          <a:latin typeface="Calibri"/>
                          <a:cs typeface="Calibri"/>
                        </a:rPr>
                        <a:t>No	No	No	</a:t>
                      </a:r>
                      <a:r>
                        <a:rPr sz="2050" spc="-40" dirty="0">
                          <a:latin typeface="Calibri"/>
                          <a:cs typeface="Calibri"/>
                        </a:rPr>
                        <a:t>No</a:t>
                      </a:r>
                      <a:endParaRPr sz="2050" dirty="0">
                        <a:latin typeface="Calibri"/>
                        <a:cs typeface="Calibri"/>
                      </a:endParaRPr>
                    </a:p>
                    <a:p>
                      <a:pPr marL="387350">
                        <a:lnSpc>
                          <a:spcPct val="100000"/>
                        </a:lnSpc>
                        <a:spcBef>
                          <a:spcPts val="25"/>
                        </a:spcBef>
                        <a:tabLst>
                          <a:tab pos="1645920" algn="l"/>
                          <a:tab pos="3667760" algn="l"/>
                          <a:tab pos="5311775" algn="l"/>
                        </a:tabLst>
                      </a:pPr>
                      <a:r>
                        <a:rPr sz="2050" spc="-30" dirty="0">
                          <a:latin typeface="Calibri"/>
                          <a:cs typeface="Calibri"/>
                        </a:rPr>
                        <a:t>Yes	</a:t>
                      </a:r>
                      <a:r>
                        <a:rPr sz="2050" spc="-35" dirty="0">
                          <a:latin typeface="Calibri"/>
                          <a:cs typeface="Calibri"/>
                        </a:rPr>
                        <a:t>Semi	Semi	</a:t>
                      </a:r>
                      <a:r>
                        <a:rPr sz="2050" spc="-40" dirty="0">
                          <a:latin typeface="Calibri"/>
                          <a:cs typeface="Calibri"/>
                        </a:rPr>
                        <a:t>No</a:t>
                      </a:r>
                      <a:endParaRPr sz="2050" dirty="0">
                        <a:latin typeface="Calibri"/>
                        <a:cs typeface="Calibri"/>
                      </a:endParaRPr>
                    </a:p>
                    <a:p>
                      <a:pPr marL="386715" marR="187325" indent="635">
                        <a:lnSpc>
                          <a:spcPct val="101000"/>
                        </a:lnSpc>
                        <a:spcBef>
                          <a:spcPts val="10"/>
                        </a:spcBef>
                        <a:tabLst>
                          <a:tab pos="1722120" algn="l"/>
                          <a:tab pos="1746250" algn="l"/>
                          <a:tab pos="2812415" algn="l"/>
                          <a:tab pos="3744595" algn="l"/>
                          <a:tab pos="5309870" algn="l"/>
                        </a:tabLst>
                      </a:pPr>
                      <a:r>
                        <a:rPr sz="2050" spc="-155" dirty="0">
                          <a:latin typeface="Calibri"/>
                          <a:cs typeface="Calibri"/>
                        </a:rPr>
                        <a:t>Y</a:t>
                      </a:r>
                      <a:r>
                        <a:rPr sz="2050" dirty="0">
                          <a:latin typeface="Calibri"/>
                          <a:cs typeface="Calibri"/>
                        </a:rPr>
                        <a:t>es	</a:t>
                      </a:r>
                      <a:r>
                        <a:rPr sz="2050" spc="-155" dirty="0">
                          <a:latin typeface="Calibri"/>
                          <a:cs typeface="Calibri"/>
                        </a:rPr>
                        <a:t>Y</a:t>
                      </a:r>
                      <a:r>
                        <a:rPr sz="2050" dirty="0">
                          <a:latin typeface="Calibri"/>
                          <a:cs typeface="Calibri"/>
                        </a:rPr>
                        <a:t>es		</a:t>
                      </a:r>
                      <a:r>
                        <a:rPr sz="2050" spc="-155" dirty="0">
                          <a:latin typeface="Calibri"/>
                          <a:cs typeface="Calibri"/>
                        </a:rPr>
                        <a:t>Y</a:t>
                      </a:r>
                      <a:r>
                        <a:rPr sz="2050" dirty="0">
                          <a:latin typeface="Calibri"/>
                          <a:cs typeface="Calibri"/>
                        </a:rPr>
                        <a:t>es	 </a:t>
                      </a:r>
                      <a:r>
                        <a:rPr sz="2050" spc="-5" dirty="0">
                          <a:latin typeface="Calibri"/>
                          <a:cs typeface="Calibri"/>
                        </a:rPr>
                        <a:t>No  </a:t>
                      </a:r>
                      <a:r>
                        <a:rPr sz="2050" spc="-155" dirty="0">
                          <a:latin typeface="Calibri"/>
                          <a:cs typeface="Calibri"/>
                        </a:rPr>
                        <a:t>Y</a:t>
                      </a:r>
                      <a:r>
                        <a:rPr sz="2050" dirty="0">
                          <a:latin typeface="Calibri"/>
                          <a:cs typeface="Calibri"/>
                        </a:rPr>
                        <a:t>es		</a:t>
                      </a:r>
                      <a:r>
                        <a:rPr sz="2050" spc="-5" dirty="0">
                          <a:latin typeface="Calibri"/>
                          <a:cs typeface="Calibri"/>
                        </a:rPr>
                        <a:t>N</a:t>
                      </a:r>
                      <a:r>
                        <a:rPr sz="2050" dirty="0">
                          <a:latin typeface="Calibri"/>
                          <a:cs typeface="Calibri"/>
                        </a:rPr>
                        <a:t>o	</a:t>
                      </a:r>
                      <a:r>
                        <a:rPr sz="2050" spc="-155" dirty="0">
                          <a:latin typeface="Calibri"/>
                          <a:cs typeface="Calibri"/>
                        </a:rPr>
                        <a:t>Y</a:t>
                      </a:r>
                      <a:r>
                        <a:rPr sz="2050" dirty="0">
                          <a:latin typeface="Calibri"/>
                          <a:cs typeface="Calibri"/>
                        </a:rPr>
                        <a:t>es</a:t>
                      </a:r>
                      <a:r>
                        <a:rPr sz="2050" spc="170" dirty="0">
                          <a:latin typeface="Calibri"/>
                          <a:cs typeface="Calibri"/>
                        </a:rPr>
                        <a:t> </a:t>
                      </a:r>
                      <a:r>
                        <a:rPr sz="2050" spc="-5" dirty="0">
                          <a:latin typeface="Calibri"/>
                          <a:cs typeface="Calibri"/>
                        </a:rPr>
                        <a:t>(excep</a:t>
                      </a:r>
                      <a:r>
                        <a:rPr sz="2050" dirty="0">
                          <a:latin typeface="Calibri"/>
                          <a:cs typeface="Calibri"/>
                        </a:rPr>
                        <a:t>t</a:t>
                      </a:r>
                      <a:r>
                        <a:rPr sz="2050" spc="185" dirty="0">
                          <a:latin typeface="Calibri"/>
                          <a:cs typeface="Calibri"/>
                        </a:rPr>
                        <a:t> </a:t>
                      </a:r>
                      <a:r>
                        <a:rPr sz="2050" dirty="0">
                          <a:latin typeface="Calibri"/>
                          <a:cs typeface="Calibri"/>
                        </a:rPr>
                        <a:t>auctions)	</a:t>
                      </a:r>
                      <a:r>
                        <a:rPr sz="2050" spc="-5" dirty="0">
                          <a:latin typeface="Calibri"/>
                          <a:cs typeface="Calibri"/>
                        </a:rPr>
                        <a:t>No</a:t>
                      </a:r>
                      <a:endParaRPr sz="2050" dirty="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sp>
        <p:nvSpPr>
          <p:cNvPr id="4" name="object 4"/>
          <p:cNvSpPr txBox="1"/>
          <p:nvPr/>
        </p:nvSpPr>
        <p:spPr>
          <a:xfrm>
            <a:off x="1130299" y="4008849"/>
            <a:ext cx="7791450" cy="1166495"/>
          </a:xfrm>
          <a:prstGeom prst="rect">
            <a:avLst/>
          </a:prstGeom>
        </p:spPr>
        <p:txBody>
          <a:bodyPr vert="horz" wrap="square" lIns="0" tIns="14604" rIns="0" bIns="0" rtlCol="0">
            <a:spAutoFit/>
          </a:bodyPr>
          <a:lstStyle/>
          <a:p>
            <a:pPr marL="12700">
              <a:lnSpc>
                <a:spcPct val="100000"/>
              </a:lnSpc>
              <a:spcBef>
                <a:spcPts val="114"/>
              </a:spcBef>
            </a:pPr>
            <a:r>
              <a:rPr sz="2050" spc="175" dirty="0">
                <a:solidFill>
                  <a:srgbClr val="FF0000"/>
                </a:solidFill>
                <a:latin typeface="Book Antiqua"/>
                <a:cs typeface="Book Antiqua"/>
              </a:rPr>
              <a:t>The</a:t>
            </a:r>
            <a:r>
              <a:rPr sz="2050" spc="250" dirty="0">
                <a:solidFill>
                  <a:srgbClr val="FF0000"/>
                </a:solidFill>
                <a:latin typeface="Book Antiqua"/>
                <a:cs typeface="Book Antiqua"/>
              </a:rPr>
              <a:t> </a:t>
            </a:r>
            <a:r>
              <a:rPr sz="2050" spc="85" dirty="0">
                <a:solidFill>
                  <a:srgbClr val="FF0000"/>
                </a:solidFill>
                <a:latin typeface="Book Antiqua"/>
                <a:cs typeface="Book Antiqua"/>
              </a:rPr>
              <a:t>environment</a:t>
            </a:r>
            <a:r>
              <a:rPr sz="2050" spc="260" dirty="0">
                <a:solidFill>
                  <a:srgbClr val="FF0000"/>
                </a:solidFill>
                <a:latin typeface="Book Antiqua"/>
                <a:cs typeface="Book Antiqua"/>
              </a:rPr>
              <a:t> </a:t>
            </a:r>
            <a:r>
              <a:rPr sz="2050" spc="110" dirty="0">
                <a:solidFill>
                  <a:srgbClr val="FF0000"/>
                </a:solidFill>
                <a:latin typeface="Book Antiqua"/>
                <a:cs typeface="Book Antiqua"/>
              </a:rPr>
              <a:t>type</a:t>
            </a:r>
            <a:r>
              <a:rPr sz="2050" spc="265" dirty="0">
                <a:solidFill>
                  <a:srgbClr val="FF0000"/>
                </a:solidFill>
                <a:latin typeface="Book Antiqua"/>
                <a:cs typeface="Book Antiqua"/>
              </a:rPr>
              <a:t> </a:t>
            </a:r>
            <a:r>
              <a:rPr sz="2050" spc="75" dirty="0">
                <a:solidFill>
                  <a:srgbClr val="FF0000"/>
                </a:solidFill>
                <a:latin typeface="Book Antiqua"/>
                <a:cs typeface="Book Antiqua"/>
              </a:rPr>
              <a:t>largely</a:t>
            </a:r>
            <a:r>
              <a:rPr sz="2050" spc="254" dirty="0">
                <a:solidFill>
                  <a:srgbClr val="FF0000"/>
                </a:solidFill>
                <a:latin typeface="Book Antiqua"/>
                <a:cs typeface="Book Antiqua"/>
              </a:rPr>
              <a:t> </a:t>
            </a:r>
            <a:r>
              <a:rPr sz="2050" spc="95" dirty="0">
                <a:solidFill>
                  <a:srgbClr val="FF0000"/>
                </a:solidFill>
                <a:latin typeface="Book Antiqua"/>
                <a:cs typeface="Book Antiqua"/>
              </a:rPr>
              <a:t>determines</a:t>
            </a:r>
            <a:r>
              <a:rPr sz="2050" spc="215" dirty="0">
                <a:solidFill>
                  <a:srgbClr val="FF0000"/>
                </a:solidFill>
                <a:latin typeface="Book Antiqua"/>
                <a:cs typeface="Book Antiqua"/>
              </a:rPr>
              <a:t> </a:t>
            </a:r>
            <a:r>
              <a:rPr sz="2050" spc="130" dirty="0">
                <a:solidFill>
                  <a:srgbClr val="FF0000"/>
                </a:solidFill>
                <a:latin typeface="Book Antiqua"/>
                <a:cs typeface="Book Antiqua"/>
              </a:rPr>
              <a:t>the</a:t>
            </a:r>
            <a:r>
              <a:rPr sz="2050" spc="275" dirty="0">
                <a:solidFill>
                  <a:srgbClr val="FF0000"/>
                </a:solidFill>
                <a:latin typeface="Book Antiqua"/>
                <a:cs typeface="Book Antiqua"/>
              </a:rPr>
              <a:t> </a:t>
            </a:r>
            <a:r>
              <a:rPr sz="2050" spc="90" dirty="0">
                <a:solidFill>
                  <a:srgbClr val="FF0000"/>
                </a:solidFill>
                <a:latin typeface="Book Antiqua"/>
                <a:cs typeface="Book Antiqua"/>
              </a:rPr>
              <a:t>agent</a:t>
            </a:r>
            <a:r>
              <a:rPr sz="2050" spc="250" dirty="0">
                <a:solidFill>
                  <a:srgbClr val="FF0000"/>
                </a:solidFill>
                <a:latin typeface="Book Antiqua"/>
                <a:cs typeface="Book Antiqua"/>
              </a:rPr>
              <a:t> </a:t>
            </a:r>
            <a:r>
              <a:rPr sz="2050" spc="55" dirty="0">
                <a:solidFill>
                  <a:srgbClr val="FF0000"/>
                </a:solidFill>
                <a:latin typeface="Book Antiqua"/>
                <a:cs typeface="Book Antiqua"/>
              </a:rPr>
              <a:t>design</a:t>
            </a:r>
            <a:endParaRPr sz="2050" dirty="0">
              <a:solidFill>
                <a:srgbClr val="FF0000"/>
              </a:solidFill>
              <a:latin typeface="Book Antiqua"/>
              <a:cs typeface="Book Antiqua"/>
            </a:endParaRPr>
          </a:p>
          <a:p>
            <a:pPr marL="12700" marR="5080">
              <a:lnSpc>
                <a:spcPct val="101000"/>
              </a:lnSpc>
              <a:spcBef>
                <a:spcPts val="1535"/>
              </a:spcBef>
              <a:tabLst>
                <a:tab pos="5469255" algn="l"/>
                <a:tab pos="6689725" algn="l"/>
              </a:tabLst>
            </a:pPr>
            <a:r>
              <a:rPr sz="2050" spc="20" dirty="0">
                <a:latin typeface="Calibri"/>
                <a:cs typeface="Calibri"/>
              </a:rPr>
              <a:t>Th</a:t>
            </a:r>
            <a:r>
              <a:rPr sz="2050" spc="30" dirty="0">
                <a:latin typeface="Calibri"/>
                <a:cs typeface="Calibri"/>
              </a:rPr>
              <a:t>e</a:t>
            </a:r>
            <a:r>
              <a:rPr sz="2050" dirty="0">
                <a:latin typeface="Calibri"/>
                <a:cs typeface="Calibri"/>
              </a:rPr>
              <a:t> </a:t>
            </a:r>
            <a:r>
              <a:rPr sz="2050" spc="45" dirty="0">
                <a:latin typeface="Calibri"/>
                <a:cs typeface="Calibri"/>
              </a:rPr>
              <a:t> </a:t>
            </a:r>
            <a:r>
              <a:rPr sz="2050" spc="-85" dirty="0">
                <a:latin typeface="Calibri"/>
                <a:cs typeface="Calibri"/>
              </a:rPr>
              <a:t>rea</a:t>
            </a:r>
            <a:r>
              <a:rPr sz="2050" spc="-40" dirty="0">
                <a:latin typeface="Calibri"/>
                <a:cs typeface="Calibri"/>
              </a:rPr>
              <a:t>l</a:t>
            </a:r>
            <a:r>
              <a:rPr sz="2050" dirty="0">
                <a:latin typeface="Calibri"/>
                <a:cs typeface="Calibri"/>
              </a:rPr>
              <a:t> </a:t>
            </a:r>
            <a:r>
              <a:rPr sz="2050" spc="45" dirty="0">
                <a:latin typeface="Calibri"/>
                <a:cs typeface="Calibri"/>
              </a:rPr>
              <a:t> </a:t>
            </a:r>
            <a:r>
              <a:rPr sz="2050" spc="-200" dirty="0">
                <a:latin typeface="Calibri"/>
                <a:cs typeface="Calibri"/>
              </a:rPr>
              <a:t>w</a:t>
            </a:r>
            <a:r>
              <a:rPr sz="2050" spc="-160" dirty="0">
                <a:latin typeface="Calibri"/>
                <a:cs typeface="Calibri"/>
              </a:rPr>
              <a:t>o</a:t>
            </a:r>
            <a:r>
              <a:rPr sz="2050" spc="-45" dirty="0">
                <a:latin typeface="Calibri"/>
                <a:cs typeface="Calibri"/>
              </a:rPr>
              <a:t>rl</a:t>
            </a:r>
            <a:r>
              <a:rPr sz="2050" spc="-70" dirty="0">
                <a:latin typeface="Calibri"/>
                <a:cs typeface="Calibri"/>
              </a:rPr>
              <a:t>d</a:t>
            </a:r>
            <a:r>
              <a:rPr sz="2050" dirty="0">
                <a:latin typeface="Calibri"/>
                <a:cs typeface="Calibri"/>
              </a:rPr>
              <a:t> </a:t>
            </a:r>
            <a:r>
              <a:rPr sz="2050" spc="35" dirty="0">
                <a:latin typeface="Calibri"/>
                <a:cs typeface="Calibri"/>
              </a:rPr>
              <a:t> </a:t>
            </a:r>
            <a:r>
              <a:rPr sz="2050" spc="-35" dirty="0">
                <a:latin typeface="Calibri"/>
                <a:cs typeface="Calibri"/>
              </a:rPr>
              <a:t>i</a:t>
            </a:r>
            <a:r>
              <a:rPr sz="2050" spc="-45" dirty="0">
                <a:latin typeface="Calibri"/>
                <a:cs typeface="Calibri"/>
              </a:rPr>
              <a:t>s</a:t>
            </a:r>
            <a:r>
              <a:rPr sz="2050" dirty="0">
                <a:latin typeface="Calibri"/>
                <a:cs typeface="Calibri"/>
              </a:rPr>
              <a:t> </a:t>
            </a:r>
            <a:r>
              <a:rPr sz="2050" spc="45" dirty="0">
                <a:latin typeface="Calibri"/>
                <a:cs typeface="Calibri"/>
              </a:rPr>
              <a:t> </a:t>
            </a:r>
            <a:r>
              <a:rPr sz="2050" spc="-10" dirty="0">
                <a:latin typeface="Calibri"/>
                <a:cs typeface="Calibri"/>
              </a:rPr>
              <a:t>(o</a:t>
            </a:r>
            <a:r>
              <a:rPr sz="2050" spc="-5" dirty="0">
                <a:latin typeface="Calibri"/>
                <a:cs typeface="Calibri"/>
              </a:rPr>
              <a:t>f</a:t>
            </a:r>
            <a:r>
              <a:rPr sz="2050" dirty="0">
                <a:latin typeface="Calibri"/>
                <a:cs typeface="Calibri"/>
              </a:rPr>
              <a:t> </a:t>
            </a:r>
            <a:r>
              <a:rPr sz="2050" spc="50" dirty="0">
                <a:latin typeface="Calibri"/>
                <a:cs typeface="Calibri"/>
              </a:rPr>
              <a:t> </a:t>
            </a:r>
            <a:r>
              <a:rPr sz="2050" spc="-50" dirty="0">
                <a:latin typeface="Calibri"/>
                <a:cs typeface="Calibri"/>
              </a:rPr>
              <a:t>course)</a:t>
            </a:r>
            <a:r>
              <a:rPr sz="2050" dirty="0">
                <a:latin typeface="Calibri"/>
                <a:cs typeface="Calibri"/>
              </a:rPr>
              <a:t> </a:t>
            </a:r>
            <a:r>
              <a:rPr sz="2050" spc="35" dirty="0">
                <a:latin typeface="Calibri"/>
                <a:cs typeface="Calibri"/>
              </a:rPr>
              <a:t> </a:t>
            </a:r>
            <a:r>
              <a:rPr sz="2050" spc="-75" dirty="0">
                <a:latin typeface="Calibri"/>
                <a:cs typeface="Calibri"/>
              </a:rPr>
              <a:t>p</a:t>
            </a:r>
            <a:r>
              <a:rPr sz="2050" spc="-114" dirty="0">
                <a:latin typeface="Calibri"/>
                <a:cs typeface="Calibri"/>
              </a:rPr>
              <a:t>a</a:t>
            </a:r>
            <a:r>
              <a:rPr sz="2050" spc="-30" dirty="0">
                <a:latin typeface="Calibri"/>
                <a:cs typeface="Calibri"/>
              </a:rPr>
              <a:t>rtially</a:t>
            </a:r>
            <a:r>
              <a:rPr sz="2050" dirty="0">
                <a:latin typeface="Calibri"/>
                <a:cs typeface="Calibri"/>
              </a:rPr>
              <a:t> </a:t>
            </a:r>
            <a:r>
              <a:rPr sz="2050" spc="35" dirty="0">
                <a:latin typeface="Calibri"/>
                <a:cs typeface="Calibri"/>
              </a:rPr>
              <a:t> </a:t>
            </a:r>
            <a:r>
              <a:rPr sz="2050" spc="-70" dirty="0">
                <a:latin typeface="Calibri"/>
                <a:cs typeface="Calibri"/>
              </a:rPr>
              <a:t>observable,</a:t>
            </a:r>
            <a:r>
              <a:rPr sz="2050" dirty="0">
                <a:latin typeface="Calibri"/>
                <a:cs typeface="Calibri"/>
              </a:rPr>
              <a:t>	</a:t>
            </a:r>
            <a:r>
              <a:rPr sz="2050" spc="-45" dirty="0">
                <a:latin typeface="Calibri"/>
                <a:cs typeface="Calibri"/>
              </a:rPr>
              <a:t>st</a:t>
            </a:r>
            <a:r>
              <a:rPr sz="2050" spc="-30" dirty="0">
                <a:latin typeface="Calibri"/>
                <a:cs typeface="Calibri"/>
              </a:rPr>
              <a:t>o</a:t>
            </a:r>
            <a:r>
              <a:rPr sz="2050" spc="-20" dirty="0">
                <a:latin typeface="Calibri"/>
                <a:cs typeface="Calibri"/>
              </a:rPr>
              <a:t>chastic,</a:t>
            </a:r>
            <a:r>
              <a:rPr sz="2050" dirty="0">
                <a:latin typeface="Calibri"/>
                <a:cs typeface="Calibri"/>
              </a:rPr>
              <a:t>	</a:t>
            </a:r>
            <a:r>
              <a:rPr sz="2050" spc="-55" dirty="0">
                <a:latin typeface="Calibri"/>
                <a:cs typeface="Calibri"/>
              </a:rPr>
              <a:t>sequential,  </a:t>
            </a:r>
            <a:r>
              <a:rPr sz="2050" spc="-45" dirty="0">
                <a:latin typeface="Calibri"/>
                <a:cs typeface="Calibri"/>
              </a:rPr>
              <a:t>dynamic,</a:t>
            </a:r>
            <a:r>
              <a:rPr sz="2050" spc="195" dirty="0">
                <a:latin typeface="Calibri"/>
                <a:cs typeface="Calibri"/>
              </a:rPr>
              <a:t> </a:t>
            </a:r>
            <a:r>
              <a:rPr sz="2050" spc="-55" dirty="0">
                <a:latin typeface="Calibri"/>
                <a:cs typeface="Calibri"/>
              </a:rPr>
              <a:t>continuous,</a:t>
            </a:r>
            <a:r>
              <a:rPr sz="2050" spc="175" dirty="0">
                <a:latin typeface="Calibri"/>
                <a:cs typeface="Calibri"/>
              </a:rPr>
              <a:t> </a:t>
            </a:r>
            <a:r>
              <a:rPr sz="2050" spc="-45" dirty="0">
                <a:latin typeface="Calibri"/>
                <a:cs typeface="Calibri"/>
              </a:rPr>
              <a:t>multi-agent</a:t>
            </a:r>
            <a:endParaRPr sz="2050" dirty="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FB1735-1A50-1139-1228-F947D90631EC}"/>
              </a:ext>
            </a:extLst>
          </p:cNvPr>
          <p:cNvSpPr>
            <a:spLocks noGrp="1"/>
          </p:cNvSpPr>
          <p:nvPr>
            <p:ph type="body" idx="1"/>
          </p:nvPr>
        </p:nvSpPr>
        <p:spPr>
          <a:xfrm>
            <a:off x="1139799" y="1489100"/>
            <a:ext cx="7781925" cy="2492990"/>
          </a:xfrm>
        </p:spPr>
        <p:txBody>
          <a:bodyPr/>
          <a:lstStyle/>
          <a:p>
            <a:r>
              <a:rPr lang="en-US" dirty="0"/>
              <a:t>Our goal is to design an </a:t>
            </a:r>
            <a:r>
              <a:rPr lang="en-US" dirty="0">
                <a:solidFill>
                  <a:srgbClr val="FF0000"/>
                </a:solidFill>
              </a:rPr>
              <a:t>agent program </a:t>
            </a:r>
            <a:r>
              <a:rPr lang="en-US" dirty="0"/>
              <a:t>that implements the agent function.</a:t>
            </a:r>
          </a:p>
          <a:p>
            <a:endParaRPr lang="en-US" dirty="0"/>
          </a:p>
          <a:p>
            <a:r>
              <a:rPr lang="en-US" dirty="0"/>
              <a:t>Agent programs can be designed and implemented in many ways:  </a:t>
            </a:r>
          </a:p>
          <a:p>
            <a:endParaRPr lang="en-US" dirty="0"/>
          </a:p>
          <a:p>
            <a:pPr marL="571500" indent="-342900">
              <a:buFont typeface="Arial" panose="020B0604020202020204" pitchFamily="34" charset="0"/>
              <a:buChar char="•"/>
            </a:pPr>
            <a:r>
              <a:rPr lang="en-US" dirty="0"/>
              <a:t>with tables</a:t>
            </a:r>
          </a:p>
          <a:p>
            <a:pPr marL="571500" indent="-342900">
              <a:buFont typeface="Arial" panose="020B0604020202020204" pitchFamily="34" charset="0"/>
              <a:buChar char="•"/>
            </a:pPr>
            <a:r>
              <a:rPr lang="en-US" dirty="0"/>
              <a:t>with rules</a:t>
            </a:r>
          </a:p>
          <a:p>
            <a:pPr marL="571500" indent="-342900">
              <a:buFont typeface="Arial" panose="020B0604020202020204" pitchFamily="34" charset="0"/>
              <a:buChar char="•"/>
            </a:pPr>
            <a:r>
              <a:rPr lang="en-US" dirty="0"/>
              <a:t>with search algorithms  </a:t>
            </a:r>
          </a:p>
          <a:p>
            <a:pPr marL="571500" indent="-342900">
              <a:buFont typeface="Arial" panose="020B0604020202020204" pitchFamily="34" charset="0"/>
              <a:buChar char="•"/>
            </a:pPr>
            <a:r>
              <a:rPr lang="en-US" dirty="0"/>
              <a:t>with learning algorithms</a:t>
            </a:r>
          </a:p>
          <a:p>
            <a:endParaRPr lang="en-US" dirty="0"/>
          </a:p>
        </p:txBody>
      </p:sp>
      <p:sp>
        <p:nvSpPr>
          <p:cNvPr id="4" name="Slide Number Placeholder 3">
            <a:extLst>
              <a:ext uri="{FF2B5EF4-FFF2-40B4-BE49-F238E27FC236}">
                <a16:creationId xmlns:a16="http://schemas.microsoft.com/office/drawing/2014/main" id="{3DDB1348-8024-A4AB-8E00-DDE4D449294D}"/>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t>22</a:t>
            </a:fld>
            <a:endParaRPr lang="en-US"/>
          </a:p>
        </p:txBody>
      </p:sp>
      <p:sp>
        <p:nvSpPr>
          <p:cNvPr id="9" name="object 2">
            <a:extLst>
              <a:ext uri="{FF2B5EF4-FFF2-40B4-BE49-F238E27FC236}">
                <a16:creationId xmlns:a16="http://schemas.microsoft.com/office/drawing/2014/main" id="{478DBBF3-4CC7-2DA9-86F0-02917C244277}"/>
              </a:ext>
            </a:extLst>
          </p:cNvPr>
          <p:cNvSpPr txBox="1">
            <a:spLocks/>
          </p:cNvSpPr>
          <p:nvPr/>
        </p:nvSpPr>
        <p:spPr>
          <a:xfrm>
            <a:off x="1168083" y="680389"/>
            <a:ext cx="7722234" cy="333425"/>
          </a:xfrm>
          <a:prstGeom prst="rect">
            <a:avLst/>
          </a:prstGeom>
          <a:noFill/>
          <a:ln w="51816">
            <a:solidFill>
              <a:srgbClr val="000000"/>
            </a:solidFill>
          </a:ln>
        </p:spPr>
        <p:txBody>
          <a:bodyPr spcFirstLastPara="1" vert="horz" wrap="square" lIns="0" tIns="0"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500" b="0" i="0" u="none" strike="noStrike" cap="none">
                <a:solidFill>
                  <a:schemeClr val="dk1"/>
                </a:solidFill>
                <a:latin typeface="Century"/>
                <a:ea typeface="Century"/>
                <a:cs typeface="Century"/>
                <a:sym typeface="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ts val="2610"/>
              </a:lnSpc>
            </a:pPr>
            <a:r>
              <a:rPr lang="en-US" spc="120" dirty="0"/>
              <a:t>Agent</a:t>
            </a:r>
            <a:r>
              <a:rPr lang="en-US" spc="225" dirty="0"/>
              <a:t> </a:t>
            </a:r>
            <a:r>
              <a:rPr lang="en-US" spc="95" dirty="0"/>
              <a:t>programs</a:t>
            </a:r>
          </a:p>
        </p:txBody>
      </p:sp>
    </p:spTree>
    <p:extLst>
      <p:ext uri="{BB962C8B-B14F-4D97-AF65-F5344CB8AC3E}">
        <p14:creationId xmlns:p14="http://schemas.microsoft.com/office/powerpoint/2010/main" val="3287624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768586" y="7008652"/>
            <a:ext cx="195579" cy="127000"/>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860"/>
              </a:lnSpc>
            </a:pPr>
            <a:fld id="{81D60167-4931-47E6-BA6A-407CBD079E47}" type="slidenum">
              <a:rPr lang="en-US" spc="20" smtClean="0"/>
              <a:pPr marL="38100">
                <a:lnSpc>
                  <a:spcPts val="860"/>
                </a:lnSpc>
              </a:pPr>
              <a:t>23</a:t>
            </a:fld>
            <a:endParaRPr spc="20" dirty="0"/>
          </a:p>
        </p:txBody>
      </p:sp>
      <p:sp>
        <p:nvSpPr>
          <p:cNvPr id="2" name="object 2"/>
          <p:cNvSpPr txBox="1">
            <a:spLocks noGrp="1"/>
          </p:cNvSpPr>
          <p:nvPr>
            <p:ph type="title"/>
          </p:nvPr>
        </p:nvSpPr>
        <p:spPr>
          <a:xfrm>
            <a:off x="1168755" y="788454"/>
            <a:ext cx="7722234" cy="379730"/>
          </a:xfrm>
          <a:prstGeom prst="rect">
            <a:avLst/>
          </a:prstGeom>
          <a:ln w="51816">
            <a:solidFill>
              <a:srgbClr val="000000"/>
            </a:solidFill>
          </a:ln>
        </p:spPr>
        <p:txBody>
          <a:bodyPr vert="horz" wrap="square" lIns="0" tIns="0" rIns="0" bIns="0" rtlCol="0">
            <a:spAutoFit/>
          </a:bodyPr>
          <a:lstStyle/>
          <a:p>
            <a:pPr algn="ctr">
              <a:lnSpc>
                <a:spcPts val="2610"/>
              </a:lnSpc>
            </a:pPr>
            <a:r>
              <a:rPr spc="120" dirty="0"/>
              <a:t>Agent</a:t>
            </a:r>
            <a:r>
              <a:rPr spc="225" dirty="0"/>
              <a:t> </a:t>
            </a:r>
            <a:r>
              <a:rPr spc="95" dirty="0"/>
              <a:t>types</a:t>
            </a:r>
          </a:p>
        </p:txBody>
      </p:sp>
      <p:sp>
        <p:nvSpPr>
          <p:cNvPr id="3" name="object 3"/>
          <p:cNvSpPr txBox="1"/>
          <p:nvPr/>
        </p:nvSpPr>
        <p:spPr>
          <a:xfrm>
            <a:off x="1130293" y="1393664"/>
            <a:ext cx="5074285" cy="2112757"/>
          </a:xfrm>
          <a:prstGeom prst="rect">
            <a:avLst/>
          </a:prstGeom>
        </p:spPr>
        <p:txBody>
          <a:bodyPr vert="horz" wrap="square" lIns="0" tIns="14604" rIns="0" bIns="0" rtlCol="0">
            <a:spAutoFit/>
          </a:bodyPr>
          <a:lstStyle/>
          <a:p>
            <a:pPr marL="12700">
              <a:lnSpc>
                <a:spcPct val="100000"/>
              </a:lnSpc>
              <a:spcBef>
                <a:spcPts val="114"/>
              </a:spcBef>
            </a:pPr>
            <a:r>
              <a:rPr sz="2050" spc="-35" dirty="0">
                <a:latin typeface="Calibri"/>
                <a:cs typeface="Calibri"/>
              </a:rPr>
              <a:t>Four</a:t>
            </a:r>
            <a:r>
              <a:rPr sz="2050" spc="170" dirty="0">
                <a:latin typeface="Calibri"/>
                <a:cs typeface="Calibri"/>
              </a:rPr>
              <a:t> </a:t>
            </a:r>
            <a:r>
              <a:rPr sz="2050" spc="-45" dirty="0">
                <a:latin typeface="Calibri"/>
                <a:cs typeface="Calibri"/>
              </a:rPr>
              <a:t>basic</a:t>
            </a:r>
            <a:r>
              <a:rPr sz="2050" spc="190" dirty="0">
                <a:latin typeface="Calibri"/>
                <a:cs typeface="Calibri"/>
              </a:rPr>
              <a:t> </a:t>
            </a:r>
            <a:r>
              <a:rPr sz="2050" spc="-70" dirty="0">
                <a:latin typeface="Calibri"/>
                <a:cs typeface="Calibri"/>
              </a:rPr>
              <a:t>types</a:t>
            </a:r>
            <a:r>
              <a:rPr sz="2050" spc="195" dirty="0">
                <a:latin typeface="Calibri"/>
                <a:cs typeface="Calibri"/>
              </a:rPr>
              <a:t> </a:t>
            </a:r>
            <a:r>
              <a:rPr sz="2050" spc="-50" dirty="0">
                <a:latin typeface="Calibri"/>
                <a:cs typeface="Calibri"/>
              </a:rPr>
              <a:t>in</a:t>
            </a:r>
            <a:r>
              <a:rPr sz="2050" spc="190" dirty="0">
                <a:latin typeface="Calibri"/>
                <a:cs typeface="Calibri"/>
              </a:rPr>
              <a:t> </a:t>
            </a:r>
            <a:r>
              <a:rPr sz="2050" spc="-105" dirty="0">
                <a:latin typeface="Calibri"/>
                <a:cs typeface="Calibri"/>
              </a:rPr>
              <a:t>order</a:t>
            </a:r>
            <a:r>
              <a:rPr sz="2050" spc="180" dirty="0">
                <a:latin typeface="Calibri"/>
                <a:cs typeface="Calibri"/>
              </a:rPr>
              <a:t> </a:t>
            </a:r>
            <a:r>
              <a:rPr sz="2050" spc="-75" dirty="0">
                <a:latin typeface="Calibri"/>
                <a:cs typeface="Calibri"/>
              </a:rPr>
              <a:t>of</a:t>
            </a:r>
            <a:r>
              <a:rPr sz="2050" spc="175" dirty="0">
                <a:latin typeface="Calibri"/>
                <a:cs typeface="Calibri"/>
              </a:rPr>
              <a:t> </a:t>
            </a:r>
            <a:r>
              <a:rPr sz="2050" spc="-60" dirty="0">
                <a:latin typeface="Calibri"/>
                <a:cs typeface="Calibri"/>
              </a:rPr>
              <a:t>increasing</a:t>
            </a:r>
            <a:r>
              <a:rPr sz="2050" spc="245" dirty="0">
                <a:latin typeface="Calibri"/>
                <a:cs typeface="Calibri"/>
              </a:rPr>
              <a:t> </a:t>
            </a:r>
            <a:r>
              <a:rPr sz="2050" spc="-60" dirty="0">
                <a:latin typeface="Calibri"/>
                <a:cs typeface="Calibri"/>
              </a:rPr>
              <a:t>generality:</a:t>
            </a:r>
            <a:endParaRPr sz="2050" dirty="0">
              <a:latin typeface="Calibri"/>
              <a:cs typeface="Calibri"/>
            </a:endParaRPr>
          </a:p>
          <a:p>
            <a:pPr marL="583565" indent="-205740">
              <a:lnSpc>
                <a:spcPct val="100000"/>
              </a:lnSpc>
              <a:spcBef>
                <a:spcPts val="35"/>
              </a:spcBef>
              <a:buChar char="–"/>
              <a:tabLst>
                <a:tab pos="584200" algn="l"/>
              </a:tabLst>
            </a:pPr>
            <a:r>
              <a:rPr sz="2050" spc="-70" dirty="0">
                <a:latin typeface="Calibri"/>
                <a:cs typeface="Calibri"/>
              </a:rPr>
              <a:t>simple</a:t>
            </a:r>
            <a:r>
              <a:rPr sz="2050" spc="150" dirty="0">
                <a:latin typeface="Calibri"/>
                <a:cs typeface="Calibri"/>
              </a:rPr>
              <a:t> </a:t>
            </a:r>
            <a:r>
              <a:rPr sz="2050" spc="-75" dirty="0">
                <a:latin typeface="Calibri"/>
                <a:cs typeface="Calibri"/>
              </a:rPr>
              <a:t>reflex</a:t>
            </a:r>
            <a:r>
              <a:rPr sz="2050" spc="160" dirty="0">
                <a:latin typeface="Calibri"/>
                <a:cs typeface="Calibri"/>
              </a:rPr>
              <a:t> </a:t>
            </a:r>
            <a:r>
              <a:rPr sz="2050" spc="-55" dirty="0">
                <a:latin typeface="Calibri"/>
                <a:cs typeface="Calibri"/>
              </a:rPr>
              <a:t>agents</a:t>
            </a:r>
            <a:endParaRPr sz="2050" dirty="0">
              <a:latin typeface="Calibri"/>
              <a:cs typeface="Calibri"/>
            </a:endParaRPr>
          </a:p>
          <a:p>
            <a:pPr marL="583565" indent="-205740">
              <a:lnSpc>
                <a:spcPct val="100000"/>
              </a:lnSpc>
              <a:spcBef>
                <a:spcPts val="25"/>
              </a:spcBef>
              <a:buChar char="–"/>
              <a:tabLst>
                <a:tab pos="584200" algn="l"/>
              </a:tabLst>
            </a:pPr>
            <a:r>
              <a:rPr lang="en-US" sz="2050" spc="-75" dirty="0">
                <a:latin typeface="Calibri"/>
                <a:cs typeface="Calibri"/>
              </a:rPr>
              <a:t>model-based </a:t>
            </a:r>
            <a:r>
              <a:rPr sz="2050" spc="-75" dirty="0">
                <a:latin typeface="Calibri"/>
                <a:cs typeface="Calibri"/>
              </a:rPr>
              <a:t>reflex</a:t>
            </a:r>
            <a:r>
              <a:rPr sz="2050" spc="170" dirty="0">
                <a:latin typeface="Calibri"/>
                <a:cs typeface="Calibri"/>
              </a:rPr>
              <a:t> </a:t>
            </a:r>
            <a:r>
              <a:rPr sz="2050" spc="-55" dirty="0">
                <a:latin typeface="Calibri"/>
                <a:cs typeface="Calibri"/>
              </a:rPr>
              <a:t>agents</a:t>
            </a:r>
            <a:r>
              <a:rPr sz="2050" spc="150" dirty="0">
                <a:latin typeface="Calibri"/>
                <a:cs typeface="Calibri"/>
              </a:rPr>
              <a:t> </a:t>
            </a:r>
            <a:endParaRPr lang="en-US" sz="2050" spc="150" dirty="0">
              <a:latin typeface="Calibri"/>
              <a:cs typeface="Calibri"/>
            </a:endParaRPr>
          </a:p>
          <a:p>
            <a:pPr marL="583565" indent="-205740">
              <a:lnSpc>
                <a:spcPct val="100000"/>
              </a:lnSpc>
              <a:spcBef>
                <a:spcPts val="25"/>
              </a:spcBef>
              <a:buChar char="–"/>
              <a:tabLst>
                <a:tab pos="584200" algn="l"/>
              </a:tabLst>
            </a:pPr>
            <a:r>
              <a:rPr sz="2050" spc="-60" dirty="0">
                <a:latin typeface="Calibri"/>
                <a:cs typeface="Calibri"/>
              </a:rPr>
              <a:t>goal-based</a:t>
            </a:r>
            <a:r>
              <a:rPr sz="2050" spc="145" dirty="0">
                <a:latin typeface="Calibri"/>
                <a:cs typeface="Calibri"/>
              </a:rPr>
              <a:t> </a:t>
            </a:r>
            <a:r>
              <a:rPr sz="2050" spc="-55" dirty="0">
                <a:latin typeface="Calibri"/>
                <a:cs typeface="Calibri"/>
              </a:rPr>
              <a:t>agents</a:t>
            </a:r>
            <a:endParaRPr sz="2050" dirty="0">
              <a:latin typeface="Calibri"/>
              <a:cs typeface="Calibri"/>
            </a:endParaRPr>
          </a:p>
          <a:p>
            <a:pPr marL="583565" indent="-205740">
              <a:lnSpc>
                <a:spcPct val="100000"/>
              </a:lnSpc>
              <a:spcBef>
                <a:spcPts val="25"/>
              </a:spcBef>
              <a:buChar char="–"/>
              <a:tabLst>
                <a:tab pos="584200" algn="l"/>
              </a:tabLst>
            </a:pPr>
            <a:r>
              <a:rPr sz="2050" spc="-55" dirty="0">
                <a:latin typeface="Calibri"/>
                <a:cs typeface="Calibri"/>
              </a:rPr>
              <a:t>utility-based</a:t>
            </a:r>
            <a:r>
              <a:rPr sz="2050" spc="204" dirty="0">
                <a:latin typeface="Calibri"/>
                <a:cs typeface="Calibri"/>
              </a:rPr>
              <a:t> </a:t>
            </a:r>
            <a:r>
              <a:rPr sz="2050" spc="-55" dirty="0">
                <a:latin typeface="Calibri"/>
                <a:cs typeface="Calibri"/>
              </a:rPr>
              <a:t>agents</a:t>
            </a:r>
            <a:endParaRPr sz="2050" dirty="0">
              <a:latin typeface="Calibri"/>
              <a:cs typeface="Calibri"/>
            </a:endParaRPr>
          </a:p>
          <a:p>
            <a:pPr marL="12700">
              <a:lnSpc>
                <a:spcPct val="100000"/>
              </a:lnSpc>
              <a:spcBef>
                <a:spcPts val="1560"/>
              </a:spcBef>
            </a:pPr>
            <a:r>
              <a:rPr sz="2050" spc="25" dirty="0">
                <a:latin typeface="Calibri"/>
                <a:cs typeface="Calibri"/>
              </a:rPr>
              <a:t>All</a:t>
            </a:r>
            <a:r>
              <a:rPr sz="2050" spc="160" dirty="0">
                <a:latin typeface="Calibri"/>
                <a:cs typeface="Calibri"/>
              </a:rPr>
              <a:t> </a:t>
            </a:r>
            <a:r>
              <a:rPr sz="2050" spc="-95" dirty="0">
                <a:latin typeface="Calibri"/>
                <a:cs typeface="Calibri"/>
              </a:rPr>
              <a:t>these</a:t>
            </a:r>
            <a:r>
              <a:rPr sz="2050" spc="210" dirty="0">
                <a:latin typeface="Calibri"/>
                <a:cs typeface="Calibri"/>
              </a:rPr>
              <a:t> </a:t>
            </a:r>
            <a:r>
              <a:rPr sz="2050" spc="-45" dirty="0">
                <a:latin typeface="Calibri"/>
                <a:cs typeface="Calibri"/>
              </a:rPr>
              <a:t>can</a:t>
            </a:r>
            <a:r>
              <a:rPr sz="2050" spc="175" dirty="0">
                <a:latin typeface="Calibri"/>
                <a:cs typeface="Calibri"/>
              </a:rPr>
              <a:t> </a:t>
            </a:r>
            <a:r>
              <a:rPr sz="2050" spc="-100" dirty="0">
                <a:latin typeface="Calibri"/>
                <a:cs typeface="Calibri"/>
              </a:rPr>
              <a:t>be</a:t>
            </a:r>
            <a:r>
              <a:rPr sz="2050" spc="190" dirty="0">
                <a:latin typeface="Calibri"/>
                <a:cs typeface="Calibri"/>
              </a:rPr>
              <a:t> </a:t>
            </a:r>
            <a:r>
              <a:rPr sz="2050" spc="-80" dirty="0">
                <a:latin typeface="Calibri"/>
                <a:cs typeface="Calibri"/>
              </a:rPr>
              <a:t>turned</a:t>
            </a:r>
            <a:r>
              <a:rPr sz="2050" spc="210" dirty="0">
                <a:latin typeface="Calibri"/>
                <a:cs typeface="Calibri"/>
              </a:rPr>
              <a:t> </a:t>
            </a:r>
            <a:r>
              <a:rPr sz="2050" spc="-55" dirty="0">
                <a:latin typeface="Calibri"/>
                <a:cs typeface="Calibri"/>
              </a:rPr>
              <a:t>into</a:t>
            </a:r>
            <a:r>
              <a:rPr sz="2050" spc="190" dirty="0">
                <a:latin typeface="Calibri"/>
                <a:cs typeface="Calibri"/>
              </a:rPr>
              <a:t> </a:t>
            </a:r>
            <a:r>
              <a:rPr sz="2050" spc="-65" dirty="0">
                <a:latin typeface="Calibri"/>
                <a:cs typeface="Calibri"/>
              </a:rPr>
              <a:t>learning</a:t>
            </a:r>
            <a:r>
              <a:rPr sz="2050" spc="180" dirty="0">
                <a:latin typeface="Calibri"/>
                <a:cs typeface="Calibri"/>
              </a:rPr>
              <a:t> </a:t>
            </a:r>
            <a:r>
              <a:rPr sz="2050" spc="-55" dirty="0">
                <a:latin typeface="Calibri"/>
                <a:cs typeface="Calibri"/>
              </a:rPr>
              <a:t>agents</a:t>
            </a:r>
            <a:endParaRPr sz="2050" dirty="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3DFE22-D35E-BB4E-34CB-ED3327BC52DB}"/>
              </a:ext>
            </a:extLst>
          </p:cNvPr>
          <p:cNvSpPr>
            <a:spLocks noGrp="1"/>
          </p:cNvSpPr>
          <p:nvPr>
            <p:ph type="body" idx="1"/>
          </p:nvPr>
        </p:nvSpPr>
        <p:spPr>
          <a:xfrm>
            <a:off x="1139799" y="1489100"/>
            <a:ext cx="7781925" cy="4352474"/>
          </a:xfrm>
        </p:spPr>
        <p:txBody>
          <a:bodyPr/>
          <a:lstStyle/>
          <a:p>
            <a:pPr marL="69850" marR="465455" indent="-285750" rtl="0">
              <a:spcBef>
                <a:spcPts val="0"/>
              </a:spcBef>
              <a:spcAft>
                <a:spcPts val="0"/>
              </a:spcAft>
              <a:buFont typeface="Arial" panose="020B0604020202020204" pitchFamily="34" charset="0"/>
              <a:buChar char="•"/>
            </a:pPr>
            <a:r>
              <a:rPr lang="en-US" sz="1800" b="0" i="0" u="none" strike="noStrike" dirty="0">
                <a:solidFill>
                  <a:srgbClr val="0187D0"/>
                </a:solidFill>
                <a:effectLst/>
                <a:latin typeface="Calibri" panose="020F0502020204030204" pitchFamily="34" charset="0"/>
                <a:cs typeface="Calibri" panose="020F0502020204030204" pitchFamily="34" charset="0"/>
              </a:rPr>
              <a:t>Simple reflex agents </a:t>
            </a:r>
            <a:r>
              <a:rPr lang="en-US" sz="1800" b="0" i="0" u="none" strike="noStrike" dirty="0">
                <a:solidFill>
                  <a:schemeClr val="tx1"/>
                </a:solidFill>
                <a:effectLst/>
                <a:latin typeface="Calibri" panose="020F0502020204030204" pitchFamily="34" charset="0"/>
                <a:cs typeface="Calibri" panose="020F0502020204030204" pitchFamily="34" charset="0"/>
              </a:rPr>
              <a:t>select actions on the basis of the current percept,  may have memory or model of the world's current state, ignoring the rest of the percept history.</a:t>
            </a:r>
            <a:endParaRPr lang="en-US" b="0" dirty="0">
              <a:solidFill>
                <a:schemeClr val="tx1"/>
              </a:solidFill>
              <a:effectLst/>
              <a:latin typeface="Calibri" panose="020F0502020204030204" pitchFamily="34" charset="0"/>
              <a:cs typeface="Calibri" panose="020F0502020204030204" pitchFamily="34" charset="0"/>
            </a:endParaRPr>
          </a:p>
          <a:p>
            <a:pPr marL="69850" marR="5080" indent="-285750" rtl="0">
              <a:spcBef>
                <a:spcPts val="900"/>
              </a:spcBef>
              <a:spcAft>
                <a:spcPts val="0"/>
              </a:spcAft>
              <a:buFont typeface="Arial" panose="020B0604020202020204" pitchFamily="34" charset="0"/>
              <a:buChar char="•"/>
            </a:pPr>
            <a:r>
              <a:rPr lang="en-US" sz="1800" b="0" i="0" u="none" strike="noStrike" dirty="0">
                <a:solidFill>
                  <a:schemeClr val="tx1"/>
                </a:solidFill>
                <a:effectLst/>
                <a:latin typeface="Calibri" panose="020F0502020204030204" pitchFamily="34" charset="0"/>
                <a:cs typeface="Calibri" panose="020F0502020204030204" pitchFamily="34" charset="0"/>
              </a:rPr>
              <a:t>They implement </a:t>
            </a:r>
            <a:r>
              <a:rPr lang="en-US" sz="1800" b="0" i="0" u="none" strike="noStrike" dirty="0">
                <a:solidFill>
                  <a:srgbClr val="FF0000"/>
                </a:solidFill>
                <a:effectLst/>
                <a:latin typeface="Calibri" panose="020F0502020204030204" pitchFamily="34" charset="0"/>
                <a:cs typeface="Calibri" panose="020F0502020204030204" pitchFamily="34" charset="0"/>
              </a:rPr>
              <a:t>condition-action rules </a:t>
            </a:r>
            <a:r>
              <a:rPr lang="en-US" sz="1800" b="0" i="0" u="none" strike="noStrike" dirty="0">
                <a:solidFill>
                  <a:schemeClr val="tx1"/>
                </a:solidFill>
                <a:effectLst/>
                <a:latin typeface="Calibri" panose="020F0502020204030204" pitchFamily="34" charset="0"/>
                <a:cs typeface="Calibri" panose="020F0502020204030204" pitchFamily="34" charset="0"/>
              </a:rPr>
              <a:t>that match the current percept to an  action.</a:t>
            </a:r>
            <a:endParaRPr lang="en-US" b="0" dirty="0">
              <a:solidFill>
                <a:schemeClr val="tx1"/>
              </a:solidFill>
              <a:effectLst/>
              <a:latin typeface="Calibri" panose="020F0502020204030204" pitchFamily="34" charset="0"/>
              <a:cs typeface="Calibri" panose="020F0502020204030204" pitchFamily="34" charset="0"/>
            </a:endParaRPr>
          </a:p>
          <a:p>
            <a:pPr marL="907415" lvl="1" indent="-285750">
              <a:spcBef>
                <a:spcPts val="1125"/>
              </a:spcBef>
              <a:buFont typeface="Arial" panose="020B0604020202020204" pitchFamily="34" charset="0"/>
              <a:buChar char="•"/>
            </a:pPr>
            <a:r>
              <a:rPr lang="en-US" b="0" i="0" u="none" strike="noStrike" dirty="0">
                <a:solidFill>
                  <a:schemeClr val="tx1"/>
                </a:solidFill>
                <a:effectLst/>
                <a:latin typeface="Calibri" panose="020F0502020204030204" pitchFamily="34" charset="0"/>
                <a:cs typeface="Calibri" panose="020F0502020204030204" pitchFamily="34" charset="0"/>
              </a:rPr>
              <a:t>Rules provide a way to </a:t>
            </a:r>
            <a:r>
              <a:rPr lang="en-US" b="0" i="0" u="none" strike="noStrike" dirty="0">
                <a:solidFill>
                  <a:srgbClr val="0187D0"/>
                </a:solidFill>
                <a:effectLst/>
                <a:latin typeface="Calibri" panose="020F0502020204030204" pitchFamily="34" charset="0"/>
                <a:cs typeface="Calibri" panose="020F0502020204030204" pitchFamily="34" charset="0"/>
              </a:rPr>
              <a:t>compress</a:t>
            </a:r>
            <a:r>
              <a:rPr lang="en-US" b="0" i="0" u="none" strike="noStrike" dirty="0">
                <a:solidFill>
                  <a:schemeClr val="tx1"/>
                </a:solidFill>
                <a:effectLst/>
                <a:latin typeface="Calibri" panose="020F0502020204030204" pitchFamily="34" charset="0"/>
                <a:cs typeface="Calibri" panose="020F0502020204030204" pitchFamily="34" charset="0"/>
              </a:rPr>
              <a:t> the function table.</a:t>
            </a:r>
            <a:endParaRPr lang="en-US" b="0" dirty="0">
              <a:solidFill>
                <a:schemeClr val="tx1"/>
              </a:solidFill>
              <a:effectLst/>
              <a:latin typeface="Calibri" panose="020F0502020204030204" pitchFamily="34" charset="0"/>
              <a:cs typeface="Calibri" panose="020F0502020204030204" pitchFamily="34" charset="0"/>
            </a:endParaRPr>
          </a:p>
          <a:p>
            <a:pPr marL="907415" marR="6350" lvl="1" indent="-285750">
              <a:spcBef>
                <a:spcPts val="750"/>
              </a:spcBef>
              <a:buFont typeface="Arial" panose="020B0604020202020204" pitchFamily="34" charset="0"/>
              <a:buChar char="•"/>
            </a:pPr>
            <a:r>
              <a:rPr lang="en-US" b="0" i="0" u="none" strike="noStrike" dirty="0">
                <a:solidFill>
                  <a:schemeClr val="tx1"/>
                </a:solidFill>
                <a:effectLst/>
                <a:latin typeface="Calibri" panose="020F0502020204030204" pitchFamily="34" charset="0"/>
                <a:cs typeface="Calibri" panose="020F0502020204030204" pitchFamily="34" charset="0"/>
              </a:rPr>
              <a:t>Example (autonomous car): If a car in front of you slow down, you should break. The color and  model of the car, the music on the radio or the weather are all irrelevant.</a:t>
            </a:r>
            <a:endParaRPr lang="en-US" b="0" dirty="0">
              <a:solidFill>
                <a:schemeClr val="tx1"/>
              </a:solidFill>
              <a:effectLst/>
              <a:latin typeface="Calibri" panose="020F0502020204030204" pitchFamily="34" charset="0"/>
              <a:cs typeface="Calibri" panose="020F0502020204030204" pitchFamily="34" charset="0"/>
            </a:endParaRPr>
          </a:p>
          <a:p>
            <a:pPr marL="69850" marR="436880" indent="-285750" rtl="0">
              <a:spcBef>
                <a:spcPts val="885"/>
              </a:spcBef>
              <a:spcAft>
                <a:spcPts val="0"/>
              </a:spcAft>
              <a:buFont typeface="Arial" panose="020B0604020202020204" pitchFamily="34" charset="0"/>
              <a:buChar char="•"/>
            </a:pPr>
            <a:r>
              <a:rPr lang="en-US" sz="1800" b="0" i="0" u="none" strike="noStrike" dirty="0">
                <a:solidFill>
                  <a:schemeClr val="tx1"/>
                </a:solidFill>
                <a:effectLst/>
                <a:latin typeface="Calibri" panose="020F0502020204030204" pitchFamily="34" charset="0"/>
                <a:cs typeface="Calibri" panose="020F0502020204030204" pitchFamily="34" charset="0"/>
              </a:rPr>
              <a:t>They can only work in a </a:t>
            </a:r>
            <a:r>
              <a:rPr lang="en-US" sz="1800" b="0" i="0" u="none" strike="noStrike" dirty="0">
                <a:solidFill>
                  <a:srgbClr val="0187D0"/>
                </a:solidFill>
                <a:effectLst/>
                <a:latin typeface="Calibri" panose="020F0502020204030204" pitchFamily="34" charset="0"/>
                <a:cs typeface="Calibri" panose="020F0502020204030204" pitchFamily="34" charset="0"/>
              </a:rPr>
              <a:t>Markovian </a:t>
            </a:r>
            <a:r>
              <a:rPr lang="en-US" sz="1800" b="0" i="0" u="none" strike="noStrike" dirty="0">
                <a:solidFill>
                  <a:schemeClr val="tx1"/>
                </a:solidFill>
                <a:effectLst/>
                <a:latin typeface="Calibri" panose="020F0502020204030204" pitchFamily="34" charset="0"/>
                <a:cs typeface="Calibri" panose="020F0502020204030204" pitchFamily="34" charset="0"/>
              </a:rPr>
              <a:t>environment, that is if the correct  decision can be made on the basis of only the current percept. In other  words, if the environment is fully observable. </a:t>
            </a:r>
            <a:endParaRPr lang="en-US" b="0" dirty="0">
              <a:solidFill>
                <a:schemeClr val="tx1"/>
              </a:solidFill>
              <a:effectLst/>
              <a:latin typeface="Calibri" panose="020F0502020204030204" pitchFamily="34" charset="0"/>
              <a:cs typeface="Calibri" panose="020F0502020204030204" pitchFamily="34" charset="0"/>
            </a:endParaRPr>
          </a:p>
          <a:p>
            <a:pPr marL="228600" indent="0"/>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80A45F72-9F3B-177D-6015-17D3F123912A}"/>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2690936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65" dirty="0"/>
              <a:t>Simple</a:t>
            </a:r>
            <a:r>
              <a:rPr spc="210" dirty="0"/>
              <a:t> </a:t>
            </a:r>
            <a:r>
              <a:rPr spc="50" dirty="0"/>
              <a:t>reflex</a:t>
            </a:r>
            <a:r>
              <a:rPr spc="265" dirty="0"/>
              <a:t> </a:t>
            </a:r>
            <a:r>
              <a:rPr spc="35" dirty="0"/>
              <a:t>agents</a:t>
            </a:r>
          </a:p>
        </p:txBody>
      </p:sp>
      <p:pic>
        <p:nvPicPr>
          <p:cNvPr id="3" name="object 3"/>
          <p:cNvPicPr/>
          <p:nvPr/>
        </p:nvPicPr>
        <p:blipFill>
          <a:blip r:embed="rId2" cstate="print"/>
          <a:stretch>
            <a:fillRect/>
          </a:stretch>
        </p:blipFill>
        <p:spPr>
          <a:xfrm>
            <a:off x="1371750" y="1314054"/>
            <a:ext cx="7320182" cy="4641689"/>
          </a:xfrm>
          <a:prstGeom prst="rect">
            <a:avLst/>
          </a:prstGeom>
        </p:spPr>
      </p:pic>
      <p:sp>
        <p:nvSpPr>
          <p:cNvPr id="4" name="object 4"/>
          <p:cNvSpPr txBox="1"/>
          <p:nvPr/>
        </p:nvSpPr>
        <p:spPr>
          <a:xfrm>
            <a:off x="1723072" y="1459368"/>
            <a:ext cx="894715" cy="393700"/>
          </a:xfrm>
          <a:prstGeom prst="rect">
            <a:avLst/>
          </a:prstGeom>
        </p:spPr>
        <p:txBody>
          <a:bodyPr vert="horz" wrap="square" lIns="0" tIns="14604" rIns="0" bIns="0" rtlCol="0">
            <a:spAutoFit/>
          </a:bodyPr>
          <a:lstStyle/>
          <a:p>
            <a:pPr marL="12700">
              <a:lnSpc>
                <a:spcPct val="100000"/>
              </a:lnSpc>
              <a:spcBef>
                <a:spcPts val="114"/>
              </a:spcBef>
            </a:pPr>
            <a:r>
              <a:rPr sz="2400" b="1" spc="5" dirty="0">
                <a:latin typeface="Arial"/>
                <a:cs typeface="Arial"/>
              </a:rPr>
              <a:t>Agent</a:t>
            </a:r>
            <a:endParaRPr sz="2400">
              <a:latin typeface="Arial"/>
              <a:cs typeface="Arial"/>
            </a:endParaRPr>
          </a:p>
        </p:txBody>
      </p:sp>
      <p:sp>
        <p:nvSpPr>
          <p:cNvPr id="12" name="object 12"/>
          <p:cNvSpPr txBox="1">
            <a:spLocks noGrp="1"/>
          </p:cNvSpPr>
          <p:nvPr>
            <p:ph type="sldNum" sz="quarter" idx="7"/>
          </p:nvPr>
        </p:nvSpPr>
        <p:spPr>
          <a:xfrm>
            <a:off x="8768586" y="7008652"/>
            <a:ext cx="195579" cy="127000"/>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860"/>
              </a:lnSpc>
            </a:pPr>
            <a:fld id="{81D60167-4931-47E6-BA6A-407CBD079E47}" type="slidenum">
              <a:rPr lang="en-US" spc="20" smtClean="0"/>
              <a:pPr marL="38100">
                <a:lnSpc>
                  <a:spcPts val="860"/>
                </a:lnSpc>
              </a:pPr>
              <a:t>25</a:t>
            </a:fld>
            <a:endParaRPr spc="20" dirty="0"/>
          </a:p>
        </p:txBody>
      </p:sp>
      <p:sp>
        <p:nvSpPr>
          <p:cNvPr id="5" name="object 5"/>
          <p:cNvSpPr txBox="1"/>
          <p:nvPr/>
        </p:nvSpPr>
        <p:spPr>
          <a:xfrm>
            <a:off x="7936313" y="2679852"/>
            <a:ext cx="368300" cy="1900555"/>
          </a:xfrm>
          <a:prstGeom prst="rect">
            <a:avLst/>
          </a:prstGeom>
        </p:spPr>
        <p:txBody>
          <a:bodyPr vert="vert" wrap="square" lIns="0" tIns="0" rIns="0" bIns="0" rtlCol="0">
            <a:spAutoFit/>
          </a:bodyPr>
          <a:lstStyle/>
          <a:p>
            <a:pPr marL="12700">
              <a:lnSpc>
                <a:spcPts val="2765"/>
              </a:lnSpc>
            </a:pPr>
            <a:r>
              <a:rPr sz="2400" b="1" spc="5" dirty="0">
                <a:latin typeface="Arial"/>
                <a:cs typeface="Arial"/>
              </a:rPr>
              <a:t>Environment</a:t>
            </a:r>
            <a:endParaRPr sz="2400">
              <a:latin typeface="Arial"/>
              <a:cs typeface="Arial"/>
            </a:endParaRPr>
          </a:p>
        </p:txBody>
      </p:sp>
      <p:sp>
        <p:nvSpPr>
          <p:cNvPr id="6" name="object 6"/>
          <p:cNvSpPr txBox="1"/>
          <p:nvPr/>
        </p:nvSpPr>
        <p:spPr>
          <a:xfrm>
            <a:off x="5384381" y="1656073"/>
            <a:ext cx="866775" cy="281305"/>
          </a:xfrm>
          <a:prstGeom prst="rect">
            <a:avLst/>
          </a:prstGeom>
        </p:spPr>
        <p:txBody>
          <a:bodyPr vert="horz" wrap="square" lIns="0" tIns="15875" rIns="0" bIns="0" rtlCol="0">
            <a:spAutoFit/>
          </a:bodyPr>
          <a:lstStyle/>
          <a:p>
            <a:pPr marL="12700">
              <a:lnSpc>
                <a:spcPct val="100000"/>
              </a:lnSpc>
              <a:spcBef>
                <a:spcPts val="125"/>
              </a:spcBef>
            </a:pPr>
            <a:r>
              <a:rPr sz="1650" b="1" spc="15" dirty="0">
                <a:latin typeface="Arial"/>
                <a:cs typeface="Arial"/>
              </a:rPr>
              <a:t>Sensors</a:t>
            </a:r>
            <a:endParaRPr sz="1650">
              <a:latin typeface="Arial"/>
              <a:cs typeface="Arial"/>
            </a:endParaRPr>
          </a:p>
        </p:txBody>
      </p:sp>
      <p:sp>
        <p:nvSpPr>
          <p:cNvPr id="7" name="object 7"/>
          <p:cNvSpPr txBox="1"/>
          <p:nvPr/>
        </p:nvSpPr>
        <p:spPr>
          <a:xfrm>
            <a:off x="5148491" y="2265457"/>
            <a:ext cx="1446530" cy="494665"/>
          </a:xfrm>
          <a:prstGeom prst="rect">
            <a:avLst/>
          </a:prstGeom>
        </p:spPr>
        <p:txBody>
          <a:bodyPr vert="horz" wrap="square" lIns="0" tIns="54610" rIns="0" bIns="0" rtlCol="0">
            <a:spAutoFit/>
          </a:bodyPr>
          <a:lstStyle/>
          <a:p>
            <a:pPr marL="12700" marR="5080">
              <a:lnSpc>
                <a:spcPts val="1680"/>
              </a:lnSpc>
              <a:spcBef>
                <a:spcPts val="430"/>
              </a:spcBef>
            </a:pPr>
            <a:r>
              <a:rPr sz="1650" spc="15" dirty="0">
                <a:latin typeface="Arial"/>
                <a:cs typeface="Arial"/>
              </a:rPr>
              <a:t>What</a:t>
            </a:r>
            <a:r>
              <a:rPr sz="1650" spc="-30" dirty="0">
                <a:latin typeface="Arial"/>
                <a:cs typeface="Arial"/>
              </a:rPr>
              <a:t> </a:t>
            </a:r>
            <a:r>
              <a:rPr sz="1650" spc="10" dirty="0">
                <a:latin typeface="Arial"/>
                <a:cs typeface="Arial"/>
              </a:rPr>
              <a:t>the</a:t>
            </a:r>
            <a:r>
              <a:rPr sz="1650" spc="-30" dirty="0">
                <a:latin typeface="Arial"/>
                <a:cs typeface="Arial"/>
              </a:rPr>
              <a:t> </a:t>
            </a:r>
            <a:r>
              <a:rPr sz="1650" spc="10" dirty="0">
                <a:latin typeface="Arial"/>
                <a:cs typeface="Arial"/>
              </a:rPr>
              <a:t>world </a:t>
            </a:r>
            <a:r>
              <a:rPr sz="1650" spc="-445" dirty="0">
                <a:latin typeface="Arial"/>
                <a:cs typeface="Arial"/>
              </a:rPr>
              <a:t> </a:t>
            </a:r>
            <a:r>
              <a:rPr sz="1650" spc="10" dirty="0">
                <a:latin typeface="Arial"/>
                <a:cs typeface="Arial"/>
              </a:rPr>
              <a:t>is</a:t>
            </a:r>
            <a:r>
              <a:rPr sz="1650" spc="-5" dirty="0">
                <a:latin typeface="Arial"/>
                <a:cs typeface="Arial"/>
              </a:rPr>
              <a:t> </a:t>
            </a:r>
            <a:r>
              <a:rPr sz="1650" spc="10" dirty="0">
                <a:latin typeface="Arial"/>
                <a:cs typeface="Arial"/>
              </a:rPr>
              <a:t>like</a:t>
            </a:r>
            <a:r>
              <a:rPr sz="1650" spc="-5" dirty="0">
                <a:latin typeface="Arial"/>
                <a:cs typeface="Arial"/>
              </a:rPr>
              <a:t> </a:t>
            </a:r>
            <a:r>
              <a:rPr sz="1650" spc="15" dirty="0">
                <a:latin typeface="Arial"/>
                <a:cs typeface="Arial"/>
              </a:rPr>
              <a:t>now</a:t>
            </a:r>
            <a:endParaRPr sz="1650">
              <a:latin typeface="Arial"/>
              <a:cs typeface="Arial"/>
            </a:endParaRPr>
          </a:p>
        </p:txBody>
      </p:sp>
      <p:sp>
        <p:nvSpPr>
          <p:cNvPr id="8" name="object 8"/>
          <p:cNvSpPr txBox="1"/>
          <p:nvPr/>
        </p:nvSpPr>
        <p:spPr>
          <a:xfrm>
            <a:off x="5178933" y="4426502"/>
            <a:ext cx="1399540" cy="494665"/>
          </a:xfrm>
          <a:prstGeom prst="rect">
            <a:avLst/>
          </a:prstGeom>
        </p:spPr>
        <p:txBody>
          <a:bodyPr vert="horz" wrap="square" lIns="0" tIns="54610" rIns="0" bIns="0" rtlCol="0">
            <a:spAutoFit/>
          </a:bodyPr>
          <a:lstStyle/>
          <a:p>
            <a:pPr marL="12700" marR="5080">
              <a:lnSpc>
                <a:spcPts val="1680"/>
              </a:lnSpc>
              <a:spcBef>
                <a:spcPts val="430"/>
              </a:spcBef>
            </a:pPr>
            <a:r>
              <a:rPr sz="1650" spc="15" dirty="0">
                <a:latin typeface="Arial"/>
                <a:cs typeface="Arial"/>
              </a:rPr>
              <a:t>What </a:t>
            </a:r>
            <a:r>
              <a:rPr sz="1650" spc="10" dirty="0">
                <a:latin typeface="Arial"/>
                <a:cs typeface="Arial"/>
              </a:rPr>
              <a:t>action </a:t>
            </a:r>
            <a:r>
              <a:rPr sz="1650" spc="5" dirty="0">
                <a:latin typeface="Arial"/>
                <a:cs typeface="Arial"/>
              </a:rPr>
              <a:t>I </a:t>
            </a:r>
            <a:r>
              <a:rPr sz="1650" spc="10" dirty="0">
                <a:latin typeface="Arial"/>
                <a:cs typeface="Arial"/>
              </a:rPr>
              <a:t> should</a:t>
            </a:r>
            <a:r>
              <a:rPr sz="1650" spc="-35" dirty="0">
                <a:latin typeface="Arial"/>
                <a:cs typeface="Arial"/>
              </a:rPr>
              <a:t> </a:t>
            </a:r>
            <a:r>
              <a:rPr sz="1650" spc="15" dirty="0">
                <a:latin typeface="Arial"/>
                <a:cs typeface="Arial"/>
              </a:rPr>
              <a:t>do</a:t>
            </a:r>
            <a:r>
              <a:rPr sz="1650" spc="-30" dirty="0">
                <a:latin typeface="Arial"/>
                <a:cs typeface="Arial"/>
              </a:rPr>
              <a:t> </a:t>
            </a:r>
            <a:r>
              <a:rPr sz="1650" spc="15" dirty="0">
                <a:latin typeface="Arial"/>
                <a:cs typeface="Arial"/>
              </a:rPr>
              <a:t>now</a:t>
            </a:r>
            <a:endParaRPr sz="1650">
              <a:latin typeface="Arial"/>
              <a:cs typeface="Arial"/>
            </a:endParaRPr>
          </a:p>
        </p:txBody>
      </p:sp>
      <p:sp>
        <p:nvSpPr>
          <p:cNvPr id="9" name="object 9"/>
          <p:cNvSpPr txBox="1"/>
          <p:nvPr/>
        </p:nvSpPr>
        <p:spPr>
          <a:xfrm>
            <a:off x="2059101" y="4533029"/>
            <a:ext cx="2139950" cy="281305"/>
          </a:xfrm>
          <a:prstGeom prst="rect">
            <a:avLst/>
          </a:prstGeom>
        </p:spPr>
        <p:txBody>
          <a:bodyPr vert="horz" wrap="square" lIns="0" tIns="15875" rIns="0" bIns="0" rtlCol="0">
            <a:spAutoFit/>
          </a:bodyPr>
          <a:lstStyle/>
          <a:p>
            <a:pPr marL="12700">
              <a:lnSpc>
                <a:spcPct val="100000"/>
              </a:lnSpc>
              <a:spcBef>
                <a:spcPts val="125"/>
              </a:spcBef>
            </a:pPr>
            <a:r>
              <a:rPr sz="1650" spc="10" dirty="0">
                <a:latin typeface="Arial"/>
                <a:cs typeface="Arial"/>
              </a:rPr>
              <a:t>Condition−action</a:t>
            </a:r>
            <a:r>
              <a:rPr sz="1650" spc="-35" dirty="0">
                <a:latin typeface="Arial"/>
                <a:cs typeface="Arial"/>
              </a:rPr>
              <a:t> </a:t>
            </a:r>
            <a:r>
              <a:rPr sz="1650" spc="10" dirty="0">
                <a:latin typeface="Arial"/>
                <a:cs typeface="Arial"/>
              </a:rPr>
              <a:t>rules</a:t>
            </a:r>
            <a:endParaRPr sz="1650">
              <a:latin typeface="Arial"/>
              <a:cs typeface="Arial"/>
            </a:endParaRPr>
          </a:p>
        </p:txBody>
      </p:sp>
      <p:sp>
        <p:nvSpPr>
          <p:cNvPr id="10" name="object 10"/>
          <p:cNvSpPr txBox="1"/>
          <p:nvPr/>
        </p:nvSpPr>
        <p:spPr>
          <a:xfrm>
            <a:off x="5361559" y="5415934"/>
            <a:ext cx="1020444" cy="281305"/>
          </a:xfrm>
          <a:prstGeom prst="rect">
            <a:avLst/>
          </a:prstGeom>
        </p:spPr>
        <p:txBody>
          <a:bodyPr vert="horz" wrap="square" lIns="0" tIns="15875" rIns="0" bIns="0" rtlCol="0">
            <a:spAutoFit/>
          </a:bodyPr>
          <a:lstStyle/>
          <a:p>
            <a:pPr marL="12700">
              <a:lnSpc>
                <a:spcPct val="100000"/>
              </a:lnSpc>
              <a:spcBef>
                <a:spcPts val="125"/>
              </a:spcBef>
            </a:pPr>
            <a:r>
              <a:rPr sz="1650" b="1" spc="10" dirty="0">
                <a:latin typeface="Arial"/>
                <a:cs typeface="Arial"/>
              </a:rPr>
              <a:t>Actuators</a:t>
            </a:r>
            <a:endParaRPr sz="165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xfrm>
            <a:off x="8768586" y="7008652"/>
            <a:ext cx="195579" cy="127000"/>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860"/>
              </a:lnSpc>
            </a:pPr>
            <a:fld id="{81D60167-4931-47E6-BA6A-407CBD079E47}" type="slidenum">
              <a:rPr lang="en-US" spc="20" smtClean="0"/>
              <a:pPr marL="38100">
                <a:lnSpc>
                  <a:spcPts val="860"/>
                </a:lnSpc>
              </a:pPr>
              <a:t>26</a:t>
            </a:fld>
            <a:endParaRPr spc="20"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90" dirty="0"/>
              <a:t>Example</a:t>
            </a:r>
          </a:p>
        </p:txBody>
      </p:sp>
      <p:sp>
        <p:nvSpPr>
          <p:cNvPr id="3" name="object 3"/>
          <p:cNvSpPr txBox="1"/>
          <p:nvPr/>
        </p:nvSpPr>
        <p:spPr>
          <a:xfrm>
            <a:off x="1195425" y="1570634"/>
            <a:ext cx="7760334" cy="1546860"/>
          </a:xfrm>
          <a:prstGeom prst="rect">
            <a:avLst/>
          </a:prstGeom>
          <a:ln w="13716">
            <a:solidFill>
              <a:srgbClr val="000000"/>
            </a:solidFill>
          </a:ln>
        </p:spPr>
        <p:txBody>
          <a:bodyPr vert="horz" wrap="square" lIns="0" tIns="95250" rIns="0" bIns="0" rtlCol="0">
            <a:spAutoFit/>
          </a:bodyPr>
          <a:lstStyle/>
          <a:p>
            <a:pPr marL="156210">
              <a:lnSpc>
                <a:spcPct val="100000"/>
              </a:lnSpc>
              <a:spcBef>
                <a:spcPts val="750"/>
              </a:spcBef>
            </a:pPr>
            <a:r>
              <a:rPr sz="1700" spc="45" dirty="0">
                <a:latin typeface="Century"/>
                <a:cs typeface="Century"/>
              </a:rPr>
              <a:t>function</a:t>
            </a:r>
            <a:r>
              <a:rPr sz="1700" spc="95" dirty="0">
                <a:latin typeface="Century"/>
                <a:cs typeface="Century"/>
              </a:rPr>
              <a:t> </a:t>
            </a:r>
            <a:r>
              <a:rPr sz="1700" b="0" spc="75" dirty="0">
                <a:latin typeface="Bookman Old Style"/>
                <a:cs typeface="Bookman Old Style"/>
              </a:rPr>
              <a:t>Reflex-Vacuum-Agent</a:t>
            </a:r>
            <a:r>
              <a:rPr sz="1700" spc="75" dirty="0">
                <a:latin typeface="Gill Sans MT"/>
                <a:cs typeface="Gill Sans MT"/>
              </a:rPr>
              <a:t>(</a:t>
            </a:r>
            <a:r>
              <a:rPr sz="1700" spc="-215" dirty="0">
                <a:latin typeface="Gill Sans MT"/>
                <a:cs typeface="Gill Sans MT"/>
              </a:rPr>
              <a:t> </a:t>
            </a:r>
            <a:r>
              <a:rPr sz="1700" spc="-90" dirty="0">
                <a:latin typeface="Gill Sans MT"/>
                <a:cs typeface="Gill Sans MT"/>
              </a:rPr>
              <a:t>[</a:t>
            </a:r>
            <a:r>
              <a:rPr sz="1700" b="0" i="1" spc="-90" dirty="0">
                <a:latin typeface="Bookman Old Style"/>
                <a:cs typeface="Bookman Old Style"/>
              </a:rPr>
              <a:t>location</a:t>
            </a:r>
            <a:r>
              <a:rPr sz="1700" spc="-90" dirty="0">
                <a:latin typeface="Gill Sans MT"/>
                <a:cs typeface="Gill Sans MT"/>
              </a:rPr>
              <a:t>,</a:t>
            </a:r>
            <a:r>
              <a:rPr sz="1700" b="0" i="1" spc="-90" dirty="0">
                <a:latin typeface="Bookman Old Style"/>
                <a:cs typeface="Bookman Old Style"/>
              </a:rPr>
              <a:t>status</a:t>
            </a:r>
            <a:r>
              <a:rPr sz="1700" spc="-90" dirty="0">
                <a:latin typeface="Gill Sans MT"/>
                <a:cs typeface="Gill Sans MT"/>
              </a:rPr>
              <a:t>])</a:t>
            </a:r>
            <a:r>
              <a:rPr sz="1700" spc="65" dirty="0">
                <a:latin typeface="Gill Sans MT"/>
                <a:cs typeface="Gill Sans MT"/>
              </a:rPr>
              <a:t> </a:t>
            </a:r>
            <a:r>
              <a:rPr sz="1700" spc="35" dirty="0">
                <a:latin typeface="Century"/>
                <a:cs typeface="Century"/>
              </a:rPr>
              <a:t>returns</a:t>
            </a:r>
            <a:r>
              <a:rPr sz="1700" spc="60" dirty="0">
                <a:latin typeface="Century"/>
                <a:cs typeface="Century"/>
              </a:rPr>
              <a:t> </a:t>
            </a:r>
            <a:r>
              <a:rPr sz="1700" spc="15" dirty="0">
                <a:latin typeface="Gill Sans MT"/>
                <a:cs typeface="Gill Sans MT"/>
              </a:rPr>
              <a:t>an</a:t>
            </a:r>
            <a:r>
              <a:rPr sz="1700" spc="65" dirty="0">
                <a:latin typeface="Gill Sans MT"/>
                <a:cs typeface="Gill Sans MT"/>
              </a:rPr>
              <a:t> </a:t>
            </a:r>
            <a:r>
              <a:rPr sz="1700" spc="-15" dirty="0">
                <a:latin typeface="Gill Sans MT"/>
                <a:cs typeface="Gill Sans MT"/>
              </a:rPr>
              <a:t>action</a:t>
            </a:r>
            <a:endParaRPr sz="1700">
              <a:latin typeface="Gill Sans MT"/>
              <a:cs typeface="Gill Sans MT"/>
            </a:endParaRPr>
          </a:p>
          <a:p>
            <a:pPr marL="428625" marR="3595370">
              <a:lnSpc>
                <a:spcPct val="107600"/>
              </a:lnSpc>
              <a:spcBef>
                <a:spcPts val="710"/>
              </a:spcBef>
            </a:pPr>
            <a:r>
              <a:rPr sz="1700" spc="10" dirty="0">
                <a:latin typeface="Century"/>
                <a:cs typeface="Century"/>
              </a:rPr>
              <a:t>if </a:t>
            </a:r>
            <a:r>
              <a:rPr sz="1700" b="0" i="1" spc="-150" dirty="0">
                <a:latin typeface="Bookman Old Style"/>
                <a:cs typeface="Bookman Old Style"/>
              </a:rPr>
              <a:t>status</a:t>
            </a:r>
            <a:r>
              <a:rPr sz="1700" b="0" i="1" spc="204" dirty="0">
                <a:latin typeface="Bookman Old Style"/>
                <a:cs typeface="Bookman Old Style"/>
              </a:rPr>
              <a:t> </a:t>
            </a:r>
            <a:r>
              <a:rPr sz="1700" spc="265" dirty="0">
                <a:latin typeface="Gill Sans MT"/>
                <a:cs typeface="Gill Sans MT"/>
              </a:rPr>
              <a:t>= </a:t>
            </a:r>
            <a:r>
              <a:rPr sz="1700" b="0" i="1" spc="-30" dirty="0">
                <a:latin typeface="Bookman Old Style"/>
                <a:cs typeface="Bookman Old Style"/>
              </a:rPr>
              <a:t>Dirty </a:t>
            </a:r>
            <a:r>
              <a:rPr sz="1700" spc="50" dirty="0">
                <a:latin typeface="Century"/>
                <a:cs typeface="Century"/>
              </a:rPr>
              <a:t>then </a:t>
            </a:r>
            <a:r>
              <a:rPr sz="1700" spc="45" dirty="0">
                <a:latin typeface="Century"/>
                <a:cs typeface="Century"/>
              </a:rPr>
              <a:t>return </a:t>
            </a:r>
            <a:r>
              <a:rPr sz="1700" b="0" i="1" spc="-145" dirty="0">
                <a:latin typeface="Bookman Old Style"/>
                <a:cs typeface="Bookman Old Style"/>
              </a:rPr>
              <a:t>Suck </a:t>
            </a:r>
            <a:r>
              <a:rPr sz="1700" b="0" i="1" spc="-140" dirty="0">
                <a:latin typeface="Bookman Old Style"/>
                <a:cs typeface="Bookman Old Style"/>
              </a:rPr>
              <a:t> </a:t>
            </a:r>
            <a:r>
              <a:rPr sz="1700" spc="10" dirty="0">
                <a:latin typeface="Century"/>
                <a:cs typeface="Century"/>
              </a:rPr>
              <a:t>else</a:t>
            </a:r>
            <a:r>
              <a:rPr sz="1700" spc="155" dirty="0">
                <a:latin typeface="Century"/>
                <a:cs typeface="Century"/>
              </a:rPr>
              <a:t> </a:t>
            </a:r>
            <a:r>
              <a:rPr sz="1700" spc="10" dirty="0">
                <a:latin typeface="Century"/>
                <a:cs typeface="Century"/>
              </a:rPr>
              <a:t>if</a:t>
            </a:r>
            <a:r>
              <a:rPr sz="1700" spc="55" dirty="0">
                <a:latin typeface="Century"/>
                <a:cs typeface="Century"/>
              </a:rPr>
              <a:t> </a:t>
            </a:r>
            <a:r>
              <a:rPr sz="1700" b="0" i="1" spc="-85" dirty="0">
                <a:latin typeface="Bookman Old Style"/>
                <a:cs typeface="Bookman Old Style"/>
              </a:rPr>
              <a:t>location</a:t>
            </a:r>
            <a:r>
              <a:rPr sz="1700" b="0" i="1" spc="-5" dirty="0">
                <a:latin typeface="Bookman Old Style"/>
                <a:cs typeface="Bookman Old Style"/>
              </a:rPr>
              <a:t> </a:t>
            </a:r>
            <a:r>
              <a:rPr sz="1700" spc="265" dirty="0">
                <a:latin typeface="Gill Sans MT"/>
                <a:cs typeface="Gill Sans MT"/>
              </a:rPr>
              <a:t>=</a:t>
            </a:r>
            <a:r>
              <a:rPr sz="1700" spc="60" dirty="0">
                <a:latin typeface="Gill Sans MT"/>
                <a:cs typeface="Gill Sans MT"/>
              </a:rPr>
              <a:t> </a:t>
            </a:r>
            <a:r>
              <a:rPr sz="1700" b="0" i="1" spc="60" dirty="0">
                <a:latin typeface="Bookman Old Style"/>
                <a:cs typeface="Bookman Old Style"/>
              </a:rPr>
              <a:t>A</a:t>
            </a:r>
            <a:r>
              <a:rPr sz="1700" b="0" i="1" spc="20" dirty="0">
                <a:latin typeface="Bookman Old Style"/>
                <a:cs typeface="Bookman Old Style"/>
              </a:rPr>
              <a:t> </a:t>
            </a:r>
            <a:r>
              <a:rPr sz="1700" spc="50" dirty="0">
                <a:latin typeface="Century"/>
                <a:cs typeface="Century"/>
              </a:rPr>
              <a:t>then</a:t>
            </a:r>
            <a:r>
              <a:rPr sz="1700" spc="170" dirty="0">
                <a:latin typeface="Century"/>
                <a:cs typeface="Century"/>
              </a:rPr>
              <a:t> </a:t>
            </a:r>
            <a:r>
              <a:rPr sz="1700" spc="45" dirty="0">
                <a:latin typeface="Century"/>
                <a:cs typeface="Century"/>
              </a:rPr>
              <a:t>return </a:t>
            </a:r>
            <a:r>
              <a:rPr sz="1700" b="0" i="1" spc="-80" dirty="0">
                <a:latin typeface="Bookman Old Style"/>
                <a:cs typeface="Bookman Old Style"/>
              </a:rPr>
              <a:t>Right </a:t>
            </a:r>
            <a:r>
              <a:rPr sz="1700" b="0" i="1" spc="-495" dirty="0">
                <a:latin typeface="Bookman Old Style"/>
                <a:cs typeface="Bookman Old Style"/>
              </a:rPr>
              <a:t> </a:t>
            </a:r>
            <a:r>
              <a:rPr sz="1700" spc="10" dirty="0">
                <a:latin typeface="Century"/>
                <a:cs typeface="Century"/>
              </a:rPr>
              <a:t>else</a:t>
            </a:r>
            <a:r>
              <a:rPr sz="1700" spc="155" dirty="0">
                <a:latin typeface="Century"/>
                <a:cs typeface="Century"/>
              </a:rPr>
              <a:t> </a:t>
            </a:r>
            <a:r>
              <a:rPr sz="1700" spc="10" dirty="0">
                <a:latin typeface="Century"/>
                <a:cs typeface="Century"/>
              </a:rPr>
              <a:t>if</a:t>
            </a:r>
            <a:r>
              <a:rPr sz="1700" spc="55" dirty="0">
                <a:latin typeface="Century"/>
                <a:cs typeface="Century"/>
              </a:rPr>
              <a:t> </a:t>
            </a:r>
            <a:r>
              <a:rPr sz="1700" b="0" i="1" spc="-85" dirty="0">
                <a:latin typeface="Bookman Old Style"/>
                <a:cs typeface="Bookman Old Style"/>
              </a:rPr>
              <a:t>location</a:t>
            </a:r>
            <a:r>
              <a:rPr sz="1700" b="0" i="1" dirty="0">
                <a:latin typeface="Bookman Old Style"/>
                <a:cs typeface="Bookman Old Style"/>
              </a:rPr>
              <a:t> </a:t>
            </a:r>
            <a:r>
              <a:rPr sz="1700" spc="265" dirty="0">
                <a:latin typeface="Gill Sans MT"/>
                <a:cs typeface="Gill Sans MT"/>
              </a:rPr>
              <a:t>=</a:t>
            </a:r>
            <a:r>
              <a:rPr sz="1700" spc="60" dirty="0">
                <a:latin typeface="Gill Sans MT"/>
                <a:cs typeface="Gill Sans MT"/>
              </a:rPr>
              <a:t> </a:t>
            </a:r>
            <a:r>
              <a:rPr sz="1700" b="0" i="1" spc="-40" dirty="0">
                <a:latin typeface="Bookman Old Style"/>
                <a:cs typeface="Bookman Old Style"/>
              </a:rPr>
              <a:t>B</a:t>
            </a:r>
            <a:r>
              <a:rPr sz="1700" b="0" i="1" spc="25" dirty="0">
                <a:latin typeface="Bookman Old Style"/>
                <a:cs typeface="Bookman Old Style"/>
              </a:rPr>
              <a:t> </a:t>
            </a:r>
            <a:r>
              <a:rPr sz="1700" spc="50" dirty="0">
                <a:latin typeface="Century"/>
                <a:cs typeface="Century"/>
              </a:rPr>
              <a:t>then</a:t>
            </a:r>
            <a:r>
              <a:rPr sz="1700" spc="155" dirty="0">
                <a:latin typeface="Century"/>
                <a:cs typeface="Century"/>
              </a:rPr>
              <a:t> </a:t>
            </a:r>
            <a:r>
              <a:rPr sz="1700" spc="45" dirty="0">
                <a:latin typeface="Century"/>
                <a:cs typeface="Century"/>
              </a:rPr>
              <a:t>return</a:t>
            </a:r>
            <a:r>
              <a:rPr sz="1700" spc="55" dirty="0">
                <a:latin typeface="Century"/>
                <a:cs typeface="Century"/>
              </a:rPr>
              <a:t> </a:t>
            </a:r>
            <a:r>
              <a:rPr sz="1700" b="0" i="1" spc="-60" dirty="0">
                <a:latin typeface="Bookman Old Style"/>
                <a:cs typeface="Bookman Old Style"/>
              </a:rPr>
              <a:t>Left</a:t>
            </a:r>
            <a:endParaRPr sz="1700">
              <a:latin typeface="Bookman Old Style"/>
              <a:cs typeface="Bookman Old Style"/>
            </a:endParaRPr>
          </a:p>
        </p:txBody>
      </p:sp>
      <p:sp>
        <p:nvSpPr>
          <p:cNvPr id="4" name="object 4"/>
          <p:cNvSpPr txBox="1"/>
          <p:nvPr/>
        </p:nvSpPr>
        <p:spPr>
          <a:xfrm>
            <a:off x="1130300" y="3390105"/>
            <a:ext cx="8937625" cy="2872105"/>
          </a:xfrm>
          <a:prstGeom prst="rect">
            <a:avLst/>
          </a:prstGeom>
        </p:spPr>
        <p:txBody>
          <a:bodyPr vert="horz" wrap="square" lIns="0" tIns="14604" rIns="0" bIns="0" rtlCol="0">
            <a:spAutoFit/>
          </a:bodyPr>
          <a:lstStyle/>
          <a:p>
            <a:pPr marL="12700">
              <a:lnSpc>
                <a:spcPct val="100000"/>
              </a:lnSpc>
              <a:spcBef>
                <a:spcPts val="114"/>
              </a:spcBef>
              <a:tabLst>
                <a:tab pos="821690" algn="l"/>
                <a:tab pos="1360805" algn="l"/>
                <a:tab pos="2978150" algn="l"/>
                <a:tab pos="3787775" algn="l"/>
                <a:tab pos="4462145" algn="l"/>
                <a:tab pos="5271770" algn="l"/>
              </a:tabLst>
            </a:pPr>
            <a:r>
              <a:rPr sz="2050" spc="165" dirty="0">
                <a:latin typeface="Cambria"/>
                <a:cs typeface="Cambria"/>
              </a:rPr>
              <a:t>(setq	</a:t>
            </a:r>
            <a:r>
              <a:rPr sz="2050" spc="185" dirty="0">
                <a:latin typeface="Cambria"/>
                <a:cs typeface="Cambria"/>
              </a:rPr>
              <a:t>joe	</a:t>
            </a:r>
            <a:r>
              <a:rPr sz="2050" spc="55" dirty="0">
                <a:latin typeface="Cambria"/>
                <a:cs typeface="Cambria"/>
              </a:rPr>
              <a:t>(make-agent	</a:t>
            </a:r>
            <a:r>
              <a:rPr sz="2050" spc="-15" dirty="0">
                <a:latin typeface="Cambria"/>
                <a:cs typeface="Cambria"/>
              </a:rPr>
              <a:t>:name	</a:t>
            </a:r>
            <a:r>
              <a:rPr sz="2050" spc="290" dirty="0">
                <a:latin typeface="Cambria"/>
                <a:cs typeface="Cambria"/>
              </a:rPr>
              <a:t>’joe	</a:t>
            </a:r>
            <a:r>
              <a:rPr sz="2050" spc="80" dirty="0">
                <a:latin typeface="Cambria"/>
                <a:cs typeface="Cambria"/>
              </a:rPr>
              <a:t>:body	</a:t>
            </a:r>
            <a:r>
              <a:rPr sz="2050" spc="65" dirty="0">
                <a:latin typeface="Cambria"/>
                <a:cs typeface="Cambria"/>
              </a:rPr>
              <a:t>(make-agent-body)</a:t>
            </a:r>
            <a:endParaRPr sz="2050" dirty="0">
              <a:latin typeface="Cambria"/>
              <a:cs typeface="Cambria"/>
            </a:endParaRPr>
          </a:p>
          <a:p>
            <a:pPr marL="2982595">
              <a:lnSpc>
                <a:spcPct val="100000"/>
              </a:lnSpc>
              <a:spcBef>
                <a:spcPts val="35"/>
              </a:spcBef>
              <a:tabLst>
                <a:tab pos="4196715" algn="l"/>
              </a:tabLst>
            </a:pPr>
            <a:r>
              <a:rPr sz="2050" spc="40" dirty="0">
                <a:latin typeface="Cambria"/>
                <a:cs typeface="Cambria"/>
              </a:rPr>
              <a:t>:program	</a:t>
            </a:r>
            <a:r>
              <a:rPr sz="2050" spc="80" dirty="0">
                <a:latin typeface="Cambria"/>
                <a:cs typeface="Cambria"/>
              </a:rPr>
              <a:t>(make-reflex-vacuum-agent-program))</a:t>
            </a:r>
            <a:endParaRPr sz="2050" dirty="0">
              <a:latin typeface="Cambria"/>
              <a:cs typeface="Cambria"/>
            </a:endParaRPr>
          </a:p>
          <a:p>
            <a:pPr>
              <a:lnSpc>
                <a:spcPct val="100000"/>
              </a:lnSpc>
              <a:spcBef>
                <a:spcPts val="35"/>
              </a:spcBef>
            </a:pPr>
            <a:endParaRPr sz="2100" dirty="0">
              <a:latin typeface="Cambria"/>
              <a:cs typeface="Cambria"/>
            </a:endParaRPr>
          </a:p>
          <a:p>
            <a:pPr marL="281940" marR="3253104" indent="-269875">
              <a:lnSpc>
                <a:spcPct val="101000"/>
              </a:lnSpc>
              <a:tabLst>
                <a:tab pos="955675" algn="l"/>
                <a:tab pos="1630045" algn="l"/>
              </a:tabLst>
            </a:pPr>
            <a:r>
              <a:rPr sz="2050" spc="90" dirty="0">
                <a:latin typeface="Cambria"/>
                <a:cs typeface="Cambria"/>
              </a:rPr>
              <a:t>(defun	</a:t>
            </a:r>
            <a:r>
              <a:rPr sz="2050" spc="60" dirty="0">
                <a:latin typeface="Cambria"/>
                <a:cs typeface="Cambria"/>
              </a:rPr>
              <a:t>make-reflex-vacuum-agent-program</a:t>
            </a:r>
            <a:r>
              <a:rPr sz="2050" spc="70" dirty="0">
                <a:latin typeface="Cambria"/>
                <a:cs typeface="Cambria"/>
              </a:rPr>
              <a:t> </a:t>
            </a:r>
            <a:r>
              <a:rPr sz="2050" spc="280" dirty="0">
                <a:latin typeface="Cambria"/>
                <a:cs typeface="Cambria"/>
              </a:rPr>
              <a:t>() </a:t>
            </a:r>
            <a:r>
              <a:rPr sz="2050" spc="-440" dirty="0">
                <a:latin typeface="Cambria"/>
                <a:cs typeface="Cambria"/>
              </a:rPr>
              <a:t> </a:t>
            </a:r>
            <a:r>
              <a:rPr sz="2050" spc="60" dirty="0">
                <a:latin typeface="Cambria"/>
                <a:cs typeface="Cambria"/>
              </a:rPr>
              <a:t>#’(lambda	</a:t>
            </a:r>
            <a:r>
              <a:rPr sz="2050" spc="140" dirty="0">
                <a:latin typeface="Cambria"/>
                <a:cs typeface="Cambria"/>
              </a:rPr>
              <a:t>(percept)</a:t>
            </a:r>
            <a:endParaRPr sz="2050" dirty="0">
              <a:latin typeface="Cambria"/>
              <a:cs typeface="Cambria"/>
            </a:endParaRPr>
          </a:p>
          <a:p>
            <a:pPr marL="1092835" marR="146050" indent="-269875">
              <a:lnSpc>
                <a:spcPct val="101000"/>
              </a:lnSpc>
              <a:spcBef>
                <a:spcPts val="10"/>
              </a:spcBef>
              <a:tabLst>
                <a:tab pos="1497330" algn="l"/>
                <a:tab pos="1901189" algn="l"/>
                <a:tab pos="2574925" algn="l"/>
                <a:tab pos="2979420" algn="l"/>
                <a:tab pos="3520440" algn="l"/>
                <a:tab pos="3924300" algn="l"/>
                <a:tab pos="4599305" algn="l"/>
                <a:tab pos="5272405" algn="l"/>
                <a:tab pos="6350000" algn="l"/>
                <a:tab pos="7428865" algn="l"/>
              </a:tabLst>
            </a:pPr>
            <a:r>
              <a:rPr sz="2050" spc="305" dirty="0">
                <a:latin typeface="Cambria"/>
                <a:cs typeface="Cambria"/>
              </a:rPr>
              <a:t>(let	</a:t>
            </a:r>
            <a:r>
              <a:rPr sz="2050" spc="200" dirty="0">
                <a:latin typeface="Cambria"/>
                <a:cs typeface="Cambria"/>
              </a:rPr>
              <a:t>((location	</a:t>
            </a:r>
            <a:r>
              <a:rPr sz="2050" spc="330" dirty="0">
                <a:latin typeface="Cambria"/>
                <a:cs typeface="Cambria"/>
              </a:rPr>
              <a:t>(first	</a:t>
            </a:r>
            <a:r>
              <a:rPr sz="2050" spc="140" dirty="0">
                <a:latin typeface="Cambria"/>
                <a:cs typeface="Cambria"/>
              </a:rPr>
              <a:t>percept))	</a:t>
            </a:r>
            <a:r>
              <a:rPr sz="2050" spc="195" dirty="0">
                <a:latin typeface="Cambria"/>
                <a:cs typeface="Cambria"/>
              </a:rPr>
              <a:t>(status	</a:t>
            </a:r>
            <a:r>
              <a:rPr sz="2050" spc="70" dirty="0">
                <a:latin typeface="Cambria"/>
                <a:cs typeface="Cambria"/>
              </a:rPr>
              <a:t>(second	</a:t>
            </a:r>
            <a:r>
              <a:rPr sz="2050" spc="140" dirty="0">
                <a:latin typeface="Cambria"/>
                <a:cs typeface="Cambria"/>
              </a:rPr>
              <a:t>percept)))  </a:t>
            </a:r>
            <a:r>
              <a:rPr sz="2050" spc="50" dirty="0">
                <a:latin typeface="Cambria"/>
                <a:cs typeface="Cambria"/>
              </a:rPr>
              <a:t>(cond	</a:t>
            </a:r>
            <a:r>
              <a:rPr sz="2050" spc="140" dirty="0">
                <a:latin typeface="Cambria"/>
                <a:cs typeface="Cambria"/>
              </a:rPr>
              <a:t>((eq	</a:t>
            </a:r>
            <a:r>
              <a:rPr sz="2050" spc="180" dirty="0">
                <a:latin typeface="Cambria"/>
                <a:cs typeface="Cambria"/>
              </a:rPr>
              <a:t>status	</a:t>
            </a:r>
            <a:r>
              <a:rPr sz="2050" spc="275" dirty="0">
                <a:latin typeface="Cambria"/>
                <a:cs typeface="Cambria"/>
              </a:rPr>
              <a:t>’dirty)	</a:t>
            </a:r>
            <a:r>
              <a:rPr sz="2050" spc="170" dirty="0">
                <a:latin typeface="Cambria"/>
                <a:cs typeface="Cambria"/>
              </a:rPr>
              <a:t>’Suck)</a:t>
            </a:r>
            <a:endParaRPr sz="2050" dirty="0">
              <a:latin typeface="Cambria"/>
              <a:cs typeface="Cambria"/>
            </a:endParaRPr>
          </a:p>
          <a:p>
            <a:pPr marL="1901825" marR="3245485">
              <a:lnSpc>
                <a:spcPct val="101499"/>
              </a:lnSpc>
              <a:tabLst>
                <a:tab pos="2576195" algn="l"/>
                <a:tab pos="3790315" algn="l"/>
                <a:tab pos="4329430" algn="l"/>
              </a:tabLst>
            </a:pPr>
            <a:r>
              <a:rPr sz="2050" spc="140" dirty="0">
                <a:latin typeface="Cambria"/>
                <a:cs typeface="Cambria"/>
              </a:rPr>
              <a:t>((eq	</a:t>
            </a:r>
            <a:r>
              <a:rPr sz="2050" spc="180" dirty="0">
                <a:latin typeface="Cambria"/>
                <a:cs typeface="Cambria"/>
              </a:rPr>
              <a:t>location	</a:t>
            </a:r>
            <a:r>
              <a:rPr sz="2050" spc="225" dirty="0">
                <a:latin typeface="Cambria"/>
                <a:cs typeface="Cambria"/>
              </a:rPr>
              <a:t>’A)	</a:t>
            </a:r>
            <a:r>
              <a:rPr sz="2050" spc="215" dirty="0">
                <a:latin typeface="Cambria"/>
                <a:cs typeface="Cambria"/>
              </a:rPr>
              <a:t>’Right) </a:t>
            </a:r>
            <a:r>
              <a:rPr sz="2050" spc="220" dirty="0">
                <a:latin typeface="Cambria"/>
                <a:cs typeface="Cambria"/>
              </a:rPr>
              <a:t> </a:t>
            </a:r>
            <a:r>
              <a:rPr sz="2050" spc="140" dirty="0">
                <a:latin typeface="Cambria"/>
                <a:cs typeface="Cambria"/>
              </a:rPr>
              <a:t>((eq</a:t>
            </a:r>
            <a:r>
              <a:rPr sz="2050" dirty="0">
                <a:latin typeface="Cambria"/>
                <a:cs typeface="Cambria"/>
              </a:rPr>
              <a:t>	</a:t>
            </a:r>
            <a:r>
              <a:rPr sz="2050" spc="180" dirty="0">
                <a:latin typeface="Cambria"/>
                <a:cs typeface="Cambria"/>
              </a:rPr>
              <a:t>location</a:t>
            </a:r>
            <a:r>
              <a:rPr sz="2050" dirty="0">
                <a:latin typeface="Cambria"/>
                <a:cs typeface="Cambria"/>
              </a:rPr>
              <a:t>	</a:t>
            </a:r>
            <a:r>
              <a:rPr sz="2050" spc="229" dirty="0">
                <a:latin typeface="Cambria"/>
                <a:cs typeface="Cambria"/>
              </a:rPr>
              <a:t>’B)</a:t>
            </a:r>
            <a:r>
              <a:rPr sz="2050" dirty="0">
                <a:latin typeface="Cambria"/>
                <a:cs typeface="Cambria"/>
              </a:rPr>
              <a:t>	</a:t>
            </a:r>
            <a:r>
              <a:rPr sz="2050" spc="285" dirty="0">
                <a:latin typeface="Cambria"/>
                <a:cs typeface="Cambria"/>
              </a:rPr>
              <a:t>’Left)))))</a:t>
            </a:r>
            <a:endParaRPr sz="2050" dirty="0">
              <a:latin typeface="Cambria"/>
              <a:cs typeface="Cambr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95" dirty="0"/>
              <a:t>Reflex</a:t>
            </a:r>
            <a:r>
              <a:rPr spc="250" dirty="0"/>
              <a:t> </a:t>
            </a:r>
            <a:r>
              <a:rPr spc="35" dirty="0"/>
              <a:t>agents</a:t>
            </a:r>
            <a:r>
              <a:rPr spc="250" dirty="0"/>
              <a:t> </a:t>
            </a:r>
            <a:r>
              <a:rPr spc="75" dirty="0"/>
              <a:t>with</a:t>
            </a:r>
            <a:r>
              <a:rPr spc="270" dirty="0"/>
              <a:t> </a:t>
            </a:r>
            <a:r>
              <a:rPr spc="55" dirty="0"/>
              <a:t>state</a:t>
            </a:r>
          </a:p>
        </p:txBody>
      </p:sp>
      <p:pic>
        <p:nvPicPr>
          <p:cNvPr id="3" name="object 3"/>
          <p:cNvPicPr/>
          <p:nvPr/>
        </p:nvPicPr>
        <p:blipFill>
          <a:blip r:embed="rId2" cstate="print"/>
          <a:stretch>
            <a:fillRect/>
          </a:stretch>
        </p:blipFill>
        <p:spPr>
          <a:xfrm>
            <a:off x="1371750" y="1314054"/>
            <a:ext cx="7320182" cy="4641689"/>
          </a:xfrm>
          <a:prstGeom prst="rect">
            <a:avLst/>
          </a:prstGeom>
        </p:spPr>
      </p:pic>
      <p:sp>
        <p:nvSpPr>
          <p:cNvPr id="4" name="object 4"/>
          <p:cNvSpPr txBox="1"/>
          <p:nvPr/>
        </p:nvSpPr>
        <p:spPr>
          <a:xfrm>
            <a:off x="1723072" y="5264046"/>
            <a:ext cx="894715" cy="393700"/>
          </a:xfrm>
          <a:prstGeom prst="rect">
            <a:avLst/>
          </a:prstGeom>
        </p:spPr>
        <p:txBody>
          <a:bodyPr vert="horz" wrap="square" lIns="0" tIns="14604" rIns="0" bIns="0" rtlCol="0">
            <a:spAutoFit/>
          </a:bodyPr>
          <a:lstStyle/>
          <a:p>
            <a:pPr marL="12700">
              <a:lnSpc>
                <a:spcPct val="100000"/>
              </a:lnSpc>
              <a:spcBef>
                <a:spcPts val="114"/>
              </a:spcBef>
            </a:pPr>
            <a:r>
              <a:rPr sz="2400" b="1" spc="5" dirty="0">
                <a:latin typeface="Arial"/>
                <a:cs typeface="Arial"/>
              </a:rPr>
              <a:t>Agent</a:t>
            </a:r>
            <a:endParaRPr sz="2400">
              <a:latin typeface="Arial"/>
              <a:cs typeface="Arial"/>
            </a:endParaRPr>
          </a:p>
        </p:txBody>
      </p:sp>
      <p:sp>
        <p:nvSpPr>
          <p:cNvPr id="15" name="object 15"/>
          <p:cNvSpPr txBox="1">
            <a:spLocks noGrp="1"/>
          </p:cNvSpPr>
          <p:nvPr>
            <p:ph type="sldNum" sz="quarter" idx="7"/>
          </p:nvPr>
        </p:nvSpPr>
        <p:spPr>
          <a:xfrm>
            <a:off x="8768586" y="7008652"/>
            <a:ext cx="195579" cy="127000"/>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860"/>
              </a:lnSpc>
            </a:pPr>
            <a:fld id="{81D60167-4931-47E6-BA6A-407CBD079E47}" type="slidenum">
              <a:rPr lang="en-US" spc="20" smtClean="0"/>
              <a:pPr marL="38100">
                <a:lnSpc>
                  <a:spcPts val="860"/>
                </a:lnSpc>
              </a:pPr>
              <a:t>27</a:t>
            </a:fld>
            <a:endParaRPr spc="20" dirty="0"/>
          </a:p>
        </p:txBody>
      </p:sp>
      <p:sp>
        <p:nvSpPr>
          <p:cNvPr id="5" name="object 5"/>
          <p:cNvSpPr txBox="1"/>
          <p:nvPr/>
        </p:nvSpPr>
        <p:spPr>
          <a:xfrm>
            <a:off x="7936313" y="2679852"/>
            <a:ext cx="368300" cy="1900555"/>
          </a:xfrm>
          <a:prstGeom prst="rect">
            <a:avLst/>
          </a:prstGeom>
        </p:spPr>
        <p:txBody>
          <a:bodyPr vert="vert" wrap="square" lIns="0" tIns="0" rIns="0" bIns="0" rtlCol="0">
            <a:spAutoFit/>
          </a:bodyPr>
          <a:lstStyle/>
          <a:p>
            <a:pPr marL="12700">
              <a:lnSpc>
                <a:spcPts val="2765"/>
              </a:lnSpc>
            </a:pPr>
            <a:r>
              <a:rPr sz="2400" b="1" spc="5" dirty="0">
                <a:latin typeface="Arial"/>
                <a:cs typeface="Arial"/>
              </a:rPr>
              <a:t>Environment</a:t>
            </a:r>
            <a:endParaRPr sz="2400">
              <a:latin typeface="Arial"/>
              <a:cs typeface="Arial"/>
            </a:endParaRPr>
          </a:p>
        </p:txBody>
      </p:sp>
      <p:sp>
        <p:nvSpPr>
          <p:cNvPr id="6" name="object 6"/>
          <p:cNvSpPr txBox="1"/>
          <p:nvPr/>
        </p:nvSpPr>
        <p:spPr>
          <a:xfrm>
            <a:off x="5384381" y="1656073"/>
            <a:ext cx="866775" cy="281305"/>
          </a:xfrm>
          <a:prstGeom prst="rect">
            <a:avLst/>
          </a:prstGeom>
        </p:spPr>
        <p:txBody>
          <a:bodyPr vert="horz" wrap="square" lIns="0" tIns="15875" rIns="0" bIns="0" rtlCol="0">
            <a:spAutoFit/>
          </a:bodyPr>
          <a:lstStyle/>
          <a:p>
            <a:pPr marL="12700">
              <a:lnSpc>
                <a:spcPct val="100000"/>
              </a:lnSpc>
              <a:spcBef>
                <a:spcPts val="125"/>
              </a:spcBef>
            </a:pPr>
            <a:r>
              <a:rPr sz="1650" b="1" spc="15" dirty="0">
                <a:latin typeface="Arial"/>
                <a:cs typeface="Arial"/>
              </a:rPr>
              <a:t>Sensors</a:t>
            </a:r>
            <a:endParaRPr sz="1650">
              <a:latin typeface="Arial"/>
              <a:cs typeface="Arial"/>
            </a:endParaRPr>
          </a:p>
        </p:txBody>
      </p:sp>
      <p:sp>
        <p:nvSpPr>
          <p:cNvPr id="7" name="object 7"/>
          <p:cNvSpPr txBox="1"/>
          <p:nvPr/>
        </p:nvSpPr>
        <p:spPr>
          <a:xfrm>
            <a:off x="5178933" y="4426502"/>
            <a:ext cx="1399540" cy="494665"/>
          </a:xfrm>
          <a:prstGeom prst="rect">
            <a:avLst/>
          </a:prstGeom>
        </p:spPr>
        <p:txBody>
          <a:bodyPr vert="horz" wrap="square" lIns="0" tIns="54610" rIns="0" bIns="0" rtlCol="0">
            <a:spAutoFit/>
          </a:bodyPr>
          <a:lstStyle/>
          <a:p>
            <a:pPr marL="12700" marR="5080">
              <a:lnSpc>
                <a:spcPts val="1680"/>
              </a:lnSpc>
              <a:spcBef>
                <a:spcPts val="430"/>
              </a:spcBef>
            </a:pPr>
            <a:r>
              <a:rPr sz="1650" spc="15" dirty="0">
                <a:latin typeface="Arial"/>
                <a:cs typeface="Arial"/>
              </a:rPr>
              <a:t>What </a:t>
            </a:r>
            <a:r>
              <a:rPr sz="1650" spc="10" dirty="0">
                <a:latin typeface="Arial"/>
                <a:cs typeface="Arial"/>
              </a:rPr>
              <a:t>action </a:t>
            </a:r>
            <a:r>
              <a:rPr sz="1650" spc="5" dirty="0">
                <a:latin typeface="Arial"/>
                <a:cs typeface="Arial"/>
              </a:rPr>
              <a:t>I </a:t>
            </a:r>
            <a:r>
              <a:rPr sz="1650" spc="10" dirty="0">
                <a:latin typeface="Arial"/>
                <a:cs typeface="Arial"/>
              </a:rPr>
              <a:t> should</a:t>
            </a:r>
            <a:r>
              <a:rPr sz="1650" spc="-35" dirty="0">
                <a:latin typeface="Arial"/>
                <a:cs typeface="Arial"/>
              </a:rPr>
              <a:t> </a:t>
            </a:r>
            <a:r>
              <a:rPr sz="1650" spc="15" dirty="0">
                <a:latin typeface="Arial"/>
                <a:cs typeface="Arial"/>
              </a:rPr>
              <a:t>do</a:t>
            </a:r>
            <a:r>
              <a:rPr sz="1650" spc="-30" dirty="0">
                <a:latin typeface="Arial"/>
                <a:cs typeface="Arial"/>
              </a:rPr>
              <a:t> </a:t>
            </a:r>
            <a:r>
              <a:rPr sz="1650" spc="15" dirty="0">
                <a:latin typeface="Arial"/>
                <a:cs typeface="Arial"/>
              </a:rPr>
              <a:t>now</a:t>
            </a:r>
            <a:endParaRPr sz="1650">
              <a:latin typeface="Arial"/>
              <a:cs typeface="Arial"/>
            </a:endParaRPr>
          </a:p>
        </p:txBody>
      </p:sp>
      <p:sp>
        <p:nvSpPr>
          <p:cNvPr id="8" name="object 8"/>
          <p:cNvSpPr txBox="1"/>
          <p:nvPr/>
        </p:nvSpPr>
        <p:spPr>
          <a:xfrm>
            <a:off x="2903740" y="1900205"/>
            <a:ext cx="523240" cy="281305"/>
          </a:xfrm>
          <a:prstGeom prst="rect">
            <a:avLst/>
          </a:prstGeom>
        </p:spPr>
        <p:txBody>
          <a:bodyPr vert="horz" wrap="square" lIns="0" tIns="15875" rIns="0" bIns="0" rtlCol="0">
            <a:spAutoFit/>
          </a:bodyPr>
          <a:lstStyle/>
          <a:p>
            <a:pPr marL="12700">
              <a:lnSpc>
                <a:spcPct val="100000"/>
              </a:lnSpc>
              <a:spcBef>
                <a:spcPts val="125"/>
              </a:spcBef>
            </a:pPr>
            <a:r>
              <a:rPr sz="1650" spc="10" dirty="0">
                <a:latin typeface="Arial"/>
                <a:cs typeface="Arial"/>
              </a:rPr>
              <a:t>State</a:t>
            </a:r>
            <a:endParaRPr sz="1650">
              <a:latin typeface="Arial"/>
              <a:cs typeface="Arial"/>
            </a:endParaRPr>
          </a:p>
        </p:txBody>
      </p:sp>
      <p:sp>
        <p:nvSpPr>
          <p:cNvPr id="9" name="object 9"/>
          <p:cNvSpPr txBox="1"/>
          <p:nvPr/>
        </p:nvSpPr>
        <p:spPr>
          <a:xfrm>
            <a:off x="2066709" y="2371985"/>
            <a:ext cx="2157095" cy="281305"/>
          </a:xfrm>
          <a:prstGeom prst="rect">
            <a:avLst/>
          </a:prstGeom>
        </p:spPr>
        <p:txBody>
          <a:bodyPr vert="horz" wrap="square" lIns="0" tIns="15875" rIns="0" bIns="0" rtlCol="0">
            <a:spAutoFit/>
          </a:bodyPr>
          <a:lstStyle/>
          <a:p>
            <a:pPr marL="12700">
              <a:lnSpc>
                <a:spcPct val="100000"/>
              </a:lnSpc>
              <a:spcBef>
                <a:spcPts val="125"/>
              </a:spcBef>
            </a:pPr>
            <a:r>
              <a:rPr sz="1650" spc="15" dirty="0">
                <a:latin typeface="Arial"/>
                <a:cs typeface="Arial"/>
              </a:rPr>
              <a:t>How</a:t>
            </a:r>
            <a:r>
              <a:rPr sz="1650" spc="-10" dirty="0">
                <a:latin typeface="Arial"/>
                <a:cs typeface="Arial"/>
              </a:rPr>
              <a:t> </a:t>
            </a:r>
            <a:r>
              <a:rPr sz="1650" spc="10" dirty="0">
                <a:latin typeface="Arial"/>
                <a:cs typeface="Arial"/>
              </a:rPr>
              <a:t>the</a:t>
            </a:r>
            <a:r>
              <a:rPr sz="1650" spc="-10" dirty="0">
                <a:latin typeface="Arial"/>
                <a:cs typeface="Arial"/>
              </a:rPr>
              <a:t> </a:t>
            </a:r>
            <a:r>
              <a:rPr sz="1650" spc="10" dirty="0">
                <a:latin typeface="Arial"/>
                <a:cs typeface="Arial"/>
              </a:rPr>
              <a:t>world</a:t>
            </a:r>
            <a:r>
              <a:rPr sz="1650" spc="-5" dirty="0">
                <a:latin typeface="Arial"/>
                <a:cs typeface="Arial"/>
              </a:rPr>
              <a:t> </a:t>
            </a:r>
            <a:r>
              <a:rPr sz="1650" spc="10" dirty="0">
                <a:latin typeface="Arial"/>
                <a:cs typeface="Arial"/>
              </a:rPr>
              <a:t>evolves</a:t>
            </a:r>
            <a:endParaRPr sz="1650">
              <a:latin typeface="Arial"/>
              <a:cs typeface="Arial"/>
            </a:endParaRPr>
          </a:p>
        </p:txBody>
      </p:sp>
      <p:sp>
        <p:nvSpPr>
          <p:cNvPr id="10" name="object 10"/>
          <p:cNvSpPr txBox="1"/>
          <p:nvPr/>
        </p:nvSpPr>
        <p:spPr>
          <a:xfrm>
            <a:off x="2180856" y="3102476"/>
            <a:ext cx="1896745" cy="281305"/>
          </a:xfrm>
          <a:prstGeom prst="rect">
            <a:avLst/>
          </a:prstGeom>
        </p:spPr>
        <p:txBody>
          <a:bodyPr vert="horz" wrap="square" lIns="0" tIns="15875" rIns="0" bIns="0" rtlCol="0">
            <a:spAutoFit/>
          </a:bodyPr>
          <a:lstStyle/>
          <a:p>
            <a:pPr marL="12700">
              <a:lnSpc>
                <a:spcPct val="100000"/>
              </a:lnSpc>
              <a:spcBef>
                <a:spcPts val="125"/>
              </a:spcBef>
            </a:pPr>
            <a:r>
              <a:rPr sz="1650" spc="15" dirty="0">
                <a:latin typeface="Arial"/>
                <a:cs typeface="Arial"/>
              </a:rPr>
              <a:t>What</a:t>
            </a:r>
            <a:r>
              <a:rPr sz="1650" spc="-20" dirty="0">
                <a:latin typeface="Arial"/>
                <a:cs typeface="Arial"/>
              </a:rPr>
              <a:t> </a:t>
            </a:r>
            <a:r>
              <a:rPr sz="1650" spc="15" dirty="0">
                <a:latin typeface="Arial"/>
                <a:cs typeface="Arial"/>
              </a:rPr>
              <a:t>my</a:t>
            </a:r>
            <a:r>
              <a:rPr sz="1650" spc="-15" dirty="0">
                <a:latin typeface="Arial"/>
                <a:cs typeface="Arial"/>
              </a:rPr>
              <a:t> </a:t>
            </a:r>
            <a:r>
              <a:rPr sz="1650" spc="10" dirty="0">
                <a:latin typeface="Arial"/>
                <a:cs typeface="Arial"/>
              </a:rPr>
              <a:t>actions</a:t>
            </a:r>
            <a:r>
              <a:rPr sz="1650" spc="-15" dirty="0">
                <a:latin typeface="Arial"/>
                <a:cs typeface="Arial"/>
              </a:rPr>
              <a:t> </a:t>
            </a:r>
            <a:r>
              <a:rPr sz="1650" spc="15" dirty="0">
                <a:latin typeface="Arial"/>
                <a:cs typeface="Arial"/>
              </a:rPr>
              <a:t>do</a:t>
            </a:r>
            <a:endParaRPr sz="1650">
              <a:latin typeface="Arial"/>
              <a:cs typeface="Arial"/>
            </a:endParaRPr>
          </a:p>
        </p:txBody>
      </p:sp>
      <p:sp>
        <p:nvSpPr>
          <p:cNvPr id="11" name="object 11"/>
          <p:cNvSpPr txBox="1"/>
          <p:nvPr/>
        </p:nvSpPr>
        <p:spPr>
          <a:xfrm>
            <a:off x="2059101" y="4533029"/>
            <a:ext cx="2139950" cy="281305"/>
          </a:xfrm>
          <a:prstGeom prst="rect">
            <a:avLst/>
          </a:prstGeom>
        </p:spPr>
        <p:txBody>
          <a:bodyPr vert="horz" wrap="square" lIns="0" tIns="15875" rIns="0" bIns="0" rtlCol="0">
            <a:spAutoFit/>
          </a:bodyPr>
          <a:lstStyle/>
          <a:p>
            <a:pPr marL="12700">
              <a:lnSpc>
                <a:spcPct val="100000"/>
              </a:lnSpc>
              <a:spcBef>
                <a:spcPts val="125"/>
              </a:spcBef>
            </a:pPr>
            <a:r>
              <a:rPr sz="1650" spc="10" dirty="0">
                <a:latin typeface="Arial"/>
                <a:cs typeface="Arial"/>
              </a:rPr>
              <a:t>Condition−action</a:t>
            </a:r>
            <a:r>
              <a:rPr sz="1650" spc="-35" dirty="0">
                <a:latin typeface="Arial"/>
                <a:cs typeface="Arial"/>
              </a:rPr>
              <a:t> </a:t>
            </a:r>
            <a:r>
              <a:rPr sz="1650" spc="10" dirty="0">
                <a:latin typeface="Arial"/>
                <a:cs typeface="Arial"/>
              </a:rPr>
              <a:t>rules</a:t>
            </a:r>
            <a:endParaRPr sz="1650">
              <a:latin typeface="Arial"/>
              <a:cs typeface="Arial"/>
            </a:endParaRPr>
          </a:p>
        </p:txBody>
      </p:sp>
      <p:sp>
        <p:nvSpPr>
          <p:cNvPr id="12" name="object 12"/>
          <p:cNvSpPr txBox="1"/>
          <p:nvPr/>
        </p:nvSpPr>
        <p:spPr>
          <a:xfrm>
            <a:off x="5361559" y="5430297"/>
            <a:ext cx="1020444" cy="281305"/>
          </a:xfrm>
          <a:prstGeom prst="rect">
            <a:avLst/>
          </a:prstGeom>
        </p:spPr>
        <p:txBody>
          <a:bodyPr vert="horz" wrap="square" lIns="0" tIns="15875" rIns="0" bIns="0" rtlCol="0">
            <a:spAutoFit/>
          </a:bodyPr>
          <a:lstStyle/>
          <a:p>
            <a:pPr marL="12700">
              <a:lnSpc>
                <a:spcPct val="100000"/>
              </a:lnSpc>
              <a:spcBef>
                <a:spcPts val="125"/>
              </a:spcBef>
            </a:pPr>
            <a:r>
              <a:rPr sz="1650" b="1" spc="10" dirty="0">
                <a:latin typeface="Arial"/>
                <a:cs typeface="Arial"/>
              </a:rPr>
              <a:t>Actuators</a:t>
            </a:r>
            <a:endParaRPr sz="1650">
              <a:latin typeface="Arial"/>
              <a:cs typeface="Arial"/>
            </a:endParaRPr>
          </a:p>
        </p:txBody>
      </p:sp>
      <p:sp>
        <p:nvSpPr>
          <p:cNvPr id="13" name="object 13"/>
          <p:cNvSpPr txBox="1"/>
          <p:nvPr/>
        </p:nvSpPr>
        <p:spPr>
          <a:xfrm>
            <a:off x="5148491" y="2265457"/>
            <a:ext cx="1446530" cy="494665"/>
          </a:xfrm>
          <a:prstGeom prst="rect">
            <a:avLst/>
          </a:prstGeom>
        </p:spPr>
        <p:txBody>
          <a:bodyPr vert="horz" wrap="square" lIns="0" tIns="54610" rIns="0" bIns="0" rtlCol="0">
            <a:spAutoFit/>
          </a:bodyPr>
          <a:lstStyle/>
          <a:p>
            <a:pPr marL="12700" marR="5080">
              <a:lnSpc>
                <a:spcPts val="1680"/>
              </a:lnSpc>
              <a:spcBef>
                <a:spcPts val="430"/>
              </a:spcBef>
            </a:pPr>
            <a:r>
              <a:rPr sz="1650" spc="15" dirty="0">
                <a:latin typeface="Arial"/>
                <a:cs typeface="Arial"/>
              </a:rPr>
              <a:t>What</a:t>
            </a:r>
            <a:r>
              <a:rPr sz="1650" spc="-30" dirty="0">
                <a:latin typeface="Arial"/>
                <a:cs typeface="Arial"/>
              </a:rPr>
              <a:t> </a:t>
            </a:r>
            <a:r>
              <a:rPr sz="1650" spc="10" dirty="0">
                <a:latin typeface="Arial"/>
                <a:cs typeface="Arial"/>
              </a:rPr>
              <a:t>the</a:t>
            </a:r>
            <a:r>
              <a:rPr sz="1650" spc="-30" dirty="0">
                <a:latin typeface="Arial"/>
                <a:cs typeface="Arial"/>
              </a:rPr>
              <a:t> </a:t>
            </a:r>
            <a:r>
              <a:rPr sz="1650" spc="10" dirty="0">
                <a:latin typeface="Arial"/>
                <a:cs typeface="Arial"/>
              </a:rPr>
              <a:t>world </a:t>
            </a:r>
            <a:r>
              <a:rPr sz="1650" spc="-445" dirty="0">
                <a:latin typeface="Arial"/>
                <a:cs typeface="Arial"/>
              </a:rPr>
              <a:t> </a:t>
            </a:r>
            <a:r>
              <a:rPr sz="1650" spc="10" dirty="0">
                <a:latin typeface="Arial"/>
                <a:cs typeface="Arial"/>
              </a:rPr>
              <a:t>is</a:t>
            </a:r>
            <a:r>
              <a:rPr sz="1650" spc="-5" dirty="0">
                <a:latin typeface="Arial"/>
                <a:cs typeface="Arial"/>
              </a:rPr>
              <a:t> </a:t>
            </a:r>
            <a:r>
              <a:rPr sz="1650" spc="10" dirty="0">
                <a:latin typeface="Arial"/>
                <a:cs typeface="Arial"/>
              </a:rPr>
              <a:t>like</a:t>
            </a:r>
            <a:r>
              <a:rPr sz="1650" spc="-5" dirty="0">
                <a:latin typeface="Arial"/>
                <a:cs typeface="Arial"/>
              </a:rPr>
              <a:t> </a:t>
            </a:r>
            <a:r>
              <a:rPr sz="1650" spc="15" dirty="0">
                <a:latin typeface="Arial"/>
                <a:cs typeface="Arial"/>
              </a:rPr>
              <a:t>now</a:t>
            </a:r>
            <a:endParaRPr sz="165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xfrm>
            <a:off x="8768586" y="7008652"/>
            <a:ext cx="195579" cy="127000"/>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860"/>
              </a:lnSpc>
            </a:pPr>
            <a:fld id="{81D60167-4931-47E6-BA6A-407CBD079E47}" type="slidenum">
              <a:rPr lang="en-US" spc="20" smtClean="0"/>
              <a:pPr marL="38100">
                <a:lnSpc>
                  <a:spcPts val="860"/>
                </a:lnSpc>
              </a:pPr>
              <a:t>28</a:t>
            </a:fld>
            <a:endParaRPr spc="20"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90" dirty="0"/>
              <a:t>Example</a:t>
            </a:r>
          </a:p>
        </p:txBody>
      </p:sp>
      <p:sp>
        <p:nvSpPr>
          <p:cNvPr id="3" name="object 3"/>
          <p:cNvSpPr txBox="1"/>
          <p:nvPr/>
        </p:nvSpPr>
        <p:spPr>
          <a:xfrm>
            <a:off x="1195425" y="1570634"/>
            <a:ext cx="7760334" cy="1268095"/>
          </a:xfrm>
          <a:prstGeom prst="rect">
            <a:avLst/>
          </a:prstGeom>
          <a:ln w="13716">
            <a:solidFill>
              <a:srgbClr val="000000"/>
            </a:solidFill>
          </a:ln>
        </p:spPr>
        <p:txBody>
          <a:bodyPr vert="horz" wrap="square" lIns="0" tIns="95250" rIns="0" bIns="0" rtlCol="0">
            <a:spAutoFit/>
          </a:bodyPr>
          <a:lstStyle/>
          <a:p>
            <a:pPr marL="156210">
              <a:lnSpc>
                <a:spcPct val="100000"/>
              </a:lnSpc>
              <a:spcBef>
                <a:spcPts val="750"/>
              </a:spcBef>
            </a:pPr>
            <a:r>
              <a:rPr sz="1700" spc="45" dirty="0">
                <a:latin typeface="Century"/>
                <a:cs typeface="Century"/>
              </a:rPr>
              <a:t>function</a:t>
            </a:r>
            <a:r>
              <a:rPr sz="1700" spc="95" dirty="0">
                <a:latin typeface="Century"/>
                <a:cs typeface="Century"/>
              </a:rPr>
              <a:t> </a:t>
            </a:r>
            <a:r>
              <a:rPr sz="1700" b="0" spc="75" dirty="0">
                <a:latin typeface="Bookman Old Style"/>
                <a:cs typeface="Bookman Old Style"/>
              </a:rPr>
              <a:t>Reflex-Vacuum-Agent</a:t>
            </a:r>
            <a:r>
              <a:rPr sz="1700" spc="75" dirty="0">
                <a:latin typeface="Gill Sans MT"/>
                <a:cs typeface="Gill Sans MT"/>
              </a:rPr>
              <a:t>(</a:t>
            </a:r>
            <a:r>
              <a:rPr sz="1700" spc="-215" dirty="0">
                <a:latin typeface="Gill Sans MT"/>
                <a:cs typeface="Gill Sans MT"/>
              </a:rPr>
              <a:t> </a:t>
            </a:r>
            <a:r>
              <a:rPr sz="1700" spc="-90" dirty="0">
                <a:latin typeface="Gill Sans MT"/>
                <a:cs typeface="Gill Sans MT"/>
              </a:rPr>
              <a:t>[</a:t>
            </a:r>
            <a:r>
              <a:rPr sz="1700" b="0" i="1" spc="-90" dirty="0">
                <a:latin typeface="Bookman Old Style"/>
                <a:cs typeface="Bookman Old Style"/>
              </a:rPr>
              <a:t>location</a:t>
            </a:r>
            <a:r>
              <a:rPr sz="1700" spc="-90" dirty="0">
                <a:latin typeface="Gill Sans MT"/>
                <a:cs typeface="Gill Sans MT"/>
              </a:rPr>
              <a:t>,</a:t>
            </a:r>
            <a:r>
              <a:rPr sz="1700" b="0" i="1" spc="-90" dirty="0">
                <a:latin typeface="Bookman Old Style"/>
                <a:cs typeface="Bookman Old Style"/>
              </a:rPr>
              <a:t>status</a:t>
            </a:r>
            <a:r>
              <a:rPr sz="1700" spc="-90" dirty="0">
                <a:latin typeface="Gill Sans MT"/>
                <a:cs typeface="Gill Sans MT"/>
              </a:rPr>
              <a:t>])</a:t>
            </a:r>
            <a:r>
              <a:rPr sz="1700" spc="65" dirty="0">
                <a:latin typeface="Gill Sans MT"/>
                <a:cs typeface="Gill Sans MT"/>
              </a:rPr>
              <a:t> </a:t>
            </a:r>
            <a:r>
              <a:rPr sz="1700" spc="35" dirty="0">
                <a:latin typeface="Century"/>
                <a:cs typeface="Century"/>
              </a:rPr>
              <a:t>returns</a:t>
            </a:r>
            <a:r>
              <a:rPr sz="1700" spc="60" dirty="0">
                <a:latin typeface="Century"/>
                <a:cs typeface="Century"/>
              </a:rPr>
              <a:t> </a:t>
            </a:r>
            <a:r>
              <a:rPr sz="1700" spc="15" dirty="0">
                <a:latin typeface="Gill Sans MT"/>
                <a:cs typeface="Gill Sans MT"/>
              </a:rPr>
              <a:t>an</a:t>
            </a:r>
            <a:r>
              <a:rPr sz="1700" spc="65" dirty="0">
                <a:latin typeface="Gill Sans MT"/>
                <a:cs typeface="Gill Sans MT"/>
              </a:rPr>
              <a:t> </a:t>
            </a:r>
            <a:r>
              <a:rPr sz="1700" spc="-15" dirty="0">
                <a:latin typeface="Gill Sans MT"/>
                <a:cs typeface="Gill Sans MT"/>
              </a:rPr>
              <a:t>action</a:t>
            </a:r>
            <a:endParaRPr sz="1700">
              <a:latin typeface="Gill Sans MT"/>
              <a:cs typeface="Gill Sans MT"/>
            </a:endParaRPr>
          </a:p>
          <a:p>
            <a:pPr marL="156210">
              <a:lnSpc>
                <a:spcPct val="100000"/>
              </a:lnSpc>
              <a:spcBef>
                <a:spcPts val="145"/>
              </a:spcBef>
            </a:pPr>
            <a:r>
              <a:rPr sz="1700" spc="45" dirty="0">
                <a:latin typeface="Century"/>
                <a:cs typeface="Century"/>
              </a:rPr>
              <a:t>static</a:t>
            </a:r>
            <a:r>
              <a:rPr sz="1700" spc="45" dirty="0">
                <a:latin typeface="Gill Sans MT"/>
                <a:cs typeface="Gill Sans MT"/>
              </a:rPr>
              <a:t>:</a:t>
            </a:r>
            <a:r>
              <a:rPr sz="1700" spc="220" dirty="0">
                <a:latin typeface="Gill Sans MT"/>
                <a:cs typeface="Gill Sans MT"/>
              </a:rPr>
              <a:t> </a:t>
            </a:r>
            <a:r>
              <a:rPr sz="1700" b="0" i="1" spc="-95" dirty="0">
                <a:latin typeface="Bookman Old Style"/>
                <a:cs typeface="Bookman Old Style"/>
              </a:rPr>
              <a:t>last</a:t>
            </a:r>
            <a:r>
              <a:rPr sz="1700" b="0" i="1" u="sng" spc="-25" dirty="0">
                <a:uFill>
                  <a:solidFill>
                    <a:srgbClr val="000000"/>
                  </a:solidFill>
                </a:uFill>
                <a:latin typeface="Bookman Old Style"/>
                <a:cs typeface="Bookman Old Style"/>
              </a:rPr>
              <a:t> </a:t>
            </a:r>
            <a:r>
              <a:rPr sz="1700" b="0" i="1" spc="25" dirty="0">
                <a:latin typeface="Bookman Old Style"/>
                <a:cs typeface="Bookman Old Style"/>
              </a:rPr>
              <a:t>A,</a:t>
            </a:r>
            <a:r>
              <a:rPr sz="1700" b="0" i="1" spc="100" dirty="0">
                <a:latin typeface="Bookman Old Style"/>
                <a:cs typeface="Bookman Old Style"/>
              </a:rPr>
              <a:t> </a:t>
            </a:r>
            <a:r>
              <a:rPr sz="1700" b="0" i="1" spc="-95" dirty="0">
                <a:latin typeface="Bookman Old Style"/>
                <a:cs typeface="Bookman Old Style"/>
              </a:rPr>
              <a:t>last</a:t>
            </a:r>
            <a:r>
              <a:rPr sz="1700" b="0" i="1" u="sng" spc="-30" dirty="0">
                <a:uFill>
                  <a:solidFill>
                    <a:srgbClr val="000000"/>
                  </a:solidFill>
                </a:uFill>
                <a:latin typeface="Bookman Old Style"/>
                <a:cs typeface="Bookman Old Style"/>
              </a:rPr>
              <a:t> </a:t>
            </a:r>
            <a:r>
              <a:rPr sz="1700" b="0" i="1" spc="15" dirty="0">
                <a:latin typeface="Bookman Old Style"/>
                <a:cs typeface="Bookman Old Style"/>
              </a:rPr>
              <a:t>B</a:t>
            </a:r>
            <a:r>
              <a:rPr sz="1700" spc="15" dirty="0">
                <a:latin typeface="Gill Sans MT"/>
                <a:cs typeface="Gill Sans MT"/>
              </a:rPr>
              <a:t>,</a:t>
            </a:r>
            <a:r>
              <a:rPr sz="1700" spc="60" dirty="0">
                <a:latin typeface="Gill Sans MT"/>
                <a:cs typeface="Gill Sans MT"/>
              </a:rPr>
              <a:t> </a:t>
            </a:r>
            <a:r>
              <a:rPr sz="1700" spc="-30" dirty="0">
                <a:latin typeface="Gill Sans MT"/>
                <a:cs typeface="Gill Sans MT"/>
              </a:rPr>
              <a:t>numbers,</a:t>
            </a:r>
            <a:r>
              <a:rPr sz="1700" spc="70" dirty="0">
                <a:latin typeface="Gill Sans MT"/>
                <a:cs typeface="Gill Sans MT"/>
              </a:rPr>
              <a:t> </a:t>
            </a:r>
            <a:r>
              <a:rPr sz="1700" spc="10" dirty="0">
                <a:latin typeface="Gill Sans MT"/>
                <a:cs typeface="Gill Sans MT"/>
              </a:rPr>
              <a:t>initially</a:t>
            </a:r>
            <a:r>
              <a:rPr sz="1700" spc="65" dirty="0">
                <a:latin typeface="Gill Sans MT"/>
                <a:cs typeface="Gill Sans MT"/>
              </a:rPr>
              <a:t> </a:t>
            </a:r>
            <a:r>
              <a:rPr sz="1700" spc="505" dirty="0">
                <a:latin typeface="Arial"/>
                <a:cs typeface="Arial"/>
              </a:rPr>
              <a:t>∞</a:t>
            </a:r>
            <a:endParaRPr sz="1700">
              <a:latin typeface="Arial"/>
              <a:cs typeface="Arial"/>
            </a:endParaRPr>
          </a:p>
          <a:p>
            <a:pPr marL="428625">
              <a:lnSpc>
                <a:spcPct val="100000"/>
              </a:lnSpc>
              <a:spcBef>
                <a:spcPts val="875"/>
              </a:spcBef>
            </a:pPr>
            <a:r>
              <a:rPr sz="1700" spc="10" dirty="0">
                <a:latin typeface="Century"/>
                <a:cs typeface="Century"/>
              </a:rPr>
              <a:t>if</a:t>
            </a:r>
            <a:r>
              <a:rPr sz="1700" spc="70" dirty="0">
                <a:latin typeface="Century"/>
                <a:cs typeface="Century"/>
              </a:rPr>
              <a:t> </a:t>
            </a:r>
            <a:r>
              <a:rPr sz="1700" b="0" i="1" spc="-150" dirty="0">
                <a:latin typeface="Bookman Old Style"/>
                <a:cs typeface="Bookman Old Style"/>
              </a:rPr>
              <a:t>statu</a:t>
            </a:r>
            <a:r>
              <a:rPr sz="1700" b="0" i="1" spc="-155" dirty="0">
                <a:latin typeface="Bookman Old Style"/>
                <a:cs typeface="Bookman Old Style"/>
              </a:rPr>
              <a:t>s</a:t>
            </a:r>
            <a:r>
              <a:rPr sz="1700" b="0" i="1" spc="45" dirty="0">
                <a:latin typeface="Bookman Old Style"/>
                <a:cs typeface="Bookman Old Style"/>
              </a:rPr>
              <a:t> </a:t>
            </a:r>
            <a:r>
              <a:rPr sz="1700" spc="265" dirty="0">
                <a:latin typeface="Gill Sans MT"/>
                <a:cs typeface="Gill Sans MT"/>
              </a:rPr>
              <a:t>=</a:t>
            </a:r>
            <a:r>
              <a:rPr sz="1700" spc="55" dirty="0">
                <a:latin typeface="Gill Sans MT"/>
                <a:cs typeface="Gill Sans MT"/>
              </a:rPr>
              <a:t> </a:t>
            </a:r>
            <a:r>
              <a:rPr sz="1700" b="0" i="1" spc="-30" dirty="0">
                <a:latin typeface="Bookman Old Style"/>
                <a:cs typeface="Bookman Old Style"/>
              </a:rPr>
              <a:t>Dirty</a:t>
            </a:r>
            <a:r>
              <a:rPr sz="1700" b="0" i="1" spc="25" dirty="0">
                <a:latin typeface="Bookman Old Style"/>
                <a:cs typeface="Bookman Old Style"/>
              </a:rPr>
              <a:t> </a:t>
            </a:r>
            <a:r>
              <a:rPr sz="1700" spc="50" dirty="0">
                <a:latin typeface="Century"/>
                <a:cs typeface="Century"/>
              </a:rPr>
              <a:t>then</a:t>
            </a:r>
            <a:r>
              <a:rPr sz="1700" spc="60" dirty="0">
                <a:latin typeface="Century"/>
                <a:cs typeface="Century"/>
              </a:rPr>
              <a:t> </a:t>
            </a:r>
            <a:r>
              <a:rPr sz="1700" spc="-5" dirty="0">
                <a:latin typeface="Arial"/>
                <a:cs typeface="Arial"/>
              </a:rPr>
              <a:t>.</a:t>
            </a:r>
            <a:r>
              <a:rPr sz="1700" spc="-190" dirty="0">
                <a:latin typeface="Arial"/>
                <a:cs typeface="Arial"/>
              </a:rPr>
              <a:t> </a:t>
            </a:r>
            <a:r>
              <a:rPr sz="1700" spc="-5" dirty="0">
                <a:latin typeface="Arial"/>
                <a:cs typeface="Arial"/>
              </a:rPr>
              <a:t>.</a:t>
            </a:r>
            <a:r>
              <a:rPr sz="1700" spc="-190" dirty="0">
                <a:latin typeface="Arial"/>
                <a:cs typeface="Arial"/>
              </a:rPr>
              <a:t> </a:t>
            </a:r>
            <a:r>
              <a:rPr sz="1700" spc="-5" dirty="0">
                <a:latin typeface="Arial"/>
                <a:cs typeface="Arial"/>
              </a:rPr>
              <a:t>.</a:t>
            </a:r>
            <a:endParaRPr sz="1700">
              <a:latin typeface="Arial"/>
              <a:cs typeface="Arial"/>
            </a:endParaRPr>
          </a:p>
        </p:txBody>
      </p:sp>
      <p:sp>
        <p:nvSpPr>
          <p:cNvPr id="4" name="object 4"/>
          <p:cNvSpPr txBox="1"/>
          <p:nvPr/>
        </p:nvSpPr>
        <p:spPr>
          <a:xfrm>
            <a:off x="1130300" y="3111213"/>
            <a:ext cx="8796655" cy="2872105"/>
          </a:xfrm>
          <a:prstGeom prst="rect">
            <a:avLst/>
          </a:prstGeom>
        </p:spPr>
        <p:txBody>
          <a:bodyPr vert="horz" wrap="square" lIns="0" tIns="10160" rIns="0" bIns="0" rtlCol="0">
            <a:spAutoFit/>
          </a:bodyPr>
          <a:lstStyle/>
          <a:p>
            <a:pPr marL="281940" marR="1628775" indent="-269875">
              <a:lnSpc>
                <a:spcPct val="101499"/>
              </a:lnSpc>
              <a:spcBef>
                <a:spcPts val="80"/>
              </a:spcBef>
              <a:tabLst>
                <a:tab pos="955675" algn="l"/>
                <a:tab pos="1630045" algn="l"/>
                <a:tab pos="2170430" algn="l"/>
                <a:tab pos="3518535" algn="l"/>
                <a:tab pos="4597400" algn="l"/>
              </a:tabLst>
            </a:pPr>
            <a:r>
              <a:rPr sz="2050" spc="90" dirty="0">
                <a:latin typeface="Cambria"/>
                <a:cs typeface="Cambria"/>
              </a:rPr>
              <a:t>(defun	</a:t>
            </a:r>
            <a:r>
              <a:rPr sz="2050" spc="95" dirty="0">
                <a:latin typeface="Cambria"/>
                <a:cs typeface="Cambria"/>
              </a:rPr>
              <a:t>make-reflex-vacuum-agent-with-state-program</a:t>
            </a:r>
            <a:r>
              <a:rPr sz="2050" spc="475" dirty="0">
                <a:latin typeface="Cambria"/>
                <a:cs typeface="Cambria"/>
              </a:rPr>
              <a:t> </a:t>
            </a:r>
            <a:r>
              <a:rPr sz="2050" spc="280" dirty="0">
                <a:latin typeface="Cambria"/>
                <a:cs typeface="Cambria"/>
              </a:rPr>
              <a:t>() </a:t>
            </a:r>
            <a:r>
              <a:rPr sz="2050" spc="-440" dirty="0">
                <a:latin typeface="Cambria"/>
                <a:cs typeface="Cambria"/>
              </a:rPr>
              <a:t> </a:t>
            </a:r>
            <a:r>
              <a:rPr sz="2050" spc="305" dirty="0">
                <a:latin typeface="Cambria"/>
                <a:cs typeface="Cambria"/>
              </a:rPr>
              <a:t>(let	</a:t>
            </a:r>
            <a:r>
              <a:rPr sz="2050" spc="229" dirty="0">
                <a:latin typeface="Cambria"/>
                <a:cs typeface="Cambria"/>
              </a:rPr>
              <a:t>((last-A	</a:t>
            </a:r>
            <a:r>
              <a:rPr sz="2050" spc="270" dirty="0">
                <a:latin typeface="Cambria"/>
                <a:cs typeface="Cambria"/>
              </a:rPr>
              <a:t>infinity)	</a:t>
            </a:r>
            <a:r>
              <a:rPr sz="2050" spc="225" dirty="0">
                <a:latin typeface="Cambria"/>
                <a:cs typeface="Cambria"/>
              </a:rPr>
              <a:t>(last-B	</a:t>
            </a:r>
            <a:r>
              <a:rPr sz="2050" spc="270" dirty="0">
                <a:latin typeface="Cambria"/>
                <a:cs typeface="Cambria"/>
              </a:rPr>
              <a:t>infinity)) </a:t>
            </a:r>
            <a:r>
              <a:rPr sz="2050" spc="275" dirty="0">
                <a:latin typeface="Cambria"/>
                <a:cs typeface="Cambria"/>
              </a:rPr>
              <a:t> </a:t>
            </a:r>
            <a:r>
              <a:rPr sz="2050" spc="60" dirty="0">
                <a:latin typeface="Cambria"/>
                <a:cs typeface="Cambria"/>
              </a:rPr>
              <a:t>#’(lambda	</a:t>
            </a:r>
            <a:r>
              <a:rPr sz="2050" spc="140" dirty="0">
                <a:latin typeface="Cambria"/>
                <a:cs typeface="Cambria"/>
              </a:rPr>
              <a:t>(percept)</a:t>
            </a:r>
            <a:endParaRPr sz="2050">
              <a:latin typeface="Cambria"/>
              <a:cs typeface="Cambria"/>
            </a:endParaRPr>
          </a:p>
          <a:p>
            <a:pPr marL="1092835" marR="5080" indent="-269875">
              <a:lnSpc>
                <a:spcPts val="2500"/>
              </a:lnSpc>
              <a:spcBef>
                <a:spcPts val="70"/>
              </a:spcBef>
              <a:tabLst>
                <a:tab pos="1497330" algn="l"/>
                <a:tab pos="1901189" algn="l"/>
                <a:tab pos="2979420" algn="l"/>
                <a:tab pos="3789679" algn="l"/>
                <a:tab pos="3924300" algn="l"/>
                <a:tab pos="5272405" algn="l"/>
                <a:tab pos="6350000" algn="l"/>
                <a:tab pos="7428865" algn="l"/>
              </a:tabLst>
            </a:pPr>
            <a:r>
              <a:rPr sz="2050" spc="305" dirty="0">
                <a:latin typeface="Cambria"/>
                <a:cs typeface="Cambria"/>
              </a:rPr>
              <a:t>(let	</a:t>
            </a:r>
            <a:r>
              <a:rPr sz="2050" spc="200" dirty="0">
                <a:latin typeface="Cambria"/>
                <a:cs typeface="Cambria"/>
              </a:rPr>
              <a:t>((location	</a:t>
            </a:r>
            <a:r>
              <a:rPr sz="2050" spc="330" dirty="0">
                <a:latin typeface="Cambria"/>
                <a:cs typeface="Cambria"/>
              </a:rPr>
              <a:t>(first	</a:t>
            </a:r>
            <a:r>
              <a:rPr sz="2050" spc="140" dirty="0">
                <a:latin typeface="Cambria"/>
                <a:cs typeface="Cambria"/>
              </a:rPr>
              <a:t>percept))	</a:t>
            </a:r>
            <a:r>
              <a:rPr sz="2050" spc="195" dirty="0">
                <a:latin typeface="Cambria"/>
                <a:cs typeface="Cambria"/>
              </a:rPr>
              <a:t>(status	</a:t>
            </a:r>
            <a:r>
              <a:rPr sz="2050" spc="70" dirty="0">
                <a:latin typeface="Cambria"/>
                <a:cs typeface="Cambria"/>
              </a:rPr>
              <a:t>(second	</a:t>
            </a:r>
            <a:r>
              <a:rPr sz="2050" spc="140" dirty="0">
                <a:latin typeface="Cambria"/>
                <a:cs typeface="Cambria"/>
              </a:rPr>
              <a:t>percept)))  </a:t>
            </a:r>
            <a:r>
              <a:rPr sz="2050" spc="254" dirty="0">
                <a:latin typeface="Cambria"/>
                <a:cs typeface="Cambria"/>
              </a:rPr>
              <a:t>(incf	</a:t>
            </a:r>
            <a:r>
              <a:rPr sz="2050" spc="225" dirty="0">
                <a:latin typeface="Cambria"/>
                <a:cs typeface="Cambria"/>
              </a:rPr>
              <a:t>last-A)	</a:t>
            </a:r>
            <a:r>
              <a:rPr sz="2050" spc="254" dirty="0">
                <a:latin typeface="Cambria"/>
                <a:cs typeface="Cambria"/>
              </a:rPr>
              <a:t>(incf	</a:t>
            </a:r>
            <a:r>
              <a:rPr sz="2050" spc="225" dirty="0">
                <a:latin typeface="Cambria"/>
                <a:cs typeface="Cambria"/>
              </a:rPr>
              <a:t>last-B)</a:t>
            </a:r>
            <a:endParaRPr sz="2050">
              <a:latin typeface="Cambria"/>
              <a:cs typeface="Cambria"/>
            </a:endParaRPr>
          </a:p>
          <a:p>
            <a:pPr marL="1092835">
              <a:lnSpc>
                <a:spcPts val="2390"/>
              </a:lnSpc>
            </a:pPr>
            <a:r>
              <a:rPr sz="2050" spc="50" dirty="0">
                <a:latin typeface="Cambria"/>
                <a:cs typeface="Cambria"/>
              </a:rPr>
              <a:t>(cond</a:t>
            </a:r>
            <a:endParaRPr sz="2050">
              <a:latin typeface="Cambria"/>
              <a:cs typeface="Cambria"/>
            </a:endParaRPr>
          </a:p>
          <a:p>
            <a:pPr marL="1226820">
              <a:lnSpc>
                <a:spcPct val="100000"/>
              </a:lnSpc>
              <a:spcBef>
                <a:spcPts val="40"/>
              </a:spcBef>
              <a:tabLst>
                <a:tab pos="1901189" algn="l"/>
                <a:tab pos="2846070" algn="l"/>
              </a:tabLst>
            </a:pPr>
            <a:r>
              <a:rPr sz="2050" spc="140" dirty="0">
                <a:latin typeface="Cambria"/>
                <a:cs typeface="Cambria"/>
              </a:rPr>
              <a:t>((eq	</a:t>
            </a:r>
            <a:r>
              <a:rPr sz="2050" spc="180" dirty="0">
                <a:latin typeface="Cambria"/>
                <a:cs typeface="Cambria"/>
              </a:rPr>
              <a:t>status	</a:t>
            </a:r>
            <a:r>
              <a:rPr sz="2050" spc="275" dirty="0">
                <a:latin typeface="Cambria"/>
                <a:cs typeface="Cambria"/>
              </a:rPr>
              <a:t>’dirty)</a:t>
            </a:r>
            <a:endParaRPr sz="2050">
              <a:latin typeface="Cambria"/>
              <a:cs typeface="Cambria"/>
            </a:endParaRPr>
          </a:p>
          <a:p>
            <a:pPr marL="1362710" marR="276860" indent="-635">
              <a:lnSpc>
                <a:spcPts val="2500"/>
              </a:lnSpc>
              <a:spcBef>
                <a:spcPts val="70"/>
              </a:spcBef>
              <a:tabLst>
                <a:tab pos="1901189" algn="l"/>
                <a:tab pos="2441575" algn="l"/>
                <a:tab pos="3654425" algn="l"/>
                <a:tab pos="4194810" algn="l"/>
                <a:tab pos="5003165" algn="l"/>
                <a:tab pos="5948045" algn="l"/>
                <a:tab pos="6351270" algn="l"/>
                <a:tab pos="7160895" algn="l"/>
                <a:tab pos="8104505" algn="l"/>
              </a:tabLst>
            </a:pPr>
            <a:r>
              <a:rPr sz="2050" spc="405" dirty="0">
                <a:latin typeface="Cambria"/>
                <a:cs typeface="Cambria"/>
              </a:rPr>
              <a:t>(if	</a:t>
            </a:r>
            <a:r>
              <a:rPr sz="2050" spc="95" dirty="0">
                <a:latin typeface="Cambria"/>
                <a:cs typeface="Cambria"/>
              </a:rPr>
              <a:t>(eq	</a:t>
            </a:r>
            <a:r>
              <a:rPr sz="2050" spc="180" dirty="0">
                <a:latin typeface="Cambria"/>
                <a:cs typeface="Cambria"/>
              </a:rPr>
              <a:t>location	</a:t>
            </a:r>
            <a:r>
              <a:rPr sz="2050" spc="225" dirty="0">
                <a:latin typeface="Cambria"/>
                <a:cs typeface="Cambria"/>
              </a:rPr>
              <a:t>’A)	</a:t>
            </a:r>
            <a:r>
              <a:rPr sz="2050" spc="165" dirty="0">
                <a:latin typeface="Cambria"/>
                <a:cs typeface="Cambria"/>
              </a:rPr>
              <a:t>(setq	</a:t>
            </a:r>
            <a:r>
              <a:rPr sz="2050" spc="215" dirty="0">
                <a:latin typeface="Cambria"/>
                <a:cs typeface="Cambria"/>
              </a:rPr>
              <a:t>last-A	</a:t>
            </a:r>
            <a:r>
              <a:rPr sz="2050" spc="105" dirty="0">
                <a:latin typeface="Cambria"/>
                <a:cs typeface="Cambria"/>
              </a:rPr>
              <a:t>0)	</a:t>
            </a:r>
            <a:r>
              <a:rPr sz="2050" spc="165" dirty="0">
                <a:latin typeface="Cambria"/>
                <a:cs typeface="Cambria"/>
              </a:rPr>
              <a:t>(setq	</a:t>
            </a:r>
            <a:r>
              <a:rPr sz="2050" spc="215" dirty="0">
                <a:latin typeface="Cambria"/>
                <a:cs typeface="Cambria"/>
              </a:rPr>
              <a:t>last-B	</a:t>
            </a:r>
            <a:r>
              <a:rPr sz="2050" spc="130" dirty="0">
                <a:latin typeface="Cambria"/>
                <a:cs typeface="Cambria"/>
              </a:rPr>
              <a:t>0))  </a:t>
            </a:r>
            <a:r>
              <a:rPr sz="2050" spc="170" dirty="0">
                <a:latin typeface="Cambria"/>
                <a:cs typeface="Cambria"/>
              </a:rPr>
              <a:t>’Suck)</a:t>
            </a:r>
            <a:endParaRPr sz="2050">
              <a:latin typeface="Cambria"/>
              <a:cs typeface="Cambria"/>
            </a:endParaRPr>
          </a:p>
        </p:txBody>
      </p:sp>
      <p:graphicFrame>
        <p:nvGraphicFramePr>
          <p:cNvPr id="5" name="object 5"/>
          <p:cNvGraphicFramePr>
            <a:graphicFrameLocks noGrp="1"/>
          </p:cNvGraphicFramePr>
          <p:nvPr/>
        </p:nvGraphicFramePr>
        <p:xfrm>
          <a:off x="2325862" y="6036846"/>
          <a:ext cx="7217410" cy="579120"/>
        </p:xfrm>
        <a:graphic>
          <a:graphicData uri="http://schemas.openxmlformats.org/drawingml/2006/table">
            <a:tbl>
              <a:tblPr firstRow="1" bandRow="1">
                <a:tableStyleId>{2D5ABB26-0587-4C30-8999-92F81FD0307C}</a:tableStyleId>
              </a:tblPr>
              <a:tblGrid>
                <a:gridCol w="239268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1753235">
                  <a:extLst>
                    <a:ext uri="{9D8B030D-6E8A-4147-A177-3AD203B41FA5}">
                      <a16:colId xmlns:a16="http://schemas.microsoft.com/office/drawing/2014/main" val="20002"/>
                    </a:ext>
                  </a:extLst>
                </a:gridCol>
                <a:gridCol w="2531745">
                  <a:extLst>
                    <a:ext uri="{9D8B030D-6E8A-4147-A177-3AD203B41FA5}">
                      <a16:colId xmlns:a16="http://schemas.microsoft.com/office/drawing/2014/main" val="20003"/>
                    </a:ext>
                  </a:extLst>
                </a:gridCol>
              </a:tblGrid>
              <a:tr h="289560">
                <a:tc>
                  <a:txBody>
                    <a:bodyPr/>
                    <a:lstStyle/>
                    <a:p>
                      <a:pPr marL="31750">
                        <a:lnSpc>
                          <a:spcPts val="1955"/>
                        </a:lnSpc>
                        <a:tabLst>
                          <a:tab pos="705485" algn="l"/>
                          <a:tab pos="1919605" algn="l"/>
                        </a:tabLst>
                      </a:pPr>
                      <a:r>
                        <a:rPr sz="2050" spc="140" dirty="0">
                          <a:latin typeface="Cambria"/>
                          <a:cs typeface="Cambria"/>
                        </a:rPr>
                        <a:t>((eq	</a:t>
                      </a:r>
                      <a:r>
                        <a:rPr sz="2050" spc="180" dirty="0">
                          <a:latin typeface="Cambria"/>
                          <a:cs typeface="Cambria"/>
                        </a:rPr>
                        <a:t>location	</a:t>
                      </a:r>
                      <a:r>
                        <a:rPr sz="2050" spc="225" dirty="0">
                          <a:latin typeface="Cambria"/>
                          <a:cs typeface="Cambria"/>
                        </a:rPr>
                        <a:t>’A)</a:t>
                      </a:r>
                      <a:endParaRPr sz="2050">
                        <a:latin typeface="Cambria"/>
                        <a:cs typeface="Cambria"/>
                      </a:endParaRPr>
                    </a:p>
                  </a:txBody>
                  <a:tcPr marL="0" marR="0" marT="0" marB="0"/>
                </a:tc>
                <a:tc>
                  <a:txBody>
                    <a:bodyPr/>
                    <a:lstStyle/>
                    <a:p>
                      <a:pPr marL="66040">
                        <a:lnSpc>
                          <a:spcPts val="1955"/>
                        </a:lnSpc>
                      </a:pPr>
                      <a:r>
                        <a:rPr sz="2050" spc="405" dirty="0">
                          <a:latin typeface="Cambria"/>
                          <a:cs typeface="Cambria"/>
                        </a:rPr>
                        <a:t>(if</a:t>
                      </a:r>
                      <a:endParaRPr sz="2050">
                        <a:latin typeface="Cambria"/>
                        <a:cs typeface="Cambria"/>
                      </a:endParaRPr>
                    </a:p>
                  </a:txBody>
                  <a:tcPr marL="0" marR="0" marT="0" marB="0"/>
                </a:tc>
                <a:tc>
                  <a:txBody>
                    <a:bodyPr/>
                    <a:lstStyle/>
                    <a:p>
                      <a:pPr algn="ctr">
                        <a:lnSpc>
                          <a:spcPts val="1955"/>
                        </a:lnSpc>
                        <a:tabLst>
                          <a:tab pos="404495" algn="l"/>
                          <a:tab pos="1348105" algn="l"/>
                        </a:tabLst>
                      </a:pPr>
                      <a:r>
                        <a:rPr sz="2050" spc="105" dirty="0">
                          <a:latin typeface="Cambria"/>
                          <a:cs typeface="Cambria"/>
                        </a:rPr>
                        <a:t>(&gt;	</a:t>
                      </a:r>
                      <a:r>
                        <a:rPr sz="2050" spc="215" dirty="0">
                          <a:latin typeface="Cambria"/>
                          <a:cs typeface="Cambria"/>
                        </a:rPr>
                        <a:t>last-B	</a:t>
                      </a:r>
                      <a:r>
                        <a:rPr sz="2050" spc="105" dirty="0">
                          <a:latin typeface="Cambria"/>
                          <a:cs typeface="Cambria"/>
                        </a:rPr>
                        <a:t>3)</a:t>
                      </a:r>
                      <a:endParaRPr sz="2050">
                        <a:latin typeface="Cambria"/>
                        <a:cs typeface="Cambria"/>
                      </a:endParaRPr>
                    </a:p>
                  </a:txBody>
                  <a:tcPr marL="0" marR="0" marT="0" marB="0"/>
                </a:tc>
                <a:tc>
                  <a:txBody>
                    <a:bodyPr/>
                    <a:lstStyle/>
                    <a:p>
                      <a:pPr marL="66675">
                        <a:lnSpc>
                          <a:spcPts val="1955"/>
                        </a:lnSpc>
                        <a:tabLst>
                          <a:tab pos="1010285" algn="l"/>
                        </a:tabLst>
                      </a:pPr>
                      <a:r>
                        <a:rPr sz="2050" spc="204" dirty="0">
                          <a:latin typeface="Cambria"/>
                          <a:cs typeface="Cambria"/>
                        </a:rPr>
                        <a:t>’Right	</a:t>
                      </a:r>
                      <a:r>
                        <a:rPr sz="2050" spc="65" dirty="0">
                          <a:latin typeface="Cambria"/>
                          <a:cs typeface="Cambria"/>
                        </a:rPr>
                        <a:t>’NoOp))</a:t>
                      </a:r>
                      <a:endParaRPr sz="2050">
                        <a:latin typeface="Cambria"/>
                        <a:cs typeface="Cambria"/>
                      </a:endParaRPr>
                    </a:p>
                  </a:txBody>
                  <a:tcPr marL="0" marR="0" marT="0" marB="0"/>
                </a:tc>
                <a:extLst>
                  <a:ext uri="{0D108BD9-81ED-4DB2-BD59-A6C34878D82A}">
                    <a16:rowId xmlns:a16="http://schemas.microsoft.com/office/drawing/2014/main" val="10000"/>
                  </a:ext>
                </a:extLst>
              </a:tr>
              <a:tr h="289560">
                <a:tc>
                  <a:txBody>
                    <a:bodyPr/>
                    <a:lstStyle/>
                    <a:p>
                      <a:pPr marL="31750">
                        <a:lnSpc>
                          <a:spcPts val="2170"/>
                        </a:lnSpc>
                        <a:tabLst>
                          <a:tab pos="705485" algn="l"/>
                          <a:tab pos="1919605" algn="l"/>
                        </a:tabLst>
                      </a:pPr>
                      <a:r>
                        <a:rPr sz="2050" spc="140" dirty="0">
                          <a:latin typeface="Cambria"/>
                          <a:cs typeface="Cambria"/>
                        </a:rPr>
                        <a:t>((eq	</a:t>
                      </a:r>
                      <a:r>
                        <a:rPr sz="2050" spc="180" dirty="0">
                          <a:latin typeface="Cambria"/>
                          <a:cs typeface="Cambria"/>
                        </a:rPr>
                        <a:t>location	</a:t>
                      </a:r>
                      <a:r>
                        <a:rPr sz="2050" spc="229" dirty="0">
                          <a:latin typeface="Cambria"/>
                          <a:cs typeface="Cambria"/>
                        </a:rPr>
                        <a:t>’B)</a:t>
                      </a:r>
                      <a:endParaRPr sz="2050">
                        <a:latin typeface="Cambria"/>
                        <a:cs typeface="Cambria"/>
                      </a:endParaRPr>
                    </a:p>
                  </a:txBody>
                  <a:tcPr marL="0" marR="0" marT="0" marB="0"/>
                </a:tc>
                <a:tc>
                  <a:txBody>
                    <a:bodyPr/>
                    <a:lstStyle/>
                    <a:p>
                      <a:pPr marL="66040">
                        <a:lnSpc>
                          <a:spcPts val="2170"/>
                        </a:lnSpc>
                      </a:pPr>
                      <a:r>
                        <a:rPr sz="2050" spc="405" dirty="0">
                          <a:latin typeface="Cambria"/>
                          <a:cs typeface="Cambria"/>
                        </a:rPr>
                        <a:t>(if</a:t>
                      </a:r>
                      <a:endParaRPr sz="2050">
                        <a:latin typeface="Cambria"/>
                        <a:cs typeface="Cambria"/>
                      </a:endParaRPr>
                    </a:p>
                  </a:txBody>
                  <a:tcPr marL="0" marR="0" marT="0" marB="0"/>
                </a:tc>
                <a:tc>
                  <a:txBody>
                    <a:bodyPr/>
                    <a:lstStyle/>
                    <a:p>
                      <a:pPr algn="ctr">
                        <a:lnSpc>
                          <a:spcPts val="2170"/>
                        </a:lnSpc>
                        <a:tabLst>
                          <a:tab pos="404495" algn="l"/>
                          <a:tab pos="1348105" algn="l"/>
                        </a:tabLst>
                      </a:pPr>
                      <a:r>
                        <a:rPr sz="2050" spc="105" dirty="0">
                          <a:latin typeface="Cambria"/>
                          <a:cs typeface="Cambria"/>
                        </a:rPr>
                        <a:t>(&gt;	</a:t>
                      </a:r>
                      <a:r>
                        <a:rPr sz="2050" spc="215" dirty="0">
                          <a:latin typeface="Cambria"/>
                          <a:cs typeface="Cambria"/>
                        </a:rPr>
                        <a:t>last-A	</a:t>
                      </a:r>
                      <a:r>
                        <a:rPr sz="2050" spc="105" dirty="0">
                          <a:latin typeface="Cambria"/>
                          <a:cs typeface="Cambria"/>
                        </a:rPr>
                        <a:t>3)</a:t>
                      </a:r>
                      <a:endParaRPr sz="2050">
                        <a:latin typeface="Cambria"/>
                        <a:cs typeface="Cambria"/>
                      </a:endParaRPr>
                    </a:p>
                  </a:txBody>
                  <a:tcPr marL="0" marR="0" marT="0" marB="0"/>
                </a:tc>
                <a:tc>
                  <a:txBody>
                    <a:bodyPr/>
                    <a:lstStyle/>
                    <a:p>
                      <a:pPr marL="66675">
                        <a:lnSpc>
                          <a:spcPts val="2170"/>
                        </a:lnSpc>
                        <a:tabLst>
                          <a:tab pos="875030" algn="l"/>
                        </a:tabLst>
                      </a:pPr>
                      <a:r>
                        <a:rPr sz="2050" spc="290" dirty="0">
                          <a:latin typeface="Cambria"/>
                          <a:cs typeface="Cambria"/>
                        </a:rPr>
                        <a:t>’Left	</a:t>
                      </a:r>
                      <a:r>
                        <a:rPr sz="2050" spc="155" dirty="0">
                          <a:latin typeface="Cambria"/>
                          <a:cs typeface="Cambria"/>
                        </a:rPr>
                        <a:t>’NoOp)))))))</a:t>
                      </a:r>
                      <a:endParaRPr sz="2050">
                        <a:latin typeface="Cambria"/>
                        <a:cs typeface="Cambria"/>
                      </a:endParaRPr>
                    </a:p>
                  </a:txBody>
                  <a:tcPr marL="0" marR="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object 3">
            <a:extLst>
              <a:ext uri="{FF2B5EF4-FFF2-40B4-BE49-F238E27FC236}">
                <a16:creationId xmlns:a16="http://schemas.microsoft.com/office/drawing/2014/main" id="{42A5DD5C-3003-479B-9610-A8A81ACFC9A2}"/>
              </a:ext>
            </a:extLst>
          </p:cNvPr>
          <p:cNvPicPr/>
          <p:nvPr/>
        </p:nvPicPr>
        <p:blipFill>
          <a:blip r:embed="rId2" cstate="print"/>
          <a:stretch>
            <a:fillRect/>
          </a:stretch>
        </p:blipFill>
        <p:spPr>
          <a:xfrm>
            <a:off x="1371750" y="1314054"/>
            <a:ext cx="7320182" cy="4641689"/>
          </a:xfrm>
          <a:prstGeom prst="rect">
            <a:avLst/>
          </a:prstGeom>
        </p:spPr>
      </p:pic>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100" dirty="0"/>
              <a:t>Model</a:t>
            </a:r>
            <a:r>
              <a:rPr spc="100" dirty="0"/>
              <a:t>-based</a:t>
            </a:r>
            <a:r>
              <a:rPr spc="175" dirty="0"/>
              <a:t> </a:t>
            </a:r>
            <a:r>
              <a:rPr spc="35" dirty="0"/>
              <a:t>agents</a:t>
            </a:r>
          </a:p>
        </p:txBody>
      </p:sp>
      <p:sp>
        <p:nvSpPr>
          <p:cNvPr id="4" name="object 4"/>
          <p:cNvSpPr txBox="1"/>
          <p:nvPr/>
        </p:nvSpPr>
        <p:spPr>
          <a:xfrm>
            <a:off x="1723072" y="5264046"/>
            <a:ext cx="894715" cy="393700"/>
          </a:xfrm>
          <a:prstGeom prst="rect">
            <a:avLst/>
          </a:prstGeom>
        </p:spPr>
        <p:txBody>
          <a:bodyPr vert="horz" wrap="square" lIns="0" tIns="14604" rIns="0" bIns="0" rtlCol="0">
            <a:spAutoFit/>
          </a:bodyPr>
          <a:lstStyle/>
          <a:p>
            <a:pPr marL="12700">
              <a:lnSpc>
                <a:spcPct val="100000"/>
              </a:lnSpc>
              <a:spcBef>
                <a:spcPts val="114"/>
              </a:spcBef>
            </a:pPr>
            <a:r>
              <a:rPr sz="2400" b="1" spc="5" dirty="0">
                <a:latin typeface="Arial"/>
                <a:cs typeface="Arial"/>
              </a:rPr>
              <a:t>Agent</a:t>
            </a:r>
            <a:endParaRPr sz="2400">
              <a:latin typeface="Arial"/>
              <a:cs typeface="Arial"/>
            </a:endParaRPr>
          </a:p>
        </p:txBody>
      </p:sp>
      <p:sp>
        <p:nvSpPr>
          <p:cNvPr id="5" name="object 5"/>
          <p:cNvSpPr txBox="1"/>
          <p:nvPr/>
        </p:nvSpPr>
        <p:spPr>
          <a:xfrm>
            <a:off x="7936313" y="2679852"/>
            <a:ext cx="368300" cy="1900555"/>
          </a:xfrm>
          <a:prstGeom prst="rect">
            <a:avLst/>
          </a:prstGeom>
        </p:spPr>
        <p:txBody>
          <a:bodyPr vert="vert" wrap="square" lIns="0" tIns="0" rIns="0" bIns="0" rtlCol="0">
            <a:spAutoFit/>
          </a:bodyPr>
          <a:lstStyle/>
          <a:p>
            <a:pPr marL="12700">
              <a:lnSpc>
                <a:spcPts val="2765"/>
              </a:lnSpc>
            </a:pPr>
            <a:r>
              <a:rPr sz="2400" b="1" spc="5" dirty="0">
                <a:latin typeface="Arial"/>
                <a:cs typeface="Arial"/>
              </a:rPr>
              <a:t>Environment</a:t>
            </a:r>
            <a:endParaRPr sz="2400">
              <a:latin typeface="Arial"/>
              <a:cs typeface="Arial"/>
            </a:endParaRPr>
          </a:p>
        </p:txBody>
      </p:sp>
      <p:sp>
        <p:nvSpPr>
          <p:cNvPr id="6" name="object 6"/>
          <p:cNvSpPr txBox="1"/>
          <p:nvPr/>
        </p:nvSpPr>
        <p:spPr>
          <a:xfrm>
            <a:off x="5384381" y="1656073"/>
            <a:ext cx="866775" cy="281305"/>
          </a:xfrm>
          <a:prstGeom prst="rect">
            <a:avLst/>
          </a:prstGeom>
        </p:spPr>
        <p:txBody>
          <a:bodyPr vert="horz" wrap="square" lIns="0" tIns="15875" rIns="0" bIns="0" rtlCol="0">
            <a:spAutoFit/>
          </a:bodyPr>
          <a:lstStyle/>
          <a:p>
            <a:pPr marL="12700">
              <a:lnSpc>
                <a:spcPct val="100000"/>
              </a:lnSpc>
              <a:spcBef>
                <a:spcPts val="125"/>
              </a:spcBef>
            </a:pPr>
            <a:r>
              <a:rPr sz="1650" b="1" spc="15" dirty="0">
                <a:latin typeface="Arial"/>
                <a:cs typeface="Arial"/>
              </a:rPr>
              <a:t>Sensors</a:t>
            </a:r>
            <a:endParaRPr sz="1650">
              <a:latin typeface="Arial"/>
              <a:cs typeface="Arial"/>
            </a:endParaRPr>
          </a:p>
        </p:txBody>
      </p:sp>
      <p:sp>
        <p:nvSpPr>
          <p:cNvPr id="11" name="object 11"/>
          <p:cNvSpPr/>
          <p:nvPr/>
        </p:nvSpPr>
        <p:spPr>
          <a:xfrm>
            <a:off x="5048046" y="4440026"/>
            <a:ext cx="1672589" cy="490220"/>
          </a:xfrm>
          <a:custGeom>
            <a:avLst/>
            <a:gdLst/>
            <a:ahLst/>
            <a:cxnLst/>
            <a:rect l="l" t="t" r="r" b="b"/>
            <a:pathLst>
              <a:path w="1672590" h="490220">
                <a:moveTo>
                  <a:pt x="0" y="0"/>
                </a:moveTo>
                <a:lnTo>
                  <a:pt x="0" y="489948"/>
                </a:lnTo>
                <a:lnTo>
                  <a:pt x="1672082" y="489948"/>
                </a:lnTo>
                <a:lnTo>
                  <a:pt x="1672082" y="0"/>
                </a:lnTo>
                <a:lnTo>
                  <a:pt x="0" y="0"/>
                </a:lnTo>
                <a:close/>
              </a:path>
            </a:pathLst>
          </a:custGeom>
          <a:solidFill>
            <a:srgbClr val="FFFFFF"/>
          </a:solidFill>
        </p:spPr>
        <p:txBody>
          <a:bodyPr wrap="square" lIns="0" tIns="0" rIns="0" bIns="0" rtlCol="0"/>
          <a:lstStyle/>
          <a:p>
            <a:endParaRPr/>
          </a:p>
        </p:txBody>
      </p:sp>
      <p:sp>
        <p:nvSpPr>
          <p:cNvPr id="12" name="object 12"/>
          <p:cNvSpPr txBox="1"/>
          <p:nvPr/>
        </p:nvSpPr>
        <p:spPr>
          <a:xfrm>
            <a:off x="5048046" y="4440026"/>
            <a:ext cx="1672589" cy="490220"/>
          </a:xfrm>
          <a:prstGeom prst="rect">
            <a:avLst/>
          </a:prstGeom>
          <a:ln w="15218">
            <a:solidFill>
              <a:srgbClr val="000000"/>
            </a:solidFill>
          </a:ln>
        </p:spPr>
        <p:txBody>
          <a:bodyPr vert="horz" wrap="square" lIns="0" tIns="41275" rIns="0" bIns="0" rtlCol="0">
            <a:spAutoFit/>
          </a:bodyPr>
          <a:lstStyle/>
          <a:p>
            <a:pPr marL="143510" marR="146685">
              <a:lnSpc>
                <a:spcPts val="1680"/>
              </a:lnSpc>
              <a:spcBef>
                <a:spcPts val="325"/>
              </a:spcBef>
            </a:pPr>
            <a:r>
              <a:rPr sz="1650" spc="15" dirty="0">
                <a:latin typeface="Arial"/>
                <a:cs typeface="Arial"/>
              </a:rPr>
              <a:t>What </a:t>
            </a:r>
            <a:r>
              <a:rPr sz="1650" spc="10" dirty="0">
                <a:latin typeface="Arial"/>
                <a:cs typeface="Arial"/>
              </a:rPr>
              <a:t>action </a:t>
            </a:r>
            <a:r>
              <a:rPr sz="1650" spc="5" dirty="0">
                <a:latin typeface="Arial"/>
                <a:cs typeface="Arial"/>
              </a:rPr>
              <a:t>I </a:t>
            </a:r>
            <a:r>
              <a:rPr sz="1650" spc="10" dirty="0">
                <a:latin typeface="Arial"/>
                <a:cs typeface="Arial"/>
              </a:rPr>
              <a:t> should</a:t>
            </a:r>
            <a:r>
              <a:rPr sz="1650" spc="-35" dirty="0">
                <a:latin typeface="Arial"/>
                <a:cs typeface="Arial"/>
              </a:rPr>
              <a:t> </a:t>
            </a:r>
            <a:r>
              <a:rPr sz="1650" spc="15" dirty="0">
                <a:latin typeface="Arial"/>
                <a:cs typeface="Arial"/>
              </a:rPr>
              <a:t>do</a:t>
            </a:r>
            <a:r>
              <a:rPr sz="1650" spc="-30" dirty="0">
                <a:latin typeface="Arial"/>
                <a:cs typeface="Arial"/>
              </a:rPr>
              <a:t> </a:t>
            </a:r>
            <a:r>
              <a:rPr sz="1650" spc="15" dirty="0">
                <a:latin typeface="Arial"/>
                <a:cs typeface="Arial"/>
              </a:rPr>
              <a:t>now</a:t>
            </a:r>
            <a:endParaRPr sz="1650">
              <a:latin typeface="Arial"/>
              <a:cs typeface="Arial"/>
            </a:endParaRPr>
          </a:p>
        </p:txBody>
      </p:sp>
      <p:grpSp>
        <p:nvGrpSpPr>
          <p:cNvPr id="13" name="object 13"/>
          <p:cNvGrpSpPr/>
          <p:nvPr/>
        </p:nvGrpSpPr>
        <p:grpSpPr>
          <a:xfrm>
            <a:off x="2670397" y="1861908"/>
            <a:ext cx="2301875" cy="458470"/>
            <a:chOff x="2670397" y="1861908"/>
            <a:chExt cx="2301875" cy="458470"/>
          </a:xfrm>
        </p:grpSpPr>
        <p:sp>
          <p:nvSpPr>
            <p:cNvPr id="14" name="object 14"/>
            <p:cNvSpPr/>
            <p:nvPr/>
          </p:nvSpPr>
          <p:spPr>
            <a:xfrm>
              <a:off x="3570846" y="2052154"/>
              <a:ext cx="1339850" cy="243840"/>
            </a:xfrm>
            <a:custGeom>
              <a:avLst/>
              <a:gdLst/>
              <a:ahLst/>
              <a:cxnLst/>
              <a:rect l="l" t="t" r="r" b="b"/>
              <a:pathLst>
                <a:path w="1339850" h="243839">
                  <a:moveTo>
                    <a:pt x="0" y="0"/>
                  </a:moveTo>
                  <a:lnTo>
                    <a:pt x="1339240" y="243497"/>
                  </a:lnTo>
                </a:path>
              </a:pathLst>
            </a:custGeom>
            <a:ln w="30437">
              <a:solidFill>
                <a:srgbClr val="000000"/>
              </a:solidFill>
            </a:ln>
          </p:spPr>
          <p:txBody>
            <a:bodyPr wrap="square" lIns="0" tIns="0" rIns="0" bIns="0" rtlCol="0"/>
            <a:lstStyle/>
            <a:p>
              <a:endParaRPr/>
            </a:p>
          </p:txBody>
        </p:sp>
        <p:sp>
          <p:nvSpPr>
            <p:cNvPr id="15" name="object 15"/>
            <p:cNvSpPr/>
            <p:nvPr/>
          </p:nvSpPr>
          <p:spPr>
            <a:xfrm>
              <a:off x="4766398" y="2222030"/>
              <a:ext cx="205740" cy="98425"/>
            </a:xfrm>
            <a:custGeom>
              <a:avLst/>
              <a:gdLst/>
              <a:ahLst/>
              <a:cxnLst/>
              <a:rect l="l" t="t" r="r" b="b"/>
              <a:pathLst>
                <a:path w="205739" h="98425">
                  <a:moveTo>
                    <a:pt x="0" y="98247"/>
                  </a:moveTo>
                  <a:lnTo>
                    <a:pt x="205422" y="84848"/>
                  </a:lnTo>
                  <a:lnTo>
                    <a:pt x="17856" y="0"/>
                  </a:lnTo>
                  <a:lnTo>
                    <a:pt x="0" y="98247"/>
                  </a:lnTo>
                  <a:close/>
                </a:path>
              </a:pathLst>
            </a:custGeom>
            <a:solidFill>
              <a:srgbClr val="000000"/>
            </a:solidFill>
          </p:spPr>
          <p:txBody>
            <a:bodyPr wrap="square" lIns="0" tIns="0" rIns="0" bIns="0" rtlCol="0"/>
            <a:lstStyle/>
            <a:p>
              <a:endParaRPr/>
            </a:p>
          </p:txBody>
        </p:sp>
        <p:sp>
          <p:nvSpPr>
            <p:cNvPr id="16" name="object 16"/>
            <p:cNvSpPr/>
            <p:nvPr/>
          </p:nvSpPr>
          <p:spPr>
            <a:xfrm>
              <a:off x="4784851" y="2243924"/>
              <a:ext cx="125730" cy="60325"/>
            </a:xfrm>
            <a:custGeom>
              <a:avLst/>
              <a:gdLst/>
              <a:ahLst/>
              <a:cxnLst/>
              <a:rect l="l" t="t" r="r" b="b"/>
              <a:pathLst>
                <a:path w="125729" h="60325">
                  <a:moveTo>
                    <a:pt x="10896" y="0"/>
                  </a:moveTo>
                  <a:lnTo>
                    <a:pt x="125234" y="51727"/>
                  </a:lnTo>
                  <a:lnTo>
                    <a:pt x="0" y="59893"/>
                  </a:lnTo>
                </a:path>
              </a:pathLst>
            </a:custGeom>
            <a:ln w="30437">
              <a:solidFill>
                <a:srgbClr val="000000"/>
              </a:solidFill>
            </a:ln>
          </p:spPr>
          <p:txBody>
            <a:bodyPr wrap="square" lIns="0" tIns="0" rIns="0" bIns="0" rtlCol="0"/>
            <a:lstStyle/>
            <a:p>
              <a:endParaRPr/>
            </a:p>
          </p:txBody>
        </p:sp>
        <p:sp>
          <p:nvSpPr>
            <p:cNvPr id="17" name="object 17"/>
            <p:cNvSpPr/>
            <p:nvPr/>
          </p:nvSpPr>
          <p:spPr>
            <a:xfrm>
              <a:off x="2678017" y="1869528"/>
              <a:ext cx="963930" cy="365760"/>
            </a:xfrm>
            <a:custGeom>
              <a:avLst/>
              <a:gdLst/>
              <a:ahLst/>
              <a:cxnLst/>
              <a:rect l="l" t="t" r="r" b="b"/>
              <a:pathLst>
                <a:path w="963929" h="365760">
                  <a:moveTo>
                    <a:pt x="0" y="182626"/>
                  </a:moveTo>
                  <a:lnTo>
                    <a:pt x="15220" y="243497"/>
                  </a:lnTo>
                  <a:lnTo>
                    <a:pt x="58334" y="301837"/>
                  </a:lnTo>
                  <a:lnTo>
                    <a:pt x="116668" y="344957"/>
                  </a:lnTo>
                  <a:lnTo>
                    <a:pt x="185154" y="362715"/>
                  </a:lnTo>
                  <a:lnTo>
                    <a:pt x="233663" y="364934"/>
                  </a:lnTo>
                  <a:lnTo>
                    <a:pt x="299294" y="365252"/>
                  </a:lnTo>
                  <a:lnTo>
                    <a:pt x="664546" y="365252"/>
                  </a:lnTo>
                  <a:lnTo>
                    <a:pt x="730177" y="364934"/>
                  </a:lnTo>
                  <a:lnTo>
                    <a:pt x="778686" y="362715"/>
                  </a:lnTo>
                  <a:lnTo>
                    <a:pt x="847172" y="344957"/>
                  </a:lnTo>
                  <a:lnTo>
                    <a:pt x="905508" y="301837"/>
                  </a:lnTo>
                  <a:lnTo>
                    <a:pt x="948632" y="243497"/>
                  </a:lnTo>
                  <a:lnTo>
                    <a:pt x="963844" y="182626"/>
                  </a:lnTo>
                  <a:lnTo>
                    <a:pt x="960041" y="152189"/>
                  </a:lnTo>
                  <a:lnTo>
                    <a:pt x="929923" y="91632"/>
                  </a:lnTo>
                  <a:lnTo>
                    <a:pt x="877290" y="39001"/>
                  </a:lnTo>
                  <a:lnTo>
                    <a:pt x="815781" y="8561"/>
                  </a:lnTo>
                  <a:lnTo>
                    <a:pt x="730177" y="317"/>
                  </a:lnTo>
                  <a:lnTo>
                    <a:pt x="664546" y="0"/>
                  </a:lnTo>
                  <a:lnTo>
                    <a:pt x="299294" y="0"/>
                  </a:lnTo>
                  <a:lnTo>
                    <a:pt x="233663" y="317"/>
                  </a:lnTo>
                  <a:lnTo>
                    <a:pt x="185154" y="2536"/>
                  </a:lnTo>
                  <a:lnTo>
                    <a:pt x="116668" y="20294"/>
                  </a:lnTo>
                  <a:lnTo>
                    <a:pt x="58334" y="63414"/>
                  </a:lnTo>
                  <a:lnTo>
                    <a:pt x="15220" y="121754"/>
                  </a:lnTo>
                  <a:lnTo>
                    <a:pt x="0" y="182626"/>
                  </a:lnTo>
                  <a:close/>
                </a:path>
              </a:pathLst>
            </a:custGeom>
            <a:solidFill>
              <a:srgbClr val="FFFFFF"/>
            </a:solidFill>
          </p:spPr>
          <p:txBody>
            <a:bodyPr wrap="square" lIns="0" tIns="0" rIns="0" bIns="0" rtlCol="0"/>
            <a:lstStyle/>
            <a:p>
              <a:endParaRPr/>
            </a:p>
          </p:txBody>
        </p:sp>
        <p:sp>
          <p:nvSpPr>
            <p:cNvPr id="18" name="object 18"/>
            <p:cNvSpPr/>
            <p:nvPr/>
          </p:nvSpPr>
          <p:spPr>
            <a:xfrm>
              <a:off x="2678017" y="1869528"/>
              <a:ext cx="963930" cy="365760"/>
            </a:xfrm>
            <a:custGeom>
              <a:avLst/>
              <a:gdLst/>
              <a:ahLst/>
              <a:cxnLst/>
              <a:rect l="l" t="t" r="r" b="b"/>
              <a:pathLst>
                <a:path w="963929" h="365760">
                  <a:moveTo>
                    <a:pt x="15220" y="243497"/>
                  </a:moveTo>
                  <a:lnTo>
                    <a:pt x="3805" y="213062"/>
                  </a:lnTo>
                  <a:lnTo>
                    <a:pt x="0" y="182626"/>
                  </a:lnTo>
                  <a:lnTo>
                    <a:pt x="3805" y="152189"/>
                  </a:lnTo>
                  <a:lnTo>
                    <a:pt x="33922" y="91632"/>
                  </a:lnTo>
                  <a:lnTo>
                    <a:pt x="86551" y="39001"/>
                  </a:lnTo>
                  <a:lnTo>
                    <a:pt x="148059" y="8561"/>
                  </a:lnTo>
                  <a:lnTo>
                    <a:pt x="233663" y="317"/>
                  </a:lnTo>
                  <a:lnTo>
                    <a:pt x="299294" y="0"/>
                  </a:lnTo>
                  <a:lnTo>
                    <a:pt x="346149" y="0"/>
                  </a:lnTo>
                  <a:lnTo>
                    <a:pt x="398328" y="0"/>
                  </a:lnTo>
                  <a:lnTo>
                    <a:pt x="664546" y="0"/>
                  </a:lnTo>
                  <a:lnTo>
                    <a:pt x="730177" y="317"/>
                  </a:lnTo>
                  <a:lnTo>
                    <a:pt x="778686" y="2536"/>
                  </a:lnTo>
                  <a:lnTo>
                    <a:pt x="847172" y="20294"/>
                  </a:lnTo>
                  <a:lnTo>
                    <a:pt x="905508" y="63414"/>
                  </a:lnTo>
                  <a:lnTo>
                    <a:pt x="948632" y="121754"/>
                  </a:lnTo>
                  <a:lnTo>
                    <a:pt x="963844" y="182626"/>
                  </a:lnTo>
                  <a:lnTo>
                    <a:pt x="960041" y="213062"/>
                  </a:lnTo>
                  <a:lnTo>
                    <a:pt x="929923" y="273619"/>
                  </a:lnTo>
                  <a:lnTo>
                    <a:pt x="877290" y="326250"/>
                  </a:lnTo>
                  <a:lnTo>
                    <a:pt x="815781" y="356690"/>
                  </a:lnTo>
                  <a:lnTo>
                    <a:pt x="730177" y="364934"/>
                  </a:lnTo>
                  <a:lnTo>
                    <a:pt x="664546" y="365252"/>
                  </a:lnTo>
                  <a:lnTo>
                    <a:pt x="617691" y="365252"/>
                  </a:lnTo>
                  <a:lnTo>
                    <a:pt x="565512" y="365252"/>
                  </a:lnTo>
                  <a:lnTo>
                    <a:pt x="299294" y="365252"/>
                  </a:lnTo>
                  <a:lnTo>
                    <a:pt x="233663" y="364934"/>
                  </a:lnTo>
                  <a:lnTo>
                    <a:pt x="185154" y="362715"/>
                  </a:lnTo>
                  <a:lnTo>
                    <a:pt x="116668" y="344957"/>
                  </a:lnTo>
                  <a:lnTo>
                    <a:pt x="58334" y="301837"/>
                  </a:lnTo>
                  <a:lnTo>
                    <a:pt x="33922" y="273619"/>
                  </a:lnTo>
                  <a:lnTo>
                    <a:pt x="15220" y="243497"/>
                  </a:lnTo>
                </a:path>
              </a:pathLst>
            </a:custGeom>
            <a:ln w="15218">
              <a:solidFill>
                <a:srgbClr val="000000"/>
              </a:solidFill>
            </a:ln>
          </p:spPr>
          <p:txBody>
            <a:bodyPr wrap="square" lIns="0" tIns="0" rIns="0" bIns="0" rtlCol="0"/>
            <a:lstStyle/>
            <a:p>
              <a:endParaRPr/>
            </a:p>
          </p:txBody>
        </p:sp>
      </p:grpSp>
      <p:sp>
        <p:nvSpPr>
          <p:cNvPr id="19" name="object 19"/>
          <p:cNvSpPr txBox="1"/>
          <p:nvPr/>
        </p:nvSpPr>
        <p:spPr>
          <a:xfrm>
            <a:off x="2903740" y="1900205"/>
            <a:ext cx="523240" cy="281305"/>
          </a:xfrm>
          <a:prstGeom prst="rect">
            <a:avLst/>
          </a:prstGeom>
        </p:spPr>
        <p:txBody>
          <a:bodyPr vert="horz" wrap="square" lIns="0" tIns="15875" rIns="0" bIns="0" rtlCol="0">
            <a:spAutoFit/>
          </a:bodyPr>
          <a:lstStyle/>
          <a:p>
            <a:pPr marL="12700">
              <a:lnSpc>
                <a:spcPct val="100000"/>
              </a:lnSpc>
              <a:spcBef>
                <a:spcPts val="125"/>
              </a:spcBef>
            </a:pPr>
            <a:r>
              <a:rPr sz="1650" spc="10" dirty="0">
                <a:latin typeface="Arial"/>
                <a:cs typeface="Arial"/>
              </a:rPr>
              <a:t>State</a:t>
            </a:r>
            <a:endParaRPr sz="1650">
              <a:latin typeface="Arial"/>
              <a:cs typeface="Arial"/>
            </a:endParaRPr>
          </a:p>
        </p:txBody>
      </p:sp>
      <p:sp>
        <p:nvSpPr>
          <p:cNvPr id="21" name="object 21"/>
          <p:cNvSpPr/>
          <p:nvPr/>
        </p:nvSpPr>
        <p:spPr>
          <a:xfrm>
            <a:off x="4179595" y="2539148"/>
            <a:ext cx="730885" cy="0"/>
          </a:xfrm>
          <a:custGeom>
            <a:avLst/>
            <a:gdLst/>
            <a:ahLst/>
            <a:cxnLst/>
            <a:rect l="l" t="t" r="r" b="b"/>
            <a:pathLst>
              <a:path w="730885">
                <a:moveTo>
                  <a:pt x="0" y="0"/>
                </a:moveTo>
                <a:lnTo>
                  <a:pt x="730491" y="0"/>
                </a:lnTo>
              </a:path>
            </a:pathLst>
          </a:custGeom>
          <a:ln w="30437">
            <a:solidFill>
              <a:srgbClr val="000000"/>
            </a:solidFill>
          </a:ln>
        </p:spPr>
        <p:txBody>
          <a:bodyPr wrap="square" lIns="0" tIns="0" rIns="0" bIns="0" rtlCol="0"/>
          <a:lstStyle/>
          <a:p>
            <a:endParaRPr/>
          </a:p>
        </p:txBody>
      </p:sp>
      <p:sp>
        <p:nvSpPr>
          <p:cNvPr id="22" name="object 22"/>
          <p:cNvSpPr/>
          <p:nvPr/>
        </p:nvSpPr>
        <p:spPr>
          <a:xfrm>
            <a:off x="4773117" y="2489225"/>
            <a:ext cx="200025" cy="100330"/>
          </a:xfrm>
          <a:custGeom>
            <a:avLst/>
            <a:gdLst/>
            <a:ahLst/>
            <a:cxnLst/>
            <a:rect l="l" t="t" r="r" b="b"/>
            <a:pathLst>
              <a:path w="200025" h="100330">
                <a:moveTo>
                  <a:pt x="0" y="0"/>
                </a:moveTo>
                <a:lnTo>
                  <a:pt x="0" y="99860"/>
                </a:lnTo>
                <a:lnTo>
                  <a:pt x="199720" y="49923"/>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1947513" y="2341308"/>
            <a:ext cx="2425065" cy="365760"/>
          </a:xfrm>
          <a:custGeom>
            <a:avLst/>
            <a:gdLst/>
            <a:ahLst/>
            <a:cxnLst/>
            <a:rect l="l" t="t" r="r" b="b"/>
            <a:pathLst>
              <a:path w="2425065" h="365760">
                <a:moveTo>
                  <a:pt x="0" y="182626"/>
                </a:moveTo>
                <a:lnTo>
                  <a:pt x="15220" y="243497"/>
                </a:lnTo>
                <a:lnTo>
                  <a:pt x="58340" y="301837"/>
                </a:lnTo>
                <a:lnTo>
                  <a:pt x="116681" y="344957"/>
                </a:lnTo>
                <a:lnTo>
                  <a:pt x="178390" y="360297"/>
                </a:lnTo>
                <a:lnTo>
                  <a:pt x="267085" y="364181"/>
                </a:lnTo>
                <a:lnTo>
                  <a:pt x="336401" y="364934"/>
                </a:lnTo>
                <a:lnTo>
                  <a:pt x="427118" y="365212"/>
                </a:lnTo>
                <a:lnTo>
                  <a:pt x="542804" y="365252"/>
                </a:lnTo>
                <a:lnTo>
                  <a:pt x="1997730" y="365212"/>
                </a:lnTo>
                <a:lnTo>
                  <a:pt x="2088449" y="364934"/>
                </a:lnTo>
                <a:lnTo>
                  <a:pt x="2157766" y="364181"/>
                </a:lnTo>
                <a:lnTo>
                  <a:pt x="2209249" y="362715"/>
                </a:lnTo>
                <a:lnTo>
                  <a:pt x="2272977" y="356690"/>
                </a:lnTo>
                <a:lnTo>
                  <a:pt x="2338290" y="326250"/>
                </a:lnTo>
                <a:lnTo>
                  <a:pt x="2390921" y="273619"/>
                </a:lnTo>
                <a:lnTo>
                  <a:pt x="2421043" y="213062"/>
                </a:lnTo>
                <a:lnTo>
                  <a:pt x="2424849" y="182626"/>
                </a:lnTo>
                <a:lnTo>
                  <a:pt x="2421043" y="152189"/>
                </a:lnTo>
                <a:lnTo>
                  <a:pt x="2390921" y="91632"/>
                </a:lnTo>
                <a:lnTo>
                  <a:pt x="2338290" y="39001"/>
                </a:lnTo>
                <a:lnTo>
                  <a:pt x="2292356" y="13595"/>
                </a:lnTo>
                <a:lnTo>
                  <a:pt x="2246463" y="4954"/>
                </a:lnTo>
                <a:lnTo>
                  <a:pt x="2157766" y="1070"/>
                </a:lnTo>
                <a:lnTo>
                  <a:pt x="2088449" y="317"/>
                </a:lnTo>
                <a:lnTo>
                  <a:pt x="1997730" y="39"/>
                </a:lnTo>
                <a:lnTo>
                  <a:pt x="1882044" y="0"/>
                </a:lnTo>
                <a:lnTo>
                  <a:pt x="427118" y="39"/>
                </a:lnTo>
                <a:lnTo>
                  <a:pt x="336401" y="317"/>
                </a:lnTo>
                <a:lnTo>
                  <a:pt x="267085" y="1070"/>
                </a:lnTo>
                <a:lnTo>
                  <a:pt x="215604" y="2536"/>
                </a:lnTo>
                <a:lnTo>
                  <a:pt x="151876" y="8561"/>
                </a:lnTo>
                <a:lnTo>
                  <a:pt x="86558" y="39001"/>
                </a:lnTo>
                <a:lnTo>
                  <a:pt x="33928" y="91632"/>
                </a:lnTo>
                <a:lnTo>
                  <a:pt x="3805" y="152189"/>
                </a:lnTo>
                <a:lnTo>
                  <a:pt x="0" y="182626"/>
                </a:lnTo>
                <a:close/>
              </a:path>
            </a:pathLst>
          </a:custGeom>
          <a:solidFill>
            <a:srgbClr val="FFFFFF"/>
          </a:solidFill>
        </p:spPr>
        <p:txBody>
          <a:bodyPr wrap="square" lIns="0" tIns="0" rIns="0" bIns="0" rtlCol="0"/>
          <a:lstStyle/>
          <a:p>
            <a:endParaRPr/>
          </a:p>
        </p:txBody>
      </p:sp>
      <p:sp>
        <p:nvSpPr>
          <p:cNvPr id="27" name="object 27"/>
          <p:cNvSpPr/>
          <p:nvPr/>
        </p:nvSpPr>
        <p:spPr>
          <a:xfrm>
            <a:off x="1947513" y="2341308"/>
            <a:ext cx="2425065" cy="365760"/>
          </a:xfrm>
          <a:custGeom>
            <a:avLst/>
            <a:gdLst/>
            <a:ahLst/>
            <a:cxnLst/>
            <a:rect l="l" t="t" r="r" b="b"/>
            <a:pathLst>
              <a:path w="2425065" h="365760">
                <a:moveTo>
                  <a:pt x="116681" y="344957"/>
                </a:moveTo>
                <a:lnTo>
                  <a:pt x="58340" y="301837"/>
                </a:lnTo>
                <a:lnTo>
                  <a:pt x="15220" y="243497"/>
                </a:lnTo>
                <a:lnTo>
                  <a:pt x="0" y="182626"/>
                </a:lnTo>
                <a:lnTo>
                  <a:pt x="3805" y="152189"/>
                </a:lnTo>
                <a:lnTo>
                  <a:pt x="33928" y="91632"/>
                </a:lnTo>
                <a:lnTo>
                  <a:pt x="86558" y="39001"/>
                </a:lnTo>
                <a:lnTo>
                  <a:pt x="132496" y="13595"/>
                </a:lnTo>
                <a:lnTo>
                  <a:pt x="178390" y="4954"/>
                </a:lnTo>
                <a:lnTo>
                  <a:pt x="267085" y="1070"/>
                </a:lnTo>
                <a:lnTo>
                  <a:pt x="336401" y="317"/>
                </a:lnTo>
                <a:lnTo>
                  <a:pt x="427118" y="39"/>
                </a:lnTo>
                <a:lnTo>
                  <a:pt x="542804" y="0"/>
                </a:lnTo>
                <a:lnTo>
                  <a:pt x="583923" y="0"/>
                </a:lnTo>
                <a:lnTo>
                  <a:pt x="627535" y="0"/>
                </a:lnTo>
                <a:lnTo>
                  <a:pt x="1882044" y="0"/>
                </a:lnTo>
                <a:lnTo>
                  <a:pt x="1997730" y="39"/>
                </a:lnTo>
                <a:lnTo>
                  <a:pt x="2088449" y="317"/>
                </a:lnTo>
                <a:lnTo>
                  <a:pt x="2157766" y="1070"/>
                </a:lnTo>
                <a:lnTo>
                  <a:pt x="2209249" y="2536"/>
                </a:lnTo>
                <a:lnTo>
                  <a:pt x="2272977" y="8561"/>
                </a:lnTo>
                <a:lnTo>
                  <a:pt x="2338290" y="39001"/>
                </a:lnTo>
                <a:lnTo>
                  <a:pt x="2390921" y="91632"/>
                </a:lnTo>
                <a:lnTo>
                  <a:pt x="2421043" y="152189"/>
                </a:lnTo>
                <a:lnTo>
                  <a:pt x="2424849" y="182626"/>
                </a:lnTo>
                <a:lnTo>
                  <a:pt x="2421043" y="213062"/>
                </a:lnTo>
                <a:lnTo>
                  <a:pt x="2390921" y="273619"/>
                </a:lnTo>
                <a:lnTo>
                  <a:pt x="2338290" y="326250"/>
                </a:lnTo>
                <a:lnTo>
                  <a:pt x="2292356" y="351656"/>
                </a:lnTo>
                <a:lnTo>
                  <a:pt x="2246463" y="360297"/>
                </a:lnTo>
                <a:lnTo>
                  <a:pt x="2157766" y="364181"/>
                </a:lnTo>
                <a:lnTo>
                  <a:pt x="2088449" y="364934"/>
                </a:lnTo>
                <a:lnTo>
                  <a:pt x="1997730" y="365212"/>
                </a:lnTo>
                <a:lnTo>
                  <a:pt x="1882044" y="365252"/>
                </a:lnTo>
                <a:lnTo>
                  <a:pt x="1840925" y="365252"/>
                </a:lnTo>
                <a:lnTo>
                  <a:pt x="1797313" y="365252"/>
                </a:lnTo>
                <a:lnTo>
                  <a:pt x="542804" y="365252"/>
                </a:lnTo>
                <a:lnTo>
                  <a:pt x="427118" y="365212"/>
                </a:lnTo>
                <a:lnTo>
                  <a:pt x="336401" y="364934"/>
                </a:lnTo>
                <a:lnTo>
                  <a:pt x="267085" y="364181"/>
                </a:lnTo>
                <a:lnTo>
                  <a:pt x="215604" y="362715"/>
                </a:lnTo>
                <a:lnTo>
                  <a:pt x="151876" y="356690"/>
                </a:lnTo>
                <a:lnTo>
                  <a:pt x="132496" y="351656"/>
                </a:lnTo>
                <a:lnTo>
                  <a:pt x="116681" y="344957"/>
                </a:lnTo>
              </a:path>
            </a:pathLst>
          </a:custGeom>
          <a:ln w="15218">
            <a:solidFill>
              <a:srgbClr val="000000"/>
            </a:solidFill>
          </a:ln>
        </p:spPr>
        <p:txBody>
          <a:bodyPr wrap="square" lIns="0" tIns="0" rIns="0" bIns="0" rtlCol="0"/>
          <a:lstStyle/>
          <a:p>
            <a:endParaRPr/>
          </a:p>
        </p:txBody>
      </p:sp>
      <p:sp>
        <p:nvSpPr>
          <p:cNvPr id="28" name="object 28"/>
          <p:cNvSpPr txBox="1"/>
          <p:nvPr/>
        </p:nvSpPr>
        <p:spPr>
          <a:xfrm>
            <a:off x="2066709" y="2371985"/>
            <a:ext cx="2157095" cy="281305"/>
          </a:xfrm>
          <a:prstGeom prst="rect">
            <a:avLst/>
          </a:prstGeom>
        </p:spPr>
        <p:txBody>
          <a:bodyPr vert="horz" wrap="square" lIns="0" tIns="15875" rIns="0" bIns="0" rtlCol="0">
            <a:spAutoFit/>
          </a:bodyPr>
          <a:lstStyle/>
          <a:p>
            <a:pPr marL="12700">
              <a:lnSpc>
                <a:spcPct val="100000"/>
              </a:lnSpc>
              <a:spcBef>
                <a:spcPts val="125"/>
              </a:spcBef>
            </a:pPr>
            <a:r>
              <a:rPr sz="1650" spc="15" dirty="0">
                <a:latin typeface="Arial"/>
                <a:cs typeface="Arial"/>
              </a:rPr>
              <a:t>How</a:t>
            </a:r>
            <a:r>
              <a:rPr sz="1650" spc="-10" dirty="0">
                <a:latin typeface="Arial"/>
                <a:cs typeface="Arial"/>
              </a:rPr>
              <a:t> </a:t>
            </a:r>
            <a:r>
              <a:rPr sz="1650" spc="10" dirty="0">
                <a:latin typeface="Arial"/>
                <a:cs typeface="Arial"/>
              </a:rPr>
              <a:t>the</a:t>
            </a:r>
            <a:r>
              <a:rPr sz="1650" spc="-10" dirty="0">
                <a:latin typeface="Arial"/>
                <a:cs typeface="Arial"/>
              </a:rPr>
              <a:t> </a:t>
            </a:r>
            <a:r>
              <a:rPr sz="1650" spc="10" dirty="0">
                <a:latin typeface="Arial"/>
                <a:cs typeface="Arial"/>
              </a:rPr>
              <a:t>world</a:t>
            </a:r>
            <a:r>
              <a:rPr sz="1650" spc="-5" dirty="0">
                <a:latin typeface="Arial"/>
                <a:cs typeface="Arial"/>
              </a:rPr>
              <a:t> </a:t>
            </a:r>
            <a:r>
              <a:rPr sz="1650" spc="10" dirty="0">
                <a:latin typeface="Arial"/>
                <a:cs typeface="Arial"/>
              </a:rPr>
              <a:t>evolves</a:t>
            </a:r>
            <a:endParaRPr sz="1650">
              <a:latin typeface="Arial"/>
              <a:cs typeface="Arial"/>
            </a:endParaRPr>
          </a:p>
        </p:txBody>
      </p:sp>
      <p:sp>
        <p:nvSpPr>
          <p:cNvPr id="33" name="object 33"/>
          <p:cNvSpPr/>
          <p:nvPr/>
        </p:nvSpPr>
        <p:spPr>
          <a:xfrm>
            <a:off x="4769611" y="2624429"/>
            <a:ext cx="191770" cy="156845"/>
          </a:xfrm>
          <a:custGeom>
            <a:avLst/>
            <a:gdLst/>
            <a:ahLst/>
            <a:cxnLst/>
            <a:rect l="l" t="t" r="r" b="b"/>
            <a:pathLst>
              <a:path w="191770" h="156844">
                <a:moveTo>
                  <a:pt x="0" y="75450"/>
                </a:moveTo>
                <a:lnTo>
                  <a:pt x="58039" y="156718"/>
                </a:lnTo>
                <a:lnTo>
                  <a:pt x="191541" y="0"/>
                </a:lnTo>
                <a:lnTo>
                  <a:pt x="0" y="75450"/>
                </a:lnTo>
                <a:close/>
              </a:path>
            </a:pathLst>
          </a:custGeom>
          <a:solidFill>
            <a:srgbClr val="000000"/>
          </a:solidFill>
        </p:spPr>
        <p:txBody>
          <a:bodyPr wrap="square" lIns="0" tIns="0" rIns="0" bIns="0" rtlCol="0"/>
          <a:lstStyle/>
          <a:p>
            <a:endParaRPr/>
          </a:p>
        </p:txBody>
      </p:sp>
      <p:sp>
        <p:nvSpPr>
          <p:cNvPr id="34" name="object 34"/>
          <p:cNvSpPr/>
          <p:nvPr/>
        </p:nvSpPr>
        <p:spPr>
          <a:xfrm>
            <a:off x="4793322" y="2660903"/>
            <a:ext cx="116839" cy="95885"/>
          </a:xfrm>
          <a:custGeom>
            <a:avLst/>
            <a:gdLst/>
            <a:ahLst/>
            <a:cxnLst/>
            <a:rect l="l" t="t" r="r" b="b"/>
            <a:pathLst>
              <a:path w="116839" h="95885">
                <a:moveTo>
                  <a:pt x="0" y="45999"/>
                </a:moveTo>
                <a:lnTo>
                  <a:pt x="116763" y="0"/>
                </a:lnTo>
                <a:lnTo>
                  <a:pt x="35382" y="95529"/>
                </a:lnTo>
              </a:path>
            </a:pathLst>
          </a:custGeom>
          <a:ln w="30437">
            <a:solidFill>
              <a:srgbClr val="000000"/>
            </a:solidFill>
          </a:ln>
        </p:spPr>
        <p:txBody>
          <a:bodyPr wrap="square" lIns="0" tIns="0" rIns="0" bIns="0" rtlCol="0"/>
          <a:lstStyle/>
          <a:p>
            <a:endParaRPr/>
          </a:p>
        </p:txBody>
      </p:sp>
      <p:sp>
        <p:nvSpPr>
          <p:cNvPr id="35" name="object 35"/>
          <p:cNvSpPr/>
          <p:nvPr/>
        </p:nvSpPr>
        <p:spPr>
          <a:xfrm>
            <a:off x="2069267" y="3071812"/>
            <a:ext cx="2181860" cy="365760"/>
          </a:xfrm>
          <a:custGeom>
            <a:avLst/>
            <a:gdLst/>
            <a:ahLst/>
            <a:cxnLst/>
            <a:rect l="l" t="t" r="r" b="b"/>
            <a:pathLst>
              <a:path w="2181860" h="365760">
                <a:moveTo>
                  <a:pt x="0" y="182619"/>
                </a:moveTo>
                <a:lnTo>
                  <a:pt x="15220" y="243497"/>
                </a:lnTo>
                <a:lnTo>
                  <a:pt x="58340" y="301832"/>
                </a:lnTo>
                <a:lnTo>
                  <a:pt x="116681" y="344957"/>
                </a:lnTo>
                <a:lnTo>
                  <a:pt x="176244" y="360287"/>
                </a:lnTo>
                <a:lnTo>
                  <a:pt x="257173" y="364169"/>
                </a:lnTo>
                <a:lnTo>
                  <a:pt x="319276" y="364922"/>
                </a:lnTo>
                <a:lnTo>
                  <a:pt x="399926" y="365199"/>
                </a:lnTo>
                <a:lnTo>
                  <a:pt x="502215" y="365239"/>
                </a:lnTo>
                <a:lnTo>
                  <a:pt x="1781416" y="365199"/>
                </a:lnTo>
                <a:lnTo>
                  <a:pt x="1862068" y="364922"/>
                </a:lnTo>
                <a:lnTo>
                  <a:pt x="1924172" y="364169"/>
                </a:lnTo>
                <a:lnTo>
                  <a:pt x="1970819" y="362704"/>
                </a:lnTo>
                <a:lnTo>
                  <a:pt x="2030109" y="356682"/>
                </a:lnTo>
                <a:lnTo>
                  <a:pt x="2094788" y="326248"/>
                </a:lnTo>
                <a:lnTo>
                  <a:pt x="2147416" y="273614"/>
                </a:lnTo>
                <a:lnTo>
                  <a:pt x="2177534" y="213057"/>
                </a:lnTo>
                <a:lnTo>
                  <a:pt x="2181339" y="182619"/>
                </a:lnTo>
                <a:lnTo>
                  <a:pt x="2177534" y="152182"/>
                </a:lnTo>
                <a:lnTo>
                  <a:pt x="2147416" y="91624"/>
                </a:lnTo>
                <a:lnTo>
                  <a:pt x="2094788" y="38990"/>
                </a:lnTo>
                <a:lnTo>
                  <a:pt x="2048935" y="13587"/>
                </a:lnTo>
                <a:lnTo>
                  <a:pt x="2005101" y="4951"/>
                </a:lnTo>
                <a:lnTo>
                  <a:pt x="1924172" y="1069"/>
                </a:lnTo>
                <a:lnTo>
                  <a:pt x="1862068" y="316"/>
                </a:lnTo>
                <a:lnTo>
                  <a:pt x="1781416" y="39"/>
                </a:lnTo>
                <a:lnTo>
                  <a:pt x="1679124" y="0"/>
                </a:lnTo>
                <a:lnTo>
                  <a:pt x="399926" y="39"/>
                </a:lnTo>
                <a:lnTo>
                  <a:pt x="319276" y="316"/>
                </a:lnTo>
                <a:lnTo>
                  <a:pt x="257173" y="1069"/>
                </a:lnTo>
                <a:lnTo>
                  <a:pt x="210526" y="2535"/>
                </a:lnTo>
                <a:lnTo>
                  <a:pt x="151237" y="8556"/>
                </a:lnTo>
                <a:lnTo>
                  <a:pt x="86558" y="38990"/>
                </a:lnTo>
                <a:lnTo>
                  <a:pt x="33928" y="91624"/>
                </a:lnTo>
                <a:lnTo>
                  <a:pt x="3805" y="152182"/>
                </a:lnTo>
                <a:lnTo>
                  <a:pt x="0" y="182619"/>
                </a:lnTo>
                <a:close/>
              </a:path>
            </a:pathLst>
          </a:custGeom>
          <a:solidFill>
            <a:srgbClr val="FFFFFF"/>
          </a:solidFill>
        </p:spPr>
        <p:txBody>
          <a:bodyPr wrap="square" lIns="0" tIns="0" rIns="0" bIns="0" rtlCol="0"/>
          <a:lstStyle/>
          <a:p>
            <a:endParaRPr/>
          </a:p>
        </p:txBody>
      </p:sp>
      <p:sp>
        <p:nvSpPr>
          <p:cNvPr id="36" name="object 36"/>
          <p:cNvSpPr/>
          <p:nvPr/>
        </p:nvSpPr>
        <p:spPr>
          <a:xfrm>
            <a:off x="2069267" y="3071812"/>
            <a:ext cx="2181860" cy="365760"/>
          </a:xfrm>
          <a:custGeom>
            <a:avLst/>
            <a:gdLst/>
            <a:ahLst/>
            <a:cxnLst/>
            <a:rect l="l" t="t" r="r" b="b"/>
            <a:pathLst>
              <a:path w="2181860" h="365760">
                <a:moveTo>
                  <a:pt x="116681" y="344957"/>
                </a:moveTo>
                <a:lnTo>
                  <a:pt x="58340" y="301832"/>
                </a:lnTo>
                <a:lnTo>
                  <a:pt x="15220" y="243497"/>
                </a:lnTo>
                <a:lnTo>
                  <a:pt x="0" y="182619"/>
                </a:lnTo>
                <a:lnTo>
                  <a:pt x="3805" y="152182"/>
                </a:lnTo>
                <a:lnTo>
                  <a:pt x="33928" y="91624"/>
                </a:lnTo>
                <a:lnTo>
                  <a:pt x="86558" y="38990"/>
                </a:lnTo>
                <a:lnTo>
                  <a:pt x="132413" y="13587"/>
                </a:lnTo>
                <a:lnTo>
                  <a:pt x="176244" y="4951"/>
                </a:lnTo>
                <a:lnTo>
                  <a:pt x="257173" y="1069"/>
                </a:lnTo>
                <a:lnTo>
                  <a:pt x="319276" y="316"/>
                </a:lnTo>
                <a:lnTo>
                  <a:pt x="399926" y="39"/>
                </a:lnTo>
                <a:lnTo>
                  <a:pt x="502215" y="0"/>
                </a:lnTo>
                <a:lnTo>
                  <a:pt x="543368" y="0"/>
                </a:lnTo>
                <a:lnTo>
                  <a:pt x="587252" y="0"/>
                </a:lnTo>
                <a:lnTo>
                  <a:pt x="1679124" y="0"/>
                </a:lnTo>
                <a:lnTo>
                  <a:pt x="1781416" y="39"/>
                </a:lnTo>
                <a:lnTo>
                  <a:pt x="1862068" y="316"/>
                </a:lnTo>
                <a:lnTo>
                  <a:pt x="1924172" y="1069"/>
                </a:lnTo>
                <a:lnTo>
                  <a:pt x="1970819" y="2535"/>
                </a:lnTo>
                <a:lnTo>
                  <a:pt x="2030109" y="8556"/>
                </a:lnTo>
                <a:lnTo>
                  <a:pt x="2094788" y="38990"/>
                </a:lnTo>
                <a:lnTo>
                  <a:pt x="2147416" y="91624"/>
                </a:lnTo>
                <a:lnTo>
                  <a:pt x="2177534" y="152182"/>
                </a:lnTo>
                <a:lnTo>
                  <a:pt x="2181339" y="182619"/>
                </a:lnTo>
                <a:lnTo>
                  <a:pt x="2177534" y="213057"/>
                </a:lnTo>
                <a:lnTo>
                  <a:pt x="2147416" y="273614"/>
                </a:lnTo>
                <a:lnTo>
                  <a:pt x="2094788" y="326248"/>
                </a:lnTo>
                <a:lnTo>
                  <a:pt x="2048935" y="351652"/>
                </a:lnTo>
                <a:lnTo>
                  <a:pt x="2005101" y="360287"/>
                </a:lnTo>
                <a:lnTo>
                  <a:pt x="1924172" y="364169"/>
                </a:lnTo>
                <a:lnTo>
                  <a:pt x="1862068" y="364922"/>
                </a:lnTo>
                <a:lnTo>
                  <a:pt x="1781416" y="365199"/>
                </a:lnTo>
                <a:lnTo>
                  <a:pt x="1679124" y="365239"/>
                </a:lnTo>
                <a:lnTo>
                  <a:pt x="1637971" y="365239"/>
                </a:lnTo>
                <a:lnTo>
                  <a:pt x="1594086" y="365239"/>
                </a:lnTo>
                <a:lnTo>
                  <a:pt x="502215" y="365239"/>
                </a:lnTo>
                <a:lnTo>
                  <a:pt x="399926" y="365199"/>
                </a:lnTo>
                <a:lnTo>
                  <a:pt x="319276" y="364922"/>
                </a:lnTo>
                <a:lnTo>
                  <a:pt x="257173" y="364169"/>
                </a:lnTo>
                <a:lnTo>
                  <a:pt x="210526" y="362704"/>
                </a:lnTo>
                <a:lnTo>
                  <a:pt x="151237" y="356682"/>
                </a:lnTo>
                <a:lnTo>
                  <a:pt x="132413" y="351652"/>
                </a:lnTo>
                <a:lnTo>
                  <a:pt x="116681" y="344957"/>
                </a:lnTo>
              </a:path>
            </a:pathLst>
          </a:custGeom>
          <a:ln w="15218">
            <a:solidFill>
              <a:srgbClr val="000000"/>
            </a:solidFill>
          </a:ln>
        </p:spPr>
        <p:txBody>
          <a:bodyPr wrap="square" lIns="0" tIns="0" rIns="0" bIns="0" rtlCol="0"/>
          <a:lstStyle/>
          <a:p>
            <a:endParaRPr/>
          </a:p>
        </p:txBody>
      </p:sp>
      <p:sp>
        <p:nvSpPr>
          <p:cNvPr id="37" name="object 37"/>
          <p:cNvSpPr txBox="1"/>
          <p:nvPr/>
        </p:nvSpPr>
        <p:spPr>
          <a:xfrm>
            <a:off x="2180856" y="3102476"/>
            <a:ext cx="1896745" cy="281305"/>
          </a:xfrm>
          <a:prstGeom prst="rect">
            <a:avLst/>
          </a:prstGeom>
        </p:spPr>
        <p:txBody>
          <a:bodyPr vert="horz" wrap="square" lIns="0" tIns="15875" rIns="0" bIns="0" rtlCol="0">
            <a:spAutoFit/>
          </a:bodyPr>
          <a:lstStyle/>
          <a:p>
            <a:pPr marL="12700">
              <a:lnSpc>
                <a:spcPct val="100000"/>
              </a:lnSpc>
              <a:spcBef>
                <a:spcPts val="125"/>
              </a:spcBef>
            </a:pPr>
            <a:r>
              <a:rPr sz="1650" spc="15" dirty="0">
                <a:latin typeface="Arial"/>
                <a:cs typeface="Arial"/>
              </a:rPr>
              <a:t>What</a:t>
            </a:r>
            <a:r>
              <a:rPr sz="1650" spc="-20" dirty="0">
                <a:latin typeface="Arial"/>
                <a:cs typeface="Arial"/>
              </a:rPr>
              <a:t> </a:t>
            </a:r>
            <a:r>
              <a:rPr sz="1650" spc="15" dirty="0">
                <a:latin typeface="Arial"/>
                <a:cs typeface="Arial"/>
              </a:rPr>
              <a:t>my</a:t>
            </a:r>
            <a:r>
              <a:rPr sz="1650" spc="-15" dirty="0">
                <a:latin typeface="Arial"/>
                <a:cs typeface="Arial"/>
              </a:rPr>
              <a:t> </a:t>
            </a:r>
            <a:r>
              <a:rPr sz="1650" spc="10" dirty="0">
                <a:latin typeface="Arial"/>
                <a:cs typeface="Arial"/>
              </a:rPr>
              <a:t>actions</a:t>
            </a:r>
            <a:r>
              <a:rPr sz="1650" spc="-15" dirty="0">
                <a:latin typeface="Arial"/>
                <a:cs typeface="Arial"/>
              </a:rPr>
              <a:t> </a:t>
            </a:r>
            <a:r>
              <a:rPr sz="1650" spc="15" dirty="0">
                <a:latin typeface="Arial"/>
                <a:cs typeface="Arial"/>
              </a:rPr>
              <a:t>do</a:t>
            </a:r>
            <a:endParaRPr sz="1650" dirty="0">
              <a:latin typeface="Arial"/>
              <a:cs typeface="Arial"/>
            </a:endParaRPr>
          </a:p>
        </p:txBody>
      </p:sp>
      <p:grpSp>
        <p:nvGrpSpPr>
          <p:cNvPr id="38" name="object 38"/>
          <p:cNvGrpSpPr/>
          <p:nvPr/>
        </p:nvGrpSpPr>
        <p:grpSpPr>
          <a:xfrm>
            <a:off x="2708455" y="1919414"/>
            <a:ext cx="3208716" cy="3480270"/>
            <a:chOff x="2708455" y="1919414"/>
            <a:chExt cx="3208716" cy="3480270"/>
          </a:xfrm>
        </p:grpSpPr>
        <p:sp>
          <p:nvSpPr>
            <p:cNvPr id="39" name="object 39"/>
            <p:cNvSpPr/>
            <p:nvPr/>
          </p:nvSpPr>
          <p:spPr>
            <a:xfrm>
              <a:off x="5866764" y="1919414"/>
              <a:ext cx="0" cy="353060"/>
            </a:xfrm>
            <a:custGeom>
              <a:avLst/>
              <a:gdLst/>
              <a:ahLst/>
              <a:cxnLst/>
              <a:rect l="l" t="t" r="r" b="b"/>
              <a:pathLst>
                <a:path h="353060">
                  <a:moveTo>
                    <a:pt x="0" y="0"/>
                  </a:moveTo>
                  <a:lnTo>
                    <a:pt x="0" y="352742"/>
                  </a:lnTo>
                </a:path>
              </a:pathLst>
            </a:custGeom>
            <a:ln w="30437">
              <a:solidFill>
                <a:srgbClr val="000000"/>
              </a:solidFill>
            </a:ln>
          </p:spPr>
          <p:txBody>
            <a:bodyPr wrap="square" lIns="0" tIns="0" rIns="0" bIns="0" rtlCol="0"/>
            <a:lstStyle/>
            <a:p>
              <a:endParaRPr/>
            </a:p>
          </p:txBody>
        </p:sp>
        <p:sp>
          <p:nvSpPr>
            <p:cNvPr id="40" name="object 40"/>
            <p:cNvSpPr/>
            <p:nvPr/>
          </p:nvSpPr>
          <p:spPr>
            <a:xfrm>
              <a:off x="5816828" y="2135187"/>
              <a:ext cx="100330" cy="200025"/>
            </a:xfrm>
            <a:custGeom>
              <a:avLst/>
              <a:gdLst/>
              <a:ahLst/>
              <a:cxnLst/>
              <a:rect l="l" t="t" r="r" b="b"/>
              <a:pathLst>
                <a:path w="100329" h="200025">
                  <a:moveTo>
                    <a:pt x="0" y="0"/>
                  </a:moveTo>
                  <a:lnTo>
                    <a:pt x="49936" y="199720"/>
                  </a:lnTo>
                  <a:lnTo>
                    <a:pt x="99860" y="0"/>
                  </a:lnTo>
                  <a:lnTo>
                    <a:pt x="0" y="0"/>
                  </a:lnTo>
                  <a:close/>
                </a:path>
              </a:pathLst>
            </a:custGeom>
            <a:solidFill>
              <a:srgbClr val="000000"/>
            </a:solidFill>
          </p:spPr>
          <p:txBody>
            <a:bodyPr wrap="square" lIns="0" tIns="0" rIns="0" bIns="0" rtlCol="0"/>
            <a:lstStyle/>
            <a:p>
              <a:endParaRPr/>
            </a:p>
          </p:txBody>
        </p:sp>
        <p:sp>
          <p:nvSpPr>
            <p:cNvPr id="41" name="object 41"/>
            <p:cNvSpPr/>
            <p:nvPr/>
          </p:nvSpPr>
          <p:spPr>
            <a:xfrm>
              <a:off x="5836323" y="2150402"/>
              <a:ext cx="60960" cy="3186430"/>
            </a:xfrm>
            <a:custGeom>
              <a:avLst/>
              <a:gdLst/>
              <a:ahLst/>
              <a:cxnLst/>
              <a:rect l="l" t="t" r="r" b="b"/>
              <a:pathLst>
                <a:path w="60960" h="3186429">
                  <a:moveTo>
                    <a:pt x="60871" y="0"/>
                  </a:moveTo>
                  <a:lnTo>
                    <a:pt x="30441" y="121754"/>
                  </a:lnTo>
                  <a:lnTo>
                    <a:pt x="0" y="0"/>
                  </a:lnTo>
                </a:path>
                <a:path w="60960" h="3186429">
                  <a:moveTo>
                    <a:pt x="30441" y="2789389"/>
                  </a:moveTo>
                  <a:lnTo>
                    <a:pt x="30441" y="3186226"/>
                  </a:lnTo>
                </a:path>
              </a:pathLst>
            </a:custGeom>
            <a:ln w="30437">
              <a:solidFill>
                <a:srgbClr val="000000"/>
              </a:solidFill>
            </a:ln>
          </p:spPr>
          <p:txBody>
            <a:bodyPr wrap="square" lIns="0" tIns="0" rIns="0" bIns="0" rtlCol="0"/>
            <a:lstStyle/>
            <a:p>
              <a:endParaRPr/>
            </a:p>
          </p:txBody>
        </p:sp>
        <p:sp>
          <p:nvSpPr>
            <p:cNvPr id="42" name="object 42"/>
            <p:cNvSpPr/>
            <p:nvPr/>
          </p:nvSpPr>
          <p:spPr>
            <a:xfrm>
              <a:off x="5816841" y="5199659"/>
              <a:ext cx="100330" cy="200025"/>
            </a:xfrm>
            <a:custGeom>
              <a:avLst/>
              <a:gdLst/>
              <a:ahLst/>
              <a:cxnLst/>
              <a:rect l="l" t="t" r="r" b="b"/>
              <a:pathLst>
                <a:path w="100329" h="200025">
                  <a:moveTo>
                    <a:pt x="0" y="0"/>
                  </a:moveTo>
                  <a:lnTo>
                    <a:pt x="49923" y="199720"/>
                  </a:lnTo>
                  <a:lnTo>
                    <a:pt x="99860" y="0"/>
                  </a:lnTo>
                  <a:lnTo>
                    <a:pt x="0" y="0"/>
                  </a:lnTo>
                  <a:close/>
                </a:path>
              </a:pathLst>
            </a:custGeom>
            <a:solidFill>
              <a:srgbClr val="000000"/>
            </a:solidFill>
          </p:spPr>
          <p:txBody>
            <a:bodyPr wrap="square" lIns="0" tIns="0" rIns="0" bIns="0" rtlCol="0"/>
            <a:lstStyle/>
            <a:p>
              <a:endParaRPr/>
            </a:p>
          </p:txBody>
        </p:sp>
        <p:sp>
          <p:nvSpPr>
            <p:cNvPr id="44" name="object 44"/>
            <p:cNvSpPr/>
            <p:nvPr/>
          </p:nvSpPr>
          <p:spPr>
            <a:xfrm>
              <a:off x="5816841" y="4303102"/>
              <a:ext cx="100330" cy="200025"/>
            </a:xfrm>
            <a:custGeom>
              <a:avLst/>
              <a:gdLst/>
              <a:ahLst/>
              <a:cxnLst/>
              <a:rect l="l" t="t" r="r" b="b"/>
              <a:pathLst>
                <a:path w="100329" h="200025">
                  <a:moveTo>
                    <a:pt x="0" y="0"/>
                  </a:moveTo>
                  <a:lnTo>
                    <a:pt x="49923" y="199707"/>
                  </a:lnTo>
                  <a:lnTo>
                    <a:pt x="99860" y="0"/>
                  </a:lnTo>
                  <a:lnTo>
                    <a:pt x="0" y="0"/>
                  </a:lnTo>
                  <a:close/>
                </a:path>
              </a:pathLst>
            </a:custGeom>
            <a:solidFill>
              <a:srgbClr val="000000"/>
            </a:solidFill>
          </p:spPr>
          <p:txBody>
            <a:bodyPr wrap="square" lIns="0" tIns="0" rIns="0" bIns="0" rtlCol="0"/>
            <a:lstStyle/>
            <a:p>
              <a:endParaRPr/>
            </a:p>
          </p:txBody>
        </p:sp>
        <p:sp>
          <p:nvSpPr>
            <p:cNvPr id="45" name="object 45"/>
            <p:cNvSpPr/>
            <p:nvPr/>
          </p:nvSpPr>
          <p:spPr>
            <a:xfrm>
              <a:off x="5836335" y="4318317"/>
              <a:ext cx="60960" cy="121920"/>
            </a:xfrm>
            <a:custGeom>
              <a:avLst/>
              <a:gdLst/>
              <a:ahLst/>
              <a:cxnLst/>
              <a:rect l="l" t="t" r="r" b="b"/>
              <a:pathLst>
                <a:path w="60960" h="121920">
                  <a:moveTo>
                    <a:pt x="60871" y="0"/>
                  </a:moveTo>
                  <a:lnTo>
                    <a:pt x="30429" y="121754"/>
                  </a:lnTo>
                  <a:lnTo>
                    <a:pt x="0" y="0"/>
                  </a:lnTo>
                </a:path>
              </a:pathLst>
            </a:custGeom>
            <a:ln w="30437">
              <a:solidFill>
                <a:srgbClr val="000000"/>
              </a:solidFill>
            </a:ln>
          </p:spPr>
          <p:txBody>
            <a:bodyPr wrap="square" lIns="0" tIns="0" rIns="0" bIns="0" rtlCol="0"/>
            <a:lstStyle/>
            <a:p>
              <a:endParaRPr/>
            </a:p>
          </p:txBody>
        </p:sp>
        <p:sp>
          <p:nvSpPr>
            <p:cNvPr id="47" name="object 47"/>
            <p:cNvSpPr/>
            <p:nvPr/>
          </p:nvSpPr>
          <p:spPr>
            <a:xfrm>
              <a:off x="2708455" y="4502365"/>
              <a:ext cx="963930" cy="365760"/>
            </a:xfrm>
            <a:custGeom>
              <a:avLst/>
              <a:gdLst/>
              <a:ahLst/>
              <a:cxnLst/>
              <a:rect l="l" t="t" r="r" b="b"/>
              <a:pathLst>
                <a:path w="963929" h="365760">
                  <a:moveTo>
                    <a:pt x="0" y="182619"/>
                  </a:moveTo>
                  <a:lnTo>
                    <a:pt x="15211" y="243497"/>
                  </a:lnTo>
                  <a:lnTo>
                    <a:pt x="58335" y="301832"/>
                  </a:lnTo>
                  <a:lnTo>
                    <a:pt x="116671" y="344957"/>
                  </a:lnTo>
                  <a:lnTo>
                    <a:pt x="185158" y="362704"/>
                  </a:lnTo>
                  <a:lnTo>
                    <a:pt x="233666" y="364922"/>
                  </a:lnTo>
                  <a:lnTo>
                    <a:pt x="299297" y="365239"/>
                  </a:lnTo>
                  <a:lnTo>
                    <a:pt x="664549" y="365239"/>
                  </a:lnTo>
                  <a:lnTo>
                    <a:pt x="730175" y="364922"/>
                  </a:lnTo>
                  <a:lnTo>
                    <a:pt x="778683" y="362704"/>
                  </a:lnTo>
                  <a:lnTo>
                    <a:pt x="847163" y="344957"/>
                  </a:lnTo>
                  <a:lnTo>
                    <a:pt x="905508" y="301832"/>
                  </a:lnTo>
                  <a:lnTo>
                    <a:pt x="948623" y="243497"/>
                  </a:lnTo>
                  <a:lnTo>
                    <a:pt x="963844" y="182619"/>
                  </a:lnTo>
                  <a:lnTo>
                    <a:pt x="960039" y="152182"/>
                  </a:lnTo>
                  <a:lnTo>
                    <a:pt x="929921" y="91624"/>
                  </a:lnTo>
                  <a:lnTo>
                    <a:pt x="877287" y="38996"/>
                  </a:lnTo>
                  <a:lnTo>
                    <a:pt x="815777" y="8561"/>
                  </a:lnTo>
                  <a:lnTo>
                    <a:pt x="730175" y="317"/>
                  </a:lnTo>
                  <a:lnTo>
                    <a:pt x="664549" y="0"/>
                  </a:lnTo>
                  <a:lnTo>
                    <a:pt x="299297" y="0"/>
                  </a:lnTo>
                  <a:lnTo>
                    <a:pt x="233666" y="317"/>
                  </a:lnTo>
                  <a:lnTo>
                    <a:pt x="185158" y="2536"/>
                  </a:lnTo>
                  <a:lnTo>
                    <a:pt x="116671" y="20294"/>
                  </a:lnTo>
                  <a:lnTo>
                    <a:pt x="58335" y="63407"/>
                  </a:lnTo>
                  <a:lnTo>
                    <a:pt x="15211" y="121742"/>
                  </a:lnTo>
                  <a:lnTo>
                    <a:pt x="0" y="182619"/>
                  </a:lnTo>
                  <a:close/>
                </a:path>
              </a:pathLst>
            </a:custGeom>
            <a:solidFill>
              <a:srgbClr val="FFFFFF"/>
            </a:solidFill>
          </p:spPr>
          <p:txBody>
            <a:bodyPr wrap="square" lIns="0" tIns="0" rIns="0" bIns="0" rtlCol="0"/>
            <a:lstStyle/>
            <a:p>
              <a:endParaRPr/>
            </a:p>
          </p:txBody>
        </p:sp>
        <p:sp>
          <p:nvSpPr>
            <p:cNvPr id="48" name="object 48"/>
            <p:cNvSpPr/>
            <p:nvPr/>
          </p:nvSpPr>
          <p:spPr>
            <a:xfrm>
              <a:off x="2708455" y="4502365"/>
              <a:ext cx="963930" cy="365760"/>
            </a:xfrm>
            <a:custGeom>
              <a:avLst/>
              <a:gdLst/>
              <a:ahLst/>
              <a:cxnLst/>
              <a:rect l="l" t="t" r="r" b="b"/>
              <a:pathLst>
                <a:path w="963929" h="365760">
                  <a:moveTo>
                    <a:pt x="15211" y="243497"/>
                  </a:moveTo>
                  <a:lnTo>
                    <a:pt x="3802" y="213057"/>
                  </a:lnTo>
                  <a:lnTo>
                    <a:pt x="0" y="182619"/>
                  </a:lnTo>
                  <a:lnTo>
                    <a:pt x="3802" y="152182"/>
                  </a:lnTo>
                  <a:lnTo>
                    <a:pt x="33920" y="91624"/>
                  </a:lnTo>
                  <a:lnTo>
                    <a:pt x="86554" y="38996"/>
                  </a:lnTo>
                  <a:lnTo>
                    <a:pt x="148062" y="8561"/>
                  </a:lnTo>
                  <a:lnTo>
                    <a:pt x="233666" y="317"/>
                  </a:lnTo>
                  <a:lnTo>
                    <a:pt x="299297" y="0"/>
                  </a:lnTo>
                  <a:lnTo>
                    <a:pt x="346152" y="0"/>
                  </a:lnTo>
                  <a:lnTo>
                    <a:pt x="398331" y="0"/>
                  </a:lnTo>
                  <a:lnTo>
                    <a:pt x="664549" y="0"/>
                  </a:lnTo>
                  <a:lnTo>
                    <a:pt x="730175" y="317"/>
                  </a:lnTo>
                  <a:lnTo>
                    <a:pt x="778683" y="2536"/>
                  </a:lnTo>
                  <a:lnTo>
                    <a:pt x="847163" y="20294"/>
                  </a:lnTo>
                  <a:lnTo>
                    <a:pt x="905508" y="63407"/>
                  </a:lnTo>
                  <a:lnTo>
                    <a:pt x="948623" y="121742"/>
                  </a:lnTo>
                  <a:lnTo>
                    <a:pt x="963844" y="182619"/>
                  </a:lnTo>
                  <a:lnTo>
                    <a:pt x="960039" y="213057"/>
                  </a:lnTo>
                  <a:lnTo>
                    <a:pt x="929921" y="273614"/>
                  </a:lnTo>
                  <a:lnTo>
                    <a:pt x="877287" y="326248"/>
                  </a:lnTo>
                  <a:lnTo>
                    <a:pt x="815777" y="356682"/>
                  </a:lnTo>
                  <a:lnTo>
                    <a:pt x="730175" y="364922"/>
                  </a:lnTo>
                  <a:lnTo>
                    <a:pt x="664549" y="365239"/>
                  </a:lnTo>
                  <a:lnTo>
                    <a:pt x="617694" y="365239"/>
                  </a:lnTo>
                  <a:lnTo>
                    <a:pt x="565516" y="365239"/>
                  </a:lnTo>
                  <a:lnTo>
                    <a:pt x="510142" y="365239"/>
                  </a:lnTo>
                  <a:lnTo>
                    <a:pt x="453704" y="365239"/>
                  </a:lnTo>
                  <a:lnTo>
                    <a:pt x="398331" y="365239"/>
                  </a:lnTo>
                  <a:lnTo>
                    <a:pt x="346152" y="365239"/>
                  </a:lnTo>
                  <a:lnTo>
                    <a:pt x="299297" y="365239"/>
                  </a:lnTo>
                  <a:lnTo>
                    <a:pt x="233666" y="364922"/>
                  </a:lnTo>
                  <a:lnTo>
                    <a:pt x="185158" y="362704"/>
                  </a:lnTo>
                  <a:lnTo>
                    <a:pt x="116671" y="344957"/>
                  </a:lnTo>
                  <a:lnTo>
                    <a:pt x="58335" y="301832"/>
                  </a:lnTo>
                  <a:lnTo>
                    <a:pt x="33920" y="273614"/>
                  </a:lnTo>
                  <a:lnTo>
                    <a:pt x="15211" y="243497"/>
                  </a:lnTo>
                </a:path>
              </a:pathLst>
            </a:custGeom>
            <a:ln w="15218">
              <a:solidFill>
                <a:srgbClr val="000000"/>
              </a:solidFill>
            </a:ln>
          </p:spPr>
          <p:txBody>
            <a:bodyPr wrap="square" lIns="0" tIns="0" rIns="0" bIns="0" rtlCol="0"/>
            <a:lstStyle/>
            <a:p>
              <a:endParaRPr/>
            </a:p>
          </p:txBody>
        </p:sp>
      </p:grpSp>
      <p:sp>
        <p:nvSpPr>
          <p:cNvPr id="49" name="object 49"/>
          <p:cNvSpPr txBox="1"/>
          <p:nvPr/>
        </p:nvSpPr>
        <p:spPr>
          <a:xfrm>
            <a:off x="2896133" y="4533029"/>
            <a:ext cx="582295" cy="281305"/>
          </a:xfrm>
          <a:prstGeom prst="rect">
            <a:avLst/>
          </a:prstGeom>
        </p:spPr>
        <p:txBody>
          <a:bodyPr vert="horz" wrap="square" lIns="0" tIns="15875" rIns="0" bIns="0" rtlCol="0">
            <a:spAutoFit/>
          </a:bodyPr>
          <a:lstStyle/>
          <a:p>
            <a:pPr marL="12700">
              <a:lnSpc>
                <a:spcPct val="100000"/>
              </a:lnSpc>
              <a:spcBef>
                <a:spcPts val="125"/>
              </a:spcBef>
            </a:pPr>
            <a:r>
              <a:rPr sz="1650" spc="10" dirty="0">
                <a:latin typeface="Arial"/>
                <a:cs typeface="Arial"/>
              </a:rPr>
              <a:t>Goals</a:t>
            </a:r>
            <a:endParaRPr sz="1650">
              <a:latin typeface="Arial"/>
              <a:cs typeface="Arial"/>
            </a:endParaRPr>
          </a:p>
        </p:txBody>
      </p:sp>
      <p:grpSp>
        <p:nvGrpSpPr>
          <p:cNvPr id="50" name="object 50"/>
          <p:cNvGrpSpPr/>
          <p:nvPr/>
        </p:nvGrpSpPr>
        <p:grpSpPr>
          <a:xfrm>
            <a:off x="3136785" y="1445451"/>
            <a:ext cx="2229485" cy="3302000"/>
            <a:chOff x="3136785" y="1445451"/>
            <a:chExt cx="2229485" cy="3302000"/>
          </a:xfrm>
        </p:grpSpPr>
        <p:sp>
          <p:nvSpPr>
            <p:cNvPr id="51" name="object 51"/>
            <p:cNvSpPr/>
            <p:nvPr/>
          </p:nvSpPr>
          <p:spPr>
            <a:xfrm>
              <a:off x="3676802" y="4697272"/>
              <a:ext cx="1330325" cy="0"/>
            </a:xfrm>
            <a:custGeom>
              <a:avLst/>
              <a:gdLst/>
              <a:ahLst/>
              <a:cxnLst/>
              <a:rect l="l" t="t" r="r" b="b"/>
              <a:pathLst>
                <a:path w="1330325">
                  <a:moveTo>
                    <a:pt x="0" y="0"/>
                  </a:moveTo>
                  <a:lnTo>
                    <a:pt x="1330147" y="0"/>
                  </a:lnTo>
                </a:path>
              </a:pathLst>
            </a:custGeom>
            <a:ln w="30437">
              <a:solidFill>
                <a:srgbClr val="000000"/>
              </a:solidFill>
            </a:ln>
          </p:spPr>
          <p:txBody>
            <a:bodyPr wrap="square" lIns="0" tIns="0" rIns="0" bIns="0" rtlCol="0"/>
            <a:lstStyle/>
            <a:p>
              <a:endParaRPr/>
            </a:p>
          </p:txBody>
        </p:sp>
        <p:sp>
          <p:nvSpPr>
            <p:cNvPr id="52" name="object 52"/>
            <p:cNvSpPr/>
            <p:nvPr/>
          </p:nvSpPr>
          <p:spPr>
            <a:xfrm>
              <a:off x="4869980" y="4647349"/>
              <a:ext cx="200025" cy="100330"/>
            </a:xfrm>
            <a:custGeom>
              <a:avLst/>
              <a:gdLst/>
              <a:ahLst/>
              <a:cxnLst/>
              <a:rect l="l" t="t" r="r" b="b"/>
              <a:pathLst>
                <a:path w="200025" h="100329">
                  <a:moveTo>
                    <a:pt x="0" y="0"/>
                  </a:moveTo>
                  <a:lnTo>
                    <a:pt x="0" y="99860"/>
                  </a:lnTo>
                  <a:lnTo>
                    <a:pt x="199720" y="49923"/>
                  </a:lnTo>
                  <a:lnTo>
                    <a:pt x="0" y="0"/>
                  </a:lnTo>
                  <a:close/>
                </a:path>
              </a:pathLst>
            </a:custGeom>
            <a:solidFill>
              <a:srgbClr val="000000"/>
            </a:solidFill>
          </p:spPr>
          <p:txBody>
            <a:bodyPr wrap="square" lIns="0" tIns="0" rIns="0" bIns="0" rtlCol="0"/>
            <a:lstStyle/>
            <a:p>
              <a:endParaRPr/>
            </a:p>
          </p:txBody>
        </p:sp>
        <p:sp>
          <p:nvSpPr>
            <p:cNvPr id="53" name="object 53"/>
            <p:cNvSpPr/>
            <p:nvPr/>
          </p:nvSpPr>
          <p:spPr>
            <a:xfrm>
              <a:off x="4885207" y="4666843"/>
              <a:ext cx="121920" cy="60960"/>
            </a:xfrm>
            <a:custGeom>
              <a:avLst/>
              <a:gdLst/>
              <a:ahLst/>
              <a:cxnLst/>
              <a:rect l="l" t="t" r="r" b="b"/>
              <a:pathLst>
                <a:path w="121920" h="60960">
                  <a:moveTo>
                    <a:pt x="0" y="0"/>
                  </a:moveTo>
                  <a:lnTo>
                    <a:pt x="121742" y="30429"/>
                  </a:lnTo>
                  <a:lnTo>
                    <a:pt x="0" y="60871"/>
                  </a:lnTo>
                </a:path>
              </a:pathLst>
            </a:custGeom>
            <a:ln w="30437">
              <a:solidFill>
                <a:srgbClr val="000000"/>
              </a:solidFill>
            </a:ln>
          </p:spPr>
          <p:txBody>
            <a:bodyPr wrap="square" lIns="0" tIns="0" rIns="0" bIns="0" rtlCol="0"/>
            <a:lstStyle/>
            <a:p>
              <a:endParaRPr/>
            </a:p>
          </p:txBody>
        </p:sp>
        <p:sp>
          <p:nvSpPr>
            <p:cNvPr id="54" name="object 54"/>
            <p:cNvSpPr/>
            <p:nvPr/>
          </p:nvSpPr>
          <p:spPr>
            <a:xfrm>
              <a:off x="3159950" y="1460669"/>
              <a:ext cx="2190750" cy="827405"/>
            </a:xfrm>
            <a:custGeom>
              <a:avLst/>
              <a:gdLst/>
              <a:ahLst/>
              <a:cxnLst/>
              <a:rect l="l" t="t" r="r" b="b"/>
              <a:pathLst>
                <a:path w="2190750" h="827405">
                  <a:moveTo>
                    <a:pt x="2190699" y="826790"/>
                  </a:moveTo>
                  <a:lnTo>
                    <a:pt x="2190438" y="825843"/>
                  </a:lnTo>
                  <a:lnTo>
                    <a:pt x="2188616" y="819215"/>
                  </a:lnTo>
                  <a:lnTo>
                    <a:pt x="2183669" y="801223"/>
                  </a:lnTo>
                  <a:lnTo>
                    <a:pt x="2174036" y="766186"/>
                  </a:lnTo>
                  <a:lnTo>
                    <a:pt x="2154543" y="700849"/>
                  </a:lnTo>
                  <a:lnTo>
                    <a:pt x="2139615" y="659767"/>
                  </a:lnTo>
                  <a:lnTo>
                    <a:pt x="2120102" y="614525"/>
                  </a:lnTo>
                  <a:lnTo>
                    <a:pt x="2095157" y="566209"/>
                  </a:lnTo>
                  <a:lnTo>
                    <a:pt x="2063930" y="515905"/>
                  </a:lnTo>
                  <a:lnTo>
                    <a:pt x="2025573" y="464700"/>
                  </a:lnTo>
                  <a:lnTo>
                    <a:pt x="1999602" y="434835"/>
                  </a:lnTo>
                  <a:lnTo>
                    <a:pt x="1970948" y="405180"/>
                  </a:lnTo>
                  <a:lnTo>
                    <a:pt x="1939643" y="375883"/>
                  </a:lnTo>
                  <a:lnTo>
                    <a:pt x="1905718" y="347091"/>
                  </a:lnTo>
                  <a:lnTo>
                    <a:pt x="1869204" y="318951"/>
                  </a:lnTo>
                  <a:lnTo>
                    <a:pt x="1830135" y="291611"/>
                  </a:lnTo>
                  <a:lnTo>
                    <a:pt x="1788540" y="265217"/>
                  </a:lnTo>
                  <a:lnTo>
                    <a:pt x="1744452" y="239918"/>
                  </a:lnTo>
                  <a:lnTo>
                    <a:pt x="1697902" y="215860"/>
                  </a:lnTo>
                  <a:lnTo>
                    <a:pt x="1648922" y="193192"/>
                  </a:lnTo>
                  <a:lnTo>
                    <a:pt x="1597544" y="172059"/>
                  </a:lnTo>
                  <a:lnTo>
                    <a:pt x="1543799" y="152611"/>
                  </a:lnTo>
                  <a:lnTo>
                    <a:pt x="1495905" y="137361"/>
                  </a:lnTo>
                  <a:lnTo>
                    <a:pt x="1446531" y="123381"/>
                  </a:lnTo>
                  <a:lnTo>
                    <a:pt x="1395911" y="110594"/>
                  </a:lnTo>
                  <a:lnTo>
                    <a:pt x="1344281" y="98923"/>
                  </a:lnTo>
                  <a:lnTo>
                    <a:pt x="1291876" y="88293"/>
                  </a:lnTo>
                  <a:lnTo>
                    <a:pt x="1238932" y="78628"/>
                  </a:lnTo>
                  <a:lnTo>
                    <a:pt x="1185683" y="69849"/>
                  </a:lnTo>
                  <a:lnTo>
                    <a:pt x="1132364" y="61883"/>
                  </a:lnTo>
                  <a:lnTo>
                    <a:pt x="1079211" y="54652"/>
                  </a:lnTo>
                  <a:lnTo>
                    <a:pt x="1026460" y="48080"/>
                  </a:lnTo>
                  <a:lnTo>
                    <a:pt x="974344" y="42090"/>
                  </a:lnTo>
                  <a:lnTo>
                    <a:pt x="923100" y="36607"/>
                  </a:lnTo>
                  <a:lnTo>
                    <a:pt x="872962" y="31554"/>
                  </a:lnTo>
                  <a:lnTo>
                    <a:pt x="824166" y="26855"/>
                  </a:lnTo>
                  <a:lnTo>
                    <a:pt x="758448" y="20778"/>
                  </a:lnTo>
                  <a:lnTo>
                    <a:pt x="695852" y="15324"/>
                  </a:lnTo>
                  <a:lnTo>
                    <a:pt x="636412" y="10570"/>
                  </a:lnTo>
                  <a:lnTo>
                    <a:pt x="580158" y="6593"/>
                  </a:lnTo>
                  <a:lnTo>
                    <a:pt x="527123" y="3470"/>
                  </a:lnTo>
                  <a:lnTo>
                    <a:pt x="477337" y="1279"/>
                  </a:lnTo>
                  <a:lnTo>
                    <a:pt x="430833" y="96"/>
                  </a:lnTo>
                  <a:lnTo>
                    <a:pt x="387642" y="0"/>
                  </a:lnTo>
                  <a:lnTo>
                    <a:pt x="347796" y="1066"/>
                  </a:lnTo>
                  <a:lnTo>
                    <a:pt x="248315" y="11776"/>
                  </a:lnTo>
                  <a:lnTo>
                    <a:pt x="197193" y="24576"/>
                  </a:lnTo>
                  <a:lnTo>
                    <a:pt x="156216" y="40902"/>
                  </a:lnTo>
                  <a:lnTo>
                    <a:pt x="97713" y="80640"/>
                  </a:lnTo>
                  <a:lnTo>
                    <a:pt x="53206" y="136415"/>
                  </a:lnTo>
                  <a:lnTo>
                    <a:pt x="28016" y="195029"/>
                  </a:lnTo>
                  <a:lnTo>
                    <a:pt x="12490" y="251653"/>
                  </a:lnTo>
                  <a:lnTo>
                    <a:pt x="3784" y="293504"/>
                  </a:lnTo>
                  <a:lnTo>
                    <a:pt x="0" y="313202"/>
                  </a:lnTo>
                </a:path>
              </a:pathLst>
            </a:custGeom>
            <a:ln w="30437">
              <a:solidFill>
                <a:srgbClr val="000000"/>
              </a:solidFill>
              <a:prstDash val="lgDash"/>
            </a:ln>
          </p:spPr>
          <p:txBody>
            <a:bodyPr wrap="square" lIns="0" tIns="0" rIns="0" bIns="0" rtlCol="0"/>
            <a:lstStyle/>
            <a:p>
              <a:endParaRPr/>
            </a:p>
          </p:txBody>
        </p:sp>
        <p:sp>
          <p:nvSpPr>
            <p:cNvPr id="55" name="object 55"/>
            <p:cNvSpPr/>
            <p:nvPr/>
          </p:nvSpPr>
          <p:spPr>
            <a:xfrm>
              <a:off x="3136785" y="1629930"/>
              <a:ext cx="98425" cy="205740"/>
            </a:xfrm>
            <a:custGeom>
              <a:avLst/>
              <a:gdLst/>
              <a:ahLst/>
              <a:cxnLst/>
              <a:rect l="l" t="t" r="r" b="b"/>
              <a:pathLst>
                <a:path w="98425" h="205739">
                  <a:moveTo>
                    <a:pt x="0" y="0"/>
                  </a:moveTo>
                  <a:lnTo>
                    <a:pt x="11303" y="205562"/>
                  </a:lnTo>
                  <a:lnTo>
                    <a:pt x="98056" y="18859"/>
                  </a:lnTo>
                  <a:lnTo>
                    <a:pt x="0" y="0"/>
                  </a:lnTo>
                  <a:close/>
                </a:path>
              </a:pathLst>
            </a:custGeom>
            <a:solidFill>
              <a:srgbClr val="000000"/>
            </a:solidFill>
          </p:spPr>
          <p:txBody>
            <a:bodyPr wrap="square" lIns="0" tIns="0" rIns="0" bIns="0" rtlCol="0"/>
            <a:lstStyle/>
            <a:p>
              <a:endParaRPr/>
            </a:p>
          </p:txBody>
        </p:sp>
        <p:sp>
          <p:nvSpPr>
            <p:cNvPr id="56" name="object 56"/>
            <p:cNvSpPr/>
            <p:nvPr/>
          </p:nvSpPr>
          <p:spPr>
            <a:xfrm>
              <a:off x="3153041" y="1648561"/>
              <a:ext cx="60325" cy="125730"/>
            </a:xfrm>
            <a:custGeom>
              <a:avLst/>
              <a:gdLst/>
              <a:ahLst/>
              <a:cxnLst/>
              <a:rect l="l" t="t" r="r" b="b"/>
              <a:pathLst>
                <a:path w="60325" h="125730">
                  <a:moveTo>
                    <a:pt x="59778" y="11493"/>
                  </a:moveTo>
                  <a:lnTo>
                    <a:pt x="6908" y="125310"/>
                  </a:lnTo>
                  <a:lnTo>
                    <a:pt x="0" y="0"/>
                  </a:lnTo>
                </a:path>
              </a:pathLst>
            </a:custGeom>
            <a:ln w="30437">
              <a:solidFill>
                <a:srgbClr val="000000"/>
              </a:solidFill>
              <a:prstDash val="lgDash"/>
            </a:ln>
          </p:spPr>
          <p:txBody>
            <a:bodyPr wrap="square" lIns="0" tIns="0" rIns="0" bIns="0" rtlCol="0"/>
            <a:lstStyle/>
            <a:p>
              <a:endParaRPr/>
            </a:p>
          </p:txBody>
        </p:sp>
      </p:grpSp>
      <p:sp>
        <p:nvSpPr>
          <p:cNvPr id="57" name="object 57"/>
          <p:cNvSpPr txBox="1"/>
          <p:nvPr/>
        </p:nvSpPr>
        <p:spPr>
          <a:xfrm>
            <a:off x="5361559" y="5430297"/>
            <a:ext cx="1020444" cy="281305"/>
          </a:xfrm>
          <a:prstGeom prst="rect">
            <a:avLst/>
          </a:prstGeom>
        </p:spPr>
        <p:txBody>
          <a:bodyPr vert="horz" wrap="square" lIns="0" tIns="15875" rIns="0" bIns="0" rtlCol="0">
            <a:spAutoFit/>
          </a:bodyPr>
          <a:lstStyle/>
          <a:p>
            <a:pPr marL="12700">
              <a:lnSpc>
                <a:spcPct val="100000"/>
              </a:lnSpc>
              <a:spcBef>
                <a:spcPts val="125"/>
              </a:spcBef>
            </a:pPr>
            <a:r>
              <a:rPr sz="1650" b="1" spc="10" dirty="0">
                <a:latin typeface="Arial"/>
                <a:cs typeface="Arial"/>
              </a:rPr>
              <a:t>Actuators</a:t>
            </a:r>
            <a:endParaRPr sz="1650">
              <a:latin typeface="Arial"/>
              <a:cs typeface="Arial"/>
            </a:endParaRPr>
          </a:p>
        </p:txBody>
      </p:sp>
      <p:sp>
        <p:nvSpPr>
          <p:cNvPr id="60" name="object 60"/>
          <p:cNvSpPr txBox="1">
            <a:spLocks noGrp="1"/>
          </p:cNvSpPr>
          <p:nvPr>
            <p:ph type="sldNum" sz="quarter" idx="7"/>
          </p:nvPr>
        </p:nvSpPr>
        <p:spPr>
          <a:xfrm>
            <a:off x="8768586" y="7008652"/>
            <a:ext cx="195579" cy="127000"/>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860"/>
              </a:lnSpc>
            </a:pPr>
            <a:fld id="{81D60167-4931-47E6-BA6A-407CBD079E47}" type="slidenum">
              <a:rPr lang="en-US" spc="20" smtClean="0"/>
              <a:pPr marL="38100">
                <a:lnSpc>
                  <a:spcPts val="860"/>
                </a:lnSpc>
              </a:pPr>
              <a:t>29</a:t>
            </a:fld>
            <a:endParaRPr spc="20" dirty="0"/>
          </a:p>
        </p:txBody>
      </p:sp>
      <p:sp>
        <p:nvSpPr>
          <p:cNvPr id="58" name="object 58"/>
          <p:cNvSpPr txBox="1"/>
          <p:nvPr/>
        </p:nvSpPr>
        <p:spPr>
          <a:xfrm>
            <a:off x="4984356" y="2271537"/>
            <a:ext cx="1799589" cy="504825"/>
          </a:xfrm>
          <a:prstGeom prst="rect">
            <a:avLst/>
          </a:prstGeom>
          <a:solidFill>
            <a:srgbClr val="FFFFFF"/>
          </a:solidFill>
          <a:ln w="15218">
            <a:solidFill>
              <a:srgbClr val="000000"/>
            </a:solidFill>
          </a:ln>
        </p:spPr>
        <p:txBody>
          <a:bodyPr vert="horz" wrap="square" lIns="0" tIns="48895" rIns="0" bIns="0" rtlCol="0">
            <a:spAutoFit/>
          </a:bodyPr>
          <a:lstStyle/>
          <a:p>
            <a:pPr marL="176530" marR="193675">
              <a:lnSpc>
                <a:spcPts val="1680"/>
              </a:lnSpc>
              <a:spcBef>
                <a:spcPts val="385"/>
              </a:spcBef>
            </a:pPr>
            <a:r>
              <a:rPr sz="1650" spc="15" dirty="0">
                <a:latin typeface="Arial"/>
                <a:cs typeface="Arial"/>
              </a:rPr>
              <a:t>What</a:t>
            </a:r>
            <a:r>
              <a:rPr sz="1650" spc="-30" dirty="0">
                <a:latin typeface="Arial"/>
                <a:cs typeface="Arial"/>
              </a:rPr>
              <a:t> </a:t>
            </a:r>
            <a:r>
              <a:rPr sz="1650" spc="10" dirty="0">
                <a:latin typeface="Arial"/>
                <a:cs typeface="Arial"/>
              </a:rPr>
              <a:t>the</a:t>
            </a:r>
            <a:r>
              <a:rPr sz="1650" spc="-30" dirty="0">
                <a:latin typeface="Arial"/>
                <a:cs typeface="Arial"/>
              </a:rPr>
              <a:t> </a:t>
            </a:r>
            <a:r>
              <a:rPr sz="1650" spc="10" dirty="0">
                <a:latin typeface="Arial"/>
                <a:cs typeface="Arial"/>
              </a:rPr>
              <a:t>world </a:t>
            </a:r>
            <a:r>
              <a:rPr sz="1650" spc="-445" dirty="0">
                <a:latin typeface="Arial"/>
                <a:cs typeface="Arial"/>
              </a:rPr>
              <a:t> </a:t>
            </a:r>
            <a:r>
              <a:rPr sz="1650" spc="10" dirty="0">
                <a:latin typeface="Arial"/>
                <a:cs typeface="Arial"/>
              </a:rPr>
              <a:t>is</a:t>
            </a:r>
            <a:r>
              <a:rPr sz="1650" spc="-5" dirty="0">
                <a:latin typeface="Arial"/>
                <a:cs typeface="Arial"/>
              </a:rPr>
              <a:t> </a:t>
            </a:r>
            <a:r>
              <a:rPr sz="1650" spc="10" dirty="0">
                <a:latin typeface="Arial"/>
                <a:cs typeface="Arial"/>
              </a:rPr>
              <a:t>like</a:t>
            </a:r>
            <a:r>
              <a:rPr sz="1650" spc="-5" dirty="0">
                <a:latin typeface="Arial"/>
                <a:cs typeface="Arial"/>
              </a:rPr>
              <a:t> </a:t>
            </a:r>
            <a:r>
              <a:rPr sz="1650" spc="15" dirty="0">
                <a:latin typeface="Arial"/>
                <a:cs typeface="Arial"/>
              </a:rPr>
              <a:t>now</a:t>
            </a:r>
            <a:endParaRPr sz="1650" dirty="0">
              <a:latin typeface="Arial"/>
              <a:cs typeface="Arial"/>
            </a:endParaRPr>
          </a:p>
        </p:txBody>
      </p:sp>
      <p:sp>
        <p:nvSpPr>
          <p:cNvPr id="74" name="object 51">
            <a:extLst>
              <a:ext uri="{FF2B5EF4-FFF2-40B4-BE49-F238E27FC236}">
                <a16:creationId xmlns:a16="http://schemas.microsoft.com/office/drawing/2014/main" id="{DD85B365-F386-4A2F-8243-097D6DB40BBE}"/>
              </a:ext>
            </a:extLst>
          </p:cNvPr>
          <p:cNvSpPr/>
          <p:nvPr/>
        </p:nvSpPr>
        <p:spPr>
          <a:xfrm rot="5400000">
            <a:off x="5090299" y="3541217"/>
            <a:ext cx="1508482" cy="45719"/>
          </a:xfrm>
          <a:custGeom>
            <a:avLst/>
            <a:gdLst/>
            <a:ahLst/>
            <a:cxnLst/>
            <a:rect l="l" t="t" r="r" b="b"/>
            <a:pathLst>
              <a:path w="1330325">
                <a:moveTo>
                  <a:pt x="0" y="0"/>
                </a:moveTo>
                <a:lnTo>
                  <a:pt x="1330147" y="0"/>
                </a:lnTo>
              </a:path>
            </a:pathLst>
          </a:custGeom>
          <a:ln w="30437">
            <a:solidFill>
              <a:srgbClr val="000000"/>
            </a:solidFill>
          </a:ln>
        </p:spPr>
        <p:txBody>
          <a:bodyPr wrap="square" lIns="0" tIns="0" rIns="0" bIns="0" rtlCol="0"/>
          <a:lstStyle/>
          <a:p>
            <a:endParaRPr/>
          </a:p>
        </p:txBody>
      </p:sp>
      <p:sp>
        <p:nvSpPr>
          <p:cNvPr id="76" name="object 51">
            <a:extLst>
              <a:ext uri="{FF2B5EF4-FFF2-40B4-BE49-F238E27FC236}">
                <a16:creationId xmlns:a16="http://schemas.microsoft.com/office/drawing/2014/main" id="{4EC9985C-4D6A-482A-ADFA-83AF91EE1032}"/>
              </a:ext>
            </a:extLst>
          </p:cNvPr>
          <p:cNvSpPr/>
          <p:nvPr/>
        </p:nvSpPr>
        <p:spPr>
          <a:xfrm rot="8643730">
            <a:off x="4054847" y="2716554"/>
            <a:ext cx="748299" cy="258919"/>
          </a:xfrm>
          <a:custGeom>
            <a:avLst/>
            <a:gdLst/>
            <a:ahLst/>
            <a:cxnLst/>
            <a:rect l="l" t="t" r="r" b="b"/>
            <a:pathLst>
              <a:path w="1330325">
                <a:moveTo>
                  <a:pt x="0" y="0"/>
                </a:moveTo>
                <a:lnTo>
                  <a:pt x="1330147" y="0"/>
                </a:lnTo>
              </a:path>
            </a:pathLst>
          </a:custGeom>
          <a:ln w="30437">
            <a:solidFill>
              <a:srgbClr val="000000"/>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Google Shape;86;p10"/>
          <p:cNvSpPr txBox="1">
            <a:spLocks noGrp="1"/>
          </p:cNvSpPr>
          <p:nvPr>
            <p:ph type="title"/>
          </p:nvPr>
        </p:nvSpPr>
        <p:spPr>
          <a:xfrm>
            <a:off x="1167409" y="798728"/>
            <a:ext cx="7723500" cy="384900"/>
          </a:xfrm>
          <a:prstGeom prst="rect">
            <a:avLst/>
          </a:prstGeom>
          <a:noFill/>
          <a:ln w="51800"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lvl="0" indent="0" algn="ctr" rtl="0">
              <a:lnSpc>
                <a:spcPct val="105400"/>
              </a:lnSpc>
              <a:spcBef>
                <a:spcPts val="0"/>
              </a:spcBef>
              <a:spcAft>
                <a:spcPts val="0"/>
              </a:spcAft>
              <a:buNone/>
            </a:pPr>
            <a:r>
              <a:rPr lang="en-US"/>
              <a:t>Agents and environments</a:t>
            </a:r>
            <a:endParaRPr/>
          </a:p>
        </p:txBody>
      </p:sp>
      <p:pic>
        <p:nvPicPr>
          <p:cNvPr id="87" name="Google Shape;87;p10"/>
          <p:cNvPicPr preferRelativeResize="0"/>
          <p:nvPr/>
        </p:nvPicPr>
        <p:blipFill rotWithShape="1">
          <a:blip r:embed="rId3">
            <a:alphaModFix/>
          </a:blip>
          <a:srcRect/>
          <a:stretch/>
        </p:blipFill>
        <p:spPr>
          <a:xfrm>
            <a:off x="2511950" y="1509356"/>
            <a:ext cx="5047084" cy="1902670"/>
          </a:xfrm>
          <a:prstGeom prst="rect">
            <a:avLst/>
          </a:prstGeom>
          <a:noFill/>
          <a:ln>
            <a:noFill/>
          </a:ln>
        </p:spPr>
      </p:pic>
      <p:sp>
        <p:nvSpPr>
          <p:cNvPr id="88" name="Google Shape;88;p10"/>
          <p:cNvSpPr txBox="1"/>
          <p:nvPr/>
        </p:nvSpPr>
        <p:spPr>
          <a:xfrm>
            <a:off x="6452158" y="1973071"/>
            <a:ext cx="581025" cy="699135"/>
          </a:xfrm>
          <a:prstGeom prst="rect">
            <a:avLst/>
          </a:prstGeom>
          <a:noFill/>
          <a:ln>
            <a:noFill/>
          </a:ln>
        </p:spPr>
        <p:txBody>
          <a:bodyPr spcFirstLastPara="1" wrap="square" lIns="0" tIns="120000" rIns="0" bIns="0" anchor="t" anchorCtr="0">
            <a:spAutoFit/>
          </a:bodyPr>
          <a:lstStyle/>
          <a:p>
            <a:pPr marL="12700" marR="0" lvl="0" indent="0" algn="l" rtl="0">
              <a:lnSpc>
                <a:spcPct val="100000"/>
              </a:lnSpc>
              <a:spcBef>
                <a:spcPts val="0"/>
              </a:spcBef>
              <a:spcAft>
                <a:spcPts val="0"/>
              </a:spcAft>
              <a:buNone/>
            </a:pPr>
            <a:r>
              <a:rPr lang="en-US" sz="1500" b="1">
                <a:solidFill>
                  <a:schemeClr val="dk1"/>
                </a:solidFill>
                <a:latin typeface="Arial"/>
                <a:ea typeface="Arial"/>
                <a:cs typeface="Arial"/>
                <a:sym typeface="Arial"/>
              </a:rPr>
              <a:t>?</a:t>
            </a:r>
            <a:endParaRPr sz="1500">
              <a:solidFill>
                <a:schemeClr val="dk1"/>
              </a:solidFill>
              <a:latin typeface="Arial"/>
              <a:ea typeface="Arial"/>
              <a:cs typeface="Arial"/>
              <a:sym typeface="Arial"/>
            </a:endParaRPr>
          </a:p>
          <a:p>
            <a:pPr marL="53975" marR="0" lvl="0" indent="0" algn="l" rtl="0">
              <a:lnSpc>
                <a:spcPct val="100000"/>
              </a:lnSpc>
              <a:spcBef>
                <a:spcPts val="850"/>
              </a:spcBef>
              <a:spcAft>
                <a:spcPts val="0"/>
              </a:spcAft>
              <a:buNone/>
            </a:pPr>
            <a:r>
              <a:rPr lang="en-US" sz="1500" b="1">
                <a:solidFill>
                  <a:schemeClr val="dk1"/>
                </a:solidFill>
                <a:latin typeface="Arial"/>
                <a:ea typeface="Arial"/>
                <a:cs typeface="Arial"/>
                <a:sym typeface="Arial"/>
              </a:rPr>
              <a:t>agent</a:t>
            </a:r>
            <a:endParaRPr sz="1500">
              <a:solidFill>
                <a:schemeClr val="dk1"/>
              </a:solidFill>
              <a:latin typeface="Arial"/>
              <a:ea typeface="Arial"/>
              <a:cs typeface="Arial"/>
              <a:sym typeface="Arial"/>
            </a:endParaRPr>
          </a:p>
        </p:txBody>
      </p:sp>
      <p:sp>
        <p:nvSpPr>
          <p:cNvPr id="90" name="Google Shape;90;p10"/>
          <p:cNvSpPr txBox="1">
            <a:spLocks noGrp="1"/>
          </p:cNvSpPr>
          <p:nvPr>
            <p:ph type="sldNum" idx="12"/>
          </p:nvPr>
        </p:nvSpPr>
        <p:spPr>
          <a:xfrm>
            <a:off x="8768586" y="7008652"/>
            <a:ext cx="195600" cy="1230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US"/>
              <a:t>3</a:t>
            </a:fld>
            <a:endParaRPr/>
          </a:p>
        </p:txBody>
      </p:sp>
      <p:sp>
        <p:nvSpPr>
          <p:cNvPr id="91" name="Google Shape;91;p10"/>
          <p:cNvSpPr txBox="1"/>
          <p:nvPr/>
        </p:nvSpPr>
        <p:spPr>
          <a:xfrm>
            <a:off x="4136440" y="1274096"/>
            <a:ext cx="2030095" cy="775970"/>
          </a:xfrm>
          <a:prstGeom prst="rect">
            <a:avLst/>
          </a:prstGeom>
          <a:noFill/>
          <a:ln>
            <a:noFill/>
          </a:ln>
        </p:spPr>
        <p:txBody>
          <a:bodyPr spcFirstLastPara="1" wrap="square" lIns="0" tIns="14600" rIns="0" bIns="0" anchor="t" anchorCtr="0">
            <a:spAutoFit/>
          </a:bodyPr>
          <a:lstStyle/>
          <a:p>
            <a:pPr marL="1277620" marR="0" lvl="0" indent="0" algn="l" rtl="0">
              <a:lnSpc>
                <a:spcPct val="100000"/>
              </a:lnSpc>
              <a:spcBef>
                <a:spcPts val="0"/>
              </a:spcBef>
              <a:spcAft>
                <a:spcPts val="0"/>
              </a:spcAft>
              <a:buNone/>
            </a:pPr>
            <a:r>
              <a:rPr lang="en-US" sz="1500" b="1">
                <a:solidFill>
                  <a:schemeClr val="dk1"/>
                </a:solidFill>
                <a:latin typeface="Arial"/>
                <a:ea typeface="Arial"/>
                <a:cs typeface="Arial"/>
                <a:sym typeface="Arial"/>
              </a:rPr>
              <a:t>sensors</a:t>
            </a:r>
            <a:endParaRPr sz="150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195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1500" b="1">
                <a:solidFill>
                  <a:schemeClr val="dk1"/>
                </a:solidFill>
                <a:latin typeface="Arial"/>
                <a:ea typeface="Arial"/>
                <a:cs typeface="Arial"/>
                <a:sym typeface="Arial"/>
              </a:rPr>
              <a:t>percepts</a:t>
            </a:r>
            <a:endParaRPr sz="1500">
              <a:solidFill>
                <a:schemeClr val="dk1"/>
              </a:solidFill>
              <a:latin typeface="Arial"/>
              <a:ea typeface="Arial"/>
              <a:cs typeface="Arial"/>
              <a:sym typeface="Arial"/>
            </a:endParaRPr>
          </a:p>
        </p:txBody>
      </p:sp>
      <p:sp>
        <p:nvSpPr>
          <p:cNvPr id="92" name="Google Shape;92;p10"/>
          <p:cNvSpPr txBox="1"/>
          <p:nvPr/>
        </p:nvSpPr>
        <p:spPr>
          <a:xfrm>
            <a:off x="4253206" y="2570478"/>
            <a:ext cx="699770" cy="256540"/>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None/>
            </a:pPr>
            <a:r>
              <a:rPr lang="en-US" sz="1500" b="1">
                <a:solidFill>
                  <a:schemeClr val="dk1"/>
                </a:solidFill>
                <a:latin typeface="Arial"/>
                <a:ea typeface="Arial"/>
                <a:cs typeface="Arial"/>
                <a:sym typeface="Arial"/>
              </a:rPr>
              <a:t>actions</a:t>
            </a:r>
            <a:endParaRPr sz="1500">
              <a:solidFill>
                <a:schemeClr val="dk1"/>
              </a:solidFill>
              <a:latin typeface="Arial"/>
              <a:ea typeface="Arial"/>
              <a:cs typeface="Arial"/>
              <a:sym typeface="Arial"/>
            </a:endParaRPr>
          </a:p>
        </p:txBody>
      </p:sp>
      <p:sp>
        <p:nvSpPr>
          <p:cNvPr id="93" name="Google Shape;93;p10"/>
          <p:cNvSpPr txBox="1"/>
          <p:nvPr/>
        </p:nvSpPr>
        <p:spPr>
          <a:xfrm>
            <a:off x="2657449" y="2251067"/>
            <a:ext cx="1181735" cy="256540"/>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None/>
            </a:pPr>
            <a:r>
              <a:rPr lang="en-US" sz="1500" b="1">
                <a:solidFill>
                  <a:schemeClr val="dk1"/>
                </a:solidFill>
                <a:latin typeface="Arial"/>
                <a:ea typeface="Arial"/>
                <a:cs typeface="Arial"/>
                <a:sym typeface="Arial"/>
              </a:rPr>
              <a:t>environment</a:t>
            </a:r>
            <a:endParaRPr sz="1500">
              <a:solidFill>
                <a:schemeClr val="dk1"/>
              </a:solidFill>
              <a:latin typeface="Arial"/>
              <a:ea typeface="Arial"/>
              <a:cs typeface="Arial"/>
              <a:sym typeface="Arial"/>
            </a:endParaRPr>
          </a:p>
        </p:txBody>
      </p:sp>
      <p:sp>
        <p:nvSpPr>
          <p:cNvPr id="94" name="Google Shape;94;p10"/>
          <p:cNvSpPr txBox="1"/>
          <p:nvPr/>
        </p:nvSpPr>
        <p:spPr>
          <a:xfrm>
            <a:off x="1092200" y="3309925"/>
            <a:ext cx="8966100" cy="3509400"/>
          </a:xfrm>
          <a:prstGeom prst="rect">
            <a:avLst/>
          </a:prstGeom>
          <a:noFill/>
          <a:ln>
            <a:noFill/>
          </a:ln>
        </p:spPr>
        <p:txBody>
          <a:bodyPr spcFirstLastPara="1" wrap="square" lIns="0" tIns="14600" rIns="0" bIns="0" anchor="t" anchorCtr="0">
            <a:spAutoFit/>
          </a:bodyPr>
          <a:lstStyle/>
          <a:p>
            <a:pPr marL="0" marR="0" lvl="0" indent="0" algn="l" rtl="0">
              <a:lnSpc>
                <a:spcPct val="100000"/>
              </a:lnSpc>
              <a:spcBef>
                <a:spcPts val="0"/>
              </a:spcBef>
              <a:spcAft>
                <a:spcPts val="0"/>
              </a:spcAft>
              <a:buNone/>
            </a:pPr>
            <a:r>
              <a:rPr lang="en-US" sz="1500" b="1" dirty="0">
                <a:solidFill>
                  <a:schemeClr val="dk1"/>
                </a:solidFill>
                <a:latin typeface="Arial"/>
                <a:ea typeface="Arial"/>
                <a:cs typeface="Arial"/>
                <a:sym typeface="Arial"/>
              </a:rPr>
              <a:t>			            actuators</a:t>
            </a:r>
            <a:endParaRPr sz="1500" dirty="0">
              <a:solidFill>
                <a:schemeClr val="dk1"/>
              </a:solidFill>
              <a:latin typeface="Arial"/>
              <a:ea typeface="Arial"/>
              <a:cs typeface="Arial"/>
              <a:sym typeface="Arial"/>
            </a:endParaRPr>
          </a:p>
          <a:p>
            <a:pPr marL="50800" marR="776605" lvl="0" indent="0" algn="l" rtl="0">
              <a:lnSpc>
                <a:spcPct val="163400"/>
              </a:lnSpc>
              <a:spcBef>
                <a:spcPts val="585"/>
              </a:spcBef>
              <a:spcAft>
                <a:spcPts val="0"/>
              </a:spcAft>
              <a:buNone/>
            </a:pPr>
            <a:r>
              <a:rPr lang="en-US" sz="2050" dirty="0">
                <a:solidFill>
                  <a:srgbClr val="0070C0"/>
                </a:solidFill>
                <a:latin typeface="Calibri"/>
                <a:ea typeface="Calibri"/>
                <a:cs typeface="Calibri"/>
                <a:sym typeface="Calibri"/>
              </a:rPr>
              <a:t>Agents</a:t>
            </a:r>
            <a:r>
              <a:rPr lang="en-US" sz="2050" dirty="0">
                <a:solidFill>
                  <a:srgbClr val="00007E"/>
                </a:solidFill>
                <a:latin typeface="Calibri"/>
                <a:ea typeface="Calibri"/>
                <a:cs typeface="Calibri"/>
                <a:sym typeface="Calibri"/>
              </a:rPr>
              <a:t> </a:t>
            </a:r>
            <a:r>
              <a:rPr lang="en-US" sz="2050" dirty="0">
                <a:solidFill>
                  <a:schemeClr val="dk1"/>
                </a:solidFill>
                <a:latin typeface="Calibri"/>
                <a:ea typeface="Calibri"/>
                <a:cs typeface="Calibri"/>
                <a:sym typeface="Calibri"/>
              </a:rPr>
              <a:t>include humans, robots, softbots, thermostats, etc. </a:t>
            </a:r>
            <a:endParaRPr sz="2050" dirty="0">
              <a:solidFill>
                <a:schemeClr val="dk1"/>
              </a:solidFill>
              <a:latin typeface="Calibri"/>
              <a:ea typeface="Calibri"/>
              <a:cs typeface="Calibri"/>
              <a:sym typeface="Calibri"/>
            </a:endParaRPr>
          </a:p>
          <a:p>
            <a:pPr marL="50800" marR="776605" lvl="0" indent="0" algn="l" rtl="0">
              <a:lnSpc>
                <a:spcPct val="163400"/>
              </a:lnSpc>
              <a:spcBef>
                <a:spcPts val="585"/>
              </a:spcBef>
              <a:spcAft>
                <a:spcPts val="0"/>
              </a:spcAft>
              <a:buNone/>
            </a:pPr>
            <a:r>
              <a:rPr lang="en-US" sz="1800" b="0" i="0" u="none" strike="noStrike" dirty="0">
                <a:solidFill>
                  <a:schemeClr val="dk1"/>
                </a:solidFill>
                <a:latin typeface="Arial"/>
                <a:ea typeface="Arial"/>
                <a:cs typeface="Arial"/>
                <a:sym typeface="Arial"/>
              </a:rPr>
              <a:t>An agent can be anything that can be viewed as perceiving its environment through </a:t>
            </a:r>
            <a:r>
              <a:rPr lang="en-US" sz="2050" dirty="0">
                <a:solidFill>
                  <a:srgbClr val="0070C0"/>
                </a:solidFill>
                <a:latin typeface="Calibri"/>
                <a:ea typeface="Calibri"/>
                <a:cs typeface="Calibri"/>
                <a:sym typeface="Calibri"/>
              </a:rPr>
              <a:t>sensors</a:t>
            </a:r>
            <a:r>
              <a:rPr lang="en-US" sz="1800" b="0" i="0" u="none" strike="noStrike" dirty="0">
                <a:solidFill>
                  <a:schemeClr val="dk1"/>
                </a:solidFill>
                <a:latin typeface="Arial"/>
                <a:ea typeface="Arial"/>
                <a:cs typeface="Arial"/>
                <a:sym typeface="Arial"/>
              </a:rPr>
              <a:t> and acting upon that environment through </a:t>
            </a:r>
            <a:r>
              <a:rPr lang="en-US" sz="2050" dirty="0">
                <a:solidFill>
                  <a:srgbClr val="0070C0"/>
                </a:solidFill>
                <a:latin typeface="Calibri"/>
                <a:ea typeface="Calibri"/>
                <a:cs typeface="Calibri"/>
                <a:sym typeface="Calibri"/>
              </a:rPr>
              <a:t>actuators</a:t>
            </a:r>
            <a:endParaRPr sz="2050" dirty="0">
              <a:solidFill>
                <a:srgbClr val="0070C0"/>
              </a:solidFill>
              <a:latin typeface="Calibri"/>
              <a:ea typeface="Calibri"/>
              <a:cs typeface="Calibri"/>
              <a:sym typeface="Calibri"/>
            </a:endParaRPr>
          </a:p>
          <a:p>
            <a:pPr marL="50800" marR="776605" lvl="0" indent="0" algn="l" rtl="0">
              <a:lnSpc>
                <a:spcPct val="163400"/>
              </a:lnSpc>
              <a:spcBef>
                <a:spcPts val="585"/>
              </a:spcBef>
              <a:spcAft>
                <a:spcPts val="0"/>
              </a:spcAft>
              <a:buNone/>
            </a:pPr>
            <a:r>
              <a:rPr lang="en-US" sz="2050" dirty="0">
                <a:solidFill>
                  <a:schemeClr val="dk1"/>
                </a:solidFill>
                <a:latin typeface="Calibri"/>
                <a:ea typeface="Calibri"/>
                <a:cs typeface="Calibri"/>
                <a:sym typeface="Calibri"/>
              </a:rPr>
              <a:t> The </a:t>
            </a:r>
            <a:r>
              <a:rPr lang="en-US" sz="2050" dirty="0">
                <a:solidFill>
                  <a:srgbClr val="0070C0"/>
                </a:solidFill>
                <a:latin typeface="Calibri"/>
                <a:ea typeface="Calibri"/>
                <a:cs typeface="Calibri"/>
                <a:sym typeface="Calibri"/>
              </a:rPr>
              <a:t>agent function </a:t>
            </a:r>
            <a:r>
              <a:rPr lang="en-US" sz="2050" dirty="0">
                <a:solidFill>
                  <a:schemeClr val="dk1"/>
                </a:solidFill>
                <a:latin typeface="Calibri"/>
                <a:ea typeface="Calibri"/>
                <a:cs typeface="Calibri"/>
                <a:sym typeface="Calibri"/>
              </a:rPr>
              <a:t>maps from percept histories to actions:</a:t>
            </a:r>
            <a:endParaRPr sz="2050" dirty="0">
              <a:solidFill>
                <a:schemeClr val="dk1"/>
              </a:solidFill>
              <a:latin typeface="Calibri"/>
              <a:ea typeface="Calibri"/>
              <a:cs typeface="Calibri"/>
              <a:sym typeface="Calibri"/>
            </a:endParaRPr>
          </a:p>
          <a:p>
            <a:pPr marL="367665" marR="0" lvl="0" indent="0" algn="l" rtl="0">
              <a:lnSpc>
                <a:spcPct val="100000"/>
              </a:lnSpc>
              <a:spcBef>
                <a:spcPts val="1560"/>
              </a:spcBef>
              <a:spcAft>
                <a:spcPts val="0"/>
              </a:spcAft>
              <a:buNone/>
            </a:pPr>
            <a:r>
              <a:rPr lang="en-US" sz="2050" b="0" i="1" dirty="0">
                <a:solidFill>
                  <a:schemeClr val="dk1"/>
                </a:solidFill>
                <a:latin typeface="Bookman Old Style"/>
                <a:ea typeface="Bookman Old Style"/>
                <a:cs typeface="Bookman Old Style"/>
                <a:sym typeface="Bookman Old Style"/>
              </a:rPr>
              <a:t>f </a:t>
            </a:r>
            <a:r>
              <a:rPr lang="en-US" sz="2050" dirty="0">
                <a:solidFill>
                  <a:schemeClr val="dk1"/>
                </a:solidFill>
                <a:latin typeface="Arial"/>
                <a:ea typeface="Arial"/>
                <a:cs typeface="Arial"/>
                <a:sym typeface="Arial"/>
              </a:rPr>
              <a:t>: </a:t>
            </a:r>
            <a:r>
              <a:rPr lang="en-US" sz="2050" dirty="0">
                <a:solidFill>
                  <a:schemeClr val="dk1"/>
                </a:solidFill>
                <a:latin typeface="Cambria"/>
                <a:ea typeface="Cambria"/>
                <a:cs typeface="Cambria"/>
                <a:sym typeface="Cambria"/>
              </a:rPr>
              <a:t>P</a:t>
            </a:r>
            <a:r>
              <a:rPr lang="en-US" sz="2100" baseline="30000" dirty="0">
                <a:solidFill>
                  <a:schemeClr val="dk1"/>
                </a:solidFill>
                <a:latin typeface="Lucida Sans"/>
                <a:ea typeface="Lucida Sans"/>
                <a:cs typeface="Lucida Sans"/>
                <a:sym typeface="Lucida Sans"/>
              </a:rPr>
              <a:t>∗ </a:t>
            </a:r>
            <a:r>
              <a:rPr lang="en-US" sz="2050" dirty="0">
                <a:solidFill>
                  <a:schemeClr val="dk1"/>
                </a:solidFill>
                <a:latin typeface="Cambria"/>
                <a:ea typeface="Cambria"/>
                <a:cs typeface="Cambria"/>
                <a:sym typeface="Cambria"/>
              </a:rPr>
              <a:t>→ A</a:t>
            </a:r>
            <a:endParaRPr sz="2050" dirty="0">
              <a:solidFill>
                <a:schemeClr val="dk1"/>
              </a:solidFill>
              <a:latin typeface="Cambria"/>
              <a:ea typeface="Cambria"/>
              <a:cs typeface="Cambria"/>
              <a:sym typeface="Cambria"/>
            </a:endParaRPr>
          </a:p>
          <a:p>
            <a:pPr marL="50800" marR="0" lvl="0" indent="0" algn="l" rtl="0">
              <a:lnSpc>
                <a:spcPct val="100000"/>
              </a:lnSpc>
              <a:spcBef>
                <a:spcPts val="1560"/>
              </a:spcBef>
              <a:spcAft>
                <a:spcPts val="0"/>
              </a:spcAft>
              <a:buNone/>
            </a:pPr>
            <a:r>
              <a:rPr lang="en-US" sz="2050" dirty="0">
                <a:solidFill>
                  <a:schemeClr val="dk1"/>
                </a:solidFill>
                <a:latin typeface="Calibri"/>
                <a:ea typeface="Calibri"/>
                <a:cs typeface="Calibri"/>
                <a:sym typeface="Calibri"/>
              </a:rPr>
              <a:t>The </a:t>
            </a:r>
            <a:r>
              <a:rPr lang="en-US" sz="2050" dirty="0">
                <a:solidFill>
                  <a:srgbClr val="0070C0"/>
                </a:solidFill>
                <a:latin typeface="Calibri"/>
                <a:ea typeface="Calibri"/>
                <a:cs typeface="Calibri"/>
                <a:sym typeface="Calibri"/>
              </a:rPr>
              <a:t>agent program </a:t>
            </a:r>
            <a:r>
              <a:rPr lang="en-US" sz="2050" dirty="0">
                <a:solidFill>
                  <a:schemeClr val="dk1"/>
                </a:solidFill>
                <a:latin typeface="Calibri"/>
                <a:ea typeface="Calibri"/>
                <a:cs typeface="Calibri"/>
                <a:sym typeface="Calibri"/>
              </a:rPr>
              <a:t>runs on the physical </a:t>
            </a:r>
            <a:r>
              <a:rPr lang="en-US" sz="2050" dirty="0">
                <a:solidFill>
                  <a:srgbClr val="0070C0"/>
                </a:solidFill>
                <a:latin typeface="Calibri"/>
                <a:ea typeface="Calibri"/>
                <a:cs typeface="Calibri"/>
                <a:sym typeface="Calibri"/>
              </a:rPr>
              <a:t>architecture</a:t>
            </a:r>
            <a:r>
              <a:rPr lang="en-US" sz="2050" dirty="0">
                <a:solidFill>
                  <a:srgbClr val="00007E"/>
                </a:solidFill>
                <a:latin typeface="Calibri"/>
                <a:ea typeface="Calibri"/>
                <a:cs typeface="Calibri"/>
                <a:sym typeface="Calibri"/>
              </a:rPr>
              <a:t> </a:t>
            </a:r>
            <a:r>
              <a:rPr lang="en-US" sz="2050" dirty="0">
                <a:solidFill>
                  <a:schemeClr val="dk1"/>
                </a:solidFill>
                <a:latin typeface="Calibri"/>
                <a:ea typeface="Calibri"/>
                <a:cs typeface="Calibri"/>
                <a:sym typeface="Calibri"/>
              </a:rPr>
              <a:t>to produce </a:t>
            </a:r>
            <a:r>
              <a:rPr lang="en-US" sz="2050" b="0" i="1" dirty="0">
                <a:solidFill>
                  <a:schemeClr val="dk1"/>
                </a:solidFill>
                <a:latin typeface="Bookman Old Style"/>
                <a:ea typeface="Bookman Old Style"/>
                <a:cs typeface="Bookman Old Style"/>
                <a:sym typeface="Bookman Old Style"/>
              </a:rPr>
              <a:t>f</a:t>
            </a:r>
            <a:endParaRPr sz="2050" dirty="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462C51-BE63-F668-7EE5-4AEB0B8BF903}"/>
              </a:ext>
            </a:extLst>
          </p:cNvPr>
          <p:cNvSpPr>
            <a:spLocks noGrp="1"/>
          </p:cNvSpPr>
          <p:nvPr>
            <p:ph type="body" idx="1"/>
          </p:nvPr>
        </p:nvSpPr>
        <p:spPr>
          <a:xfrm>
            <a:off x="1139799" y="1489100"/>
            <a:ext cx="8374071" cy="2723823"/>
          </a:xfrm>
        </p:spPr>
        <p:txBody>
          <a:bodyPr/>
          <a:lstStyle/>
          <a:p>
            <a:pPr marL="69850" marR="5080" indent="-285750" rtl="0">
              <a:spcBef>
                <a:spcPts val="0"/>
              </a:spcBef>
              <a:spcAft>
                <a:spcPts val="0"/>
              </a:spcAft>
              <a:buFont typeface="Arial" panose="020B0604020202020204" pitchFamily="34" charset="0"/>
              <a:buChar char="•"/>
            </a:pPr>
            <a:r>
              <a:rPr lang="en-US" sz="1800" b="0" i="0" u="none" strike="noStrike" dirty="0">
                <a:solidFill>
                  <a:srgbClr val="0187D0"/>
                </a:solidFill>
                <a:effectLst/>
                <a:latin typeface="Roboto" panose="02000000000000000000" pitchFamily="2" charset="0"/>
              </a:rPr>
              <a:t>Model-based agents</a:t>
            </a:r>
            <a:r>
              <a:rPr lang="en-US" sz="1800" b="0" i="0" u="none" strike="noStrike" dirty="0">
                <a:solidFill>
                  <a:schemeClr val="tx1"/>
                </a:solidFill>
                <a:effectLst/>
                <a:latin typeface="Roboto" panose="02000000000000000000" pitchFamily="2" charset="0"/>
              </a:rPr>
              <a:t> handle partial observability of the environment by  keeping track of the part of the world they cannot see now.</a:t>
            </a:r>
            <a:endParaRPr lang="en-US" b="0" dirty="0">
              <a:solidFill>
                <a:schemeClr val="tx1"/>
              </a:solidFill>
              <a:effectLst/>
            </a:endParaRPr>
          </a:p>
          <a:p>
            <a:pPr marL="69850" marR="88265" indent="-285750" rtl="0">
              <a:spcBef>
                <a:spcPts val="900"/>
              </a:spcBef>
              <a:spcAft>
                <a:spcPts val="0"/>
              </a:spcAft>
              <a:buFont typeface="Arial" panose="020B0604020202020204" pitchFamily="34" charset="0"/>
              <a:buChar char="•"/>
            </a:pPr>
            <a:r>
              <a:rPr lang="en-US" sz="1800" b="0" i="0" u="none" strike="noStrike" dirty="0">
                <a:solidFill>
                  <a:schemeClr val="tx1"/>
                </a:solidFill>
                <a:effectLst/>
                <a:latin typeface="Roboto" panose="02000000000000000000" pitchFamily="2" charset="0"/>
              </a:rPr>
              <a:t>The internal state of model-based agents is updated on the basis of a </a:t>
            </a:r>
            <a:r>
              <a:rPr lang="en-US" sz="1800" b="0" i="0" u="none" strike="noStrike" dirty="0">
                <a:solidFill>
                  <a:srgbClr val="FF0000"/>
                </a:solidFill>
                <a:effectLst/>
                <a:latin typeface="Roboto" panose="02000000000000000000" pitchFamily="2" charset="0"/>
              </a:rPr>
              <a:t>model</a:t>
            </a:r>
            <a:r>
              <a:rPr lang="en-US" sz="1800" b="0" i="0" u="none" strike="noStrike" dirty="0">
                <a:solidFill>
                  <a:schemeClr val="tx1"/>
                </a:solidFill>
                <a:effectLst/>
                <a:latin typeface="Roboto" panose="02000000000000000000" pitchFamily="2" charset="0"/>
              </a:rPr>
              <a:t> which determines:</a:t>
            </a:r>
          </a:p>
          <a:p>
            <a:pPr marL="0" marR="88265" indent="0" rtl="0">
              <a:spcBef>
                <a:spcPts val="900"/>
              </a:spcBef>
              <a:spcAft>
                <a:spcPts val="0"/>
              </a:spcAft>
            </a:pPr>
            <a:endParaRPr lang="en-US" b="0" dirty="0">
              <a:solidFill>
                <a:schemeClr val="tx1"/>
              </a:solidFill>
              <a:effectLst/>
            </a:endParaRPr>
          </a:p>
          <a:p>
            <a:pPr marL="450215" marR="2048510" indent="-285750" rtl="0">
              <a:spcBef>
                <a:spcPts val="15"/>
              </a:spcBef>
              <a:spcAft>
                <a:spcPts val="0"/>
              </a:spcAft>
              <a:buFont typeface="Arial" panose="020B0604020202020204" pitchFamily="34" charset="0"/>
              <a:buChar char="•"/>
            </a:pPr>
            <a:r>
              <a:rPr lang="en-US" sz="1800" b="0" i="0" u="none" strike="noStrike" dirty="0">
                <a:solidFill>
                  <a:schemeClr val="tx1"/>
                </a:solidFill>
                <a:effectLst/>
                <a:latin typeface="Roboto" panose="02000000000000000000" pitchFamily="2" charset="0"/>
              </a:rPr>
              <a:t>how the environment evolves independently of the agent; </a:t>
            </a:r>
            <a:endParaRPr lang="en-US" b="0" dirty="0">
              <a:solidFill>
                <a:schemeClr val="tx1"/>
              </a:solidFill>
              <a:effectLst/>
            </a:endParaRPr>
          </a:p>
          <a:p>
            <a:pPr marL="450215" marR="2048510" indent="-285750" rtl="0">
              <a:spcBef>
                <a:spcPts val="15"/>
              </a:spcBef>
              <a:spcAft>
                <a:spcPts val="0"/>
              </a:spcAft>
              <a:buFont typeface="Arial" panose="020B0604020202020204" pitchFamily="34" charset="0"/>
              <a:buChar char="•"/>
            </a:pPr>
            <a:r>
              <a:rPr lang="en-US" sz="1800" b="0" i="0" u="none" strike="noStrike" dirty="0">
                <a:solidFill>
                  <a:schemeClr val="tx1"/>
                </a:solidFill>
                <a:effectLst/>
                <a:latin typeface="Roboto" panose="02000000000000000000" pitchFamily="2" charset="0"/>
              </a:rPr>
              <a:t> how the agent actions affect the world.</a:t>
            </a:r>
            <a:endParaRPr lang="en-US" b="0" dirty="0">
              <a:solidFill>
                <a:schemeClr val="tx1"/>
              </a:solidFill>
              <a:effectLst/>
            </a:endParaRPr>
          </a:p>
          <a:p>
            <a:br>
              <a:rPr lang="en-US" dirty="0"/>
            </a:br>
            <a:endParaRPr lang="en-US" dirty="0"/>
          </a:p>
        </p:txBody>
      </p:sp>
      <p:sp>
        <p:nvSpPr>
          <p:cNvPr id="4" name="Slide Number Placeholder 3">
            <a:extLst>
              <a:ext uri="{FF2B5EF4-FFF2-40B4-BE49-F238E27FC236}">
                <a16:creationId xmlns:a16="http://schemas.microsoft.com/office/drawing/2014/main" id="{B9297EBF-4FE2-7166-AEA3-133F07139CBA}"/>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t>30</a:t>
            </a:fld>
            <a:endParaRPr lang="en-US"/>
          </a:p>
        </p:txBody>
      </p:sp>
    </p:spTree>
    <p:extLst>
      <p:ext uri="{BB962C8B-B14F-4D97-AF65-F5344CB8AC3E}">
        <p14:creationId xmlns:p14="http://schemas.microsoft.com/office/powerpoint/2010/main" val="4205281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18289B-4E2C-E166-E10E-7BCB85F3078A}"/>
              </a:ext>
            </a:extLst>
          </p:cNvPr>
          <p:cNvSpPr>
            <a:spLocks noGrp="1"/>
          </p:cNvSpPr>
          <p:nvPr>
            <p:ph type="body" idx="1"/>
          </p:nvPr>
        </p:nvSpPr>
        <p:spPr>
          <a:xfrm>
            <a:off x="1139799" y="1489100"/>
            <a:ext cx="7781925" cy="2241639"/>
          </a:xfrm>
        </p:spPr>
        <p:txBody>
          <a:bodyPr/>
          <a:lstStyle/>
          <a:p>
            <a:pPr marL="12700" rtl="0">
              <a:spcBef>
                <a:spcPts val="0"/>
              </a:spcBef>
              <a:spcAft>
                <a:spcPts val="0"/>
              </a:spcAft>
            </a:pPr>
            <a:r>
              <a:rPr lang="en-US" sz="1800" b="0" i="0" u="none" strike="noStrike" dirty="0">
                <a:solidFill>
                  <a:srgbClr val="344045"/>
                </a:solidFill>
                <a:effectLst/>
                <a:latin typeface="Roboto" panose="02000000000000000000" pitchFamily="2" charset="0"/>
              </a:rPr>
              <a:t>Planning agents:</a:t>
            </a:r>
          </a:p>
          <a:p>
            <a:pPr marL="12700" rtl="0">
              <a:spcBef>
                <a:spcPts val="0"/>
              </a:spcBef>
              <a:spcAft>
                <a:spcPts val="0"/>
              </a:spcAft>
            </a:pPr>
            <a:endParaRPr lang="en-US" b="0" dirty="0">
              <a:effectLst/>
            </a:endParaRPr>
          </a:p>
          <a:p>
            <a:pPr marL="450215" indent="-285750" rtl="0">
              <a:spcBef>
                <a:spcPts val="5"/>
              </a:spcBef>
              <a:spcAft>
                <a:spcPts val="0"/>
              </a:spcAft>
              <a:buFont typeface="Arial" panose="020B0604020202020204" pitchFamily="34" charset="0"/>
              <a:buChar char="•"/>
            </a:pPr>
            <a:r>
              <a:rPr lang="en-US" sz="1800" b="0" i="0" u="none" strike="noStrike" dirty="0">
                <a:solidFill>
                  <a:srgbClr val="344045"/>
                </a:solidFill>
                <a:effectLst/>
                <a:latin typeface="Roboto" panose="02000000000000000000" pitchFamily="2" charset="0"/>
              </a:rPr>
              <a:t>ask "what if?";</a:t>
            </a:r>
          </a:p>
          <a:p>
            <a:pPr marL="450215" indent="-285750" rtl="0">
              <a:spcBef>
                <a:spcPts val="5"/>
              </a:spcBef>
              <a:spcAft>
                <a:spcPts val="0"/>
              </a:spcAft>
              <a:buFont typeface="Arial" panose="020B0604020202020204" pitchFamily="34" charset="0"/>
              <a:buChar char="•"/>
            </a:pPr>
            <a:r>
              <a:rPr lang="en-US" sz="1800" b="0" i="0" u="none" strike="noStrike" dirty="0">
                <a:solidFill>
                  <a:srgbClr val="344045"/>
                </a:solidFill>
                <a:effectLst/>
                <a:latin typeface="Roboto" panose="02000000000000000000" pitchFamily="2" charset="0"/>
              </a:rPr>
              <a:t>make decisions based on (hypothesized) consequences of actions;</a:t>
            </a:r>
            <a:endParaRPr lang="en-US" b="0" dirty="0">
              <a:effectLst/>
            </a:endParaRPr>
          </a:p>
          <a:p>
            <a:pPr marL="450215" marR="5080" indent="-285750" rtl="0">
              <a:spcBef>
                <a:spcPts val="75"/>
              </a:spcBef>
              <a:spcAft>
                <a:spcPts val="0"/>
              </a:spcAft>
              <a:buFont typeface="Arial" panose="020B0604020202020204" pitchFamily="34" charset="0"/>
              <a:buChar char="•"/>
            </a:pPr>
            <a:r>
              <a:rPr lang="en-US" sz="1800" b="0" i="0" u="none" strike="noStrike" dirty="0">
                <a:solidFill>
                  <a:srgbClr val="344045"/>
                </a:solidFill>
                <a:effectLst/>
                <a:latin typeface="Roboto" panose="02000000000000000000" pitchFamily="2" charset="0"/>
              </a:rPr>
              <a:t>must have a model of how the world evolves in response to actions;  </a:t>
            </a:r>
          </a:p>
          <a:p>
            <a:pPr marL="450215" marR="5080" indent="-285750" rtl="0">
              <a:spcBef>
                <a:spcPts val="75"/>
              </a:spcBef>
              <a:spcAft>
                <a:spcPts val="0"/>
              </a:spcAft>
              <a:buFont typeface="Arial" panose="020B0604020202020204" pitchFamily="34" charset="0"/>
              <a:buChar char="•"/>
            </a:pPr>
            <a:r>
              <a:rPr lang="en-US" sz="1800" b="0" i="0" u="none" strike="noStrike" dirty="0">
                <a:solidFill>
                  <a:srgbClr val="344045"/>
                </a:solidFill>
                <a:effectLst/>
                <a:latin typeface="Roboto" panose="02000000000000000000" pitchFamily="2" charset="0"/>
              </a:rPr>
              <a:t>must formulate a goal.</a:t>
            </a:r>
            <a:endParaRPr lang="en-US" b="0" dirty="0">
              <a:effectLst/>
            </a:endParaRPr>
          </a:p>
          <a:p>
            <a:br>
              <a:rPr lang="en-US" dirty="0"/>
            </a:br>
            <a:endParaRPr lang="en-US" dirty="0"/>
          </a:p>
        </p:txBody>
      </p:sp>
      <p:sp>
        <p:nvSpPr>
          <p:cNvPr id="4" name="Slide Number Placeholder 3">
            <a:extLst>
              <a:ext uri="{FF2B5EF4-FFF2-40B4-BE49-F238E27FC236}">
                <a16:creationId xmlns:a16="http://schemas.microsoft.com/office/drawing/2014/main" id="{1F61B9A3-A6F2-8942-380B-D6C48E4D3408}"/>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t>31</a:t>
            </a:fld>
            <a:endParaRPr lang="en-US"/>
          </a:p>
        </p:txBody>
      </p:sp>
      <p:sp>
        <p:nvSpPr>
          <p:cNvPr id="5" name="object 2">
            <a:extLst>
              <a:ext uri="{FF2B5EF4-FFF2-40B4-BE49-F238E27FC236}">
                <a16:creationId xmlns:a16="http://schemas.microsoft.com/office/drawing/2014/main" id="{BF97CFC0-04B3-E0B0-8645-5E0E706146C9}"/>
              </a:ext>
            </a:extLst>
          </p:cNvPr>
          <p:cNvSpPr txBox="1">
            <a:spLocks/>
          </p:cNvSpPr>
          <p:nvPr/>
        </p:nvSpPr>
        <p:spPr>
          <a:xfrm>
            <a:off x="839983" y="715689"/>
            <a:ext cx="7722234" cy="333425"/>
          </a:xfrm>
          <a:prstGeom prst="rect">
            <a:avLst/>
          </a:prstGeom>
          <a:noFill/>
          <a:ln w="51816">
            <a:solidFill>
              <a:srgbClr val="000000"/>
            </a:solidFill>
          </a:ln>
        </p:spPr>
        <p:txBody>
          <a:bodyPr spcFirstLastPara="1" vert="horz" wrap="square" lIns="0" tIns="0"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500" b="0" i="0" u="none" strike="noStrike" cap="none">
                <a:solidFill>
                  <a:schemeClr val="dk1"/>
                </a:solidFill>
                <a:latin typeface="Century"/>
                <a:ea typeface="Century"/>
                <a:cs typeface="Century"/>
                <a:sym typeface="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ts val="2635"/>
              </a:lnSpc>
            </a:pPr>
            <a:r>
              <a:rPr lang="en-US" dirty="0"/>
              <a:t>Planning agents</a:t>
            </a:r>
            <a:endParaRPr lang="en-US" spc="35" dirty="0"/>
          </a:p>
        </p:txBody>
      </p:sp>
      <p:pic>
        <p:nvPicPr>
          <p:cNvPr id="1026" name="Picture 2">
            <a:extLst>
              <a:ext uri="{FF2B5EF4-FFF2-40B4-BE49-F238E27FC236}">
                <a16:creationId xmlns:a16="http://schemas.microsoft.com/office/drawing/2014/main" id="{7321627B-E08D-2F90-0EE5-449358C0E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184" y="4041662"/>
            <a:ext cx="4541178" cy="35209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B5556E1-89D7-35DA-B181-CFD93119C357}"/>
              </a:ext>
            </a:extLst>
          </p:cNvPr>
          <p:cNvSpPr txBox="1"/>
          <p:nvPr/>
        </p:nvSpPr>
        <p:spPr>
          <a:xfrm>
            <a:off x="164387" y="7500135"/>
            <a:ext cx="2774022" cy="200055"/>
          </a:xfrm>
          <a:prstGeom prst="rect">
            <a:avLst/>
          </a:prstGeom>
          <a:noFill/>
        </p:spPr>
        <p:txBody>
          <a:bodyPr wrap="square" rtlCol="0">
            <a:spAutoFit/>
          </a:bodyPr>
          <a:lstStyle/>
          <a:p>
            <a:r>
              <a:rPr lang="en-US" sz="700" dirty="0"/>
              <a:t>Courtesy of UC Berkley</a:t>
            </a:r>
          </a:p>
        </p:txBody>
      </p:sp>
    </p:spTree>
    <p:extLst>
      <p:ext uri="{BB962C8B-B14F-4D97-AF65-F5344CB8AC3E}">
        <p14:creationId xmlns:p14="http://schemas.microsoft.com/office/powerpoint/2010/main" val="3088517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1931" y="645101"/>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100" dirty="0"/>
              <a:t>Goal-based</a:t>
            </a:r>
            <a:r>
              <a:rPr spc="175" dirty="0"/>
              <a:t> </a:t>
            </a:r>
            <a:r>
              <a:rPr spc="35" dirty="0"/>
              <a:t>agents</a:t>
            </a:r>
          </a:p>
        </p:txBody>
      </p:sp>
      <p:pic>
        <p:nvPicPr>
          <p:cNvPr id="3" name="object 3"/>
          <p:cNvPicPr/>
          <p:nvPr/>
        </p:nvPicPr>
        <p:blipFill>
          <a:blip r:embed="rId2" cstate="print"/>
          <a:stretch>
            <a:fillRect/>
          </a:stretch>
        </p:blipFill>
        <p:spPr>
          <a:xfrm>
            <a:off x="1371750" y="1314054"/>
            <a:ext cx="7320182" cy="4641689"/>
          </a:xfrm>
          <a:prstGeom prst="rect">
            <a:avLst/>
          </a:prstGeom>
        </p:spPr>
      </p:pic>
      <p:sp>
        <p:nvSpPr>
          <p:cNvPr id="4" name="object 4"/>
          <p:cNvSpPr txBox="1"/>
          <p:nvPr/>
        </p:nvSpPr>
        <p:spPr>
          <a:xfrm>
            <a:off x="1723072" y="5264046"/>
            <a:ext cx="894715" cy="393700"/>
          </a:xfrm>
          <a:prstGeom prst="rect">
            <a:avLst/>
          </a:prstGeom>
        </p:spPr>
        <p:txBody>
          <a:bodyPr vert="horz" wrap="square" lIns="0" tIns="14604" rIns="0" bIns="0" rtlCol="0">
            <a:spAutoFit/>
          </a:bodyPr>
          <a:lstStyle/>
          <a:p>
            <a:pPr marL="12700">
              <a:lnSpc>
                <a:spcPct val="100000"/>
              </a:lnSpc>
              <a:spcBef>
                <a:spcPts val="114"/>
              </a:spcBef>
            </a:pPr>
            <a:r>
              <a:rPr sz="2400" b="1" spc="5" dirty="0">
                <a:latin typeface="Arial"/>
                <a:cs typeface="Arial"/>
              </a:rPr>
              <a:t>Agent</a:t>
            </a:r>
            <a:endParaRPr sz="2400">
              <a:latin typeface="Arial"/>
              <a:cs typeface="Arial"/>
            </a:endParaRPr>
          </a:p>
        </p:txBody>
      </p:sp>
      <p:sp>
        <p:nvSpPr>
          <p:cNvPr id="5" name="object 5"/>
          <p:cNvSpPr txBox="1"/>
          <p:nvPr/>
        </p:nvSpPr>
        <p:spPr>
          <a:xfrm>
            <a:off x="7936313" y="2679852"/>
            <a:ext cx="368300" cy="1900555"/>
          </a:xfrm>
          <a:prstGeom prst="rect">
            <a:avLst/>
          </a:prstGeom>
        </p:spPr>
        <p:txBody>
          <a:bodyPr vert="vert" wrap="square" lIns="0" tIns="0" rIns="0" bIns="0" rtlCol="0">
            <a:spAutoFit/>
          </a:bodyPr>
          <a:lstStyle/>
          <a:p>
            <a:pPr marL="12700">
              <a:lnSpc>
                <a:spcPts val="2765"/>
              </a:lnSpc>
            </a:pPr>
            <a:r>
              <a:rPr sz="2400" b="1" spc="5" dirty="0">
                <a:latin typeface="Arial"/>
                <a:cs typeface="Arial"/>
              </a:rPr>
              <a:t>Environment</a:t>
            </a:r>
            <a:endParaRPr sz="2400">
              <a:latin typeface="Arial"/>
              <a:cs typeface="Arial"/>
            </a:endParaRPr>
          </a:p>
        </p:txBody>
      </p:sp>
      <p:sp>
        <p:nvSpPr>
          <p:cNvPr id="6" name="object 6"/>
          <p:cNvSpPr txBox="1"/>
          <p:nvPr/>
        </p:nvSpPr>
        <p:spPr>
          <a:xfrm>
            <a:off x="5384381" y="1656073"/>
            <a:ext cx="866775" cy="281305"/>
          </a:xfrm>
          <a:prstGeom prst="rect">
            <a:avLst/>
          </a:prstGeom>
        </p:spPr>
        <p:txBody>
          <a:bodyPr vert="horz" wrap="square" lIns="0" tIns="15875" rIns="0" bIns="0" rtlCol="0">
            <a:spAutoFit/>
          </a:bodyPr>
          <a:lstStyle/>
          <a:p>
            <a:pPr marL="12700">
              <a:lnSpc>
                <a:spcPct val="100000"/>
              </a:lnSpc>
              <a:spcBef>
                <a:spcPts val="125"/>
              </a:spcBef>
            </a:pPr>
            <a:r>
              <a:rPr sz="1650" b="1" spc="15" dirty="0">
                <a:latin typeface="Arial"/>
                <a:cs typeface="Arial"/>
              </a:rPr>
              <a:t>Sensors</a:t>
            </a:r>
            <a:endParaRPr sz="1650">
              <a:latin typeface="Arial"/>
              <a:cs typeface="Arial"/>
            </a:endParaRPr>
          </a:p>
        </p:txBody>
      </p:sp>
      <p:grpSp>
        <p:nvGrpSpPr>
          <p:cNvPr id="7" name="object 7"/>
          <p:cNvGrpSpPr/>
          <p:nvPr/>
        </p:nvGrpSpPr>
        <p:grpSpPr>
          <a:xfrm>
            <a:off x="4849634" y="2994421"/>
            <a:ext cx="2069464" cy="520065"/>
            <a:chOff x="4849634" y="2994421"/>
            <a:chExt cx="2069464" cy="520065"/>
          </a:xfrm>
        </p:grpSpPr>
        <p:sp>
          <p:nvSpPr>
            <p:cNvPr id="8" name="object 8"/>
            <p:cNvSpPr/>
            <p:nvPr/>
          </p:nvSpPr>
          <p:spPr>
            <a:xfrm>
              <a:off x="4857254" y="3002041"/>
              <a:ext cx="2054225" cy="504825"/>
            </a:xfrm>
            <a:custGeom>
              <a:avLst/>
              <a:gdLst/>
              <a:ahLst/>
              <a:cxnLst/>
              <a:rect l="l" t="t" r="r" b="b"/>
              <a:pathLst>
                <a:path w="2054225" h="504825">
                  <a:moveTo>
                    <a:pt x="0" y="0"/>
                  </a:moveTo>
                  <a:lnTo>
                    <a:pt x="0" y="504797"/>
                  </a:lnTo>
                  <a:lnTo>
                    <a:pt x="2053691" y="504797"/>
                  </a:lnTo>
                  <a:lnTo>
                    <a:pt x="2053691" y="0"/>
                  </a:lnTo>
                  <a:lnTo>
                    <a:pt x="0" y="0"/>
                  </a:lnTo>
                  <a:close/>
                </a:path>
              </a:pathLst>
            </a:custGeom>
            <a:solidFill>
              <a:srgbClr val="FFFFFF"/>
            </a:solidFill>
          </p:spPr>
          <p:txBody>
            <a:bodyPr wrap="square" lIns="0" tIns="0" rIns="0" bIns="0" rtlCol="0"/>
            <a:lstStyle/>
            <a:p>
              <a:endParaRPr/>
            </a:p>
          </p:txBody>
        </p:sp>
        <p:sp>
          <p:nvSpPr>
            <p:cNvPr id="9" name="object 9"/>
            <p:cNvSpPr/>
            <p:nvPr/>
          </p:nvSpPr>
          <p:spPr>
            <a:xfrm>
              <a:off x="4857254" y="3002041"/>
              <a:ext cx="2054225" cy="504825"/>
            </a:xfrm>
            <a:custGeom>
              <a:avLst/>
              <a:gdLst/>
              <a:ahLst/>
              <a:cxnLst/>
              <a:rect l="l" t="t" r="r" b="b"/>
              <a:pathLst>
                <a:path w="2054225" h="504825">
                  <a:moveTo>
                    <a:pt x="2053691" y="504797"/>
                  </a:moveTo>
                  <a:lnTo>
                    <a:pt x="2053691" y="0"/>
                  </a:lnTo>
                  <a:lnTo>
                    <a:pt x="0" y="0"/>
                  </a:lnTo>
                  <a:lnTo>
                    <a:pt x="0" y="504797"/>
                  </a:lnTo>
                  <a:lnTo>
                    <a:pt x="2053691" y="504797"/>
                  </a:lnTo>
                  <a:close/>
                </a:path>
              </a:pathLst>
            </a:custGeom>
            <a:ln w="15218">
              <a:solidFill>
                <a:srgbClr val="000000"/>
              </a:solidFill>
            </a:ln>
          </p:spPr>
          <p:txBody>
            <a:bodyPr wrap="square" lIns="0" tIns="0" rIns="0" bIns="0" rtlCol="0"/>
            <a:lstStyle/>
            <a:p>
              <a:endParaRPr/>
            </a:p>
          </p:txBody>
        </p:sp>
      </p:grpSp>
      <p:sp>
        <p:nvSpPr>
          <p:cNvPr id="10" name="object 10"/>
          <p:cNvSpPr txBox="1"/>
          <p:nvPr/>
        </p:nvSpPr>
        <p:spPr>
          <a:xfrm>
            <a:off x="4857254" y="3002041"/>
            <a:ext cx="2054225" cy="504825"/>
          </a:xfrm>
          <a:prstGeom prst="rect">
            <a:avLst/>
          </a:prstGeom>
          <a:ln w="15218">
            <a:solidFill>
              <a:srgbClr val="000000"/>
            </a:solidFill>
          </a:ln>
        </p:spPr>
        <p:txBody>
          <a:bodyPr vert="horz" wrap="square" lIns="0" tIns="48895" rIns="0" bIns="0" rtlCol="0">
            <a:spAutoFit/>
          </a:bodyPr>
          <a:lstStyle/>
          <a:p>
            <a:pPr marL="292735" marR="177800" indent="-118745">
              <a:lnSpc>
                <a:spcPts val="1680"/>
              </a:lnSpc>
              <a:spcBef>
                <a:spcPts val="385"/>
              </a:spcBef>
            </a:pPr>
            <a:r>
              <a:rPr sz="1650" spc="15" dirty="0">
                <a:latin typeface="Arial"/>
                <a:cs typeface="Arial"/>
              </a:rPr>
              <a:t>What</a:t>
            </a:r>
            <a:r>
              <a:rPr sz="1650" spc="-15" dirty="0">
                <a:latin typeface="Arial"/>
                <a:cs typeface="Arial"/>
              </a:rPr>
              <a:t> </a:t>
            </a:r>
            <a:r>
              <a:rPr sz="1650" spc="5" dirty="0">
                <a:latin typeface="Arial"/>
                <a:cs typeface="Arial"/>
              </a:rPr>
              <a:t>it</a:t>
            </a:r>
            <a:r>
              <a:rPr sz="1650" spc="-10" dirty="0">
                <a:latin typeface="Arial"/>
                <a:cs typeface="Arial"/>
              </a:rPr>
              <a:t> </a:t>
            </a:r>
            <a:r>
              <a:rPr sz="1650" spc="5" dirty="0">
                <a:latin typeface="Arial"/>
                <a:cs typeface="Arial"/>
              </a:rPr>
              <a:t>will</a:t>
            </a:r>
            <a:r>
              <a:rPr sz="1650" spc="-15" dirty="0">
                <a:latin typeface="Arial"/>
                <a:cs typeface="Arial"/>
              </a:rPr>
              <a:t> </a:t>
            </a:r>
            <a:r>
              <a:rPr sz="1650" spc="15" dirty="0">
                <a:latin typeface="Arial"/>
                <a:cs typeface="Arial"/>
              </a:rPr>
              <a:t>be</a:t>
            </a:r>
            <a:r>
              <a:rPr sz="1650" spc="-10" dirty="0">
                <a:latin typeface="Arial"/>
                <a:cs typeface="Arial"/>
              </a:rPr>
              <a:t> </a:t>
            </a:r>
            <a:r>
              <a:rPr sz="1650" spc="10" dirty="0">
                <a:latin typeface="Arial"/>
                <a:cs typeface="Arial"/>
              </a:rPr>
              <a:t>like </a:t>
            </a:r>
            <a:r>
              <a:rPr sz="1650" spc="-445" dirty="0">
                <a:latin typeface="Arial"/>
                <a:cs typeface="Arial"/>
              </a:rPr>
              <a:t> </a:t>
            </a:r>
            <a:r>
              <a:rPr sz="1650" spc="5" dirty="0">
                <a:latin typeface="Arial"/>
                <a:cs typeface="Arial"/>
              </a:rPr>
              <a:t>if</a:t>
            </a:r>
            <a:r>
              <a:rPr sz="1650" spc="-5" dirty="0">
                <a:latin typeface="Arial"/>
                <a:cs typeface="Arial"/>
              </a:rPr>
              <a:t> </a:t>
            </a:r>
            <a:r>
              <a:rPr sz="1650" spc="5" dirty="0">
                <a:latin typeface="Arial"/>
                <a:cs typeface="Arial"/>
              </a:rPr>
              <a:t>I</a:t>
            </a:r>
            <a:r>
              <a:rPr sz="1650" spc="-5" dirty="0">
                <a:latin typeface="Arial"/>
                <a:cs typeface="Arial"/>
              </a:rPr>
              <a:t> </a:t>
            </a:r>
            <a:r>
              <a:rPr sz="1650" spc="15" dirty="0">
                <a:latin typeface="Arial"/>
                <a:cs typeface="Arial"/>
              </a:rPr>
              <a:t>do</a:t>
            </a:r>
            <a:r>
              <a:rPr sz="1650" spc="-5" dirty="0">
                <a:latin typeface="Arial"/>
                <a:cs typeface="Arial"/>
              </a:rPr>
              <a:t> </a:t>
            </a:r>
            <a:r>
              <a:rPr sz="1650" spc="10" dirty="0">
                <a:latin typeface="Arial"/>
                <a:cs typeface="Arial"/>
              </a:rPr>
              <a:t>action</a:t>
            </a:r>
            <a:r>
              <a:rPr sz="1650" spc="-5" dirty="0">
                <a:latin typeface="Arial"/>
                <a:cs typeface="Arial"/>
              </a:rPr>
              <a:t> </a:t>
            </a:r>
            <a:r>
              <a:rPr sz="1650" spc="15" dirty="0">
                <a:latin typeface="Arial"/>
                <a:cs typeface="Arial"/>
              </a:rPr>
              <a:t>A</a:t>
            </a:r>
            <a:endParaRPr sz="1650">
              <a:latin typeface="Arial"/>
              <a:cs typeface="Arial"/>
            </a:endParaRPr>
          </a:p>
        </p:txBody>
      </p:sp>
      <p:sp>
        <p:nvSpPr>
          <p:cNvPr id="11" name="object 11"/>
          <p:cNvSpPr/>
          <p:nvPr/>
        </p:nvSpPr>
        <p:spPr>
          <a:xfrm>
            <a:off x="5048046" y="4440026"/>
            <a:ext cx="1672589" cy="490220"/>
          </a:xfrm>
          <a:custGeom>
            <a:avLst/>
            <a:gdLst/>
            <a:ahLst/>
            <a:cxnLst/>
            <a:rect l="l" t="t" r="r" b="b"/>
            <a:pathLst>
              <a:path w="1672590" h="490220">
                <a:moveTo>
                  <a:pt x="0" y="0"/>
                </a:moveTo>
                <a:lnTo>
                  <a:pt x="0" y="489948"/>
                </a:lnTo>
                <a:lnTo>
                  <a:pt x="1672082" y="489948"/>
                </a:lnTo>
                <a:lnTo>
                  <a:pt x="1672082" y="0"/>
                </a:lnTo>
                <a:lnTo>
                  <a:pt x="0" y="0"/>
                </a:lnTo>
                <a:close/>
              </a:path>
            </a:pathLst>
          </a:custGeom>
          <a:solidFill>
            <a:srgbClr val="FFFFFF"/>
          </a:solidFill>
        </p:spPr>
        <p:txBody>
          <a:bodyPr wrap="square" lIns="0" tIns="0" rIns="0" bIns="0" rtlCol="0"/>
          <a:lstStyle/>
          <a:p>
            <a:endParaRPr/>
          </a:p>
        </p:txBody>
      </p:sp>
      <p:sp>
        <p:nvSpPr>
          <p:cNvPr id="12" name="object 12"/>
          <p:cNvSpPr txBox="1"/>
          <p:nvPr/>
        </p:nvSpPr>
        <p:spPr>
          <a:xfrm>
            <a:off x="5048046" y="4440026"/>
            <a:ext cx="1672589" cy="490220"/>
          </a:xfrm>
          <a:prstGeom prst="rect">
            <a:avLst/>
          </a:prstGeom>
          <a:ln w="15218">
            <a:solidFill>
              <a:srgbClr val="000000"/>
            </a:solidFill>
          </a:ln>
        </p:spPr>
        <p:txBody>
          <a:bodyPr vert="horz" wrap="square" lIns="0" tIns="41275" rIns="0" bIns="0" rtlCol="0">
            <a:spAutoFit/>
          </a:bodyPr>
          <a:lstStyle/>
          <a:p>
            <a:pPr marL="143510" marR="146685">
              <a:lnSpc>
                <a:spcPts val="1680"/>
              </a:lnSpc>
              <a:spcBef>
                <a:spcPts val="325"/>
              </a:spcBef>
            </a:pPr>
            <a:r>
              <a:rPr sz="1650" spc="15" dirty="0">
                <a:latin typeface="Arial"/>
                <a:cs typeface="Arial"/>
              </a:rPr>
              <a:t>What </a:t>
            </a:r>
            <a:r>
              <a:rPr sz="1650" spc="10" dirty="0">
                <a:latin typeface="Arial"/>
                <a:cs typeface="Arial"/>
              </a:rPr>
              <a:t>action </a:t>
            </a:r>
            <a:r>
              <a:rPr sz="1650" spc="5" dirty="0">
                <a:latin typeface="Arial"/>
                <a:cs typeface="Arial"/>
              </a:rPr>
              <a:t>I </a:t>
            </a:r>
            <a:r>
              <a:rPr sz="1650" spc="10" dirty="0">
                <a:latin typeface="Arial"/>
                <a:cs typeface="Arial"/>
              </a:rPr>
              <a:t> should</a:t>
            </a:r>
            <a:r>
              <a:rPr sz="1650" spc="-35" dirty="0">
                <a:latin typeface="Arial"/>
                <a:cs typeface="Arial"/>
              </a:rPr>
              <a:t> </a:t>
            </a:r>
            <a:r>
              <a:rPr sz="1650" spc="15" dirty="0">
                <a:latin typeface="Arial"/>
                <a:cs typeface="Arial"/>
              </a:rPr>
              <a:t>do</a:t>
            </a:r>
            <a:r>
              <a:rPr sz="1650" spc="-30" dirty="0">
                <a:latin typeface="Arial"/>
                <a:cs typeface="Arial"/>
              </a:rPr>
              <a:t> </a:t>
            </a:r>
            <a:r>
              <a:rPr sz="1650" spc="15" dirty="0">
                <a:latin typeface="Arial"/>
                <a:cs typeface="Arial"/>
              </a:rPr>
              <a:t>now</a:t>
            </a:r>
            <a:endParaRPr sz="1650">
              <a:latin typeface="Arial"/>
              <a:cs typeface="Arial"/>
            </a:endParaRPr>
          </a:p>
        </p:txBody>
      </p:sp>
      <p:grpSp>
        <p:nvGrpSpPr>
          <p:cNvPr id="13" name="object 13"/>
          <p:cNvGrpSpPr/>
          <p:nvPr/>
        </p:nvGrpSpPr>
        <p:grpSpPr>
          <a:xfrm>
            <a:off x="2670397" y="1861908"/>
            <a:ext cx="2301875" cy="458470"/>
            <a:chOff x="2670397" y="1861908"/>
            <a:chExt cx="2301875" cy="458470"/>
          </a:xfrm>
        </p:grpSpPr>
        <p:sp>
          <p:nvSpPr>
            <p:cNvPr id="14" name="object 14"/>
            <p:cNvSpPr/>
            <p:nvPr/>
          </p:nvSpPr>
          <p:spPr>
            <a:xfrm>
              <a:off x="3570846" y="2052154"/>
              <a:ext cx="1339850" cy="243840"/>
            </a:xfrm>
            <a:custGeom>
              <a:avLst/>
              <a:gdLst/>
              <a:ahLst/>
              <a:cxnLst/>
              <a:rect l="l" t="t" r="r" b="b"/>
              <a:pathLst>
                <a:path w="1339850" h="243839">
                  <a:moveTo>
                    <a:pt x="0" y="0"/>
                  </a:moveTo>
                  <a:lnTo>
                    <a:pt x="1339240" y="243497"/>
                  </a:lnTo>
                </a:path>
              </a:pathLst>
            </a:custGeom>
            <a:ln w="30437">
              <a:solidFill>
                <a:srgbClr val="000000"/>
              </a:solidFill>
            </a:ln>
          </p:spPr>
          <p:txBody>
            <a:bodyPr wrap="square" lIns="0" tIns="0" rIns="0" bIns="0" rtlCol="0"/>
            <a:lstStyle/>
            <a:p>
              <a:endParaRPr/>
            </a:p>
          </p:txBody>
        </p:sp>
        <p:sp>
          <p:nvSpPr>
            <p:cNvPr id="15" name="object 15"/>
            <p:cNvSpPr/>
            <p:nvPr/>
          </p:nvSpPr>
          <p:spPr>
            <a:xfrm>
              <a:off x="4766398" y="2222030"/>
              <a:ext cx="205740" cy="98425"/>
            </a:xfrm>
            <a:custGeom>
              <a:avLst/>
              <a:gdLst/>
              <a:ahLst/>
              <a:cxnLst/>
              <a:rect l="l" t="t" r="r" b="b"/>
              <a:pathLst>
                <a:path w="205739" h="98425">
                  <a:moveTo>
                    <a:pt x="0" y="98247"/>
                  </a:moveTo>
                  <a:lnTo>
                    <a:pt x="205422" y="84848"/>
                  </a:lnTo>
                  <a:lnTo>
                    <a:pt x="17856" y="0"/>
                  </a:lnTo>
                  <a:lnTo>
                    <a:pt x="0" y="98247"/>
                  </a:lnTo>
                  <a:close/>
                </a:path>
              </a:pathLst>
            </a:custGeom>
            <a:solidFill>
              <a:srgbClr val="000000"/>
            </a:solidFill>
          </p:spPr>
          <p:txBody>
            <a:bodyPr wrap="square" lIns="0" tIns="0" rIns="0" bIns="0" rtlCol="0"/>
            <a:lstStyle/>
            <a:p>
              <a:endParaRPr/>
            </a:p>
          </p:txBody>
        </p:sp>
        <p:sp>
          <p:nvSpPr>
            <p:cNvPr id="16" name="object 16"/>
            <p:cNvSpPr/>
            <p:nvPr/>
          </p:nvSpPr>
          <p:spPr>
            <a:xfrm>
              <a:off x="4784851" y="2243924"/>
              <a:ext cx="125730" cy="60325"/>
            </a:xfrm>
            <a:custGeom>
              <a:avLst/>
              <a:gdLst/>
              <a:ahLst/>
              <a:cxnLst/>
              <a:rect l="l" t="t" r="r" b="b"/>
              <a:pathLst>
                <a:path w="125729" h="60325">
                  <a:moveTo>
                    <a:pt x="10896" y="0"/>
                  </a:moveTo>
                  <a:lnTo>
                    <a:pt x="125234" y="51727"/>
                  </a:lnTo>
                  <a:lnTo>
                    <a:pt x="0" y="59893"/>
                  </a:lnTo>
                </a:path>
              </a:pathLst>
            </a:custGeom>
            <a:ln w="30437">
              <a:solidFill>
                <a:srgbClr val="000000"/>
              </a:solidFill>
            </a:ln>
          </p:spPr>
          <p:txBody>
            <a:bodyPr wrap="square" lIns="0" tIns="0" rIns="0" bIns="0" rtlCol="0"/>
            <a:lstStyle/>
            <a:p>
              <a:endParaRPr/>
            </a:p>
          </p:txBody>
        </p:sp>
        <p:sp>
          <p:nvSpPr>
            <p:cNvPr id="17" name="object 17"/>
            <p:cNvSpPr/>
            <p:nvPr/>
          </p:nvSpPr>
          <p:spPr>
            <a:xfrm>
              <a:off x="2678017" y="1869528"/>
              <a:ext cx="963930" cy="365760"/>
            </a:xfrm>
            <a:custGeom>
              <a:avLst/>
              <a:gdLst/>
              <a:ahLst/>
              <a:cxnLst/>
              <a:rect l="l" t="t" r="r" b="b"/>
              <a:pathLst>
                <a:path w="963929" h="365760">
                  <a:moveTo>
                    <a:pt x="0" y="182626"/>
                  </a:moveTo>
                  <a:lnTo>
                    <a:pt x="15220" y="243497"/>
                  </a:lnTo>
                  <a:lnTo>
                    <a:pt x="58334" y="301837"/>
                  </a:lnTo>
                  <a:lnTo>
                    <a:pt x="116668" y="344957"/>
                  </a:lnTo>
                  <a:lnTo>
                    <a:pt x="185154" y="362715"/>
                  </a:lnTo>
                  <a:lnTo>
                    <a:pt x="233663" y="364934"/>
                  </a:lnTo>
                  <a:lnTo>
                    <a:pt x="299294" y="365252"/>
                  </a:lnTo>
                  <a:lnTo>
                    <a:pt x="664546" y="365252"/>
                  </a:lnTo>
                  <a:lnTo>
                    <a:pt x="730177" y="364934"/>
                  </a:lnTo>
                  <a:lnTo>
                    <a:pt x="778686" y="362715"/>
                  </a:lnTo>
                  <a:lnTo>
                    <a:pt x="847172" y="344957"/>
                  </a:lnTo>
                  <a:lnTo>
                    <a:pt x="905508" y="301837"/>
                  </a:lnTo>
                  <a:lnTo>
                    <a:pt x="948632" y="243497"/>
                  </a:lnTo>
                  <a:lnTo>
                    <a:pt x="963844" y="182626"/>
                  </a:lnTo>
                  <a:lnTo>
                    <a:pt x="960041" y="152189"/>
                  </a:lnTo>
                  <a:lnTo>
                    <a:pt x="929923" y="91632"/>
                  </a:lnTo>
                  <a:lnTo>
                    <a:pt x="877290" y="39001"/>
                  </a:lnTo>
                  <a:lnTo>
                    <a:pt x="815781" y="8561"/>
                  </a:lnTo>
                  <a:lnTo>
                    <a:pt x="730177" y="317"/>
                  </a:lnTo>
                  <a:lnTo>
                    <a:pt x="664546" y="0"/>
                  </a:lnTo>
                  <a:lnTo>
                    <a:pt x="299294" y="0"/>
                  </a:lnTo>
                  <a:lnTo>
                    <a:pt x="233663" y="317"/>
                  </a:lnTo>
                  <a:lnTo>
                    <a:pt x="185154" y="2536"/>
                  </a:lnTo>
                  <a:lnTo>
                    <a:pt x="116668" y="20294"/>
                  </a:lnTo>
                  <a:lnTo>
                    <a:pt x="58334" y="63414"/>
                  </a:lnTo>
                  <a:lnTo>
                    <a:pt x="15220" y="121754"/>
                  </a:lnTo>
                  <a:lnTo>
                    <a:pt x="0" y="182626"/>
                  </a:lnTo>
                  <a:close/>
                </a:path>
              </a:pathLst>
            </a:custGeom>
            <a:solidFill>
              <a:srgbClr val="FFFFFF"/>
            </a:solidFill>
          </p:spPr>
          <p:txBody>
            <a:bodyPr wrap="square" lIns="0" tIns="0" rIns="0" bIns="0" rtlCol="0"/>
            <a:lstStyle/>
            <a:p>
              <a:endParaRPr/>
            </a:p>
          </p:txBody>
        </p:sp>
        <p:sp>
          <p:nvSpPr>
            <p:cNvPr id="18" name="object 18"/>
            <p:cNvSpPr/>
            <p:nvPr/>
          </p:nvSpPr>
          <p:spPr>
            <a:xfrm>
              <a:off x="2678017" y="1869528"/>
              <a:ext cx="963930" cy="365760"/>
            </a:xfrm>
            <a:custGeom>
              <a:avLst/>
              <a:gdLst/>
              <a:ahLst/>
              <a:cxnLst/>
              <a:rect l="l" t="t" r="r" b="b"/>
              <a:pathLst>
                <a:path w="963929" h="365760">
                  <a:moveTo>
                    <a:pt x="15220" y="243497"/>
                  </a:moveTo>
                  <a:lnTo>
                    <a:pt x="3805" y="213062"/>
                  </a:lnTo>
                  <a:lnTo>
                    <a:pt x="0" y="182626"/>
                  </a:lnTo>
                  <a:lnTo>
                    <a:pt x="3805" y="152189"/>
                  </a:lnTo>
                  <a:lnTo>
                    <a:pt x="33922" y="91632"/>
                  </a:lnTo>
                  <a:lnTo>
                    <a:pt x="86551" y="39001"/>
                  </a:lnTo>
                  <a:lnTo>
                    <a:pt x="148059" y="8561"/>
                  </a:lnTo>
                  <a:lnTo>
                    <a:pt x="233663" y="317"/>
                  </a:lnTo>
                  <a:lnTo>
                    <a:pt x="299294" y="0"/>
                  </a:lnTo>
                  <a:lnTo>
                    <a:pt x="346149" y="0"/>
                  </a:lnTo>
                  <a:lnTo>
                    <a:pt x="398328" y="0"/>
                  </a:lnTo>
                  <a:lnTo>
                    <a:pt x="664546" y="0"/>
                  </a:lnTo>
                  <a:lnTo>
                    <a:pt x="730177" y="317"/>
                  </a:lnTo>
                  <a:lnTo>
                    <a:pt x="778686" y="2536"/>
                  </a:lnTo>
                  <a:lnTo>
                    <a:pt x="847172" y="20294"/>
                  </a:lnTo>
                  <a:lnTo>
                    <a:pt x="905508" y="63414"/>
                  </a:lnTo>
                  <a:lnTo>
                    <a:pt x="948632" y="121754"/>
                  </a:lnTo>
                  <a:lnTo>
                    <a:pt x="963844" y="182626"/>
                  </a:lnTo>
                  <a:lnTo>
                    <a:pt x="960041" y="213062"/>
                  </a:lnTo>
                  <a:lnTo>
                    <a:pt x="929923" y="273619"/>
                  </a:lnTo>
                  <a:lnTo>
                    <a:pt x="877290" y="326250"/>
                  </a:lnTo>
                  <a:lnTo>
                    <a:pt x="815781" y="356690"/>
                  </a:lnTo>
                  <a:lnTo>
                    <a:pt x="730177" y="364934"/>
                  </a:lnTo>
                  <a:lnTo>
                    <a:pt x="664546" y="365252"/>
                  </a:lnTo>
                  <a:lnTo>
                    <a:pt x="617691" y="365252"/>
                  </a:lnTo>
                  <a:lnTo>
                    <a:pt x="565512" y="365252"/>
                  </a:lnTo>
                  <a:lnTo>
                    <a:pt x="299294" y="365252"/>
                  </a:lnTo>
                  <a:lnTo>
                    <a:pt x="233663" y="364934"/>
                  </a:lnTo>
                  <a:lnTo>
                    <a:pt x="185154" y="362715"/>
                  </a:lnTo>
                  <a:lnTo>
                    <a:pt x="116668" y="344957"/>
                  </a:lnTo>
                  <a:lnTo>
                    <a:pt x="58334" y="301837"/>
                  </a:lnTo>
                  <a:lnTo>
                    <a:pt x="33922" y="273619"/>
                  </a:lnTo>
                  <a:lnTo>
                    <a:pt x="15220" y="243497"/>
                  </a:lnTo>
                </a:path>
              </a:pathLst>
            </a:custGeom>
            <a:ln w="15218">
              <a:solidFill>
                <a:srgbClr val="000000"/>
              </a:solidFill>
            </a:ln>
          </p:spPr>
          <p:txBody>
            <a:bodyPr wrap="square" lIns="0" tIns="0" rIns="0" bIns="0" rtlCol="0"/>
            <a:lstStyle/>
            <a:p>
              <a:endParaRPr/>
            </a:p>
          </p:txBody>
        </p:sp>
      </p:grpSp>
      <p:sp>
        <p:nvSpPr>
          <p:cNvPr id="19" name="object 19"/>
          <p:cNvSpPr txBox="1"/>
          <p:nvPr/>
        </p:nvSpPr>
        <p:spPr>
          <a:xfrm>
            <a:off x="2903740" y="1900205"/>
            <a:ext cx="523240" cy="281305"/>
          </a:xfrm>
          <a:prstGeom prst="rect">
            <a:avLst/>
          </a:prstGeom>
        </p:spPr>
        <p:txBody>
          <a:bodyPr vert="horz" wrap="square" lIns="0" tIns="15875" rIns="0" bIns="0" rtlCol="0">
            <a:spAutoFit/>
          </a:bodyPr>
          <a:lstStyle/>
          <a:p>
            <a:pPr marL="12700">
              <a:lnSpc>
                <a:spcPct val="100000"/>
              </a:lnSpc>
              <a:spcBef>
                <a:spcPts val="125"/>
              </a:spcBef>
            </a:pPr>
            <a:r>
              <a:rPr sz="1650" spc="10" dirty="0">
                <a:latin typeface="Arial"/>
                <a:cs typeface="Arial"/>
              </a:rPr>
              <a:t>State</a:t>
            </a:r>
            <a:endParaRPr sz="1650">
              <a:latin typeface="Arial"/>
              <a:cs typeface="Arial"/>
            </a:endParaRPr>
          </a:p>
        </p:txBody>
      </p:sp>
      <p:grpSp>
        <p:nvGrpSpPr>
          <p:cNvPr id="20" name="object 20"/>
          <p:cNvGrpSpPr/>
          <p:nvPr/>
        </p:nvGrpSpPr>
        <p:grpSpPr>
          <a:xfrm>
            <a:off x="1939893" y="2333688"/>
            <a:ext cx="3033395" cy="859155"/>
            <a:chOff x="1939893" y="2333688"/>
            <a:chExt cx="3033395" cy="859155"/>
          </a:xfrm>
        </p:grpSpPr>
        <p:sp>
          <p:nvSpPr>
            <p:cNvPr id="21" name="object 21"/>
            <p:cNvSpPr/>
            <p:nvPr/>
          </p:nvSpPr>
          <p:spPr>
            <a:xfrm>
              <a:off x="4179595" y="2539148"/>
              <a:ext cx="730885" cy="0"/>
            </a:xfrm>
            <a:custGeom>
              <a:avLst/>
              <a:gdLst/>
              <a:ahLst/>
              <a:cxnLst/>
              <a:rect l="l" t="t" r="r" b="b"/>
              <a:pathLst>
                <a:path w="730885">
                  <a:moveTo>
                    <a:pt x="0" y="0"/>
                  </a:moveTo>
                  <a:lnTo>
                    <a:pt x="730491" y="0"/>
                  </a:lnTo>
                </a:path>
              </a:pathLst>
            </a:custGeom>
            <a:ln w="30437">
              <a:solidFill>
                <a:srgbClr val="000000"/>
              </a:solidFill>
            </a:ln>
          </p:spPr>
          <p:txBody>
            <a:bodyPr wrap="square" lIns="0" tIns="0" rIns="0" bIns="0" rtlCol="0"/>
            <a:lstStyle/>
            <a:p>
              <a:endParaRPr/>
            </a:p>
          </p:txBody>
        </p:sp>
        <p:sp>
          <p:nvSpPr>
            <p:cNvPr id="22" name="object 22"/>
            <p:cNvSpPr/>
            <p:nvPr/>
          </p:nvSpPr>
          <p:spPr>
            <a:xfrm>
              <a:off x="4773117" y="2489225"/>
              <a:ext cx="200025" cy="100330"/>
            </a:xfrm>
            <a:custGeom>
              <a:avLst/>
              <a:gdLst/>
              <a:ahLst/>
              <a:cxnLst/>
              <a:rect l="l" t="t" r="r" b="b"/>
              <a:pathLst>
                <a:path w="200025" h="100330">
                  <a:moveTo>
                    <a:pt x="0" y="0"/>
                  </a:moveTo>
                  <a:lnTo>
                    <a:pt x="0" y="99860"/>
                  </a:lnTo>
                  <a:lnTo>
                    <a:pt x="199720" y="49923"/>
                  </a:lnTo>
                  <a:lnTo>
                    <a:pt x="0" y="0"/>
                  </a:lnTo>
                  <a:close/>
                </a:path>
              </a:pathLst>
            </a:custGeom>
            <a:solidFill>
              <a:srgbClr val="000000"/>
            </a:solidFill>
          </p:spPr>
          <p:txBody>
            <a:bodyPr wrap="square" lIns="0" tIns="0" rIns="0" bIns="0" rtlCol="0"/>
            <a:lstStyle/>
            <a:p>
              <a:endParaRPr/>
            </a:p>
          </p:txBody>
        </p:sp>
        <p:sp>
          <p:nvSpPr>
            <p:cNvPr id="23" name="object 23"/>
            <p:cNvSpPr/>
            <p:nvPr/>
          </p:nvSpPr>
          <p:spPr>
            <a:xfrm>
              <a:off x="4179595" y="2508719"/>
              <a:ext cx="730885" cy="639445"/>
            </a:xfrm>
            <a:custGeom>
              <a:avLst/>
              <a:gdLst/>
              <a:ahLst/>
              <a:cxnLst/>
              <a:rect l="l" t="t" r="r" b="b"/>
              <a:pathLst>
                <a:path w="730885" h="639444">
                  <a:moveTo>
                    <a:pt x="608736" y="0"/>
                  </a:moveTo>
                  <a:lnTo>
                    <a:pt x="730491" y="30429"/>
                  </a:lnTo>
                  <a:lnTo>
                    <a:pt x="608736" y="60871"/>
                  </a:lnTo>
                </a:path>
                <a:path w="730885" h="639444">
                  <a:moveTo>
                    <a:pt x="0" y="30429"/>
                  </a:moveTo>
                  <a:lnTo>
                    <a:pt x="608736" y="639178"/>
                  </a:lnTo>
                </a:path>
              </a:pathLst>
            </a:custGeom>
            <a:ln w="30437">
              <a:solidFill>
                <a:srgbClr val="000000"/>
              </a:solidFill>
            </a:ln>
          </p:spPr>
          <p:txBody>
            <a:bodyPr wrap="square" lIns="0" tIns="0" rIns="0" bIns="0" rtlCol="0"/>
            <a:lstStyle/>
            <a:p>
              <a:endParaRPr/>
            </a:p>
          </p:txBody>
        </p:sp>
        <p:sp>
          <p:nvSpPr>
            <p:cNvPr id="24" name="object 24"/>
            <p:cNvSpPr/>
            <p:nvPr/>
          </p:nvSpPr>
          <p:spPr>
            <a:xfrm>
              <a:off x="4656175" y="3015741"/>
              <a:ext cx="176530" cy="176530"/>
            </a:xfrm>
            <a:custGeom>
              <a:avLst/>
              <a:gdLst/>
              <a:ahLst/>
              <a:cxnLst/>
              <a:rect l="l" t="t" r="r" b="b"/>
              <a:pathLst>
                <a:path w="176529" h="176530">
                  <a:moveTo>
                    <a:pt x="0" y="70612"/>
                  </a:moveTo>
                  <a:lnTo>
                    <a:pt x="176530" y="176530"/>
                  </a:lnTo>
                  <a:lnTo>
                    <a:pt x="70612" y="0"/>
                  </a:lnTo>
                  <a:lnTo>
                    <a:pt x="0" y="70612"/>
                  </a:lnTo>
                  <a:close/>
                </a:path>
              </a:pathLst>
            </a:custGeom>
            <a:solidFill>
              <a:srgbClr val="000000"/>
            </a:solidFill>
          </p:spPr>
          <p:txBody>
            <a:bodyPr wrap="square" lIns="0" tIns="0" rIns="0" bIns="0" rtlCol="0"/>
            <a:lstStyle/>
            <a:p>
              <a:endParaRPr/>
            </a:p>
          </p:txBody>
        </p:sp>
        <p:sp>
          <p:nvSpPr>
            <p:cNvPr id="25" name="object 25"/>
            <p:cNvSpPr/>
            <p:nvPr/>
          </p:nvSpPr>
          <p:spPr>
            <a:xfrm>
              <a:off x="4680724" y="3040290"/>
              <a:ext cx="107950" cy="107950"/>
            </a:xfrm>
            <a:custGeom>
              <a:avLst/>
              <a:gdLst/>
              <a:ahLst/>
              <a:cxnLst/>
              <a:rect l="l" t="t" r="r" b="b"/>
              <a:pathLst>
                <a:path w="107950" h="107950">
                  <a:moveTo>
                    <a:pt x="43040" y="0"/>
                  </a:moveTo>
                  <a:lnTo>
                    <a:pt x="107607" y="107607"/>
                  </a:lnTo>
                  <a:lnTo>
                    <a:pt x="0" y="43040"/>
                  </a:lnTo>
                </a:path>
              </a:pathLst>
            </a:custGeom>
            <a:ln w="30437">
              <a:solidFill>
                <a:srgbClr val="000000"/>
              </a:solidFill>
            </a:ln>
          </p:spPr>
          <p:txBody>
            <a:bodyPr wrap="square" lIns="0" tIns="0" rIns="0" bIns="0" rtlCol="0"/>
            <a:lstStyle/>
            <a:p>
              <a:endParaRPr/>
            </a:p>
          </p:txBody>
        </p:sp>
        <p:sp>
          <p:nvSpPr>
            <p:cNvPr id="26" name="object 26"/>
            <p:cNvSpPr/>
            <p:nvPr/>
          </p:nvSpPr>
          <p:spPr>
            <a:xfrm>
              <a:off x="1947513" y="2341308"/>
              <a:ext cx="2425065" cy="365760"/>
            </a:xfrm>
            <a:custGeom>
              <a:avLst/>
              <a:gdLst/>
              <a:ahLst/>
              <a:cxnLst/>
              <a:rect l="l" t="t" r="r" b="b"/>
              <a:pathLst>
                <a:path w="2425065" h="365760">
                  <a:moveTo>
                    <a:pt x="0" y="182626"/>
                  </a:moveTo>
                  <a:lnTo>
                    <a:pt x="15220" y="243497"/>
                  </a:lnTo>
                  <a:lnTo>
                    <a:pt x="58340" y="301837"/>
                  </a:lnTo>
                  <a:lnTo>
                    <a:pt x="116681" y="344957"/>
                  </a:lnTo>
                  <a:lnTo>
                    <a:pt x="178390" y="360297"/>
                  </a:lnTo>
                  <a:lnTo>
                    <a:pt x="267085" y="364181"/>
                  </a:lnTo>
                  <a:lnTo>
                    <a:pt x="336401" y="364934"/>
                  </a:lnTo>
                  <a:lnTo>
                    <a:pt x="427118" y="365212"/>
                  </a:lnTo>
                  <a:lnTo>
                    <a:pt x="542804" y="365252"/>
                  </a:lnTo>
                  <a:lnTo>
                    <a:pt x="1997730" y="365212"/>
                  </a:lnTo>
                  <a:lnTo>
                    <a:pt x="2088449" y="364934"/>
                  </a:lnTo>
                  <a:lnTo>
                    <a:pt x="2157766" y="364181"/>
                  </a:lnTo>
                  <a:lnTo>
                    <a:pt x="2209249" y="362715"/>
                  </a:lnTo>
                  <a:lnTo>
                    <a:pt x="2272977" y="356690"/>
                  </a:lnTo>
                  <a:lnTo>
                    <a:pt x="2338290" y="326250"/>
                  </a:lnTo>
                  <a:lnTo>
                    <a:pt x="2390921" y="273619"/>
                  </a:lnTo>
                  <a:lnTo>
                    <a:pt x="2421043" y="213062"/>
                  </a:lnTo>
                  <a:lnTo>
                    <a:pt x="2424849" y="182626"/>
                  </a:lnTo>
                  <a:lnTo>
                    <a:pt x="2421043" y="152189"/>
                  </a:lnTo>
                  <a:lnTo>
                    <a:pt x="2390921" y="91632"/>
                  </a:lnTo>
                  <a:lnTo>
                    <a:pt x="2338290" y="39001"/>
                  </a:lnTo>
                  <a:lnTo>
                    <a:pt x="2292356" y="13595"/>
                  </a:lnTo>
                  <a:lnTo>
                    <a:pt x="2246463" y="4954"/>
                  </a:lnTo>
                  <a:lnTo>
                    <a:pt x="2157766" y="1070"/>
                  </a:lnTo>
                  <a:lnTo>
                    <a:pt x="2088449" y="317"/>
                  </a:lnTo>
                  <a:lnTo>
                    <a:pt x="1997730" y="39"/>
                  </a:lnTo>
                  <a:lnTo>
                    <a:pt x="1882044" y="0"/>
                  </a:lnTo>
                  <a:lnTo>
                    <a:pt x="427118" y="39"/>
                  </a:lnTo>
                  <a:lnTo>
                    <a:pt x="336401" y="317"/>
                  </a:lnTo>
                  <a:lnTo>
                    <a:pt x="267085" y="1070"/>
                  </a:lnTo>
                  <a:lnTo>
                    <a:pt x="215604" y="2536"/>
                  </a:lnTo>
                  <a:lnTo>
                    <a:pt x="151876" y="8561"/>
                  </a:lnTo>
                  <a:lnTo>
                    <a:pt x="86558" y="39001"/>
                  </a:lnTo>
                  <a:lnTo>
                    <a:pt x="33928" y="91632"/>
                  </a:lnTo>
                  <a:lnTo>
                    <a:pt x="3805" y="152189"/>
                  </a:lnTo>
                  <a:lnTo>
                    <a:pt x="0" y="182626"/>
                  </a:lnTo>
                  <a:close/>
                </a:path>
              </a:pathLst>
            </a:custGeom>
            <a:solidFill>
              <a:srgbClr val="FFFFFF"/>
            </a:solidFill>
          </p:spPr>
          <p:txBody>
            <a:bodyPr wrap="square" lIns="0" tIns="0" rIns="0" bIns="0" rtlCol="0"/>
            <a:lstStyle/>
            <a:p>
              <a:endParaRPr/>
            </a:p>
          </p:txBody>
        </p:sp>
        <p:sp>
          <p:nvSpPr>
            <p:cNvPr id="27" name="object 27"/>
            <p:cNvSpPr/>
            <p:nvPr/>
          </p:nvSpPr>
          <p:spPr>
            <a:xfrm>
              <a:off x="1947513" y="2341308"/>
              <a:ext cx="2425065" cy="365760"/>
            </a:xfrm>
            <a:custGeom>
              <a:avLst/>
              <a:gdLst/>
              <a:ahLst/>
              <a:cxnLst/>
              <a:rect l="l" t="t" r="r" b="b"/>
              <a:pathLst>
                <a:path w="2425065" h="365760">
                  <a:moveTo>
                    <a:pt x="116681" y="344957"/>
                  </a:moveTo>
                  <a:lnTo>
                    <a:pt x="58340" y="301837"/>
                  </a:lnTo>
                  <a:lnTo>
                    <a:pt x="15220" y="243497"/>
                  </a:lnTo>
                  <a:lnTo>
                    <a:pt x="0" y="182626"/>
                  </a:lnTo>
                  <a:lnTo>
                    <a:pt x="3805" y="152189"/>
                  </a:lnTo>
                  <a:lnTo>
                    <a:pt x="33928" y="91632"/>
                  </a:lnTo>
                  <a:lnTo>
                    <a:pt x="86558" y="39001"/>
                  </a:lnTo>
                  <a:lnTo>
                    <a:pt x="132496" y="13595"/>
                  </a:lnTo>
                  <a:lnTo>
                    <a:pt x="178390" y="4954"/>
                  </a:lnTo>
                  <a:lnTo>
                    <a:pt x="267085" y="1070"/>
                  </a:lnTo>
                  <a:lnTo>
                    <a:pt x="336401" y="317"/>
                  </a:lnTo>
                  <a:lnTo>
                    <a:pt x="427118" y="39"/>
                  </a:lnTo>
                  <a:lnTo>
                    <a:pt x="542804" y="0"/>
                  </a:lnTo>
                  <a:lnTo>
                    <a:pt x="583923" y="0"/>
                  </a:lnTo>
                  <a:lnTo>
                    <a:pt x="627535" y="0"/>
                  </a:lnTo>
                  <a:lnTo>
                    <a:pt x="1882044" y="0"/>
                  </a:lnTo>
                  <a:lnTo>
                    <a:pt x="1997730" y="39"/>
                  </a:lnTo>
                  <a:lnTo>
                    <a:pt x="2088449" y="317"/>
                  </a:lnTo>
                  <a:lnTo>
                    <a:pt x="2157766" y="1070"/>
                  </a:lnTo>
                  <a:lnTo>
                    <a:pt x="2209249" y="2536"/>
                  </a:lnTo>
                  <a:lnTo>
                    <a:pt x="2272977" y="8561"/>
                  </a:lnTo>
                  <a:lnTo>
                    <a:pt x="2338290" y="39001"/>
                  </a:lnTo>
                  <a:lnTo>
                    <a:pt x="2390921" y="91632"/>
                  </a:lnTo>
                  <a:lnTo>
                    <a:pt x="2421043" y="152189"/>
                  </a:lnTo>
                  <a:lnTo>
                    <a:pt x="2424849" y="182626"/>
                  </a:lnTo>
                  <a:lnTo>
                    <a:pt x="2421043" y="213062"/>
                  </a:lnTo>
                  <a:lnTo>
                    <a:pt x="2390921" y="273619"/>
                  </a:lnTo>
                  <a:lnTo>
                    <a:pt x="2338290" y="326250"/>
                  </a:lnTo>
                  <a:lnTo>
                    <a:pt x="2292356" y="351656"/>
                  </a:lnTo>
                  <a:lnTo>
                    <a:pt x="2246463" y="360297"/>
                  </a:lnTo>
                  <a:lnTo>
                    <a:pt x="2157766" y="364181"/>
                  </a:lnTo>
                  <a:lnTo>
                    <a:pt x="2088449" y="364934"/>
                  </a:lnTo>
                  <a:lnTo>
                    <a:pt x="1997730" y="365212"/>
                  </a:lnTo>
                  <a:lnTo>
                    <a:pt x="1882044" y="365252"/>
                  </a:lnTo>
                  <a:lnTo>
                    <a:pt x="1840925" y="365252"/>
                  </a:lnTo>
                  <a:lnTo>
                    <a:pt x="1797313" y="365252"/>
                  </a:lnTo>
                  <a:lnTo>
                    <a:pt x="542804" y="365252"/>
                  </a:lnTo>
                  <a:lnTo>
                    <a:pt x="427118" y="365212"/>
                  </a:lnTo>
                  <a:lnTo>
                    <a:pt x="336401" y="364934"/>
                  </a:lnTo>
                  <a:lnTo>
                    <a:pt x="267085" y="364181"/>
                  </a:lnTo>
                  <a:lnTo>
                    <a:pt x="215604" y="362715"/>
                  </a:lnTo>
                  <a:lnTo>
                    <a:pt x="151876" y="356690"/>
                  </a:lnTo>
                  <a:lnTo>
                    <a:pt x="132496" y="351656"/>
                  </a:lnTo>
                  <a:lnTo>
                    <a:pt x="116681" y="344957"/>
                  </a:lnTo>
                </a:path>
              </a:pathLst>
            </a:custGeom>
            <a:ln w="15218">
              <a:solidFill>
                <a:srgbClr val="000000"/>
              </a:solidFill>
            </a:ln>
          </p:spPr>
          <p:txBody>
            <a:bodyPr wrap="square" lIns="0" tIns="0" rIns="0" bIns="0" rtlCol="0"/>
            <a:lstStyle/>
            <a:p>
              <a:endParaRPr/>
            </a:p>
          </p:txBody>
        </p:sp>
      </p:grpSp>
      <p:sp>
        <p:nvSpPr>
          <p:cNvPr id="28" name="object 28"/>
          <p:cNvSpPr txBox="1"/>
          <p:nvPr/>
        </p:nvSpPr>
        <p:spPr>
          <a:xfrm>
            <a:off x="2066709" y="2371985"/>
            <a:ext cx="2157095" cy="281305"/>
          </a:xfrm>
          <a:prstGeom prst="rect">
            <a:avLst/>
          </a:prstGeom>
        </p:spPr>
        <p:txBody>
          <a:bodyPr vert="horz" wrap="square" lIns="0" tIns="15875" rIns="0" bIns="0" rtlCol="0">
            <a:spAutoFit/>
          </a:bodyPr>
          <a:lstStyle/>
          <a:p>
            <a:pPr marL="12700">
              <a:lnSpc>
                <a:spcPct val="100000"/>
              </a:lnSpc>
              <a:spcBef>
                <a:spcPts val="125"/>
              </a:spcBef>
            </a:pPr>
            <a:r>
              <a:rPr sz="1650" spc="15" dirty="0">
                <a:latin typeface="Arial"/>
                <a:cs typeface="Arial"/>
              </a:rPr>
              <a:t>How</a:t>
            </a:r>
            <a:r>
              <a:rPr sz="1650" spc="-10" dirty="0">
                <a:latin typeface="Arial"/>
                <a:cs typeface="Arial"/>
              </a:rPr>
              <a:t> </a:t>
            </a:r>
            <a:r>
              <a:rPr sz="1650" spc="10" dirty="0">
                <a:latin typeface="Arial"/>
                <a:cs typeface="Arial"/>
              </a:rPr>
              <a:t>the</a:t>
            </a:r>
            <a:r>
              <a:rPr sz="1650" spc="-10" dirty="0">
                <a:latin typeface="Arial"/>
                <a:cs typeface="Arial"/>
              </a:rPr>
              <a:t> </a:t>
            </a:r>
            <a:r>
              <a:rPr sz="1650" spc="10" dirty="0">
                <a:latin typeface="Arial"/>
                <a:cs typeface="Arial"/>
              </a:rPr>
              <a:t>world</a:t>
            </a:r>
            <a:r>
              <a:rPr sz="1650" spc="-5" dirty="0">
                <a:latin typeface="Arial"/>
                <a:cs typeface="Arial"/>
              </a:rPr>
              <a:t> </a:t>
            </a:r>
            <a:r>
              <a:rPr sz="1650" spc="10" dirty="0">
                <a:latin typeface="Arial"/>
                <a:cs typeface="Arial"/>
              </a:rPr>
              <a:t>evolves</a:t>
            </a:r>
            <a:endParaRPr sz="1650">
              <a:latin typeface="Arial"/>
              <a:cs typeface="Arial"/>
            </a:endParaRPr>
          </a:p>
        </p:txBody>
      </p:sp>
      <p:grpSp>
        <p:nvGrpSpPr>
          <p:cNvPr id="29" name="object 29"/>
          <p:cNvGrpSpPr/>
          <p:nvPr/>
        </p:nvGrpSpPr>
        <p:grpSpPr>
          <a:xfrm>
            <a:off x="2061647" y="2624429"/>
            <a:ext cx="2900045" cy="820419"/>
            <a:chOff x="2061647" y="2624429"/>
            <a:chExt cx="2900045" cy="820419"/>
          </a:xfrm>
        </p:grpSpPr>
        <p:sp>
          <p:nvSpPr>
            <p:cNvPr id="30" name="object 30"/>
            <p:cNvSpPr/>
            <p:nvPr/>
          </p:nvSpPr>
          <p:spPr>
            <a:xfrm>
              <a:off x="4179595" y="3269653"/>
              <a:ext cx="608965" cy="0"/>
            </a:xfrm>
            <a:custGeom>
              <a:avLst/>
              <a:gdLst/>
              <a:ahLst/>
              <a:cxnLst/>
              <a:rect l="l" t="t" r="r" b="b"/>
              <a:pathLst>
                <a:path w="608964">
                  <a:moveTo>
                    <a:pt x="0" y="0"/>
                  </a:moveTo>
                  <a:lnTo>
                    <a:pt x="608736" y="0"/>
                  </a:lnTo>
                </a:path>
              </a:pathLst>
            </a:custGeom>
            <a:ln w="30437">
              <a:solidFill>
                <a:srgbClr val="000000"/>
              </a:solidFill>
            </a:ln>
          </p:spPr>
          <p:txBody>
            <a:bodyPr wrap="square" lIns="0" tIns="0" rIns="0" bIns="0" rtlCol="0"/>
            <a:lstStyle/>
            <a:p>
              <a:endParaRPr/>
            </a:p>
          </p:txBody>
        </p:sp>
        <p:sp>
          <p:nvSpPr>
            <p:cNvPr id="31" name="object 31"/>
            <p:cNvSpPr/>
            <p:nvPr/>
          </p:nvSpPr>
          <p:spPr>
            <a:xfrm>
              <a:off x="4651374" y="3219716"/>
              <a:ext cx="200025" cy="100330"/>
            </a:xfrm>
            <a:custGeom>
              <a:avLst/>
              <a:gdLst/>
              <a:ahLst/>
              <a:cxnLst/>
              <a:rect l="l" t="t" r="r" b="b"/>
              <a:pathLst>
                <a:path w="200025" h="100329">
                  <a:moveTo>
                    <a:pt x="0" y="0"/>
                  </a:moveTo>
                  <a:lnTo>
                    <a:pt x="0" y="99860"/>
                  </a:lnTo>
                  <a:lnTo>
                    <a:pt x="199707" y="49936"/>
                  </a:lnTo>
                  <a:lnTo>
                    <a:pt x="0" y="0"/>
                  </a:lnTo>
                  <a:close/>
                </a:path>
              </a:pathLst>
            </a:custGeom>
            <a:solidFill>
              <a:srgbClr val="000000"/>
            </a:solidFill>
          </p:spPr>
          <p:txBody>
            <a:bodyPr wrap="square" lIns="0" tIns="0" rIns="0" bIns="0" rtlCol="0"/>
            <a:lstStyle/>
            <a:p>
              <a:endParaRPr/>
            </a:p>
          </p:txBody>
        </p:sp>
        <p:sp>
          <p:nvSpPr>
            <p:cNvPr id="32" name="object 32"/>
            <p:cNvSpPr/>
            <p:nvPr/>
          </p:nvSpPr>
          <p:spPr>
            <a:xfrm>
              <a:off x="4057840" y="2660903"/>
              <a:ext cx="852805" cy="639445"/>
            </a:xfrm>
            <a:custGeom>
              <a:avLst/>
              <a:gdLst/>
              <a:ahLst/>
              <a:cxnLst/>
              <a:rect l="l" t="t" r="r" b="b"/>
              <a:pathLst>
                <a:path w="852804" h="639445">
                  <a:moveTo>
                    <a:pt x="608749" y="578307"/>
                  </a:moveTo>
                  <a:lnTo>
                    <a:pt x="730491" y="608749"/>
                  </a:lnTo>
                  <a:lnTo>
                    <a:pt x="608749" y="639178"/>
                  </a:lnTo>
                </a:path>
                <a:path w="852804" h="639445">
                  <a:moveTo>
                    <a:pt x="0" y="608749"/>
                  </a:moveTo>
                  <a:lnTo>
                    <a:pt x="852246" y="0"/>
                  </a:lnTo>
                </a:path>
              </a:pathLst>
            </a:custGeom>
            <a:ln w="30437">
              <a:solidFill>
                <a:srgbClr val="000000"/>
              </a:solidFill>
            </a:ln>
          </p:spPr>
          <p:txBody>
            <a:bodyPr wrap="square" lIns="0" tIns="0" rIns="0" bIns="0" rtlCol="0"/>
            <a:lstStyle/>
            <a:p>
              <a:endParaRPr/>
            </a:p>
          </p:txBody>
        </p:sp>
        <p:sp>
          <p:nvSpPr>
            <p:cNvPr id="33" name="object 33"/>
            <p:cNvSpPr/>
            <p:nvPr/>
          </p:nvSpPr>
          <p:spPr>
            <a:xfrm>
              <a:off x="4769611" y="2624429"/>
              <a:ext cx="191770" cy="156845"/>
            </a:xfrm>
            <a:custGeom>
              <a:avLst/>
              <a:gdLst/>
              <a:ahLst/>
              <a:cxnLst/>
              <a:rect l="l" t="t" r="r" b="b"/>
              <a:pathLst>
                <a:path w="191770" h="156844">
                  <a:moveTo>
                    <a:pt x="0" y="75450"/>
                  </a:moveTo>
                  <a:lnTo>
                    <a:pt x="58039" y="156718"/>
                  </a:lnTo>
                  <a:lnTo>
                    <a:pt x="191541" y="0"/>
                  </a:lnTo>
                  <a:lnTo>
                    <a:pt x="0" y="75450"/>
                  </a:lnTo>
                  <a:close/>
                </a:path>
              </a:pathLst>
            </a:custGeom>
            <a:solidFill>
              <a:srgbClr val="000000"/>
            </a:solidFill>
          </p:spPr>
          <p:txBody>
            <a:bodyPr wrap="square" lIns="0" tIns="0" rIns="0" bIns="0" rtlCol="0"/>
            <a:lstStyle/>
            <a:p>
              <a:endParaRPr/>
            </a:p>
          </p:txBody>
        </p:sp>
        <p:sp>
          <p:nvSpPr>
            <p:cNvPr id="34" name="object 34"/>
            <p:cNvSpPr/>
            <p:nvPr/>
          </p:nvSpPr>
          <p:spPr>
            <a:xfrm>
              <a:off x="4793322" y="2660903"/>
              <a:ext cx="116839" cy="95885"/>
            </a:xfrm>
            <a:custGeom>
              <a:avLst/>
              <a:gdLst/>
              <a:ahLst/>
              <a:cxnLst/>
              <a:rect l="l" t="t" r="r" b="b"/>
              <a:pathLst>
                <a:path w="116839" h="95885">
                  <a:moveTo>
                    <a:pt x="0" y="45999"/>
                  </a:moveTo>
                  <a:lnTo>
                    <a:pt x="116763" y="0"/>
                  </a:lnTo>
                  <a:lnTo>
                    <a:pt x="35382" y="95529"/>
                  </a:lnTo>
                </a:path>
              </a:pathLst>
            </a:custGeom>
            <a:ln w="30437">
              <a:solidFill>
                <a:srgbClr val="000000"/>
              </a:solidFill>
            </a:ln>
          </p:spPr>
          <p:txBody>
            <a:bodyPr wrap="square" lIns="0" tIns="0" rIns="0" bIns="0" rtlCol="0"/>
            <a:lstStyle/>
            <a:p>
              <a:endParaRPr/>
            </a:p>
          </p:txBody>
        </p:sp>
        <p:sp>
          <p:nvSpPr>
            <p:cNvPr id="35" name="object 35"/>
            <p:cNvSpPr/>
            <p:nvPr/>
          </p:nvSpPr>
          <p:spPr>
            <a:xfrm>
              <a:off x="2069267" y="3071812"/>
              <a:ext cx="2181860" cy="365760"/>
            </a:xfrm>
            <a:custGeom>
              <a:avLst/>
              <a:gdLst/>
              <a:ahLst/>
              <a:cxnLst/>
              <a:rect l="l" t="t" r="r" b="b"/>
              <a:pathLst>
                <a:path w="2181860" h="365760">
                  <a:moveTo>
                    <a:pt x="0" y="182619"/>
                  </a:moveTo>
                  <a:lnTo>
                    <a:pt x="15220" y="243497"/>
                  </a:lnTo>
                  <a:lnTo>
                    <a:pt x="58340" y="301832"/>
                  </a:lnTo>
                  <a:lnTo>
                    <a:pt x="116681" y="344957"/>
                  </a:lnTo>
                  <a:lnTo>
                    <a:pt x="176244" y="360287"/>
                  </a:lnTo>
                  <a:lnTo>
                    <a:pt x="257173" y="364169"/>
                  </a:lnTo>
                  <a:lnTo>
                    <a:pt x="319276" y="364922"/>
                  </a:lnTo>
                  <a:lnTo>
                    <a:pt x="399926" y="365199"/>
                  </a:lnTo>
                  <a:lnTo>
                    <a:pt x="502215" y="365239"/>
                  </a:lnTo>
                  <a:lnTo>
                    <a:pt x="1781416" y="365199"/>
                  </a:lnTo>
                  <a:lnTo>
                    <a:pt x="1862068" y="364922"/>
                  </a:lnTo>
                  <a:lnTo>
                    <a:pt x="1924172" y="364169"/>
                  </a:lnTo>
                  <a:lnTo>
                    <a:pt x="1970819" y="362704"/>
                  </a:lnTo>
                  <a:lnTo>
                    <a:pt x="2030109" y="356682"/>
                  </a:lnTo>
                  <a:lnTo>
                    <a:pt x="2094788" y="326248"/>
                  </a:lnTo>
                  <a:lnTo>
                    <a:pt x="2147416" y="273614"/>
                  </a:lnTo>
                  <a:lnTo>
                    <a:pt x="2177534" y="213057"/>
                  </a:lnTo>
                  <a:lnTo>
                    <a:pt x="2181339" y="182619"/>
                  </a:lnTo>
                  <a:lnTo>
                    <a:pt x="2177534" y="152182"/>
                  </a:lnTo>
                  <a:lnTo>
                    <a:pt x="2147416" y="91624"/>
                  </a:lnTo>
                  <a:lnTo>
                    <a:pt x="2094788" y="38990"/>
                  </a:lnTo>
                  <a:lnTo>
                    <a:pt x="2048935" y="13587"/>
                  </a:lnTo>
                  <a:lnTo>
                    <a:pt x="2005101" y="4951"/>
                  </a:lnTo>
                  <a:lnTo>
                    <a:pt x="1924172" y="1069"/>
                  </a:lnTo>
                  <a:lnTo>
                    <a:pt x="1862068" y="316"/>
                  </a:lnTo>
                  <a:lnTo>
                    <a:pt x="1781416" y="39"/>
                  </a:lnTo>
                  <a:lnTo>
                    <a:pt x="1679124" y="0"/>
                  </a:lnTo>
                  <a:lnTo>
                    <a:pt x="399926" y="39"/>
                  </a:lnTo>
                  <a:lnTo>
                    <a:pt x="319276" y="316"/>
                  </a:lnTo>
                  <a:lnTo>
                    <a:pt x="257173" y="1069"/>
                  </a:lnTo>
                  <a:lnTo>
                    <a:pt x="210526" y="2535"/>
                  </a:lnTo>
                  <a:lnTo>
                    <a:pt x="151237" y="8556"/>
                  </a:lnTo>
                  <a:lnTo>
                    <a:pt x="86558" y="38990"/>
                  </a:lnTo>
                  <a:lnTo>
                    <a:pt x="33928" y="91624"/>
                  </a:lnTo>
                  <a:lnTo>
                    <a:pt x="3805" y="152182"/>
                  </a:lnTo>
                  <a:lnTo>
                    <a:pt x="0" y="182619"/>
                  </a:lnTo>
                  <a:close/>
                </a:path>
              </a:pathLst>
            </a:custGeom>
            <a:solidFill>
              <a:srgbClr val="FFFFFF"/>
            </a:solidFill>
          </p:spPr>
          <p:txBody>
            <a:bodyPr wrap="square" lIns="0" tIns="0" rIns="0" bIns="0" rtlCol="0"/>
            <a:lstStyle/>
            <a:p>
              <a:endParaRPr/>
            </a:p>
          </p:txBody>
        </p:sp>
        <p:sp>
          <p:nvSpPr>
            <p:cNvPr id="36" name="object 36"/>
            <p:cNvSpPr/>
            <p:nvPr/>
          </p:nvSpPr>
          <p:spPr>
            <a:xfrm>
              <a:off x="2069267" y="3071812"/>
              <a:ext cx="2181860" cy="365760"/>
            </a:xfrm>
            <a:custGeom>
              <a:avLst/>
              <a:gdLst/>
              <a:ahLst/>
              <a:cxnLst/>
              <a:rect l="l" t="t" r="r" b="b"/>
              <a:pathLst>
                <a:path w="2181860" h="365760">
                  <a:moveTo>
                    <a:pt x="116681" y="344957"/>
                  </a:moveTo>
                  <a:lnTo>
                    <a:pt x="58340" y="301832"/>
                  </a:lnTo>
                  <a:lnTo>
                    <a:pt x="15220" y="243497"/>
                  </a:lnTo>
                  <a:lnTo>
                    <a:pt x="0" y="182619"/>
                  </a:lnTo>
                  <a:lnTo>
                    <a:pt x="3805" y="152182"/>
                  </a:lnTo>
                  <a:lnTo>
                    <a:pt x="33928" y="91624"/>
                  </a:lnTo>
                  <a:lnTo>
                    <a:pt x="86558" y="38990"/>
                  </a:lnTo>
                  <a:lnTo>
                    <a:pt x="132413" y="13587"/>
                  </a:lnTo>
                  <a:lnTo>
                    <a:pt x="176244" y="4951"/>
                  </a:lnTo>
                  <a:lnTo>
                    <a:pt x="257173" y="1069"/>
                  </a:lnTo>
                  <a:lnTo>
                    <a:pt x="319276" y="316"/>
                  </a:lnTo>
                  <a:lnTo>
                    <a:pt x="399926" y="39"/>
                  </a:lnTo>
                  <a:lnTo>
                    <a:pt x="502215" y="0"/>
                  </a:lnTo>
                  <a:lnTo>
                    <a:pt x="543368" y="0"/>
                  </a:lnTo>
                  <a:lnTo>
                    <a:pt x="587252" y="0"/>
                  </a:lnTo>
                  <a:lnTo>
                    <a:pt x="1679124" y="0"/>
                  </a:lnTo>
                  <a:lnTo>
                    <a:pt x="1781416" y="39"/>
                  </a:lnTo>
                  <a:lnTo>
                    <a:pt x="1862068" y="316"/>
                  </a:lnTo>
                  <a:lnTo>
                    <a:pt x="1924172" y="1069"/>
                  </a:lnTo>
                  <a:lnTo>
                    <a:pt x="1970819" y="2535"/>
                  </a:lnTo>
                  <a:lnTo>
                    <a:pt x="2030109" y="8556"/>
                  </a:lnTo>
                  <a:lnTo>
                    <a:pt x="2094788" y="38990"/>
                  </a:lnTo>
                  <a:lnTo>
                    <a:pt x="2147416" y="91624"/>
                  </a:lnTo>
                  <a:lnTo>
                    <a:pt x="2177534" y="152182"/>
                  </a:lnTo>
                  <a:lnTo>
                    <a:pt x="2181339" y="182619"/>
                  </a:lnTo>
                  <a:lnTo>
                    <a:pt x="2177534" y="213057"/>
                  </a:lnTo>
                  <a:lnTo>
                    <a:pt x="2147416" y="273614"/>
                  </a:lnTo>
                  <a:lnTo>
                    <a:pt x="2094788" y="326248"/>
                  </a:lnTo>
                  <a:lnTo>
                    <a:pt x="2048935" y="351652"/>
                  </a:lnTo>
                  <a:lnTo>
                    <a:pt x="2005101" y="360287"/>
                  </a:lnTo>
                  <a:lnTo>
                    <a:pt x="1924172" y="364169"/>
                  </a:lnTo>
                  <a:lnTo>
                    <a:pt x="1862068" y="364922"/>
                  </a:lnTo>
                  <a:lnTo>
                    <a:pt x="1781416" y="365199"/>
                  </a:lnTo>
                  <a:lnTo>
                    <a:pt x="1679124" y="365239"/>
                  </a:lnTo>
                  <a:lnTo>
                    <a:pt x="1637971" y="365239"/>
                  </a:lnTo>
                  <a:lnTo>
                    <a:pt x="1594086" y="365239"/>
                  </a:lnTo>
                  <a:lnTo>
                    <a:pt x="502215" y="365239"/>
                  </a:lnTo>
                  <a:lnTo>
                    <a:pt x="399926" y="365199"/>
                  </a:lnTo>
                  <a:lnTo>
                    <a:pt x="319276" y="364922"/>
                  </a:lnTo>
                  <a:lnTo>
                    <a:pt x="257173" y="364169"/>
                  </a:lnTo>
                  <a:lnTo>
                    <a:pt x="210526" y="362704"/>
                  </a:lnTo>
                  <a:lnTo>
                    <a:pt x="151237" y="356682"/>
                  </a:lnTo>
                  <a:lnTo>
                    <a:pt x="132413" y="351652"/>
                  </a:lnTo>
                  <a:lnTo>
                    <a:pt x="116681" y="344957"/>
                  </a:lnTo>
                </a:path>
              </a:pathLst>
            </a:custGeom>
            <a:ln w="15218">
              <a:solidFill>
                <a:srgbClr val="000000"/>
              </a:solidFill>
            </a:ln>
          </p:spPr>
          <p:txBody>
            <a:bodyPr wrap="square" lIns="0" tIns="0" rIns="0" bIns="0" rtlCol="0"/>
            <a:lstStyle/>
            <a:p>
              <a:endParaRPr/>
            </a:p>
          </p:txBody>
        </p:sp>
      </p:grpSp>
      <p:sp>
        <p:nvSpPr>
          <p:cNvPr id="37" name="object 37"/>
          <p:cNvSpPr txBox="1"/>
          <p:nvPr/>
        </p:nvSpPr>
        <p:spPr>
          <a:xfrm>
            <a:off x="2180856" y="3102476"/>
            <a:ext cx="1896745" cy="281305"/>
          </a:xfrm>
          <a:prstGeom prst="rect">
            <a:avLst/>
          </a:prstGeom>
        </p:spPr>
        <p:txBody>
          <a:bodyPr vert="horz" wrap="square" lIns="0" tIns="15875" rIns="0" bIns="0" rtlCol="0">
            <a:spAutoFit/>
          </a:bodyPr>
          <a:lstStyle/>
          <a:p>
            <a:pPr marL="12700">
              <a:lnSpc>
                <a:spcPct val="100000"/>
              </a:lnSpc>
              <a:spcBef>
                <a:spcPts val="125"/>
              </a:spcBef>
            </a:pPr>
            <a:r>
              <a:rPr sz="1650" spc="15" dirty="0">
                <a:latin typeface="Arial"/>
                <a:cs typeface="Arial"/>
              </a:rPr>
              <a:t>What</a:t>
            </a:r>
            <a:r>
              <a:rPr sz="1650" spc="-20" dirty="0">
                <a:latin typeface="Arial"/>
                <a:cs typeface="Arial"/>
              </a:rPr>
              <a:t> </a:t>
            </a:r>
            <a:r>
              <a:rPr sz="1650" spc="15" dirty="0">
                <a:latin typeface="Arial"/>
                <a:cs typeface="Arial"/>
              </a:rPr>
              <a:t>my</a:t>
            </a:r>
            <a:r>
              <a:rPr sz="1650" spc="-15" dirty="0">
                <a:latin typeface="Arial"/>
                <a:cs typeface="Arial"/>
              </a:rPr>
              <a:t> </a:t>
            </a:r>
            <a:r>
              <a:rPr sz="1650" spc="10" dirty="0">
                <a:latin typeface="Arial"/>
                <a:cs typeface="Arial"/>
              </a:rPr>
              <a:t>actions</a:t>
            </a:r>
            <a:r>
              <a:rPr sz="1650" spc="-15" dirty="0">
                <a:latin typeface="Arial"/>
                <a:cs typeface="Arial"/>
              </a:rPr>
              <a:t> </a:t>
            </a:r>
            <a:r>
              <a:rPr sz="1650" spc="15" dirty="0">
                <a:latin typeface="Arial"/>
                <a:cs typeface="Arial"/>
              </a:rPr>
              <a:t>do</a:t>
            </a:r>
            <a:endParaRPr sz="1650">
              <a:latin typeface="Arial"/>
              <a:cs typeface="Arial"/>
            </a:endParaRPr>
          </a:p>
        </p:txBody>
      </p:sp>
      <p:grpSp>
        <p:nvGrpSpPr>
          <p:cNvPr id="38" name="object 38"/>
          <p:cNvGrpSpPr/>
          <p:nvPr/>
        </p:nvGrpSpPr>
        <p:grpSpPr>
          <a:xfrm>
            <a:off x="2700835" y="1904174"/>
            <a:ext cx="3216275" cy="3495675"/>
            <a:chOff x="2700835" y="1904174"/>
            <a:chExt cx="3216275" cy="3495675"/>
          </a:xfrm>
        </p:grpSpPr>
        <p:sp>
          <p:nvSpPr>
            <p:cNvPr id="39" name="object 39"/>
            <p:cNvSpPr/>
            <p:nvPr/>
          </p:nvSpPr>
          <p:spPr>
            <a:xfrm>
              <a:off x="5866764" y="1919414"/>
              <a:ext cx="0" cy="353060"/>
            </a:xfrm>
            <a:custGeom>
              <a:avLst/>
              <a:gdLst/>
              <a:ahLst/>
              <a:cxnLst/>
              <a:rect l="l" t="t" r="r" b="b"/>
              <a:pathLst>
                <a:path h="353060">
                  <a:moveTo>
                    <a:pt x="0" y="0"/>
                  </a:moveTo>
                  <a:lnTo>
                    <a:pt x="0" y="352742"/>
                  </a:lnTo>
                </a:path>
              </a:pathLst>
            </a:custGeom>
            <a:ln w="30437">
              <a:solidFill>
                <a:srgbClr val="000000"/>
              </a:solidFill>
            </a:ln>
          </p:spPr>
          <p:txBody>
            <a:bodyPr wrap="square" lIns="0" tIns="0" rIns="0" bIns="0" rtlCol="0"/>
            <a:lstStyle/>
            <a:p>
              <a:endParaRPr/>
            </a:p>
          </p:txBody>
        </p:sp>
        <p:sp>
          <p:nvSpPr>
            <p:cNvPr id="40" name="object 40"/>
            <p:cNvSpPr/>
            <p:nvPr/>
          </p:nvSpPr>
          <p:spPr>
            <a:xfrm>
              <a:off x="5816828" y="2135187"/>
              <a:ext cx="100330" cy="200025"/>
            </a:xfrm>
            <a:custGeom>
              <a:avLst/>
              <a:gdLst/>
              <a:ahLst/>
              <a:cxnLst/>
              <a:rect l="l" t="t" r="r" b="b"/>
              <a:pathLst>
                <a:path w="100329" h="200025">
                  <a:moveTo>
                    <a:pt x="0" y="0"/>
                  </a:moveTo>
                  <a:lnTo>
                    <a:pt x="49936" y="199720"/>
                  </a:lnTo>
                  <a:lnTo>
                    <a:pt x="99860" y="0"/>
                  </a:lnTo>
                  <a:lnTo>
                    <a:pt x="0" y="0"/>
                  </a:lnTo>
                  <a:close/>
                </a:path>
              </a:pathLst>
            </a:custGeom>
            <a:solidFill>
              <a:srgbClr val="000000"/>
            </a:solidFill>
          </p:spPr>
          <p:txBody>
            <a:bodyPr wrap="square" lIns="0" tIns="0" rIns="0" bIns="0" rtlCol="0"/>
            <a:lstStyle/>
            <a:p>
              <a:endParaRPr/>
            </a:p>
          </p:txBody>
        </p:sp>
        <p:sp>
          <p:nvSpPr>
            <p:cNvPr id="41" name="object 41"/>
            <p:cNvSpPr/>
            <p:nvPr/>
          </p:nvSpPr>
          <p:spPr>
            <a:xfrm>
              <a:off x="5836323" y="2150402"/>
              <a:ext cx="60960" cy="3186430"/>
            </a:xfrm>
            <a:custGeom>
              <a:avLst/>
              <a:gdLst/>
              <a:ahLst/>
              <a:cxnLst/>
              <a:rect l="l" t="t" r="r" b="b"/>
              <a:pathLst>
                <a:path w="60960" h="3186429">
                  <a:moveTo>
                    <a:pt x="60871" y="0"/>
                  </a:moveTo>
                  <a:lnTo>
                    <a:pt x="30441" y="121754"/>
                  </a:lnTo>
                  <a:lnTo>
                    <a:pt x="0" y="0"/>
                  </a:lnTo>
                </a:path>
                <a:path w="60960" h="3186429">
                  <a:moveTo>
                    <a:pt x="30441" y="2789389"/>
                  </a:moveTo>
                  <a:lnTo>
                    <a:pt x="30441" y="3186226"/>
                  </a:lnTo>
                </a:path>
              </a:pathLst>
            </a:custGeom>
            <a:ln w="30437">
              <a:solidFill>
                <a:srgbClr val="000000"/>
              </a:solidFill>
            </a:ln>
          </p:spPr>
          <p:txBody>
            <a:bodyPr wrap="square" lIns="0" tIns="0" rIns="0" bIns="0" rtlCol="0"/>
            <a:lstStyle/>
            <a:p>
              <a:endParaRPr/>
            </a:p>
          </p:txBody>
        </p:sp>
        <p:sp>
          <p:nvSpPr>
            <p:cNvPr id="42" name="object 42"/>
            <p:cNvSpPr/>
            <p:nvPr/>
          </p:nvSpPr>
          <p:spPr>
            <a:xfrm>
              <a:off x="5816841" y="5199659"/>
              <a:ext cx="100330" cy="200025"/>
            </a:xfrm>
            <a:custGeom>
              <a:avLst/>
              <a:gdLst/>
              <a:ahLst/>
              <a:cxnLst/>
              <a:rect l="l" t="t" r="r" b="b"/>
              <a:pathLst>
                <a:path w="100329" h="200025">
                  <a:moveTo>
                    <a:pt x="0" y="0"/>
                  </a:moveTo>
                  <a:lnTo>
                    <a:pt x="49923" y="199720"/>
                  </a:lnTo>
                  <a:lnTo>
                    <a:pt x="99860" y="0"/>
                  </a:lnTo>
                  <a:lnTo>
                    <a:pt x="0" y="0"/>
                  </a:lnTo>
                  <a:close/>
                </a:path>
              </a:pathLst>
            </a:custGeom>
            <a:solidFill>
              <a:srgbClr val="000000"/>
            </a:solidFill>
          </p:spPr>
          <p:txBody>
            <a:bodyPr wrap="square" lIns="0" tIns="0" rIns="0" bIns="0" rtlCol="0"/>
            <a:lstStyle/>
            <a:p>
              <a:endParaRPr/>
            </a:p>
          </p:txBody>
        </p:sp>
        <p:sp>
          <p:nvSpPr>
            <p:cNvPr id="43" name="object 43"/>
            <p:cNvSpPr/>
            <p:nvPr/>
          </p:nvSpPr>
          <p:spPr>
            <a:xfrm>
              <a:off x="5836323" y="3514115"/>
              <a:ext cx="60960" cy="1823085"/>
            </a:xfrm>
            <a:custGeom>
              <a:avLst/>
              <a:gdLst/>
              <a:ahLst/>
              <a:cxnLst/>
              <a:rect l="l" t="t" r="r" b="b"/>
              <a:pathLst>
                <a:path w="60960" h="1823085">
                  <a:moveTo>
                    <a:pt x="60883" y="1700758"/>
                  </a:moveTo>
                  <a:lnTo>
                    <a:pt x="30441" y="1822513"/>
                  </a:lnTo>
                  <a:lnTo>
                    <a:pt x="0" y="1700758"/>
                  </a:lnTo>
                </a:path>
                <a:path w="60960" h="1823085">
                  <a:moveTo>
                    <a:pt x="30441" y="0"/>
                  </a:moveTo>
                  <a:lnTo>
                    <a:pt x="30441" y="925957"/>
                  </a:lnTo>
                </a:path>
              </a:pathLst>
            </a:custGeom>
            <a:ln w="30437">
              <a:solidFill>
                <a:srgbClr val="000000"/>
              </a:solidFill>
            </a:ln>
          </p:spPr>
          <p:txBody>
            <a:bodyPr wrap="square" lIns="0" tIns="0" rIns="0" bIns="0" rtlCol="0"/>
            <a:lstStyle/>
            <a:p>
              <a:endParaRPr/>
            </a:p>
          </p:txBody>
        </p:sp>
        <p:sp>
          <p:nvSpPr>
            <p:cNvPr id="44" name="object 44"/>
            <p:cNvSpPr/>
            <p:nvPr/>
          </p:nvSpPr>
          <p:spPr>
            <a:xfrm>
              <a:off x="5816841" y="4303102"/>
              <a:ext cx="100330" cy="200025"/>
            </a:xfrm>
            <a:custGeom>
              <a:avLst/>
              <a:gdLst/>
              <a:ahLst/>
              <a:cxnLst/>
              <a:rect l="l" t="t" r="r" b="b"/>
              <a:pathLst>
                <a:path w="100329" h="200025">
                  <a:moveTo>
                    <a:pt x="0" y="0"/>
                  </a:moveTo>
                  <a:lnTo>
                    <a:pt x="49923" y="199707"/>
                  </a:lnTo>
                  <a:lnTo>
                    <a:pt x="99860" y="0"/>
                  </a:lnTo>
                  <a:lnTo>
                    <a:pt x="0" y="0"/>
                  </a:lnTo>
                  <a:close/>
                </a:path>
              </a:pathLst>
            </a:custGeom>
            <a:solidFill>
              <a:srgbClr val="000000"/>
            </a:solidFill>
          </p:spPr>
          <p:txBody>
            <a:bodyPr wrap="square" lIns="0" tIns="0" rIns="0" bIns="0" rtlCol="0"/>
            <a:lstStyle/>
            <a:p>
              <a:endParaRPr/>
            </a:p>
          </p:txBody>
        </p:sp>
        <p:sp>
          <p:nvSpPr>
            <p:cNvPr id="45" name="object 45"/>
            <p:cNvSpPr/>
            <p:nvPr/>
          </p:nvSpPr>
          <p:spPr>
            <a:xfrm>
              <a:off x="5836335" y="4318317"/>
              <a:ext cx="60960" cy="121920"/>
            </a:xfrm>
            <a:custGeom>
              <a:avLst/>
              <a:gdLst/>
              <a:ahLst/>
              <a:cxnLst/>
              <a:rect l="l" t="t" r="r" b="b"/>
              <a:pathLst>
                <a:path w="60960" h="121920">
                  <a:moveTo>
                    <a:pt x="60871" y="0"/>
                  </a:moveTo>
                  <a:lnTo>
                    <a:pt x="30429" y="121754"/>
                  </a:lnTo>
                  <a:lnTo>
                    <a:pt x="0" y="0"/>
                  </a:lnTo>
                </a:path>
              </a:pathLst>
            </a:custGeom>
            <a:ln w="30437">
              <a:solidFill>
                <a:srgbClr val="000000"/>
              </a:solidFill>
            </a:ln>
          </p:spPr>
          <p:txBody>
            <a:bodyPr wrap="square" lIns="0" tIns="0" rIns="0" bIns="0" rtlCol="0"/>
            <a:lstStyle/>
            <a:p>
              <a:endParaRPr/>
            </a:p>
          </p:txBody>
        </p:sp>
        <p:pic>
          <p:nvPicPr>
            <p:cNvPr id="46" name="object 46"/>
            <p:cNvPicPr/>
            <p:nvPr/>
          </p:nvPicPr>
          <p:blipFill>
            <a:blip r:embed="rId3" cstate="print"/>
            <a:stretch>
              <a:fillRect/>
            </a:stretch>
          </p:blipFill>
          <p:spPr>
            <a:xfrm>
              <a:off x="5816841" y="2779217"/>
              <a:ext cx="99847" cy="290563"/>
            </a:xfrm>
            <a:prstGeom prst="rect">
              <a:avLst/>
            </a:prstGeom>
          </p:spPr>
        </p:pic>
        <p:sp>
          <p:nvSpPr>
            <p:cNvPr id="47" name="object 47"/>
            <p:cNvSpPr/>
            <p:nvPr/>
          </p:nvSpPr>
          <p:spPr>
            <a:xfrm>
              <a:off x="2708455" y="4502365"/>
              <a:ext cx="963930" cy="365760"/>
            </a:xfrm>
            <a:custGeom>
              <a:avLst/>
              <a:gdLst/>
              <a:ahLst/>
              <a:cxnLst/>
              <a:rect l="l" t="t" r="r" b="b"/>
              <a:pathLst>
                <a:path w="963929" h="365760">
                  <a:moveTo>
                    <a:pt x="0" y="182619"/>
                  </a:moveTo>
                  <a:lnTo>
                    <a:pt x="15211" y="243497"/>
                  </a:lnTo>
                  <a:lnTo>
                    <a:pt x="58335" y="301832"/>
                  </a:lnTo>
                  <a:lnTo>
                    <a:pt x="116671" y="344957"/>
                  </a:lnTo>
                  <a:lnTo>
                    <a:pt x="185158" y="362704"/>
                  </a:lnTo>
                  <a:lnTo>
                    <a:pt x="233666" y="364922"/>
                  </a:lnTo>
                  <a:lnTo>
                    <a:pt x="299297" y="365239"/>
                  </a:lnTo>
                  <a:lnTo>
                    <a:pt x="664549" y="365239"/>
                  </a:lnTo>
                  <a:lnTo>
                    <a:pt x="730175" y="364922"/>
                  </a:lnTo>
                  <a:lnTo>
                    <a:pt x="778683" y="362704"/>
                  </a:lnTo>
                  <a:lnTo>
                    <a:pt x="847163" y="344957"/>
                  </a:lnTo>
                  <a:lnTo>
                    <a:pt x="905508" y="301832"/>
                  </a:lnTo>
                  <a:lnTo>
                    <a:pt x="948623" y="243497"/>
                  </a:lnTo>
                  <a:lnTo>
                    <a:pt x="963844" y="182619"/>
                  </a:lnTo>
                  <a:lnTo>
                    <a:pt x="960039" y="152182"/>
                  </a:lnTo>
                  <a:lnTo>
                    <a:pt x="929921" y="91624"/>
                  </a:lnTo>
                  <a:lnTo>
                    <a:pt x="877287" y="38996"/>
                  </a:lnTo>
                  <a:lnTo>
                    <a:pt x="815777" y="8561"/>
                  </a:lnTo>
                  <a:lnTo>
                    <a:pt x="730175" y="317"/>
                  </a:lnTo>
                  <a:lnTo>
                    <a:pt x="664549" y="0"/>
                  </a:lnTo>
                  <a:lnTo>
                    <a:pt x="299297" y="0"/>
                  </a:lnTo>
                  <a:lnTo>
                    <a:pt x="233666" y="317"/>
                  </a:lnTo>
                  <a:lnTo>
                    <a:pt x="185158" y="2536"/>
                  </a:lnTo>
                  <a:lnTo>
                    <a:pt x="116671" y="20294"/>
                  </a:lnTo>
                  <a:lnTo>
                    <a:pt x="58335" y="63407"/>
                  </a:lnTo>
                  <a:lnTo>
                    <a:pt x="15211" y="121742"/>
                  </a:lnTo>
                  <a:lnTo>
                    <a:pt x="0" y="182619"/>
                  </a:lnTo>
                  <a:close/>
                </a:path>
              </a:pathLst>
            </a:custGeom>
            <a:solidFill>
              <a:srgbClr val="FFFFFF"/>
            </a:solidFill>
          </p:spPr>
          <p:txBody>
            <a:bodyPr wrap="square" lIns="0" tIns="0" rIns="0" bIns="0" rtlCol="0"/>
            <a:lstStyle/>
            <a:p>
              <a:endParaRPr/>
            </a:p>
          </p:txBody>
        </p:sp>
        <p:sp>
          <p:nvSpPr>
            <p:cNvPr id="48" name="object 48"/>
            <p:cNvSpPr/>
            <p:nvPr/>
          </p:nvSpPr>
          <p:spPr>
            <a:xfrm>
              <a:off x="2708455" y="4502365"/>
              <a:ext cx="963930" cy="365760"/>
            </a:xfrm>
            <a:custGeom>
              <a:avLst/>
              <a:gdLst/>
              <a:ahLst/>
              <a:cxnLst/>
              <a:rect l="l" t="t" r="r" b="b"/>
              <a:pathLst>
                <a:path w="963929" h="365760">
                  <a:moveTo>
                    <a:pt x="15211" y="243497"/>
                  </a:moveTo>
                  <a:lnTo>
                    <a:pt x="3802" y="213057"/>
                  </a:lnTo>
                  <a:lnTo>
                    <a:pt x="0" y="182619"/>
                  </a:lnTo>
                  <a:lnTo>
                    <a:pt x="3802" y="152182"/>
                  </a:lnTo>
                  <a:lnTo>
                    <a:pt x="33920" y="91624"/>
                  </a:lnTo>
                  <a:lnTo>
                    <a:pt x="86554" y="38996"/>
                  </a:lnTo>
                  <a:lnTo>
                    <a:pt x="148062" y="8561"/>
                  </a:lnTo>
                  <a:lnTo>
                    <a:pt x="233666" y="317"/>
                  </a:lnTo>
                  <a:lnTo>
                    <a:pt x="299297" y="0"/>
                  </a:lnTo>
                  <a:lnTo>
                    <a:pt x="346152" y="0"/>
                  </a:lnTo>
                  <a:lnTo>
                    <a:pt x="398331" y="0"/>
                  </a:lnTo>
                  <a:lnTo>
                    <a:pt x="664549" y="0"/>
                  </a:lnTo>
                  <a:lnTo>
                    <a:pt x="730175" y="317"/>
                  </a:lnTo>
                  <a:lnTo>
                    <a:pt x="778683" y="2536"/>
                  </a:lnTo>
                  <a:lnTo>
                    <a:pt x="847163" y="20294"/>
                  </a:lnTo>
                  <a:lnTo>
                    <a:pt x="905508" y="63407"/>
                  </a:lnTo>
                  <a:lnTo>
                    <a:pt x="948623" y="121742"/>
                  </a:lnTo>
                  <a:lnTo>
                    <a:pt x="963844" y="182619"/>
                  </a:lnTo>
                  <a:lnTo>
                    <a:pt x="960039" y="213057"/>
                  </a:lnTo>
                  <a:lnTo>
                    <a:pt x="929921" y="273614"/>
                  </a:lnTo>
                  <a:lnTo>
                    <a:pt x="877287" y="326248"/>
                  </a:lnTo>
                  <a:lnTo>
                    <a:pt x="815777" y="356682"/>
                  </a:lnTo>
                  <a:lnTo>
                    <a:pt x="730175" y="364922"/>
                  </a:lnTo>
                  <a:lnTo>
                    <a:pt x="664549" y="365239"/>
                  </a:lnTo>
                  <a:lnTo>
                    <a:pt x="617694" y="365239"/>
                  </a:lnTo>
                  <a:lnTo>
                    <a:pt x="565516" y="365239"/>
                  </a:lnTo>
                  <a:lnTo>
                    <a:pt x="510142" y="365239"/>
                  </a:lnTo>
                  <a:lnTo>
                    <a:pt x="453704" y="365239"/>
                  </a:lnTo>
                  <a:lnTo>
                    <a:pt x="398331" y="365239"/>
                  </a:lnTo>
                  <a:lnTo>
                    <a:pt x="346152" y="365239"/>
                  </a:lnTo>
                  <a:lnTo>
                    <a:pt x="299297" y="365239"/>
                  </a:lnTo>
                  <a:lnTo>
                    <a:pt x="233666" y="364922"/>
                  </a:lnTo>
                  <a:lnTo>
                    <a:pt x="185158" y="362704"/>
                  </a:lnTo>
                  <a:lnTo>
                    <a:pt x="116671" y="344957"/>
                  </a:lnTo>
                  <a:lnTo>
                    <a:pt x="58335" y="301832"/>
                  </a:lnTo>
                  <a:lnTo>
                    <a:pt x="33920" y="273614"/>
                  </a:lnTo>
                  <a:lnTo>
                    <a:pt x="15211" y="243497"/>
                  </a:lnTo>
                </a:path>
              </a:pathLst>
            </a:custGeom>
            <a:ln w="15218">
              <a:solidFill>
                <a:srgbClr val="000000"/>
              </a:solidFill>
            </a:ln>
          </p:spPr>
          <p:txBody>
            <a:bodyPr wrap="square" lIns="0" tIns="0" rIns="0" bIns="0" rtlCol="0"/>
            <a:lstStyle/>
            <a:p>
              <a:endParaRPr/>
            </a:p>
          </p:txBody>
        </p:sp>
      </p:grpSp>
      <p:sp>
        <p:nvSpPr>
          <p:cNvPr id="49" name="object 49"/>
          <p:cNvSpPr txBox="1"/>
          <p:nvPr/>
        </p:nvSpPr>
        <p:spPr>
          <a:xfrm>
            <a:off x="2896133" y="4533029"/>
            <a:ext cx="582295" cy="281305"/>
          </a:xfrm>
          <a:prstGeom prst="rect">
            <a:avLst/>
          </a:prstGeom>
        </p:spPr>
        <p:txBody>
          <a:bodyPr vert="horz" wrap="square" lIns="0" tIns="15875" rIns="0" bIns="0" rtlCol="0">
            <a:spAutoFit/>
          </a:bodyPr>
          <a:lstStyle/>
          <a:p>
            <a:pPr marL="12700">
              <a:lnSpc>
                <a:spcPct val="100000"/>
              </a:lnSpc>
              <a:spcBef>
                <a:spcPts val="125"/>
              </a:spcBef>
            </a:pPr>
            <a:r>
              <a:rPr sz="1650" spc="10" dirty="0">
                <a:latin typeface="Arial"/>
                <a:cs typeface="Arial"/>
              </a:rPr>
              <a:t>Goals</a:t>
            </a:r>
            <a:endParaRPr sz="1650">
              <a:latin typeface="Arial"/>
              <a:cs typeface="Arial"/>
            </a:endParaRPr>
          </a:p>
        </p:txBody>
      </p:sp>
      <p:grpSp>
        <p:nvGrpSpPr>
          <p:cNvPr id="50" name="object 50"/>
          <p:cNvGrpSpPr/>
          <p:nvPr/>
        </p:nvGrpSpPr>
        <p:grpSpPr>
          <a:xfrm>
            <a:off x="3136785" y="1445451"/>
            <a:ext cx="2229485" cy="3302000"/>
            <a:chOff x="3136785" y="1445451"/>
            <a:chExt cx="2229485" cy="3302000"/>
          </a:xfrm>
        </p:grpSpPr>
        <p:sp>
          <p:nvSpPr>
            <p:cNvPr id="51" name="object 51"/>
            <p:cNvSpPr/>
            <p:nvPr/>
          </p:nvSpPr>
          <p:spPr>
            <a:xfrm>
              <a:off x="3676802" y="4697272"/>
              <a:ext cx="1330325" cy="0"/>
            </a:xfrm>
            <a:custGeom>
              <a:avLst/>
              <a:gdLst/>
              <a:ahLst/>
              <a:cxnLst/>
              <a:rect l="l" t="t" r="r" b="b"/>
              <a:pathLst>
                <a:path w="1330325">
                  <a:moveTo>
                    <a:pt x="0" y="0"/>
                  </a:moveTo>
                  <a:lnTo>
                    <a:pt x="1330147" y="0"/>
                  </a:lnTo>
                </a:path>
              </a:pathLst>
            </a:custGeom>
            <a:ln w="30437">
              <a:solidFill>
                <a:srgbClr val="000000"/>
              </a:solidFill>
            </a:ln>
          </p:spPr>
          <p:txBody>
            <a:bodyPr wrap="square" lIns="0" tIns="0" rIns="0" bIns="0" rtlCol="0"/>
            <a:lstStyle/>
            <a:p>
              <a:endParaRPr/>
            </a:p>
          </p:txBody>
        </p:sp>
        <p:sp>
          <p:nvSpPr>
            <p:cNvPr id="52" name="object 52"/>
            <p:cNvSpPr/>
            <p:nvPr/>
          </p:nvSpPr>
          <p:spPr>
            <a:xfrm>
              <a:off x="4869980" y="4647349"/>
              <a:ext cx="200025" cy="100330"/>
            </a:xfrm>
            <a:custGeom>
              <a:avLst/>
              <a:gdLst/>
              <a:ahLst/>
              <a:cxnLst/>
              <a:rect l="l" t="t" r="r" b="b"/>
              <a:pathLst>
                <a:path w="200025" h="100329">
                  <a:moveTo>
                    <a:pt x="0" y="0"/>
                  </a:moveTo>
                  <a:lnTo>
                    <a:pt x="0" y="99860"/>
                  </a:lnTo>
                  <a:lnTo>
                    <a:pt x="199720" y="49923"/>
                  </a:lnTo>
                  <a:lnTo>
                    <a:pt x="0" y="0"/>
                  </a:lnTo>
                  <a:close/>
                </a:path>
              </a:pathLst>
            </a:custGeom>
            <a:solidFill>
              <a:srgbClr val="000000"/>
            </a:solidFill>
          </p:spPr>
          <p:txBody>
            <a:bodyPr wrap="square" lIns="0" tIns="0" rIns="0" bIns="0" rtlCol="0"/>
            <a:lstStyle/>
            <a:p>
              <a:endParaRPr/>
            </a:p>
          </p:txBody>
        </p:sp>
        <p:sp>
          <p:nvSpPr>
            <p:cNvPr id="53" name="object 53"/>
            <p:cNvSpPr/>
            <p:nvPr/>
          </p:nvSpPr>
          <p:spPr>
            <a:xfrm>
              <a:off x="4885207" y="4666843"/>
              <a:ext cx="121920" cy="60960"/>
            </a:xfrm>
            <a:custGeom>
              <a:avLst/>
              <a:gdLst/>
              <a:ahLst/>
              <a:cxnLst/>
              <a:rect l="l" t="t" r="r" b="b"/>
              <a:pathLst>
                <a:path w="121920" h="60960">
                  <a:moveTo>
                    <a:pt x="0" y="0"/>
                  </a:moveTo>
                  <a:lnTo>
                    <a:pt x="121742" y="30429"/>
                  </a:lnTo>
                  <a:lnTo>
                    <a:pt x="0" y="60871"/>
                  </a:lnTo>
                </a:path>
              </a:pathLst>
            </a:custGeom>
            <a:ln w="30437">
              <a:solidFill>
                <a:srgbClr val="000000"/>
              </a:solidFill>
            </a:ln>
          </p:spPr>
          <p:txBody>
            <a:bodyPr wrap="square" lIns="0" tIns="0" rIns="0" bIns="0" rtlCol="0"/>
            <a:lstStyle/>
            <a:p>
              <a:endParaRPr/>
            </a:p>
          </p:txBody>
        </p:sp>
        <p:sp>
          <p:nvSpPr>
            <p:cNvPr id="54" name="object 54"/>
            <p:cNvSpPr/>
            <p:nvPr/>
          </p:nvSpPr>
          <p:spPr>
            <a:xfrm>
              <a:off x="3159950" y="1460669"/>
              <a:ext cx="2190750" cy="827405"/>
            </a:xfrm>
            <a:custGeom>
              <a:avLst/>
              <a:gdLst/>
              <a:ahLst/>
              <a:cxnLst/>
              <a:rect l="l" t="t" r="r" b="b"/>
              <a:pathLst>
                <a:path w="2190750" h="827405">
                  <a:moveTo>
                    <a:pt x="2190699" y="826790"/>
                  </a:moveTo>
                  <a:lnTo>
                    <a:pt x="2190438" y="825843"/>
                  </a:lnTo>
                  <a:lnTo>
                    <a:pt x="2188616" y="819215"/>
                  </a:lnTo>
                  <a:lnTo>
                    <a:pt x="2183669" y="801223"/>
                  </a:lnTo>
                  <a:lnTo>
                    <a:pt x="2174036" y="766186"/>
                  </a:lnTo>
                  <a:lnTo>
                    <a:pt x="2154543" y="700849"/>
                  </a:lnTo>
                  <a:lnTo>
                    <a:pt x="2139615" y="659767"/>
                  </a:lnTo>
                  <a:lnTo>
                    <a:pt x="2120102" y="614525"/>
                  </a:lnTo>
                  <a:lnTo>
                    <a:pt x="2095157" y="566209"/>
                  </a:lnTo>
                  <a:lnTo>
                    <a:pt x="2063930" y="515905"/>
                  </a:lnTo>
                  <a:lnTo>
                    <a:pt x="2025573" y="464700"/>
                  </a:lnTo>
                  <a:lnTo>
                    <a:pt x="1999602" y="434835"/>
                  </a:lnTo>
                  <a:lnTo>
                    <a:pt x="1970948" y="405180"/>
                  </a:lnTo>
                  <a:lnTo>
                    <a:pt x="1939643" y="375883"/>
                  </a:lnTo>
                  <a:lnTo>
                    <a:pt x="1905718" y="347091"/>
                  </a:lnTo>
                  <a:lnTo>
                    <a:pt x="1869204" y="318951"/>
                  </a:lnTo>
                  <a:lnTo>
                    <a:pt x="1830135" y="291611"/>
                  </a:lnTo>
                  <a:lnTo>
                    <a:pt x="1788540" y="265217"/>
                  </a:lnTo>
                  <a:lnTo>
                    <a:pt x="1744452" y="239918"/>
                  </a:lnTo>
                  <a:lnTo>
                    <a:pt x="1697902" y="215860"/>
                  </a:lnTo>
                  <a:lnTo>
                    <a:pt x="1648922" y="193192"/>
                  </a:lnTo>
                  <a:lnTo>
                    <a:pt x="1597544" y="172059"/>
                  </a:lnTo>
                  <a:lnTo>
                    <a:pt x="1543799" y="152611"/>
                  </a:lnTo>
                  <a:lnTo>
                    <a:pt x="1495905" y="137361"/>
                  </a:lnTo>
                  <a:lnTo>
                    <a:pt x="1446531" y="123381"/>
                  </a:lnTo>
                  <a:lnTo>
                    <a:pt x="1395911" y="110594"/>
                  </a:lnTo>
                  <a:lnTo>
                    <a:pt x="1344281" y="98923"/>
                  </a:lnTo>
                  <a:lnTo>
                    <a:pt x="1291876" y="88293"/>
                  </a:lnTo>
                  <a:lnTo>
                    <a:pt x="1238932" y="78628"/>
                  </a:lnTo>
                  <a:lnTo>
                    <a:pt x="1185683" y="69849"/>
                  </a:lnTo>
                  <a:lnTo>
                    <a:pt x="1132364" y="61883"/>
                  </a:lnTo>
                  <a:lnTo>
                    <a:pt x="1079211" y="54652"/>
                  </a:lnTo>
                  <a:lnTo>
                    <a:pt x="1026460" y="48080"/>
                  </a:lnTo>
                  <a:lnTo>
                    <a:pt x="974344" y="42090"/>
                  </a:lnTo>
                  <a:lnTo>
                    <a:pt x="923100" y="36607"/>
                  </a:lnTo>
                  <a:lnTo>
                    <a:pt x="872962" y="31554"/>
                  </a:lnTo>
                  <a:lnTo>
                    <a:pt x="824166" y="26855"/>
                  </a:lnTo>
                  <a:lnTo>
                    <a:pt x="758448" y="20778"/>
                  </a:lnTo>
                  <a:lnTo>
                    <a:pt x="695852" y="15324"/>
                  </a:lnTo>
                  <a:lnTo>
                    <a:pt x="636412" y="10570"/>
                  </a:lnTo>
                  <a:lnTo>
                    <a:pt x="580158" y="6593"/>
                  </a:lnTo>
                  <a:lnTo>
                    <a:pt x="527123" y="3470"/>
                  </a:lnTo>
                  <a:lnTo>
                    <a:pt x="477337" y="1279"/>
                  </a:lnTo>
                  <a:lnTo>
                    <a:pt x="430833" y="96"/>
                  </a:lnTo>
                  <a:lnTo>
                    <a:pt x="387642" y="0"/>
                  </a:lnTo>
                  <a:lnTo>
                    <a:pt x="347796" y="1066"/>
                  </a:lnTo>
                  <a:lnTo>
                    <a:pt x="248315" y="11776"/>
                  </a:lnTo>
                  <a:lnTo>
                    <a:pt x="197193" y="24576"/>
                  </a:lnTo>
                  <a:lnTo>
                    <a:pt x="156216" y="40902"/>
                  </a:lnTo>
                  <a:lnTo>
                    <a:pt x="97713" y="80640"/>
                  </a:lnTo>
                  <a:lnTo>
                    <a:pt x="53206" y="136415"/>
                  </a:lnTo>
                  <a:lnTo>
                    <a:pt x="28016" y="195029"/>
                  </a:lnTo>
                  <a:lnTo>
                    <a:pt x="12490" y="251653"/>
                  </a:lnTo>
                  <a:lnTo>
                    <a:pt x="3784" y="293504"/>
                  </a:lnTo>
                  <a:lnTo>
                    <a:pt x="0" y="313202"/>
                  </a:lnTo>
                </a:path>
              </a:pathLst>
            </a:custGeom>
            <a:ln w="30437">
              <a:solidFill>
                <a:srgbClr val="000000"/>
              </a:solidFill>
              <a:prstDash val="lgDash"/>
            </a:ln>
          </p:spPr>
          <p:txBody>
            <a:bodyPr wrap="square" lIns="0" tIns="0" rIns="0" bIns="0" rtlCol="0"/>
            <a:lstStyle/>
            <a:p>
              <a:endParaRPr/>
            </a:p>
          </p:txBody>
        </p:sp>
        <p:sp>
          <p:nvSpPr>
            <p:cNvPr id="55" name="object 55"/>
            <p:cNvSpPr/>
            <p:nvPr/>
          </p:nvSpPr>
          <p:spPr>
            <a:xfrm>
              <a:off x="3136785" y="1629930"/>
              <a:ext cx="98425" cy="205740"/>
            </a:xfrm>
            <a:custGeom>
              <a:avLst/>
              <a:gdLst/>
              <a:ahLst/>
              <a:cxnLst/>
              <a:rect l="l" t="t" r="r" b="b"/>
              <a:pathLst>
                <a:path w="98425" h="205739">
                  <a:moveTo>
                    <a:pt x="0" y="0"/>
                  </a:moveTo>
                  <a:lnTo>
                    <a:pt x="11303" y="205562"/>
                  </a:lnTo>
                  <a:lnTo>
                    <a:pt x="98056" y="18859"/>
                  </a:lnTo>
                  <a:lnTo>
                    <a:pt x="0" y="0"/>
                  </a:lnTo>
                  <a:close/>
                </a:path>
              </a:pathLst>
            </a:custGeom>
            <a:solidFill>
              <a:srgbClr val="000000"/>
            </a:solidFill>
          </p:spPr>
          <p:txBody>
            <a:bodyPr wrap="square" lIns="0" tIns="0" rIns="0" bIns="0" rtlCol="0"/>
            <a:lstStyle/>
            <a:p>
              <a:endParaRPr/>
            </a:p>
          </p:txBody>
        </p:sp>
        <p:sp>
          <p:nvSpPr>
            <p:cNvPr id="56" name="object 56"/>
            <p:cNvSpPr/>
            <p:nvPr/>
          </p:nvSpPr>
          <p:spPr>
            <a:xfrm>
              <a:off x="3153041" y="1648561"/>
              <a:ext cx="60325" cy="125730"/>
            </a:xfrm>
            <a:custGeom>
              <a:avLst/>
              <a:gdLst/>
              <a:ahLst/>
              <a:cxnLst/>
              <a:rect l="l" t="t" r="r" b="b"/>
              <a:pathLst>
                <a:path w="60325" h="125730">
                  <a:moveTo>
                    <a:pt x="59778" y="11493"/>
                  </a:moveTo>
                  <a:lnTo>
                    <a:pt x="6908" y="125310"/>
                  </a:lnTo>
                  <a:lnTo>
                    <a:pt x="0" y="0"/>
                  </a:lnTo>
                </a:path>
              </a:pathLst>
            </a:custGeom>
            <a:ln w="30437">
              <a:solidFill>
                <a:srgbClr val="000000"/>
              </a:solidFill>
              <a:prstDash val="lgDash"/>
            </a:ln>
          </p:spPr>
          <p:txBody>
            <a:bodyPr wrap="square" lIns="0" tIns="0" rIns="0" bIns="0" rtlCol="0"/>
            <a:lstStyle/>
            <a:p>
              <a:endParaRPr/>
            </a:p>
          </p:txBody>
        </p:sp>
      </p:grpSp>
      <p:sp>
        <p:nvSpPr>
          <p:cNvPr id="57" name="object 57"/>
          <p:cNvSpPr txBox="1"/>
          <p:nvPr/>
        </p:nvSpPr>
        <p:spPr>
          <a:xfrm>
            <a:off x="5361559" y="5430297"/>
            <a:ext cx="1020444" cy="281305"/>
          </a:xfrm>
          <a:prstGeom prst="rect">
            <a:avLst/>
          </a:prstGeom>
        </p:spPr>
        <p:txBody>
          <a:bodyPr vert="horz" wrap="square" lIns="0" tIns="15875" rIns="0" bIns="0" rtlCol="0">
            <a:spAutoFit/>
          </a:bodyPr>
          <a:lstStyle/>
          <a:p>
            <a:pPr marL="12700">
              <a:lnSpc>
                <a:spcPct val="100000"/>
              </a:lnSpc>
              <a:spcBef>
                <a:spcPts val="125"/>
              </a:spcBef>
            </a:pPr>
            <a:r>
              <a:rPr sz="1650" b="1" spc="10" dirty="0">
                <a:latin typeface="Arial"/>
                <a:cs typeface="Arial"/>
              </a:rPr>
              <a:t>Actuators</a:t>
            </a:r>
            <a:endParaRPr sz="1650">
              <a:latin typeface="Arial"/>
              <a:cs typeface="Arial"/>
            </a:endParaRPr>
          </a:p>
        </p:txBody>
      </p:sp>
      <p:sp>
        <p:nvSpPr>
          <p:cNvPr id="60" name="object 60"/>
          <p:cNvSpPr txBox="1">
            <a:spLocks noGrp="1"/>
          </p:cNvSpPr>
          <p:nvPr>
            <p:ph type="sldNum" sz="quarter" idx="7"/>
          </p:nvPr>
        </p:nvSpPr>
        <p:spPr>
          <a:xfrm>
            <a:off x="8768586" y="7008652"/>
            <a:ext cx="195579" cy="127000"/>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860"/>
              </a:lnSpc>
            </a:pPr>
            <a:fld id="{81D60167-4931-47E6-BA6A-407CBD079E47}" type="slidenum">
              <a:rPr lang="en-US" spc="20" smtClean="0"/>
              <a:pPr marL="38100">
                <a:lnSpc>
                  <a:spcPts val="860"/>
                </a:lnSpc>
              </a:pPr>
              <a:t>32</a:t>
            </a:fld>
            <a:endParaRPr spc="20" dirty="0"/>
          </a:p>
        </p:txBody>
      </p:sp>
      <p:sp>
        <p:nvSpPr>
          <p:cNvPr id="58" name="object 58"/>
          <p:cNvSpPr txBox="1"/>
          <p:nvPr/>
        </p:nvSpPr>
        <p:spPr>
          <a:xfrm>
            <a:off x="4984356" y="2271537"/>
            <a:ext cx="1799589" cy="504825"/>
          </a:xfrm>
          <a:prstGeom prst="rect">
            <a:avLst/>
          </a:prstGeom>
          <a:solidFill>
            <a:srgbClr val="FFFFFF"/>
          </a:solidFill>
          <a:ln w="15218">
            <a:solidFill>
              <a:srgbClr val="000000"/>
            </a:solidFill>
          </a:ln>
        </p:spPr>
        <p:txBody>
          <a:bodyPr vert="horz" wrap="square" lIns="0" tIns="48895" rIns="0" bIns="0" rtlCol="0">
            <a:spAutoFit/>
          </a:bodyPr>
          <a:lstStyle/>
          <a:p>
            <a:pPr marL="176530" marR="193675">
              <a:lnSpc>
                <a:spcPts val="1680"/>
              </a:lnSpc>
              <a:spcBef>
                <a:spcPts val="385"/>
              </a:spcBef>
            </a:pPr>
            <a:r>
              <a:rPr sz="1650" spc="15" dirty="0">
                <a:latin typeface="Arial"/>
                <a:cs typeface="Arial"/>
              </a:rPr>
              <a:t>What</a:t>
            </a:r>
            <a:r>
              <a:rPr sz="1650" spc="-30" dirty="0">
                <a:latin typeface="Arial"/>
                <a:cs typeface="Arial"/>
              </a:rPr>
              <a:t> </a:t>
            </a:r>
            <a:r>
              <a:rPr sz="1650" spc="10" dirty="0">
                <a:latin typeface="Arial"/>
                <a:cs typeface="Arial"/>
              </a:rPr>
              <a:t>the</a:t>
            </a:r>
            <a:r>
              <a:rPr sz="1650" spc="-30" dirty="0">
                <a:latin typeface="Arial"/>
                <a:cs typeface="Arial"/>
              </a:rPr>
              <a:t> </a:t>
            </a:r>
            <a:r>
              <a:rPr sz="1650" spc="10" dirty="0">
                <a:latin typeface="Arial"/>
                <a:cs typeface="Arial"/>
              </a:rPr>
              <a:t>world </a:t>
            </a:r>
            <a:r>
              <a:rPr sz="1650" spc="-445" dirty="0">
                <a:latin typeface="Arial"/>
                <a:cs typeface="Arial"/>
              </a:rPr>
              <a:t> </a:t>
            </a:r>
            <a:r>
              <a:rPr sz="1650" spc="10" dirty="0">
                <a:latin typeface="Arial"/>
                <a:cs typeface="Arial"/>
              </a:rPr>
              <a:t>is</a:t>
            </a:r>
            <a:r>
              <a:rPr sz="1650" spc="-5" dirty="0">
                <a:latin typeface="Arial"/>
                <a:cs typeface="Arial"/>
              </a:rPr>
              <a:t> </a:t>
            </a:r>
            <a:r>
              <a:rPr sz="1650" spc="10" dirty="0">
                <a:latin typeface="Arial"/>
                <a:cs typeface="Arial"/>
              </a:rPr>
              <a:t>like</a:t>
            </a:r>
            <a:r>
              <a:rPr sz="1650" spc="-5" dirty="0">
                <a:latin typeface="Arial"/>
                <a:cs typeface="Arial"/>
              </a:rPr>
              <a:t> </a:t>
            </a:r>
            <a:r>
              <a:rPr sz="1650" spc="15" dirty="0">
                <a:latin typeface="Arial"/>
                <a:cs typeface="Arial"/>
              </a:rPr>
              <a:t>now</a:t>
            </a:r>
            <a:endParaRPr sz="1650">
              <a:latin typeface="Arial"/>
              <a:cs typeface="Arial"/>
            </a:endParaRPr>
          </a:p>
        </p:txBody>
      </p:sp>
    </p:spTree>
    <p:extLst>
      <p:ext uri="{BB962C8B-B14F-4D97-AF65-F5344CB8AC3E}">
        <p14:creationId xmlns:p14="http://schemas.microsoft.com/office/powerpoint/2010/main" val="596712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D29B13-EC44-C4D4-266C-C470D3F07A29}"/>
              </a:ext>
            </a:extLst>
          </p:cNvPr>
          <p:cNvSpPr>
            <a:spLocks noGrp="1"/>
          </p:cNvSpPr>
          <p:nvPr>
            <p:ph type="body" idx="1"/>
          </p:nvPr>
        </p:nvSpPr>
        <p:spPr>
          <a:xfrm>
            <a:off x="1139799" y="1489100"/>
            <a:ext cx="7781925" cy="4462760"/>
          </a:xfrm>
        </p:spPr>
        <p:txBody>
          <a:bodyPr/>
          <a:lstStyle/>
          <a:p>
            <a:pPr marL="12700" rtl="0">
              <a:spcBef>
                <a:spcPts val="0"/>
              </a:spcBef>
              <a:spcAft>
                <a:spcPts val="0"/>
              </a:spcAft>
            </a:pPr>
            <a:r>
              <a:rPr lang="en-US" sz="2000" b="0" i="0" u="none" strike="noStrike" dirty="0">
                <a:solidFill>
                  <a:schemeClr val="tx1"/>
                </a:solidFill>
                <a:effectLst/>
                <a:latin typeface="Calibri" panose="020F0502020204030204" pitchFamily="34" charset="0"/>
                <a:cs typeface="Calibri" panose="020F0502020204030204" pitchFamily="34" charset="0"/>
              </a:rPr>
              <a:t>Decision process:</a:t>
            </a:r>
            <a:endParaRPr lang="en-US" sz="2000" dirty="0">
              <a:solidFill>
                <a:schemeClr val="tx1"/>
              </a:solidFill>
              <a:latin typeface="Calibri" panose="020F0502020204030204" pitchFamily="34" charset="0"/>
              <a:cs typeface="Calibri" panose="020F0502020204030204" pitchFamily="34" charset="0"/>
            </a:endParaRPr>
          </a:p>
          <a:p>
            <a:pPr marL="12700" rtl="0">
              <a:spcBef>
                <a:spcPts val="0"/>
              </a:spcBef>
              <a:spcAft>
                <a:spcPts val="0"/>
              </a:spcAft>
            </a:pPr>
            <a:endParaRPr lang="en-US" sz="2000" b="0" i="0" u="none" strike="noStrike" dirty="0">
              <a:solidFill>
                <a:schemeClr val="tx1"/>
              </a:solidFill>
              <a:effectLst/>
              <a:latin typeface="Calibri" panose="020F0502020204030204" pitchFamily="34" charset="0"/>
              <a:cs typeface="Calibri" panose="020F0502020204030204" pitchFamily="34" charset="0"/>
            </a:endParaRPr>
          </a:p>
          <a:p>
            <a:pPr marL="127000" indent="-342900" rtl="0">
              <a:spcBef>
                <a:spcPts val="0"/>
              </a:spcBef>
              <a:spcAft>
                <a:spcPts val="0"/>
              </a:spcAft>
              <a:buFont typeface="+mj-lt"/>
              <a:buAutoNum type="arabicPeriod"/>
            </a:pPr>
            <a:r>
              <a:rPr lang="en-US" sz="2000" b="0" i="0" u="none" strike="noStrike" dirty="0">
                <a:solidFill>
                  <a:schemeClr val="tx1"/>
                </a:solidFill>
                <a:effectLst/>
                <a:latin typeface="Calibri" panose="020F0502020204030204" pitchFamily="34" charset="0"/>
                <a:cs typeface="Calibri" panose="020F0502020204030204" pitchFamily="34" charset="0"/>
              </a:rPr>
              <a:t>generate possible sequences of actions</a:t>
            </a:r>
          </a:p>
          <a:p>
            <a:pPr marL="342900" indent="-342900" rtl="0" fontAlgn="base">
              <a:spcBef>
                <a:spcPts val="1350"/>
              </a:spcBef>
              <a:spcAft>
                <a:spcPts val="0"/>
              </a:spcAft>
              <a:buFont typeface="+mj-lt"/>
              <a:buAutoNum type="arabicPeriod"/>
            </a:pPr>
            <a:r>
              <a:rPr lang="en-US" sz="2000" b="0" i="0" u="none" strike="noStrike" dirty="0">
                <a:solidFill>
                  <a:schemeClr val="tx1"/>
                </a:solidFill>
                <a:effectLst/>
                <a:latin typeface="Calibri" panose="020F0502020204030204" pitchFamily="34" charset="0"/>
                <a:cs typeface="Calibri" panose="020F0502020204030204" pitchFamily="34" charset="0"/>
              </a:rPr>
              <a:t>predict the resulting states</a:t>
            </a:r>
          </a:p>
          <a:p>
            <a:pPr marL="342900" indent="-342900" rtl="0" fontAlgn="base">
              <a:spcBef>
                <a:spcPts val="1350"/>
              </a:spcBef>
              <a:spcAft>
                <a:spcPts val="0"/>
              </a:spcAft>
              <a:buFont typeface="+mj-lt"/>
              <a:buAutoNum type="arabicPeriod"/>
            </a:pPr>
            <a:r>
              <a:rPr lang="en-US" sz="2000" b="0" i="0" u="none" strike="noStrike" dirty="0">
                <a:solidFill>
                  <a:schemeClr val="tx1"/>
                </a:solidFill>
                <a:effectLst/>
                <a:latin typeface="Calibri" panose="020F0502020204030204" pitchFamily="34" charset="0"/>
                <a:cs typeface="Calibri" panose="020F0502020204030204" pitchFamily="34" charset="0"/>
              </a:rPr>
              <a:t>assess </a:t>
            </a:r>
            <a:r>
              <a:rPr lang="en-US" sz="2000" b="0" i="0" u="none" strike="noStrike" dirty="0">
                <a:solidFill>
                  <a:srgbClr val="FF0000"/>
                </a:solidFill>
                <a:effectLst/>
                <a:latin typeface="Calibri" panose="020F0502020204030204" pitchFamily="34" charset="0"/>
                <a:cs typeface="Calibri" panose="020F0502020204030204" pitchFamily="34" charset="0"/>
              </a:rPr>
              <a:t>goals</a:t>
            </a:r>
            <a:r>
              <a:rPr lang="en-US" sz="2000" b="0" i="0" u="none" strike="noStrike" dirty="0">
                <a:solidFill>
                  <a:schemeClr val="tx1"/>
                </a:solidFill>
                <a:effectLst/>
                <a:latin typeface="Calibri" panose="020F0502020204030204" pitchFamily="34" charset="0"/>
                <a:cs typeface="Calibri" panose="020F0502020204030204" pitchFamily="34" charset="0"/>
              </a:rPr>
              <a:t> in each.</a:t>
            </a:r>
          </a:p>
          <a:p>
            <a:pPr marL="12700" rtl="0">
              <a:spcBef>
                <a:spcPts val="1425"/>
              </a:spcBef>
              <a:spcAft>
                <a:spcPts val="0"/>
              </a:spcAft>
            </a:pPr>
            <a:r>
              <a:rPr lang="en-US" sz="2000" b="0" i="0" u="none" strike="noStrike" dirty="0">
                <a:solidFill>
                  <a:schemeClr val="tx1"/>
                </a:solidFill>
                <a:effectLst/>
                <a:latin typeface="Calibri" panose="020F0502020204030204" pitchFamily="34" charset="0"/>
                <a:cs typeface="Calibri" panose="020F0502020204030204" pitchFamily="34" charset="0"/>
              </a:rPr>
              <a:t>A </a:t>
            </a:r>
            <a:r>
              <a:rPr lang="en-US" sz="2000" b="0" i="0" u="none" strike="noStrike" dirty="0">
                <a:solidFill>
                  <a:srgbClr val="0070C0"/>
                </a:solidFill>
                <a:effectLst/>
                <a:latin typeface="Calibri" panose="020F0502020204030204" pitchFamily="34" charset="0"/>
                <a:cs typeface="Calibri" panose="020F0502020204030204" pitchFamily="34" charset="0"/>
              </a:rPr>
              <a:t>goal-based</a:t>
            </a:r>
            <a:r>
              <a:rPr lang="en-US" sz="2000" b="0" i="0" u="none" strike="noStrike" dirty="0">
                <a:solidFill>
                  <a:schemeClr val="tx1"/>
                </a:solidFill>
                <a:effectLst/>
                <a:latin typeface="Calibri" panose="020F0502020204030204" pitchFamily="34" charset="0"/>
                <a:cs typeface="Calibri" panose="020F0502020204030204" pitchFamily="34" charset="0"/>
              </a:rPr>
              <a:t> agent chooses an action that will achieve the goal.</a:t>
            </a:r>
            <a:endParaRPr lang="en-US" sz="2000" b="0" dirty="0">
              <a:solidFill>
                <a:schemeClr val="tx1"/>
              </a:solidFill>
              <a:effectLst/>
              <a:latin typeface="Calibri" panose="020F0502020204030204" pitchFamily="34" charset="0"/>
              <a:cs typeface="Calibri" panose="020F0502020204030204" pitchFamily="34" charset="0"/>
            </a:endParaRPr>
          </a:p>
          <a:p>
            <a:pPr marL="450215" indent="-285750" rtl="0">
              <a:spcBef>
                <a:spcPts val="1125"/>
              </a:spcBef>
              <a:spcAft>
                <a:spcPts val="0"/>
              </a:spcAft>
              <a:buFont typeface="Arial" panose="020B0604020202020204" pitchFamily="34" charset="0"/>
              <a:buChar char="•"/>
            </a:pPr>
            <a:r>
              <a:rPr lang="en-US" sz="2000" b="0" i="0" u="none" strike="noStrike" dirty="0">
                <a:solidFill>
                  <a:schemeClr val="tx1"/>
                </a:solidFill>
                <a:effectLst/>
                <a:latin typeface="Calibri" panose="020F0502020204030204" pitchFamily="34" charset="0"/>
                <a:cs typeface="Calibri" panose="020F0502020204030204" pitchFamily="34" charset="0"/>
              </a:rPr>
              <a:t>More general than rules. Goals are rarely explicit in condition-action rules.</a:t>
            </a:r>
            <a:endParaRPr lang="en-US" sz="2000" b="0" dirty="0">
              <a:solidFill>
                <a:schemeClr val="tx1"/>
              </a:solidFill>
              <a:effectLst/>
              <a:latin typeface="Calibri" panose="020F0502020204030204" pitchFamily="34" charset="0"/>
              <a:cs typeface="Calibri" panose="020F0502020204030204" pitchFamily="34" charset="0"/>
            </a:endParaRPr>
          </a:p>
          <a:p>
            <a:pPr marL="450215" marR="5080" indent="-285750" rtl="0">
              <a:spcBef>
                <a:spcPts val="675"/>
              </a:spcBef>
              <a:spcAft>
                <a:spcPts val="0"/>
              </a:spcAft>
              <a:buFont typeface="Arial" panose="020B0604020202020204" pitchFamily="34" charset="0"/>
              <a:buChar char="•"/>
            </a:pPr>
            <a:r>
              <a:rPr lang="en-US" sz="2000" b="0" i="0" u="none" strike="noStrike" dirty="0">
                <a:solidFill>
                  <a:schemeClr val="tx1"/>
                </a:solidFill>
                <a:effectLst/>
                <a:latin typeface="Calibri" panose="020F0502020204030204" pitchFamily="34" charset="0"/>
                <a:cs typeface="Calibri" panose="020F0502020204030204" pitchFamily="34" charset="0"/>
              </a:rPr>
              <a:t>Finding action sequences that achieve goals is difficult. </a:t>
            </a:r>
            <a:r>
              <a:rPr lang="en-US" sz="2000" b="0" i="0" u="none" strike="noStrike" dirty="0">
                <a:solidFill>
                  <a:srgbClr val="0070C0"/>
                </a:solidFill>
                <a:effectLst/>
                <a:latin typeface="Calibri" panose="020F0502020204030204" pitchFamily="34" charset="0"/>
                <a:cs typeface="Calibri" panose="020F0502020204030204" pitchFamily="34" charset="0"/>
              </a:rPr>
              <a:t>Search</a:t>
            </a:r>
            <a:r>
              <a:rPr lang="en-US" sz="2000" b="0" i="0" u="none" strike="noStrike" dirty="0">
                <a:solidFill>
                  <a:schemeClr val="tx1"/>
                </a:solidFill>
                <a:effectLst/>
                <a:latin typeface="Calibri" panose="020F0502020204030204" pitchFamily="34" charset="0"/>
                <a:cs typeface="Calibri" panose="020F0502020204030204" pitchFamily="34" charset="0"/>
              </a:rPr>
              <a:t> and </a:t>
            </a:r>
            <a:r>
              <a:rPr lang="en-US" sz="2000" b="0" i="0" u="none" strike="noStrike" dirty="0">
                <a:solidFill>
                  <a:srgbClr val="0070C0"/>
                </a:solidFill>
                <a:effectLst/>
                <a:latin typeface="Calibri" panose="020F0502020204030204" pitchFamily="34" charset="0"/>
                <a:cs typeface="Calibri" panose="020F0502020204030204" pitchFamily="34" charset="0"/>
              </a:rPr>
              <a:t>planning</a:t>
            </a:r>
            <a:r>
              <a:rPr lang="en-US" sz="2000" b="0" i="0" u="none" strike="noStrike" dirty="0">
                <a:solidFill>
                  <a:schemeClr val="tx1"/>
                </a:solidFill>
                <a:effectLst/>
                <a:latin typeface="Calibri" panose="020F0502020204030204" pitchFamily="34" charset="0"/>
                <a:cs typeface="Calibri" panose="020F0502020204030204" pitchFamily="34" charset="0"/>
              </a:rPr>
              <a:t> are two  strategies.</a:t>
            </a:r>
            <a:endParaRPr lang="en-US" sz="2000" b="0" dirty="0">
              <a:solidFill>
                <a:schemeClr val="tx1"/>
              </a:solidFill>
              <a:effectLst/>
              <a:latin typeface="Calibri" panose="020F0502020204030204" pitchFamily="34" charset="0"/>
              <a:cs typeface="Calibri" panose="020F0502020204030204" pitchFamily="34" charset="0"/>
            </a:endParaRPr>
          </a:p>
          <a:p>
            <a:br>
              <a:rPr lang="en-US" sz="2000" dirty="0">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53BFB700-BACC-FB3C-B32D-F82673E14A58}"/>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t>33</a:t>
            </a:fld>
            <a:endParaRPr lang="en-US"/>
          </a:p>
        </p:txBody>
      </p:sp>
    </p:spTree>
    <p:extLst>
      <p:ext uri="{BB962C8B-B14F-4D97-AF65-F5344CB8AC3E}">
        <p14:creationId xmlns:p14="http://schemas.microsoft.com/office/powerpoint/2010/main" val="3907391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80" dirty="0"/>
              <a:t>Utility-based</a:t>
            </a:r>
            <a:r>
              <a:rPr spc="220" dirty="0"/>
              <a:t> </a:t>
            </a:r>
            <a:r>
              <a:rPr spc="35" dirty="0"/>
              <a:t>agents</a:t>
            </a:r>
          </a:p>
        </p:txBody>
      </p:sp>
      <p:pic>
        <p:nvPicPr>
          <p:cNvPr id="3" name="object 3"/>
          <p:cNvPicPr/>
          <p:nvPr/>
        </p:nvPicPr>
        <p:blipFill>
          <a:blip r:embed="rId2" cstate="print"/>
          <a:stretch>
            <a:fillRect/>
          </a:stretch>
        </p:blipFill>
        <p:spPr>
          <a:xfrm>
            <a:off x="1371750" y="1314054"/>
            <a:ext cx="7320182" cy="4641689"/>
          </a:xfrm>
          <a:prstGeom prst="rect">
            <a:avLst/>
          </a:prstGeom>
        </p:spPr>
      </p:pic>
      <p:sp>
        <p:nvSpPr>
          <p:cNvPr id="4" name="object 4"/>
          <p:cNvSpPr txBox="1"/>
          <p:nvPr/>
        </p:nvSpPr>
        <p:spPr>
          <a:xfrm>
            <a:off x="1723072" y="5264046"/>
            <a:ext cx="894715" cy="393700"/>
          </a:xfrm>
          <a:prstGeom prst="rect">
            <a:avLst/>
          </a:prstGeom>
        </p:spPr>
        <p:txBody>
          <a:bodyPr vert="horz" wrap="square" lIns="0" tIns="14604" rIns="0" bIns="0" rtlCol="0">
            <a:spAutoFit/>
          </a:bodyPr>
          <a:lstStyle/>
          <a:p>
            <a:pPr marL="12700">
              <a:lnSpc>
                <a:spcPct val="100000"/>
              </a:lnSpc>
              <a:spcBef>
                <a:spcPts val="114"/>
              </a:spcBef>
            </a:pPr>
            <a:r>
              <a:rPr sz="2400" b="1" spc="5" dirty="0">
                <a:latin typeface="Arial"/>
                <a:cs typeface="Arial"/>
              </a:rPr>
              <a:t>Agent</a:t>
            </a:r>
            <a:endParaRPr sz="2400">
              <a:latin typeface="Arial"/>
              <a:cs typeface="Arial"/>
            </a:endParaRPr>
          </a:p>
        </p:txBody>
      </p:sp>
      <p:sp>
        <p:nvSpPr>
          <p:cNvPr id="5" name="object 5"/>
          <p:cNvSpPr txBox="1"/>
          <p:nvPr/>
        </p:nvSpPr>
        <p:spPr>
          <a:xfrm>
            <a:off x="7936313" y="2679852"/>
            <a:ext cx="368300" cy="1900555"/>
          </a:xfrm>
          <a:prstGeom prst="rect">
            <a:avLst/>
          </a:prstGeom>
        </p:spPr>
        <p:txBody>
          <a:bodyPr vert="vert" wrap="square" lIns="0" tIns="0" rIns="0" bIns="0" rtlCol="0">
            <a:spAutoFit/>
          </a:bodyPr>
          <a:lstStyle/>
          <a:p>
            <a:pPr marL="12700">
              <a:lnSpc>
                <a:spcPts val="2765"/>
              </a:lnSpc>
            </a:pPr>
            <a:r>
              <a:rPr sz="2400" b="1" spc="5" dirty="0">
                <a:latin typeface="Arial"/>
                <a:cs typeface="Arial"/>
              </a:rPr>
              <a:t>Environment</a:t>
            </a:r>
            <a:endParaRPr sz="2400">
              <a:latin typeface="Arial"/>
              <a:cs typeface="Arial"/>
            </a:endParaRPr>
          </a:p>
        </p:txBody>
      </p:sp>
      <p:sp>
        <p:nvSpPr>
          <p:cNvPr id="6" name="object 6"/>
          <p:cNvSpPr txBox="1"/>
          <p:nvPr/>
        </p:nvSpPr>
        <p:spPr>
          <a:xfrm>
            <a:off x="5384381" y="1656073"/>
            <a:ext cx="866775" cy="281305"/>
          </a:xfrm>
          <a:prstGeom prst="rect">
            <a:avLst/>
          </a:prstGeom>
        </p:spPr>
        <p:txBody>
          <a:bodyPr vert="horz" wrap="square" lIns="0" tIns="15875" rIns="0" bIns="0" rtlCol="0">
            <a:spAutoFit/>
          </a:bodyPr>
          <a:lstStyle/>
          <a:p>
            <a:pPr marL="12700">
              <a:lnSpc>
                <a:spcPct val="100000"/>
              </a:lnSpc>
              <a:spcBef>
                <a:spcPts val="125"/>
              </a:spcBef>
            </a:pPr>
            <a:r>
              <a:rPr sz="1650" b="1" spc="15" dirty="0">
                <a:latin typeface="Arial"/>
                <a:cs typeface="Arial"/>
              </a:rPr>
              <a:t>Sensors</a:t>
            </a:r>
            <a:endParaRPr sz="1650">
              <a:latin typeface="Arial"/>
              <a:cs typeface="Arial"/>
            </a:endParaRPr>
          </a:p>
        </p:txBody>
      </p:sp>
      <p:grpSp>
        <p:nvGrpSpPr>
          <p:cNvPr id="7" name="object 7"/>
          <p:cNvGrpSpPr/>
          <p:nvPr/>
        </p:nvGrpSpPr>
        <p:grpSpPr>
          <a:xfrm>
            <a:off x="4849634" y="2994421"/>
            <a:ext cx="2069464" cy="520065"/>
            <a:chOff x="4849634" y="2994421"/>
            <a:chExt cx="2069464" cy="520065"/>
          </a:xfrm>
        </p:grpSpPr>
        <p:sp>
          <p:nvSpPr>
            <p:cNvPr id="8" name="object 8"/>
            <p:cNvSpPr/>
            <p:nvPr/>
          </p:nvSpPr>
          <p:spPr>
            <a:xfrm>
              <a:off x="4857254" y="3002041"/>
              <a:ext cx="2054225" cy="504825"/>
            </a:xfrm>
            <a:custGeom>
              <a:avLst/>
              <a:gdLst/>
              <a:ahLst/>
              <a:cxnLst/>
              <a:rect l="l" t="t" r="r" b="b"/>
              <a:pathLst>
                <a:path w="2054225" h="504825">
                  <a:moveTo>
                    <a:pt x="0" y="0"/>
                  </a:moveTo>
                  <a:lnTo>
                    <a:pt x="0" y="504797"/>
                  </a:lnTo>
                  <a:lnTo>
                    <a:pt x="2053691" y="504797"/>
                  </a:lnTo>
                  <a:lnTo>
                    <a:pt x="2053691" y="0"/>
                  </a:lnTo>
                  <a:lnTo>
                    <a:pt x="0" y="0"/>
                  </a:lnTo>
                  <a:close/>
                </a:path>
              </a:pathLst>
            </a:custGeom>
            <a:solidFill>
              <a:srgbClr val="FFFFFF"/>
            </a:solidFill>
          </p:spPr>
          <p:txBody>
            <a:bodyPr wrap="square" lIns="0" tIns="0" rIns="0" bIns="0" rtlCol="0"/>
            <a:lstStyle/>
            <a:p>
              <a:endParaRPr/>
            </a:p>
          </p:txBody>
        </p:sp>
        <p:sp>
          <p:nvSpPr>
            <p:cNvPr id="9" name="object 9"/>
            <p:cNvSpPr/>
            <p:nvPr/>
          </p:nvSpPr>
          <p:spPr>
            <a:xfrm>
              <a:off x="4857254" y="3002041"/>
              <a:ext cx="2054225" cy="504825"/>
            </a:xfrm>
            <a:custGeom>
              <a:avLst/>
              <a:gdLst/>
              <a:ahLst/>
              <a:cxnLst/>
              <a:rect l="l" t="t" r="r" b="b"/>
              <a:pathLst>
                <a:path w="2054225" h="504825">
                  <a:moveTo>
                    <a:pt x="2053691" y="504797"/>
                  </a:moveTo>
                  <a:lnTo>
                    <a:pt x="2053691" y="0"/>
                  </a:lnTo>
                  <a:lnTo>
                    <a:pt x="0" y="0"/>
                  </a:lnTo>
                  <a:lnTo>
                    <a:pt x="0" y="504797"/>
                  </a:lnTo>
                  <a:lnTo>
                    <a:pt x="2053691" y="504797"/>
                  </a:lnTo>
                  <a:close/>
                </a:path>
              </a:pathLst>
            </a:custGeom>
            <a:ln w="15218">
              <a:solidFill>
                <a:srgbClr val="000000"/>
              </a:solidFill>
            </a:ln>
          </p:spPr>
          <p:txBody>
            <a:bodyPr wrap="square" lIns="0" tIns="0" rIns="0" bIns="0" rtlCol="0"/>
            <a:lstStyle/>
            <a:p>
              <a:endParaRPr/>
            </a:p>
          </p:txBody>
        </p:sp>
      </p:grpSp>
      <p:sp>
        <p:nvSpPr>
          <p:cNvPr id="10" name="object 10"/>
          <p:cNvSpPr txBox="1"/>
          <p:nvPr/>
        </p:nvSpPr>
        <p:spPr>
          <a:xfrm>
            <a:off x="5019141" y="2995949"/>
            <a:ext cx="1718945" cy="494665"/>
          </a:xfrm>
          <a:prstGeom prst="rect">
            <a:avLst/>
          </a:prstGeom>
        </p:spPr>
        <p:txBody>
          <a:bodyPr vert="horz" wrap="square" lIns="0" tIns="54610" rIns="0" bIns="0" rtlCol="0">
            <a:spAutoFit/>
          </a:bodyPr>
          <a:lstStyle/>
          <a:p>
            <a:pPr marL="130810" marR="5080" indent="-118745">
              <a:lnSpc>
                <a:spcPts val="1680"/>
              </a:lnSpc>
              <a:spcBef>
                <a:spcPts val="430"/>
              </a:spcBef>
            </a:pPr>
            <a:r>
              <a:rPr sz="1650" spc="15" dirty="0">
                <a:latin typeface="Arial"/>
                <a:cs typeface="Arial"/>
              </a:rPr>
              <a:t>What</a:t>
            </a:r>
            <a:r>
              <a:rPr sz="1650" spc="-15" dirty="0">
                <a:latin typeface="Arial"/>
                <a:cs typeface="Arial"/>
              </a:rPr>
              <a:t> </a:t>
            </a:r>
            <a:r>
              <a:rPr sz="1650" spc="5" dirty="0">
                <a:latin typeface="Arial"/>
                <a:cs typeface="Arial"/>
              </a:rPr>
              <a:t>it</a:t>
            </a:r>
            <a:r>
              <a:rPr sz="1650" spc="-10" dirty="0">
                <a:latin typeface="Arial"/>
                <a:cs typeface="Arial"/>
              </a:rPr>
              <a:t> </a:t>
            </a:r>
            <a:r>
              <a:rPr sz="1650" spc="5" dirty="0">
                <a:latin typeface="Arial"/>
                <a:cs typeface="Arial"/>
              </a:rPr>
              <a:t>will</a:t>
            </a:r>
            <a:r>
              <a:rPr sz="1650" spc="-15" dirty="0">
                <a:latin typeface="Arial"/>
                <a:cs typeface="Arial"/>
              </a:rPr>
              <a:t> </a:t>
            </a:r>
            <a:r>
              <a:rPr sz="1650" spc="15" dirty="0">
                <a:latin typeface="Arial"/>
                <a:cs typeface="Arial"/>
              </a:rPr>
              <a:t>be</a:t>
            </a:r>
            <a:r>
              <a:rPr sz="1650" spc="-10" dirty="0">
                <a:latin typeface="Arial"/>
                <a:cs typeface="Arial"/>
              </a:rPr>
              <a:t> </a:t>
            </a:r>
            <a:r>
              <a:rPr sz="1650" spc="10" dirty="0">
                <a:latin typeface="Arial"/>
                <a:cs typeface="Arial"/>
              </a:rPr>
              <a:t>like </a:t>
            </a:r>
            <a:r>
              <a:rPr sz="1650" spc="-445" dirty="0">
                <a:latin typeface="Arial"/>
                <a:cs typeface="Arial"/>
              </a:rPr>
              <a:t> </a:t>
            </a:r>
            <a:r>
              <a:rPr sz="1650" spc="5" dirty="0">
                <a:latin typeface="Arial"/>
                <a:cs typeface="Arial"/>
              </a:rPr>
              <a:t>if</a:t>
            </a:r>
            <a:r>
              <a:rPr sz="1650" spc="-5" dirty="0">
                <a:latin typeface="Arial"/>
                <a:cs typeface="Arial"/>
              </a:rPr>
              <a:t> </a:t>
            </a:r>
            <a:r>
              <a:rPr sz="1650" spc="5" dirty="0">
                <a:latin typeface="Arial"/>
                <a:cs typeface="Arial"/>
              </a:rPr>
              <a:t>I</a:t>
            </a:r>
            <a:r>
              <a:rPr sz="1650" spc="-5" dirty="0">
                <a:latin typeface="Arial"/>
                <a:cs typeface="Arial"/>
              </a:rPr>
              <a:t> </a:t>
            </a:r>
            <a:r>
              <a:rPr sz="1650" spc="15" dirty="0">
                <a:latin typeface="Arial"/>
                <a:cs typeface="Arial"/>
              </a:rPr>
              <a:t>do</a:t>
            </a:r>
            <a:r>
              <a:rPr sz="1650" spc="-5" dirty="0">
                <a:latin typeface="Arial"/>
                <a:cs typeface="Arial"/>
              </a:rPr>
              <a:t> </a:t>
            </a:r>
            <a:r>
              <a:rPr sz="1650" spc="10" dirty="0">
                <a:latin typeface="Arial"/>
                <a:cs typeface="Arial"/>
              </a:rPr>
              <a:t>action</a:t>
            </a:r>
            <a:r>
              <a:rPr sz="1650" spc="-5" dirty="0">
                <a:latin typeface="Arial"/>
                <a:cs typeface="Arial"/>
              </a:rPr>
              <a:t> </a:t>
            </a:r>
            <a:r>
              <a:rPr sz="1650" spc="15" dirty="0">
                <a:latin typeface="Arial"/>
                <a:cs typeface="Arial"/>
              </a:rPr>
              <a:t>A</a:t>
            </a:r>
            <a:endParaRPr sz="1650">
              <a:latin typeface="Arial"/>
              <a:cs typeface="Arial"/>
            </a:endParaRPr>
          </a:p>
        </p:txBody>
      </p:sp>
      <p:sp>
        <p:nvSpPr>
          <p:cNvPr id="11" name="object 11"/>
          <p:cNvSpPr/>
          <p:nvPr/>
        </p:nvSpPr>
        <p:spPr>
          <a:xfrm>
            <a:off x="4795494" y="3739977"/>
            <a:ext cx="2177415" cy="490220"/>
          </a:xfrm>
          <a:custGeom>
            <a:avLst/>
            <a:gdLst/>
            <a:ahLst/>
            <a:cxnLst/>
            <a:rect l="l" t="t" r="r" b="b"/>
            <a:pathLst>
              <a:path w="2177415" h="490220">
                <a:moveTo>
                  <a:pt x="0" y="0"/>
                </a:moveTo>
                <a:lnTo>
                  <a:pt x="0" y="489948"/>
                </a:lnTo>
                <a:lnTo>
                  <a:pt x="2177173" y="489948"/>
                </a:lnTo>
                <a:lnTo>
                  <a:pt x="2177173" y="0"/>
                </a:lnTo>
                <a:lnTo>
                  <a:pt x="0" y="0"/>
                </a:lnTo>
                <a:close/>
              </a:path>
            </a:pathLst>
          </a:custGeom>
          <a:solidFill>
            <a:srgbClr val="FFFFFF"/>
          </a:solidFill>
        </p:spPr>
        <p:txBody>
          <a:bodyPr wrap="square" lIns="0" tIns="0" rIns="0" bIns="0" rtlCol="0"/>
          <a:lstStyle/>
          <a:p>
            <a:endParaRPr/>
          </a:p>
        </p:txBody>
      </p:sp>
      <p:sp>
        <p:nvSpPr>
          <p:cNvPr id="12" name="object 12"/>
          <p:cNvSpPr txBox="1"/>
          <p:nvPr/>
        </p:nvSpPr>
        <p:spPr>
          <a:xfrm>
            <a:off x="4795494" y="3739977"/>
            <a:ext cx="2177415" cy="490220"/>
          </a:xfrm>
          <a:prstGeom prst="rect">
            <a:avLst/>
          </a:prstGeom>
          <a:ln w="15218">
            <a:solidFill>
              <a:srgbClr val="000000"/>
            </a:solidFill>
          </a:ln>
        </p:spPr>
        <p:txBody>
          <a:bodyPr vert="horz" wrap="square" lIns="0" tIns="41275" rIns="0" bIns="0" rtlCol="0">
            <a:spAutoFit/>
          </a:bodyPr>
          <a:lstStyle/>
          <a:p>
            <a:pPr marL="352425" marR="158115" indent="-177800">
              <a:lnSpc>
                <a:spcPts val="1680"/>
              </a:lnSpc>
              <a:spcBef>
                <a:spcPts val="325"/>
              </a:spcBef>
            </a:pPr>
            <a:r>
              <a:rPr sz="1650" spc="15" dirty="0">
                <a:latin typeface="Arial"/>
                <a:cs typeface="Arial"/>
              </a:rPr>
              <a:t>How</a:t>
            </a:r>
            <a:r>
              <a:rPr sz="1650" spc="-15" dirty="0">
                <a:latin typeface="Arial"/>
                <a:cs typeface="Arial"/>
              </a:rPr>
              <a:t> </a:t>
            </a:r>
            <a:r>
              <a:rPr sz="1650" spc="15" dirty="0">
                <a:latin typeface="Arial"/>
                <a:cs typeface="Arial"/>
              </a:rPr>
              <a:t>happy</a:t>
            </a:r>
            <a:r>
              <a:rPr sz="1650" spc="-10" dirty="0">
                <a:latin typeface="Arial"/>
                <a:cs typeface="Arial"/>
              </a:rPr>
              <a:t> </a:t>
            </a:r>
            <a:r>
              <a:rPr sz="1650" spc="5" dirty="0">
                <a:latin typeface="Arial"/>
                <a:cs typeface="Arial"/>
              </a:rPr>
              <a:t>I</a:t>
            </a:r>
            <a:r>
              <a:rPr sz="1650" spc="-10" dirty="0">
                <a:latin typeface="Arial"/>
                <a:cs typeface="Arial"/>
              </a:rPr>
              <a:t> </a:t>
            </a:r>
            <a:r>
              <a:rPr sz="1650" spc="5" dirty="0">
                <a:latin typeface="Arial"/>
                <a:cs typeface="Arial"/>
              </a:rPr>
              <a:t>will</a:t>
            </a:r>
            <a:r>
              <a:rPr sz="1650" spc="-15" dirty="0">
                <a:latin typeface="Arial"/>
                <a:cs typeface="Arial"/>
              </a:rPr>
              <a:t> </a:t>
            </a:r>
            <a:r>
              <a:rPr sz="1650" spc="15" dirty="0">
                <a:latin typeface="Arial"/>
                <a:cs typeface="Arial"/>
              </a:rPr>
              <a:t>be </a:t>
            </a:r>
            <a:r>
              <a:rPr sz="1650" spc="-440" dirty="0">
                <a:latin typeface="Arial"/>
                <a:cs typeface="Arial"/>
              </a:rPr>
              <a:t> </a:t>
            </a:r>
            <a:r>
              <a:rPr sz="1650" spc="10" dirty="0">
                <a:latin typeface="Arial"/>
                <a:cs typeface="Arial"/>
              </a:rPr>
              <a:t>in</a:t>
            </a:r>
            <a:r>
              <a:rPr sz="1650" spc="-5" dirty="0">
                <a:latin typeface="Arial"/>
                <a:cs typeface="Arial"/>
              </a:rPr>
              <a:t> </a:t>
            </a:r>
            <a:r>
              <a:rPr sz="1650" spc="10" dirty="0">
                <a:latin typeface="Arial"/>
                <a:cs typeface="Arial"/>
              </a:rPr>
              <a:t>such</a:t>
            </a:r>
            <a:r>
              <a:rPr sz="1650" spc="-5" dirty="0">
                <a:latin typeface="Arial"/>
                <a:cs typeface="Arial"/>
              </a:rPr>
              <a:t> </a:t>
            </a:r>
            <a:r>
              <a:rPr sz="1650" spc="15" dirty="0">
                <a:latin typeface="Arial"/>
                <a:cs typeface="Arial"/>
              </a:rPr>
              <a:t>a</a:t>
            </a:r>
            <a:r>
              <a:rPr sz="1650" spc="-5" dirty="0">
                <a:latin typeface="Arial"/>
                <a:cs typeface="Arial"/>
              </a:rPr>
              <a:t> </a:t>
            </a:r>
            <a:r>
              <a:rPr sz="1650" spc="10" dirty="0">
                <a:latin typeface="Arial"/>
                <a:cs typeface="Arial"/>
              </a:rPr>
              <a:t>state</a:t>
            </a:r>
            <a:endParaRPr sz="1650">
              <a:latin typeface="Arial"/>
              <a:cs typeface="Arial"/>
            </a:endParaRPr>
          </a:p>
        </p:txBody>
      </p:sp>
      <p:sp>
        <p:nvSpPr>
          <p:cNvPr id="13" name="object 13"/>
          <p:cNvSpPr/>
          <p:nvPr/>
        </p:nvSpPr>
        <p:spPr>
          <a:xfrm>
            <a:off x="5048046" y="4440026"/>
            <a:ext cx="1672589" cy="490220"/>
          </a:xfrm>
          <a:custGeom>
            <a:avLst/>
            <a:gdLst/>
            <a:ahLst/>
            <a:cxnLst/>
            <a:rect l="l" t="t" r="r" b="b"/>
            <a:pathLst>
              <a:path w="1672590" h="490220">
                <a:moveTo>
                  <a:pt x="0" y="0"/>
                </a:moveTo>
                <a:lnTo>
                  <a:pt x="0" y="489948"/>
                </a:lnTo>
                <a:lnTo>
                  <a:pt x="1672082" y="489948"/>
                </a:lnTo>
                <a:lnTo>
                  <a:pt x="1672082" y="0"/>
                </a:lnTo>
                <a:lnTo>
                  <a:pt x="0" y="0"/>
                </a:lnTo>
                <a:close/>
              </a:path>
            </a:pathLst>
          </a:custGeom>
          <a:solidFill>
            <a:srgbClr val="FFFFFF"/>
          </a:solidFill>
        </p:spPr>
        <p:txBody>
          <a:bodyPr wrap="square" lIns="0" tIns="0" rIns="0" bIns="0" rtlCol="0"/>
          <a:lstStyle/>
          <a:p>
            <a:endParaRPr/>
          </a:p>
        </p:txBody>
      </p:sp>
      <p:sp>
        <p:nvSpPr>
          <p:cNvPr id="14" name="object 14"/>
          <p:cNvSpPr txBox="1"/>
          <p:nvPr/>
        </p:nvSpPr>
        <p:spPr>
          <a:xfrm>
            <a:off x="5048046" y="4440026"/>
            <a:ext cx="1672589" cy="490220"/>
          </a:xfrm>
          <a:prstGeom prst="rect">
            <a:avLst/>
          </a:prstGeom>
          <a:ln w="15218">
            <a:solidFill>
              <a:srgbClr val="000000"/>
            </a:solidFill>
          </a:ln>
        </p:spPr>
        <p:txBody>
          <a:bodyPr vert="horz" wrap="square" lIns="0" tIns="41275" rIns="0" bIns="0" rtlCol="0">
            <a:spAutoFit/>
          </a:bodyPr>
          <a:lstStyle/>
          <a:p>
            <a:pPr marL="143510" marR="146685">
              <a:lnSpc>
                <a:spcPts val="1680"/>
              </a:lnSpc>
              <a:spcBef>
                <a:spcPts val="325"/>
              </a:spcBef>
            </a:pPr>
            <a:r>
              <a:rPr sz="1650" spc="15" dirty="0">
                <a:latin typeface="Arial"/>
                <a:cs typeface="Arial"/>
              </a:rPr>
              <a:t>What </a:t>
            </a:r>
            <a:r>
              <a:rPr sz="1650" spc="10" dirty="0">
                <a:latin typeface="Arial"/>
                <a:cs typeface="Arial"/>
              </a:rPr>
              <a:t>action </a:t>
            </a:r>
            <a:r>
              <a:rPr sz="1650" spc="5" dirty="0">
                <a:latin typeface="Arial"/>
                <a:cs typeface="Arial"/>
              </a:rPr>
              <a:t>I </a:t>
            </a:r>
            <a:r>
              <a:rPr sz="1650" spc="10" dirty="0">
                <a:latin typeface="Arial"/>
                <a:cs typeface="Arial"/>
              </a:rPr>
              <a:t> should</a:t>
            </a:r>
            <a:r>
              <a:rPr sz="1650" spc="-35" dirty="0">
                <a:latin typeface="Arial"/>
                <a:cs typeface="Arial"/>
              </a:rPr>
              <a:t> </a:t>
            </a:r>
            <a:r>
              <a:rPr sz="1650" spc="15" dirty="0">
                <a:latin typeface="Arial"/>
                <a:cs typeface="Arial"/>
              </a:rPr>
              <a:t>do</a:t>
            </a:r>
            <a:r>
              <a:rPr sz="1650" spc="-30" dirty="0">
                <a:latin typeface="Arial"/>
                <a:cs typeface="Arial"/>
              </a:rPr>
              <a:t> </a:t>
            </a:r>
            <a:r>
              <a:rPr sz="1650" spc="15" dirty="0">
                <a:latin typeface="Arial"/>
                <a:cs typeface="Arial"/>
              </a:rPr>
              <a:t>now</a:t>
            </a:r>
            <a:endParaRPr sz="1650">
              <a:latin typeface="Arial"/>
              <a:cs typeface="Arial"/>
            </a:endParaRPr>
          </a:p>
        </p:txBody>
      </p:sp>
      <p:grpSp>
        <p:nvGrpSpPr>
          <p:cNvPr id="15" name="object 15"/>
          <p:cNvGrpSpPr/>
          <p:nvPr/>
        </p:nvGrpSpPr>
        <p:grpSpPr>
          <a:xfrm>
            <a:off x="2670397" y="1861908"/>
            <a:ext cx="2301875" cy="458470"/>
            <a:chOff x="2670397" y="1861908"/>
            <a:chExt cx="2301875" cy="458470"/>
          </a:xfrm>
        </p:grpSpPr>
        <p:sp>
          <p:nvSpPr>
            <p:cNvPr id="16" name="object 16"/>
            <p:cNvSpPr/>
            <p:nvPr/>
          </p:nvSpPr>
          <p:spPr>
            <a:xfrm>
              <a:off x="3570846" y="2052154"/>
              <a:ext cx="1339850" cy="243840"/>
            </a:xfrm>
            <a:custGeom>
              <a:avLst/>
              <a:gdLst/>
              <a:ahLst/>
              <a:cxnLst/>
              <a:rect l="l" t="t" r="r" b="b"/>
              <a:pathLst>
                <a:path w="1339850" h="243839">
                  <a:moveTo>
                    <a:pt x="0" y="0"/>
                  </a:moveTo>
                  <a:lnTo>
                    <a:pt x="1339240" y="243497"/>
                  </a:lnTo>
                </a:path>
              </a:pathLst>
            </a:custGeom>
            <a:ln w="30437">
              <a:solidFill>
                <a:srgbClr val="000000"/>
              </a:solidFill>
            </a:ln>
          </p:spPr>
          <p:txBody>
            <a:bodyPr wrap="square" lIns="0" tIns="0" rIns="0" bIns="0" rtlCol="0"/>
            <a:lstStyle/>
            <a:p>
              <a:endParaRPr/>
            </a:p>
          </p:txBody>
        </p:sp>
        <p:sp>
          <p:nvSpPr>
            <p:cNvPr id="17" name="object 17"/>
            <p:cNvSpPr/>
            <p:nvPr/>
          </p:nvSpPr>
          <p:spPr>
            <a:xfrm>
              <a:off x="4766398" y="2222030"/>
              <a:ext cx="205740" cy="98425"/>
            </a:xfrm>
            <a:custGeom>
              <a:avLst/>
              <a:gdLst/>
              <a:ahLst/>
              <a:cxnLst/>
              <a:rect l="l" t="t" r="r" b="b"/>
              <a:pathLst>
                <a:path w="205739" h="98425">
                  <a:moveTo>
                    <a:pt x="0" y="98247"/>
                  </a:moveTo>
                  <a:lnTo>
                    <a:pt x="205422" y="84848"/>
                  </a:lnTo>
                  <a:lnTo>
                    <a:pt x="17856" y="0"/>
                  </a:lnTo>
                  <a:lnTo>
                    <a:pt x="0" y="98247"/>
                  </a:lnTo>
                  <a:close/>
                </a:path>
              </a:pathLst>
            </a:custGeom>
            <a:solidFill>
              <a:srgbClr val="000000"/>
            </a:solidFill>
          </p:spPr>
          <p:txBody>
            <a:bodyPr wrap="square" lIns="0" tIns="0" rIns="0" bIns="0" rtlCol="0"/>
            <a:lstStyle/>
            <a:p>
              <a:endParaRPr/>
            </a:p>
          </p:txBody>
        </p:sp>
        <p:sp>
          <p:nvSpPr>
            <p:cNvPr id="18" name="object 18"/>
            <p:cNvSpPr/>
            <p:nvPr/>
          </p:nvSpPr>
          <p:spPr>
            <a:xfrm>
              <a:off x="4784851" y="2243924"/>
              <a:ext cx="125730" cy="60325"/>
            </a:xfrm>
            <a:custGeom>
              <a:avLst/>
              <a:gdLst/>
              <a:ahLst/>
              <a:cxnLst/>
              <a:rect l="l" t="t" r="r" b="b"/>
              <a:pathLst>
                <a:path w="125729" h="60325">
                  <a:moveTo>
                    <a:pt x="10896" y="0"/>
                  </a:moveTo>
                  <a:lnTo>
                    <a:pt x="125234" y="51727"/>
                  </a:lnTo>
                  <a:lnTo>
                    <a:pt x="0" y="59893"/>
                  </a:lnTo>
                </a:path>
              </a:pathLst>
            </a:custGeom>
            <a:ln w="30437">
              <a:solidFill>
                <a:srgbClr val="000000"/>
              </a:solidFill>
            </a:ln>
          </p:spPr>
          <p:txBody>
            <a:bodyPr wrap="square" lIns="0" tIns="0" rIns="0" bIns="0" rtlCol="0"/>
            <a:lstStyle/>
            <a:p>
              <a:endParaRPr/>
            </a:p>
          </p:txBody>
        </p:sp>
        <p:sp>
          <p:nvSpPr>
            <p:cNvPr id="19" name="object 19"/>
            <p:cNvSpPr/>
            <p:nvPr/>
          </p:nvSpPr>
          <p:spPr>
            <a:xfrm>
              <a:off x="2678017" y="1869528"/>
              <a:ext cx="963930" cy="365760"/>
            </a:xfrm>
            <a:custGeom>
              <a:avLst/>
              <a:gdLst/>
              <a:ahLst/>
              <a:cxnLst/>
              <a:rect l="l" t="t" r="r" b="b"/>
              <a:pathLst>
                <a:path w="963929" h="365760">
                  <a:moveTo>
                    <a:pt x="0" y="182626"/>
                  </a:moveTo>
                  <a:lnTo>
                    <a:pt x="15220" y="243497"/>
                  </a:lnTo>
                  <a:lnTo>
                    <a:pt x="58334" y="301837"/>
                  </a:lnTo>
                  <a:lnTo>
                    <a:pt x="116668" y="344957"/>
                  </a:lnTo>
                  <a:lnTo>
                    <a:pt x="185154" y="362715"/>
                  </a:lnTo>
                  <a:lnTo>
                    <a:pt x="233663" y="364934"/>
                  </a:lnTo>
                  <a:lnTo>
                    <a:pt x="299294" y="365252"/>
                  </a:lnTo>
                  <a:lnTo>
                    <a:pt x="664546" y="365252"/>
                  </a:lnTo>
                  <a:lnTo>
                    <a:pt x="730177" y="364934"/>
                  </a:lnTo>
                  <a:lnTo>
                    <a:pt x="778686" y="362715"/>
                  </a:lnTo>
                  <a:lnTo>
                    <a:pt x="847172" y="344957"/>
                  </a:lnTo>
                  <a:lnTo>
                    <a:pt x="905508" y="301837"/>
                  </a:lnTo>
                  <a:lnTo>
                    <a:pt x="948632" y="243497"/>
                  </a:lnTo>
                  <a:lnTo>
                    <a:pt x="963844" y="182626"/>
                  </a:lnTo>
                  <a:lnTo>
                    <a:pt x="960041" y="152189"/>
                  </a:lnTo>
                  <a:lnTo>
                    <a:pt x="929923" y="91632"/>
                  </a:lnTo>
                  <a:lnTo>
                    <a:pt x="877290" y="39001"/>
                  </a:lnTo>
                  <a:lnTo>
                    <a:pt x="815781" y="8561"/>
                  </a:lnTo>
                  <a:lnTo>
                    <a:pt x="730177" y="317"/>
                  </a:lnTo>
                  <a:lnTo>
                    <a:pt x="664546" y="0"/>
                  </a:lnTo>
                  <a:lnTo>
                    <a:pt x="299294" y="0"/>
                  </a:lnTo>
                  <a:lnTo>
                    <a:pt x="233663" y="317"/>
                  </a:lnTo>
                  <a:lnTo>
                    <a:pt x="185154" y="2536"/>
                  </a:lnTo>
                  <a:lnTo>
                    <a:pt x="116668" y="20294"/>
                  </a:lnTo>
                  <a:lnTo>
                    <a:pt x="58334" y="63414"/>
                  </a:lnTo>
                  <a:lnTo>
                    <a:pt x="15220" y="121754"/>
                  </a:lnTo>
                  <a:lnTo>
                    <a:pt x="0" y="182626"/>
                  </a:lnTo>
                  <a:close/>
                </a:path>
              </a:pathLst>
            </a:custGeom>
            <a:solidFill>
              <a:srgbClr val="FFFFFF"/>
            </a:solidFill>
          </p:spPr>
          <p:txBody>
            <a:bodyPr wrap="square" lIns="0" tIns="0" rIns="0" bIns="0" rtlCol="0"/>
            <a:lstStyle/>
            <a:p>
              <a:endParaRPr/>
            </a:p>
          </p:txBody>
        </p:sp>
        <p:sp>
          <p:nvSpPr>
            <p:cNvPr id="20" name="object 20"/>
            <p:cNvSpPr/>
            <p:nvPr/>
          </p:nvSpPr>
          <p:spPr>
            <a:xfrm>
              <a:off x="2678017" y="1869528"/>
              <a:ext cx="963930" cy="365760"/>
            </a:xfrm>
            <a:custGeom>
              <a:avLst/>
              <a:gdLst/>
              <a:ahLst/>
              <a:cxnLst/>
              <a:rect l="l" t="t" r="r" b="b"/>
              <a:pathLst>
                <a:path w="963929" h="365760">
                  <a:moveTo>
                    <a:pt x="15220" y="243497"/>
                  </a:moveTo>
                  <a:lnTo>
                    <a:pt x="3805" y="213062"/>
                  </a:lnTo>
                  <a:lnTo>
                    <a:pt x="0" y="182626"/>
                  </a:lnTo>
                  <a:lnTo>
                    <a:pt x="3805" y="152189"/>
                  </a:lnTo>
                  <a:lnTo>
                    <a:pt x="33922" y="91632"/>
                  </a:lnTo>
                  <a:lnTo>
                    <a:pt x="86551" y="39001"/>
                  </a:lnTo>
                  <a:lnTo>
                    <a:pt x="148059" y="8561"/>
                  </a:lnTo>
                  <a:lnTo>
                    <a:pt x="233663" y="317"/>
                  </a:lnTo>
                  <a:lnTo>
                    <a:pt x="299294" y="0"/>
                  </a:lnTo>
                  <a:lnTo>
                    <a:pt x="346149" y="0"/>
                  </a:lnTo>
                  <a:lnTo>
                    <a:pt x="398328" y="0"/>
                  </a:lnTo>
                  <a:lnTo>
                    <a:pt x="664546" y="0"/>
                  </a:lnTo>
                  <a:lnTo>
                    <a:pt x="730177" y="317"/>
                  </a:lnTo>
                  <a:lnTo>
                    <a:pt x="778686" y="2536"/>
                  </a:lnTo>
                  <a:lnTo>
                    <a:pt x="847172" y="20294"/>
                  </a:lnTo>
                  <a:lnTo>
                    <a:pt x="905508" y="63414"/>
                  </a:lnTo>
                  <a:lnTo>
                    <a:pt x="948632" y="121754"/>
                  </a:lnTo>
                  <a:lnTo>
                    <a:pt x="963844" y="182626"/>
                  </a:lnTo>
                  <a:lnTo>
                    <a:pt x="960041" y="213062"/>
                  </a:lnTo>
                  <a:lnTo>
                    <a:pt x="929923" y="273619"/>
                  </a:lnTo>
                  <a:lnTo>
                    <a:pt x="877290" y="326250"/>
                  </a:lnTo>
                  <a:lnTo>
                    <a:pt x="815781" y="356690"/>
                  </a:lnTo>
                  <a:lnTo>
                    <a:pt x="730177" y="364934"/>
                  </a:lnTo>
                  <a:lnTo>
                    <a:pt x="664546" y="365252"/>
                  </a:lnTo>
                  <a:lnTo>
                    <a:pt x="617691" y="365252"/>
                  </a:lnTo>
                  <a:lnTo>
                    <a:pt x="565512" y="365252"/>
                  </a:lnTo>
                  <a:lnTo>
                    <a:pt x="299294" y="365252"/>
                  </a:lnTo>
                  <a:lnTo>
                    <a:pt x="233663" y="364934"/>
                  </a:lnTo>
                  <a:lnTo>
                    <a:pt x="185154" y="362715"/>
                  </a:lnTo>
                  <a:lnTo>
                    <a:pt x="116668" y="344957"/>
                  </a:lnTo>
                  <a:lnTo>
                    <a:pt x="58334" y="301837"/>
                  </a:lnTo>
                  <a:lnTo>
                    <a:pt x="33922" y="273619"/>
                  </a:lnTo>
                  <a:lnTo>
                    <a:pt x="15220" y="243497"/>
                  </a:lnTo>
                </a:path>
              </a:pathLst>
            </a:custGeom>
            <a:ln w="15218">
              <a:solidFill>
                <a:srgbClr val="000000"/>
              </a:solidFill>
            </a:ln>
          </p:spPr>
          <p:txBody>
            <a:bodyPr wrap="square" lIns="0" tIns="0" rIns="0" bIns="0" rtlCol="0"/>
            <a:lstStyle/>
            <a:p>
              <a:endParaRPr/>
            </a:p>
          </p:txBody>
        </p:sp>
      </p:grpSp>
      <p:sp>
        <p:nvSpPr>
          <p:cNvPr id="21" name="object 21"/>
          <p:cNvSpPr txBox="1"/>
          <p:nvPr/>
        </p:nvSpPr>
        <p:spPr>
          <a:xfrm>
            <a:off x="2903740" y="1900205"/>
            <a:ext cx="523240" cy="281305"/>
          </a:xfrm>
          <a:prstGeom prst="rect">
            <a:avLst/>
          </a:prstGeom>
        </p:spPr>
        <p:txBody>
          <a:bodyPr vert="horz" wrap="square" lIns="0" tIns="15875" rIns="0" bIns="0" rtlCol="0">
            <a:spAutoFit/>
          </a:bodyPr>
          <a:lstStyle/>
          <a:p>
            <a:pPr marL="12700">
              <a:lnSpc>
                <a:spcPct val="100000"/>
              </a:lnSpc>
              <a:spcBef>
                <a:spcPts val="125"/>
              </a:spcBef>
            </a:pPr>
            <a:r>
              <a:rPr sz="1650" spc="10" dirty="0">
                <a:latin typeface="Arial"/>
                <a:cs typeface="Arial"/>
              </a:rPr>
              <a:t>State</a:t>
            </a:r>
            <a:endParaRPr sz="1650">
              <a:latin typeface="Arial"/>
              <a:cs typeface="Arial"/>
            </a:endParaRPr>
          </a:p>
        </p:txBody>
      </p:sp>
      <p:grpSp>
        <p:nvGrpSpPr>
          <p:cNvPr id="22" name="object 22"/>
          <p:cNvGrpSpPr/>
          <p:nvPr/>
        </p:nvGrpSpPr>
        <p:grpSpPr>
          <a:xfrm>
            <a:off x="1939893" y="2333688"/>
            <a:ext cx="3033395" cy="859155"/>
            <a:chOff x="1939893" y="2333688"/>
            <a:chExt cx="3033395" cy="859155"/>
          </a:xfrm>
        </p:grpSpPr>
        <p:sp>
          <p:nvSpPr>
            <p:cNvPr id="23" name="object 23"/>
            <p:cNvSpPr/>
            <p:nvPr/>
          </p:nvSpPr>
          <p:spPr>
            <a:xfrm>
              <a:off x="4179595" y="2539148"/>
              <a:ext cx="730885" cy="0"/>
            </a:xfrm>
            <a:custGeom>
              <a:avLst/>
              <a:gdLst/>
              <a:ahLst/>
              <a:cxnLst/>
              <a:rect l="l" t="t" r="r" b="b"/>
              <a:pathLst>
                <a:path w="730885">
                  <a:moveTo>
                    <a:pt x="0" y="0"/>
                  </a:moveTo>
                  <a:lnTo>
                    <a:pt x="730491" y="0"/>
                  </a:lnTo>
                </a:path>
              </a:pathLst>
            </a:custGeom>
            <a:ln w="30437">
              <a:solidFill>
                <a:srgbClr val="000000"/>
              </a:solidFill>
            </a:ln>
          </p:spPr>
          <p:txBody>
            <a:bodyPr wrap="square" lIns="0" tIns="0" rIns="0" bIns="0" rtlCol="0"/>
            <a:lstStyle/>
            <a:p>
              <a:endParaRPr/>
            </a:p>
          </p:txBody>
        </p:sp>
        <p:sp>
          <p:nvSpPr>
            <p:cNvPr id="24" name="object 24"/>
            <p:cNvSpPr/>
            <p:nvPr/>
          </p:nvSpPr>
          <p:spPr>
            <a:xfrm>
              <a:off x="4773117" y="2489225"/>
              <a:ext cx="200025" cy="100330"/>
            </a:xfrm>
            <a:custGeom>
              <a:avLst/>
              <a:gdLst/>
              <a:ahLst/>
              <a:cxnLst/>
              <a:rect l="l" t="t" r="r" b="b"/>
              <a:pathLst>
                <a:path w="200025" h="100330">
                  <a:moveTo>
                    <a:pt x="0" y="0"/>
                  </a:moveTo>
                  <a:lnTo>
                    <a:pt x="0" y="99860"/>
                  </a:lnTo>
                  <a:lnTo>
                    <a:pt x="199720" y="49923"/>
                  </a:lnTo>
                  <a:lnTo>
                    <a:pt x="0" y="0"/>
                  </a:lnTo>
                  <a:close/>
                </a:path>
              </a:pathLst>
            </a:custGeom>
            <a:solidFill>
              <a:srgbClr val="000000"/>
            </a:solidFill>
          </p:spPr>
          <p:txBody>
            <a:bodyPr wrap="square" lIns="0" tIns="0" rIns="0" bIns="0" rtlCol="0"/>
            <a:lstStyle/>
            <a:p>
              <a:endParaRPr/>
            </a:p>
          </p:txBody>
        </p:sp>
        <p:sp>
          <p:nvSpPr>
            <p:cNvPr id="25" name="object 25"/>
            <p:cNvSpPr/>
            <p:nvPr/>
          </p:nvSpPr>
          <p:spPr>
            <a:xfrm>
              <a:off x="4179595" y="2508719"/>
              <a:ext cx="730885" cy="639445"/>
            </a:xfrm>
            <a:custGeom>
              <a:avLst/>
              <a:gdLst/>
              <a:ahLst/>
              <a:cxnLst/>
              <a:rect l="l" t="t" r="r" b="b"/>
              <a:pathLst>
                <a:path w="730885" h="639444">
                  <a:moveTo>
                    <a:pt x="608736" y="0"/>
                  </a:moveTo>
                  <a:lnTo>
                    <a:pt x="730491" y="30429"/>
                  </a:lnTo>
                  <a:lnTo>
                    <a:pt x="608736" y="60871"/>
                  </a:lnTo>
                </a:path>
                <a:path w="730885" h="639444">
                  <a:moveTo>
                    <a:pt x="0" y="30429"/>
                  </a:moveTo>
                  <a:lnTo>
                    <a:pt x="608736" y="639178"/>
                  </a:lnTo>
                </a:path>
              </a:pathLst>
            </a:custGeom>
            <a:ln w="30437">
              <a:solidFill>
                <a:srgbClr val="000000"/>
              </a:solidFill>
            </a:ln>
          </p:spPr>
          <p:txBody>
            <a:bodyPr wrap="square" lIns="0" tIns="0" rIns="0" bIns="0" rtlCol="0"/>
            <a:lstStyle/>
            <a:p>
              <a:endParaRPr/>
            </a:p>
          </p:txBody>
        </p:sp>
        <p:sp>
          <p:nvSpPr>
            <p:cNvPr id="26" name="object 26"/>
            <p:cNvSpPr/>
            <p:nvPr/>
          </p:nvSpPr>
          <p:spPr>
            <a:xfrm>
              <a:off x="4656175" y="3015741"/>
              <a:ext cx="176530" cy="176530"/>
            </a:xfrm>
            <a:custGeom>
              <a:avLst/>
              <a:gdLst/>
              <a:ahLst/>
              <a:cxnLst/>
              <a:rect l="l" t="t" r="r" b="b"/>
              <a:pathLst>
                <a:path w="176529" h="176530">
                  <a:moveTo>
                    <a:pt x="0" y="70612"/>
                  </a:moveTo>
                  <a:lnTo>
                    <a:pt x="176530" y="176530"/>
                  </a:lnTo>
                  <a:lnTo>
                    <a:pt x="70612" y="0"/>
                  </a:lnTo>
                  <a:lnTo>
                    <a:pt x="0" y="70612"/>
                  </a:lnTo>
                  <a:close/>
                </a:path>
              </a:pathLst>
            </a:custGeom>
            <a:solidFill>
              <a:srgbClr val="000000"/>
            </a:solidFill>
          </p:spPr>
          <p:txBody>
            <a:bodyPr wrap="square" lIns="0" tIns="0" rIns="0" bIns="0" rtlCol="0"/>
            <a:lstStyle/>
            <a:p>
              <a:endParaRPr/>
            </a:p>
          </p:txBody>
        </p:sp>
        <p:sp>
          <p:nvSpPr>
            <p:cNvPr id="27" name="object 27"/>
            <p:cNvSpPr/>
            <p:nvPr/>
          </p:nvSpPr>
          <p:spPr>
            <a:xfrm>
              <a:off x="4680724" y="3040290"/>
              <a:ext cx="107950" cy="107950"/>
            </a:xfrm>
            <a:custGeom>
              <a:avLst/>
              <a:gdLst/>
              <a:ahLst/>
              <a:cxnLst/>
              <a:rect l="l" t="t" r="r" b="b"/>
              <a:pathLst>
                <a:path w="107950" h="107950">
                  <a:moveTo>
                    <a:pt x="43040" y="0"/>
                  </a:moveTo>
                  <a:lnTo>
                    <a:pt x="107607" y="107607"/>
                  </a:lnTo>
                  <a:lnTo>
                    <a:pt x="0" y="43040"/>
                  </a:lnTo>
                </a:path>
              </a:pathLst>
            </a:custGeom>
            <a:ln w="30437">
              <a:solidFill>
                <a:srgbClr val="000000"/>
              </a:solidFill>
            </a:ln>
          </p:spPr>
          <p:txBody>
            <a:bodyPr wrap="square" lIns="0" tIns="0" rIns="0" bIns="0" rtlCol="0"/>
            <a:lstStyle/>
            <a:p>
              <a:endParaRPr/>
            </a:p>
          </p:txBody>
        </p:sp>
        <p:sp>
          <p:nvSpPr>
            <p:cNvPr id="28" name="object 28"/>
            <p:cNvSpPr/>
            <p:nvPr/>
          </p:nvSpPr>
          <p:spPr>
            <a:xfrm>
              <a:off x="1947513" y="2341308"/>
              <a:ext cx="2425065" cy="365760"/>
            </a:xfrm>
            <a:custGeom>
              <a:avLst/>
              <a:gdLst/>
              <a:ahLst/>
              <a:cxnLst/>
              <a:rect l="l" t="t" r="r" b="b"/>
              <a:pathLst>
                <a:path w="2425065" h="365760">
                  <a:moveTo>
                    <a:pt x="0" y="182626"/>
                  </a:moveTo>
                  <a:lnTo>
                    <a:pt x="15220" y="243497"/>
                  </a:lnTo>
                  <a:lnTo>
                    <a:pt x="58340" y="301837"/>
                  </a:lnTo>
                  <a:lnTo>
                    <a:pt x="116681" y="344957"/>
                  </a:lnTo>
                  <a:lnTo>
                    <a:pt x="178390" y="360297"/>
                  </a:lnTo>
                  <a:lnTo>
                    <a:pt x="267085" y="364181"/>
                  </a:lnTo>
                  <a:lnTo>
                    <a:pt x="336401" y="364934"/>
                  </a:lnTo>
                  <a:lnTo>
                    <a:pt x="427118" y="365212"/>
                  </a:lnTo>
                  <a:lnTo>
                    <a:pt x="542804" y="365252"/>
                  </a:lnTo>
                  <a:lnTo>
                    <a:pt x="1997730" y="365212"/>
                  </a:lnTo>
                  <a:lnTo>
                    <a:pt x="2088449" y="364934"/>
                  </a:lnTo>
                  <a:lnTo>
                    <a:pt x="2157766" y="364181"/>
                  </a:lnTo>
                  <a:lnTo>
                    <a:pt x="2209249" y="362715"/>
                  </a:lnTo>
                  <a:lnTo>
                    <a:pt x="2272977" y="356690"/>
                  </a:lnTo>
                  <a:lnTo>
                    <a:pt x="2338290" y="326250"/>
                  </a:lnTo>
                  <a:lnTo>
                    <a:pt x="2390921" y="273619"/>
                  </a:lnTo>
                  <a:lnTo>
                    <a:pt x="2421043" y="213062"/>
                  </a:lnTo>
                  <a:lnTo>
                    <a:pt x="2424849" y="182626"/>
                  </a:lnTo>
                  <a:lnTo>
                    <a:pt x="2421043" y="152189"/>
                  </a:lnTo>
                  <a:lnTo>
                    <a:pt x="2390921" y="91632"/>
                  </a:lnTo>
                  <a:lnTo>
                    <a:pt x="2338290" y="39001"/>
                  </a:lnTo>
                  <a:lnTo>
                    <a:pt x="2292356" y="13595"/>
                  </a:lnTo>
                  <a:lnTo>
                    <a:pt x="2246463" y="4954"/>
                  </a:lnTo>
                  <a:lnTo>
                    <a:pt x="2157766" y="1070"/>
                  </a:lnTo>
                  <a:lnTo>
                    <a:pt x="2088449" y="317"/>
                  </a:lnTo>
                  <a:lnTo>
                    <a:pt x="1997730" y="39"/>
                  </a:lnTo>
                  <a:lnTo>
                    <a:pt x="1882044" y="0"/>
                  </a:lnTo>
                  <a:lnTo>
                    <a:pt x="427118" y="39"/>
                  </a:lnTo>
                  <a:lnTo>
                    <a:pt x="336401" y="317"/>
                  </a:lnTo>
                  <a:lnTo>
                    <a:pt x="267085" y="1070"/>
                  </a:lnTo>
                  <a:lnTo>
                    <a:pt x="215604" y="2536"/>
                  </a:lnTo>
                  <a:lnTo>
                    <a:pt x="151876" y="8561"/>
                  </a:lnTo>
                  <a:lnTo>
                    <a:pt x="86558" y="39001"/>
                  </a:lnTo>
                  <a:lnTo>
                    <a:pt x="33928" y="91632"/>
                  </a:lnTo>
                  <a:lnTo>
                    <a:pt x="3805" y="152189"/>
                  </a:lnTo>
                  <a:lnTo>
                    <a:pt x="0" y="182626"/>
                  </a:lnTo>
                  <a:close/>
                </a:path>
              </a:pathLst>
            </a:custGeom>
            <a:solidFill>
              <a:srgbClr val="FFFFFF"/>
            </a:solidFill>
          </p:spPr>
          <p:txBody>
            <a:bodyPr wrap="square" lIns="0" tIns="0" rIns="0" bIns="0" rtlCol="0"/>
            <a:lstStyle/>
            <a:p>
              <a:endParaRPr/>
            </a:p>
          </p:txBody>
        </p:sp>
        <p:sp>
          <p:nvSpPr>
            <p:cNvPr id="29" name="object 29"/>
            <p:cNvSpPr/>
            <p:nvPr/>
          </p:nvSpPr>
          <p:spPr>
            <a:xfrm>
              <a:off x="1947513" y="2341308"/>
              <a:ext cx="2425065" cy="365760"/>
            </a:xfrm>
            <a:custGeom>
              <a:avLst/>
              <a:gdLst/>
              <a:ahLst/>
              <a:cxnLst/>
              <a:rect l="l" t="t" r="r" b="b"/>
              <a:pathLst>
                <a:path w="2425065" h="365760">
                  <a:moveTo>
                    <a:pt x="116681" y="344957"/>
                  </a:moveTo>
                  <a:lnTo>
                    <a:pt x="58340" y="301837"/>
                  </a:lnTo>
                  <a:lnTo>
                    <a:pt x="15220" y="243497"/>
                  </a:lnTo>
                  <a:lnTo>
                    <a:pt x="0" y="182626"/>
                  </a:lnTo>
                  <a:lnTo>
                    <a:pt x="3805" y="152189"/>
                  </a:lnTo>
                  <a:lnTo>
                    <a:pt x="33928" y="91632"/>
                  </a:lnTo>
                  <a:lnTo>
                    <a:pt x="86558" y="39001"/>
                  </a:lnTo>
                  <a:lnTo>
                    <a:pt x="132496" y="13595"/>
                  </a:lnTo>
                  <a:lnTo>
                    <a:pt x="178390" y="4954"/>
                  </a:lnTo>
                  <a:lnTo>
                    <a:pt x="267085" y="1070"/>
                  </a:lnTo>
                  <a:lnTo>
                    <a:pt x="336401" y="317"/>
                  </a:lnTo>
                  <a:lnTo>
                    <a:pt x="427118" y="39"/>
                  </a:lnTo>
                  <a:lnTo>
                    <a:pt x="542804" y="0"/>
                  </a:lnTo>
                  <a:lnTo>
                    <a:pt x="583923" y="0"/>
                  </a:lnTo>
                  <a:lnTo>
                    <a:pt x="627535" y="0"/>
                  </a:lnTo>
                  <a:lnTo>
                    <a:pt x="1882044" y="0"/>
                  </a:lnTo>
                  <a:lnTo>
                    <a:pt x="1997730" y="39"/>
                  </a:lnTo>
                  <a:lnTo>
                    <a:pt x="2088449" y="317"/>
                  </a:lnTo>
                  <a:lnTo>
                    <a:pt x="2157766" y="1070"/>
                  </a:lnTo>
                  <a:lnTo>
                    <a:pt x="2209249" y="2536"/>
                  </a:lnTo>
                  <a:lnTo>
                    <a:pt x="2272977" y="8561"/>
                  </a:lnTo>
                  <a:lnTo>
                    <a:pt x="2338290" y="39001"/>
                  </a:lnTo>
                  <a:lnTo>
                    <a:pt x="2390921" y="91632"/>
                  </a:lnTo>
                  <a:lnTo>
                    <a:pt x="2421043" y="152189"/>
                  </a:lnTo>
                  <a:lnTo>
                    <a:pt x="2424849" y="182626"/>
                  </a:lnTo>
                  <a:lnTo>
                    <a:pt x="2421043" y="213062"/>
                  </a:lnTo>
                  <a:lnTo>
                    <a:pt x="2390921" y="273619"/>
                  </a:lnTo>
                  <a:lnTo>
                    <a:pt x="2338290" y="326250"/>
                  </a:lnTo>
                  <a:lnTo>
                    <a:pt x="2292356" y="351656"/>
                  </a:lnTo>
                  <a:lnTo>
                    <a:pt x="2246463" y="360297"/>
                  </a:lnTo>
                  <a:lnTo>
                    <a:pt x="2157766" y="364181"/>
                  </a:lnTo>
                  <a:lnTo>
                    <a:pt x="2088449" y="364934"/>
                  </a:lnTo>
                  <a:lnTo>
                    <a:pt x="1997730" y="365212"/>
                  </a:lnTo>
                  <a:lnTo>
                    <a:pt x="1882044" y="365252"/>
                  </a:lnTo>
                  <a:lnTo>
                    <a:pt x="1840925" y="365252"/>
                  </a:lnTo>
                  <a:lnTo>
                    <a:pt x="1797313" y="365252"/>
                  </a:lnTo>
                  <a:lnTo>
                    <a:pt x="542804" y="365252"/>
                  </a:lnTo>
                  <a:lnTo>
                    <a:pt x="427118" y="365212"/>
                  </a:lnTo>
                  <a:lnTo>
                    <a:pt x="336401" y="364934"/>
                  </a:lnTo>
                  <a:lnTo>
                    <a:pt x="267085" y="364181"/>
                  </a:lnTo>
                  <a:lnTo>
                    <a:pt x="215604" y="362715"/>
                  </a:lnTo>
                  <a:lnTo>
                    <a:pt x="151876" y="356690"/>
                  </a:lnTo>
                  <a:lnTo>
                    <a:pt x="132496" y="351656"/>
                  </a:lnTo>
                  <a:lnTo>
                    <a:pt x="116681" y="344957"/>
                  </a:lnTo>
                </a:path>
              </a:pathLst>
            </a:custGeom>
            <a:ln w="15218">
              <a:solidFill>
                <a:srgbClr val="000000"/>
              </a:solidFill>
            </a:ln>
          </p:spPr>
          <p:txBody>
            <a:bodyPr wrap="square" lIns="0" tIns="0" rIns="0" bIns="0" rtlCol="0"/>
            <a:lstStyle/>
            <a:p>
              <a:endParaRPr/>
            </a:p>
          </p:txBody>
        </p:sp>
      </p:grpSp>
      <p:sp>
        <p:nvSpPr>
          <p:cNvPr id="30" name="object 30"/>
          <p:cNvSpPr txBox="1"/>
          <p:nvPr/>
        </p:nvSpPr>
        <p:spPr>
          <a:xfrm>
            <a:off x="2066709" y="2371985"/>
            <a:ext cx="2157095" cy="281305"/>
          </a:xfrm>
          <a:prstGeom prst="rect">
            <a:avLst/>
          </a:prstGeom>
        </p:spPr>
        <p:txBody>
          <a:bodyPr vert="horz" wrap="square" lIns="0" tIns="15875" rIns="0" bIns="0" rtlCol="0">
            <a:spAutoFit/>
          </a:bodyPr>
          <a:lstStyle/>
          <a:p>
            <a:pPr marL="12700">
              <a:lnSpc>
                <a:spcPct val="100000"/>
              </a:lnSpc>
              <a:spcBef>
                <a:spcPts val="125"/>
              </a:spcBef>
            </a:pPr>
            <a:r>
              <a:rPr sz="1650" spc="15" dirty="0">
                <a:latin typeface="Arial"/>
                <a:cs typeface="Arial"/>
              </a:rPr>
              <a:t>How</a:t>
            </a:r>
            <a:r>
              <a:rPr sz="1650" spc="-10" dirty="0">
                <a:latin typeface="Arial"/>
                <a:cs typeface="Arial"/>
              </a:rPr>
              <a:t> </a:t>
            </a:r>
            <a:r>
              <a:rPr sz="1650" spc="10" dirty="0">
                <a:latin typeface="Arial"/>
                <a:cs typeface="Arial"/>
              </a:rPr>
              <a:t>the</a:t>
            </a:r>
            <a:r>
              <a:rPr sz="1650" spc="-10" dirty="0">
                <a:latin typeface="Arial"/>
                <a:cs typeface="Arial"/>
              </a:rPr>
              <a:t> </a:t>
            </a:r>
            <a:r>
              <a:rPr sz="1650" spc="10" dirty="0">
                <a:latin typeface="Arial"/>
                <a:cs typeface="Arial"/>
              </a:rPr>
              <a:t>world</a:t>
            </a:r>
            <a:r>
              <a:rPr sz="1650" spc="-5" dirty="0">
                <a:latin typeface="Arial"/>
                <a:cs typeface="Arial"/>
              </a:rPr>
              <a:t> </a:t>
            </a:r>
            <a:r>
              <a:rPr sz="1650" spc="10" dirty="0">
                <a:latin typeface="Arial"/>
                <a:cs typeface="Arial"/>
              </a:rPr>
              <a:t>evolves</a:t>
            </a:r>
            <a:endParaRPr sz="1650">
              <a:latin typeface="Arial"/>
              <a:cs typeface="Arial"/>
            </a:endParaRPr>
          </a:p>
        </p:txBody>
      </p:sp>
      <p:grpSp>
        <p:nvGrpSpPr>
          <p:cNvPr id="31" name="object 31"/>
          <p:cNvGrpSpPr/>
          <p:nvPr/>
        </p:nvGrpSpPr>
        <p:grpSpPr>
          <a:xfrm>
            <a:off x="2061647" y="2624429"/>
            <a:ext cx="2900045" cy="820419"/>
            <a:chOff x="2061647" y="2624429"/>
            <a:chExt cx="2900045" cy="820419"/>
          </a:xfrm>
        </p:grpSpPr>
        <p:sp>
          <p:nvSpPr>
            <p:cNvPr id="32" name="object 32"/>
            <p:cNvSpPr/>
            <p:nvPr/>
          </p:nvSpPr>
          <p:spPr>
            <a:xfrm>
              <a:off x="4179595" y="3269653"/>
              <a:ext cx="608965" cy="0"/>
            </a:xfrm>
            <a:custGeom>
              <a:avLst/>
              <a:gdLst/>
              <a:ahLst/>
              <a:cxnLst/>
              <a:rect l="l" t="t" r="r" b="b"/>
              <a:pathLst>
                <a:path w="608964">
                  <a:moveTo>
                    <a:pt x="0" y="0"/>
                  </a:moveTo>
                  <a:lnTo>
                    <a:pt x="608736" y="0"/>
                  </a:lnTo>
                </a:path>
              </a:pathLst>
            </a:custGeom>
            <a:ln w="30437">
              <a:solidFill>
                <a:srgbClr val="000000"/>
              </a:solidFill>
            </a:ln>
          </p:spPr>
          <p:txBody>
            <a:bodyPr wrap="square" lIns="0" tIns="0" rIns="0" bIns="0" rtlCol="0"/>
            <a:lstStyle/>
            <a:p>
              <a:endParaRPr/>
            </a:p>
          </p:txBody>
        </p:sp>
        <p:sp>
          <p:nvSpPr>
            <p:cNvPr id="33" name="object 33"/>
            <p:cNvSpPr/>
            <p:nvPr/>
          </p:nvSpPr>
          <p:spPr>
            <a:xfrm>
              <a:off x="4651374" y="3219716"/>
              <a:ext cx="200025" cy="100330"/>
            </a:xfrm>
            <a:custGeom>
              <a:avLst/>
              <a:gdLst/>
              <a:ahLst/>
              <a:cxnLst/>
              <a:rect l="l" t="t" r="r" b="b"/>
              <a:pathLst>
                <a:path w="200025" h="100329">
                  <a:moveTo>
                    <a:pt x="0" y="0"/>
                  </a:moveTo>
                  <a:lnTo>
                    <a:pt x="0" y="99860"/>
                  </a:lnTo>
                  <a:lnTo>
                    <a:pt x="199707" y="49936"/>
                  </a:lnTo>
                  <a:lnTo>
                    <a:pt x="0" y="0"/>
                  </a:lnTo>
                  <a:close/>
                </a:path>
              </a:pathLst>
            </a:custGeom>
            <a:solidFill>
              <a:srgbClr val="000000"/>
            </a:solidFill>
          </p:spPr>
          <p:txBody>
            <a:bodyPr wrap="square" lIns="0" tIns="0" rIns="0" bIns="0" rtlCol="0"/>
            <a:lstStyle/>
            <a:p>
              <a:endParaRPr/>
            </a:p>
          </p:txBody>
        </p:sp>
        <p:sp>
          <p:nvSpPr>
            <p:cNvPr id="34" name="object 34"/>
            <p:cNvSpPr/>
            <p:nvPr/>
          </p:nvSpPr>
          <p:spPr>
            <a:xfrm>
              <a:off x="4057840" y="2660903"/>
              <a:ext cx="852805" cy="639445"/>
            </a:xfrm>
            <a:custGeom>
              <a:avLst/>
              <a:gdLst/>
              <a:ahLst/>
              <a:cxnLst/>
              <a:rect l="l" t="t" r="r" b="b"/>
              <a:pathLst>
                <a:path w="852804" h="639445">
                  <a:moveTo>
                    <a:pt x="608749" y="578307"/>
                  </a:moveTo>
                  <a:lnTo>
                    <a:pt x="730491" y="608749"/>
                  </a:lnTo>
                  <a:lnTo>
                    <a:pt x="608749" y="639178"/>
                  </a:lnTo>
                </a:path>
                <a:path w="852804" h="639445">
                  <a:moveTo>
                    <a:pt x="0" y="608749"/>
                  </a:moveTo>
                  <a:lnTo>
                    <a:pt x="852246" y="0"/>
                  </a:lnTo>
                </a:path>
              </a:pathLst>
            </a:custGeom>
            <a:ln w="30437">
              <a:solidFill>
                <a:srgbClr val="000000"/>
              </a:solidFill>
            </a:ln>
          </p:spPr>
          <p:txBody>
            <a:bodyPr wrap="square" lIns="0" tIns="0" rIns="0" bIns="0" rtlCol="0"/>
            <a:lstStyle/>
            <a:p>
              <a:endParaRPr/>
            </a:p>
          </p:txBody>
        </p:sp>
        <p:sp>
          <p:nvSpPr>
            <p:cNvPr id="35" name="object 35"/>
            <p:cNvSpPr/>
            <p:nvPr/>
          </p:nvSpPr>
          <p:spPr>
            <a:xfrm>
              <a:off x="4769611" y="2624429"/>
              <a:ext cx="191770" cy="156845"/>
            </a:xfrm>
            <a:custGeom>
              <a:avLst/>
              <a:gdLst/>
              <a:ahLst/>
              <a:cxnLst/>
              <a:rect l="l" t="t" r="r" b="b"/>
              <a:pathLst>
                <a:path w="191770" h="156844">
                  <a:moveTo>
                    <a:pt x="0" y="75450"/>
                  </a:moveTo>
                  <a:lnTo>
                    <a:pt x="58039" y="156718"/>
                  </a:lnTo>
                  <a:lnTo>
                    <a:pt x="191541" y="0"/>
                  </a:lnTo>
                  <a:lnTo>
                    <a:pt x="0" y="75450"/>
                  </a:lnTo>
                  <a:close/>
                </a:path>
              </a:pathLst>
            </a:custGeom>
            <a:solidFill>
              <a:srgbClr val="000000"/>
            </a:solidFill>
          </p:spPr>
          <p:txBody>
            <a:bodyPr wrap="square" lIns="0" tIns="0" rIns="0" bIns="0" rtlCol="0"/>
            <a:lstStyle/>
            <a:p>
              <a:endParaRPr/>
            </a:p>
          </p:txBody>
        </p:sp>
        <p:sp>
          <p:nvSpPr>
            <p:cNvPr id="36" name="object 36"/>
            <p:cNvSpPr/>
            <p:nvPr/>
          </p:nvSpPr>
          <p:spPr>
            <a:xfrm>
              <a:off x="4793322" y="2660903"/>
              <a:ext cx="116839" cy="95885"/>
            </a:xfrm>
            <a:custGeom>
              <a:avLst/>
              <a:gdLst/>
              <a:ahLst/>
              <a:cxnLst/>
              <a:rect l="l" t="t" r="r" b="b"/>
              <a:pathLst>
                <a:path w="116839" h="95885">
                  <a:moveTo>
                    <a:pt x="0" y="45999"/>
                  </a:moveTo>
                  <a:lnTo>
                    <a:pt x="116763" y="0"/>
                  </a:lnTo>
                  <a:lnTo>
                    <a:pt x="35382" y="95529"/>
                  </a:lnTo>
                </a:path>
              </a:pathLst>
            </a:custGeom>
            <a:ln w="30437">
              <a:solidFill>
                <a:srgbClr val="000000"/>
              </a:solidFill>
            </a:ln>
          </p:spPr>
          <p:txBody>
            <a:bodyPr wrap="square" lIns="0" tIns="0" rIns="0" bIns="0" rtlCol="0"/>
            <a:lstStyle/>
            <a:p>
              <a:endParaRPr/>
            </a:p>
          </p:txBody>
        </p:sp>
        <p:sp>
          <p:nvSpPr>
            <p:cNvPr id="37" name="object 37"/>
            <p:cNvSpPr/>
            <p:nvPr/>
          </p:nvSpPr>
          <p:spPr>
            <a:xfrm>
              <a:off x="2069267" y="3071812"/>
              <a:ext cx="2181860" cy="365760"/>
            </a:xfrm>
            <a:custGeom>
              <a:avLst/>
              <a:gdLst/>
              <a:ahLst/>
              <a:cxnLst/>
              <a:rect l="l" t="t" r="r" b="b"/>
              <a:pathLst>
                <a:path w="2181860" h="365760">
                  <a:moveTo>
                    <a:pt x="0" y="182619"/>
                  </a:moveTo>
                  <a:lnTo>
                    <a:pt x="15220" y="243497"/>
                  </a:lnTo>
                  <a:lnTo>
                    <a:pt x="58340" y="301832"/>
                  </a:lnTo>
                  <a:lnTo>
                    <a:pt x="116681" y="344957"/>
                  </a:lnTo>
                  <a:lnTo>
                    <a:pt x="176244" y="360287"/>
                  </a:lnTo>
                  <a:lnTo>
                    <a:pt x="257173" y="364169"/>
                  </a:lnTo>
                  <a:lnTo>
                    <a:pt x="319276" y="364922"/>
                  </a:lnTo>
                  <a:lnTo>
                    <a:pt x="399926" y="365199"/>
                  </a:lnTo>
                  <a:lnTo>
                    <a:pt x="502215" y="365239"/>
                  </a:lnTo>
                  <a:lnTo>
                    <a:pt x="1781416" y="365199"/>
                  </a:lnTo>
                  <a:lnTo>
                    <a:pt x="1862068" y="364922"/>
                  </a:lnTo>
                  <a:lnTo>
                    <a:pt x="1924172" y="364169"/>
                  </a:lnTo>
                  <a:lnTo>
                    <a:pt x="1970819" y="362704"/>
                  </a:lnTo>
                  <a:lnTo>
                    <a:pt x="2030109" y="356682"/>
                  </a:lnTo>
                  <a:lnTo>
                    <a:pt x="2094788" y="326248"/>
                  </a:lnTo>
                  <a:lnTo>
                    <a:pt x="2147416" y="273614"/>
                  </a:lnTo>
                  <a:lnTo>
                    <a:pt x="2177534" y="213057"/>
                  </a:lnTo>
                  <a:lnTo>
                    <a:pt x="2181339" y="182619"/>
                  </a:lnTo>
                  <a:lnTo>
                    <a:pt x="2177534" y="152182"/>
                  </a:lnTo>
                  <a:lnTo>
                    <a:pt x="2147416" y="91624"/>
                  </a:lnTo>
                  <a:lnTo>
                    <a:pt x="2094788" y="38990"/>
                  </a:lnTo>
                  <a:lnTo>
                    <a:pt x="2048935" y="13587"/>
                  </a:lnTo>
                  <a:lnTo>
                    <a:pt x="2005101" y="4951"/>
                  </a:lnTo>
                  <a:lnTo>
                    <a:pt x="1924172" y="1069"/>
                  </a:lnTo>
                  <a:lnTo>
                    <a:pt x="1862068" y="316"/>
                  </a:lnTo>
                  <a:lnTo>
                    <a:pt x="1781416" y="39"/>
                  </a:lnTo>
                  <a:lnTo>
                    <a:pt x="1679124" y="0"/>
                  </a:lnTo>
                  <a:lnTo>
                    <a:pt x="399926" y="39"/>
                  </a:lnTo>
                  <a:lnTo>
                    <a:pt x="319276" y="316"/>
                  </a:lnTo>
                  <a:lnTo>
                    <a:pt x="257173" y="1069"/>
                  </a:lnTo>
                  <a:lnTo>
                    <a:pt x="210526" y="2535"/>
                  </a:lnTo>
                  <a:lnTo>
                    <a:pt x="151237" y="8556"/>
                  </a:lnTo>
                  <a:lnTo>
                    <a:pt x="86558" y="38990"/>
                  </a:lnTo>
                  <a:lnTo>
                    <a:pt x="33928" y="91624"/>
                  </a:lnTo>
                  <a:lnTo>
                    <a:pt x="3805" y="152182"/>
                  </a:lnTo>
                  <a:lnTo>
                    <a:pt x="0" y="182619"/>
                  </a:lnTo>
                  <a:close/>
                </a:path>
              </a:pathLst>
            </a:custGeom>
            <a:solidFill>
              <a:srgbClr val="FFFFFF"/>
            </a:solidFill>
          </p:spPr>
          <p:txBody>
            <a:bodyPr wrap="square" lIns="0" tIns="0" rIns="0" bIns="0" rtlCol="0"/>
            <a:lstStyle/>
            <a:p>
              <a:endParaRPr/>
            </a:p>
          </p:txBody>
        </p:sp>
        <p:sp>
          <p:nvSpPr>
            <p:cNvPr id="38" name="object 38"/>
            <p:cNvSpPr/>
            <p:nvPr/>
          </p:nvSpPr>
          <p:spPr>
            <a:xfrm>
              <a:off x="2069267" y="3071812"/>
              <a:ext cx="2181860" cy="365760"/>
            </a:xfrm>
            <a:custGeom>
              <a:avLst/>
              <a:gdLst/>
              <a:ahLst/>
              <a:cxnLst/>
              <a:rect l="l" t="t" r="r" b="b"/>
              <a:pathLst>
                <a:path w="2181860" h="365760">
                  <a:moveTo>
                    <a:pt x="116681" y="344957"/>
                  </a:moveTo>
                  <a:lnTo>
                    <a:pt x="58340" y="301832"/>
                  </a:lnTo>
                  <a:lnTo>
                    <a:pt x="15220" y="243497"/>
                  </a:lnTo>
                  <a:lnTo>
                    <a:pt x="0" y="182619"/>
                  </a:lnTo>
                  <a:lnTo>
                    <a:pt x="3805" y="152182"/>
                  </a:lnTo>
                  <a:lnTo>
                    <a:pt x="33928" y="91624"/>
                  </a:lnTo>
                  <a:lnTo>
                    <a:pt x="86558" y="38990"/>
                  </a:lnTo>
                  <a:lnTo>
                    <a:pt x="132413" y="13587"/>
                  </a:lnTo>
                  <a:lnTo>
                    <a:pt x="176244" y="4951"/>
                  </a:lnTo>
                  <a:lnTo>
                    <a:pt x="257173" y="1069"/>
                  </a:lnTo>
                  <a:lnTo>
                    <a:pt x="319276" y="316"/>
                  </a:lnTo>
                  <a:lnTo>
                    <a:pt x="399926" y="39"/>
                  </a:lnTo>
                  <a:lnTo>
                    <a:pt x="502215" y="0"/>
                  </a:lnTo>
                  <a:lnTo>
                    <a:pt x="543368" y="0"/>
                  </a:lnTo>
                  <a:lnTo>
                    <a:pt x="587252" y="0"/>
                  </a:lnTo>
                  <a:lnTo>
                    <a:pt x="1679124" y="0"/>
                  </a:lnTo>
                  <a:lnTo>
                    <a:pt x="1781416" y="39"/>
                  </a:lnTo>
                  <a:lnTo>
                    <a:pt x="1862068" y="316"/>
                  </a:lnTo>
                  <a:lnTo>
                    <a:pt x="1924172" y="1069"/>
                  </a:lnTo>
                  <a:lnTo>
                    <a:pt x="1970819" y="2535"/>
                  </a:lnTo>
                  <a:lnTo>
                    <a:pt x="2030109" y="8556"/>
                  </a:lnTo>
                  <a:lnTo>
                    <a:pt x="2094788" y="38990"/>
                  </a:lnTo>
                  <a:lnTo>
                    <a:pt x="2147416" y="91624"/>
                  </a:lnTo>
                  <a:lnTo>
                    <a:pt x="2177534" y="152182"/>
                  </a:lnTo>
                  <a:lnTo>
                    <a:pt x="2181339" y="182619"/>
                  </a:lnTo>
                  <a:lnTo>
                    <a:pt x="2177534" y="213057"/>
                  </a:lnTo>
                  <a:lnTo>
                    <a:pt x="2147416" y="273614"/>
                  </a:lnTo>
                  <a:lnTo>
                    <a:pt x="2094788" y="326248"/>
                  </a:lnTo>
                  <a:lnTo>
                    <a:pt x="2048935" y="351652"/>
                  </a:lnTo>
                  <a:lnTo>
                    <a:pt x="2005101" y="360287"/>
                  </a:lnTo>
                  <a:lnTo>
                    <a:pt x="1924172" y="364169"/>
                  </a:lnTo>
                  <a:lnTo>
                    <a:pt x="1862068" y="364922"/>
                  </a:lnTo>
                  <a:lnTo>
                    <a:pt x="1781416" y="365199"/>
                  </a:lnTo>
                  <a:lnTo>
                    <a:pt x="1679124" y="365239"/>
                  </a:lnTo>
                  <a:lnTo>
                    <a:pt x="1637971" y="365239"/>
                  </a:lnTo>
                  <a:lnTo>
                    <a:pt x="1594086" y="365239"/>
                  </a:lnTo>
                  <a:lnTo>
                    <a:pt x="502215" y="365239"/>
                  </a:lnTo>
                  <a:lnTo>
                    <a:pt x="399926" y="365199"/>
                  </a:lnTo>
                  <a:lnTo>
                    <a:pt x="319276" y="364922"/>
                  </a:lnTo>
                  <a:lnTo>
                    <a:pt x="257173" y="364169"/>
                  </a:lnTo>
                  <a:lnTo>
                    <a:pt x="210526" y="362704"/>
                  </a:lnTo>
                  <a:lnTo>
                    <a:pt x="151237" y="356682"/>
                  </a:lnTo>
                  <a:lnTo>
                    <a:pt x="132413" y="351652"/>
                  </a:lnTo>
                  <a:lnTo>
                    <a:pt x="116681" y="344957"/>
                  </a:lnTo>
                </a:path>
              </a:pathLst>
            </a:custGeom>
            <a:ln w="15218">
              <a:solidFill>
                <a:srgbClr val="000000"/>
              </a:solidFill>
            </a:ln>
          </p:spPr>
          <p:txBody>
            <a:bodyPr wrap="square" lIns="0" tIns="0" rIns="0" bIns="0" rtlCol="0"/>
            <a:lstStyle/>
            <a:p>
              <a:endParaRPr/>
            </a:p>
          </p:txBody>
        </p:sp>
      </p:grpSp>
      <p:sp>
        <p:nvSpPr>
          <p:cNvPr id="39" name="object 39"/>
          <p:cNvSpPr txBox="1"/>
          <p:nvPr/>
        </p:nvSpPr>
        <p:spPr>
          <a:xfrm>
            <a:off x="2180856" y="3102476"/>
            <a:ext cx="1896745" cy="281305"/>
          </a:xfrm>
          <a:prstGeom prst="rect">
            <a:avLst/>
          </a:prstGeom>
        </p:spPr>
        <p:txBody>
          <a:bodyPr vert="horz" wrap="square" lIns="0" tIns="15875" rIns="0" bIns="0" rtlCol="0">
            <a:spAutoFit/>
          </a:bodyPr>
          <a:lstStyle/>
          <a:p>
            <a:pPr marL="12700">
              <a:lnSpc>
                <a:spcPct val="100000"/>
              </a:lnSpc>
              <a:spcBef>
                <a:spcPts val="125"/>
              </a:spcBef>
            </a:pPr>
            <a:r>
              <a:rPr sz="1650" spc="15" dirty="0">
                <a:latin typeface="Arial"/>
                <a:cs typeface="Arial"/>
              </a:rPr>
              <a:t>What</a:t>
            </a:r>
            <a:r>
              <a:rPr sz="1650" spc="-20" dirty="0">
                <a:latin typeface="Arial"/>
                <a:cs typeface="Arial"/>
              </a:rPr>
              <a:t> </a:t>
            </a:r>
            <a:r>
              <a:rPr sz="1650" spc="15" dirty="0">
                <a:latin typeface="Arial"/>
                <a:cs typeface="Arial"/>
              </a:rPr>
              <a:t>my</a:t>
            </a:r>
            <a:r>
              <a:rPr sz="1650" spc="-15" dirty="0">
                <a:latin typeface="Arial"/>
                <a:cs typeface="Arial"/>
              </a:rPr>
              <a:t> </a:t>
            </a:r>
            <a:r>
              <a:rPr sz="1650" spc="10" dirty="0">
                <a:latin typeface="Arial"/>
                <a:cs typeface="Arial"/>
              </a:rPr>
              <a:t>actions</a:t>
            </a:r>
            <a:r>
              <a:rPr sz="1650" spc="-15" dirty="0">
                <a:latin typeface="Arial"/>
                <a:cs typeface="Arial"/>
              </a:rPr>
              <a:t> </a:t>
            </a:r>
            <a:r>
              <a:rPr sz="1650" spc="15" dirty="0">
                <a:latin typeface="Arial"/>
                <a:cs typeface="Arial"/>
              </a:rPr>
              <a:t>do</a:t>
            </a:r>
            <a:endParaRPr sz="1650">
              <a:latin typeface="Arial"/>
              <a:cs typeface="Arial"/>
            </a:endParaRPr>
          </a:p>
        </p:txBody>
      </p:sp>
      <p:grpSp>
        <p:nvGrpSpPr>
          <p:cNvPr id="40" name="object 40"/>
          <p:cNvGrpSpPr/>
          <p:nvPr/>
        </p:nvGrpSpPr>
        <p:grpSpPr>
          <a:xfrm>
            <a:off x="2670397" y="3794683"/>
            <a:ext cx="2059305" cy="381000"/>
            <a:chOff x="2670397" y="3794683"/>
            <a:chExt cx="2059305" cy="381000"/>
          </a:xfrm>
        </p:grpSpPr>
        <p:sp>
          <p:nvSpPr>
            <p:cNvPr id="41" name="object 41"/>
            <p:cNvSpPr/>
            <p:nvPr/>
          </p:nvSpPr>
          <p:spPr>
            <a:xfrm>
              <a:off x="3570846" y="4000144"/>
              <a:ext cx="1096010" cy="0"/>
            </a:xfrm>
            <a:custGeom>
              <a:avLst/>
              <a:gdLst/>
              <a:ahLst/>
              <a:cxnLst/>
              <a:rect l="l" t="t" r="r" b="b"/>
              <a:pathLst>
                <a:path w="1096010">
                  <a:moveTo>
                    <a:pt x="0" y="0"/>
                  </a:moveTo>
                  <a:lnTo>
                    <a:pt x="1095743" y="0"/>
                  </a:lnTo>
                </a:path>
              </a:pathLst>
            </a:custGeom>
            <a:ln w="30437">
              <a:solidFill>
                <a:srgbClr val="000000"/>
              </a:solidFill>
            </a:ln>
          </p:spPr>
          <p:txBody>
            <a:bodyPr wrap="square" lIns="0" tIns="0" rIns="0" bIns="0" rtlCol="0"/>
            <a:lstStyle/>
            <a:p>
              <a:endParaRPr/>
            </a:p>
          </p:txBody>
        </p:sp>
        <p:sp>
          <p:nvSpPr>
            <p:cNvPr id="42" name="object 42"/>
            <p:cNvSpPr/>
            <p:nvPr/>
          </p:nvSpPr>
          <p:spPr>
            <a:xfrm>
              <a:off x="4529620" y="3950220"/>
              <a:ext cx="200025" cy="100330"/>
            </a:xfrm>
            <a:custGeom>
              <a:avLst/>
              <a:gdLst/>
              <a:ahLst/>
              <a:cxnLst/>
              <a:rect l="l" t="t" r="r" b="b"/>
              <a:pathLst>
                <a:path w="200025" h="100329">
                  <a:moveTo>
                    <a:pt x="0" y="0"/>
                  </a:moveTo>
                  <a:lnTo>
                    <a:pt x="0" y="99860"/>
                  </a:lnTo>
                  <a:lnTo>
                    <a:pt x="199720" y="49923"/>
                  </a:lnTo>
                  <a:lnTo>
                    <a:pt x="0" y="0"/>
                  </a:lnTo>
                  <a:close/>
                </a:path>
              </a:pathLst>
            </a:custGeom>
            <a:solidFill>
              <a:srgbClr val="000000"/>
            </a:solidFill>
          </p:spPr>
          <p:txBody>
            <a:bodyPr wrap="square" lIns="0" tIns="0" rIns="0" bIns="0" rtlCol="0"/>
            <a:lstStyle/>
            <a:p>
              <a:endParaRPr/>
            </a:p>
          </p:txBody>
        </p:sp>
        <p:sp>
          <p:nvSpPr>
            <p:cNvPr id="43" name="object 43"/>
            <p:cNvSpPr/>
            <p:nvPr/>
          </p:nvSpPr>
          <p:spPr>
            <a:xfrm>
              <a:off x="4544834" y="3969715"/>
              <a:ext cx="121920" cy="60960"/>
            </a:xfrm>
            <a:custGeom>
              <a:avLst/>
              <a:gdLst/>
              <a:ahLst/>
              <a:cxnLst/>
              <a:rect l="l" t="t" r="r" b="b"/>
              <a:pathLst>
                <a:path w="121920" h="60960">
                  <a:moveTo>
                    <a:pt x="0" y="0"/>
                  </a:moveTo>
                  <a:lnTo>
                    <a:pt x="121754" y="30429"/>
                  </a:lnTo>
                  <a:lnTo>
                    <a:pt x="0" y="60871"/>
                  </a:lnTo>
                </a:path>
              </a:pathLst>
            </a:custGeom>
            <a:ln w="30437">
              <a:solidFill>
                <a:srgbClr val="000000"/>
              </a:solidFill>
            </a:ln>
          </p:spPr>
          <p:txBody>
            <a:bodyPr wrap="square" lIns="0" tIns="0" rIns="0" bIns="0" rtlCol="0"/>
            <a:lstStyle/>
            <a:p>
              <a:endParaRPr/>
            </a:p>
          </p:txBody>
        </p:sp>
        <p:sp>
          <p:nvSpPr>
            <p:cNvPr id="44" name="object 44"/>
            <p:cNvSpPr/>
            <p:nvPr/>
          </p:nvSpPr>
          <p:spPr>
            <a:xfrm>
              <a:off x="2678017" y="3802303"/>
              <a:ext cx="963930" cy="365760"/>
            </a:xfrm>
            <a:custGeom>
              <a:avLst/>
              <a:gdLst/>
              <a:ahLst/>
              <a:cxnLst/>
              <a:rect l="l" t="t" r="r" b="b"/>
              <a:pathLst>
                <a:path w="963929" h="365760">
                  <a:moveTo>
                    <a:pt x="0" y="182626"/>
                  </a:moveTo>
                  <a:lnTo>
                    <a:pt x="15220" y="243497"/>
                  </a:lnTo>
                  <a:lnTo>
                    <a:pt x="58334" y="301837"/>
                  </a:lnTo>
                  <a:lnTo>
                    <a:pt x="116668" y="344957"/>
                  </a:lnTo>
                  <a:lnTo>
                    <a:pt x="185159" y="362715"/>
                  </a:lnTo>
                  <a:lnTo>
                    <a:pt x="233668" y="364934"/>
                  </a:lnTo>
                  <a:lnTo>
                    <a:pt x="299294" y="365252"/>
                  </a:lnTo>
                  <a:lnTo>
                    <a:pt x="664546" y="365252"/>
                  </a:lnTo>
                  <a:lnTo>
                    <a:pt x="730177" y="364934"/>
                  </a:lnTo>
                  <a:lnTo>
                    <a:pt x="778686" y="362715"/>
                  </a:lnTo>
                  <a:lnTo>
                    <a:pt x="847172" y="344957"/>
                  </a:lnTo>
                  <a:lnTo>
                    <a:pt x="905508" y="301837"/>
                  </a:lnTo>
                  <a:lnTo>
                    <a:pt x="948632" y="243497"/>
                  </a:lnTo>
                  <a:lnTo>
                    <a:pt x="963844" y="182626"/>
                  </a:lnTo>
                  <a:lnTo>
                    <a:pt x="960041" y="152189"/>
                  </a:lnTo>
                  <a:lnTo>
                    <a:pt x="929923" y="91632"/>
                  </a:lnTo>
                  <a:lnTo>
                    <a:pt x="877290" y="39001"/>
                  </a:lnTo>
                  <a:lnTo>
                    <a:pt x="815781" y="8561"/>
                  </a:lnTo>
                  <a:lnTo>
                    <a:pt x="730177" y="317"/>
                  </a:lnTo>
                  <a:lnTo>
                    <a:pt x="664546" y="0"/>
                  </a:lnTo>
                  <a:lnTo>
                    <a:pt x="299294" y="0"/>
                  </a:lnTo>
                  <a:lnTo>
                    <a:pt x="233668" y="317"/>
                  </a:lnTo>
                  <a:lnTo>
                    <a:pt x="185159" y="2536"/>
                  </a:lnTo>
                  <a:lnTo>
                    <a:pt x="116668" y="20294"/>
                  </a:lnTo>
                  <a:lnTo>
                    <a:pt x="58334" y="63414"/>
                  </a:lnTo>
                  <a:lnTo>
                    <a:pt x="15220" y="121754"/>
                  </a:lnTo>
                  <a:lnTo>
                    <a:pt x="0" y="182626"/>
                  </a:lnTo>
                  <a:close/>
                </a:path>
              </a:pathLst>
            </a:custGeom>
            <a:solidFill>
              <a:srgbClr val="FFFFFF"/>
            </a:solidFill>
          </p:spPr>
          <p:txBody>
            <a:bodyPr wrap="square" lIns="0" tIns="0" rIns="0" bIns="0" rtlCol="0"/>
            <a:lstStyle/>
            <a:p>
              <a:endParaRPr/>
            </a:p>
          </p:txBody>
        </p:sp>
        <p:sp>
          <p:nvSpPr>
            <p:cNvPr id="45" name="object 45"/>
            <p:cNvSpPr/>
            <p:nvPr/>
          </p:nvSpPr>
          <p:spPr>
            <a:xfrm>
              <a:off x="2678017" y="3802303"/>
              <a:ext cx="963930" cy="365760"/>
            </a:xfrm>
            <a:custGeom>
              <a:avLst/>
              <a:gdLst/>
              <a:ahLst/>
              <a:cxnLst/>
              <a:rect l="l" t="t" r="r" b="b"/>
              <a:pathLst>
                <a:path w="963929" h="365760">
                  <a:moveTo>
                    <a:pt x="15220" y="243497"/>
                  </a:moveTo>
                  <a:lnTo>
                    <a:pt x="3805" y="213062"/>
                  </a:lnTo>
                  <a:lnTo>
                    <a:pt x="0" y="182626"/>
                  </a:lnTo>
                  <a:lnTo>
                    <a:pt x="3805" y="152189"/>
                  </a:lnTo>
                  <a:lnTo>
                    <a:pt x="33922" y="91632"/>
                  </a:lnTo>
                  <a:lnTo>
                    <a:pt x="86551" y="39001"/>
                  </a:lnTo>
                  <a:lnTo>
                    <a:pt x="148061" y="8561"/>
                  </a:lnTo>
                  <a:lnTo>
                    <a:pt x="233668" y="317"/>
                  </a:lnTo>
                  <a:lnTo>
                    <a:pt x="299294" y="0"/>
                  </a:lnTo>
                  <a:lnTo>
                    <a:pt x="346149" y="0"/>
                  </a:lnTo>
                  <a:lnTo>
                    <a:pt x="398328" y="0"/>
                  </a:lnTo>
                  <a:lnTo>
                    <a:pt x="664546" y="0"/>
                  </a:lnTo>
                  <a:lnTo>
                    <a:pt x="730177" y="317"/>
                  </a:lnTo>
                  <a:lnTo>
                    <a:pt x="778686" y="2536"/>
                  </a:lnTo>
                  <a:lnTo>
                    <a:pt x="847172" y="20294"/>
                  </a:lnTo>
                  <a:lnTo>
                    <a:pt x="905508" y="63414"/>
                  </a:lnTo>
                  <a:lnTo>
                    <a:pt x="948632" y="121754"/>
                  </a:lnTo>
                  <a:lnTo>
                    <a:pt x="963844" y="182626"/>
                  </a:lnTo>
                  <a:lnTo>
                    <a:pt x="960041" y="213062"/>
                  </a:lnTo>
                  <a:lnTo>
                    <a:pt x="929923" y="273619"/>
                  </a:lnTo>
                  <a:lnTo>
                    <a:pt x="877290" y="326250"/>
                  </a:lnTo>
                  <a:lnTo>
                    <a:pt x="815781" y="356690"/>
                  </a:lnTo>
                  <a:lnTo>
                    <a:pt x="730177" y="364934"/>
                  </a:lnTo>
                  <a:lnTo>
                    <a:pt x="664546" y="365252"/>
                  </a:lnTo>
                  <a:lnTo>
                    <a:pt x="617691" y="365252"/>
                  </a:lnTo>
                  <a:lnTo>
                    <a:pt x="565512" y="365252"/>
                  </a:lnTo>
                  <a:lnTo>
                    <a:pt x="299294" y="365252"/>
                  </a:lnTo>
                  <a:lnTo>
                    <a:pt x="233668" y="364934"/>
                  </a:lnTo>
                  <a:lnTo>
                    <a:pt x="185159" y="362715"/>
                  </a:lnTo>
                  <a:lnTo>
                    <a:pt x="116668" y="344957"/>
                  </a:lnTo>
                  <a:lnTo>
                    <a:pt x="58334" y="301837"/>
                  </a:lnTo>
                  <a:lnTo>
                    <a:pt x="33922" y="273619"/>
                  </a:lnTo>
                  <a:lnTo>
                    <a:pt x="15220" y="243497"/>
                  </a:lnTo>
                </a:path>
              </a:pathLst>
            </a:custGeom>
            <a:ln w="15218">
              <a:solidFill>
                <a:srgbClr val="000000"/>
              </a:solidFill>
            </a:ln>
          </p:spPr>
          <p:txBody>
            <a:bodyPr wrap="square" lIns="0" tIns="0" rIns="0" bIns="0" rtlCol="0"/>
            <a:lstStyle/>
            <a:p>
              <a:endParaRPr/>
            </a:p>
          </p:txBody>
        </p:sp>
      </p:grpSp>
      <p:sp>
        <p:nvSpPr>
          <p:cNvPr id="46" name="object 46"/>
          <p:cNvSpPr txBox="1"/>
          <p:nvPr/>
        </p:nvSpPr>
        <p:spPr>
          <a:xfrm>
            <a:off x="2896133" y="3832980"/>
            <a:ext cx="546735" cy="281305"/>
          </a:xfrm>
          <a:prstGeom prst="rect">
            <a:avLst/>
          </a:prstGeom>
        </p:spPr>
        <p:txBody>
          <a:bodyPr vert="horz" wrap="square" lIns="0" tIns="15875" rIns="0" bIns="0" rtlCol="0">
            <a:spAutoFit/>
          </a:bodyPr>
          <a:lstStyle/>
          <a:p>
            <a:pPr marL="12700">
              <a:lnSpc>
                <a:spcPct val="100000"/>
              </a:lnSpc>
              <a:spcBef>
                <a:spcPts val="125"/>
              </a:spcBef>
            </a:pPr>
            <a:r>
              <a:rPr sz="1650" spc="5" dirty="0">
                <a:latin typeface="Arial"/>
                <a:cs typeface="Arial"/>
              </a:rPr>
              <a:t>Utility</a:t>
            </a:r>
            <a:endParaRPr sz="1650">
              <a:latin typeface="Arial"/>
              <a:cs typeface="Arial"/>
            </a:endParaRPr>
          </a:p>
        </p:txBody>
      </p:sp>
      <p:grpSp>
        <p:nvGrpSpPr>
          <p:cNvPr id="47" name="object 47"/>
          <p:cNvGrpSpPr/>
          <p:nvPr/>
        </p:nvGrpSpPr>
        <p:grpSpPr>
          <a:xfrm>
            <a:off x="5816828" y="1904174"/>
            <a:ext cx="100330" cy="3495675"/>
            <a:chOff x="5816828" y="1904174"/>
            <a:chExt cx="100330" cy="3495675"/>
          </a:xfrm>
        </p:grpSpPr>
        <p:sp>
          <p:nvSpPr>
            <p:cNvPr id="48" name="object 48"/>
            <p:cNvSpPr/>
            <p:nvPr/>
          </p:nvSpPr>
          <p:spPr>
            <a:xfrm>
              <a:off x="5866765" y="1919414"/>
              <a:ext cx="0" cy="353060"/>
            </a:xfrm>
            <a:custGeom>
              <a:avLst/>
              <a:gdLst/>
              <a:ahLst/>
              <a:cxnLst/>
              <a:rect l="l" t="t" r="r" b="b"/>
              <a:pathLst>
                <a:path h="353060">
                  <a:moveTo>
                    <a:pt x="0" y="0"/>
                  </a:moveTo>
                  <a:lnTo>
                    <a:pt x="0" y="352742"/>
                  </a:lnTo>
                </a:path>
              </a:pathLst>
            </a:custGeom>
            <a:ln w="30437">
              <a:solidFill>
                <a:srgbClr val="000000"/>
              </a:solidFill>
            </a:ln>
          </p:spPr>
          <p:txBody>
            <a:bodyPr wrap="square" lIns="0" tIns="0" rIns="0" bIns="0" rtlCol="0"/>
            <a:lstStyle/>
            <a:p>
              <a:endParaRPr/>
            </a:p>
          </p:txBody>
        </p:sp>
        <p:sp>
          <p:nvSpPr>
            <p:cNvPr id="49" name="object 49"/>
            <p:cNvSpPr/>
            <p:nvPr/>
          </p:nvSpPr>
          <p:spPr>
            <a:xfrm>
              <a:off x="5816828" y="2135187"/>
              <a:ext cx="100330" cy="200025"/>
            </a:xfrm>
            <a:custGeom>
              <a:avLst/>
              <a:gdLst/>
              <a:ahLst/>
              <a:cxnLst/>
              <a:rect l="l" t="t" r="r" b="b"/>
              <a:pathLst>
                <a:path w="100329" h="200025">
                  <a:moveTo>
                    <a:pt x="0" y="0"/>
                  </a:moveTo>
                  <a:lnTo>
                    <a:pt x="49936" y="199720"/>
                  </a:lnTo>
                  <a:lnTo>
                    <a:pt x="99860" y="0"/>
                  </a:lnTo>
                  <a:lnTo>
                    <a:pt x="0" y="0"/>
                  </a:lnTo>
                  <a:close/>
                </a:path>
              </a:pathLst>
            </a:custGeom>
            <a:solidFill>
              <a:srgbClr val="000000"/>
            </a:solidFill>
          </p:spPr>
          <p:txBody>
            <a:bodyPr wrap="square" lIns="0" tIns="0" rIns="0" bIns="0" rtlCol="0"/>
            <a:lstStyle/>
            <a:p>
              <a:endParaRPr/>
            </a:p>
          </p:txBody>
        </p:sp>
        <p:sp>
          <p:nvSpPr>
            <p:cNvPr id="50" name="object 50"/>
            <p:cNvSpPr/>
            <p:nvPr/>
          </p:nvSpPr>
          <p:spPr>
            <a:xfrm>
              <a:off x="5836323" y="2150402"/>
              <a:ext cx="60960" cy="3186430"/>
            </a:xfrm>
            <a:custGeom>
              <a:avLst/>
              <a:gdLst/>
              <a:ahLst/>
              <a:cxnLst/>
              <a:rect l="l" t="t" r="r" b="b"/>
              <a:pathLst>
                <a:path w="60960" h="3186429">
                  <a:moveTo>
                    <a:pt x="60871" y="0"/>
                  </a:moveTo>
                  <a:lnTo>
                    <a:pt x="30441" y="121754"/>
                  </a:lnTo>
                  <a:lnTo>
                    <a:pt x="0" y="0"/>
                  </a:lnTo>
                </a:path>
                <a:path w="60960" h="3186429">
                  <a:moveTo>
                    <a:pt x="30441" y="2789389"/>
                  </a:moveTo>
                  <a:lnTo>
                    <a:pt x="30441" y="3186226"/>
                  </a:lnTo>
                </a:path>
              </a:pathLst>
            </a:custGeom>
            <a:ln w="30437">
              <a:solidFill>
                <a:srgbClr val="000000"/>
              </a:solidFill>
            </a:ln>
          </p:spPr>
          <p:txBody>
            <a:bodyPr wrap="square" lIns="0" tIns="0" rIns="0" bIns="0" rtlCol="0"/>
            <a:lstStyle/>
            <a:p>
              <a:endParaRPr/>
            </a:p>
          </p:txBody>
        </p:sp>
        <p:sp>
          <p:nvSpPr>
            <p:cNvPr id="51" name="object 51"/>
            <p:cNvSpPr/>
            <p:nvPr/>
          </p:nvSpPr>
          <p:spPr>
            <a:xfrm>
              <a:off x="5816841" y="5199659"/>
              <a:ext cx="100330" cy="200025"/>
            </a:xfrm>
            <a:custGeom>
              <a:avLst/>
              <a:gdLst/>
              <a:ahLst/>
              <a:cxnLst/>
              <a:rect l="l" t="t" r="r" b="b"/>
              <a:pathLst>
                <a:path w="100329" h="200025">
                  <a:moveTo>
                    <a:pt x="0" y="0"/>
                  </a:moveTo>
                  <a:lnTo>
                    <a:pt x="49923" y="199720"/>
                  </a:lnTo>
                  <a:lnTo>
                    <a:pt x="99860" y="0"/>
                  </a:lnTo>
                  <a:lnTo>
                    <a:pt x="0" y="0"/>
                  </a:lnTo>
                  <a:close/>
                </a:path>
              </a:pathLst>
            </a:custGeom>
            <a:solidFill>
              <a:srgbClr val="000000"/>
            </a:solidFill>
          </p:spPr>
          <p:txBody>
            <a:bodyPr wrap="square" lIns="0" tIns="0" rIns="0" bIns="0" rtlCol="0"/>
            <a:lstStyle/>
            <a:p>
              <a:endParaRPr/>
            </a:p>
          </p:txBody>
        </p:sp>
        <p:sp>
          <p:nvSpPr>
            <p:cNvPr id="52" name="object 52"/>
            <p:cNvSpPr/>
            <p:nvPr/>
          </p:nvSpPr>
          <p:spPr>
            <a:xfrm>
              <a:off x="5836323" y="5214873"/>
              <a:ext cx="60960" cy="121920"/>
            </a:xfrm>
            <a:custGeom>
              <a:avLst/>
              <a:gdLst/>
              <a:ahLst/>
              <a:cxnLst/>
              <a:rect l="l" t="t" r="r" b="b"/>
              <a:pathLst>
                <a:path w="60960" h="121920">
                  <a:moveTo>
                    <a:pt x="60883" y="0"/>
                  </a:moveTo>
                  <a:lnTo>
                    <a:pt x="30441" y="121754"/>
                  </a:lnTo>
                  <a:lnTo>
                    <a:pt x="0" y="0"/>
                  </a:lnTo>
                </a:path>
              </a:pathLst>
            </a:custGeom>
            <a:ln w="30437">
              <a:solidFill>
                <a:srgbClr val="000000"/>
              </a:solidFill>
            </a:ln>
          </p:spPr>
          <p:txBody>
            <a:bodyPr wrap="square" lIns="0" tIns="0" rIns="0" bIns="0" rtlCol="0"/>
            <a:lstStyle/>
            <a:p>
              <a:endParaRPr/>
            </a:p>
          </p:txBody>
        </p:sp>
        <p:pic>
          <p:nvPicPr>
            <p:cNvPr id="53" name="object 53"/>
            <p:cNvPicPr/>
            <p:nvPr/>
          </p:nvPicPr>
          <p:blipFill>
            <a:blip r:embed="rId3" cstate="print"/>
            <a:stretch>
              <a:fillRect/>
            </a:stretch>
          </p:blipFill>
          <p:spPr>
            <a:xfrm>
              <a:off x="5816841" y="2779217"/>
              <a:ext cx="99847" cy="290563"/>
            </a:xfrm>
            <a:prstGeom prst="rect">
              <a:avLst/>
            </a:prstGeom>
          </p:spPr>
        </p:pic>
        <p:pic>
          <p:nvPicPr>
            <p:cNvPr id="54" name="object 54"/>
            <p:cNvPicPr/>
            <p:nvPr/>
          </p:nvPicPr>
          <p:blipFill>
            <a:blip r:embed="rId4" cstate="print"/>
            <a:stretch>
              <a:fillRect/>
            </a:stretch>
          </p:blipFill>
          <p:spPr>
            <a:xfrm>
              <a:off x="5816841" y="3514115"/>
              <a:ext cx="99860" cy="297903"/>
            </a:xfrm>
            <a:prstGeom prst="rect">
              <a:avLst/>
            </a:prstGeom>
          </p:spPr>
        </p:pic>
        <p:pic>
          <p:nvPicPr>
            <p:cNvPr id="55" name="object 55"/>
            <p:cNvPicPr/>
            <p:nvPr/>
          </p:nvPicPr>
          <p:blipFill>
            <a:blip r:embed="rId5" cstate="print"/>
            <a:stretch>
              <a:fillRect/>
            </a:stretch>
          </p:blipFill>
          <p:spPr>
            <a:xfrm>
              <a:off x="5816841" y="4234294"/>
              <a:ext cx="99860" cy="268516"/>
            </a:xfrm>
            <a:prstGeom prst="rect">
              <a:avLst/>
            </a:prstGeom>
          </p:spPr>
        </p:pic>
      </p:grpSp>
      <p:sp>
        <p:nvSpPr>
          <p:cNvPr id="56" name="object 56"/>
          <p:cNvSpPr txBox="1"/>
          <p:nvPr/>
        </p:nvSpPr>
        <p:spPr>
          <a:xfrm>
            <a:off x="5361559" y="5430297"/>
            <a:ext cx="1020444" cy="281305"/>
          </a:xfrm>
          <a:prstGeom prst="rect">
            <a:avLst/>
          </a:prstGeom>
        </p:spPr>
        <p:txBody>
          <a:bodyPr vert="horz" wrap="square" lIns="0" tIns="15875" rIns="0" bIns="0" rtlCol="0">
            <a:spAutoFit/>
          </a:bodyPr>
          <a:lstStyle/>
          <a:p>
            <a:pPr marL="12700">
              <a:lnSpc>
                <a:spcPct val="100000"/>
              </a:lnSpc>
              <a:spcBef>
                <a:spcPts val="125"/>
              </a:spcBef>
            </a:pPr>
            <a:r>
              <a:rPr sz="1650" b="1" spc="10" dirty="0">
                <a:latin typeface="Arial"/>
                <a:cs typeface="Arial"/>
              </a:rPr>
              <a:t>Actuators</a:t>
            </a:r>
            <a:endParaRPr sz="1650">
              <a:latin typeface="Arial"/>
              <a:cs typeface="Arial"/>
            </a:endParaRPr>
          </a:p>
        </p:txBody>
      </p:sp>
      <p:grpSp>
        <p:nvGrpSpPr>
          <p:cNvPr id="57" name="object 57"/>
          <p:cNvGrpSpPr/>
          <p:nvPr/>
        </p:nvGrpSpPr>
        <p:grpSpPr>
          <a:xfrm>
            <a:off x="3136785" y="1445451"/>
            <a:ext cx="2229485" cy="857250"/>
            <a:chOff x="3136785" y="1445451"/>
            <a:chExt cx="2229485" cy="857250"/>
          </a:xfrm>
        </p:grpSpPr>
        <p:sp>
          <p:nvSpPr>
            <p:cNvPr id="58" name="object 58"/>
            <p:cNvSpPr/>
            <p:nvPr/>
          </p:nvSpPr>
          <p:spPr>
            <a:xfrm>
              <a:off x="3159950" y="1460669"/>
              <a:ext cx="2190750" cy="827405"/>
            </a:xfrm>
            <a:custGeom>
              <a:avLst/>
              <a:gdLst/>
              <a:ahLst/>
              <a:cxnLst/>
              <a:rect l="l" t="t" r="r" b="b"/>
              <a:pathLst>
                <a:path w="2190750" h="827405">
                  <a:moveTo>
                    <a:pt x="2190699" y="826790"/>
                  </a:moveTo>
                  <a:lnTo>
                    <a:pt x="2190438" y="825843"/>
                  </a:lnTo>
                  <a:lnTo>
                    <a:pt x="2188616" y="819215"/>
                  </a:lnTo>
                  <a:lnTo>
                    <a:pt x="2183669" y="801223"/>
                  </a:lnTo>
                  <a:lnTo>
                    <a:pt x="2174036" y="766186"/>
                  </a:lnTo>
                  <a:lnTo>
                    <a:pt x="2154543" y="700849"/>
                  </a:lnTo>
                  <a:lnTo>
                    <a:pt x="2139615" y="659767"/>
                  </a:lnTo>
                  <a:lnTo>
                    <a:pt x="2120102" y="614525"/>
                  </a:lnTo>
                  <a:lnTo>
                    <a:pt x="2095157" y="566209"/>
                  </a:lnTo>
                  <a:lnTo>
                    <a:pt x="2063930" y="515905"/>
                  </a:lnTo>
                  <a:lnTo>
                    <a:pt x="2025573" y="464700"/>
                  </a:lnTo>
                  <a:lnTo>
                    <a:pt x="1999602" y="434835"/>
                  </a:lnTo>
                  <a:lnTo>
                    <a:pt x="1970948" y="405180"/>
                  </a:lnTo>
                  <a:lnTo>
                    <a:pt x="1939643" y="375883"/>
                  </a:lnTo>
                  <a:lnTo>
                    <a:pt x="1905718" y="347091"/>
                  </a:lnTo>
                  <a:lnTo>
                    <a:pt x="1869204" y="318951"/>
                  </a:lnTo>
                  <a:lnTo>
                    <a:pt x="1830135" y="291611"/>
                  </a:lnTo>
                  <a:lnTo>
                    <a:pt x="1788540" y="265217"/>
                  </a:lnTo>
                  <a:lnTo>
                    <a:pt x="1744452" y="239918"/>
                  </a:lnTo>
                  <a:lnTo>
                    <a:pt x="1697902" y="215860"/>
                  </a:lnTo>
                  <a:lnTo>
                    <a:pt x="1648922" y="193192"/>
                  </a:lnTo>
                  <a:lnTo>
                    <a:pt x="1597544" y="172059"/>
                  </a:lnTo>
                  <a:lnTo>
                    <a:pt x="1543799" y="152611"/>
                  </a:lnTo>
                  <a:lnTo>
                    <a:pt x="1495905" y="137361"/>
                  </a:lnTo>
                  <a:lnTo>
                    <a:pt x="1446531" y="123381"/>
                  </a:lnTo>
                  <a:lnTo>
                    <a:pt x="1395911" y="110594"/>
                  </a:lnTo>
                  <a:lnTo>
                    <a:pt x="1344281" y="98923"/>
                  </a:lnTo>
                  <a:lnTo>
                    <a:pt x="1291876" y="88293"/>
                  </a:lnTo>
                  <a:lnTo>
                    <a:pt x="1238932" y="78628"/>
                  </a:lnTo>
                  <a:lnTo>
                    <a:pt x="1185683" y="69849"/>
                  </a:lnTo>
                  <a:lnTo>
                    <a:pt x="1132364" y="61883"/>
                  </a:lnTo>
                  <a:lnTo>
                    <a:pt x="1079211" y="54652"/>
                  </a:lnTo>
                  <a:lnTo>
                    <a:pt x="1026460" y="48080"/>
                  </a:lnTo>
                  <a:lnTo>
                    <a:pt x="974344" y="42090"/>
                  </a:lnTo>
                  <a:lnTo>
                    <a:pt x="923100" y="36607"/>
                  </a:lnTo>
                  <a:lnTo>
                    <a:pt x="872962" y="31554"/>
                  </a:lnTo>
                  <a:lnTo>
                    <a:pt x="824166" y="26855"/>
                  </a:lnTo>
                  <a:lnTo>
                    <a:pt x="758448" y="20778"/>
                  </a:lnTo>
                  <a:lnTo>
                    <a:pt x="695852" y="15324"/>
                  </a:lnTo>
                  <a:lnTo>
                    <a:pt x="636412" y="10570"/>
                  </a:lnTo>
                  <a:lnTo>
                    <a:pt x="580158" y="6593"/>
                  </a:lnTo>
                  <a:lnTo>
                    <a:pt x="527123" y="3470"/>
                  </a:lnTo>
                  <a:lnTo>
                    <a:pt x="477337" y="1279"/>
                  </a:lnTo>
                  <a:lnTo>
                    <a:pt x="430833" y="96"/>
                  </a:lnTo>
                  <a:lnTo>
                    <a:pt x="387642" y="0"/>
                  </a:lnTo>
                  <a:lnTo>
                    <a:pt x="347796" y="1066"/>
                  </a:lnTo>
                  <a:lnTo>
                    <a:pt x="248315" y="11776"/>
                  </a:lnTo>
                  <a:lnTo>
                    <a:pt x="197193" y="24576"/>
                  </a:lnTo>
                  <a:lnTo>
                    <a:pt x="156216" y="40902"/>
                  </a:lnTo>
                  <a:lnTo>
                    <a:pt x="97713" y="80640"/>
                  </a:lnTo>
                  <a:lnTo>
                    <a:pt x="53206" y="136415"/>
                  </a:lnTo>
                  <a:lnTo>
                    <a:pt x="28016" y="195029"/>
                  </a:lnTo>
                  <a:lnTo>
                    <a:pt x="12490" y="251653"/>
                  </a:lnTo>
                  <a:lnTo>
                    <a:pt x="3784" y="293504"/>
                  </a:lnTo>
                  <a:lnTo>
                    <a:pt x="0" y="313202"/>
                  </a:lnTo>
                </a:path>
              </a:pathLst>
            </a:custGeom>
            <a:ln w="30437">
              <a:solidFill>
                <a:srgbClr val="000000"/>
              </a:solidFill>
              <a:prstDash val="lgDash"/>
            </a:ln>
          </p:spPr>
          <p:txBody>
            <a:bodyPr wrap="square" lIns="0" tIns="0" rIns="0" bIns="0" rtlCol="0"/>
            <a:lstStyle/>
            <a:p>
              <a:endParaRPr/>
            </a:p>
          </p:txBody>
        </p:sp>
        <p:sp>
          <p:nvSpPr>
            <p:cNvPr id="59" name="object 59"/>
            <p:cNvSpPr/>
            <p:nvPr/>
          </p:nvSpPr>
          <p:spPr>
            <a:xfrm>
              <a:off x="3136785" y="1629930"/>
              <a:ext cx="98425" cy="205740"/>
            </a:xfrm>
            <a:custGeom>
              <a:avLst/>
              <a:gdLst/>
              <a:ahLst/>
              <a:cxnLst/>
              <a:rect l="l" t="t" r="r" b="b"/>
              <a:pathLst>
                <a:path w="98425" h="205739">
                  <a:moveTo>
                    <a:pt x="0" y="0"/>
                  </a:moveTo>
                  <a:lnTo>
                    <a:pt x="11303" y="205562"/>
                  </a:lnTo>
                  <a:lnTo>
                    <a:pt x="98056" y="18859"/>
                  </a:lnTo>
                  <a:lnTo>
                    <a:pt x="0" y="0"/>
                  </a:lnTo>
                  <a:close/>
                </a:path>
              </a:pathLst>
            </a:custGeom>
            <a:solidFill>
              <a:srgbClr val="000000"/>
            </a:solidFill>
          </p:spPr>
          <p:txBody>
            <a:bodyPr wrap="square" lIns="0" tIns="0" rIns="0" bIns="0" rtlCol="0"/>
            <a:lstStyle/>
            <a:p>
              <a:endParaRPr/>
            </a:p>
          </p:txBody>
        </p:sp>
        <p:sp>
          <p:nvSpPr>
            <p:cNvPr id="60" name="object 60"/>
            <p:cNvSpPr/>
            <p:nvPr/>
          </p:nvSpPr>
          <p:spPr>
            <a:xfrm>
              <a:off x="3153041" y="1648561"/>
              <a:ext cx="60325" cy="125730"/>
            </a:xfrm>
            <a:custGeom>
              <a:avLst/>
              <a:gdLst/>
              <a:ahLst/>
              <a:cxnLst/>
              <a:rect l="l" t="t" r="r" b="b"/>
              <a:pathLst>
                <a:path w="60325" h="125730">
                  <a:moveTo>
                    <a:pt x="59778" y="11493"/>
                  </a:moveTo>
                  <a:lnTo>
                    <a:pt x="6908" y="125310"/>
                  </a:lnTo>
                  <a:lnTo>
                    <a:pt x="0" y="0"/>
                  </a:lnTo>
                </a:path>
              </a:pathLst>
            </a:custGeom>
            <a:ln w="30437">
              <a:solidFill>
                <a:srgbClr val="000000"/>
              </a:solidFill>
              <a:prstDash val="lgDash"/>
            </a:ln>
          </p:spPr>
          <p:txBody>
            <a:bodyPr wrap="square" lIns="0" tIns="0" rIns="0" bIns="0" rtlCol="0"/>
            <a:lstStyle/>
            <a:p>
              <a:endParaRPr/>
            </a:p>
          </p:txBody>
        </p:sp>
      </p:grpSp>
      <p:sp>
        <p:nvSpPr>
          <p:cNvPr id="61" name="object 61"/>
          <p:cNvSpPr txBox="1"/>
          <p:nvPr/>
        </p:nvSpPr>
        <p:spPr>
          <a:xfrm>
            <a:off x="4984356" y="2271537"/>
            <a:ext cx="1799589" cy="504825"/>
          </a:xfrm>
          <a:prstGeom prst="rect">
            <a:avLst/>
          </a:prstGeom>
          <a:solidFill>
            <a:srgbClr val="FFFFFF"/>
          </a:solidFill>
          <a:ln w="15218">
            <a:solidFill>
              <a:srgbClr val="000000"/>
            </a:solidFill>
          </a:ln>
        </p:spPr>
        <p:txBody>
          <a:bodyPr vert="horz" wrap="square" lIns="0" tIns="48895" rIns="0" bIns="0" rtlCol="0">
            <a:spAutoFit/>
          </a:bodyPr>
          <a:lstStyle/>
          <a:p>
            <a:pPr marL="176530" marR="193675">
              <a:lnSpc>
                <a:spcPts val="1680"/>
              </a:lnSpc>
              <a:spcBef>
                <a:spcPts val="385"/>
              </a:spcBef>
            </a:pPr>
            <a:r>
              <a:rPr sz="1650" spc="15" dirty="0">
                <a:latin typeface="Arial"/>
                <a:cs typeface="Arial"/>
              </a:rPr>
              <a:t>What</a:t>
            </a:r>
            <a:r>
              <a:rPr sz="1650" spc="-30" dirty="0">
                <a:latin typeface="Arial"/>
                <a:cs typeface="Arial"/>
              </a:rPr>
              <a:t> </a:t>
            </a:r>
            <a:r>
              <a:rPr sz="1650" spc="10" dirty="0">
                <a:latin typeface="Arial"/>
                <a:cs typeface="Arial"/>
              </a:rPr>
              <a:t>the</a:t>
            </a:r>
            <a:r>
              <a:rPr sz="1650" spc="-30" dirty="0">
                <a:latin typeface="Arial"/>
                <a:cs typeface="Arial"/>
              </a:rPr>
              <a:t> </a:t>
            </a:r>
            <a:r>
              <a:rPr sz="1650" spc="10" dirty="0">
                <a:latin typeface="Arial"/>
                <a:cs typeface="Arial"/>
              </a:rPr>
              <a:t>world </a:t>
            </a:r>
            <a:r>
              <a:rPr sz="1650" spc="-445" dirty="0">
                <a:latin typeface="Arial"/>
                <a:cs typeface="Arial"/>
              </a:rPr>
              <a:t> </a:t>
            </a:r>
            <a:r>
              <a:rPr sz="1650" spc="10" dirty="0">
                <a:latin typeface="Arial"/>
                <a:cs typeface="Arial"/>
              </a:rPr>
              <a:t>is</a:t>
            </a:r>
            <a:r>
              <a:rPr sz="1650" spc="-5" dirty="0">
                <a:latin typeface="Arial"/>
                <a:cs typeface="Arial"/>
              </a:rPr>
              <a:t> </a:t>
            </a:r>
            <a:r>
              <a:rPr sz="1650" spc="10" dirty="0">
                <a:latin typeface="Arial"/>
                <a:cs typeface="Arial"/>
              </a:rPr>
              <a:t>like</a:t>
            </a:r>
            <a:r>
              <a:rPr sz="1650" spc="-5" dirty="0">
                <a:latin typeface="Arial"/>
                <a:cs typeface="Arial"/>
              </a:rPr>
              <a:t> </a:t>
            </a:r>
            <a:r>
              <a:rPr sz="1650" spc="15" dirty="0">
                <a:latin typeface="Arial"/>
                <a:cs typeface="Arial"/>
              </a:rPr>
              <a:t>now</a:t>
            </a:r>
            <a:endParaRPr sz="1650">
              <a:latin typeface="Arial"/>
              <a:cs typeface="Arial"/>
            </a:endParaRPr>
          </a:p>
        </p:txBody>
      </p:sp>
      <p:sp>
        <p:nvSpPr>
          <p:cNvPr id="63" name="object 63"/>
          <p:cNvSpPr txBox="1">
            <a:spLocks noGrp="1"/>
          </p:cNvSpPr>
          <p:nvPr>
            <p:ph type="sldNum" sz="quarter" idx="7"/>
          </p:nvPr>
        </p:nvSpPr>
        <p:spPr>
          <a:xfrm>
            <a:off x="8768586" y="7008652"/>
            <a:ext cx="195579" cy="127000"/>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860"/>
              </a:lnSpc>
            </a:pPr>
            <a:fld id="{81D60167-4931-47E6-BA6A-407CBD079E47}" type="slidenum">
              <a:rPr lang="en-US" spc="20" smtClean="0"/>
              <a:pPr marL="38100">
                <a:lnSpc>
                  <a:spcPts val="860"/>
                </a:lnSpc>
              </a:pPr>
              <a:t>34</a:t>
            </a:fld>
            <a:endParaRPr spc="2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44EA02-A95D-1A82-255B-67E89105ED61}"/>
              </a:ext>
            </a:extLst>
          </p:cNvPr>
          <p:cNvSpPr>
            <a:spLocks noGrp="1"/>
          </p:cNvSpPr>
          <p:nvPr>
            <p:ph type="body" idx="1"/>
          </p:nvPr>
        </p:nvSpPr>
        <p:spPr>
          <a:xfrm>
            <a:off x="1139799" y="1489100"/>
            <a:ext cx="7781925" cy="3577903"/>
          </a:xfrm>
        </p:spPr>
        <p:txBody>
          <a:bodyPr/>
          <a:lstStyle/>
          <a:p>
            <a:pPr marL="127000" indent="-342900" rtl="0">
              <a:spcBef>
                <a:spcPts val="0"/>
              </a:spcBef>
              <a:spcAft>
                <a:spcPts val="0"/>
              </a:spcAft>
              <a:buFont typeface="Arial" panose="020B0604020202020204" pitchFamily="34" charset="0"/>
              <a:buChar char="•"/>
            </a:pPr>
            <a:r>
              <a:rPr lang="en-US" sz="2000" b="0" i="0" u="none" strike="noStrike" dirty="0">
                <a:solidFill>
                  <a:srgbClr val="0070C0"/>
                </a:solidFill>
                <a:effectLst/>
                <a:latin typeface="Calibri" panose="020F0502020204030204" pitchFamily="34" charset="0"/>
                <a:cs typeface="Calibri" panose="020F0502020204030204" pitchFamily="34" charset="0"/>
              </a:rPr>
              <a:t>Goals</a:t>
            </a:r>
            <a:r>
              <a:rPr lang="en-US" sz="2000" b="0" i="0" u="none" strike="noStrike" dirty="0">
                <a:solidFill>
                  <a:schemeClr val="tx1"/>
                </a:solidFill>
                <a:effectLst/>
                <a:latin typeface="Calibri" panose="020F0502020204030204" pitchFamily="34" charset="0"/>
                <a:cs typeface="Calibri" panose="020F0502020204030204" pitchFamily="34" charset="0"/>
              </a:rPr>
              <a:t> are often not enough to generate high-quality behavior.</a:t>
            </a:r>
            <a:endParaRPr lang="en-US" sz="2000" b="0" dirty="0">
              <a:solidFill>
                <a:schemeClr val="tx1"/>
              </a:solidFill>
              <a:effectLst/>
              <a:latin typeface="Calibri" panose="020F0502020204030204" pitchFamily="34" charset="0"/>
              <a:cs typeface="Calibri" panose="020F0502020204030204" pitchFamily="34" charset="0"/>
            </a:endParaRPr>
          </a:p>
          <a:p>
            <a:pPr marL="964565" marR="5080" lvl="1" indent="-342900">
              <a:spcBef>
                <a:spcPts val="690"/>
              </a:spcBef>
              <a:buFont typeface="Arial" panose="020B0604020202020204" pitchFamily="34" charset="0"/>
              <a:buChar char="•"/>
            </a:pPr>
            <a:r>
              <a:rPr lang="en-US" sz="2000" b="0" i="0" u="none" strike="noStrike" dirty="0">
                <a:solidFill>
                  <a:schemeClr val="tx1"/>
                </a:solidFill>
                <a:effectLst/>
                <a:latin typeface="Calibri" panose="020F0502020204030204" pitchFamily="34" charset="0"/>
                <a:cs typeface="Calibri" panose="020F0502020204030204" pitchFamily="34" charset="0"/>
              </a:rPr>
              <a:t>Example (autonomous car): There are many ways to arrive to destination, but some are  quicker or more reliable.</a:t>
            </a:r>
            <a:endParaRPr lang="en-US" sz="2000" b="0" dirty="0">
              <a:solidFill>
                <a:schemeClr val="tx1"/>
              </a:solidFill>
              <a:effectLst/>
              <a:latin typeface="Calibri" panose="020F0502020204030204" pitchFamily="34" charset="0"/>
              <a:cs typeface="Calibri" panose="020F0502020204030204" pitchFamily="34" charset="0"/>
            </a:endParaRPr>
          </a:p>
          <a:p>
            <a:pPr marL="964565" lvl="1" indent="-342900">
              <a:spcBef>
                <a:spcPts val="1110"/>
              </a:spcBef>
              <a:buFont typeface="Arial" panose="020B0604020202020204" pitchFamily="34" charset="0"/>
              <a:buChar char="•"/>
            </a:pPr>
            <a:r>
              <a:rPr lang="en-US" sz="2000" b="0" i="0" u="none" strike="noStrike" dirty="0">
                <a:solidFill>
                  <a:schemeClr val="tx1"/>
                </a:solidFill>
                <a:effectLst/>
                <a:latin typeface="Calibri" panose="020F0502020204030204" pitchFamily="34" charset="0"/>
                <a:cs typeface="Calibri" panose="020F0502020204030204" pitchFamily="34" charset="0"/>
              </a:rPr>
              <a:t>Goals only provide binary assessment of performance.</a:t>
            </a:r>
            <a:endParaRPr lang="en-US" sz="2000" b="0" dirty="0">
              <a:solidFill>
                <a:schemeClr val="tx1"/>
              </a:solidFill>
              <a:effectLst/>
              <a:latin typeface="Calibri" panose="020F0502020204030204" pitchFamily="34" charset="0"/>
              <a:cs typeface="Calibri" panose="020F0502020204030204" pitchFamily="34" charset="0"/>
            </a:endParaRPr>
          </a:p>
          <a:p>
            <a:pPr marL="127000" indent="-342900" rtl="0">
              <a:spcBef>
                <a:spcPts val="5"/>
              </a:spcBef>
              <a:spcAft>
                <a:spcPts val="0"/>
              </a:spcAft>
              <a:buFont typeface="Arial" panose="020B0604020202020204" pitchFamily="34" charset="0"/>
              <a:buChar char="•"/>
            </a:pPr>
            <a:br>
              <a:rPr lang="en-US" sz="2000" b="0" dirty="0">
                <a:solidFill>
                  <a:schemeClr val="tx1"/>
                </a:solidFill>
                <a:effectLst/>
                <a:latin typeface="Calibri" panose="020F0502020204030204" pitchFamily="34" charset="0"/>
                <a:cs typeface="Calibri" panose="020F0502020204030204" pitchFamily="34" charset="0"/>
              </a:rPr>
            </a:br>
            <a:r>
              <a:rPr lang="en-US" sz="2000" b="0" i="0" u="none" strike="noStrike" dirty="0">
                <a:solidFill>
                  <a:schemeClr val="tx1"/>
                </a:solidFill>
                <a:effectLst/>
                <a:latin typeface="Calibri" panose="020F0502020204030204" pitchFamily="34" charset="0"/>
                <a:cs typeface="Calibri" panose="020F0502020204030204" pitchFamily="34" charset="0"/>
              </a:rPr>
              <a:t>A </a:t>
            </a:r>
            <a:r>
              <a:rPr lang="en-US" sz="2000" b="0" i="0" u="none" strike="noStrike" dirty="0">
                <a:solidFill>
                  <a:srgbClr val="FF0000"/>
                </a:solidFill>
                <a:effectLst/>
                <a:latin typeface="Calibri" panose="020F0502020204030204" pitchFamily="34" charset="0"/>
                <a:cs typeface="Calibri" panose="020F0502020204030204" pitchFamily="34" charset="0"/>
              </a:rPr>
              <a:t>utility function </a:t>
            </a:r>
            <a:r>
              <a:rPr lang="en-US" sz="2000" b="0" i="0" u="none" strike="noStrike" dirty="0">
                <a:solidFill>
                  <a:schemeClr val="tx1"/>
                </a:solidFill>
                <a:effectLst/>
                <a:latin typeface="Calibri" panose="020F0502020204030204" pitchFamily="34" charset="0"/>
                <a:cs typeface="Calibri" panose="020F0502020204030204" pitchFamily="34" charset="0"/>
              </a:rPr>
              <a:t>scores any given sequence of environment states.</a:t>
            </a:r>
            <a:endParaRPr lang="en-US" sz="2000" b="0" dirty="0">
              <a:solidFill>
                <a:schemeClr val="tx1"/>
              </a:solidFill>
              <a:effectLst/>
              <a:latin typeface="Calibri" panose="020F0502020204030204" pitchFamily="34" charset="0"/>
              <a:cs typeface="Calibri" panose="020F0502020204030204" pitchFamily="34" charset="0"/>
            </a:endParaRPr>
          </a:p>
          <a:p>
            <a:pPr marL="964565" lvl="1" indent="-342900">
              <a:spcBef>
                <a:spcPts val="1050"/>
              </a:spcBef>
              <a:buFont typeface="Arial" panose="020B0604020202020204" pitchFamily="34" charset="0"/>
              <a:buChar char="•"/>
            </a:pPr>
            <a:r>
              <a:rPr lang="en-US" sz="2000" b="0" i="0" u="none" strike="noStrike" dirty="0">
                <a:solidFill>
                  <a:schemeClr val="tx1"/>
                </a:solidFill>
                <a:effectLst/>
                <a:latin typeface="Calibri" panose="020F0502020204030204" pitchFamily="34" charset="0"/>
                <a:cs typeface="Calibri" panose="020F0502020204030204" pitchFamily="34" charset="0"/>
              </a:rPr>
              <a:t>The utility function is an internalization of the performance measure.</a:t>
            </a:r>
            <a:endParaRPr lang="en-US" sz="2000" b="0" dirty="0">
              <a:solidFill>
                <a:schemeClr val="tx1"/>
              </a:solidFill>
              <a:effectLst/>
              <a:latin typeface="Calibri" panose="020F0502020204030204" pitchFamily="34" charset="0"/>
              <a:cs typeface="Calibri" panose="020F0502020204030204" pitchFamily="34" charset="0"/>
            </a:endParaRPr>
          </a:p>
          <a:p>
            <a:pPr marL="127000" marR="260985" indent="-342900" rtl="0">
              <a:spcBef>
                <a:spcPts val="960"/>
              </a:spcBef>
              <a:spcAft>
                <a:spcPts val="0"/>
              </a:spcAft>
              <a:buFont typeface="Arial" panose="020B0604020202020204" pitchFamily="34" charset="0"/>
              <a:buChar char="•"/>
            </a:pPr>
            <a:r>
              <a:rPr lang="en-US" sz="2000" b="0" i="0" u="none" strike="noStrike" dirty="0">
                <a:solidFill>
                  <a:schemeClr val="tx1"/>
                </a:solidFill>
                <a:effectLst/>
                <a:latin typeface="Calibri" panose="020F0502020204030204" pitchFamily="34" charset="0"/>
                <a:cs typeface="Calibri" panose="020F0502020204030204" pitchFamily="34" charset="0"/>
              </a:rPr>
              <a:t>A rational utility-based agent chooses an action that </a:t>
            </a:r>
            <a:r>
              <a:rPr lang="en-US" sz="2000" b="0" i="0" u="none" strike="noStrike" dirty="0">
                <a:solidFill>
                  <a:srgbClr val="FF0000"/>
                </a:solidFill>
                <a:effectLst/>
                <a:latin typeface="Calibri" panose="020F0502020204030204" pitchFamily="34" charset="0"/>
                <a:cs typeface="Calibri" panose="020F0502020204030204" pitchFamily="34" charset="0"/>
              </a:rPr>
              <a:t>maximizes the  expected utility of its outcomes.</a:t>
            </a:r>
            <a:endParaRPr lang="en-US" sz="2000" b="0" dirty="0">
              <a:solidFill>
                <a:srgbClr val="FF0000"/>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8501481-529F-0866-35D2-2FB071932F71}"/>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t>35</a:t>
            </a:fld>
            <a:endParaRPr lang="en-US"/>
          </a:p>
        </p:txBody>
      </p:sp>
    </p:spTree>
    <p:extLst>
      <p:ext uri="{BB962C8B-B14F-4D97-AF65-F5344CB8AC3E}">
        <p14:creationId xmlns:p14="http://schemas.microsoft.com/office/powerpoint/2010/main" val="4070732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50" dirty="0"/>
              <a:t>Learning</a:t>
            </a:r>
            <a:r>
              <a:rPr spc="195" dirty="0"/>
              <a:t> </a:t>
            </a:r>
            <a:r>
              <a:rPr spc="35" dirty="0"/>
              <a:t>agents</a:t>
            </a:r>
          </a:p>
        </p:txBody>
      </p:sp>
      <p:sp>
        <p:nvSpPr>
          <p:cNvPr id="3" name="object 3"/>
          <p:cNvSpPr txBox="1"/>
          <p:nvPr/>
        </p:nvSpPr>
        <p:spPr>
          <a:xfrm>
            <a:off x="1931441" y="1287729"/>
            <a:ext cx="2197100" cy="288925"/>
          </a:xfrm>
          <a:prstGeom prst="rect">
            <a:avLst/>
          </a:prstGeom>
        </p:spPr>
        <p:txBody>
          <a:bodyPr vert="horz" wrap="square" lIns="0" tIns="15875" rIns="0" bIns="0" rtlCol="0">
            <a:spAutoFit/>
          </a:bodyPr>
          <a:lstStyle/>
          <a:p>
            <a:pPr marL="12700">
              <a:lnSpc>
                <a:spcPct val="100000"/>
              </a:lnSpc>
              <a:spcBef>
                <a:spcPts val="125"/>
              </a:spcBef>
            </a:pPr>
            <a:r>
              <a:rPr sz="1700" spc="10" dirty="0">
                <a:latin typeface="Arial"/>
                <a:cs typeface="Arial"/>
              </a:rPr>
              <a:t>Performance</a:t>
            </a:r>
            <a:r>
              <a:rPr sz="1700" spc="-15" dirty="0">
                <a:latin typeface="Arial"/>
                <a:cs typeface="Arial"/>
              </a:rPr>
              <a:t> </a:t>
            </a:r>
            <a:r>
              <a:rPr sz="1700" spc="10" dirty="0">
                <a:latin typeface="Arial"/>
                <a:cs typeface="Arial"/>
              </a:rPr>
              <a:t>standard</a:t>
            </a:r>
            <a:endParaRPr sz="1700">
              <a:latin typeface="Arial"/>
              <a:cs typeface="Arial"/>
            </a:endParaRPr>
          </a:p>
        </p:txBody>
      </p:sp>
      <p:pic>
        <p:nvPicPr>
          <p:cNvPr id="4" name="object 4"/>
          <p:cNvPicPr/>
          <p:nvPr/>
        </p:nvPicPr>
        <p:blipFill>
          <a:blip r:embed="rId2" cstate="print"/>
          <a:stretch>
            <a:fillRect/>
          </a:stretch>
        </p:blipFill>
        <p:spPr>
          <a:xfrm>
            <a:off x="1374097" y="1795750"/>
            <a:ext cx="7334232" cy="4650595"/>
          </a:xfrm>
          <a:prstGeom prst="rect">
            <a:avLst/>
          </a:prstGeom>
        </p:spPr>
      </p:pic>
      <p:sp>
        <p:nvSpPr>
          <p:cNvPr id="5" name="object 5"/>
          <p:cNvSpPr txBox="1"/>
          <p:nvPr/>
        </p:nvSpPr>
        <p:spPr>
          <a:xfrm>
            <a:off x="1649590" y="5880918"/>
            <a:ext cx="896619" cy="394335"/>
          </a:xfrm>
          <a:prstGeom prst="rect">
            <a:avLst/>
          </a:prstGeom>
        </p:spPr>
        <p:txBody>
          <a:bodyPr vert="horz" wrap="square" lIns="0" tIns="15240" rIns="0" bIns="0" rtlCol="0">
            <a:spAutoFit/>
          </a:bodyPr>
          <a:lstStyle/>
          <a:p>
            <a:pPr marL="12700">
              <a:lnSpc>
                <a:spcPct val="100000"/>
              </a:lnSpc>
              <a:spcBef>
                <a:spcPts val="120"/>
              </a:spcBef>
            </a:pPr>
            <a:r>
              <a:rPr sz="2400" b="1" spc="10" dirty="0">
                <a:latin typeface="Arial"/>
                <a:cs typeface="Arial"/>
              </a:rPr>
              <a:t>Agent</a:t>
            </a:r>
            <a:endParaRPr sz="2400">
              <a:latin typeface="Arial"/>
              <a:cs typeface="Arial"/>
            </a:endParaRPr>
          </a:p>
        </p:txBody>
      </p:sp>
      <p:sp>
        <p:nvSpPr>
          <p:cNvPr id="6" name="object 6"/>
          <p:cNvSpPr txBox="1"/>
          <p:nvPr/>
        </p:nvSpPr>
        <p:spPr>
          <a:xfrm>
            <a:off x="7951288" y="3164204"/>
            <a:ext cx="368935" cy="1904364"/>
          </a:xfrm>
          <a:prstGeom prst="rect">
            <a:avLst/>
          </a:prstGeom>
        </p:spPr>
        <p:txBody>
          <a:bodyPr vert="vert" wrap="square" lIns="0" tIns="0" rIns="0" bIns="0" rtlCol="0">
            <a:spAutoFit/>
          </a:bodyPr>
          <a:lstStyle/>
          <a:p>
            <a:pPr marL="12700">
              <a:lnSpc>
                <a:spcPts val="2770"/>
              </a:lnSpc>
            </a:pPr>
            <a:r>
              <a:rPr sz="2400" b="1" dirty="0">
                <a:latin typeface="Arial"/>
                <a:cs typeface="Arial"/>
              </a:rPr>
              <a:t>Environment</a:t>
            </a:r>
            <a:endParaRPr sz="2400">
              <a:latin typeface="Arial"/>
              <a:cs typeface="Arial"/>
            </a:endParaRPr>
          </a:p>
        </p:txBody>
      </p:sp>
      <p:sp>
        <p:nvSpPr>
          <p:cNvPr id="7" name="object 7"/>
          <p:cNvSpPr txBox="1"/>
          <p:nvPr/>
        </p:nvSpPr>
        <p:spPr>
          <a:xfrm>
            <a:off x="5394464" y="2138353"/>
            <a:ext cx="868044" cy="281940"/>
          </a:xfrm>
          <a:prstGeom prst="rect">
            <a:avLst/>
          </a:prstGeom>
        </p:spPr>
        <p:txBody>
          <a:bodyPr vert="horz" wrap="square" lIns="0" tIns="16510" rIns="0" bIns="0" rtlCol="0">
            <a:spAutoFit/>
          </a:bodyPr>
          <a:lstStyle/>
          <a:p>
            <a:pPr marL="12700">
              <a:lnSpc>
                <a:spcPct val="100000"/>
              </a:lnSpc>
              <a:spcBef>
                <a:spcPts val="130"/>
              </a:spcBef>
            </a:pPr>
            <a:r>
              <a:rPr sz="1650" b="1" spc="15" dirty="0">
                <a:latin typeface="Arial"/>
                <a:cs typeface="Arial"/>
              </a:rPr>
              <a:t>Sensors</a:t>
            </a:r>
            <a:endParaRPr sz="1650">
              <a:latin typeface="Arial"/>
              <a:cs typeface="Arial"/>
            </a:endParaRPr>
          </a:p>
        </p:txBody>
      </p:sp>
      <p:sp>
        <p:nvSpPr>
          <p:cNvPr id="8" name="object 8"/>
          <p:cNvSpPr txBox="1"/>
          <p:nvPr/>
        </p:nvSpPr>
        <p:spPr>
          <a:xfrm>
            <a:off x="5198021" y="3834561"/>
            <a:ext cx="1282065" cy="508634"/>
          </a:xfrm>
          <a:prstGeom prst="rect">
            <a:avLst/>
          </a:prstGeom>
        </p:spPr>
        <p:txBody>
          <a:bodyPr vert="horz" wrap="square" lIns="0" tIns="56515" rIns="0" bIns="0" rtlCol="0">
            <a:spAutoFit/>
          </a:bodyPr>
          <a:lstStyle/>
          <a:p>
            <a:pPr marL="195580" marR="5080" indent="-183515">
              <a:lnSpc>
                <a:spcPts val="1730"/>
              </a:lnSpc>
              <a:spcBef>
                <a:spcPts val="445"/>
              </a:spcBef>
            </a:pPr>
            <a:r>
              <a:rPr sz="1700" spc="10" dirty="0">
                <a:latin typeface="Arial"/>
                <a:cs typeface="Arial"/>
              </a:rPr>
              <a:t>Performance  element</a:t>
            </a:r>
            <a:endParaRPr sz="1700">
              <a:latin typeface="Arial"/>
              <a:cs typeface="Arial"/>
            </a:endParaRPr>
          </a:p>
        </p:txBody>
      </p:sp>
      <p:sp>
        <p:nvSpPr>
          <p:cNvPr id="9" name="object 9"/>
          <p:cNvSpPr txBox="1"/>
          <p:nvPr/>
        </p:nvSpPr>
        <p:spPr>
          <a:xfrm>
            <a:off x="3803943" y="4209813"/>
            <a:ext cx="1160145" cy="288925"/>
          </a:xfrm>
          <a:prstGeom prst="rect">
            <a:avLst/>
          </a:prstGeom>
        </p:spPr>
        <p:txBody>
          <a:bodyPr vert="horz" wrap="square" lIns="0" tIns="15875" rIns="0" bIns="0" rtlCol="0">
            <a:spAutoFit/>
          </a:bodyPr>
          <a:lstStyle/>
          <a:p>
            <a:pPr marL="12700">
              <a:lnSpc>
                <a:spcPct val="100000"/>
              </a:lnSpc>
              <a:spcBef>
                <a:spcPts val="125"/>
              </a:spcBef>
            </a:pPr>
            <a:r>
              <a:rPr sz="1700" b="1" spc="15" dirty="0">
                <a:latin typeface="Arial"/>
                <a:cs typeface="Arial"/>
              </a:rPr>
              <a:t>knowledge</a:t>
            </a:r>
            <a:endParaRPr sz="1700">
              <a:latin typeface="Arial"/>
              <a:cs typeface="Arial"/>
            </a:endParaRPr>
          </a:p>
        </p:txBody>
      </p:sp>
      <p:sp>
        <p:nvSpPr>
          <p:cNvPr id="10" name="object 10"/>
          <p:cNvSpPr txBox="1"/>
          <p:nvPr/>
        </p:nvSpPr>
        <p:spPr>
          <a:xfrm>
            <a:off x="2098573" y="4473625"/>
            <a:ext cx="879475" cy="508634"/>
          </a:xfrm>
          <a:prstGeom prst="rect">
            <a:avLst/>
          </a:prstGeom>
        </p:spPr>
        <p:txBody>
          <a:bodyPr vert="horz" wrap="square" lIns="0" tIns="56515" rIns="0" bIns="0" rtlCol="0">
            <a:spAutoFit/>
          </a:bodyPr>
          <a:lstStyle/>
          <a:p>
            <a:pPr marL="134620" marR="5080" indent="-122555">
              <a:lnSpc>
                <a:spcPts val="1730"/>
              </a:lnSpc>
              <a:spcBef>
                <a:spcPts val="445"/>
              </a:spcBef>
            </a:pPr>
            <a:r>
              <a:rPr sz="1700" b="1" spc="10" dirty="0">
                <a:latin typeface="Arial"/>
                <a:cs typeface="Arial"/>
              </a:rPr>
              <a:t>learning  goals</a:t>
            </a:r>
            <a:endParaRPr sz="1700">
              <a:latin typeface="Arial"/>
              <a:cs typeface="Arial"/>
            </a:endParaRPr>
          </a:p>
        </p:txBody>
      </p:sp>
      <p:grpSp>
        <p:nvGrpSpPr>
          <p:cNvPr id="11" name="object 11"/>
          <p:cNvGrpSpPr/>
          <p:nvPr/>
        </p:nvGrpSpPr>
        <p:grpSpPr>
          <a:xfrm>
            <a:off x="3607714" y="4384179"/>
            <a:ext cx="2092325" cy="1132840"/>
            <a:chOff x="3607714" y="4384179"/>
            <a:chExt cx="2092325" cy="1132840"/>
          </a:xfrm>
        </p:grpSpPr>
        <p:sp>
          <p:nvSpPr>
            <p:cNvPr id="12" name="object 12"/>
            <p:cNvSpPr/>
            <p:nvPr/>
          </p:nvSpPr>
          <p:spPr>
            <a:xfrm>
              <a:off x="3623271" y="4416780"/>
              <a:ext cx="2016125" cy="1084580"/>
            </a:xfrm>
            <a:custGeom>
              <a:avLst/>
              <a:gdLst/>
              <a:ahLst/>
              <a:cxnLst/>
              <a:rect l="l" t="t" r="r" b="b"/>
              <a:pathLst>
                <a:path w="2016125" h="1084579">
                  <a:moveTo>
                    <a:pt x="0" y="1084402"/>
                  </a:moveTo>
                  <a:lnTo>
                    <a:pt x="2015731" y="0"/>
                  </a:lnTo>
                </a:path>
              </a:pathLst>
            </a:custGeom>
            <a:ln w="30495">
              <a:solidFill>
                <a:srgbClr val="000000"/>
              </a:solidFill>
            </a:ln>
          </p:spPr>
          <p:txBody>
            <a:bodyPr wrap="square" lIns="0" tIns="0" rIns="0" bIns="0" rtlCol="0"/>
            <a:lstStyle/>
            <a:p>
              <a:endParaRPr/>
            </a:p>
          </p:txBody>
        </p:sp>
        <p:sp>
          <p:nvSpPr>
            <p:cNvPr id="13" name="object 13"/>
            <p:cNvSpPr/>
            <p:nvPr/>
          </p:nvSpPr>
          <p:spPr>
            <a:xfrm>
              <a:off x="5450751" y="4384179"/>
              <a:ext cx="248920" cy="170180"/>
            </a:xfrm>
            <a:custGeom>
              <a:avLst/>
              <a:gdLst/>
              <a:ahLst/>
              <a:cxnLst/>
              <a:rect l="l" t="t" r="r" b="b"/>
              <a:pathLst>
                <a:path w="248920" h="170179">
                  <a:moveTo>
                    <a:pt x="0" y="68897"/>
                  </a:moveTo>
                  <a:lnTo>
                    <a:pt x="54229" y="169672"/>
                  </a:lnTo>
                  <a:lnTo>
                    <a:pt x="248843" y="0"/>
                  </a:lnTo>
                  <a:lnTo>
                    <a:pt x="0" y="68897"/>
                  </a:lnTo>
                  <a:close/>
                </a:path>
              </a:pathLst>
            </a:custGeom>
            <a:solidFill>
              <a:srgbClr val="000000"/>
            </a:solidFill>
          </p:spPr>
          <p:txBody>
            <a:bodyPr wrap="square" lIns="0" tIns="0" rIns="0" bIns="0" rtlCol="0"/>
            <a:lstStyle/>
            <a:p>
              <a:endParaRPr/>
            </a:p>
          </p:txBody>
        </p:sp>
        <p:sp>
          <p:nvSpPr>
            <p:cNvPr id="14" name="object 14"/>
            <p:cNvSpPr/>
            <p:nvPr/>
          </p:nvSpPr>
          <p:spPr>
            <a:xfrm>
              <a:off x="5473230" y="4416780"/>
              <a:ext cx="166370" cy="113030"/>
            </a:xfrm>
            <a:custGeom>
              <a:avLst/>
              <a:gdLst/>
              <a:ahLst/>
              <a:cxnLst/>
              <a:rect l="l" t="t" r="r" b="b"/>
              <a:pathLst>
                <a:path w="166370" h="113029">
                  <a:moveTo>
                    <a:pt x="0" y="45885"/>
                  </a:moveTo>
                  <a:lnTo>
                    <a:pt x="165773" y="0"/>
                  </a:lnTo>
                  <a:lnTo>
                    <a:pt x="36118" y="113030"/>
                  </a:lnTo>
                </a:path>
              </a:pathLst>
            </a:custGeom>
            <a:ln w="30495">
              <a:solidFill>
                <a:srgbClr val="000000"/>
              </a:solidFill>
            </a:ln>
          </p:spPr>
          <p:txBody>
            <a:bodyPr wrap="square" lIns="0" tIns="0" rIns="0" bIns="0" rtlCol="0"/>
            <a:lstStyle/>
            <a:p>
              <a:endParaRPr/>
            </a:p>
          </p:txBody>
        </p:sp>
      </p:grpSp>
      <p:sp>
        <p:nvSpPr>
          <p:cNvPr id="15" name="object 15"/>
          <p:cNvSpPr txBox="1"/>
          <p:nvPr/>
        </p:nvSpPr>
        <p:spPr>
          <a:xfrm>
            <a:off x="2420323" y="5205124"/>
            <a:ext cx="1251585" cy="567055"/>
          </a:xfrm>
          <a:prstGeom prst="rect">
            <a:avLst/>
          </a:prstGeom>
          <a:solidFill>
            <a:srgbClr val="FFFFFF"/>
          </a:solidFill>
          <a:ln w="15247">
            <a:solidFill>
              <a:srgbClr val="000000"/>
            </a:solidFill>
          </a:ln>
        </p:spPr>
        <p:txBody>
          <a:bodyPr vert="horz" wrap="square" lIns="0" tIns="76200" rIns="0" bIns="0" rtlCol="0">
            <a:spAutoFit/>
          </a:bodyPr>
          <a:lstStyle/>
          <a:p>
            <a:pPr marL="128270" marR="175260" indent="60960">
              <a:lnSpc>
                <a:spcPts val="1730"/>
              </a:lnSpc>
              <a:spcBef>
                <a:spcPts val="600"/>
              </a:spcBef>
            </a:pPr>
            <a:r>
              <a:rPr sz="1700" spc="15" dirty="0">
                <a:latin typeface="Arial"/>
                <a:cs typeface="Arial"/>
              </a:rPr>
              <a:t>Problem </a:t>
            </a:r>
            <a:r>
              <a:rPr sz="1700" spc="-459" dirty="0">
                <a:latin typeface="Arial"/>
                <a:cs typeface="Arial"/>
              </a:rPr>
              <a:t> </a:t>
            </a:r>
            <a:r>
              <a:rPr sz="1700" spc="10" dirty="0">
                <a:latin typeface="Arial"/>
                <a:cs typeface="Arial"/>
              </a:rPr>
              <a:t>generator</a:t>
            </a:r>
            <a:endParaRPr sz="1700">
              <a:latin typeface="Arial"/>
              <a:cs typeface="Arial"/>
            </a:endParaRPr>
          </a:p>
        </p:txBody>
      </p:sp>
      <p:grpSp>
        <p:nvGrpSpPr>
          <p:cNvPr id="16" name="object 16"/>
          <p:cNvGrpSpPr/>
          <p:nvPr/>
        </p:nvGrpSpPr>
        <p:grpSpPr>
          <a:xfrm>
            <a:off x="2988830" y="2233980"/>
            <a:ext cx="2308860" cy="1588770"/>
            <a:chOff x="2988830" y="2233980"/>
            <a:chExt cx="2308860" cy="1588770"/>
          </a:xfrm>
        </p:grpSpPr>
        <p:sp>
          <p:nvSpPr>
            <p:cNvPr id="17" name="object 17"/>
            <p:cNvSpPr/>
            <p:nvPr/>
          </p:nvSpPr>
          <p:spPr>
            <a:xfrm>
              <a:off x="3750855" y="2291206"/>
              <a:ext cx="1530985" cy="0"/>
            </a:xfrm>
            <a:custGeom>
              <a:avLst/>
              <a:gdLst/>
              <a:ahLst/>
              <a:cxnLst/>
              <a:rect l="l" t="t" r="r" b="b"/>
              <a:pathLst>
                <a:path w="1530985">
                  <a:moveTo>
                    <a:pt x="1530921" y="0"/>
                  </a:moveTo>
                  <a:lnTo>
                    <a:pt x="0" y="0"/>
                  </a:lnTo>
                </a:path>
              </a:pathLst>
            </a:custGeom>
            <a:ln w="30495">
              <a:solidFill>
                <a:srgbClr val="000000"/>
              </a:solidFill>
            </a:ln>
          </p:spPr>
          <p:txBody>
            <a:bodyPr wrap="square" lIns="0" tIns="0" rIns="0" bIns="0" rtlCol="0"/>
            <a:lstStyle/>
            <a:p>
              <a:endParaRPr/>
            </a:p>
          </p:txBody>
        </p:sp>
        <p:sp>
          <p:nvSpPr>
            <p:cNvPr id="18" name="object 18"/>
            <p:cNvSpPr/>
            <p:nvPr/>
          </p:nvSpPr>
          <p:spPr>
            <a:xfrm>
              <a:off x="3682047" y="2233980"/>
              <a:ext cx="252095" cy="114935"/>
            </a:xfrm>
            <a:custGeom>
              <a:avLst/>
              <a:gdLst/>
              <a:ahLst/>
              <a:cxnLst/>
              <a:rect l="l" t="t" r="r" b="b"/>
              <a:pathLst>
                <a:path w="252095" h="114935">
                  <a:moveTo>
                    <a:pt x="0" y="57226"/>
                  </a:moveTo>
                  <a:lnTo>
                    <a:pt x="251777" y="114452"/>
                  </a:lnTo>
                  <a:lnTo>
                    <a:pt x="251777" y="0"/>
                  </a:lnTo>
                  <a:lnTo>
                    <a:pt x="0" y="57226"/>
                  </a:lnTo>
                  <a:close/>
                </a:path>
              </a:pathLst>
            </a:custGeom>
            <a:solidFill>
              <a:srgbClr val="000000"/>
            </a:solidFill>
          </p:spPr>
          <p:txBody>
            <a:bodyPr wrap="square" lIns="0" tIns="0" rIns="0" bIns="0" rtlCol="0"/>
            <a:lstStyle/>
            <a:p>
              <a:endParaRPr/>
            </a:p>
          </p:txBody>
        </p:sp>
        <p:sp>
          <p:nvSpPr>
            <p:cNvPr id="19" name="object 19"/>
            <p:cNvSpPr/>
            <p:nvPr/>
          </p:nvSpPr>
          <p:spPr>
            <a:xfrm>
              <a:off x="3750855" y="2253094"/>
              <a:ext cx="168275" cy="76835"/>
            </a:xfrm>
            <a:custGeom>
              <a:avLst/>
              <a:gdLst/>
              <a:ahLst/>
              <a:cxnLst/>
              <a:rect l="l" t="t" r="r" b="b"/>
              <a:pathLst>
                <a:path w="168275" h="76835">
                  <a:moveTo>
                    <a:pt x="167716" y="76238"/>
                  </a:moveTo>
                  <a:lnTo>
                    <a:pt x="0" y="38112"/>
                  </a:lnTo>
                  <a:lnTo>
                    <a:pt x="167716" y="0"/>
                  </a:lnTo>
                </a:path>
              </a:pathLst>
            </a:custGeom>
            <a:ln w="30495">
              <a:solidFill>
                <a:srgbClr val="000000"/>
              </a:solidFill>
            </a:ln>
          </p:spPr>
          <p:txBody>
            <a:bodyPr wrap="square" lIns="0" tIns="0" rIns="0" bIns="0" rtlCol="0"/>
            <a:lstStyle/>
            <a:p>
              <a:endParaRPr/>
            </a:p>
          </p:txBody>
        </p:sp>
        <p:sp>
          <p:nvSpPr>
            <p:cNvPr id="20" name="object 20"/>
            <p:cNvSpPr/>
            <p:nvPr/>
          </p:nvSpPr>
          <p:spPr>
            <a:xfrm>
              <a:off x="3046044" y="2574429"/>
              <a:ext cx="0" cy="1179195"/>
            </a:xfrm>
            <a:custGeom>
              <a:avLst/>
              <a:gdLst/>
              <a:ahLst/>
              <a:cxnLst/>
              <a:rect l="l" t="t" r="r" b="b"/>
              <a:pathLst>
                <a:path h="1179195">
                  <a:moveTo>
                    <a:pt x="0" y="0"/>
                  </a:moveTo>
                  <a:lnTo>
                    <a:pt x="0" y="1178941"/>
                  </a:lnTo>
                </a:path>
              </a:pathLst>
            </a:custGeom>
            <a:ln w="30495">
              <a:solidFill>
                <a:srgbClr val="000000"/>
              </a:solidFill>
            </a:ln>
          </p:spPr>
          <p:txBody>
            <a:bodyPr wrap="square" lIns="0" tIns="0" rIns="0" bIns="0" rtlCol="0"/>
            <a:lstStyle/>
            <a:p>
              <a:endParaRPr/>
            </a:p>
          </p:txBody>
        </p:sp>
        <p:sp>
          <p:nvSpPr>
            <p:cNvPr id="21" name="object 21"/>
            <p:cNvSpPr/>
            <p:nvPr/>
          </p:nvSpPr>
          <p:spPr>
            <a:xfrm>
              <a:off x="2988830" y="3570401"/>
              <a:ext cx="114935" cy="252095"/>
            </a:xfrm>
            <a:custGeom>
              <a:avLst/>
              <a:gdLst/>
              <a:ahLst/>
              <a:cxnLst/>
              <a:rect l="l" t="t" r="r" b="b"/>
              <a:pathLst>
                <a:path w="114935" h="252095">
                  <a:moveTo>
                    <a:pt x="0" y="0"/>
                  </a:moveTo>
                  <a:lnTo>
                    <a:pt x="57213" y="251777"/>
                  </a:lnTo>
                  <a:lnTo>
                    <a:pt x="114439" y="0"/>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3007931" y="3585641"/>
              <a:ext cx="76835" cy="168275"/>
            </a:xfrm>
            <a:custGeom>
              <a:avLst/>
              <a:gdLst/>
              <a:ahLst/>
              <a:cxnLst/>
              <a:rect l="l" t="t" r="r" b="b"/>
              <a:pathLst>
                <a:path w="76835" h="168275">
                  <a:moveTo>
                    <a:pt x="76238" y="0"/>
                  </a:moveTo>
                  <a:lnTo>
                    <a:pt x="38112" y="167728"/>
                  </a:lnTo>
                  <a:lnTo>
                    <a:pt x="0" y="0"/>
                  </a:lnTo>
                </a:path>
              </a:pathLst>
            </a:custGeom>
            <a:ln w="30495">
              <a:solidFill>
                <a:srgbClr val="000000"/>
              </a:solidFill>
            </a:ln>
          </p:spPr>
          <p:txBody>
            <a:bodyPr wrap="square" lIns="0" tIns="0" rIns="0" bIns="0" rtlCol="0"/>
            <a:lstStyle/>
            <a:p>
              <a:endParaRPr/>
            </a:p>
          </p:txBody>
        </p:sp>
      </p:grpSp>
      <p:sp>
        <p:nvSpPr>
          <p:cNvPr id="23" name="object 23"/>
          <p:cNvSpPr txBox="1"/>
          <p:nvPr/>
        </p:nvSpPr>
        <p:spPr>
          <a:xfrm>
            <a:off x="1936229" y="2971558"/>
            <a:ext cx="2893695" cy="875665"/>
          </a:xfrm>
          <a:prstGeom prst="rect">
            <a:avLst/>
          </a:prstGeom>
        </p:spPr>
        <p:txBody>
          <a:bodyPr vert="horz" wrap="square" lIns="0" tIns="15875" rIns="0" bIns="0" rtlCol="0">
            <a:spAutoFit/>
          </a:bodyPr>
          <a:lstStyle/>
          <a:p>
            <a:pPr marL="12700">
              <a:lnSpc>
                <a:spcPct val="100000"/>
              </a:lnSpc>
              <a:spcBef>
                <a:spcPts val="125"/>
              </a:spcBef>
            </a:pPr>
            <a:r>
              <a:rPr sz="1700" b="1" spc="15" dirty="0">
                <a:latin typeface="Arial"/>
                <a:cs typeface="Arial"/>
              </a:rPr>
              <a:t>feedback</a:t>
            </a:r>
            <a:endParaRPr sz="1700">
              <a:latin typeface="Arial"/>
              <a:cs typeface="Arial"/>
            </a:endParaRPr>
          </a:p>
          <a:p>
            <a:pPr>
              <a:lnSpc>
                <a:spcPct val="100000"/>
              </a:lnSpc>
              <a:spcBef>
                <a:spcPts val="50"/>
              </a:spcBef>
            </a:pPr>
            <a:endParaRPr sz="2200">
              <a:latin typeface="Arial"/>
              <a:cs typeface="Arial"/>
            </a:endParaRPr>
          </a:p>
          <a:p>
            <a:pPr marR="5080" algn="r">
              <a:lnSpc>
                <a:spcPct val="100000"/>
              </a:lnSpc>
              <a:spcBef>
                <a:spcPts val="5"/>
              </a:spcBef>
            </a:pPr>
            <a:r>
              <a:rPr sz="1700" b="1" spc="15" dirty="0">
                <a:latin typeface="Arial"/>
                <a:cs typeface="Arial"/>
              </a:rPr>
              <a:t>changes</a:t>
            </a:r>
            <a:endParaRPr sz="1700">
              <a:latin typeface="Arial"/>
              <a:cs typeface="Arial"/>
            </a:endParaRPr>
          </a:p>
        </p:txBody>
      </p:sp>
      <p:grpSp>
        <p:nvGrpSpPr>
          <p:cNvPr id="24" name="object 24"/>
          <p:cNvGrpSpPr/>
          <p:nvPr/>
        </p:nvGrpSpPr>
        <p:grpSpPr>
          <a:xfrm>
            <a:off x="3004718" y="1566697"/>
            <a:ext cx="114935" cy="436245"/>
            <a:chOff x="3004718" y="1566697"/>
            <a:chExt cx="114935" cy="436245"/>
          </a:xfrm>
        </p:grpSpPr>
        <p:sp>
          <p:nvSpPr>
            <p:cNvPr id="25" name="object 25"/>
            <p:cNvSpPr/>
            <p:nvPr/>
          </p:nvSpPr>
          <p:spPr>
            <a:xfrm>
              <a:off x="3061931" y="1566697"/>
              <a:ext cx="0" cy="367665"/>
            </a:xfrm>
            <a:custGeom>
              <a:avLst/>
              <a:gdLst/>
              <a:ahLst/>
              <a:cxnLst/>
              <a:rect l="l" t="t" r="r" b="b"/>
              <a:pathLst>
                <a:path h="367664">
                  <a:moveTo>
                    <a:pt x="0" y="0"/>
                  </a:moveTo>
                  <a:lnTo>
                    <a:pt x="0" y="367423"/>
                  </a:lnTo>
                </a:path>
              </a:pathLst>
            </a:custGeom>
            <a:ln w="30495">
              <a:solidFill>
                <a:srgbClr val="000000"/>
              </a:solidFill>
            </a:ln>
          </p:spPr>
          <p:txBody>
            <a:bodyPr wrap="square" lIns="0" tIns="0" rIns="0" bIns="0" rtlCol="0"/>
            <a:lstStyle/>
            <a:p>
              <a:endParaRPr/>
            </a:p>
          </p:txBody>
        </p:sp>
        <p:sp>
          <p:nvSpPr>
            <p:cNvPr id="26" name="object 26"/>
            <p:cNvSpPr/>
            <p:nvPr/>
          </p:nvSpPr>
          <p:spPr>
            <a:xfrm>
              <a:off x="3004718" y="1751139"/>
              <a:ext cx="114935" cy="252095"/>
            </a:xfrm>
            <a:custGeom>
              <a:avLst/>
              <a:gdLst/>
              <a:ahLst/>
              <a:cxnLst/>
              <a:rect l="l" t="t" r="r" b="b"/>
              <a:pathLst>
                <a:path w="114935" h="252094">
                  <a:moveTo>
                    <a:pt x="0" y="0"/>
                  </a:moveTo>
                  <a:lnTo>
                    <a:pt x="57213" y="251777"/>
                  </a:lnTo>
                  <a:lnTo>
                    <a:pt x="114439" y="0"/>
                  </a:lnTo>
                  <a:lnTo>
                    <a:pt x="0" y="0"/>
                  </a:lnTo>
                  <a:close/>
                </a:path>
              </a:pathLst>
            </a:custGeom>
            <a:solidFill>
              <a:srgbClr val="000000"/>
            </a:solidFill>
          </p:spPr>
          <p:txBody>
            <a:bodyPr wrap="square" lIns="0" tIns="0" rIns="0" bIns="0" rtlCol="0"/>
            <a:lstStyle/>
            <a:p>
              <a:endParaRPr/>
            </a:p>
          </p:txBody>
        </p:sp>
        <p:sp>
          <p:nvSpPr>
            <p:cNvPr id="27" name="object 27"/>
            <p:cNvSpPr/>
            <p:nvPr/>
          </p:nvSpPr>
          <p:spPr>
            <a:xfrm>
              <a:off x="3023819" y="1766392"/>
              <a:ext cx="76835" cy="168275"/>
            </a:xfrm>
            <a:custGeom>
              <a:avLst/>
              <a:gdLst/>
              <a:ahLst/>
              <a:cxnLst/>
              <a:rect l="l" t="t" r="r" b="b"/>
              <a:pathLst>
                <a:path w="76835" h="168275">
                  <a:moveTo>
                    <a:pt x="76238" y="0"/>
                  </a:moveTo>
                  <a:lnTo>
                    <a:pt x="38112" y="167728"/>
                  </a:lnTo>
                  <a:lnTo>
                    <a:pt x="0" y="0"/>
                  </a:lnTo>
                </a:path>
              </a:pathLst>
            </a:custGeom>
            <a:ln w="30495">
              <a:solidFill>
                <a:srgbClr val="000000"/>
              </a:solidFill>
            </a:ln>
          </p:spPr>
          <p:txBody>
            <a:bodyPr wrap="square" lIns="0" tIns="0" rIns="0" bIns="0" rtlCol="0"/>
            <a:lstStyle/>
            <a:p>
              <a:endParaRPr/>
            </a:p>
          </p:txBody>
        </p:sp>
      </p:grpSp>
      <p:sp>
        <p:nvSpPr>
          <p:cNvPr id="28" name="object 28"/>
          <p:cNvSpPr txBox="1"/>
          <p:nvPr/>
        </p:nvSpPr>
        <p:spPr>
          <a:xfrm>
            <a:off x="2420349" y="3814626"/>
            <a:ext cx="1251585" cy="567055"/>
          </a:xfrm>
          <a:prstGeom prst="rect">
            <a:avLst/>
          </a:prstGeom>
          <a:solidFill>
            <a:srgbClr val="FFFFFF"/>
          </a:solidFill>
          <a:ln w="15247">
            <a:solidFill>
              <a:srgbClr val="000000"/>
            </a:solidFill>
          </a:ln>
        </p:spPr>
        <p:txBody>
          <a:bodyPr vert="horz" wrap="square" lIns="0" tIns="76200" rIns="0" bIns="0" rtlCol="0">
            <a:spAutoFit/>
          </a:bodyPr>
          <a:lstStyle/>
          <a:p>
            <a:pPr marL="222885" marR="226695" indent="-61594">
              <a:lnSpc>
                <a:spcPts val="1730"/>
              </a:lnSpc>
              <a:spcBef>
                <a:spcPts val="600"/>
              </a:spcBef>
            </a:pPr>
            <a:r>
              <a:rPr sz="1700" spc="10" dirty="0">
                <a:latin typeface="Arial"/>
                <a:cs typeface="Arial"/>
              </a:rPr>
              <a:t>Learning  element</a:t>
            </a:r>
            <a:endParaRPr sz="1700">
              <a:latin typeface="Arial"/>
              <a:cs typeface="Arial"/>
            </a:endParaRPr>
          </a:p>
        </p:txBody>
      </p:sp>
      <p:sp>
        <p:nvSpPr>
          <p:cNvPr id="32" name="object 32"/>
          <p:cNvSpPr txBox="1">
            <a:spLocks noGrp="1"/>
          </p:cNvSpPr>
          <p:nvPr>
            <p:ph type="sldNum" sz="quarter" idx="7"/>
          </p:nvPr>
        </p:nvSpPr>
        <p:spPr>
          <a:xfrm>
            <a:off x="8768586" y="7008652"/>
            <a:ext cx="195579" cy="127000"/>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860"/>
              </a:lnSpc>
            </a:pPr>
            <a:fld id="{81D60167-4931-47E6-BA6A-407CBD079E47}" type="slidenum">
              <a:rPr lang="en-US" spc="20" smtClean="0"/>
              <a:pPr marL="38100">
                <a:lnSpc>
                  <a:spcPts val="860"/>
                </a:lnSpc>
              </a:pPr>
              <a:t>36</a:t>
            </a:fld>
            <a:endParaRPr spc="20" dirty="0"/>
          </a:p>
        </p:txBody>
      </p:sp>
      <p:sp>
        <p:nvSpPr>
          <p:cNvPr id="29" name="object 29"/>
          <p:cNvSpPr txBox="1"/>
          <p:nvPr/>
        </p:nvSpPr>
        <p:spPr>
          <a:xfrm>
            <a:off x="2420323" y="2008000"/>
            <a:ext cx="1251585" cy="567055"/>
          </a:xfrm>
          <a:prstGeom prst="rect">
            <a:avLst/>
          </a:prstGeom>
          <a:solidFill>
            <a:srgbClr val="FFFFFF"/>
          </a:solidFill>
          <a:ln w="15247">
            <a:solidFill>
              <a:srgbClr val="000000"/>
            </a:solidFill>
          </a:ln>
        </p:spPr>
        <p:txBody>
          <a:bodyPr vert="horz" wrap="square" lIns="0" tIns="146050" rIns="0" bIns="0" rtlCol="0">
            <a:spAutoFit/>
          </a:bodyPr>
          <a:lstStyle/>
          <a:p>
            <a:pPr marL="360045">
              <a:lnSpc>
                <a:spcPct val="100000"/>
              </a:lnSpc>
              <a:spcBef>
                <a:spcPts val="1150"/>
              </a:spcBef>
            </a:pPr>
            <a:r>
              <a:rPr sz="1700" spc="10" dirty="0">
                <a:latin typeface="Arial"/>
                <a:cs typeface="Arial"/>
              </a:rPr>
              <a:t>Critic</a:t>
            </a:r>
            <a:endParaRPr sz="1700">
              <a:latin typeface="Arial"/>
              <a:cs typeface="Arial"/>
            </a:endParaRPr>
          </a:p>
        </p:txBody>
      </p:sp>
      <p:sp>
        <p:nvSpPr>
          <p:cNvPr id="30" name="object 30"/>
          <p:cNvSpPr txBox="1"/>
          <p:nvPr/>
        </p:nvSpPr>
        <p:spPr>
          <a:xfrm>
            <a:off x="5371591" y="5919918"/>
            <a:ext cx="1022350" cy="281940"/>
          </a:xfrm>
          <a:prstGeom prst="rect">
            <a:avLst/>
          </a:prstGeom>
        </p:spPr>
        <p:txBody>
          <a:bodyPr vert="horz" wrap="square" lIns="0" tIns="16510" rIns="0" bIns="0" rtlCol="0">
            <a:spAutoFit/>
          </a:bodyPr>
          <a:lstStyle/>
          <a:p>
            <a:pPr marL="12700">
              <a:lnSpc>
                <a:spcPct val="100000"/>
              </a:lnSpc>
              <a:spcBef>
                <a:spcPts val="130"/>
              </a:spcBef>
            </a:pPr>
            <a:r>
              <a:rPr sz="1650" b="1" spc="15" dirty="0">
                <a:latin typeface="Arial"/>
                <a:cs typeface="Arial"/>
              </a:rPr>
              <a:t>Actuators</a:t>
            </a:r>
            <a:endParaRPr sz="165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5BD995-53BD-45EB-4F63-2E655B564FB2}"/>
              </a:ext>
            </a:extLst>
          </p:cNvPr>
          <p:cNvSpPr>
            <a:spLocks noGrp="1"/>
          </p:cNvSpPr>
          <p:nvPr>
            <p:ph type="body" idx="1"/>
          </p:nvPr>
        </p:nvSpPr>
        <p:spPr>
          <a:xfrm>
            <a:off x="574720" y="1807599"/>
            <a:ext cx="8723392" cy="2746906"/>
          </a:xfrm>
        </p:spPr>
        <p:txBody>
          <a:bodyPr/>
          <a:lstStyle/>
          <a:p>
            <a:pPr marL="12700" marR="5080" rtl="0">
              <a:spcBef>
                <a:spcPts val="0"/>
              </a:spcBef>
              <a:spcAft>
                <a:spcPts val="0"/>
              </a:spcAft>
            </a:pPr>
            <a:r>
              <a:rPr lang="en-US" sz="2000" b="0" i="0" u="none" strike="noStrike" dirty="0">
                <a:solidFill>
                  <a:srgbClr val="0070C0"/>
                </a:solidFill>
                <a:effectLst/>
                <a:latin typeface="Calibri" panose="020F0502020204030204" pitchFamily="34" charset="0"/>
                <a:cs typeface="Calibri" panose="020F0502020204030204" pitchFamily="34" charset="0"/>
              </a:rPr>
              <a:t>Learning agents </a:t>
            </a:r>
            <a:r>
              <a:rPr lang="en-US" sz="2000" b="0" i="0" u="none" strike="noStrike" dirty="0">
                <a:solidFill>
                  <a:schemeClr val="tx1"/>
                </a:solidFill>
                <a:effectLst/>
                <a:latin typeface="Calibri" panose="020F0502020204030204" pitchFamily="34" charset="0"/>
                <a:cs typeface="Calibri" panose="020F0502020204030204" pitchFamily="34" charset="0"/>
              </a:rPr>
              <a:t>are capable of </a:t>
            </a:r>
            <a:r>
              <a:rPr lang="en-US" sz="2000" b="0" i="0" u="none" strike="noStrike" dirty="0">
                <a:solidFill>
                  <a:srgbClr val="FF0000"/>
                </a:solidFill>
                <a:effectLst/>
                <a:latin typeface="Calibri" panose="020F0502020204030204" pitchFamily="34" charset="0"/>
                <a:cs typeface="Calibri" panose="020F0502020204030204" pitchFamily="34" charset="0"/>
              </a:rPr>
              <a:t>self-improvement</a:t>
            </a:r>
            <a:r>
              <a:rPr lang="en-US" sz="2000" b="0" i="0" u="none" strike="noStrike" dirty="0">
                <a:solidFill>
                  <a:schemeClr val="tx1"/>
                </a:solidFill>
                <a:effectLst/>
                <a:latin typeface="Calibri" panose="020F0502020204030204" pitchFamily="34" charset="0"/>
                <a:cs typeface="Calibri" panose="020F0502020204030204" pitchFamily="34" charset="0"/>
              </a:rPr>
              <a:t>. They can become more  </a:t>
            </a:r>
          </a:p>
          <a:p>
            <a:pPr marL="12700" marR="5080" rtl="0">
              <a:spcBef>
                <a:spcPts val="0"/>
              </a:spcBef>
              <a:spcAft>
                <a:spcPts val="0"/>
              </a:spcAft>
            </a:pPr>
            <a:r>
              <a:rPr lang="en-US" sz="2000" b="0" i="0" u="none" strike="noStrike" dirty="0">
                <a:solidFill>
                  <a:schemeClr val="tx1"/>
                </a:solidFill>
                <a:effectLst/>
                <a:latin typeface="Calibri" panose="020F0502020204030204" pitchFamily="34" charset="0"/>
                <a:cs typeface="Calibri" panose="020F0502020204030204" pitchFamily="34" charset="0"/>
              </a:rPr>
              <a:t>competent than their initial knowledge alone might allow.</a:t>
            </a:r>
            <a:endParaRPr lang="en-US" sz="2000" b="0" dirty="0">
              <a:solidFill>
                <a:schemeClr val="tx1"/>
              </a:solidFill>
              <a:effectLst/>
              <a:latin typeface="Calibri" panose="020F0502020204030204" pitchFamily="34" charset="0"/>
              <a:cs typeface="Calibri" panose="020F0502020204030204" pitchFamily="34" charset="0"/>
            </a:endParaRPr>
          </a:p>
          <a:p>
            <a:pPr marL="12700" rtl="0">
              <a:spcBef>
                <a:spcPts val="1350"/>
              </a:spcBef>
              <a:spcAft>
                <a:spcPts val="0"/>
              </a:spcAft>
            </a:pPr>
            <a:r>
              <a:rPr lang="en-US" sz="2000" b="0" i="0" u="none" strike="noStrike" dirty="0">
                <a:solidFill>
                  <a:schemeClr val="tx1"/>
                </a:solidFill>
                <a:effectLst/>
                <a:latin typeface="Calibri" panose="020F0502020204030204" pitchFamily="34" charset="0"/>
                <a:cs typeface="Calibri" panose="020F0502020204030204" pitchFamily="34" charset="0"/>
              </a:rPr>
              <a:t>They can make changes to any of the knowledge components by:</a:t>
            </a:r>
            <a:endParaRPr lang="en-US" sz="2000" b="0" dirty="0">
              <a:solidFill>
                <a:schemeClr val="tx1"/>
              </a:solidFill>
              <a:effectLst/>
              <a:latin typeface="Calibri" panose="020F0502020204030204" pitchFamily="34" charset="0"/>
              <a:cs typeface="Calibri" panose="020F0502020204030204" pitchFamily="34" charset="0"/>
            </a:endParaRPr>
          </a:p>
          <a:p>
            <a:pPr marL="450215" indent="-285750" rtl="0">
              <a:spcBef>
                <a:spcPts val="1125"/>
              </a:spcBef>
              <a:spcAft>
                <a:spcPts val="0"/>
              </a:spcAft>
              <a:buFont typeface="Arial" panose="020B0604020202020204" pitchFamily="34" charset="0"/>
              <a:buChar char="•"/>
            </a:pPr>
            <a:r>
              <a:rPr lang="en-US" sz="2000" b="0" i="0" u="none" strike="noStrike" dirty="0">
                <a:solidFill>
                  <a:schemeClr val="tx1"/>
                </a:solidFill>
                <a:effectLst/>
                <a:latin typeface="Calibri" panose="020F0502020204030204" pitchFamily="34" charset="0"/>
                <a:cs typeface="Calibri" panose="020F0502020204030204" pitchFamily="34" charset="0"/>
              </a:rPr>
              <a:t>learning how the </a:t>
            </a:r>
            <a:r>
              <a:rPr lang="en-US" sz="2000" b="0" i="0" u="none" strike="noStrike" dirty="0">
                <a:solidFill>
                  <a:srgbClr val="0070C0"/>
                </a:solidFill>
                <a:effectLst/>
                <a:latin typeface="Calibri" panose="020F0502020204030204" pitchFamily="34" charset="0"/>
                <a:cs typeface="Calibri" panose="020F0502020204030204" pitchFamily="34" charset="0"/>
              </a:rPr>
              <a:t>world</a:t>
            </a:r>
            <a:r>
              <a:rPr lang="en-US" sz="2000" b="0" i="0" u="none" strike="noStrike" dirty="0">
                <a:solidFill>
                  <a:schemeClr val="tx1"/>
                </a:solidFill>
                <a:effectLst/>
                <a:latin typeface="Calibri" panose="020F0502020204030204" pitchFamily="34" charset="0"/>
                <a:cs typeface="Calibri" panose="020F0502020204030204" pitchFamily="34" charset="0"/>
              </a:rPr>
              <a:t> evolves;</a:t>
            </a:r>
            <a:endParaRPr lang="en-US" sz="2000" b="0" dirty="0">
              <a:solidFill>
                <a:schemeClr val="tx1"/>
              </a:solidFill>
              <a:effectLst/>
              <a:latin typeface="Calibri" panose="020F0502020204030204" pitchFamily="34" charset="0"/>
              <a:cs typeface="Calibri" panose="020F0502020204030204" pitchFamily="34" charset="0"/>
            </a:endParaRPr>
          </a:p>
          <a:p>
            <a:pPr marL="450215" marR="3009265" indent="-285750" rtl="0">
              <a:spcBef>
                <a:spcPts val="75"/>
              </a:spcBef>
              <a:spcAft>
                <a:spcPts val="0"/>
              </a:spcAft>
              <a:buFont typeface="Arial" panose="020B0604020202020204" pitchFamily="34" charset="0"/>
              <a:buChar char="•"/>
            </a:pPr>
            <a:r>
              <a:rPr lang="en-US" sz="2000" b="0" i="0" u="none" strike="noStrike" dirty="0">
                <a:solidFill>
                  <a:schemeClr val="tx1"/>
                </a:solidFill>
                <a:effectLst/>
                <a:latin typeface="Calibri" panose="020F0502020204030204" pitchFamily="34" charset="0"/>
                <a:cs typeface="Calibri" panose="020F0502020204030204" pitchFamily="34" charset="0"/>
              </a:rPr>
              <a:t>learning what are the </a:t>
            </a:r>
            <a:r>
              <a:rPr lang="en-US" sz="2000" b="0" i="0" u="none" strike="noStrike" dirty="0">
                <a:solidFill>
                  <a:srgbClr val="0070C0"/>
                </a:solidFill>
                <a:effectLst/>
                <a:latin typeface="Calibri" panose="020F0502020204030204" pitchFamily="34" charset="0"/>
                <a:cs typeface="Calibri" panose="020F0502020204030204" pitchFamily="34" charset="0"/>
              </a:rPr>
              <a:t>consequences</a:t>
            </a:r>
            <a:r>
              <a:rPr lang="en-US" sz="2000" b="0" i="0" u="none" strike="noStrike" dirty="0">
                <a:solidFill>
                  <a:schemeClr val="tx1"/>
                </a:solidFill>
                <a:effectLst/>
                <a:latin typeface="Calibri" panose="020F0502020204030204" pitchFamily="34" charset="0"/>
                <a:cs typeface="Calibri" panose="020F0502020204030204" pitchFamily="34" charset="0"/>
              </a:rPr>
              <a:t> of actions;  </a:t>
            </a:r>
          </a:p>
          <a:p>
            <a:pPr marL="450215" marR="3009265" indent="-285750" rtl="0">
              <a:spcBef>
                <a:spcPts val="75"/>
              </a:spcBef>
              <a:spcAft>
                <a:spcPts val="0"/>
              </a:spcAft>
              <a:buFont typeface="Arial" panose="020B0604020202020204" pitchFamily="34" charset="0"/>
              <a:buChar char="•"/>
            </a:pPr>
            <a:r>
              <a:rPr lang="en-US" sz="2000" b="0" i="0" u="none" strike="noStrike" dirty="0">
                <a:solidFill>
                  <a:schemeClr val="tx1"/>
                </a:solidFill>
                <a:effectLst/>
                <a:latin typeface="Calibri" panose="020F0502020204030204" pitchFamily="34" charset="0"/>
                <a:cs typeface="Calibri" panose="020F0502020204030204" pitchFamily="34" charset="0"/>
              </a:rPr>
              <a:t>learning the utility of actions through </a:t>
            </a:r>
            <a:r>
              <a:rPr lang="en-US" sz="2000" b="0" i="0" u="none" strike="noStrike" dirty="0">
                <a:solidFill>
                  <a:srgbClr val="0070C0"/>
                </a:solidFill>
                <a:effectLst/>
                <a:latin typeface="Calibri" panose="020F0502020204030204" pitchFamily="34" charset="0"/>
                <a:cs typeface="Calibri" panose="020F0502020204030204" pitchFamily="34" charset="0"/>
              </a:rPr>
              <a:t>rewards</a:t>
            </a:r>
            <a:r>
              <a:rPr lang="en-US" sz="2000" b="0" i="0" u="none" strike="noStrike" dirty="0">
                <a:solidFill>
                  <a:schemeClr val="tx1"/>
                </a:solidFill>
                <a:effectLst/>
                <a:latin typeface="Calibri" panose="020F0502020204030204" pitchFamily="34" charset="0"/>
                <a:cs typeface="Calibri" panose="020F0502020204030204" pitchFamily="34" charset="0"/>
              </a:rPr>
              <a:t>.</a:t>
            </a:r>
            <a:endParaRPr lang="en-US" sz="2000" b="0" dirty="0">
              <a:solidFill>
                <a:schemeClr val="tx1"/>
              </a:solidFill>
              <a:effectLst/>
              <a:latin typeface="Calibri" panose="020F0502020204030204" pitchFamily="34" charset="0"/>
              <a:cs typeface="Calibri" panose="020F0502020204030204" pitchFamily="34" charset="0"/>
            </a:endParaRPr>
          </a:p>
          <a:p>
            <a:br>
              <a:rPr lang="en-US" dirty="0"/>
            </a:br>
            <a:endParaRPr lang="en-US" dirty="0"/>
          </a:p>
        </p:txBody>
      </p:sp>
      <p:sp>
        <p:nvSpPr>
          <p:cNvPr id="4" name="Slide Number Placeholder 3">
            <a:extLst>
              <a:ext uri="{FF2B5EF4-FFF2-40B4-BE49-F238E27FC236}">
                <a16:creationId xmlns:a16="http://schemas.microsoft.com/office/drawing/2014/main" id="{77872208-8B7B-65DD-1077-0647E53B96F7}"/>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t>37</a:t>
            </a:fld>
            <a:endParaRPr lang="en-US"/>
          </a:p>
        </p:txBody>
      </p:sp>
      <p:pic>
        <p:nvPicPr>
          <p:cNvPr id="1026" name="Picture 2">
            <a:extLst>
              <a:ext uri="{FF2B5EF4-FFF2-40B4-BE49-F238E27FC236}">
                <a16:creationId xmlns:a16="http://schemas.microsoft.com/office/drawing/2014/main" id="{4A3E42DF-2680-4112-1952-BE30ACAD9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4" y="4198237"/>
            <a:ext cx="9975889" cy="3533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050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768586" y="7008652"/>
            <a:ext cx="195579" cy="127000"/>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860"/>
              </a:lnSpc>
            </a:pPr>
            <a:fld id="{81D60167-4931-47E6-BA6A-407CBD079E47}" type="slidenum">
              <a:rPr lang="en-US" spc="20" smtClean="0"/>
              <a:pPr marL="38100">
                <a:lnSpc>
                  <a:spcPts val="860"/>
                </a:lnSpc>
              </a:pPr>
              <a:t>38</a:t>
            </a:fld>
            <a:endParaRPr spc="20" dirty="0"/>
          </a:p>
        </p:txBody>
      </p:sp>
      <p:sp>
        <p:nvSpPr>
          <p:cNvPr id="2" name="object 2"/>
          <p:cNvSpPr txBox="1">
            <a:spLocks noGrp="1"/>
          </p:cNvSpPr>
          <p:nvPr>
            <p:ph type="title"/>
          </p:nvPr>
        </p:nvSpPr>
        <p:spPr>
          <a:xfrm>
            <a:off x="1168755" y="798728"/>
            <a:ext cx="7722234" cy="379730"/>
          </a:xfrm>
          <a:prstGeom prst="rect">
            <a:avLst/>
          </a:prstGeom>
          <a:ln w="51816">
            <a:solidFill>
              <a:srgbClr val="000000"/>
            </a:solidFill>
          </a:ln>
        </p:spPr>
        <p:txBody>
          <a:bodyPr vert="horz" wrap="square" lIns="0" tIns="0" rIns="0" bIns="0" rtlCol="0">
            <a:spAutoFit/>
          </a:bodyPr>
          <a:lstStyle/>
          <a:p>
            <a:pPr algn="ctr">
              <a:lnSpc>
                <a:spcPts val="2610"/>
              </a:lnSpc>
            </a:pPr>
            <a:r>
              <a:rPr spc="90" dirty="0"/>
              <a:t>Summary</a:t>
            </a:r>
          </a:p>
        </p:txBody>
      </p:sp>
      <p:sp>
        <p:nvSpPr>
          <p:cNvPr id="3" name="object 3"/>
          <p:cNvSpPr txBox="1"/>
          <p:nvPr/>
        </p:nvSpPr>
        <p:spPr>
          <a:xfrm>
            <a:off x="1130279" y="1393664"/>
            <a:ext cx="7749540" cy="4546600"/>
          </a:xfrm>
          <a:prstGeom prst="rect">
            <a:avLst/>
          </a:prstGeom>
        </p:spPr>
        <p:txBody>
          <a:bodyPr vert="horz" wrap="square" lIns="0" tIns="14604" rIns="0" bIns="0" rtlCol="0">
            <a:spAutoFit/>
          </a:bodyPr>
          <a:lstStyle/>
          <a:p>
            <a:pPr marL="12700">
              <a:lnSpc>
                <a:spcPct val="100000"/>
              </a:lnSpc>
              <a:spcBef>
                <a:spcPts val="114"/>
              </a:spcBef>
            </a:pPr>
            <a:r>
              <a:rPr sz="2050" spc="-30" dirty="0">
                <a:solidFill>
                  <a:srgbClr val="0070C0"/>
                </a:solidFill>
                <a:latin typeface="Calibri"/>
                <a:cs typeface="Calibri"/>
              </a:rPr>
              <a:t>Agents</a:t>
            </a:r>
            <a:r>
              <a:rPr sz="2050" spc="160" dirty="0">
                <a:solidFill>
                  <a:srgbClr val="00007E"/>
                </a:solidFill>
                <a:latin typeface="Calibri"/>
                <a:cs typeface="Calibri"/>
              </a:rPr>
              <a:t> </a:t>
            </a:r>
            <a:r>
              <a:rPr sz="2050" spc="-50" dirty="0">
                <a:latin typeface="Calibri"/>
                <a:cs typeface="Calibri"/>
              </a:rPr>
              <a:t>interact</a:t>
            </a:r>
            <a:r>
              <a:rPr sz="2050" spc="229" dirty="0">
                <a:latin typeface="Calibri"/>
                <a:cs typeface="Calibri"/>
              </a:rPr>
              <a:t> </a:t>
            </a:r>
            <a:r>
              <a:rPr sz="2050" spc="-65" dirty="0">
                <a:latin typeface="Calibri"/>
                <a:cs typeface="Calibri"/>
              </a:rPr>
              <a:t>with</a:t>
            </a:r>
            <a:r>
              <a:rPr sz="2050" spc="200" dirty="0">
                <a:latin typeface="Calibri"/>
                <a:cs typeface="Calibri"/>
              </a:rPr>
              <a:t> </a:t>
            </a:r>
            <a:r>
              <a:rPr sz="2050" spc="-75" dirty="0">
                <a:solidFill>
                  <a:srgbClr val="0070C0"/>
                </a:solidFill>
                <a:latin typeface="Calibri"/>
                <a:cs typeface="Calibri"/>
              </a:rPr>
              <a:t>environments</a:t>
            </a:r>
            <a:r>
              <a:rPr sz="2050" spc="170" dirty="0">
                <a:solidFill>
                  <a:srgbClr val="00007E"/>
                </a:solidFill>
                <a:latin typeface="Calibri"/>
                <a:cs typeface="Calibri"/>
              </a:rPr>
              <a:t> </a:t>
            </a:r>
            <a:r>
              <a:rPr sz="2050" spc="-65" dirty="0">
                <a:latin typeface="Calibri"/>
                <a:cs typeface="Calibri"/>
              </a:rPr>
              <a:t>through</a:t>
            </a:r>
            <a:r>
              <a:rPr sz="2050" spc="240" dirty="0">
                <a:latin typeface="Calibri"/>
                <a:cs typeface="Calibri"/>
              </a:rPr>
              <a:t> </a:t>
            </a:r>
            <a:r>
              <a:rPr sz="2050" spc="-55" dirty="0">
                <a:solidFill>
                  <a:srgbClr val="0070C0"/>
                </a:solidFill>
                <a:latin typeface="Calibri"/>
                <a:cs typeface="Calibri"/>
              </a:rPr>
              <a:t>actuators</a:t>
            </a:r>
            <a:r>
              <a:rPr sz="2050" spc="185" dirty="0">
                <a:solidFill>
                  <a:srgbClr val="00007E"/>
                </a:solidFill>
                <a:latin typeface="Calibri"/>
                <a:cs typeface="Calibri"/>
              </a:rPr>
              <a:t> </a:t>
            </a:r>
            <a:r>
              <a:rPr sz="2050" spc="-70" dirty="0">
                <a:latin typeface="Calibri"/>
                <a:cs typeface="Calibri"/>
              </a:rPr>
              <a:t>and</a:t>
            </a:r>
            <a:r>
              <a:rPr sz="2050" spc="180" dirty="0">
                <a:latin typeface="Calibri"/>
                <a:cs typeface="Calibri"/>
              </a:rPr>
              <a:t> </a:t>
            </a:r>
            <a:r>
              <a:rPr sz="2050" spc="-95" dirty="0">
                <a:solidFill>
                  <a:srgbClr val="0070C0"/>
                </a:solidFill>
                <a:latin typeface="Calibri"/>
                <a:cs typeface="Calibri"/>
              </a:rPr>
              <a:t>sensors</a:t>
            </a:r>
            <a:endParaRPr sz="2050" dirty="0">
              <a:solidFill>
                <a:srgbClr val="0070C0"/>
              </a:solidFill>
              <a:latin typeface="Calibri"/>
              <a:cs typeface="Calibri"/>
            </a:endParaRPr>
          </a:p>
          <a:p>
            <a:pPr marL="12700" marR="475615" indent="-635">
              <a:lnSpc>
                <a:spcPct val="163400"/>
              </a:lnSpc>
            </a:pPr>
            <a:r>
              <a:rPr sz="2050" spc="20" dirty="0">
                <a:latin typeface="Calibri"/>
                <a:cs typeface="Calibri"/>
              </a:rPr>
              <a:t>The</a:t>
            </a:r>
            <a:r>
              <a:rPr sz="2050" spc="200" dirty="0">
                <a:latin typeface="Calibri"/>
                <a:cs typeface="Calibri"/>
              </a:rPr>
              <a:t> </a:t>
            </a:r>
            <a:r>
              <a:rPr sz="2050" spc="-55" dirty="0">
                <a:solidFill>
                  <a:srgbClr val="0070C0"/>
                </a:solidFill>
                <a:latin typeface="Calibri"/>
                <a:cs typeface="Calibri"/>
              </a:rPr>
              <a:t>agent</a:t>
            </a:r>
            <a:r>
              <a:rPr sz="2050" spc="170" dirty="0">
                <a:solidFill>
                  <a:srgbClr val="0070C0"/>
                </a:solidFill>
                <a:latin typeface="Calibri"/>
                <a:cs typeface="Calibri"/>
              </a:rPr>
              <a:t> </a:t>
            </a:r>
            <a:r>
              <a:rPr sz="2050" spc="-60" dirty="0">
                <a:solidFill>
                  <a:srgbClr val="0070C0"/>
                </a:solidFill>
                <a:latin typeface="Calibri"/>
                <a:cs typeface="Calibri"/>
              </a:rPr>
              <a:t>function</a:t>
            </a:r>
            <a:r>
              <a:rPr sz="2050" spc="220" dirty="0">
                <a:solidFill>
                  <a:srgbClr val="0070C0"/>
                </a:solidFill>
                <a:latin typeface="Calibri"/>
                <a:cs typeface="Calibri"/>
              </a:rPr>
              <a:t> </a:t>
            </a:r>
            <a:r>
              <a:rPr sz="2050" spc="-70" dirty="0">
                <a:latin typeface="Calibri"/>
                <a:cs typeface="Calibri"/>
              </a:rPr>
              <a:t>describes</a:t>
            </a:r>
            <a:r>
              <a:rPr sz="2050" spc="210" dirty="0">
                <a:latin typeface="Calibri"/>
                <a:cs typeface="Calibri"/>
              </a:rPr>
              <a:t> </a:t>
            </a:r>
            <a:r>
              <a:rPr sz="2050" spc="-75" dirty="0">
                <a:latin typeface="Calibri"/>
                <a:cs typeface="Calibri"/>
              </a:rPr>
              <a:t>what</a:t>
            </a:r>
            <a:r>
              <a:rPr sz="2050" spc="190" dirty="0">
                <a:latin typeface="Calibri"/>
                <a:cs typeface="Calibri"/>
              </a:rPr>
              <a:t> </a:t>
            </a:r>
            <a:r>
              <a:rPr sz="2050" spc="-80" dirty="0">
                <a:latin typeface="Calibri"/>
                <a:cs typeface="Calibri"/>
              </a:rPr>
              <a:t>the</a:t>
            </a:r>
            <a:r>
              <a:rPr sz="2050" spc="204" dirty="0">
                <a:latin typeface="Calibri"/>
                <a:cs typeface="Calibri"/>
              </a:rPr>
              <a:t> </a:t>
            </a:r>
            <a:r>
              <a:rPr sz="2050" spc="-55" dirty="0">
                <a:latin typeface="Calibri"/>
                <a:cs typeface="Calibri"/>
              </a:rPr>
              <a:t>agent</a:t>
            </a:r>
            <a:r>
              <a:rPr sz="2050" spc="170" dirty="0">
                <a:latin typeface="Calibri"/>
                <a:cs typeface="Calibri"/>
              </a:rPr>
              <a:t> </a:t>
            </a:r>
            <a:r>
              <a:rPr sz="2050" spc="-95" dirty="0">
                <a:latin typeface="Calibri"/>
                <a:cs typeface="Calibri"/>
              </a:rPr>
              <a:t>does</a:t>
            </a:r>
            <a:r>
              <a:rPr sz="2050" spc="200" dirty="0">
                <a:latin typeface="Calibri"/>
                <a:cs typeface="Calibri"/>
              </a:rPr>
              <a:t> </a:t>
            </a:r>
            <a:r>
              <a:rPr sz="2050" spc="-50" dirty="0">
                <a:latin typeface="Calibri"/>
                <a:cs typeface="Calibri"/>
              </a:rPr>
              <a:t>in</a:t>
            </a:r>
            <a:r>
              <a:rPr sz="2050" spc="195" dirty="0">
                <a:latin typeface="Calibri"/>
                <a:cs typeface="Calibri"/>
              </a:rPr>
              <a:t> </a:t>
            </a:r>
            <a:r>
              <a:rPr sz="2050" spc="-25" dirty="0">
                <a:latin typeface="Calibri"/>
                <a:cs typeface="Calibri"/>
              </a:rPr>
              <a:t>all</a:t>
            </a:r>
            <a:r>
              <a:rPr sz="2050" spc="175" dirty="0">
                <a:latin typeface="Calibri"/>
                <a:cs typeface="Calibri"/>
              </a:rPr>
              <a:t> </a:t>
            </a:r>
            <a:r>
              <a:rPr sz="2050" spc="-50" dirty="0">
                <a:latin typeface="Calibri"/>
                <a:cs typeface="Calibri"/>
              </a:rPr>
              <a:t>circumstances </a:t>
            </a:r>
            <a:r>
              <a:rPr sz="2050" spc="-450" dirty="0">
                <a:latin typeface="Calibri"/>
                <a:cs typeface="Calibri"/>
              </a:rPr>
              <a:t> </a:t>
            </a:r>
            <a:r>
              <a:rPr sz="2050" spc="20" dirty="0">
                <a:latin typeface="Calibri"/>
                <a:cs typeface="Calibri"/>
              </a:rPr>
              <a:t>The</a:t>
            </a:r>
            <a:r>
              <a:rPr sz="2050" spc="195" dirty="0">
                <a:latin typeface="Calibri"/>
                <a:cs typeface="Calibri"/>
              </a:rPr>
              <a:t> </a:t>
            </a:r>
            <a:r>
              <a:rPr sz="2050" spc="-85" dirty="0">
                <a:solidFill>
                  <a:srgbClr val="0070C0"/>
                </a:solidFill>
                <a:latin typeface="Calibri"/>
                <a:cs typeface="Calibri"/>
              </a:rPr>
              <a:t>performance</a:t>
            </a:r>
            <a:r>
              <a:rPr sz="2050" spc="200" dirty="0">
                <a:solidFill>
                  <a:srgbClr val="0070C0"/>
                </a:solidFill>
                <a:latin typeface="Calibri"/>
                <a:cs typeface="Calibri"/>
              </a:rPr>
              <a:t> </a:t>
            </a:r>
            <a:r>
              <a:rPr sz="2050" spc="-100" dirty="0">
                <a:solidFill>
                  <a:srgbClr val="0070C0"/>
                </a:solidFill>
                <a:latin typeface="Calibri"/>
                <a:cs typeface="Calibri"/>
              </a:rPr>
              <a:t>measure</a:t>
            </a:r>
            <a:r>
              <a:rPr sz="2050" spc="204" dirty="0">
                <a:solidFill>
                  <a:srgbClr val="0070C0"/>
                </a:solidFill>
                <a:latin typeface="Calibri"/>
                <a:cs typeface="Calibri"/>
              </a:rPr>
              <a:t> </a:t>
            </a:r>
            <a:r>
              <a:rPr sz="2050" spc="-65" dirty="0">
                <a:latin typeface="Calibri"/>
                <a:cs typeface="Calibri"/>
              </a:rPr>
              <a:t>evaluates</a:t>
            </a:r>
            <a:r>
              <a:rPr sz="2050" spc="175" dirty="0">
                <a:latin typeface="Calibri"/>
                <a:cs typeface="Calibri"/>
              </a:rPr>
              <a:t> </a:t>
            </a:r>
            <a:r>
              <a:rPr sz="2050" spc="-80" dirty="0">
                <a:latin typeface="Calibri"/>
                <a:cs typeface="Calibri"/>
              </a:rPr>
              <a:t>the</a:t>
            </a:r>
            <a:r>
              <a:rPr sz="2050" spc="204" dirty="0">
                <a:latin typeface="Calibri"/>
                <a:cs typeface="Calibri"/>
              </a:rPr>
              <a:t> </a:t>
            </a:r>
            <a:r>
              <a:rPr sz="2050" spc="-80" dirty="0">
                <a:latin typeface="Calibri"/>
                <a:cs typeface="Calibri"/>
              </a:rPr>
              <a:t>environment</a:t>
            </a:r>
            <a:r>
              <a:rPr sz="2050" spc="170" dirty="0">
                <a:latin typeface="Calibri"/>
                <a:cs typeface="Calibri"/>
              </a:rPr>
              <a:t> </a:t>
            </a:r>
            <a:r>
              <a:rPr sz="2050" spc="-100" dirty="0">
                <a:latin typeface="Calibri"/>
                <a:cs typeface="Calibri"/>
              </a:rPr>
              <a:t>sequence</a:t>
            </a:r>
            <a:endParaRPr sz="2050" dirty="0">
              <a:latin typeface="Calibri"/>
              <a:cs typeface="Calibri"/>
            </a:endParaRPr>
          </a:p>
          <a:p>
            <a:pPr marL="12700" marR="1636395" indent="-635">
              <a:lnSpc>
                <a:spcPct val="163400"/>
              </a:lnSpc>
            </a:pPr>
            <a:r>
              <a:rPr sz="2050" spc="105" dirty="0">
                <a:latin typeface="Calibri"/>
                <a:cs typeface="Calibri"/>
              </a:rPr>
              <a:t>A</a:t>
            </a:r>
            <a:r>
              <a:rPr sz="2050" spc="185" dirty="0">
                <a:latin typeface="Calibri"/>
                <a:cs typeface="Calibri"/>
              </a:rPr>
              <a:t> </a:t>
            </a:r>
            <a:r>
              <a:rPr sz="2050" spc="-55" dirty="0">
                <a:solidFill>
                  <a:srgbClr val="0070C0"/>
                </a:solidFill>
                <a:latin typeface="Calibri"/>
                <a:cs typeface="Calibri"/>
              </a:rPr>
              <a:t>perfectly</a:t>
            </a:r>
            <a:r>
              <a:rPr sz="2050" spc="180" dirty="0">
                <a:solidFill>
                  <a:srgbClr val="0070C0"/>
                </a:solidFill>
                <a:latin typeface="Calibri"/>
                <a:cs typeface="Calibri"/>
              </a:rPr>
              <a:t> </a:t>
            </a:r>
            <a:r>
              <a:rPr sz="2050" spc="-50" dirty="0">
                <a:solidFill>
                  <a:srgbClr val="0070C0"/>
                </a:solidFill>
                <a:latin typeface="Calibri"/>
                <a:cs typeface="Calibri"/>
              </a:rPr>
              <a:t>rational</a:t>
            </a:r>
            <a:r>
              <a:rPr sz="2050" spc="190" dirty="0">
                <a:solidFill>
                  <a:srgbClr val="0070C0"/>
                </a:solidFill>
                <a:latin typeface="Calibri"/>
                <a:cs typeface="Calibri"/>
              </a:rPr>
              <a:t> </a:t>
            </a:r>
            <a:r>
              <a:rPr sz="2050" spc="-55" dirty="0">
                <a:latin typeface="Calibri"/>
                <a:cs typeface="Calibri"/>
              </a:rPr>
              <a:t>agent</a:t>
            </a:r>
            <a:r>
              <a:rPr sz="2050" spc="165" dirty="0">
                <a:latin typeface="Calibri"/>
                <a:cs typeface="Calibri"/>
              </a:rPr>
              <a:t> </a:t>
            </a:r>
            <a:r>
              <a:rPr sz="2050" spc="-55" dirty="0">
                <a:latin typeface="Calibri"/>
                <a:cs typeface="Calibri"/>
              </a:rPr>
              <a:t>maximizes</a:t>
            </a:r>
            <a:r>
              <a:rPr sz="2050" spc="215" dirty="0">
                <a:latin typeface="Calibri"/>
                <a:cs typeface="Calibri"/>
              </a:rPr>
              <a:t> </a:t>
            </a:r>
            <a:r>
              <a:rPr sz="2050" spc="-75" dirty="0">
                <a:latin typeface="Calibri"/>
                <a:cs typeface="Calibri"/>
              </a:rPr>
              <a:t>expected</a:t>
            </a:r>
            <a:r>
              <a:rPr sz="2050" spc="185" dirty="0">
                <a:latin typeface="Calibri"/>
                <a:cs typeface="Calibri"/>
              </a:rPr>
              <a:t> </a:t>
            </a:r>
            <a:r>
              <a:rPr sz="2050" spc="-85" dirty="0">
                <a:latin typeface="Calibri"/>
                <a:cs typeface="Calibri"/>
              </a:rPr>
              <a:t>performance </a:t>
            </a:r>
            <a:r>
              <a:rPr sz="2050" spc="-450" dirty="0">
                <a:latin typeface="Calibri"/>
                <a:cs typeface="Calibri"/>
              </a:rPr>
              <a:t> </a:t>
            </a:r>
            <a:r>
              <a:rPr sz="2050" spc="-25" dirty="0">
                <a:solidFill>
                  <a:srgbClr val="0070C0"/>
                </a:solidFill>
                <a:latin typeface="Calibri"/>
                <a:cs typeface="Calibri"/>
              </a:rPr>
              <a:t>Agent</a:t>
            </a:r>
            <a:r>
              <a:rPr sz="2050" spc="150" dirty="0">
                <a:solidFill>
                  <a:srgbClr val="0070C0"/>
                </a:solidFill>
                <a:latin typeface="Calibri"/>
                <a:cs typeface="Calibri"/>
              </a:rPr>
              <a:t> </a:t>
            </a:r>
            <a:r>
              <a:rPr sz="2050" spc="-75" dirty="0">
                <a:solidFill>
                  <a:srgbClr val="0070C0"/>
                </a:solidFill>
                <a:latin typeface="Calibri"/>
                <a:cs typeface="Calibri"/>
              </a:rPr>
              <a:t>programs</a:t>
            </a:r>
            <a:r>
              <a:rPr sz="2050" spc="190" dirty="0">
                <a:solidFill>
                  <a:srgbClr val="0070C0"/>
                </a:solidFill>
                <a:latin typeface="Calibri"/>
                <a:cs typeface="Calibri"/>
              </a:rPr>
              <a:t> </a:t>
            </a:r>
            <a:r>
              <a:rPr sz="2050" spc="-85" dirty="0">
                <a:latin typeface="Calibri"/>
                <a:cs typeface="Calibri"/>
              </a:rPr>
              <a:t>implement</a:t>
            </a:r>
            <a:r>
              <a:rPr sz="2050" spc="229" dirty="0">
                <a:latin typeface="Calibri"/>
                <a:cs typeface="Calibri"/>
              </a:rPr>
              <a:t> </a:t>
            </a:r>
            <a:r>
              <a:rPr sz="2050" spc="-30" dirty="0">
                <a:latin typeface="Calibri"/>
                <a:cs typeface="Calibri"/>
              </a:rPr>
              <a:t>(some)</a:t>
            </a:r>
            <a:r>
              <a:rPr sz="2050" spc="185" dirty="0">
                <a:latin typeface="Calibri"/>
                <a:cs typeface="Calibri"/>
              </a:rPr>
              <a:t> </a:t>
            </a:r>
            <a:r>
              <a:rPr sz="2050" spc="-55" dirty="0">
                <a:latin typeface="Calibri"/>
                <a:cs typeface="Calibri"/>
              </a:rPr>
              <a:t>agent</a:t>
            </a:r>
            <a:r>
              <a:rPr sz="2050" spc="165" dirty="0">
                <a:latin typeface="Calibri"/>
                <a:cs typeface="Calibri"/>
              </a:rPr>
              <a:t> </a:t>
            </a:r>
            <a:r>
              <a:rPr sz="2050" spc="-60" dirty="0">
                <a:latin typeface="Calibri"/>
                <a:cs typeface="Calibri"/>
              </a:rPr>
              <a:t>functions</a:t>
            </a:r>
            <a:endParaRPr sz="2050" dirty="0">
              <a:latin typeface="Calibri"/>
              <a:cs typeface="Calibri"/>
            </a:endParaRPr>
          </a:p>
          <a:p>
            <a:pPr marL="12700" marR="2051685">
              <a:lnSpc>
                <a:spcPct val="163400"/>
              </a:lnSpc>
            </a:pPr>
            <a:r>
              <a:rPr sz="2050" spc="140" dirty="0">
                <a:solidFill>
                  <a:srgbClr val="0070C0"/>
                </a:solidFill>
                <a:latin typeface="Calibri"/>
                <a:cs typeface="Calibri"/>
              </a:rPr>
              <a:t>PEAS</a:t>
            </a:r>
            <a:r>
              <a:rPr sz="2050" spc="140" dirty="0">
                <a:solidFill>
                  <a:srgbClr val="00007E"/>
                </a:solidFill>
                <a:latin typeface="Calibri"/>
                <a:cs typeface="Calibri"/>
              </a:rPr>
              <a:t> </a:t>
            </a:r>
            <a:r>
              <a:rPr sz="2050" spc="-65" dirty="0">
                <a:latin typeface="Calibri"/>
                <a:cs typeface="Calibri"/>
              </a:rPr>
              <a:t>descriptions</a:t>
            </a:r>
            <a:r>
              <a:rPr sz="2050" spc="-60" dirty="0">
                <a:latin typeface="Calibri"/>
                <a:cs typeface="Calibri"/>
              </a:rPr>
              <a:t> </a:t>
            </a:r>
            <a:r>
              <a:rPr sz="2050" spc="-95" dirty="0">
                <a:latin typeface="Calibri"/>
                <a:cs typeface="Calibri"/>
              </a:rPr>
              <a:t>define</a:t>
            </a:r>
            <a:r>
              <a:rPr sz="2050" spc="-90" dirty="0">
                <a:latin typeface="Calibri"/>
                <a:cs typeface="Calibri"/>
              </a:rPr>
              <a:t> </a:t>
            </a:r>
            <a:r>
              <a:rPr sz="2050" spc="-30" dirty="0">
                <a:latin typeface="Calibri"/>
                <a:cs typeface="Calibri"/>
              </a:rPr>
              <a:t>task</a:t>
            </a:r>
            <a:r>
              <a:rPr sz="2050" spc="-25" dirty="0">
                <a:latin typeface="Calibri"/>
                <a:cs typeface="Calibri"/>
              </a:rPr>
              <a:t> </a:t>
            </a:r>
            <a:r>
              <a:rPr sz="2050" spc="-75" dirty="0">
                <a:latin typeface="Calibri"/>
                <a:cs typeface="Calibri"/>
              </a:rPr>
              <a:t>environments </a:t>
            </a:r>
            <a:r>
              <a:rPr sz="2050" spc="-70" dirty="0">
                <a:latin typeface="Calibri"/>
                <a:cs typeface="Calibri"/>
              </a:rPr>
              <a:t> </a:t>
            </a:r>
            <a:r>
              <a:rPr sz="2050" spc="-50" dirty="0">
                <a:latin typeface="Calibri"/>
                <a:cs typeface="Calibri"/>
              </a:rPr>
              <a:t>Environments</a:t>
            </a:r>
            <a:r>
              <a:rPr sz="2050" spc="120" dirty="0">
                <a:latin typeface="Calibri"/>
                <a:cs typeface="Calibri"/>
              </a:rPr>
              <a:t> </a:t>
            </a:r>
            <a:r>
              <a:rPr sz="2050" spc="-105" dirty="0">
                <a:latin typeface="Calibri"/>
                <a:cs typeface="Calibri"/>
              </a:rPr>
              <a:t>are</a:t>
            </a:r>
            <a:r>
              <a:rPr sz="2050" spc="170" dirty="0">
                <a:latin typeface="Calibri"/>
                <a:cs typeface="Calibri"/>
              </a:rPr>
              <a:t> </a:t>
            </a:r>
            <a:r>
              <a:rPr sz="2050" spc="-60" dirty="0">
                <a:latin typeface="Calibri"/>
                <a:cs typeface="Calibri"/>
              </a:rPr>
              <a:t>categorized</a:t>
            </a:r>
            <a:r>
              <a:rPr sz="2050" spc="185" dirty="0">
                <a:latin typeface="Calibri"/>
                <a:cs typeface="Calibri"/>
              </a:rPr>
              <a:t> </a:t>
            </a:r>
            <a:r>
              <a:rPr sz="2050" spc="-50" dirty="0">
                <a:latin typeface="Calibri"/>
                <a:cs typeface="Calibri"/>
              </a:rPr>
              <a:t>along</a:t>
            </a:r>
            <a:r>
              <a:rPr sz="2050" spc="165" dirty="0">
                <a:latin typeface="Calibri"/>
                <a:cs typeface="Calibri"/>
              </a:rPr>
              <a:t> </a:t>
            </a:r>
            <a:r>
              <a:rPr sz="2050" spc="-75" dirty="0">
                <a:latin typeface="Calibri"/>
                <a:cs typeface="Calibri"/>
              </a:rPr>
              <a:t>several</a:t>
            </a:r>
            <a:r>
              <a:rPr sz="2050" spc="170" dirty="0">
                <a:latin typeface="Calibri"/>
                <a:cs typeface="Calibri"/>
              </a:rPr>
              <a:t> </a:t>
            </a:r>
            <a:r>
              <a:rPr sz="2050" spc="-75" dirty="0">
                <a:latin typeface="Calibri"/>
                <a:cs typeface="Calibri"/>
              </a:rPr>
              <a:t>dimensions:</a:t>
            </a:r>
            <a:endParaRPr sz="2050" dirty="0">
              <a:latin typeface="Calibri"/>
              <a:cs typeface="Calibri"/>
            </a:endParaRPr>
          </a:p>
          <a:p>
            <a:pPr marL="744220">
              <a:lnSpc>
                <a:spcPct val="100000"/>
              </a:lnSpc>
              <a:spcBef>
                <a:spcPts val="35"/>
              </a:spcBef>
            </a:pPr>
            <a:r>
              <a:rPr sz="2050" spc="-80" dirty="0">
                <a:solidFill>
                  <a:srgbClr val="0070C0"/>
                </a:solidFill>
                <a:latin typeface="Calibri"/>
                <a:cs typeface="Calibri"/>
              </a:rPr>
              <a:t>observable?</a:t>
            </a:r>
            <a:r>
              <a:rPr sz="2050" spc="415" dirty="0">
                <a:solidFill>
                  <a:srgbClr val="0070C0"/>
                </a:solidFill>
                <a:latin typeface="Calibri"/>
                <a:cs typeface="Calibri"/>
              </a:rPr>
              <a:t> </a:t>
            </a:r>
            <a:r>
              <a:rPr sz="2050" spc="-55" dirty="0">
                <a:solidFill>
                  <a:srgbClr val="0070C0"/>
                </a:solidFill>
                <a:latin typeface="Calibri"/>
                <a:cs typeface="Calibri"/>
              </a:rPr>
              <a:t>deterministic?</a:t>
            </a:r>
            <a:r>
              <a:rPr sz="2050" spc="450" dirty="0">
                <a:solidFill>
                  <a:srgbClr val="0070C0"/>
                </a:solidFill>
                <a:latin typeface="Calibri"/>
                <a:cs typeface="Calibri"/>
              </a:rPr>
              <a:t> </a:t>
            </a:r>
            <a:r>
              <a:rPr sz="2050" spc="-60" dirty="0">
                <a:solidFill>
                  <a:srgbClr val="0070C0"/>
                </a:solidFill>
                <a:latin typeface="Calibri"/>
                <a:cs typeface="Calibri"/>
              </a:rPr>
              <a:t>episodic?</a:t>
            </a:r>
            <a:r>
              <a:rPr sz="2050" spc="425" dirty="0">
                <a:solidFill>
                  <a:srgbClr val="0070C0"/>
                </a:solidFill>
                <a:latin typeface="Calibri"/>
                <a:cs typeface="Calibri"/>
              </a:rPr>
              <a:t> </a:t>
            </a:r>
            <a:r>
              <a:rPr sz="2050" spc="-25" dirty="0">
                <a:solidFill>
                  <a:srgbClr val="0070C0"/>
                </a:solidFill>
                <a:latin typeface="Calibri"/>
                <a:cs typeface="Calibri"/>
              </a:rPr>
              <a:t>static?</a:t>
            </a:r>
            <a:r>
              <a:rPr sz="2050" spc="415" dirty="0">
                <a:solidFill>
                  <a:srgbClr val="0070C0"/>
                </a:solidFill>
                <a:latin typeface="Calibri"/>
                <a:cs typeface="Calibri"/>
              </a:rPr>
              <a:t> </a:t>
            </a:r>
            <a:r>
              <a:rPr sz="2050" spc="-65" dirty="0">
                <a:solidFill>
                  <a:srgbClr val="0070C0"/>
                </a:solidFill>
                <a:latin typeface="Calibri"/>
                <a:cs typeface="Calibri"/>
              </a:rPr>
              <a:t>discrete?</a:t>
            </a:r>
            <a:r>
              <a:rPr sz="2050" spc="425" dirty="0">
                <a:solidFill>
                  <a:srgbClr val="0070C0"/>
                </a:solidFill>
                <a:latin typeface="Calibri"/>
                <a:cs typeface="Calibri"/>
              </a:rPr>
              <a:t> </a:t>
            </a:r>
            <a:r>
              <a:rPr sz="2050" spc="-50" dirty="0">
                <a:solidFill>
                  <a:srgbClr val="0070C0"/>
                </a:solidFill>
                <a:latin typeface="Calibri"/>
                <a:cs typeface="Calibri"/>
              </a:rPr>
              <a:t>single-agent?</a:t>
            </a:r>
            <a:endParaRPr sz="2050" dirty="0">
              <a:solidFill>
                <a:srgbClr val="0070C0"/>
              </a:solidFill>
              <a:latin typeface="Calibri"/>
              <a:cs typeface="Calibri"/>
            </a:endParaRPr>
          </a:p>
          <a:p>
            <a:pPr marL="12700">
              <a:lnSpc>
                <a:spcPct val="100000"/>
              </a:lnSpc>
              <a:spcBef>
                <a:spcPts val="1560"/>
              </a:spcBef>
            </a:pPr>
            <a:r>
              <a:rPr sz="2050" spc="-50" dirty="0">
                <a:latin typeface="Calibri"/>
                <a:cs typeface="Calibri"/>
              </a:rPr>
              <a:t>Several</a:t>
            </a:r>
            <a:r>
              <a:rPr sz="2050" spc="165" dirty="0">
                <a:latin typeface="Calibri"/>
                <a:cs typeface="Calibri"/>
              </a:rPr>
              <a:t> </a:t>
            </a:r>
            <a:r>
              <a:rPr sz="2050" spc="-45" dirty="0">
                <a:latin typeface="Calibri"/>
                <a:cs typeface="Calibri"/>
              </a:rPr>
              <a:t>basic</a:t>
            </a:r>
            <a:r>
              <a:rPr sz="2050" spc="195" dirty="0">
                <a:latin typeface="Calibri"/>
                <a:cs typeface="Calibri"/>
              </a:rPr>
              <a:t> </a:t>
            </a:r>
            <a:r>
              <a:rPr sz="2050" spc="-55" dirty="0">
                <a:latin typeface="Calibri"/>
                <a:cs typeface="Calibri"/>
              </a:rPr>
              <a:t>agent</a:t>
            </a:r>
            <a:r>
              <a:rPr sz="2050" spc="165" dirty="0">
                <a:latin typeface="Calibri"/>
                <a:cs typeface="Calibri"/>
              </a:rPr>
              <a:t> </a:t>
            </a:r>
            <a:r>
              <a:rPr sz="2050" spc="-60" dirty="0">
                <a:latin typeface="Calibri"/>
                <a:cs typeface="Calibri"/>
              </a:rPr>
              <a:t>architectures</a:t>
            </a:r>
            <a:r>
              <a:rPr sz="2050" spc="175" dirty="0">
                <a:latin typeface="Calibri"/>
                <a:cs typeface="Calibri"/>
              </a:rPr>
              <a:t> </a:t>
            </a:r>
            <a:r>
              <a:rPr sz="2050" spc="-40" dirty="0">
                <a:latin typeface="Calibri"/>
                <a:cs typeface="Calibri"/>
              </a:rPr>
              <a:t>exist:</a:t>
            </a:r>
            <a:endParaRPr sz="2050" dirty="0">
              <a:latin typeface="Calibri"/>
              <a:cs typeface="Calibri"/>
            </a:endParaRPr>
          </a:p>
          <a:p>
            <a:pPr marL="744220">
              <a:lnSpc>
                <a:spcPct val="100000"/>
              </a:lnSpc>
              <a:spcBef>
                <a:spcPts val="25"/>
              </a:spcBef>
            </a:pPr>
            <a:r>
              <a:rPr sz="2050" spc="-60" dirty="0">
                <a:solidFill>
                  <a:srgbClr val="0070C0"/>
                </a:solidFill>
                <a:latin typeface="Calibri"/>
                <a:cs typeface="Calibri"/>
              </a:rPr>
              <a:t>reflex,</a:t>
            </a:r>
            <a:r>
              <a:rPr sz="2050" spc="175" dirty="0">
                <a:solidFill>
                  <a:srgbClr val="0070C0"/>
                </a:solidFill>
                <a:latin typeface="Calibri"/>
                <a:cs typeface="Calibri"/>
              </a:rPr>
              <a:t> </a:t>
            </a:r>
            <a:r>
              <a:rPr sz="2050" spc="-75" dirty="0">
                <a:solidFill>
                  <a:srgbClr val="0070C0"/>
                </a:solidFill>
                <a:latin typeface="Calibri"/>
                <a:cs typeface="Calibri"/>
              </a:rPr>
              <a:t>reflex</a:t>
            </a:r>
            <a:r>
              <a:rPr sz="2050" spc="185" dirty="0">
                <a:solidFill>
                  <a:srgbClr val="0070C0"/>
                </a:solidFill>
                <a:latin typeface="Calibri"/>
                <a:cs typeface="Calibri"/>
              </a:rPr>
              <a:t> </a:t>
            </a:r>
            <a:r>
              <a:rPr sz="2050" spc="-65" dirty="0">
                <a:solidFill>
                  <a:srgbClr val="0070C0"/>
                </a:solidFill>
                <a:latin typeface="Calibri"/>
                <a:cs typeface="Calibri"/>
              </a:rPr>
              <a:t>with</a:t>
            </a:r>
            <a:r>
              <a:rPr sz="2050" spc="190" dirty="0">
                <a:solidFill>
                  <a:srgbClr val="0070C0"/>
                </a:solidFill>
                <a:latin typeface="Calibri"/>
                <a:cs typeface="Calibri"/>
              </a:rPr>
              <a:t> </a:t>
            </a:r>
            <a:r>
              <a:rPr sz="2050" spc="-40" dirty="0">
                <a:solidFill>
                  <a:srgbClr val="0070C0"/>
                </a:solidFill>
                <a:latin typeface="Calibri"/>
                <a:cs typeface="Calibri"/>
              </a:rPr>
              <a:t>state,</a:t>
            </a:r>
            <a:r>
              <a:rPr sz="2050" spc="190" dirty="0">
                <a:solidFill>
                  <a:srgbClr val="0070C0"/>
                </a:solidFill>
                <a:latin typeface="Calibri"/>
                <a:cs typeface="Calibri"/>
              </a:rPr>
              <a:t> </a:t>
            </a:r>
            <a:r>
              <a:rPr sz="2050" spc="-50" dirty="0">
                <a:solidFill>
                  <a:srgbClr val="0070C0"/>
                </a:solidFill>
                <a:latin typeface="Calibri"/>
                <a:cs typeface="Calibri"/>
              </a:rPr>
              <a:t>goal-based,</a:t>
            </a:r>
            <a:r>
              <a:rPr sz="2050" spc="180" dirty="0">
                <a:solidFill>
                  <a:srgbClr val="0070C0"/>
                </a:solidFill>
                <a:latin typeface="Calibri"/>
                <a:cs typeface="Calibri"/>
              </a:rPr>
              <a:t> </a:t>
            </a:r>
            <a:r>
              <a:rPr sz="2050" spc="-55" dirty="0">
                <a:solidFill>
                  <a:srgbClr val="0070C0"/>
                </a:solidFill>
                <a:latin typeface="Calibri"/>
                <a:cs typeface="Calibri"/>
              </a:rPr>
              <a:t>utility-based</a:t>
            </a:r>
            <a:endParaRPr sz="2050" dirty="0">
              <a:solidFill>
                <a:srgbClr val="0070C0"/>
              </a:solidFill>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1"/>
          <p:cNvSpPr txBox="1">
            <a:spLocks noGrp="1"/>
          </p:cNvSpPr>
          <p:nvPr>
            <p:ph type="title"/>
          </p:nvPr>
        </p:nvSpPr>
        <p:spPr>
          <a:xfrm>
            <a:off x="1167409" y="798728"/>
            <a:ext cx="7723500" cy="384900"/>
          </a:xfrm>
          <a:prstGeom prst="rect">
            <a:avLst/>
          </a:prstGeom>
          <a:noFill/>
          <a:ln w="51800"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lvl="0" indent="0" algn="ctr" rtl="0">
              <a:lnSpc>
                <a:spcPct val="105400"/>
              </a:lnSpc>
              <a:spcBef>
                <a:spcPts val="0"/>
              </a:spcBef>
              <a:spcAft>
                <a:spcPts val="0"/>
              </a:spcAft>
              <a:buNone/>
            </a:pPr>
            <a:r>
              <a:rPr lang="en-US"/>
              <a:t>Vacuum-cleaner world</a:t>
            </a:r>
            <a:endParaRPr/>
          </a:p>
        </p:txBody>
      </p:sp>
      <p:grpSp>
        <p:nvGrpSpPr>
          <p:cNvPr id="102" name="Google Shape;102;p11"/>
          <p:cNvGrpSpPr/>
          <p:nvPr/>
        </p:nvGrpSpPr>
        <p:grpSpPr>
          <a:xfrm>
            <a:off x="2557868" y="1587245"/>
            <a:ext cx="4965065" cy="2482850"/>
            <a:chOff x="2557868" y="1587245"/>
            <a:chExt cx="4965065" cy="2482850"/>
          </a:xfrm>
        </p:grpSpPr>
        <p:sp>
          <p:nvSpPr>
            <p:cNvPr id="103" name="Google Shape;103;p11"/>
            <p:cNvSpPr/>
            <p:nvPr/>
          </p:nvSpPr>
          <p:spPr>
            <a:xfrm>
              <a:off x="2557868" y="1587245"/>
              <a:ext cx="4965065" cy="2482850"/>
            </a:xfrm>
            <a:custGeom>
              <a:avLst/>
              <a:gdLst/>
              <a:ahLst/>
              <a:cxnLst/>
              <a:rect l="l" t="t" r="r" b="b"/>
              <a:pathLst>
                <a:path w="4965065" h="2482850" extrusionOk="0">
                  <a:moveTo>
                    <a:pt x="4964518" y="2482253"/>
                  </a:moveTo>
                  <a:lnTo>
                    <a:pt x="4964518" y="0"/>
                  </a:lnTo>
                  <a:lnTo>
                    <a:pt x="0" y="0"/>
                  </a:lnTo>
                  <a:lnTo>
                    <a:pt x="0" y="2482253"/>
                  </a:lnTo>
                  <a:lnTo>
                    <a:pt x="4964518" y="2482253"/>
                  </a:lnTo>
                  <a:close/>
                </a:path>
              </a:pathLst>
            </a:custGeom>
            <a:noFill/>
            <a:ln w="443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11"/>
            <p:cNvSpPr/>
            <p:nvPr/>
          </p:nvSpPr>
          <p:spPr>
            <a:xfrm>
              <a:off x="5040121" y="1587245"/>
              <a:ext cx="0" cy="2482850"/>
            </a:xfrm>
            <a:custGeom>
              <a:avLst/>
              <a:gdLst/>
              <a:ahLst/>
              <a:cxnLst/>
              <a:rect l="l" t="t" r="r" b="b"/>
              <a:pathLst>
                <a:path w="120000" h="2482850" extrusionOk="0">
                  <a:moveTo>
                    <a:pt x="0" y="0"/>
                  </a:moveTo>
                  <a:lnTo>
                    <a:pt x="0" y="2482253"/>
                  </a:lnTo>
                </a:path>
              </a:pathLst>
            </a:custGeom>
            <a:noFill/>
            <a:ln w="29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11"/>
            <p:cNvSpPr/>
            <p:nvPr/>
          </p:nvSpPr>
          <p:spPr>
            <a:xfrm>
              <a:off x="2943059" y="3182447"/>
              <a:ext cx="212090" cy="277495"/>
            </a:xfrm>
            <a:custGeom>
              <a:avLst/>
              <a:gdLst/>
              <a:ahLst/>
              <a:cxnLst/>
              <a:rect l="l" t="t" r="r" b="b"/>
              <a:pathLst>
                <a:path w="212089" h="277495" extrusionOk="0">
                  <a:moveTo>
                    <a:pt x="0" y="216720"/>
                  </a:moveTo>
                  <a:lnTo>
                    <a:pt x="6337" y="254608"/>
                  </a:lnTo>
                  <a:lnTo>
                    <a:pt x="24247" y="275138"/>
                  </a:lnTo>
                  <a:lnTo>
                    <a:pt x="52077" y="277483"/>
                  </a:lnTo>
                  <a:lnTo>
                    <a:pt x="88176" y="260814"/>
                  </a:lnTo>
                  <a:lnTo>
                    <a:pt x="121331" y="233935"/>
                  </a:lnTo>
                  <a:lnTo>
                    <a:pt x="154484" y="198171"/>
                  </a:lnTo>
                  <a:lnTo>
                    <a:pt x="183405" y="157330"/>
                  </a:lnTo>
                  <a:lnTo>
                    <a:pt x="203861" y="115220"/>
                  </a:lnTo>
                  <a:lnTo>
                    <a:pt x="211620" y="75648"/>
                  </a:lnTo>
                  <a:lnTo>
                    <a:pt x="199772" y="34998"/>
                  </a:lnTo>
                  <a:lnTo>
                    <a:pt x="169738" y="8405"/>
                  </a:lnTo>
                  <a:lnTo>
                    <a:pt x="129784" y="0"/>
                  </a:lnTo>
                  <a:lnTo>
                    <a:pt x="88176" y="13914"/>
                  </a:lnTo>
                  <a:lnTo>
                    <a:pt x="58689" y="42628"/>
                  </a:lnTo>
                  <a:lnTo>
                    <a:pt x="34281" y="82767"/>
                  </a:lnTo>
                  <a:lnTo>
                    <a:pt x="15800" y="128829"/>
                  </a:lnTo>
                  <a:lnTo>
                    <a:pt x="4091" y="175314"/>
                  </a:lnTo>
                  <a:lnTo>
                    <a:pt x="0" y="216720"/>
                  </a:lnTo>
                  <a:close/>
                </a:path>
              </a:pathLst>
            </a:custGeom>
            <a:solidFill>
              <a:srgbClr val="BEBEB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1"/>
            <p:cNvSpPr/>
            <p:nvPr/>
          </p:nvSpPr>
          <p:spPr>
            <a:xfrm>
              <a:off x="2943059" y="3182447"/>
              <a:ext cx="212090" cy="277495"/>
            </a:xfrm>
            <a:custGeom>
              <a:avLst/>
              <a:gdLst/>
              <a:ahLst/>
              <a:cxnLst/>
              <a:rect l="l" t="t" r="r" b="b"/>
              <a:pathLst>
                <a:path w="212089" h="277495" extrusionOk="0">
                  <a:moveTo>
                    <a:pt x="0" y="216720"/>
                  </a:moveTo>
                  <a:lnTo>
                    <a:pt x="4091" y="175314"/>
                  </a:lnTo>
                  <a:lnTo>
                    <a:pt x="15800" y="128829"/>
                  </a:lnTo>
                  <a:lnTo>
                    <a:pt x="34281" y="82767"/>
                  </a:lnTo>
                  <a:lnTo>
                    <a:pt x="58689" y="42628"/>
                  </a:lnTo>
                  <a:lnTo>
                    <a:pt x="88176" y="13914"/>
                  </a:lnTo>
                  <a:lnTo>
                    <a:pt x="129784" y="0"/>
                  </a:lnTo>
                  <a:lnTo>
                    <a:pt x="169738" y="8405"/>
                  </a:lnTo>
                  <a:lnTo>
                    <a:pt x="199772" y="34998"/>
                  </a:lnTo>
                  <a:lnTo>
                    <a:pt x="211620" y="75648"/>
                  </a:lnTo>
                  <a:lnTo>
                    <a:pt x="203861" y="115220"/>
                  </a:lnTo>
                  <a:lnTo>
                    <a:pt x="183405" y="157330"/>
                  </a:lnTo>
                  <a:lnTo>
                    <a:pt x="154484" y="198171"/>
                  </a:lnTo>
                  <a:lnTo>
                    <a:pt x="121331" y="233935"/>
                  </a:lnTo>
                  <a:lnTo>
                    <a:pt x="88176" y="260814"/>
                  </a:lnTo>
                  <a:lnTo>
                    <a:pt x="52077" y="277483"/>
                  </a:lnTo>
                  <a:lnTo>
                    <a:pt x="24247" y="275138"/>
                  </a:lnTo>
                  <a:lnTo>
                    <a:pt x="6337" y="254608"/>
                  </a:lnTo>
                  <a:lnTo>
                    <a:pt x="0" y="216720"/>
                  </a:lnTo>
                </a:path>
              </a:pathLst>
            </a:custGeom>
            <a:noFill/>
            <a:ln w="29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11"/>
            <p:cNvSpPr/>
            <p:nvPr/>
          </p:nvSpPr>
          <p:spPr>
            <a:xfrm>
              <a:off x="3719016" y="3306597"/>
              <a:ext cx="264795" cy="268605"/>
            </a:xfrm>
            <a:custGeom>
              <a:avLst/>
              <a:gdLst/>
              <a:ahLst/>
              <a:cxnLst/>
              <a:rect l="l" t="t" r="r" b="b"/>
              <a:pathLst>
                <a:path w="264795" h="268604" extrusionOk="0">
                  <a:moveTo>
                    <a:pt x="0" y="141071"/>
                  </a:moveTo>
                  <a:lnTo>
                    <a:pt x="18534" y="186398"/>
                  </a:lnTo>
                  <a:lnTo>
                    <a:pt x="55664" y="222634"/>
                  </a:lnTo>
                  <a:lnTo>
                    <a:pt x="103537" y="248949"/>
                  </a:lnTo>
                  <a:lnTo>
                    <a:pt x="154305" y="264515"/>
                  </a:lnTo>
                  <a:lnTo>
                    <a:pt x="200670" y="268376"/>
                  </a:lnTo>
                  <a:lnTo>
                    <a:pt x="237524" y="259008"/>
                  </a:lnTo>
                  <a:lnTo>
                    <a:pt x="260325" y="234760"/>
                  </a:lnTo>
                  <a:lnTo>
                    <a:pt x="264528" y="193979"/>
                  </a:lnTo>
                  <a:lnTo>
                    <a:pt x="252361" y="149681"/>
                  </a:lnTo>
                  <a:lnTo>
                    <a:pt x="228552" y="100938"/>
                  </a:lnTo>
                  <a:lnTo>
                    <a:pt x="196279" y="54947"/>
                  </a:lnTo>
                  <a:lnTo>
                    <a:pt x="158715" y="18902"/>
                  </a:lnTo>
                  <a:lnTo>
                    <a:pt x="119037" y="0"/>
                  </a:lnTo>
                  <a:lnTo>
                    <a:pt x="80417" y="3241"/>
                  </a:lnTo>
                  <a:lnTo>
                    <a:pt x="46029" y="24895"/>
                  </a:lnTo>
                  <a:lnTo>
                    <a:pt x="19048" y="59035"/>
                  </a:lnTo>
                  <a:lnTo>
                    <a:pt x="2646" y="99736"/>
                  </a:lnTo>
                  <a:lnTo>
                    <a:pt x="0" y="141071"/>
                  </a:lnTo>
                  <a:close/>
                </a:path>
              </a:pathLst>
            </a:custGeom>
            <a:solidFill>
              <a:srgbClr val="BEBEB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11"/>
            <p:cNvSpPr/>
            <p:nvPr/>
          </p:nvSpPr>
          <p:spPr>
            <a:xfrm>
              <a:off x="3719016" y="3306597"/>
              <a:ext cx="264795" cy="268605"/>
            </a:xfrm>
            <a:custGeom>
              <a:avLst/>
              <a:gdLst/>
              <a:ahLst/>
              <a:cxnLst/>
              <a:rect l="l" t="t" r="r" b="b"/>
              <a:pathLst>
                <a:path w="264795" h="268604" extrusionOk="0">
                  <a:moveTo>
                    <a:pt x="0" y="141071"/>
                  </a:moveTo>
                  <a:lnTo>
                    <a:pt x="2646" y="99736"/>
                  </a:lnTo>
                  <a:lnTo>
                    <a:pt x="19048" y="59035"/>
                  </a:lnTo>
                  <a:lnTo>
                    <a:pt x="46029" y="24895"/>
                  </a:lnTo>
                  <a:lnTo>
                    <a:pt x="80417" y="3241"/>
                  </a:lnTo>
                  <a:lnTo>
                    <a:pt x="119037" y="0"/>
                  </a:lnTo>
                  <a:lnTo>
                    <a:pt x="158715" y="18902"/>
                  </a:lnTo>
                  <a:lnTo>
                    <a:pt x="196279" y="54947"/>
                  </a:lnTo>
                  <a:lnTo>
                    <a:pt x="228552" y="100938"/>
                  </a:lnTo>
                  <a:lnTo>
                    <a:pt x="252361" y="149681"/>
                  </a:lnTo>
                  <a:lnTo>
                    <a:pt x="264528" y="193979"/>
                  </a:lnTo>
                  <a:lnTo>
                    <a:pt x="260325" y="234760"/>
                  </a:lnTo>
                  <a:lnTo>
                    <a:pt x="237524" y="259008"/>
                  </a:lnTo>
                  <a:lnTo>
                    <a:pt x="200670" y="268376"/>
                  </a:lnTo>
                  <a:lnTo>
                    <a:pt x="154305" y="264515"/>
                  </a:lnTo>
                  <a:lnTo>
                    <a:pt x="103537" y="248949"/>
                  </a:lnTo>
                  <a:lnTo>
                    <a:pt x="55664" y="222634"/>
                  </a:lnTo>
                  <a:lnTo>
                    <a:pt x="18534" y="186398"/>
                  </a:lnTo>
                  <a:lnTo>
                    <a:pt x="0" y="141071"/>
                  </a:lnTo>
                </a:path>
              </a:pathLst>
            </a:custGeom>
            <a:noFill/>
            <a:ln w="29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9" name="Google Shape;109;p11"/>
            <p:cNvPicPr preferRelativeResize="0"/>
            <p:nvPr/>
          </p:nvPicPr>
          <p:blipFill rotWithShape="1">
            <a:blip r:embed="rId3">
              <a:alphaModFix/>
            </a:blip>
            <a:srcRect/>
            <a:stretch/>
          </p:blipFill>
          <p:spPr>
            <a:xfrm>
              <a:off x="3739522" y="3058167"/>
              <a:ext cx="241170" cy="188262"/>
            </a:xfrm>
            <a:prstGeom prst="rect">
              <a:avLst/>
            </a:prstGeom>
            <a:noFill/>
            <a:ln>
              <a:noFill/>
            </a:ln>
          </p:spPr>
        </p:pic>
        <p:sp>
          <p:nvSpPr>
            <p:cNvPr id="110" name="Google Shape;110;p11"/>
            <p:cNvSpPr/>
            <p:nvPr/>
          </p:nvSpPr>
          <p:spPr>
            <a:xfrm>
              <a:off x="3172320" y="3205200"/>
              <a:ext cx="264795" cy="212090"/>
            </a:xfrm>
            <a:custGeom>
              <a:avLst/>
              <a:gdLst/>
              <a:ahLst/>
              <a:cxnLst/>
              <a:rect l="l" t="t" r="r" b="b"/>
              <a:pathLst>
                <a:path w="264795" h="212089" extrusionOk="0">
                  <a:moveTo>
                    <a:pt x="0" y="105816"/>
                  </a:moveTo>
                  <a:lnTo>
                    <a:pt x="10394" y="146999"/>
                  </a:lnTo>
                  <a:lnTo>
                    <a:pt x="38739" y="180630"/>
                  </a:lnTo>
                  <a:lnTo>
                    <a:pt x="80779" y="203305"/>
                  </a:lnTo>
                  <a:lnTo>
                    <a:pt x="132257" y="211620"/>
                  </a:lnTo>
                  <a:lnTo>
                    <a:pt x="183743" y="203305"/>
                  </a:lnTo>
                  <a:lnTo>
                    <a:pt x="225786" y="180630"/>
                  </a:lnTo>
                  <a:lnTo>
                    <a:pt x="254133" y="146999"/>
                  </a:lnTo>
                  <a:lnTo>
                    <a:pt x="264528" y="105816"/>
                  </a:lnTo>
                  <a:lnTo>
                    <a:pt x="254133" y="64631"/>
                  </a:lnTo>
                  <a:lnTo>
                    <a:pt x="225786" y="30995"/>
                  </a:lnTo>
                  <a:lnTo>
                    <a:pt x="183743" y="8316"/>
                  </a:lnTo>
                  <a:lnTo>
                    <a:pt x="132257" y="0"/>
                  </a:lnTo>
                  <a:lnTo>
                    <a:pt x="80779" y="8316"/>
                  </a:lnTo>
                  <a:lnTo>
                    <a:pt x="38739" y="30995"/>
                  </a:lnTo>
                  <a:lnTo>
                    <a:pt x="10394" y="64631"/>
                  </a:lnTo>
                  <a:lnTo>
                    <a:pt x="0" y="105816"/>
                  </a:lnTo>
                  <a:close/>
                </a:path>
              </a:pathLst>
            </a:custGeom>
            <a:solidFill>
              <a:srgbClr val="BEBEB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11"/>
            <p:cNvSpPr/>
            <p:nvPr/>
          </p:nvSpPr>
          <p:spPr>
            <a:xfrm>
              <a:off x="3172320" y="3205200"/>
              <a:ext cx="264795" cy="212090"/>
            </a:xfrm>
            <a:custGeom>
              <a:avLst/>
              <a:gdLst/>
              <a:ahLst/>
              <a:cxnLst/>
              <a:rect l="l" t="t" r="r" b="b"/>
              <a:pathLst>
                <a:path w="264795" h="212089" extrusionOk="0">
                  <a:moveTo>
                    <a:pt x="264528" y="105816"/>
                  </a:moveTo>
                  <a:lnTo>
                    <a:pt x="254133" y="64631"/>
                  </a:lnTo>
                  <a:lnTo>
                    <a:pt x="225786" y="30995"/>
                  </a:lnTo>
                  <a:lnTo>
                    <a:pt x="183743" y="8316"/>
                  </a:lnTo>
                  <a:lnTo>
                    <a:pt x="132257" y="0"/>
                  </a:lnTo>
                  <a:lnTo>
                    <a:pt x="80779" y="8316"/>
                  </a:lnTo>
                  <a:lnTo>
                    <a:pt x="38739" y="30995"/>
                  </a:lnTo>
                  <a:lnTo>
                    <a:pt x="10394" y="64631"/>
                  </a:lnTo>
                  <a:lnTo>
                    <a:pt x="0" y="105816"/>
                  </a:lnTo>
                  <a:lnTo>
                    <a:pt x="10394" y="146999"/>
                  </a:lnTo>
                  <a:lnTo>
                    <a:pt x="38739" y="180630"/>
                  </a:lnTo>
                  <a:lnTo>
                    <a:pt x="80779" y="203305"/>
                  </a:lnTo>
                  <a:lnTo>
                    <a:pt x="132257" y="211620"/>
                  </a:lnTo>
                  <a:lnTo>
                    <a:pt x="183743" y="203305"/>
                  </a:lnTo>
                  <a:lnTo>
                    <a:pt x="225786" y="180630"/>
                  </a:lnTo>
                  <a:lnTo>
                    <a:pt x="254133" y="146999"/>
                  </a:lnTo>
                  <a:lnTo>
                    <a:pt x="264528" y="105816"/>
                  </a:lnTo>
                </a:path>
              </a:pathLst>
            </a:custGeom>
            <a:noFill/>
            <a:ln w="29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2" name="Google Shape;112;p11"/>
            <p:cNvPicPr preferRelativeResize="0"/>
            <p:nvPr/>
          </p:nvPicPr>
          <p:blipFill rotWithShape="1">
            <a:blip r:embed="rId4">
              <a:alphaModFix/>
            </a:blip>
            <a:srcRect/>
            <a:stretch/>
          </p:blipFill>
          <p:spPr>
            <a:xfrm>
              <a:off x="3157544" y="3481394"/>
              <a:ext cx="241170" cy="135354"/>
            </a:xfrm>
            <a:prstGeom prst="rect">
              <a:avLst/>
            </a:prstGeom>
            <a:noFill/>
            <a:ln>
              <a:noFill/>
            </a:ln>
          </p:spPr>
        </p:pic>
        <p:pic>
          <p:nvPicPr>
            <p:cNvPr id="113" name="Google Shape;113;p11"/>
            <p:cNvPicPr preferRelativeResize="0"/>
            <p:nvPr/>
          </p:nvPicPr>
          <p:blipFill rotWithShape="1">
            <a:blip r:embed="rId5">
              <a:alphaModFix/>
            </a:blip>
            <a:srcRect/>
            <a:stretch/>
          </p:blipFill>
          <p:spPr>
            <a:xfrm>
              <a:off x="3474968" y="3428486"/>
              <a:ext cx="241170" cy="241170"/>
            </a:xfrm>
            <a:prstGeom prst="rect">
              <a:avLst/>
            </a:prstGeom>
            <a:noFill/>
            <a:ln>
              <a:noFill/>
            </a:ln>
          </p:spPr>
        </p:pic>
        <p:pic>
          <p:nvPicPr>
            <p:cNvPr id="114" name="Google Shape;114;p11"/>
            <p:cNvPicPr preferRelativeResize="0"/>
            <p:nvPr/>
          </p:nvPicPr>
          <p:blipFill rotWithShape="1">
            <a:blip r:embed="rId6">
              <a:alphaModFix/>
            </a:blip>
            <a:srcRect/>
            <a:stretch/>
          </p:blipFill>
          <p:spPr>
            <a:xfrm>
              <a:off x="3263335" y="3005221"/>
              <a:ext cx="466930" cy="320420"/>
            </a:xfrm>
            <a:prstGeom prst="rect">
              <a:avLst/>
            </a:prstGeom>
            <a:noFill/>
            <a:ln>
              <a:noFill/>
            </a:ln>
          </p:spPr>
        </p:pic>
        <p:sp>
          <p:nvSpPr>
            <p:cNvPr id="115" name="Google Shape;115;p11"/>
            <p:cNvSpPr/>
            <p:nvPr/>
          </p:nvSpPr>
          <p:spPr>
            <a:xfrm>
              <a:off x="3064725" y="1848595"/>
              <a:ext cx="1548130" cy="764540"/>
            </a:xfrm>
            <a:custGeom>
              <a:avLst/>
              <a:gdLst/>
              <a:ahLst/>
              <a:cxnLst/>
              <a:rect l="l" t="t" r="r" b="b"/>
              <a:pathLst>
                <a:path w="1548129" h="764539" extrusionOk="0">
                  <a:moveTo>
                    <a:pt x="0" y="764403"/>
                  </a:moveTo>
                  <a:lnTo>
                    <a:pt x="828890" y="764403"/>
                  </a:lnTo>
                  <a:lnTo>
                    <a:pt x="705434" y="601221"/>
                  </a:lnTo>
                  <a:lnTo>
                    <a:pt x="141084" y="601221"/>
                  </a:lnTo>
                  <a:lnTo>
                    <a:pt x="0" y="764403"/>
                  </a:lnTo>
                  <a:close/>
                </a:path>
                <a:path w="1548129" h="764539" extrusionOk="0">
                  <a:moveTo>
                    <a:pt x="705332" y="600167"/>
                  </a:moveTo>
                  <a:lnTo>
                    <a:pt x="1155026" y="229822"/>
                  </a:lnTo>
                  <a:lnTo>
                    <a:pt x="1155026" y="335639"/>
                  </a:lnTo>
                  <a:lnTo>
                    <a:pt x="784694" y="679517"/>
                  </a:lnTo>
                  <a:lnTo>
                    <a:pt x="705332" y="600167"/>
                  </a:lnTo>
                  <a:close/>
                </a:path>
                <a:path w="1548129" h="764539" extrusionOk="0">
                  <a:moveTo>
                    <a:pt x="1141806" y="639842"/>
                  </a:moveTo>
                  <a:lnTo>
                    <a:pt x="1140841" y="601915"/>
                  </a:lnTo>
                  <a:lnTo>
                    <a:pt x="1140967" y="556876"/>
                  </a:lnTo>
                  <a:lnTo>
                    <a:pt x="1142290" y="506432"/>
                  </a:lnTo>
                  <a:lnTo>
                    <a:pt x="1144921" y="452287"/>
                  </a:lnTo>
                  <a:lnTo>
                    <a:pt x="1148967" y="396146"/>
                  </a:lnTo>
                  <a:lnTo>
                    <a:pt x="1154538" y="339716"/>
                  </a:lnTo>
                  <a:lnTo>
                    <a:pt x="1161741" y="284702"/>
                  </a:lnTo>
                  <a:lnTo>
                    <a:pt x="1170686" y="232808"/>
                  </a:lnTo>
                  <a:lnTo>
                    <a:pt x="1181481" y="185741"/>
                  </a:lnTo>
                  <a:lnTo>
                    <a:pt x="1201217" y="126709"/>
                  </a:lnTo>
                  <a:lnTo>
                    <a:pt x="1224750" y="80906"/>
                  </a:lnTo>
                  <a:lnTo>
                    <a:pt x="1251467" y="46860"/>
                  </a:lnTo>
                  <a:lnTo>
                    <a:pt x="1312004" y="8158"/>
                  </a:lnTo>
                  <a:lnTo>
                    <a:pt x="1384494" y="0"/>
                  </a:lnTo>
                  <a:lnTo>
                    <a:pt x="1423540" y="10864"/>
                  </a:lnTo>
                  <a:lnTo>
                    <a:pt x="1459833" y="36118"/>
                  </a:lnTo>
                  <a:lnTo>
                    <a:pt x="1491469" y="78725"/>
                  </a:lnTo>
                  <a:lnTo>
                    <a:pt x="1516545" y="141646"/>
                  </a:lnTo>
                  <a:lnTo>
                    <a:pt x="1527031" y="186103"/>
                  </a:lnTo>
                  <a:lnTo>
                    <a:pt x="1535122" y="236039"/>
                  </a:lnTo>
                  <a:lnTo>
                    <a:pt x="1541036" y="289749"/>
                  </a:lnTo>
                  <a:lnTo>
                    <a:pt x="1544991" y="345527"/>
                  </a:lnTo>
                  <a:lnTo>
                    <a:pt x="1547205" y="401669"/>
                  </a:lnTo>
                  <a:lnTo>
                    <a:pt x="1547895" y="456467"/>
                  </a:lnTo>
                  <a:lnTo>
                    <a:pt x="1547279" y="508217"/>
                  </a:lnTo>
                  <a:lnTo>
                    <a:pt x="1545574" y="555212"/>
                  </a:lnTo>
                  <a:lnTo>
                    <a:pt x="1542999" y="595747"/>
                  </a:lnTo>
                  <a:lnTo>
                    <a:pt x="1534183" y="659470"/>
                  </a:lnTo>
                  <a:lnTo>
                    <a:pt x="1493400" y="704248"/>
                  </a:lnTo>
                  <a:lnTo>
                    <a:pt x="1454823" y="705971"/>
                  </a:lnTo>
                  <a:lnTo>
                    <a:pt x="1413204" y="706041"/>
                  </a:lnTo>
                  <a:lnTo>
                    <a:pt x="1365235" y="706535"/>
                  </a:lnTo>
                  <a:lnTo>
                    <a:pt x="1315150" y="707874"/>
                  </a:lnTo>
                  <a:lnTo>
                    <a:pt x="1267181" y="710483"/>
                  </a:lnTo>
                  <a:lnTo>
                    <a:pt x="1225562" y="714784"/>
                  </a:lnTo>
                  <a:lnTo>
                    <a:pt x="1187056" y="721057"/>
                  </a:lnTo>
                  <a:lnTo>
                    <a:pt x="1162191" y="718647"/>
                  </a:lnTo>
                  <a:lnTo>
                    <a:pt x="1148072" y="695570"/>
                  </a:lnTo>
                  <a:lnTo>
                    <a:pt x="1141806" y="639842"/>
                  </a:lnTo>
                </a:path>
              </a:pathLst>
            </a:custGeom>
            <a:noFill/>
            <a:ln w="29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6" name="Google Shape;116;p11"/>
            <p:cNvPicPr preferRelativeResize="0"/>
            <p:nvPr/>
          </p:nvPicPr>
          <p:blipFill rotWithShape="1">
            <a:blip r:embed="rId7">
              <a:alphaModFix/>
            </a:blip>
            <a:srcRect/>
            <a:stretch/>
          </p:blipFill>
          <p:spPr>
            <a:xfrm>
              <a:off x="4152069" y="2566270"/>
              <a:ext cx="489836" cy="241170"/>
            </a:xfrm>
            <a:prstGeom prst="rect">
              <a:avLst/>
            </a:prstGeom>
            <a:noFill/>
            <a:ln>
              <a:noFill/>
            </a:ln>
          </p:spPr>
        </p:pic>
        <p:sp>
          <p:nvSpPr>
            <p:cNvPr id="117" name="Google Shape;117;p11"/>
            <p:cNvSpPr/>
            <p:nvPr/>
          </p:nvSpPr>
          <p:spPr>
            <a:xfrm>
              <a:off x="2898216" y="2609672"/>
              <a:ext cx="1161415" cy="99695"/>
            </a:xfrm>
            <a:custGeom>
              <a:avLst/>
              <a:gdLst/>
              <a:ahLst/>
              <a:cxnLst/>
              <a:rect l="l" t="t" r="r" b="b"/>
              <a:pathLst>
                <a:path w="1161414" h="99694" extrusionOk="0">
                  <a:moveTo>
                    <a:pt x="1026134" y="0"/>
                  </a:moveTo>
                  <a:lnTo>
                    <a:pt x="1161161" y="99199"/>
                  </a:lnTo>
                  <a:lnTo>
                    <a:pt x="0" y="99199"/>
                  </a:lnTo>
                  <a:lnTo>
                    <a:pt x="189026" y="0"/>
                  </a:lnTo>
                  <a:lnTo>
                    <a:pt x="1026134" y="0"/>
                  </a:lnTo>
                  <a:close/>
                </a:path>
              </a:pathLst>
            </a:custGeom>
            <a:noFill/>
            <a:ln w="29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11"/>
            <p:cNvSpPr/>
            <p:nvPr/>
          </p:nvSpPr>
          <p:spPr>
            <a:xfrm>
              <a:off x="5731306" y="3182408"/>
              <a:ext cx="212090" cy="277495"/>
            </a:xfrm>
            <a:custGeom>
              <a:avLst/>
              <a:gdLst/>
              <a:ahLst/>
              <a:cxnLst/>
              <a:rect l="l" t="t" r="r" b="b"/>
              <a:pathLst>
                <a:path w="212089" h="277495" extrusionOk="0">
                  <a:moveTo>
                    <a:pt x="0" y="216720"/>
                  </a:moveTo>
                  <a:lnTo>
                    <a:pt x="6337" y="254608"/>
                  </a:lnTo>
                  <a:lnTo>
                    <a:pt x="24247" y="275137"/>
                  </a:lnTo>
                  <a:lnTo>
                    <a:pt x="52077" y="277478"/>
                  </a:lnTo>
                  <a:lnTo>
                    <a:pt x="88176" y="260802"/>
                  </a:lnTo>
                  <a:lnTo>
                    <a:pt x="121326" y="233927"/>
                  </a:lnTo>
                  <a:lnTo>
                    <a:pt x="154479" y="198164"/>
                  </a:lnTo>
                  <a:lnTo>
                    <a:pt x="183401" y="157321"/>
                  </a:lnTo>
                  <a:lnTo>
                    <a:pt x="203859" y="115209"/>
                  </a:lnTo>
                  <a:lnTo>
                    <a:pt x="211620" y="75636"/>
                  </a:lnTo>
                  <a:lnTo>
                    <a:pt x="199770" y="34993"/>
                  </a:lnTo>
                  <a:lnTo>
                    <a:pt x="169733" y="8404"/>
                  </a:lnTo>
                  <a:lnTo>
                    <a:pt x="129779" y="0"/>
                  </a:lnTo>
                  <a:lnTo>
                    <a:pt x="88176" y="13914"/>
                  </a:lnTo>
                  <a:lnTo>
                    <a:pt x="58689" y="42623"/>
                  </a:lnTo>
                  <a:lnTo>
                    <a:pt x="34281" y="82761"/>
                  </a:lnTo>
                  <a:lnTo>
                    <a:pt x="15800" y="128825"/>
                  </a:lnTo>
                  <a:lnTo>
                    <a:pt x="4091" y="175313"/>
                  </a:lnTo>
                  <a:lnTo>
                    <a:pt x="0" y="216720"/>
                  </a:lnTo>
                  <a:close/>
                </a:path>
              </a:pathLst>
            </a:custGeom>
            <a:solidFill>
              <a:srgbClr val="BEBEB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11"/>
            <p:cNvSpPr/>
            <p:nvPr/>
          </p:nvSpPr>
          <p:spPr>
            <a:xfrm>
              <a:off x="5731306" y="3182408"/>
              <a:ext cx="212090" cy="277495"/>
            </a:xfrm>
            <a:custGeom>
              <a:avLst/>
              <a:gdLst/>
              <a:ahLst/>
              <a:cxnLst/>
              <a:rect l="l" t="t" r="r" b="b"/>
              <a:pathLst>
                <a:path w="212089" h="277495" extrusionOk="0">
                  <a:moveTo>
                    <a:pt x="0" y="216720"/>
                  </a:moveTo>
                  <a:lnTo>
                    <a:pt x="4091" y="175313"/>
                  </a:lnTo>
                  <a:lnTo>
                    <a:pt x="15800" y="128825"/>
                  </a:lnTo>
                  <a:lnTo>
                    <a:pt x="34281" y="82761"/>
                  </a:lnTo>
                  <a:lnTo>
                    <a:pt x="58689" y="42623"/>
                  </a:lnTo>
                  <a:lnTo>
                    <a:pt x="88176" y="13914"/>
                  </a:lnTo>
                  <a:lnTo>
                    <a:pt x="129779" y="0"/>
                  </a:lnTo>
                  <a:lnTo>
                    <a:pt x="169733" y="8404"/>
                  </a:lnTo>
                  <a:lnTo>
                    <a:pt x="199770" y="34993"/>
                  </a:lnTo>
                  <a:lnTo>
                    <a:pt x="211620" y="75636"/>
                  </a:lnTo>
                  <a:lnTo>
                    <a:pt x="203859" y="115209"/>
                  </a:lnTo>
                  <a:lnTo>
                    <a:pt x="183401" y="157321"/>
                  </a:lnTo>
                  <a:lnTo>
                    <a:pt x="154479" y="198164"/>
                  </a:lnTo>
                  <a:lnTo>
                    <a:pt x="121326" y="233927"/>
                  </a:lnTo>
                  <a:lnTo>
                    <a:pt x="88176" y="260802"/>
                  </a:lnTo>
                  <a:lnTo>
                    <a:pt x="52077" y="277478"/>
                  </a:lnTo>
                  <a:lnTo>
                    <a:pt x="24247" y="275137"/>
                  </a:lnTo>
                  <a:lnTo>
                    <a:pt x="6337" y="254608"/>
                  </a:lnTo>
                  <a:lnTo>
                    <a:pt x="0" y="216720"/>
                  </a:lnTo>
                </a:path>
              </a:pathLst>
            </a:custGeom>
            <a:noFill/>
            <a:ln w="29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1"/>
            <p:cNvSpPr/>
            <p:nvPr/>
          </p:nvSpPr>
          <p:spPr>
            <a:xfrm>
              <a:off x="6507264" y="3306546"/>
              <a:ext cx="264795" cy="268605"/>
            </a:xfrm>
            <a:custGeom>
              <a:avLst/>
              <a:gdLst/>
              <a:ahLst/>
              <a:cxnLst/>
              <a:rect l="l" t="t" r="r" b="b"/>
              <a:pathLst>
                <a:path w="264795" h="268604" extrusionOk="0">
                  <a:moveTo>
                    <a:pt x="0" y="141084"/>
                  </a:moveTo>
                  <a:lnTo>
                    <a:pt x="18529" y="186409"/>
                  </a:lnTo>
                  <a:lnTo>
                    <a:pt x="55659" y="222642"/>
                  </a:lnTo>
                  <a:lnTo>
                    <a:pt x="103536" y="248956"/>
                  </a:lnTo>
                  <a:lnTo>
                    <a:pt x="154305" y="264528"/>
                  </a:lnTo>
                  <a:lnTo>
                    <a:pt x="200664" y="268383"/>
                  </a:lnTo>
                  <a:lnTo>
                    <a:pt x="237520" y="259016"/>
                  </a:lnTo>
                  <a:lnTo>
                    <a:pt x="260323" y="234771"/>
                  </a:lnTo>
                  <a:lnTo>
                    <a:pt x="264528" y="193992"/>
                  </a:lnTo>
                  <a:lnTo>
                    <a:pt x="252356" y="149689"/>
                  </a:lnTo>
                  <a:lnTo>
                    <a:pt x="228547" y="100945"/>
                  </a:lnTo>
                  <a:lnTo>
                    <a:pt x="196275" y="54953"/>
                  </a:lnTo>
                  <a:lnTo>
                    <a:pt x="158714" y="18907"/>
                  </a:lnTo>
                  <a:lnTo>
                    <a:pt x="119037" y="0"/>
                  </a:lnTo>
                  <a:lnTo>
                    <a:pt x="80417" y="3247"/>
                  </a:lnTo>
                  <a:lnTo>
                    <a:pt x="46029" y="24905"/>
                  </a:lnTo>
                  <a:lnTo>
                    <a:pt x="19048" y="59047"/>
                  </a:lnTo>
                  <a:lnTo>
                    <a:pt x="2646" y="99748"/>
                  </a:lnTo>
                  <a:lnTo>
                    <a:pt x="0" y="141084"/>
                  </a:lnTo>
                  <a:close/>
                </a:path>
              </a:pathLst>
            </a:custGeom>
            <a:solidFill>
              <a:srgbClr val="BEBEB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11"/>
            <p:cNvSpPr/>
            <p:nvPr/>
          </p:nvSpPr>
          <p:spPr>
            <a:xfrm>
              <a:off x="6507264" y="3306546"/>
              <a:ext cx="264795" cy="268605"/>
            </a:xfrm>
            <a:custGeom>
              <a:avLst/>
              <a:gdLst/>
              <a:ahLst/>
              <a:cxnLst/>
              <a:rect l="l" t="t" r="r" b="b"/>
              <a:pathLst>
                <a:path w="264795" h="268604" extrusionOk="0">
                  <a:moveTo>
                    <a:pt x="0" y="141084"/>
                  </a:moveTo>
                  <a:lnTo>
                    <a:pt x="2646" y="99748"/>
                  </a:lnTo>
                  <a:lnTo>
                    <a:pt x="19048" y="59047"/>
                  </a:lnTo>
                  <a:lnTo>
                    <a:pt x="46029" y="24905"/>
                  </a:lnTo>
                  <a:lnTo>
                    <a:pt x="80417" y="3247"/>
                  </a:lnTo>
                  <a:lnTo>
                    <a:pt x="119037" y="0"/>
                  </a:lnTo>
                  <a:lnTo>
                    <a:pt x="158714" y="18907"/>
                  </a:lnTo>
                  <a:lnTo>
                    <a:pt x="196275" y="54953"/>
                  </a:lnTo>
                  <a:lnTo>
                    <a:pt x="228547" y="100945"/>
                  </a:lnTo>
                  <a:lnTo>
                    <a:pt x="252356" y="149689"/>
                  </a:lnTo>
                  <a:lnTo>
                    <a:pt x="264528" y="193992"/>
                  </a:lnTo>
                  <a:lnTo>
                    <a:pt x="260323" y="234771"/>
                  </a:lnTo>
                  <a:lnTo>
                    <a:pt x="237520" y="259016"/>
                  </a:lnTo>
                  <a:lnTo>
                    <a:pt x="200664" y="268383"/>
                  </a:lnTo>
                  <a:lnTo>
                    <a:pt x="154305" y="264528"/>
                  </a:lnTo>
                  <a:lnTo>
                    <a:pt x="103536" y="248956"/>
                  </a:lnTo>
                  <a:lnTo>
                    <a:pt x="55659" y="222642"/>
                  </a:lnTo>
                  <a:lnTo>
                    <a:pt x="18529" y="186409"/>
                  </a:lnTo>
                  <a:lnTo>
                    <a:pt x="0" y="141084"/>
                  </a:lnTo>
                </a:path>
              </a:pathLst>
            </a:custGeom>
            <a:noFill/>
            <a:ln w="29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2" name="Google Shape;122;p11"/>
            <p:cNvPicPr preferRelativeResize="0"/>
            <p:nvPr/>
          </p:nvPicPr>
          <p:blipFill rotWithShape="1">
            <a:blip r:embed="rId8">
              <a:alphaModFix/>
            </a:blip>
            <a:srcRect/>
            <a:stretch/>
          </p:blipFill>
          <p:spPr>
            <a:xfrm>
              <a:off x="6527756" y="3058129"/>
              <a:ext cx="241170" cy="188262"/>
            </a:xfrm>
            <a:prstGeom prst="rect">
              <a:avLst/>
            </a:prstGeom>
            <a:noFill/>
            <a:ln>
              <a:noFill/>
            </a:ln>
          </p:spPr>
        </p:pic>
        <p:sp>
          <p:nvSpPr>
            <p:cNvPr id="123" name="Google Shape;123;p11"/>
            <p:cNvSpPr/>
            <p:nvPr/>
          </p:nvSpPr>
          <p:spPr>
            <a:xfrm>
              <a:off x="5960567" y="3205162"/>
              <a:ext cx="264795" cy="212090"/>
            </a:xfrm>
            <a:custGeom>
              <a:avLst/>
              <a:gdLst/>
              <a:ahLst/>
              <a:cxnLst/>
              <a:rect l="l" t="t" r="r" b="b"/>
              <a:pathLst>
                <a:path w="264795" h="212089" extrusionOk="0">
                  <a:moveTo>
                    <a:pt x="0" y="105803"/>
                  </a:moveTo>
                  <a:lnTo>
                    <a:pt x="10392" y="146994"/>
                  </a:lnTo>
                  <a:lnTo>
                    <a:pt x="38735" y="180628"/>
                  </a:lnTo>
                  <a:lnTo>
                    <a:pt x="80774" y="203305"/>
                  </a:lnTo>
                  <a:lnTo>
                    <a:pt x="132257" y="211620"/>
                  </a:lnTo>
                  <a:lnTo>
                    <a:pt x="183741" y="203305"/>
                  </a:lnTo>
                  <a:lnTo>
                    <a:pt x="225780" y="180628"/>
                  </a:lnTo>
                  <a:lnTo>
                    <a:pt x="254123" y="146994"/>
                  </a:lnTo>
                  <a:lnTo>
                    <a:pt x="264515" y="105803"/>
                  </a:lnTo>
                  <a:lnTo>
                    <a:pt x="254123" y="64620"/>
                  </a:lnTo>
                  <a:lnTo>
                    <a:pt x="225780" y="30989"/>
                  </a:lnTo>
                  <a:lnTo>
                    <a:pt x="183741" y="8314"/>
                  </a:lnTo>
                  <a:lnTo>
                    <a:pt x="132257" y="0"/>
                  </a:lnTo>
                  <a:lnTo>
                    <a:pt x="80774" y="8314"/>
                  </a:lnTo>
                  <a:lnTo>
                    <a:pt x="38735" y="30989"/>
                  </a:lnTo>
                  <a:lnTo>
                    <a:pt x="10392" y="64620"/>
                  </a:lnTo>
                  <a:lnTo>
                    <a:pt x="0" y="105803"/>
                  </a:lnTo>
                  <a:close/>
                </a:path>
              </a:pathLst>
            </a:custGeom>
            <a:solidFill>
              <a:srgbClr val="BEBEB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1"/>
            <p:cNvSpPr/>
            <p:nvPr/>
          </p:nvSpPr>
          <p:spPr>
            <a:xfrm>
              <a:off x="5960567" y="3205162"/>
              <a:ext cx="264795" cy="212090"/>
            </a:xfrm>
            <a:custGeom>
              <a:avLst/>
              <a:gdLst/>
              <a:ahLst/>
              <a:cxnLst/>
              <a:rect l="l" t="t" r="r" b="b"/>
              <a:pathLst>
                <a:path w="264795" h="212089" extrusionOk="0">
                  <a:moveTo>
                    <a:pt x="264515" y="105803"/>
                  </a:moveTo>
                  <a:lnTo>
                    <a:pt x="254123" y="64620"/>
                  </a:lnTo>
                  <a:lnTo>
                    <a:pt x="225780" y="30989"/>
                  </a:lnTo>
                  <a:lnTo>
                    <a:pt x="183741" y="8314"/>
                  </a:lnTo>
                  <a:lnTo>
                    <a:pt x="132257" y="0"/>
                  </a:lnTo>
                  <a:lnTo>
                    <a:pt x="80774" y="8314"/>
                  </a:lnTo>
                  <a:lnTo>
                    <a:pt x="38735" y="30989"/>
                  </a:lnTo>
                  <a:lnTo>
                    <a:pt x="10392" y="64620"/>
                  </a:lnTo>
                  <a:lnTo>
                    <a:pt x="0" y="105803"/>
                  </a:lnTo>
                  <a:lnTo>
                    <a:pt x="10392" y="146994"/>
                  </a:lnTo>
                  <a:lnTo>
                    <a:pt x="38735" y="180628"/>
                  </a:lnTo>
                  <a:lnTo>
                    <a:pt x="80774" y="203305"/>
                  </a:lnTo>
                  <a:lnTo>
                    <a:pt x="132257" y="211620"/>
                  </a:lnTo>
                  <a:lnTo>
                    <a:pt x="183741" y="203305"/>
                  </a:lnTo>
                  <a:lnTo>
                    <a:pt x="225780" y="180628"/>
                  </a:lnTo>
                  <a:lnTo>
                    <a:pt x="254123" y="146994"/>
                  </a:lnTo>
                  <a:lnTo>
                    <a:pt x="264515" y="105803"/>
                  </a:lnTo>
                </a:path>
              </a:pathLst>
            </a:custGeom>
            <a:noFill/>
            <a:ln w="29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1"/>
            <p:cNvPicPr preferRelativeResize="0"/>
            <p:nvPr/>
          </p:nvPicPr>
          <p:blipFill rotWithShape="1">
            <a:blip r:embed="rId9">
              <a:alphaModFix/>
            </a:blip>
            <a:srcRect/>
            <a:stretch/>
          </p:blipFill>
          <p:spPr>
            <a:xfrm>
              <a:off x="5945791" y="3481343"/>
              <a:ext cx="241170" cy="135367"/>
            </a:xfrm>
            <a:prstGeom prst="rect">
              <a:avLst/>
            </a:prstGeom>
            <a:noFill/>
            <a:ln>
              <a:noFill/>
            </a:ln>
          </p:spPr>
        </p:pic>
        <p:pic>
          <p:nvPicPr>
            <p:cNvPr id="126" name="Google Shape;126;p11"/>
            <p:cNvPicPr preferRelativeResize="0"/>
            <p:nvPr/>
          </p:nvPicPr>
          <p:blipFill rotWithShape="1">
            <a:blip r:embed="rId10">
              <a:alphaModFix/>
            </a:blip>
            <a:srcRect/>
            <a:stretch/>
          </p:blipFill>
          <p:spPr>
            <a:xfrm>
              <a:off x="6263202" y="3428448"/>
              <a:ext cx="241170" cy="241170"/>
            </a:xfrm>
            <a:prstGeom prst="rect">
              <a:avLst/>
            </a:prstGeom>
            <a:noFill/>
            <a:ln>
              <a:noFill/>
            </a:ln>
          </p:spPr>
        </p:pic>
        <p:pic>
          <p:nvPicPr>
            <p:cNvPr id="127" name="Google Shape;127;p11"/>
            <p:cNvPicPr preferRelativeResize="0"/>
            <p:nvPr/>
          </p:nvPicPr>
          <p:blipFill rotWithShape="1">
            <a:blip r:embed="rId11">
              <a:alphaModFix/>
            </a:blip>
            <a:srcRect/>
            <a:stretch/>
          </p:blipFill>
          <p:spPr>
            <a:xfrm>
              <a:off x="6051582" y="3005182"/>
              <a:ext cx="466924" cy="320425"/>
            </a:xfrm>
            <a:prstGeom prst="rect">
              <a:avLst/>
            </a:prstGeom>
            <a:noFill/>
            <a:ln>
              <a:noFill/>
            </a:ln>
          </p:spPr>
        </p:pic>
      </p:grpSp>
      <p:sp>
        <p:nvSpPr>
          <p:cNvPr id="128" name="Google Shape;128;p11"/>
          <p:cNvSpPr txBox="1"/>
          <p:nvPr/>
        </p:nvSpPr>
        <p:spPr>
          <a:xfrm>
            <a:off x="2647950" y="1563875"/>
            <a:ext cx="6609300" cy="513600"/>
          </a:xfrm>
          <a:prstGeom prst="rect">
            <a:avLst/>
          </a:prstGeom>
          <a:noFill/>
          <a:ln>
            <a:noFill/>
          </a:ln>
        </p:spPr>
        <p:txBody>
          <a:bodyPr spcFirstLastPara="1" wrap="square" lIns="0" tIns="13325" rIns="0" bIns="0" anchor="t" anchorCtr="0">
            <a:spAutoFit/>
          </a:bodyPr>
          <a:lstStyle/>
          <a:p>
            <a:pPr marL="0" marR="0" lvl="0" indent="0" algn="l" rtl="0">
              <a:lnSpc>
                <a:spcPct val="100000"/>
              </a:lnSpc>
              <a:spcBef>
                <a:spcPts val="0"/>
              </a:spcBef>
              <a:spcAft>
                <a:spcPts val="0"/>
              </a:spcAft>
              <a:buNone/>
            </a:pPr>
            <a:r>
              <a:rPr lang="en-US" sz="3250" i="1">
                <a:solidFill>
                  <a:schemeClr val="dk1"/>
                </a:solidFill>
                <a:latin typeface="Times New Roman"/>
                <a:ea typeface="Times New Roman"/>
                <a:cs typeface="Times New Roman"/>
                <a:sym typeface="Times New Roman"/>
              </a:rPr>
              <a:t>A                       B</a:t>
            </a:r>
            <a:endParaRPr sz="3250">
              <a:solidFill>
                <a:schemeClr val="dk1"/>
              </a:solidFill>
              <a:latin typeface="Times New Roman"/>
              <a:ea typeface="Times New Roman"/>
              <a:cs typeface="Times New Roman"/>
              <a:sym typeface="Times New Roman"/>
            </a:endParaRPr>
          </a:p>
        </p:txBody>
      </p:sp>
      <p:sp>
        <p:nvSpPr>
          <p:cNvPr id="130" name="Google Shape;130;p11"/>
          <p:cNvSpPr txBox="1">
            <a:spLocks noGrp="1"/>
          </p:cNvSpPr>
          <p:nvPr>
            <p:ph type="sldNum" idx="12"/>
          </p:nvPr>
        </p:nvSpPr>
        <p:spPr>
          <a:xfrm>
            <a:off x="8768586" y="7008652"/>
            <a:ext cx="195600" cy="1230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US"/>
              <a:t>4</a:t>
            </a:fld>
            <a:endParaRPr/>
          </a:p>
        </p:txBody>
      </p:sp>
      <p:sp>
        <p:nvSpPr>
          <p:cNvPr id="131" name="Google Shape;131;p11"/>
          <p:cNvSpPr txBox="1"/>
          <p:nvPr/>
        </p:nvSpPr>
        <p:spPr>
          <a:xfrm>
            <a:off x="1130300" y="4365464"/>
            <a:ext cx="5066030" cy="850900"/>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None/>
            </a:pPr>
            <a:r>
              <a:rPr lang="en-US" sz="2050">
                <a:solidFill>
                  <a:schemeClr val="dk1"/>
                </a:solidFill>
                <a:latin typeface="Calibri"/>
                <a:ea typeface="Calibri"/>
                <a:cs typeface="Calibri"/>
                <a:sym typeface="Calibri"/>
              </a:rPr>
              <a:t>Percepts: location and contents, e.g., </a:t>
            </a:r>
            <a:r>
              <a:rPr lang="en-US" sz="2050">
                <a:solidFill>
                  <a:schemeClr val="dk1"/>
                </a:solidFill>
                <a:latin typeface="Arial"/>
                <a:ea typeface="Arial"/>
                <a:cs typeface="Arial"/>
                <a:sym typeface="Arial"/>
              </a:rPr>
              <a:t>[</a:t>
            </a:r>
            <a:r>
              <a:rPr lang="en-US" sz="2050" b="0" i="1">
                <a:solidFill>
                  <a:schemeClr val="dk1"/>
                </a:solidFill>
                <a:latin typeface="Bookman Old Style"/>
                <a:ea typeface="Bookman Old Style"/>
                <a:cs typeface="Bookman Old Style"/>
                <a:sym typeface="Bookman Old Style"/>
              </a:rPr>
              <a:t>A, Dirty</a:t>
            </a:r>
            <a:r>
              <a:rPr lang="en-US" sz="2050">
                <a:solidFill>
                  <a:schemeClr val="dk1"/>
                </a:solidFill>
                <a:latin typeface="Arial"/>
                <a:ea typeface="Arial"/>
                <a:cs typeface="Arial"/>
                <a:sym typeface="Arial"/>
              </a:rPr>
              <a:t>]</a:t>
            </a:r>
            <a:endParaRPr sz="2050">
              <a:solidFill>
                <a:schemeClr val="dk1"/>
              </a:solidFill>
              <a:latin typeface="Arial"/>
              <a:ea typeface="Arial"/>
              <a:cs typeface="Arial"/>
              <a:sym typeface="Arial"/>
            </a:endParaRPr>
          </a:p>
          <a:p>
            <a:pPr marL="12700" marR="0" lvl="0" indent="0" algn="l" rtl="0">
              <a:lnSpc>
                <a:spcPct val="100000"/>
              </a:lnSpc>
              <a:spcBef>
                <a:spcPts val="1560"/>
              </a:spcBef>
              <a:spcAft>
                <a:spcPts val="0"/>
              </a:spcAft>
              <a:buNone/>
            </a:pPr>
            <a:r>
              <a:rPr lang="en-US" sz="2050">
                <a:solidFill>
                  <a:schemeClr val="dk1"/>
                </a:solidFill>
                <a:latin typeface="Calibri"/>
                <a:ea typeface="Calibri"/>
                <a:cs typeface="Calibri"/>
                <a:sym typeface="Calibri"/>
              </a:rPr>
              <a:t>Actions:  </a:t>
            </a:r>
            <a:r>
              <a:rPr lang="en-US" sz="2050" b="0" i="1">
                <a:solidFill>
                  <a:schemeClr val="dk1"/>
                </a:solidFill>
                <a:latin typeface="Bookman Old Style"/>
                <a:ea typeface="Bookman Old Style"/>
                <a:cs typeface="Bookman Old Style"/>
                <a:sym typeface="Bookman Old Style"/>
              </a:rPr>
              <a:t>Left</a:t>
            </a:r>
            <a:r>
              <a:rPr lang="en-US" sz="2050">
                <a:solidFill>
                  <a:schemeClr val="dk1"/>
                </a:solidFill>
                <a:latin typeface="Calibri"/>
                <a:ea typeface="Calibri"/>
                <a:cs typeface="Calibri"/>
                <a:sym typeface="Calibri"/>
              </a:rPr>
              <a:t>, </a:t>
            </a:r>
            <a:r>
              <a:rPr lang="en-US" sz="2050" b="0" i="1">
                <a:solidFill>
                  <a:schemeClr val="dk1"/>
                </a:solidFill>
                <a:latin typeface="Bookman Old Style"/>
                <a:ea typeface="Bookman Old Style"/>
                <a:cs typeface="Bookman Old Style"/>
                <a:sym typeface="Bookman Old Style"/>
              </a:rPr>
              <a:t>Right</a:t>
            </a:r>
            <a:r>
              <a:rPr lang="en-US" sz="2050">
                <a:solidFill>
                  <a:schemeClr val="dk1"/>
                </a:solidFill>
                <a:latin typeface="Calibri"/>
                <a:ea typeface="Calibri"/>
                <a:cs typeface="Calibri"/>
                <a:sym typeface="Calibri"/>
              </a:rPr>
              <a:t>, </a:t>
            </a:r>
            <a:r>
              <a:rPr lang="en-US" sz="2050" b="0" i="1">
                <a:solidFill>
                  <a:schemeClr val="dk1"/>
                </a:solidFill>
                <a:latin typeface="Bookman Old Style"/>
                <a:ea typeface="Bookman Old Style"/>
                <a:cs typeface="Bookman Old Style"/>
                <a:sym typeface="Bookman Old Style"/>
              </a:rPr>
              <a:t>Suck</a:t>
            </a:r>
            <a:r>
              <a:rPr lang="en-US" sz="2050">
                <a:solidFill>
                  <a:schemeClr val="dk1"/>
                </a:solidFill>
                <a:latin typeface="Calibri"/>
                <a:ea typeface="Calibri"/>
                <a:cs typeface="Calibri"/>
                <a:sym typeface="Calibri"/>
              </a:rPr>
              <a:t>, </a:t>
            </a:r>
            <a:r>
              <a:rPr lang="en-US" sz="2050" b="0" i="1">
                <a:solidFill>
                  <a:schemeClr val="dk1"/>
                </a:solidFill>
                <a:latin typeface="Bookman Old Style"/>
                <a:ea typeface="Bookman Old Style"/>
                <a:cs typeface="Bookman Old Style"/>
                <a:sym typeface="Bookman Old Style"/>
              </a:rPr>
              <a:t>N oOp</a:t>
            </a:r>
            <a:endParaRPr sz="2050">
              <a:solidFill>
                <a:schemeClr val="dk1"/>
              </a:solidFill>
              <a:latin typeface="Bookman Old Style"/>
              <a:ea typeface="Bookman Old Style"/>
              <a:cs typeface="Bookman Old Style"/>
              <a:sym typeface="Bookman Old Style"/>
            </a:endParaRPr>
          </a:p>
        </p:txBody>
      </p:sp>
      <p:sp>
        <p:nvSpPr>
          <p:cNvPr id="133" name="Google Shape;133;p11"/>
          <p:cNvSpPr txBox="1">
            <a:spLocks noGrp="1"/>
          </p:cNvSpPr>
          <p:nvPr>
            <p:ph type="body" idx="1"/>
          </p:nvPr>
        </p:nvSpPr>
        <p:spPr>
          <a:xfrm>
            <a:off x="1139799" y="1489100"/>
            <a:ext cx="7782000" cy="277200"/>
          </a:xfrm>
          <a:prstGeom prst="rect">
            <a:avLst/>
          </a:prstGeom>
        </p:spPr>
        <p:txBody>
          <a:bodyPr spcFirstLastPara="1" wrap="square" lIns="0" tIns="0" rIns="0" bIns="0" anchor="t" anchorCtr="0">
            <a:sp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37"/>
        <p:cNvGrpSpPr/>
        <p:nvPr/>
      </p:nvGrpSpPr>
      <p:grpSpPr>
        <a:xfrm>
          <a:off x="0" y="0"/>
          <a:ext cx="0" cy="0"/>
          <a:chOff x="0" y="0"/>
          <a:chExt cx="0" cy="0"/>
        </a:xfrm>
      </p:grpSpPr>
      <p:sp>
        <p:nvSpPr>
          <p:cNvPr id="139" name="Google Shape;139;p12"/>
          <p:cNvSpPr txBox="1">
            <a:spLocks noGrp="1"/>
          </p:cNvSpPr>
          <p:nvPr>
            <p:ph type="sldNum" idx="12"/>
          </p:nvPr>
        </p:nvSpPr>
        <p:spPr>
          <a:xfrm>
            <a:off x="8768586" y="7008652"/>
            <a:ext cx="195600" cy="1230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US"/>
              <a:t>5</a:t>
            </a:fld>
            <a:endParaRPr/>
          </a:p>
        </p:txBody>
      </p:sp>
      <p:sp>
        <p:nvSpPr>
          <p:cNvPr id="140" name="Google Shape;140;p12"/>
          <p:cNvSpPr txBox="1">
            <a:spLocks noGrp="1"/>
          </p:cNvSpPr>
          <p:nvPr>
            <p:ph type="title"/>
          </p:nvPr>
        </p:nvSpPr>
        <p:spPr>
          <a:xfrm>
            <a:off x="1167409" y="798728"/>
            <a:ext cx="7723500" cy="384900"/>
          </a:xfrm>
          <a:prstGeom prst="rect">
            <a:avLst/>
          </a:prstGeom>
          <a:noFill/>
          <a:ln w="51800"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lvl="0" indent="0" algn="ctr" rtl="0">
              <a:lnSpc>
                <a:spcPct val="105400"/>
              </a:lnSpc>
              <a:spcBef>
                <a:spcPts val="0"/>
              </a:spcBef>
              <a:spcAft>
                <a:spcPts val="0"/>
              </a:spcAft>
              <a:buNone/>
            </a:pPr>
            <a:r>
              <a:rPr lang="en-US"/>
              <a:t>A vacuum-cleaner agent</a:t>
            </a:r>
            <a:endParaRPr/>
          </a:p>
        </p:txBody>
      </p:sp>
      <p:graphicFrame>
        <p:nvGraphicFramePr>
          <p:cNvPr id="141" name="Google Shape;141;p12"/>
          <p:cNvGraphicFramePr/>
          <p:nvPr>
            <p:extLst>
              <p:ext uri="{D42A27DB-BD31-4B8C-83A1-F6EECF244321}">
                <p14:modId xmlns:p14="http://schemas.microsoft.com/office/powerpoint/2010/main" val="3093452392"/>
              </p:ext>
            </p:extLst>
          </p:nvPr>
        </p:nvGraphicFramePr>
        <p:xfrm>
          <a:off x="1167409" y="1539975"/>
          <a:ext cx="7772400" cy="2563348"/>
        </p:xfrm>
        <a:graphic>
          <a:graphicData uri="http://schemas.openxmlformats.org/drawingml/2006/table">
            <a:tbl>
              <a:tblPr firstRow="1" bandRow="1">
                <a:noFill/>
                <a:tableStyleId>{9E63AA5F-6E9A-4D09-A482-853E015F2B86}</a:tableStyleId>
              </a:tblPr>
              <a:tblGrid>
                <a:gridCol w="5376550">
                  <a:extLst>
                    <a:ext uri="{9D8B030D-6E8A-4147-A177-3AD203B41FA5}">
                      <a16:colId xmlns:a16="http://schemas.microsoft.com/office/drawing/2014/main" val="20000"/>
                    </a:ext>
                  </a:extLst>
                </a:gridCol>
                <a:gridCol w="2395850">
                  <a:extLst>
                    <a:ext uri="{9D8B030D-6E8A-4147-A177-3AD203B41FA5}">
                      <a16:colId xmlns:a16="http://schemas.microsoft.com/office/drawing/2014/main" val="20001"/>
                    </a:ext>
                  </a:extLst>
                </a:gridCol>
              </a:tblGrid>
              <a:tr h="321300">
                <a:tc>
                  <a:txBody>
                    <a:bodyPr/>
                    <a:lstStyle/>
                    <a:p>
                      <a:pPr marL="988694" marR="0" lvl="0" indent="0" algn="l" rtl="0">
                        <a:lnSpc>
                          <a:spcPct val="106097"/>
                        </a:lnSpc>
                        <a:spcBef>
                          <a:spcPts val="0"/>
                        </a:spcBef>
                        <a:spcAft>
                          <a:spcPts val="0"/>
                        </a:spcAft>
                        <a:buNone/>
                      </a:pPr>
                      <a:r>
                        <a:rPr lang="en-US" sz="2050" u="none" strike="noStrike" cap="none" dirty="0">
                          <a:latin typeface="Calibri"/>
                          <a:ea typeface="Calibri"/>
                          <a:cs typeface="Calibri"/>
                          <a:sym typeface="Calibri"/>
                        </a:rPr>
                        <a:t>Percept sequence</a:t>
                      </a:r>
                      <a:endParaRPr sz="2050" u="none" strike="noStrike" cap="none" dirty="0">
                        <a:latin typeface="Calibri"/>
                        <a:ea typeface="Calibri"/>
                        <a:cs typeface="Calibri"/>
                        <a:sym typeface="Calibri"/>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230630" marR="0" lvl="0" indent="0" algn="l" rtl="0">
                        <a:lnSpc>
                          <a:spcPct val="106097"/>
                        </a:lnSpc>
                        <a:spcBef>
                          <a:spcPts val="0"/>
                        </a:spcBef>
                        <a:spcAft>
                          <a:spcPts val="0"/>
                        </a:spcAft>
                        <a:buNone/>
                      </a:pPr>
                      <a:r>
                        <a:rPr lang="en-US" sz="2050" u="none" strike="noStrike" cap="none">
                          <a:latin typeface="Calibri"/>
                          <a:ea typeface="Calibri"/>
                          <a:cs typeface="Calibri"/>
                          <a:sym typeface="Calibri"/>
                        </a:rPr>
                        <a:t>Action</a:t>
                      </a:r>
                      <a:endParaRPr sz="2050" u="none" strike="noStrike" cap="none">
                        <a:latin typeface="Calibri"/>
                        <a:ea typeface="Calibri"/>
                        <a:cs typeface="Calibri"/>
                        <a:sym typeface="Calibri"/>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1300">
                <a:tc>
                  <a:txBody>
                    <a:bodyPr/>
                    <a:lstStyle/>
                    <a:p>
                      <a:pPr marL="988694" marR="0" lvl="0" indent="0" algn="l" rtl="0">
                        <a:lnSpc>
                          <a:spcPct val="107804"/>
                        </a:lnSpc>
                        <a:spcBef>
                          <a:spcPts val="0"/>
                        </a:spcBef>
                        <a:spcAft>
                          <a:spcPts val="0"/>
                        </a:spcAft>
                        <a:buNone/>
                      </a:pPr>
                      <a:r>
                        <a:rPr lang="en-US" sz="2050" u="none" strike="noStrike" cap="none">
                          <a:latin typeface="Arial"/>
                          <a:ea typeface="Arial"/>
                          <a:cs typeface="Arial"/>
                          <a:sym typeface="Arial"/>
                        </a:rPr>
                        <a:t>[</a:t>
                      </a:r>
                      <a:r>
                        <a:rPr lang="en-US" sz="2050" b="0" i="1" u="none" strike="noStrike" cap="none">
                          <a:latin typeface="Bookman Old Style"/>
                          <a:ea typeface="Bookman Old Style"/>
                          <a:cs typeface="Bookman Old Style"/>
                          <a:sym typeface="Bookman Old Style"/>
                        </a:rPr>
                        <a:t>A, Clean</a:t>
                      </a:r>
                      <a:r>
                        <a:rPr lang="en-US" sz="2050" u="none" strike="noStrike" cap="none">
                          <a:latin typeface="Arial"/>
                          <a:ea typeface="Arial"/>
                          <a:cs typeface="Arial"/>
                          <a:sym typeface="Arial"/>
                        </a:rPr>
                        <a:t>]</a:t>
                      </a:r>
                      <a:endParaRPr sz="2050" u="none" strike="noStrike" cap="none">
                        <a:latin typeface="Arial"/>
                        <a:ea typeface="Arial"/>
                        <a:cs typeface="Arial"/>
                        <a:sym typeface="Arial"/>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tcPr>
                </a:tc>
                <a:tc>
                  <a:txBody>
                    <a:bodyPr/>
                    <a:lstStyle/>
                    <a:p>
                      <a:pPr marL="1229360" marR="0" lvl="0" indent="0" algn="l" rtl="0">
                        <a:lnSpc>
                          <a:spcPct val="107804"/>
                        </a:lnSpc>
                        <a:spcBef>
                          <a:spcPts val="0"/>
                        </a:spcBef>
                        <a:spcAft>
                          <a:spcPts val="0"/>
                        </a:spcAft>
                        <a:buNone/>
                      </a:pPr>
                      <a:r>
                        <a:rPr lang="en-US" sz="2050" b="0" i="1" u="none" strike="noStrike" cap="none">
                          <a:latin typeface="Bookman Old Style"/>
                          <a:ea typeface="Bookman Old Style"/>
                          <a:cs typeface="Bookman Old Style"/>
                          <a:sym typeface="Bookman Old Style"/>
                        </a:rPr>
                        <a:t>Right</a:t>
                      </a:r>
                      <a:endParaRPr sz="2050" u="none" strike="noStrike" cap="none">
                        <a:latin typeface="Bookman Old Style"/>
                        <a:ea typeface="Bookman Old Style"/>
                        <a:cs typeface="Bookman Old Style"/>
                        <a:sym typeface="Bookman Old Style"/>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316875">
                <a:tc>
                  <a:txBody>
                    <a:bodyPr/>
                    <a:lstStyle/>
                    <a:p>
                      <a:pPr marL="988694" marR="0" lvl="0" indent="0" algn="l" rtl="0">
                        <a:lnSpc>
                          <a:spcPct val="106097"/>
                        </a:lnSpc>
                        <a:spcBef>
                          <a:spcPts val="0"/>
                        </a:spcBef>
                        <a:spcAft>
                          <a:spcPts val="0"/>
                        </a:spcAft>
                        <a:buNone/>
                      </a:pPr>
                      <a:r>
                        <a:rPr lang="en-US" sz="2050" u="none" strike="noStrike" cap="none" dirty="0">
                          <a:latin typeface="Arial"/>
                          <a:ea typeface="Arial"/>
                          <a:cs typeface="Arial"/>
                          <a:sym typeface="Arial"/>
                        </a:rPr>
                        <a:t>[</a:t>
                      </a:r>
                      <a:r>
                        <a:rPr lang="en-US" sz="2050" b="0" i="1" u="none" strike="noStrike" cap="none" dirty="0">
                          <a:latin typeface="Bookman Old Style"/>
                          <a:ea typeface="Bookman Old Style"/>
                          <a:cs typeface="Bookman Old Style"/>
                          <a:sym typeface="Bookman Old Style"/>
                        </a:rPr>
                        <a:t>A, Dirty</a:t>
                      </a:r>
                      <a:r>
                        <a:rPr lang="en-US" sz="2050" u="none" strike="noStrike" cap="none" dirty="0">
                          <a:latin typeface="Arial"/>
                          <a:ea typeface="Arial"/>
                          <a:cs typeface="Arial"/>
                          <a:sym typeface="Arial"/>
                        </a:rPr>
                        <a:t>]</a:t>
                      </a:r>
                      <a:endParaRPr sz="2050" u="none" strike="noStrike" cap="none" dirty="0">
                        <a:latin typeface="Arial"/>
                        <a:ea typeface="Arial"/>
                        <a:cs typeface="Arial"/>
                        <a:sym typeface="Arial"/>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1229995" marR="0" lvl="0" indent="0" algn="l" rtl="0">
                        <a:lnSpc>
                          <a:spcPct val="106097"/>
                        </a:lnSpc>
                        <a:spcBef>
                          <a:spcPts val="0"/>
                        </a:spcBef>
                        <a:spcAft>
                          <a:spcPts val="0"/>
                        </a:spcAft>
                        <a:buNone/>
                      </a:pPr>
                      <a:r>
                        <a:rPr lang="en-US" sz="2050" b="0" i="1" u="none" strike="noStrike" cap="none">
                          <a:latin typeface="Bookman Old Style"/>
                          <a:ea typeface="Bookman Old Style"/>
                          <a:cs typeface="Bookman Old Style"/>
                          <a:sym typeface="Bookman Old Style"/>
                        </a:rPr>
                        <a:t>Suck</a:t>
                      </a:r>
                      <a:endParaRPr sz="2050" u="none" strike="noStrike" cap="none">
                        <a:latin typeface="Bookman Old Style"/>
                        <a:ea typeface="Bookman Old Style"/>
                        <a:cs typeface="Bookman Old Style"/>
                        <a:sym typeface="Bookman Old Style"/>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02"/>
                  </a:ext>
                </a:extLst>
              </a:tr>
              <a:tr h="316225">
                <a:tc>
                  <a:txBody>
                    <a:bodyPr/>
                    <a:lstStyle/>
                    <a:p>
                      <a:pPr marL="988694" marR="0" lvl="0" indent="0" algn="l" rtl="0">
                        <a:lnSpc>
                          <a:spcPct val="106097"/>
                        </a:lnSpc>
                        <a:spcBef>
                          <a:spcPts val="0"/>
                        </a:spcBef>
                        <a:spcAft>
                          <a:spcPts val="0"/>
                        </a:spcAft>
                        <a:buNone/>
                      </a:pPr>
                      <a:r>
                        <a:rPr lang="en-US" sz="2050" u="none" strike="noStrike" cap="none">
                          <a:latin typeface="Arial"/>
                          <a:ea typeface="Arial"/>
                          <a:cs typeface="Arial"/>
                          <a:sym typeface="Arial"/>
                        </a:rPr>
                        <a:t>[</a:t>
                      </a:r>
                      <a:r>
                        <a:rPr lang="en-US" sz="2050" b="0" i="1" u="none" strike="noStrike" cap="none">
                          <a:latin typeface="Bookman Old Style"/>
                          <a:ea typeface="Bookman Old Style"/>
                          <a:cs typeface="Bookman Old Style"/>
                          <a:sym typeface="Bookman Old Style"/>
                        </a:rPr>
                        <a:t>B, Clean</a:t>
                      </a:r>
                      <a:r>
                        <a:rPr lang="en-US" sz="2050" u="none" strike="noStrike" cap="none">
                          <a:latin typeface="Arial"/>
                          <a:ea typeface="Arial"/>
                          <a:cs typeface="Arial"/>
                          <a:sym typeface="Arial"/>
                        </a:rPr>
                        <a:t>]</a:t>
                      </a:r>
                      <a:endParaRPr sz="2050" u="none" strike="noStrike" cap="none">
                        <a:latin typeface="Arial"/>
                        <a:ea typeface="Arial"/>
                        <a:cs typeface="Arial"/>
                        <a:sym typeface="Arial"/>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1229360" marR="0" lvl="0" indent="0" algn="l" rtl="0">
                        <a:lnSpc>
                          <a:spcPct val="106097"/>
                        </a:lnSpc>
                        <a:spcBef>
                          <a:spcPts val="0"/>
                        </a:spcBef>
                        <a:spcAft>
                          <a:spcPts val="0"/>
                        </a:spcAft>
                        <a:buNone/>
                      </a:pPr>
                      <a:r>
                        <a:rPr lang="en-US" sz="2050" b="0" i="1" u="none" strike="noStrike" cap="none">
                          <a:latin typeface="Bookman Old Style"/>
                          <a:ea typeface="Bookman Old Style"/>
                          <a:cs typeface="Bookman Old Style"/>
                          <a:sym typeface="Bookman Old Style"/>
                        </a:rPr>
                        <a:t>Left</a:t>
                      </a:r>
                      <a:endParaRPr sz="2050" u="none" strike="noStrike" cap="none">
                        <a:latin typeface="Bookman Old Style"/>
                        <a:ea typeface="Bookman Old Style"/>
                        <a:cs typeface="Bookman Old Style"/>
                        <a:sym typeface="Bookman Old Style"/>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03"/>
                  </a:ext>
                </a:extLst>
              </a:tr>
              <a:tr h="314950">
                <a:tc>
                  <a:txBody>
                    <a:bodyPr/>
                    <a:lstStyle/>
                    <a:p>
                      <a:pPr marL="988694" marR="0" lvl="0" indent="0" algn="l" rtl="0">
                        <a:lnSpc>
                          <a:spcPct val="105853"/>
                        </a:lnSpc>
                        <a:spcBef>
                          <a:spcPts val="0"/>
                        </a:spcBef>
                        <a:spcAft>
                          <a:spcPts val="0"/>
                        </a:spcAft>
                        <a:buNone/>
                      </a:pPr>
                      <a:r>
                        <a:rPr lang="en-US" sz="2050" u="none" strike="noStrike" cap="none">
                          <a:latin typeface="Arial"/>
                          <a:ea typeface="Arial"/>
                          <a:cs typeface="Arial"/>
                          <a:sym typeface="Arial"/>
                        </a:rPr>
                        <a:t>[</a:t>
                      </a:r>
                      <a:r>
                        <a:rPr lang="en-US" sz="2050" b="0" i="1" u="none" strike="noStrike" cap="none">
                          <a:latin typeface="Bookman Old Style"/>
                          <a:ea typeface="Bookman Old Style"/>
                          <a:cs typeface="Bookman Old Style"/>
                          <a:sym typeface="Bookman Old Style"/>
                        </a:rPr>
                        <a:t>B, Dirty</a:t>
                      </a:r>
                      <a:r>
                        <a:rPr lang="en-US" sz="2050" u="none" strike="noStrike" cap="none">
                          <a:latin typeface="Arial"/>
                          <a:ea typeface="Arial"/>
                          <a:cs typeface="Arial"/>
                          <a:sym typeface="Arial"/>
                        </a:rPr>
                        <a:t>]</a:t>
                      </a:r>
                      <a:endParaRPr sz="2050" u="none" strike="noStrike" cap="none">
                        <a:latin typeface="Arial"/>
                        <a:ea typeface="Arial"/>
                        <a:cs typeface="Arial"/>
                        <a:sym typeface="Arial"/>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1229995" marR="0" lvl="0" indent="0" algn="l" rtl="0">
                        <a:lnSpc>
                          <a:spcPct val="105853"/>
                        </a:lnSpc>
                        <a:spcBef>
                          <a:spcPts val="0"/>
                        </a:spcBef>
                        <a:spcAft>
                          <a:spcPts val="0"/>
                        </a:spcAft>
                        <a:buNone/>
                      </a:pPr>
                      <a:r>
                        <a:rPr lang="en-US" sz="2050" b="0" i="1" u="none" strike="noStrike" cap="none" dirty="0">
                          <a:latin typeface="Bookman Old Style"/>
                          <a:ea typeface="Bookman Old Style"/>
                          <a:cs typeface="Bookman Old Style"/>
                          <a:sym typeface="Bookman Old Style"/>
                        </a:rPr>
                        <a:t>Suck</a:t>
                      </a:r>
                      <a:endParaRPr sz="2050" u="none" strike="noStrike" cap="none" dirty="0">
                        <a:latin typeface="Bookman Old Style"/>
                        <a:ea typeface="Bookman Old Style"/>
                        <a:cs typeface="Bookman Old Style"/>
                        <a:sym typeface="Bookman Old Style"/>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04"/>
                  </a:ext>
                </a:extLst>
              </a:tr>
              <a:tr h="315600">
                <a:tc>
                  <a:txBody>
                    <a:bodyPr/>
                    <a:lstStyle/>
                    <a:p>
                      <a:pPr marL="988694" marR="0" lvl="0" indent="0" algn="l" rtl="0">
                        <a:lnSpc>
                          <a:spcPct val="106585"/>
                        </a:lnSpc>
                        <a:spcBef>
                          <a:spcPts val="0"/>
                        </a:spcBef>
                        <a:spcAft>
                          <a:spcPts val="0"/>
                        </a:spcAft>
                        <a:buNone/>
                      </a:pPr>
                      <a:r>
                        <a:rPr lang="en-US" sz="2050" u="none" strike="noStrike" cap="none">
                          <a:latin typeface="Arial"/>
                          <a:ea typeface="Arial"/>
                          <a:cs typeface="Arial"/>
                          <a:sym typeface="Arial"/>
                        </a:rPr>
                        <a:t>[</a:t>
                      </a:r>
                      <a:r>
                        <a:rPr lang="en-US" sz="2050" b="0" i="1" u="none" strike="noStrike" cap="none">
                          <a:latin typeface="Bookman Old Style"/>
                          <a:ea typeface="Bookman Old Style"/>
                          <a:cs typeface="Bookman Old Style"/>
                          <a:sym typeface="Bookman Old Style"/>
                        </a:rPr>
                        <a:t>A, Clean</a:t>
                      </a:r>
                      <a:r>
                        <a:rPr lang="en-US" sz="2050" u="none" strike="noStrike" cap="none">
                          <a:latin typeface="Arial"/>
                          <a:ea typeface="Arial"/>
                          <a:cs typeface="Arial"/>
                          <a:sym typeface="Arial"/>
                        </a:rPr>
                        <a:t>]</a:t>
                      </a:r>
                      <a:r>
                        <a:rPr lang="en-US" sz="2050" u="none" strike="noStrike" cap="none">
                          <a:latin typeface="Calibri"/>
                          <a:ea typeface="Calibri"/>
                          <a:cs typeface="Calibri"/>
                          <a:sym typeface="Calibri"/>
                        </a:rPr>
                        <a:t>, </a:t>
                      </a:r>
                      <a:r>
                        <a:rPr lang="en-US" sz="2050" u="none" strike="noStrike" cap="none">
                          <a:latin typeface="Arial"/>
                          <a:ea typeface="Arial"/>
                          <a:cs typeface="Arial"/>
                          <a:sym typeface="Arial"/>
                        </a:rPr>
                        <a:t>[</a:t>
                      </a:r>
                      <a:r>
                        <a:rPr lang="en-US" sz="2050" b="0" i="1" u="none" strike="noStrike" cap="none">
                          <a:latin typeface="Bookman Old Style"/>
                          <a:ea typeface="Bookman Old Style"/>
                          <a:cs typeface="Bookman Old Style"/>
                          <a:sym typeface="Bookman Old Style"/>
                        </a:rPr>
                        <a:t>A, Clean</a:t>
                      </a:r>
                      <a:r>
                        <a:rPr lang="en-US" sz="2050" u="none" strike="noStrike" cap="none">
                          <a:latin typeface="Arial"/>
                          <a:ea typeface="Arial"/>
                          <a:cs typeface="Arial"/>
                          <a:sym typeface="Arial"/>
                        </a:rPr>
                        <a:t>]</a:t>
                      </a:r>
                      <a:endParaRPr sz="2050" u="none" strike="noStrike" cap="none">
                        <a:latin typeface="Arial"/>
                        <a:ea typeface="Arial"/>
                        <a:cs typeface="Arial"/>
                        <a:sym typeface="Arial"/>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1227455" marR="0" lvl="0" indent="0" algn="l" rtl="0">
                        <a:lnSpc>
                          <a:spcPct val="106585"/>
                        </a:lnSpc>
                        <a:spcBef>
                          <a:spcPts val="0"/>
                        </a:spcBef>
                        <a:spcAft>
                          <a:spcPts val="0"/>
                        </a:spcAft>
                        <a:buNone/>
                      </a:pPr>
                      <a:r>
                        <a:rPr lang="en-US" sz="2050" b="0" i="1" u="none" strike="noStrike" cap="none">
                          <a:latin typeface="Bookman Old Style"/>
                          <a:ea typeface="Bookman Old Style"/>
                          <a:cs typeface="Bookman Old Style"/>
                          <a:sym typeface="Bookman Old Style"/>
                        </a:rPr>
                        <a:t>Right</a:t>
                      </a:r>
                      <a:endParaRPr sz="2050" u="none" strike="noStrike" cap="none">
                        <a:latin typeface="Bookman Old Style"/>
                        <a:ea typeface="Bookman Old Style"/>
                        <a:cs typeface="Bookman Old Style"/>
                        <a:sym typeface="Bookman Old Style"/>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05"/>
                  </a:ext>
                </a:extLst>
              </a:tr>
              <a:tr h="316225">
                <a:tc>
                  <a:txBody>
                    <a:bodyPr/>
                    <a:lstStyle/>
                    <a:p>
                      <a:pPr marL="988694" marR="0" lvl="0" indent="0" algn="l" rtl="0">
                        <a:lnSpc>
                          <a:spcPct val="106097"/>
                        </a:lnSpc>
                        <a:spcBef>
                          <a:spcPts val="0"/>
                        </a:spcBef>
                        <a:spcAft>
                          <a:spcPts val="0"/>
                        </a:spcAft>
                        <a:buNone/>
                      </a:pPr>
                      <a:r>
                        <a:rPr lang="en-US" sz="2050" u="none" strike="noStrike" cap="none">
                          <a:latin typeface="Arial"/>
                          <a:ea typeface="Arial"/>
                          <a:cs typeface="Arial"/>
                          <a:sym typeface="Arial"/>
                        </a:rPr>
                        <a:t>[</a:t>
                      </a:r>
                      <a:r>
                        <a:rPr lang="en-US" sz="2050" b="0" i="1" u="none" strike="noStrike" cap="none">
                          <a:latin typeface="Bookman Old Style"/>
                          <a:ea typeface="Bookman Old Style"/>
                          <a:cs typeface="Bookman Old Style"/>
                          <a:sym typeface="Bookman Old Style"/>
                        </a:rPr>
                        <a:t>A, Clean</a:t>
                      </a:r>
                      <a:r>
                        <a:rPr lang="en-US" sz="2050" u="none" strike="noStrike" cap="none">
                          <a:latin typeface="Arial"/>
                          <a:ea typeface="Arial"/>
                          <a:cs typeface="Arial"/>
                          <a:sym typeface="Arial"/>
                        </a:rPr>
                        <a:t>]</a:t>
                      </a:r>
                      <a:r>
                        <a:rPr lang="en-US" sz="2050" u="none" strike="noStrike" cap="none">
                          <a:latin typeface="Calibri"/>
                          <a:ea typeface="Calibri"/>
                          <a:cs typeface="Calibri"/>
                          <a:sym typeface="Calibri"/>
                        </a:rPr>
                        <a:t>, </a:t>
                      </a:r>
                      <a:r>
                        <a:rPr lang="en-US" sz="2050" u="none" strike="noStrike" cap="none">
                          <a:latin typeface="Arial"/>
                          <a:ea typeface="Arial"/>
                          <a:cs typeface="Arial"/>
                          <a:sym typeface="Arial"/>
                        </a:rPr>
                        <a:t>[</a:t>
                      </a:r>
                      <a:r>
                        <a:rPr lang="en-US" sz="2050" b="0" i="1" u="none" strike="noStrike" cap="none">
                          <a:latin typeface="Bookman Old Style"/>
                          <a:ea typeface="Bookman Old Style"/>
                          <a:cs typeface="Bookman Old Style"/>
                          <a:sym typeface="Bookman Old Style"/>
                        </a:rPr>
                        <a:t>A, Dirty</a:t>
                      </a:r>
                      <a:r>
                        <a:rPr lang="en-US" sz="2050" u="none" strike="noStrike" cap="none">
                          <a:latin typeface="Arial"/>
                          <a:ea typeface="Arial"/>
                          <a:cs typeface="Arial"/>
                          <a:sym typeface="Arial"/>
                        </a:rPr>
                        <a:t>]</a:t>
                      </a:r>
                      <a:endParaRPr sz="2050" u="none" strike="noStrike" cap="none">
                        <a:latin typeface="Arial"/>
                        <a:ea typeface="Arial"/>
                        <a:cs typeface="Arial"/>
                        <a:sym typeface="Arial"/>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1228090" marR="0" lvl="0" indent="0" algn="l" rtl="0">
                        <a:lnSpc>
                          <a:spcPct val="106097"/>
                        </a:lnSpc>
                        <a:spcBef>
                          <a:spcPts val="0"/>
                        </a:spcBef>
                        <a:spcAft>
                          <a:spcPts val="0"/>
                        </a:spcAft>
                        <a:buNone/>
                      </a:pPr>
                      <a:r>
                        <a:rPr lang="en-US" sz="2050" b="0" i="1" u="none" strike="noStrike" cap="none">
                          <a:latin typeface="Bookman Old Style"/>
                          <a:ea typeface="Bookman Old Style"/>
                          <a:cs typeface="Bookman Old Style"/>
                          <a:sym typeface="Bookman Old Style"/>
                        </a:rPr>
                        <a:t>Suck</a:t>
                      </a:r>
                      <a:endParaRPr sz="2050" u="none" strike="noStrike" cap="none">
                        <a:latin typeface="Bookman Old Style"/>
                        <a:ea typeface="Bookman Old Style"/>
                        <a:cs typeface="Bookman Old Style"/>
                        <a:sym typeface="Bookman Old Style"/>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06"/>
                  </a:ext>
                </a:extLst>
              </a:tr>
              <a:tr h="339100">
                <a:tc>
                  <a:txBody>
                    <a:bodyPr/>
                    <a:lstStyle/>
                    <a:p>
                      <a:pPr marL="988694" marR="0" lvl="0" indent="0" algn="l" rtl="0">
                        <a:lnSpc>
                          <a:spcPct val="106585"/>
                        </a:lnSpc>
                        <a:spcBef>
                          <a:spcPts val="0"/>
                        </a:spcBef>
                        <a:spcAft>
                          <a:spcPts val="0"/>
                        </a:spcAft>
                        <a:buNone/>
                      </a:pPr>
                      <a:r>
                        <a:rPr lang="en-US" sz="2050" b="1" u="none" strike="noStrike" cap="none">
                          <a:latin typeface="Century Gothic"/>
                          <a:ea typeface="Century Gothic"/>
                          <a:cs typeface="Century Gothic"/>
                          <a:sym typeface="Century Gothic"/>
                        </a:rPr>
                        <a:t>.</a:t>
                      </a:r>
                      <a:endParaRPr sz="2050" u="none" strike="noStrike" cap="none">
                        <a:latin typeface="Century Gothic"/>
                        <a:ea typeface="Century Gothic"/>
                        <a:cs typeface="Century Gothic"/>
                        <a:sym typeface="Century Gothic"/>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tcPr>
                </a:tc>
                <a:tc>
                  <a:txBody>
                    <a:bodyPr/>
                    <a:lstStyle/>
                    <a:p>
                      <a:pPr marL="1231265" marR="0" lvl="0" indent="0" algn="l" rtl="0">
                        <a:lnSpc>
                          <a:spcPct val="106585"/>
                        </a:lnSpc>
                        <a:spcBef>
                          <a:spcPts val="0"/>
                        </a:spcBef>
                        <a:spcAft>
                          <a:spcPts val="0"/>
                        </a:spcAft>
                        <a:buNone/>
                      </a:pPr>
                      <a:r>
                        <a:rPr lang="en-US" sz="2050" b="1" u="none" strike="noStrike" cap="none" dirty="0">
                          <a:latin typeface="Century Gothic"/>
                          <a:ea typeface="Century Gothic"/>
                          <a:cs typeface="Century Gothic"/>
                          <a:sym typeface="Century Gothic"/>
                        </a:rPr>
                        <a:t>.</a:t>
                      </a:r>
                      <a:endParaRPr sz="2050" u="none" strike="noStrike" cap="none" dirty="0">
                        <a:latin typeface="Century Gothic"/>
                        <a:ea typeface="Century Gothic"/>
                        <a:cs typeface="Century Gothic"/>
                        <a:sym typeface="Century Gothic"/>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42" name="Google Shape;142;p12"/>
          <p:cNvSpPr txBox="1"/>
          <p:nvPr/>
        </p:nvSpPr>
        <p:spPr>
          <a:xfrm>
            <a:off x="1195425" y="4347362"/>
            <a:ext cx="7760334" cy="1546860"/>
          </a:xfrm>
          <a:prstGeom prst="rect">
            <a:avLst/>
          </a:prstGeom>
          <a:noFill/>
          <a:ln w="13700" cap="flat" cmpd="sng">
            <a:solidFill>
              <a:srgbClr val="000000"/>
            </a:solidFill>
            <a:prstDash val="solid"/>
            <a:round/>
            <a:headEnd type="none" w="sm" len="sm"/>
            <a:tailEnd type="none" w="sm" len="sm"/>
          </a:ln>
        </p:spPr>
        <p:txBody>
          <a:bodyPr spcFirstLastPara="1" wrap="square" lIns="0" tIns="93975" rIns="0" bIns="0" anchor="t" anchorCtr="0">
            <a:spAutoFit/>
          </a:bodyPr>
          <a:lstStyle/>
          <a:p>
            <a:pPr marL="156210" marR="0" lvl="0" indent="0" algn="l" rtl="0">
              <a:lnSpc>
                <a:spcPct val="100000"/>
              </a:lnSpc>
              <a:spcBef>
                <a:spcPts val="0"/>
              </a:spcBef>
              <a:spcAft>
                <a:spcPts val="0"/>
              </a:spcAft>
              <a:buNone/>
            </a:pPr>
            <a:r>
              <a:rPr lang="en-US" sz="1700">
                <a:solidFill>
                  <a:schemeClr val="dk1"/>
                </a:solidFill>
                <a:latin typeface="Century"/>
                <a:ea typeface="Century"/>
                <a:cs typeface="Century"/>
                <a:sym typeface="Century"/>
              </a:rPr>
              <a:t>function </a:t>
            </a:r>
            <a:r>
              <a:rPr lang="en-US" sz="1700" b="0">
                <a:solidFill>
                  <a:schemeClr val="dk1"/>
                </a:solidFill>
                <a:latin typeface="Bookman Old Style"/>
                <a:ea typeface="Bookman Old Style"/>
                <a:cs typeface="Bookman Old Style"/>
                <a:sym typeface="Bookman Old Style"/>
              </a:rPr>
              <a:t>Reflex-Vacuum-Agent</a:t>
            </a:r>
            <a:r>
              <a:rPr lang="en-US" sz="1700">
                <a:solidFill>
                  <a:schemeClr val="dk1"/>
                </a:solidFill>
                <a:latin typeface="Gill Sans"/>
                <a:ea typeface="Gill Sans"/>
                <a:cs typeface="Gill Sans"/>
                <a:sym typeface="Gill Sans"/>
              </a:rPr>
              <a:t>( [</a:t>
            </a:r>
            <a:r>
              <a:rPr lang="en-US" sz="1700" b="0" i="1">
                <a:solidFill>
                  <a:schemeClr val="dk1"/>
                </a:solidFill>
                <a:latin typeface="Bookman Old Style"/>
                <a:ea typeface="Bookman Old Style"/>
                <a:cs typeface="Bookman Old Style"/>
                <a:sym typeface="Bookman Old Style"/>
              </a:rPr>
              <a:t>location</a:t>
            </a:r>
            <a:r>
              <a:rPr lang="en-US" sz="1700">
                <a:solidFill>
                  <a:schemeClr val="dk1"/>
                </a:solidFill>
                <a:latin typeface="Gill Sans"/>
                <a:ea typeface="Gill Sans"/>
                <a:cs typeface="Gill Sans"/>
                <a:sym typeface="Gill Sans"/>
              </a:rPr>
              <a:t>,</a:t>
            </a:r>
            <a:r>
              <a:rPr lang="en-US" sz="1700" b="0" i="1">
                <a:solidFill>
                  <a:schemeClr val="dk1"/>
                </a:solidFill>
                <a:latin typeface="Bookman Old Style"/>
                <a:ea typeface="Bookman Old Style"/>
                <a:cs typeface="Bookman Old Style"/>
                <a:sym typeface="Bookman Old Style"/>
              </a:rPr>
              <a:t>status</a:t>
            </a:r>
            <a:r>
              <a:rPr lang="en-US" sz="1700">
                <a:solidFill>
                  <a:schemeClr val="dk1"/>
                </a:solidFill>
                <a:latin typeface="Gill Sans"/>
                <a:ea typeface="Gill Sans"/>
                <a:cs typeface="Gill Sans"/>
                <a:sym typeface="Gill Sans"/>
              </a:rPr>
              <a:t>]) </a:t>
            </a:r>
            <a:r>
              <a:rPr lang="en-US" sz="1700">
                <a:solidFill>
                  <a:schemeClr val="dk1"/>
                </a:solidFill>
                <a:latin typeface="Century"/>
                <a:ea typeface="Century"/>
                <a:cs typeface="Century"/>
                <a:sym typeface="Century"/>
              </a:rPr>
              <a:t>returns </a:t>
            </a:r>
            <a:r>
              <a:rPr lang="en-US" sz="1700">
                <a:solidFill>
                  <a:schemeClr val="dk1"/>
                </a:solidFill>
                <a:latin typeface="Gill Sans"/>
                <a:ea typeface="Gill Sans"/>
                <a:cs typeface="Gill Sans"/>
                <a:sym typeface="Gill Sans"/>
              </a:rPr>
              <a:t>an action</a:t>
            </a:r>
            <a:endParaRPr sz="1700">
              <a:solidFill>
                <a:schemeClr val="dk1"/>
              </a:solidFill>
              <a:latin typeface="Gill Sans"/>
              <a:ea typeface="Gill Sans"/>
              <a:cs typeface="Gill Sans"/>
              <a:sym typeface="Gill Sans"/>
            </a:endParaRPr>
          </a:p>
          <a:p>
            <a:pPr marL="428625" marR="3595370" lvl="0" indent="0" algn="l" rtl="0">
              <a:lnSpc>
                <a:spcPct val="107400"/>
              </a:lnSpc>
              <a:spcBef>
                <a:spcPts val="725"/>
              </a:spcBef>
              <a:spcAft>
                <a:spcPts val="0"/>
              </a:spcAft>
              <a:buNone/>
            </a:pPr>
            <a:r>
              <a:rPr lang="en-US" sz="1700">
                <a:solidFill>
                  <a:schemeClr val="dk1"/>
                </a:solidFill>
                <a:latin typeface="Century"/>
                <a:ea typeface="Century"/>
                <a:cs typeface="Century"/>
                <a:sym typeface="Century"/>
              </a:rPr>
              <a:t>if </a:t>
            </a:r>
            <a:r>
              <a:rPr lang="en-US" sz="1700" b="0" i="1">
                <a:solidFill>
                  <a:schemeClr val="dk1"/>
                </a:solidFill>
                <a:latin typeface="Bookman Old Style"/>
                <a:ea typeface="Bookman Old Style"/>
                <a:cs typeface="Bookman Old Style"/>
                <a:sym typeface="Bookman Old Style"/>
              </a:rPr>
              <a:t>status </a:t>
            </a:r>
            <a:r>
              <a:rPr lang="en-US" sz="1700">
                <a:solidFill>
                  <a:schemeClr val="dk1"/>
                </a:solidFill>
                <a:latin typeface="Gill Sans"/>
                <a:ea typeface="Gill Sans"/>
                <a:cs typeface="Gill Sans"/>
                <a:sym typeface="Gill Sans"/>
              </a:rPr>
              <a:t>= </a:t>
            </a:r>
            <a:r>
              <a:rPr lang="en-US" sz="1700" b="0" i="1">
                <a:solidFill>
                  <a:schemeClr val="dk1"/>
                </a:solidFill>
                <a:latin typeface="Bookman Old Style"/>
                <a:ea typeface="Bookman Old Style"/>
                <a:cs typeface="Bookman Old Style"/>
                <a:sym typeface="Bookman Old Style"/>
              </a:rPr>
              <a:t>Dirty </a:t>
            </a:r>
            <a:r>
              <a:rPr lang="en-US" sz="1700">
                <a:solidFill>
                  <a:schemeClr val="dk1"/>
                </a:solidFill>
                <a:latin typeface="Century"/>
                <a:ea typeface="Century"/>
                <a:cs typeface="Century"/>
                <a:sym typeface="Century"/>
              </a:rPr>
              <a:t>then return </a:t>
            </a:r>
            <a:r>
              <a:rPr lang="en-US" sz="1700" b="0" i="1">
                <a:solidFill>
                  <a:schemeClr val="dk1"/>
                </a:solidFill>
                <a:latin typeface="Bookman Old Style"/>
                <a:ea typeface="Bookman Old Style"/>
                <a:cs typeface="Bookman Old Style"/>
                <a:sym typeface="Bookman Old Style"/>
              </a:rPr>
              <a:t>Suck  </a:t>
            </a:r>
            <a:r>
              <a:rPr lang="en-US" sz="1700">
                <a:solidFill>
                  <a:schemeClr val="dk1"/>
                </a:solidFill>
                <a:latin typeface="Century"/>
                <a:ea typeface="Century"/>
                <a:cs typeface="Century"/>
                <a:sym typeface="Century"/>
              </a:rPr>
              <a:t>else if </a:t>
            </a:r>
            <a:r>
              <a:rPr lang="en-US" sz="1700" b="0" i="1">
                <a:solidFill>
                  <a:schemeClr val="dk1"/>
                </a:solidFill>
                <a:latin typeface="Bookman Old Style"/>
                <a:ea typeface="Bookman Old Style"/>
                <a:cs typeface="Bookman Old Style"/>
                <a:sym typeface="Bookman Old Style"/>
              </a:rPr>
              <a:t>location </a:t>
            </a:r>
            <a:r>
              <a:rPr lang="en-US" sz="1700">
                <a:solidFill>
                  <a:schemeClr val="dk1"/>
                </a:solidFill>
                <a:latin typeface="Gill Sans"/>
                <a:ea typeface="Gill Sans"/>
                <a:cs typeface="Gill Sans"/>
                <a:sym typeface="Gill Sans"/>
              </a:rPr>
              <a:t>= </a:t>
            </a:r>
            <a:r>
              <a:rPr lang="en-US" sz="1700" b="0" i="1">
                <a:solidFill>
                  <a:schemeClr val="dk1"/>
                </a:solidFill>
                <a:latin typeface="Bookman Old Style"/>
                <a:ea typeface="Bookman Old Style"/>
                <a:cs typeface="Bookman Old Style"/>
                <a:sym typeface="Bookman Old Style"/>
              </a:rPr>
              <a:t>A </a:t>
            </a:r>
            <a:r>
              <a:rPr lang="en-US" sz="1700">
                <a:solidFill>
                  <a:schemeClr val="dk1"/>
                </a:solidFill>
                <a:latin typeface="Century"/>
                <a:ea typeface="Century"/>
                <a:cs typeface="Century"/>
                <a:sym typeface="Century"/>
              </a:rPr>
              <a:t>then return </a:t>
            </a:r>
            <a:r>
              <a:rPr lang="en-US" sz="1700" b="0" i="1">
                <a:solidFill>
                  <a:schemeClr val="dk1"/>
                </a:solidFill>
                <a:latin typeface="Bookman Old Style"/>
                <a:ea typeface="Bookman Old Style"/>
                <a:cs typeface="Bookman Old Style"/>
                <a:sym typeface="Bookman Old Style"/>
              </a:rPr>
              <a:t>Right  </a:t>
            </a:r>
            <a:r>
              <a:rPr lang="en-US" sz="1700">
                <a:solidFill>
                  <a:schemeClr val="dk1"/>
                </a:solidFill>
                <a:latin typeface="Century"/>
                <a:ea typeface="Century"/>
                <a:cs typeface="Century"/>
                <a:sym typeface="Century"/>
              </a:rPr>
              <a:t>else if </a:t>
            </a:r>
            <a:r>
              <a:rPr lang="en-US" sz="1700" b="0" i="1">
                <a:solidFill>
                  <a:schemeClr val="dk1"/>
                </a:solidFill>
                <a:latin typeface="Bookman Old Style"/>
                <a:ea typeface="Bookman Old Style"/>
                <a:cs typeface="Bookman Old Style"/>
                <a:sym typeface="Bookman Old Style"/>
              </a:rPr>
              <a:t>location </a:t>
            </a:r>
            <a:r>
              <a:rPr lang="en-US" sz="1700">
                <a:solidFill>
                  <a:schemeClr val="dk1"/>
                </a:solidFill>
                <a:latin typeface="Gill Sans"/>
                <a:ea typeface="Gill Sans"/>
                <a:cs typeface="Gill Sans"/>
                <a:sym typeface="Gill Sans"/>
              </a:rPr>
              <a:t>= </a:t>
            </a:r>
            <a:r>
              <a:rPr lang="en-US" sz="1700" b="0" i="1">
                <a:solidFill>
                  <a:schemeClr val="dk1"/>
                </a:solidFill>
                <a:latin typeface="Bookman Old Style"/>
                <a:ea typeface="Bookman Old Style"/>
                <a:cs typeface="Bookman Old Style"/>
                <a:sym typeface="Bookman Old Style"/>
              </a:rPr>
              <a:t>B </a:t>
            </a:r>
            <a:r>
              <a:rPr lang="en-US" sz="1700">
                <a:solidFill>
                  <a:schemeClr val="dk1"/>
                </a:solidFill>
                <a:latin typeface="Century"/>
                <a:ea typeface="Century"/>
                <a:cs typeface="Century"/>
                <a:sym typeface="Century"/>
              </a:rPr>
              <a:t>then return </a:t>
            </a:r>
            <a:r>
              <a:rPr lang="en-US" sz="1700" b="0" i="1">
                <a:solidFill>
                  <a:schemeClr val="dk1"/>
                </a:solidFill>
                <a:latin typeface="Bookman Old Style"/>
                <a:ea typeface="Bookman Old Style"/>
                <a:cs typeface="Bookman Old Style"/>
                <a:sym typeface="Bookman Old Style"/>
              </a:rPr>
              <a:t>Left</a:t>
            </a:r>
            <a:endParaRPr sz="1700">
              <a:solidFill>
                <a:schemeClr val="dk1"/>
              </a:solidFill>
              <a:latin typeface="Bookman Old Style"/>
              <a:ea typeface="Bookman Old Style"/>
              <a:cs typeface="Bookman Old Style"/>
              <a:sym typeface="Bookman Old Style"/>
            </a:endParaRPr>
          </a:p>
        </p:txBody>
      </p:sp>
      <p:sp>
        <p:nvSpPr>
          <p:cNvPr id="143" name="Google Shape;143;p12"/>
          <p:cNvSpPr txBox="1"/>
          <p:nvPr/>
        </p:nvSpPr>
        <p:spPr>
          <a:xfrm>
            <a:off x="1130305" y="6014425"/>
            <a:ext cx="7722300" cy="1281300"/>
          </a:xfrm>
          <a:prstGeom prst="rect">
            <a:avLst/>
          </a:prstGeom>
          <a:noFill/>
          <a:ln>
            <a:noFill/>
          </a:ln>
        </p:spPr>
        <p:txBody>
          <a:bodyPr spcFirstLastPara="1" wrap="square" lIns="0" tIns="14600" rIns="0" bIns="0" anchor="t" anchorCtr="0">
            <a:spAutoFit/>
          </a:bodyPr>
          <a:lstStyle/>
          <a:p>
            <a:pPr marL="12700" lvl="0" indent="0" algn="l" rtl="0">
              <a:spcBef>
                <a:spcPts val="0"/>
              </a:spcBef>
              <a:spcAft>
                <a:spcPts val="0"/>
              </a:spcAft>
              <a:buNone/>
            </a:pPr>
            <a:r>
              <a:rPr lang="en-US" sz="2050">
                <a:solidFill>
                  <a:schemeClr val="dk1"/>
                </a:solidFill>
                <a:latin typeface="Calibri"/>
                <a:ea typeface="Calibri"/>
                <a:cs typeface="Calibri"/>
                <a:sym typeface="Calibri"/>
              </a:rPr>
              <a:t>What is the </a:t>
            </a:r>
            <a:r>
              <a:rPr lang="en-US" sz="2050">
                <a:solidFill>
                  <a:srgbClr val="7E0000"/>
                </a:solidFill>
                <a:latin typeface="Book Antiqua"/>
                <a:ea typeface="Book Antiqua"/>
                <a:cs typeface="Book Antiqua"/>
                <a:sym typeface="Book Antiqua"/>
              </a:rPr>
              <a:t>right </a:t>
            </a:r>
            <a:r>
              <a:rPr lang="en-US" sz="2050">
                <a:solidFill>
                  <a:schemeClr val="dk1"/>
                </a:solidFill>
                <a:latin typeface="Calibri"/>
                <a:ea typeface="Calibri"/>
                <a:cs typeface="Calibri"/>
                <a:sym typeface="Calibri"/>
              </a:rPr>
              <a:t>way to fill out this table?</a:t>
            </a:r>
            <a:endParaRPr sz="2050">
              <a:solidFill>
                <a:schemeClr val="dk1"/>
              </a:solidFill>
              <a:latin typeface="Calibri"/>
              <a:ea typeface="Calibri"/>
              <a:cs typeface="Calibri"/>
              <a:sym typeface="Calibri"/>
            </a:endParaRPr>
          </a:p>
          <a:p>
            <a:pPr marL="12700" lvl="0" indent="0" algn="l" rtl="0">
              <a:spcBef>
                <a:spcPts val="0"/>
              </a:spcBef>
              <a:spcAft>
                <a:spcPts val="0"/>
              </a:spcAft>
              <a:buNone/>
            </a:pPr>
            <a:r>
              <a:rPr lang="en-US" sz="2050">
                <a:solidFill>
                  <a:schemeClr val="dk1"/>
                </a:solidFill>
                <a:latin typeface="Calibri"/>
                <a:ea typeface="Calibri"/>
                <a:cs typeface="Calibri"/>
                <a:sym typeface="Calibri"/>
              </a:rPr>
              <a:t>What makes the agent good or bad?</a:t>
            </a:r>
            <a:endParaRPr sz="2050">
              <a:solidFill>
                <a:schemeClr val="dk1"/>
              </a:solidFill>
              <a:latin typeface="Calibri"/>
              <a:ea typeface="Calibri"/>
              <a:cs typeface="Calibri"/>
              <a:sym typeface="Calibri"/>
            </a:endParaRPr>
          </a:p>
          <a:p>
            <a:pPr marL="12700" marR="0" lvl="0" indent="0" algn="l" rtl="0">
              <a:lnSpc>
                <a:spcPct val="100000"/>
              </a:lnSpc>
              <a:spcBef>
                <a:spcPts val="0"/>
              </a:spcBef>
              <a:spcAft>
                <a:spcPts val="0"/>
              </a:spcAft>
              <a:buNone/>
            </a:pPr>
            <a:r>
              <a:rPr lang="en-US" sz="2050">
                <a:solidFill>
                  <a:schemeClr val="dk1"/>
                </a:solidFill>
                <a:latin typeface="Calibri"/>
                <a:ea typeface="Calibri"/>
                <a:cs typeface="Calibri"/>
                <a:sym typeface="Calibri"/>
              </a:rPr>
              <a:t>What is the </a:t>
            </a:r>
            <a:r>
              <a:rPr lang="en-US" sz="2050">
                <a:solidFill>
                  <a:srgbClr val="7E0000"/>
                </a:solidFill>
                <a:latin typeface="Book Antiqua"/>
                <a:ea typeface="Book Antiqua"/>
                <a:cs typeface="Book Antiqua"/>
                <a:sym typeface="Book Antiqua"/>
              </a:rPr>
              <a:t>right </a:t>
            </a:r>
            <a:r>
              <a:rPr lang="en-US" sz="2050">
                <a:solidFill>
                  <a:schemeClr val="dk1"/>
                </a:solidFill>
                <a:latin typeface="Calibri"/>
                <a:ea typeface="Calibri"/>
                <a:cs typeface="Calibri"/>
                <a:sym typeface="Calibri"/>
              </a:rPr>
              <a:t>function?</a:t>
            </a:r>
            <a:endParaRPr sz="2050">
              <a:solidFill>
                <a:schemeClr val="dk1"/>
              </a:solidFill>
              <a:latin typeface="Calibri"/>
              <a:ea typeface="Calibri"/>
              <a:cs typeface="Calibri"/>
              <a:sym typeface="Calibri"/>
            </a:endParaRPr>
          </a:p>
          <a:p>
            <a:pPr marL="12700" marR="0" lvl="0" indent="0" algn="l" rtl="0">
              <a:lnSpc>
                <a:spcPct val="100000"/>
              </a:lnSpc>
              <a:spcBef>
                <a:spcPts val="35"/>
              </a:spcBef>
              <a:spcAft>
                <a:spcPts val="0"/>
              </a:spcAft>
              <a:buNone/>
            </a:pPr>
            <a:r>
              <a:rPr lang="en-US" sz="2050">
                <a:solidFill>
                  <a:schemeClr val="dk1"/>
                </a:solidFill>
                <a:latin typeface="Calibri"/>
                <a:ea typeface="Calibri"/>
                <a:cs typeface="Calibri"/>
                <a:sym typeface="Calibri"/>
              </a:rPr>
              <a:t>Can it be implemented in a small agent program?</a:t>
            </a:r>
            <a:endParaRPr sz="205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49"/>
        <p:cNvGrpSpPr/>
        <p:nvPr/>
      </p:nvGrpSpPr>
      <p:grpSpPr>
        <a:xfrm>
          <a:off x="0" y="0"/>
          <a:ext cx="0" cy="0"/>
          <a:chOff x="0" y="0"/>
          <a:chExt cx="0" cy="0"/>
        </a:xfrm>
      </p:grpSpPr>
      <p:sp>
        <p:nvSpPr>
          <p:cNvPr id="151" name="Google Shape;151;p13"/>
          <p:cNvSpPr txBox="1">
            <a:spLocks noGrp="1"/>
          </p:cNvSpPr>
          <p:nvPr>
            <p:ph type="sldNum" idx="12"/>
          </p:nvPr>
        </p:nvSpPr>
        <p:spPr>
          <a:xfrm>
            <a:off x="8768586" y="7008652"/>
            <a:ext cx="195600" cy="1230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US"/>
              <a:t>6</a:t>
            </a:fld>
            <a:endParaRPr/>
          </a:p>
        </p:txBody>
      </p:sp>
      <p:sp>
        <p:nvSpPr>
          <p:cNvPr id="152" name="Google Shape;152;p13"/>
          <p:cNvSpPr txBox="1">
            <a:spLocks noGrp="1"/>
          </p:cNvSpPr>
          <p:nvPr>
            <p:ph type="title"/>
          </p:nvPr>
        </p:nvSpPr>
        <p:spPr>
          <a:xfrm>
            <a:off x="1167409" y="798728"/>
            <a:ext cx="7723500" cy="384900"/>
          </a:xfrm>
          <a:prstGeom prst="rect">
            <a:avLst/>
          </a:prstGeom>
          <a:noFill/>
          <a:ln w="51800"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lvl="0" indent="0" algn="ctr" rtl="0">
              <a:lnSpc>
                <a:spcPct val="105400"/>
              </a:lnSpc>
              <a:spcBef>
                <a:spcPts val="0"/>
              </a:spcBef>
              <a:spcAft>
                <a:spcPts val="0"/>
              </a:spcAft>
              <a:buNone/>
            </a:pPr>
            <a:r>
              <a:rPr lang="en-US"/>
              <a:t>Rationality</a:t>
            </a:r>
            <a:endParaRPr/>
          </a:p>
        </p:txBody>
      </p:sp>
      <p:sp>
        <p:nvSpPr>
          <p:cNvPr id="153" name="Google Shape;153;p13"/>
          <p:cNvSpPr txBox="1"/>
          <p:nvPr/>
        </p:nvSpPr>
        <p:spPr>
          <a:xfrm>
            <a:off x="1130286" y="1396713"/>
            <a:ext cx="7792200" cy="4510845"/>
          </a:xfrm>
          <a:prstGeom prst="rect">
            <a:avLst/>
          </a:prstGeom>
          <a:noFill/>
          <a:ln>
            <a:noFill/>
          </a:ln>
        </p:spPr>
        <p:txBody>
          <a:bodyPr spcFirstLastPara="1" wrap="square" lIns="0" tIns="14600" rIns="0" bIns="0" anchor="t" anchorCtr="0">
            <a:spAutoFit/>
          </a:bodyPr>
          <a:lstStyle/>
          <a:p>
            <a:pPr marL="12700" lvl="0" indent="0" algn="l" rtl="0">
              <a:spcBef>
                <a:spcPts val="1560"/>
              </a:spcBef>
              <a:spcAft>
                <a:spcPts val="0"/>
              </a:spcAft>
              <a:buClr>
                <a:schemeClr val="dk1"/>
              </a:buClr>
              <a:buSzPts val="1100"/>
              <a:buFont typeface="Arial"/>
              <a:buNone/>
            </a:pPr>
            <a:r>
              <a:rPr lang="en-US" sz="2050" dirty="0">
                <a:solidFill>
                  <a:schemeClr val="dk1"/>
                </a:solidFill>
                <a:latin typeface="Calibri"/>
                <a:ea typeface="Calibri"/>
                <a:cs typeface="Calibri"/>
                <a:sym typeface="Calibri"/>
              </a:rPr>
              <a:t>What is rational at any given time depends on four things:</a:t>
            </a:r>
            <a:endParaRPr sz="2050" dirty="0">
              <a:solidFill>
                <a:schemeClr val="dk1"/>
              </a:solidFill>
              <a:latin typeface="Calibri"/>
              <a:ea typeface="Calibri"/>
              <a:cs typeface="Calibri"/>
              <a:sym typeface="Calibri"/>
            </a:endParaRPr>
          </a:p>
          <a:p>
            <a:pPr marL="457200" lvl="0" indent="-358775" algn="l" rtl="0">
              <a:spcBef>
                <a:spcPts val="1560"/>
              </a:spcBef>
              <a:spcAft>
                <a:spcPts val="0"/>
              </a:spcAft>
              <a:buClr>
                <a:schemeClr val="dk1"/>
              </a:buClr>
              <a:buSzPts val="2050"/>
              <a:buFont typeface="Calibri"/>
              <a:buChar char="●"/>
            </a:pPr>
            <a:r>
              <a:rPr lang="en-US" sz="2050" dirty="0">
                <a:solidFill>
                  <a:schemeClr val="dk1"/>
                </a:solidFill>
                <a:latin typeface="Calibri"/>
                <a:ea typeface="Calibri"/>
                <a:cs typeface="Calibri"/>
                <a:sym typeface="Calibri"/>
              </a:rPr>
              <a:t>The performance measure that defines the criterion of success.</a:t>
            </a:r>
            <a:endParaRPr sz="2050" dirty="0">
              <a:solidFill>
                <a:schemeClr val="dk1"/>
              </a:solidFill>
              <a:latin typeface="Calibri"/>
              <a:ea typeface="Calibri"/>
              <a:cs typeface="Calibri"/>
              <a:sym typeface="Calibri"/>
            </a:endParaRPr>
          </a:p>
          <a:p>
            <a:pPr marL="457200" lvl="0" indent="-358775" algn="l" rtl="0">
              <a:spcBef>
                <a:spcPts val="0"/>
              </a:spcBef>
              <a:spcAft>
                <a:spcPts val="0"/>
              </a:spcAft>
              <a:buClr>
                <a:schemeClr val="dk1"/>
              </a:buClr>
              <a:buSzPts val="2050"/>
              <a:buFont typeface="Calibri"/>
              <a:buChar char="●"/>
            </a:pPr>
            <a:r>
              <a:rPr lang="en-US" sz="2050" dirty="0">
                <a:solidFill>
                  <a:schemeClr val="dk1"/>
                </a:solidFill>
                <a:latin typeface="Calibri"/>
                <a:ea typeface="Calibri"/>
                <a:cs typeface="Calibri"/>
                <a:sym typeface="Calibri"/>
              </a:rPr>
              <a:t>The agent’s prior knowledge of the environment.</a:t>
            </a:r>
            <a:endParaRPr sz="2050" dirty="0">
              <a:solidFill>
                <a:schemeClr val="dk1"/>
              </a:solidFill>
              <a:latin typeface="Calibri"/>
              <a:ea typeface="Calibri"/>
              <a:cs typeface="Calibri"/>
              <a:sym typeface="Calibri"/>
            </a:endParaRPr>
          </a:p>
          <a:p>
            <a:pPr marL="457200" lvl="0" indent="-358775" algn="l" rtl="0">
              <a:spcBef>
                <a:spcPts val="0"/>
              </a:spcBef>
              <a:spcAft>
                <a:spcPts val="0"/>
              </a:spcAft>
              <a:buClr>
                <a:schemeClr val="dk1"/>
              </a:buClr>
              <a:buSzPts val="2050"/>
              <a:buFont typeface="Calibri"/>
              <a:buChar char="●"/>
            </a:pPr>
            <a:r>
              <a:rPr lang="en-US" sz="2050" dirty="0">
                <a:solidFill>
                  <a:schemeClr val="dk1"/>
                </a:solidFill>
                <a:latin typeface="Calibri"/>
                <a:ea typeface="Calibri"/>
                <a:cs typeface="Calibri"/>
                <a:sym typeface="Calibri"/>
              </a:rPr>
              <a:t>The actions that the agent can perform.</a:t>
            </a:r>
            <a:endParaRPr sz="2050" dirty="0">
              <a:solidFill>
                <a:schemeClr val="dk1"/>
              </a:solidFill>
              <a:latin typeface="Calibri"/>
              <a:ea typeface="Calibri"/>
              <a:cs typeface="Calibri"/>
              <a:sym typeface="Calibri"/>
            </a:endParaRPr>
          </a:p>
          <a:p>
            <a:pPr marL="457200" lvl="0" indent="-358775" algn="l" rtl="0">
              <a:spcBef>
                <a:spcPts val="0"/>
              </a:spcBef>
              <a:spcAft>
                <a:spcPts val="0"/>
              </a:spcAft>
              <a:buClr>
                <a:schemeClr val="dk1"/>
              </a:buClr>
              <a:buSzPts val="2050"/>
              <a:buFont typeface="Calibri"/>
              <a:buChar char="●"/>
            </a:pPr>
            <a:r>
              <a:rPr lang="en-US" sz="2050" dirty="0">
                <a:solidFill>
                  <a:schemeClr val="dk1"/>
                </a:solidFill>
                <a:latin typeface="Calibri"/>
                <a:ea typeface="Calibri"/>
                <a:cs typeface="Calibri"/>
                <a:sym typeface="Calibri"/>
              </a:rPr>
              <a:t>The agent’s percept sequence to date.</a:t>
            </a:r>
            <a:endParaRPr sz="2050" dirty="0">
              <a:solidFill>
                <a:schemeClr val="dk1"/>
              </a:solidFill>
              <a:latin typeface="Calibri"/>
              <a:ea typeface="Calibri"/>
              <a:cs typeface="Calibri"/>
              <a:sym typeface="Calibri"/>
            </a:endParaRPr>
          </a:p>
          <a:p>
            <a:pPr marL="12700" lvl="0" indent="0" algn="l" rtl="0">
              <a:spcBef>
                <a:spcPts val="1560"/>
              </a:spcBef>
              <a:spcAft>
                <a:spcPts val="0"/>
              </a:spcAft>
              <a:buClr>
                <a:schemeClr val="dk1"/>
              </a:buClr>
              <a:buSzPts val="1100"/>
              <a:buFont typeface="Arial"/>
              <a:buNone/>
            </a:pPr>
            <a:r>
              <a:rPr lang="en-US" sz="2050" dirty="0">
                <a:solidFill>
                  <a:schemeClr val="dk1"/>
                </a:solidFill>
                <a:latin typeface="Calibri"/>
                <a:ea typeface="Calibri"/>
                <a:cs typeface="Calibri"/>
                <a:sym typeface="Calibri"/>
              </a:rPr>
              <a:t>This leads to a </a:t>
            </a:r>
            <a:r>
              <a:rPr lang="en-US" sz="2050" b="1" dirty="0">
                <a:solidFill>
                  <a:schemeClr val="dk1"/>
                </a:solidFill>
                <a:latin typeface="Calibri"/>
                <a:ea typeface="Calibri"/>
                <a:cs typeface="Calibri"/>
                <a:sym typeface="Calibri"/>
              </a:rPr>
              <a:t>definition of a rational agent</a:t>
            </a:r>
            <a:r>
              <a:rPr lang="en-US" sz="2050" dirty="0">
                <a:solidFill>
                  <a:schemeClr val="dk1"/>
                </a:solidFill>
                <a:latin typeface="Calibri"/>
                <a:ea typeface="Calibri"/>
                <a:cs typeface="Calibri"/>
                <a:sym typeface="Calibri"/>
              </a:rPr>
              <a:t>:</a:t>
            </a:r>
            <a:endParaRPr sz="2050" dirty="0">
              <a:solidFill>
                <a:schemeClr val="dk1"/>
              </a:solidFill>
              <a:latin typeface="Calibri"/>
              <a:ea typeface="Calibri"/>
              <a:cs typeface="Calibri"/>
              <a:sym typeface="Calibri"/>
            </a:endParaRPr>
          </a:p>
          <a:p>
            <a:pPr marL="12700" lvl="0" indent="0" algn="l" rtl="0">
              <a:spcBef>
                <a:spcPts val="1560"/>
              </a:spcBef>
              <a:spcAft>
                <a:spcPts val="0"/>
              </a:spcAft>
              <a:buClr>
                <a:schemeClr val="dk1"/>
              </a:buClr>
              <a:buSzPts val="1100"/>
              <a:buFont typeface="Arial"/>
              <a:buNone/>
            </a:pPr>
            <a:r>
              <a:rPr lang="en-US" sz="2050" i="1" dirty="0">
                <a:solidFill>
                  <a:srgbClr val="FF0000"/>
                </a:solidFill>
                <a:latin typeface="Calibri"/>
                <a:ea typeface="Calibri"/>
                <a:cs typeface="Calibri"/>
                <a:sym typeface="Calibri"/>
              </a:rPr>
              <a:t>For each possible percept sequence, a rational agent should select an action that is expected to maximize its performance measure, given the evidence provided by the percept sequence and whatever built-in knowledge the agent has.</a:t>
            </a:r>
            <a:endParaRPr sz="2050" i="1" dirty="0">
              <a:solidFill>
                <a:srgbClr val="FF0000"/>
              </a:solidFill>
              <a:latin typeface="Calibri"/>
              <a:ea typeface="Calibri"/>
              <a:cs typeface="Calibri"/>
              <a:sym typeface="Calibri"/>
            </a:endParaRPr>
          </a:p>
          <a:p>
            <a:pPr marL="12700" marR="0" lvl="0" indent="0" algn="l" rtl="0">
              <a:lnSpc>
                <a:spcPct val="100000"/>
              </a:lnSpc>
              <a:spcBef>
                <a:spcPts val="1560"/>
              </a:spcBef>
              <a:spcAft>
                <a:spcPts val="0"/>
              </a:spcAft>
              <a:buNone/>
            </a:pPr>
            <a:endParaRPr sz="2050" i="1"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59"/>
        <p:cNvGrpSpPr/>
        <p:nvPr/>
      </p:nvGrpSpPr>
      <p:grpSpPr>
        <a:xfrm>
          <a:off x="0" y="0"/>
          <a:ext cx="0" cy="0"/>
          <a:chOff x="0" y="0"/>
          <a:chExt cx="0" cy="0"/>
        </a:xfrm>
      </p:grpSpPr>
      <p:sp>
        <p:nvSpPr>
          <p:cNvPr id="161" name="Google Shape;161;p14"/>
          <p:cNvSpPr txBox="1">
            <a:spLocks noGrp="1"/>
          </p:cNvSpPr>
          <p:nvPr>
            <p:ph type="sldNum" idx="12"/>
          </p:nvPr>
        </p:nvSpPr>
        <p:spPr>
          <a:xfrm>
            <a:off x="8768586" y="7008652"/>
            <a:ext cx="195600" cy="1230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US"/>
              <a:t>7</a:t>
            </a:fld>
            <a:endParaRPr/>
          </a:p>
        </p:txBody>
      </p:sp>
      <p:sp>
        <p:nvSpPr>
          <p:cNvPr id="162" name="Google Shape;162;p14"/>
          <p:cNvSpPr txBox="1">
            <a:spLocks noGrp="1"/>
          </p:cNvSpPr>
          <p:nvPr>
            <p:ph type="title"/>
          </p:nvPr>
        </p:nvSpPr>
        <p:spPr>
          <a:xfrm>
            <a:off x="1167450" y="510918"/>
            <a:ext cx="7723500" cy="384900"/>
          </a:xfrm>
          <a:prstGeom prst="rect">
            <a:avLst/>
          </a:prstGeom>
          <a:noFill/>
          <a:ln w="51800"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lvl="0" indent="0" algn="ctr" rtl="0">
              <a:lnSpc>
                <a:spcPct val="105400"/>
              </a:lnSpc>
              <a:spcBef>
                <a:spcPts val="0"/>
              </a:spcBef>
              <a:spcAft>
                <a:spcPts val="0"/>
              </a:spcAft>
              <a:buNone/>
            </a:pPr>
            <a:r>
              <a:rPr lang="en-US"/>
              <a:t>Rationality</a:t>
            </a:r>
            <a:endParaRPr/>
          </a:p>
        </p:txBody>
      </p:sp>
      <p:sp>
        <p:nvSpPr>
          <p:cNvPr id="163" name="Google Shape;163;p14"/>
          <p:cNvSpPr txBox="1"/>
          <p:nvPr/>
        </p:nvSpPr>
        <p:spPr>
          <a:xfrm>
            <a:off x="743520" y="1154669"/>
            <a:ext cx="8376900" cy="6519087"/>
          </a:xfrm>
          <a:prstGeom prst="rect">
            <a:avLst/>
          </a:prstGeom>
          <a:noFill/>
          <a:ln>
            <a:noFill/>
          </a:ln>
        </p:spPr>
        <p:txBody>
          <a:bodyPr spcFirstLastPara="1" wrap="square" lIns="0" tIns="14600" rIns="0" bIns="0" anchor="t" anchorCtr="0">
            <a:spAutoFit/>
          </a:bodyPr>
          <a:lstStyle/>
          <a:p>
            <a:pPr marL="12700" lvl="0" indent="0" algn="l" rtl="0">
              <a:spcBef>
                <a:spcPts val="1560"/>
              </a:spcBef>
              <a:spcAft>
                <a:spcPts val="0"/>
              </a:spcAft>
              <a:buSzPts val="1100"/>
              <a:buNone/>
            </a:pPr>
            <a:r>
              <a:rPr lang="en-US" sz="1750" dirty="0">
                <a:solidFill>
                  <a:schemeClr val="dk1"/>
                </a:solidFill>
                <a:latin typeface="Calibri"/>
                <a:ea typeface="Calibri"/>
                <a:cs typeface="Calibri"/>
                <a:sym typeface="Calibri"/>
              </a:rPr>
              <a:t>What is rational at any given time depends on four things:</a:t>
            </a:r>
            <a:endParaRPr sz="1750" dirty="0">
              <a:solidFill>
                <a:schemeClr val="dk1"/>
              </a:solidFill>
              <a:latin typeface="Calibri"/>
              <a:ea typeface="Calibri"/>
              <a:cs typeface="Calibri"/>
              <a:sym typeface="Calibri"/>
            </a:endParaRPr>
          </a:p>
          <a:p>
            <a:pPr marL="457200" lvl="0" indent="-339725" algn="l" rtl="0">
              <a:spcBef>
                <a:spcPts val="1560"/>
              </a:spcBef>
              <a:spcAft>
                <a:spcPts val="0"/>
              </a:spcAft>
              <a:buClr>
                <a:schemeClr val="dk1"/>
              </a:buClr>
              <a:buSzPts val="1750"/>
              <a:buFont typeface="Calibri"/>
              <a:buChar char="●"/>
            </a:pPr>
            <a:r>
              <a:rPr lang="en-US" sz="1750" dirty="0">
                <a:solidFill>
                  <a:schemeClr val="dk1"/>
                </a:solidFill>
                <a:latin typeface="Calibri"/>
                <a:ea typeface="Calibri"/>
                <a:cs typeface="Calibri"/>
                <a:sym typeface="Calibri"/>
              </a:rPr>
              <a:t>The performance measure that defines the criterion of success.</a:t>
            </a:r>
            <a:endParaRPr sz="1750" dirty="0">
              <a:solidFill>
                <a:schemeClr val="dk1"/>
              </a:solidFill>
              <a:latin typeface="Calibri"/>
              <a:ea typeface="Calibri"/>
              <a:cs typeface="Calibri"/>
              <a:sym typeface="Calibri"/>
            </a:endParaRPr>
          </a:p>
          <a:p>
            <a:pPr marL="457200" lvl="0" indent="0" algn="l" rtl="0">
              <a:spcBef>
                <a:spcPts val="1560"/>
              </a:spcBef>
              <a:spcAft>
                <a:spcPts val="0"/>
              </a:spcAft>
              <a:buNone/>
            </a:pPr>
            <a:r>
              <a:rPr lang="en-US" sz="1750" dirty="0">
                <a:solidFill>
                  <a:srgbClr val="FF0000"/>
                </a:solidFill>
                <a:latin typeface="Calibri"/>
                <a:ea typeface="Calibri"/>
                <a:cs typeface="Calibri"/>
                <a:sym typeface="Calibri"/>
              </a:rPr>
              <a:t>The performance measure awards one point for each clean square at each time step, over a “lifetime” of 1000 time steps.</a:t>
            </a:r>
            <a:endParaRPr sz="1750" dirty="0">
              <a:solidFill>
                <a:srgbClr val="FF0000"/>
              </a:solidFill>
              <a:latin typeface="Calibri"/>
              <a:ea typeface="Calibri"/>
              <a:cs typeface="Calibri"/>
              <a:sym typeface="Calibri"/>
            </a:endParaRPr>
          </a:p>
          <a:p>
            <a:pPr marL="457200" lvl="0" indent="-339725" algn="l" rtl="0">
              <a:spcBef>
                <a:spcPts val="1560"/>
              </a:spcBef>
              <a:spcAft>
                <a:spcPts val="0"/>
              </a:spcAft>
              <a:buClr>
                <a:schemeClr val="dk1"/>
              </a:buClr>
              <a:buSzPts val="1750"/>
              <a:buFont typeface="Calibri"/>
              <a:buChar char="●"/>
            </a:pPr>
            <a:r>
              <a:rPr lang="en-US" sz="1750" dirty="0">
                <a:solidFill>
                  <a:schemeClr val="dk1"/>
                </a:solidFill>
                <a:latin typeface="Calibri"/>
                <a:ea typeface="Calibri"/>
                <a:cs typeface="Calibri"/>
                <a:sym typeface="Calibri"/>
              </a:rPr>
              <a:t>The agent’s prior knowledge of the environment.</a:t>
            </a:r>
            <a:endParaRPr sz="1750" dirty="0">
              <a:solidFill>
                <a:schemeClr val="dk1"/>
              </a:solidFill>
              <a:latin typeface="Calibri"/>
              <a:ea typeface="Calibri"/>
              <a:cs typeface="Calibri"/>
              <a:sym typeface="Calibri"/>
            </a:endParaRPr>
          </a:p>
          <a:p>
            <a:pPr marL="457200" lvl="0" indent="0" algn="l" rtl="0">
              <a:spcBef>
                <a:spcPts val="1560"/>
              </a:spcBef>
              <a:spcAft>
                <a:spcPts val="0"/>
              </a:spcAft>
              <a:buNone/>
            </a:pPr>
            <a:r>
              <a:rPr lang="en-US" sz="1750" dirty="0">
                <a:solidFill>
                  <a:srgbClr val="FF0000"/>
                </a:solidFill>
                <a:latin typeface="Calibri"/>
                <a:ea typeface="Calibri"/>
                <a:cs typeface="Calibri"/>
                <a:sym typeface="Calibri"/>
              </a:rPr>
              <a:t>The “geography” of the environment is known a priori but the dirt distribution and the initial location of the agent are not. Clean squares stay clean and sucking cleans the current square. The and actions move the agent one square except when this would take the agent outside the environment, in which case the agent remains where it is.</a:t>
            </a:r>
            <a:endParaRPr sz="1750" dirty="0">
              <a:solidFill>
                <a:srgbClr val="FF0000"/>
              </a:solidFill>
              <a:latin typeface="Calibri"/>
              <a:ea typeface="Calibri"/>
              <a:cs typeface="Calibri"/>
              <a:sym typeface="Calibri"/>
            </a:endParaRPr>
          </a:p>
          <a:p>
            <a:pPr marL="457200" lvl="0" indent="-339725" algn="l" rtl="0">
              <a:spcBef>
                <a:spcPts val="1560"/>
              </a:spcBef>
              <a:spcAft>
                <a:spcPts val="0"/>
              </a:spcAft>
              <a:buClr>
                <a:schemeClr val="dk1"/>
              </a:buClr>
              <a:buSzPts val="1750"/>
              <a:buFont typeface="Calibri"/>
              <a:buChar char="●"/>
            </a:pPr>
            <a:r>
              <a:rPr lang="en-US" sz="1750" dirty="0">
                <a:solidFill>
                  <a:schemeClr val="dk1"/>
                </a:solidFill>
                <a:latin typeface="Calibri"/>
                <a:ea typeface="Calibri"/>
                <a:cs typeface="Calibri"/>
                <a:sym typeface="Calibri"/>
              </a:rPr>
              <a:t>The actions that the agent can perform.</a:t>
            </a:r>
            <a:endParaRPr sz="1750" dirty="0">
              <a:solidFill>
                <a:schemeClr val="dk1"/>
              </a:solidFill>
              <a:latin typeface="Calibri"/>
              <a:ea typeface="Calibri"/>
              <a:cs typeface="Calibri"/>
              <a:sym typeface="Calibri"/>
            </a:endParaRPr>
          </a:p>
          <a:p>
            <a:pPr marL="457200" lvl="0" indent="0" algn="l" rtl="0">
              <a:spcBef>
                <a:spcPts val="1560"/>
              </a:spcBef>
              <a:spcAft>
                <a:spcPts val="0"/>
              </a:spcAft>
              <a:buNone/>
            </a:pPr>
            <a:r>
              <a:rPr lang="en-US" sz="1750" dirty="0">
                <a:solidFill>
                  <a:srgbClr val="FF0000"/>
                </a:solidFill>
                <a:latin typeface="Calibri"/>
                <a:ea typeface="Calibri"/>
                <a:cs typeface="Calibri"/>
                <a:sym typeface="Calibri"/>
              </a:rPr>
              <a:t>The only available actions are  </a:t>
            </a:r>
            <a:r>
              <a:rPr lang="en-US" sz="1750" i="1" dirty="0">
                <a:solidFill>
                  <a:srgbClr val="FF0000"/>
                </a:solidFill>
                <a:latin typeface="Calibri"/>
                <a:ea typeface="Calibri"/>
                <a:cs typeface="Calibri"/>
                <a:sym typeface="Calibri"/>
              </a:rPr>
              <a:t>Right, Left</a:t>
            </a:r>
            <a:r>
              <a:rPr lang="en-US" sz="1750" dirty="0">
                <a:solidFill>
                  <a:srgbClr val="FF0000"/>
                </a:solidFill>
                <a:latin typeface="Calibri"/>
                <a:ea typeface="Calibri"/>
                <a:cs typeface="Calibri"/>
                <a:sym typeface="Calibri"/>
              </a:rPr>
              <a:t> and </a:t>
            </a:r>
            <a:r>
              <a:rPr lang="en-US" sz="1750" i="1" dirty="0">
                <a:solidFill>
                  <a:srgbClr val="FF0000"/>
                </a:solidFill>
                <a:latin typeface="Calibri"/>
                <a:ea typeface="Calibri"/>
                <a:cs typeface="Calibri"/>
                <a:sym typeface="Calibri"/>
              </a:rPr>
              <a:t>Suck</a:t>
            </a:r>
            <a:r>
              <a:rPr lang="en-US" sz="1750" dirty="0">
                <a:solidFill>
                  <a:srgbClr val="FF0000"/>
                </a:solidFill>
                <a:latin typeface="Calibri"/>
                <a:ea typeface="Calibri"/>
                <a:cs typeface="Calibri"/>
                <a:sym typeface="Calibri"/>
              </a:rPr>
              <a:t>.</a:t>
            </a:r>
            <a:endParaRPr sz="1750" dirty="0">
              <a:solidFill>
                <a:srgbClr val="FF0000"/>
              </a:solidFill>
              <a:latin typeface="Calibri"/>
              <a:ea typeface="Calibri"/>
              <a:cs typeface="Calibri"/>
              <a:sym typeface="Calibri"/>
            </a:endParaRPr>
          </a:p>
          <a:p>
            <a:pPr marL="457200" lvl="0" indent="-339725" algn="l" rtl="0">
              <a:spcBef>
                <a:spcPts val="1560"/>
              </a:spcBef>
              <a:spcAft>
                <a:spcPts val="0"/>
              </a:spcAft>
              <a:buClr>
                <a:schemeClr val="dk1"/>
              </a:buClr>
              <a:buSzPts val="1750"/>
              <a:buFont typeface="Calibri"/>
              <a:buChar char="●"/>
            </a:pPr>
            <a:r>
              <a:rPr lang="en-US" sz="1750" dirty="0">
                <a:solidFill>
                  <a:schemeClr val="dk1"/>
                </a:solidFill>
                <a:latin typeface="Calibri"/>
                <a:ea typeface="Calibri"/>
                <a:cs typeface="Calibri"/>
                <a:sym typeface="Calibri"/>
              </a:rPr>
              <a:t>The agent’s percept sequence to date.</a:t>
            </a:r>
            <a:endParaRPr sz="1750" dirty="0">
              <a:solidFill>
                <a:schemeClr val="dk1"/>
              </a:solidFill>
              <a:latin typeface="Calibri"/>
              <a:ea typeface="Calibri"/>
              <a:cs typeface="Calibri"/>
              <a:sym typeface="Calibri"/>
            </a:endParaRPr>
          </a:p>
          <a:p>
            <a:pPr marL="457200" lvl="0" indent="0" algn="l" rtl="0">
              <a:spcBef>
                <a:spcPts val="1560"/>
              </a:spcBef>
              <a:spcAft>
                <a:spcPts val="0"/>
              </a:spcAft>
              <a:buNone/>
            </a:pPr>
            <a:r>
              <a:rPr lang="en-US" sz="1750" dirty="0">
                <a:solidFill>
                  <a:srgbClr val="FF0000"/>
                </a:solidFill>
                <a:latin typeface="Calibri"/>
                <a:ea typeface="Calibri"/>
                <a:cs typeface="Calibri"/>
                <a:sym typeface="Calibri"/>
              </a:rPr>
              <a:t>The agent correctly perceives its location and whether that location contains dirt.</a:t>
            </a:r>
            <a:endParaRPr sz="1750" dirty="0">
              <a:solidFill>
                <a:srgbClr val="FF0000"/>
              </a:solidFill>
              <a:latin typeface="Calibri"/>
              <a:ea typeface="Calibri"/>
              <a:cs typeface="Calibri"/>
              <a:sym typeface="Calibri"/>
            </a:endParaRPr>
          </a:p>
          <a:p>
            <a:pPr marL="12700" lvl="0" indent="0" algn="l" rtl="0">
              <a:spcBef>
                <a:spcPts val="1560"/>
              </a:spcBef>
              <a:spcAft>
                <a:spcPts val="0"/>
              </a:spcAft>
              <a:buClr>
                <a:schemeClr val="dk1"/>
              </a:buClr>
              <a:buSzPts val="1100"/>
              <a:buFont typeface="Arial"/>
              <a:buNone/>
            </a:pPr>
            <a:r>
              <a:rPr lang="en-US" sz="1750" dirty="0">
                <a:solidFill>
                  <a:schemeClr val="dk1"/>
                </a:solidFill>
                <a:latin typeface="Calibri"/>
                <a:ea typeface="Calibri"/>
                <a:cs typeface="Calibri"/>
                <a:sym typeface="Calibri"/>
              </a:rPr>
              <a:t>This leads to a </a:t>
            </a:r>
            <a:r>
              <a:rPr lang="en-US" sz="1750" b="1" dirty="0">
                <a:solidFill>
                  <a:schemeClr val="dk1"/>
                </a:solidFill>
                <a:latin typeface="Calibri"/>
                <a:ea typeface="Calibri"/>
                <a:cs typeface="Calibri"/>
                <a:sym typeface="Calibri"/>
              </a:rPr>
              <a:t>definition of a rational vacuum-cleaner agent</a:t>
            </a:r>
            <a:r>
              <a:rPr lang="en-US" sz="1750" dirty="0">
                <a:solidFill>
                  <a:schemeClr val="dk1"/>
                </a:solidFill>
                <a:latin typeface="Calibri"/>
                <a:ea typeface="Calibri"/>
                <a:cs typeface="Calibri"/>
                <a:sym typeface="Calibri"/>
              </a:rPr>
              <a:t>: </a:t>
            </a:r>
            <a:r>
              <a:rPr lang="en-US" sz="1350" i="1" dirty="0">
                <a:solidFill>
                  <a:schemeClr val="dk1"/>
                </a:solidFill>
                <a:latin typeface="Calibri"/>
                <a:ea typeface="Calibri"/>
                <a:cs typeface="Calibri"/>
                <a:sym typeface="Calibri"/>
              </a:rPr>
              <a:t>Under these circumstances the agent is indeed rational; its expected performance is at least as good as any other agent’s.</a:t>
            </a:r>
            <a:endParaRPr sz="1350" i="1" dirty="0">
              <a:solidFill>
                <a:schemeClr val="dk1"/>
              </a:solidFill>
              <a:latin typeface="Calibri"/>
              <a:ea typeface="Calibri"/>
              <a:cs typeface="Calibri"/>
              <a:sym typeface="Calibri"/>
            </a:endParaRPr>
          </a:p>
          <a:p>
            <a:pPr marL="12700" marR="0" lvl="0" indent="0" algn="l" rtl="0">
              <a:lnSpc>
                <a:spcPct val="100000"/>
              </a:lnSpc>
              <a:spcBef>
                <a:spcPts val="1560"/>
              </a:spcBef>
              <a:spcAft>
                <a:spcPts val="0"/>
              </a:spcAft>
              <a:buNone/>
            </a:pPr>
            <a:endParaRPr sz="1750" i="1"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69"/>
        <p:cNvGrpSpPr/>
        <p:nvPr/>
      </p:nvGrpSpPr>
      <p:grpSpPr>
        <a:xfrm>
          <a:off x="0" y="0"/>
          <a:ext cx="0" cy="0"/>
          <a:chOff x="0" y="0"/>
          <a:chExt cx="0" cy="0"/>
        </a:xfrm>
      </p:grpSpPr>
      <p:sp>
        <p:nvSpPr>
          <p:cNvPr id="171" name="Google Shape;171;p15"/>
          <p:cNvSpPr txBox="1">
            <a:spLocks noGrp="1"/>
          </p:cNvSpPr>
          <p:nvPr>
            <p:ph type="sldNum" idx="12"/>
          </p:nvPr>
        </p:nvSpPr>
        <p:spPr>
          <a:xfrm>
            <a:off x="8768586" y="7008652"/>
            <a:ext cx="195600" cy="1230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US"/>
              <a:t>8</a:t>
            </a:fld>
            <a:endParaRPr/>
          </a:p>
        </p:txBody>
      </p:sp>
      <p:sp>
        <p:nvSpPr>
          <p:cNvPr id="172" name="Google Shape;172;p15"/>
          <p:cNvSpPr txBox="1">
            <a:spLocks noGrp="1"/>
          </p:cNvSpPr>
          <p:nvPr>
            <p:ph type="title"/>
          </p:nvPr>
        </p:nvSpPr>
        <p:spPr>
          <a:xfrm>
            <a:off x="1167409" y="798728"/>
            <a:ext cx="7723500" cy="384900"/>
          </a:xfrm>
          <a:prstGeom prst="rect">
            <a:avLst/>
          </a:prstGeom>
          <a:noFill/>
          <a:ln w="51800"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lvl="0" indent="0" algn="ctr" rtl="0">
              <a:lnSpc>
                <a:spcPct val="105400"/>
              </a:lnSpc>
              <a:spcBef>
                <a:spcPts val="0"/>
              </a:spcBef>
              <a:spcAft>
                <a:spcPts val="0"/>
              </a:spcAft>
              <a:buNone/>
            </a:pPr>
            <a:r>
              <a:rPr lang="en-US"/>
              <a:t>Rationality</a:t>
            </a:r>
            <a:endParaRPr/>
          </a:p>
        </p:txBody>
      </p:sp>
      <p:sp>
        <p:nvSpPr>
          <p:cNvPr id="173" name="Google Shape;173;p15"/>
          <p:cNvSpPr txBox="1"/>
          <p:nvPr/>
        </p:nvSpPr>
        <p:spPr>
          <a:xfrm>
            <a:off x="1130286" y="1396713"/>
            <a:ext cx="7792200" cy="4432800"/>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None/>
            </a:pPr>
            <a:r>
              <a:rPr lang="en-US" sz="2050" dirty="0">
                <a:solidFill>
                  <a:schemeClr val="dk1"/>
                </a:solidFill>
                <a:latin typeface="Calibri"/>
                <a:ea typeface="Calibri"/>
                <a:cs typeface="Calibri"/>
                <a:sym typeface="Calibri"/>
              </a:rPr>
              <a:t>Fixed </a:t>
            </a:r>
            <a:r>
              <a:rPr lang="en-US" sz="2050" dirty="0">
                <a:solidFill>
                  <a:srgbClr val="0070C0"/>
                </a:solidFill>
                <a:latin typeface="Calibri"/>
                <a:ea typeface="Calibri"/>
                <a:cs typeface="Calibri"/>
                <a:sym typeface="Calibri"/>
              </a:rPr>
              <a:t>performance measure </a:t>
            </a:r>
            <a:r>
              <a:rPr lang="en-US" sz="2050" dirty="0">
                <a:solidFill>
                  <a:schemeClr val="dk1"/>
                </a:solidFill>
                <a:latin typeface="Calibri"/>
                <a:ea typeface="Calibri"/>
                <a:cs typeface="Calibri"/>
                <a:sym typeface="Calibri"/>
              </a:rPr>
              <a:t>evaluates the </a:t>
            </a:r>
            <a:r>
              <a:rPr lang="en-US" sz="2050" dirty="0">
                <a:solidFill>
                  <a:srgbClr val="0070C0"/>
                </a:solidFill>
                <a:latin typeface="Calibri"/>
                <a:ea typeface="Calibri"/>
                <a:cs typeface="Calibri"/>
                <a:sym typeface="Calibri"/>
              </a:rPr>
              <a:t>environment states sequence</a:t>
            </a:r>
            <a:endParaRPr sz="2050" dirty="0">
              <a:solidFill>
                <a:srgbClr val="0070C0"/>
              </a:solidFill>
              <a:latin typeface="Calibri"/>
              <a:ea typeface="Calibri"/>
              <a:cs typeface="Calibri"/>
              <a:sym typeface="Calibri"/>
            </a:endParaRPr>
          </a:p>
          <a:p>
            <a:pPr marL="583565" marR="0" lvl="0" indent="-205740" algn="l" rtl="0">
              <a:lnSpc>
                <a:spcPct val="100000"/>
              </a:lnSpc>
              <a:spcBef>
                <a:spcPts val="25"/>
              </a:spcBef>
              <a:spcAft>
                <a:spcPts val="0"/>
              </a:spcAft>
              <a:buClr>
                <a:schemeClr val="dk1"/>
              </a:buClr>
              <a:buSzPts val="2050"/>
              <a:buFont typeface="Calibri"/>
              <a:buChar char="–"/>
            </a:pPr>
            <a:r>
              <a:rPr lang="en-US" sz="2050" dirty="0">
                <a:solidFill>
                  <a:schemeClr val="dk1"/>
                </a:solidFill>
                <a:latin typeface="Calibri"/>
                <a:ea typeface="Calibri"/>
                <a:cs typeface="Calibri"/>
                <a:sym typeface="Calibri"/>
              </a:rPr>
              <a:t>one point per square cleaned up in time </a:t>
            </a:r>
            <a:r>
              <a:rPr lang="en-US" sz="2050" b="0" i="1" dirty="0">
                <a:solidFill>
                  <a:schemeClr val="dk1"/>
                </a:solidFill>
                <a:latin typeface="Bookman Old Style"/>
                <a:ea typeface="Bookman Old Style"/>
                <a:cs typeface="Bookman Old Style"/>
                <a:sym typeface="Bookman Old Style"/>
              </a:rPr>
              <a:t>T </a:t>
            </a:r>
            <a:r>
              <a:rPr lang="en-US" sz="2050" dirty="0">
                <a:solidFill>
                  <a:schemeClr val="dk1"/>
                </a:solidFill>
                <a:latin typeface="Calibri"/>
                <a:ea typeface="Calibri"/>
                <a:cs typeface="Calibri"/>
                <a:sym typeface="Calibri"/>
              </a:rPr>
              <a:t>?</a:t>
            </a:r>
            <a:endParaRPr sz="2050" dirty="0">
              <a:solidFill>
                <a:schemeClr val="dk1"/>
              </a:solidFill>
              <a:latin typeface="Calibri"/>
              <a:ea typeface="Calibri"/>
              <a:cs typeface="Calibri"/>
              <a:sym typeface="Calibri"/>
            </a:endParaRPr>
          </a:p>
          <a:p>
            <a:pPr marL="583565" marR="0" lvl="0" indent="-205740" algn="l" rtl="0">
              <a:lnSpc>
                <a:spcPct val="100000"/>
              </a:lnSpc>
              <a:spcBef>
                <a:spcPts val="35"/>
              </a:spcBef>
              <a:spcAft>
                <a:spcPts val="0"/>
              </a:spcAft>
              <a:buClr>
                <a:schemeClr val="dk1"/>
              </a:buClr>
              <a:buSzPts val="2050"/>
              <a:buFont typeface="Calibri"/>
              <a:buChar char="–"/>
            </a:pPr>
            <a:r>
              <a:rPr lang="en-US" sz="2050" dirty="0">
                <a:solidFill>
                  <a:schemeClr val="dk1"/>
                </a:solidFill>
                <a:latin typeface="Calibri"/>
                <a:ea typeface="Calibri"/>
                <a:cs typeface="Calibri"/>
                <a:sym typeface="Calibri"/>
              </a:rPr>
              <a:t>one point per clean square per time step, minus one per move?</a:t>
            </a:r>
            <a:endParaRPr sz="2050" dirty="0">
              <a:solidFill>
                <a:schemeClr val="dk1"/>
              </a:solidFill>
              <a:latin typeface="Calibri"/>
              <a:ea typeface="Calibri"/>
              <a:cs typeface="Calibri"/>
              <a:sym typeface="Calibri"/>
            </a:endParaRPr>
          </a:p>
          <a:p>
            <a:pPr marL="583565" marR="0" lvl="0" indent="-205740" algn="l" rtl="0">
              <a:lnSpc>
                <a:spcPct val="100000"/>
              </a:lnSpc>
              <a:spcBef>
                <a:spcPts val="25"/>
              </a:spcBef>
              <a:spcAft>
                <a:spcPts val="0"/>
              </a:spcAft>
              <a:buClr>
                <a:schemeClr val="dk1"/>
              </a:buClr>
              <a:buSzPts val="2050"/>
              <a:buFont typeface="Calibri"/>
              <a:buChar char="–"/>
            </a:pPr>
            <a:r>
              <a:rPr lang="en-US" sz="2050" dirty="0">
                <a:solidFill>
                  <a:schemeClr val="dk1"/>
                </a:solidFill>
                <a:latin typeface="Calibri"/>
                <a:ea typeface="Calibri"/>
                <a:cs typeface="Calibri"/>
                <a:sym typeface="Calibri"/>
              </a:rPr>
              <a:t>penalize for	</a:t>
            </a:r>
            <a:r>
              <a:rPr lang="en-US" sz="2050" b="0" i="1" dirty="0">
                <a:solidFill>
                  <a:schemeClr val="dk1"/>
                </a:solidFill>
                <a:latin typeface="Bookman Old Style"/>
                <a:ea typeface="Bookman Old Style"/>
                <a:cs typeface="Bookman Old Style"/>
                <a:sym typeface="Bookman Old Style"/>
              </a:rPr>
              <a:t>&gt; k </a:t>
            </a:r>
            <a:r>
              <a:rPr lang="en-US" sz="2050" dirty="0">
                <a:solidFill>
                  <a:schemeClr val="dk1"/>
                </a:solidFill>
                <a:latin typeface="Calibri"/>
                <a:ea typeface="Calibri"/>
                <a:cs typeface="Calibri"/>
                <a:sym typeface="Calibri"/>
              </a:rPr>
              <a:t>dirty squares?</a:t>
            </a:r>
            <a:endParaRPr sz="2050" dirty="0">
              <a:solidFill>
                <a:schemeClr val="dk1"/>
              </a:solidFill>
              <a:latin typeface="Calibri"/>
              <a:ea typeface="Calibri"/>
              <a:cs typeface="Calibri"/>
              <a:sym typeface="Calibri"/>
            </a:endParaRPr>
          </a:p>
          <a:p>
            <a:pPr marL="12700" marR="5080" lvl="0" indent="0" algn="l" rtl="0">
              <a:lnSpc>
                <a:spcPct val="101000"/>
              </a:lnSpc>
              <a:spcBef>
                <a:spcPts val="1545"/>
              </a:spcBef>
              <a:spcAft>
                <a:spcPts val="0"/>
              </a:spcAft>
              <a:buNone/>
            </a:pPr>
            <a:r>
              <a:rPr lang="en-US" sz="2050" dirty="0">
                <a:solidFill>
                  <a:schemeClr val="dk1"/>
                </a:solidFill>
                <a:latin typeface="Calibri"/>
                <a:ea typeface="Calibri"/>
                <a:cs typeface="Calibri"/>
                <a:sym typeface="Calibri"/>
              </a:rPr>
              <a:t>A </a:t>
            </a:r>
            <a:r>
              <a:rPr lang="en-US" sz="2050" dirty="0">
                <a:solidFill>
                  <a:srgbClr val="FF0000"/>
                </a:solidFill>
                <a:latin typeface="Calibri"/>
                <a:ea typeface="Calibri"/>
                <a:cs typeface="Calibri"/>
                <a:sym typeface="Calibri"/>
              </a:rPr>
              <a:t>rational agent </a:t>
            </a:r>
            <a:r>
              <a:rPr lang="en-US" sz="2050" dirty="0">
                <a:solidFill>
                  <a:schemeClr val="dk1"/>
                </a:solidFill>
                <a:latin typeface="Calibri"/>
                <a:ea typeface="Calibri"/>
                <a:cs typeface="Calibri"/>
                <a:sym typeface="Calibri"/>
              </a:rPr>
              <a:t>chooses whichever action maximizes the </a:t>
            </a:r>
            <a:r>
              <a:rPr lang="en-US" sz="2050" dirty="0">
                <a:solidFill>
                  <a:srgbClr val="FF0000"/>
                </a:solidFill>
                <a:latin typeface="Calibri"/>
                <a:ea typeface="Calibri"/>
                <a:cs typeface="Calibri"/>
                <a:sym typeface="Calibri"/>
              </a:rPr>
              <a:t>expected</a:t>
            </a:r>
            <a:r>
              <a:rPr lang="en-US" sz="2050" dirty="0">
                <a:solidFill>
                  <a:srgbClr val="B30000"/>
                </a:solidFill>
                <a:latin typeface="Calibri"/>
                <a:ea typeface="Calibri"/>
                <a:cs typeface="Calibri"/>
                <a:sym typeface="Calibri"/>
              </a:rPr>
              <a:t> </a:t>
            </a:r>
            <a:r>
              <a:rPr lang="en-US" sz="2050" dirty="0">
                <a:solidFill>
                  <a:schemeClr val="dk1"/>
                </a:solidFill>
                <a:latin typeface="Calibri"/>
                <a:ea typeface="Calibri"/>
                <a:cs typeface="Calibri"/>
                <a:sym typeface="Calibri"/>
              </a:rPr>
              <a:t>value of  the performance measure </a:t>
            </a:r>
            <a:r>
              <a:rPr lang="en-US" sz="2050" dirty="0">
                <a:solidFill>
                  <a:srgbClr val="FF0000"/>
                </a:solidFill>
                <a:latin typeface="Calibri"/>
                <a:ea typeface="Calibri"/>
                <a:cs typeface="Calibri"/>
                <a:sym typeface="Calibri"/>
              </a:rPr>
              <a:t>given the percept sequence to date</a:t>
            </a:r>
            <a:endParaRPr sz="2050" dirty="0">
              <a:solidFill>
                <a:srgbClr val="FF0000"/>
              </a:solidFill>
              <a:latin typeface="Calibri"/>
              <a:ea typeface="Calibri"/>
              <a:cs typeface="Calibri"/>
              <a:sym typeface="Calibri"/>
            </a:endParaRPr>
          </a:p>
          <a:p>
            <a:pPr marL="12700" marR="0" lvl="0" indent="0" algn="l" rtl="0">
              <a:lnSpc>
                <a:spcPct val="100000"/>
              </a:lnSpc>
              <a:spcBef>
                <a:spcPts val="1560"/>
              </a:spcBef>
              <a:spcAft>
                <a:spcPts val="0"/>
              </a:spcAft>
              <a:buNone/>
            </a:pPr>
            <a:r>
              <a:rPr lang="en-US" sz="2050" dirty="0">
                <a:solidFill>
                  <a:schemeClr val="dk1"/>
                </a:solidFill>
                <a:latin typeface="Calibri"/>
                <a:ea typeface="Calibri"/>
                <a:cs typeface="Calibri"/>
                <a:sym typeface="Calibri"/>
              </a:rPr>
              <a:t>Rational </a:t>
            </a:r>
            <a:r>
              <a:rPr lang="en-US" sz="2050" b="0" i="0" u="none" strike="noStrike" cap="none" dirty="0">
                <a:solidFill>
                  <a:schemeClr val="dk1"/>
                </a:solidFill>
                <a:latin typeface="Cambria"/>
                <a:ea typeface="Cambria"/>
                <a:cs typeface="Cambria"/>
                <a:sym typeface="Cambria"/>
              </a:rPr>
              <a:t>≠</a:t>
            </a:r>
            <a:r>
              <a:rPr lang="en-US" sz="2050" dirty="0">
                <a:solidFill>
                  <a:schemeClr val="dk1"/>
                </a:solidFill>
                <a:latin typeface="Arial"/>
                <a:ea typeface="Arial"/>
                <a:cs typeface="Arial"/>
                <a:sym typeface="Arial"/>
              </a:rPr>
              <a:t> </a:t>
            </a:r>
            <a:r>
              <a:rPr lang="en-US" sz="2050" dirty="0">
                <a:solidFill>
                  <a:schemeClr val="dk1"/>
                </a:solidFill>
                <a:latin typeface="Calibri"/>
                <a:ea typeface="Calibri"/>
                <a:cs typeface="Calibri"/>
                <a:sym typeface="Calibri"/>
              </a:rPr>
              <a:t>omniscient (note example pg.59)</a:t>
            </a:r>
            <a:endParaRPr sz="2050" dirty="0">
              <a:solidFill>
                <a:schemeClr val="dk1"/>
              </a:solidFill>
              <a:latin typeface="Calibri"/>
              <a:ea typeface="Calibri"/>
              <a:cs typeface="Calibri"/>
              <a:sym typeface="Calibri"/>
            </a:endParaRPr>
          </a:p>
          <a:p>
            <a:pPr marL="743585" marR="1864995" lvl="1" indent="-730885" algn="l" rtl="0">
              <a:lnSpc>
                <a:spcPct val="101000"/>
              </a:lnSpc>
              <a:spcBef>
                <a:spcPts val="15"/>
              </a:spcBef>
              <a:spcAft>
                <a:spcPts val="0"/>
              </a:spcAft>
              <a:buClr>
                <a:schemeClr val="dk1"/>
              </a:buClr>
              <a:buSzPts val="2050"/>
              <a:buFont typeface="Calibri"/>
              <a:buChar char="–"/>
            </a:pPr>
            <a:r>
              <a:rPr lang="en-US" sz="2050" b="0" i="0" u="none" strike="noStrike" cap="none" dirty="0">
                <a:solidFill>
                  <a:schemeClr val="dk1"/>
                </a:solidFill>
                <a:latin typeface="Calibri"/>
                <a:ea typeface="Calibri"/>
                <a:cs typeface="Calibri"/>
                <a:sym typeface="Calibri"/>
              </a:rPr>
              <a:t>percepts may not supply all relevant information  Rational </a:t>
            </a:r>
            <a:r>
              <a:rPr lang="en-US" sz="2050" b="0" i="0" u="none" strike="noStrike" cap="none" dirty="0">
                <a:solidFill>
                  <a:schemeClr val="dk1"/>
                </a:solidFill>
                <a:latin typeface="Cambria"/>
                <a:ea typeface="Cambria"/>
                <a:cs typeface="Cambria"/>
                <a:sym typeface="Cambria"/>
              </a:rPr>
              <a:t>≠</a:t>
            </a:r>
            <a:r>
              <a:rPr lang="en-US" sz="2050" b="0" i="0" u="none" strike="noStrike" cap="none" dirty="0">
                <a:solidFill>
                  <a:schemeClr val="dk1"/>
                </a:solidFill>
                <a:latin typeface="Arial"/>
                <a:ea typeface="Arial"/>
                <a:cs typeface="Arial"/>
                <a:sym typeface="Arial"/>
              </a:rPr>
              <a:t> </a:t>
            </a:r>
            <a:r>
              <a:rPr lang="en-US" sz="2050" b="0" i="0" u="none" strike="noStrike" cap="none" dirty="0">
                <a:solidFill>
                  <a:schemeClr val="dk1"/>
                </a:solidFill>
                <a:latin typeface="Calibri"/>
                <a:ea typeface="Calibri"/>
                <a:cs typeface="Calibri"/>
                <a:sym typeface="Calibri"/>
              </a:rPr>
              <a:t>clairvoyant</a:t>
            </a:r>
            <a:endParaRPr sz="2050" b="0" i="0" u="none" strike="noStrike" cap="none" dirty="0">
              <a:solidFill>
                <a:schemeClr val="dk1"/>
              </a:solidFill>
              <a:latin typeface="Calibri"/>
              <a:ea typeface="Calibri"/>
              <a:cs typeface="Calibri"/>
              <a:sym typeface="Calibri"/>
            </a:endParaRPr>
          </a:p>
          <a:p>
            <a:pPr marL="744220" marR="2628900" lvl="1" indent="-731520" algn="l" rtl="0">
              <a:lnSpc>
                <a:spcPct val="101000"/>
              </a:lnSpc>
              <a:spcBef>
                <a:spcPts val="10"/>
              </a:spcBef>
              <a:spcAft>
                <a:spcPts val="0"/>
              </a:spcAft>
              <a:buClr>
                <a:schemeClr val="dk1"/>
              </a:buClr>
              <a:buSzPts val="2050"/>
              <a:buFont typeface="Calibri"/>
              <a:buChar char="–"/>
            </a:pPr>
            <a:r>
              <a:rPr lang="en-US" sz="2050" b="0" i="0" u="none" strike="noStrike" cap="none" dirty="0">
                <a:solidFill>
                  <a:schemeClr val="dk1"/>
                </a:solidFill>
                <a:latin typeface="Calibri"/>
                <a:ea typeface="Calibri"/>
                <a:cs typeface="Calibri"/>
                <a:sym typeface="Calibri"/>
              </a:rPr>
              <a:t>action outcomes may not be as expected  Hence, rational </a:t>
            </a:r>
            <a:r>
              <a:rPr lang="en-US" sz="2050" b="0" i="0" u="none" strike="noStrike" cap="none" dirty="0">
                <a:solidFill>
                  <a:schemeClr val="dk1"/>
                </a:solidFill>
                <a:latin typeface="Cambria"/>
                <a:ea typeface="Cambria"/>
                <a:cs typeface="Cambria"/>
                <a:sym typeface="Cambria"/>
              </a:rPr>
              <a:t>≠</a:t>
            </a:r>
            <a:r>
              <a:rPr lang="en-US" sz="2050" b="0" i="0" u="none" strike="noStrike" cap="none" dirty="0">
                <a:solidFill>
                  <a:schemeClr val="dk1"/>
                </a:solidFill>
                <a:latin typeface="Arial"/>
                <a:ea typeface="Arial"/>
                <a:cs typeface="Arial"/>
                <a:sym typeface="Arial"/>
              </a:rPr>
              <a:t> </a:t>
            </a:r>
            <a:r>
              <a:rPr lang="en-US" sz="2050" b="0" i="0" u="none" strike="noStrike" cap="none" dirty="0">
                <a:solidFill>
                  <a:schemeClr val="dk1"/>
                </a:solidFill>
                <a:latin typeface="Calibri"/>
                <a:ea typeface="Calibri"/>
                <a:cs typeface="Calibri"/>
                <a:sym typeface="Calibri"/>
              </a:rPr>
              <a:t>successful</a:t>
            </a:r>
            <a:endParaRPr sz="2050" b="0" i="0" u="none" strike="noStrike" cap="none" dirty="0">
              <a:solidFill>
                <a:schemeClr val="dk1"/>
              </a:solidFill>
              <a:latin typeface="Calibri"/>
              <a:ea typeface="Calibri"/>
              <a:cs typeface="Calibri"/>
              <a:sym typeface="Calibri"/>
            </a:endParaRPr>
          </a:p>
          <a:p>
            <a:pPr marL="12700" marR="0" lvl="0" indent="0" algn="l" rtl="0">
              <a:lnSpc>
                <a:spcPct val="100000"/>
              </a:lnSpc>
              <a:spcBef>
                <a:spcPts val="1560"/>
              </a:spcBef>
              <a:spcAft>
                <a:spcPts val="0"/>
              </a:spcAft>
              <a:buNone/>
            </a:pPr>
            <a:r>
              <a:rPr lang="en-US" sz="2050" dirty="0">
                <a:solidFill>
                  <a:schemeClr val="dk1"/>
                </a:solidFill>
                <a:latin typeface="Calibri"/>
                <a:ea typeface="Calibri"/>
                <a:cs typeface="Calibri"/>
                <a:sym typeface="Calibri"/>
              </a:rPr>
              <a:t>Rational	</a:t>
            </a:r>
            <a:r>
              <a:rPr lang="en-US" sz="2050" dirty="0">
                <a:solidFill>
                  <a:schemeClr val="dk1"/>
                </a:solidFill>
                <a:latin typeface="Cambria"/>
                <a:ea typeface="Cambria"/>
                <a:cs typeface="Cambria"/>
                <a:sym typeface="Cambria"/>
              </a:rPr>
              <a:t>⇒</a:t>
            </a:r>
            <a:r>
              <a:rPr lang="en-US" sz="2050" dirty="0">
                <a:solidFill>
                  <a:schemeClr val="dk1"/>
                </a:solidFill>
                <a:latin typeface="Calibri"/>
                <a:ea typeface="Calibri"/>
                <a:cs typeface="Calibri"/>
                <a:sym typeface="Calibri"/>
              </a:rPr>
              <a:t>exploration, learning, autonomy</a:t>
            </a:r>
            <a:endParaRPr sz="205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sp>
        <p:nvSpPr>
          <p:cNvPr id="181" name="Google Shape;181;p16"/>
          <p:cNvSpPr txBox="1">
            <a:spLocks noGrp="1"/>
          </p:cNvSpPr>
          <p:nvPr>
            <p:ph type="sldNum" idx="12"/>
          </p:nvPr>
        </p:nvSpPr>
        <p:spPr>
          <a:xfrm>
            <a:off x="8768586" y="7008652"/>
            <a:ext cx="195600" cy="1230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US"/>
              <a:t>9</a:t>
            </a:fld>
            <a:endParaRPr/>
          </a:p>
        </p:txBody>
      </p:sp>
      <p:sp>
        <p:nvSpPr>
          <p:cNvPr id="182" name="Google Shape;182;p16"/>
          <p:cNvSpPr txBox="1">
            <a:spLocks noGrp="1"/>
          </p:cNvSpPr>
          <p:nvPr>
            <p:ph type="title"/>
          </p:nvPr>
        </p:nvSpPr>
        <p:spPr>
          <a:xfrm>
            <a:off x="1167409" y="798728"/>
            <a:ext cx="7723500" cy="384900"/>
          </a:xfrm>
          <a:prstGeom prst="rect">
            <a:avLst/>
          </a:prstGeom>
          <a:noFill/>
          <a:ln w="51800"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lvl="0" indent="0" algn="ctr" rtl="0">
              <a:lnSpc>
                <a:spcPct val="104400"/>
              </a:lnSpc>
              <a:spcBef>
                <a:spcPts val="0"/>
              </a:spcBef>
              <a:spcAft>
                <a:spcPts val="0"/>
              </a:spcAft>
              <a:buNone/>
            </a:pPr>
            <a:r>
              <a:rPr lang="en-US"/>
              <a:t>PEAS</a:t>
            </a:r>
            <a:endParaRPr/>
          </a:p>
        </p:txBody>
      </p:sp>
      <p:sp>
        <p:nvSpPr>
          <p:cNvPr id="183" name="Google Shape;183;p16"/>
          <p:cNvSpPr txBox="1"/>
          <p:nvPr/>
        </p:nvSpPr>
        <p:spPr>
          <a:xfrm>
            <a:off x="1130301" y="1378425"/>
            <a:ext cx="7959300" cy="3538784"/>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None/>
            </a:pPr>
            <a:r>
              <a:rPr lang="en-US" sz="2050" dirty="0">
                <a:solidFill>
                  <a:schemeClr val="dk1"/>
                </a:solidFill>
                <a:latin typeface="Calibri"/>
                <a:ea typeface="Calibri"/>
                <a:cs typeface="Calibri"/>
                <a:sym typeface="Calibri"/>
              </a:rPr>
              <a:t>The characteristics of the performance measure, environment, action space  and percepts dictate approaches for selecting rational actions. They are  summarized as the</a:t>
            </a:r>
            <a:r>
              <a:rPr lang="en-US" sz="2050" dirty="0">
                <a:solidFill>
                  <a:srgbClr val="B30000"/>
                </a:solidFill>
                <a:latin typeface="Calibri"/>
                <a:ea typeface="Calibri"/>
                <a:cs typeface="Calibri"/>
                <a:sym typeface="Calibri"/>
              </a:rPr>
              <a:t> </a:t>
            </a:r>
            <a:r>
              <a:rPr lang="en-US" sz="2050" dirty="0">
                <a:solidFill>
                  <a:srgbClr val="FF0000"/>
                </a:solidFill>
                <a:latin typeface="Calibri"/>
                <a:ea typeface="Calibri"/>
                <a:cs typeface="Calibri"/>
                <a:sym typeface="Calibri"/>
              </a:rPr>
              <a:t>task environment</a:t>
            </a:r>
            <a:r>
              <a:rPr lang="en-US" sz="2050" dirty="0">
                <a:solidFill>
                  <a:schemeClr val="dk1"/>
                </a:solidFill>
                <a:latin typeface="Calibri"/>
                <a:ea typeface="Calibri"/>
                <a:cs typeface="Calibri"/>
                <a:sym typeface="Calibri"/>
              </a:rPr>
              <a:t>.</a:t>
            </a:r>
          </a:p>
          <a:p>
            <a:pPr marL="12700" marR="1025525" lvl="0" indent="0" algn="l" rtl="0">
              <a:lnSpc>
                <a:spcPct val="163400"/>
              </a:lnSpc>
              <a:spcBef>
                <a:spcPts val="0"/>
              </a:spcBef>
              <a:spcAft>
                <a:spcPts val="0"/>
              </a:spcAft>
              <a:buNone/>
            </a:pPr>
            <a:r>
              <a:rPr lang="en-US" sz="2050" dirty="0">
                <a:solidFill>
                  <a:schemeClr val="dk1"/>
                </a:solidFill>
                <a:latin typeface="Calibri"/>
                <a:ea typeface="Calibri"/>
                <a:cs typeface="Calibri"/>
                <a:sym typeface="Calibri"/>
              </a:rPr>
              <a:t>Consider, e.g., the task of designing a  self-driving car:  </a:t>
            </a:r>
            <a:r>
              <a:rPr lang="en-US" sz="2050" u="sng" dirty="0">
                <a:solidFill>
                  <a:srgbClr val="FF00FF"/>
                </a:solidFill>
                <a:latin typeface="Calibri"/>
                <a:ea typeface="Calibri"/>
                <a:cs typeface="Calibri"/>
                <a:sym typeface="Calibri"/>
              </a:rPr>
              <a:t>Performance measure</a:t>
            </a:r>
            <a:r>
              <a:rPr lang="en-US" sz="2050" dirty="0">
                <a:solidFill>
                  <a:srgbClr val="FF00FF"/>
                </a:solidFill>
                <a:latin typeface="Calibri"/>
                <a:ea typeface="Calibri"/>
                <a:cs typeface="Calibri"/>
                <a:sym typeface="Calibri"/>
              </a:rPr>
              <a:t>??</a:t>
            </a:r>
            <a:endParaRPr sz="2050" dirty="0">
              <a:solidFill>
                <a:schemeClr val="dk1"/>
              </a:solidFill>
              <a:latin typeface="Calibri"/>
              <a:ea typeface="Calibri"/>
              <a:cs typeface="Calibri"/>
              <a:sym typeface="Calibri"/>
            </a:endParaRPr>
          </a:p>
          <a:p>
            <a:pPr marL="12700" marR="5217160" lvl="0" indent="-635" algn="l" rtl="0">
              <a:lnSpc>
                <a:spcPct val="163400"/>
              </a:lnSpc>
              <a:spcBef>
                <a:spcPts val="0"/>
              </a:spcBef>
              <a:spcAft>
                <a:spcPts val="0"/>
              </a:spcAft>
              <a:buNone/>
            </a:pPr>
            <a:r>
              <a:rPr lang="en-US" sz="2050" u="sng" dirty="0">
                <a:solidFill>
                  <a:srgbClr val="FF00FF"/>
                </a:solidFill>
                <a:latin typeface="Calibri"/>
                <a:ea typeface="Calibri"/>
                <a:cs typeface="Calibri"/>
                <a:sym typeface="Calibri"/>
              </a:rPr>
              <a:t>Environment</a:t>
            </a:r>
            <a:r>
              <a:rPr lang="en-US" sz="2050" dirty="0">
                <a:solidFill>
                  <a:srgbClr val="FF00FF"/>
                </a:solidFill>
                <a:latin typeface="Calibri"/>
                <a:ea typeface="Calibri"/>
                <a:cs typeface="Calibri"/>
                <a:sym typeface="Calibri"/>
              </a:rPr>
              <a:t>??  </a:t>
            </a:r>
            <a:r>
              <a:rPr lang="en-US" sz="2050" u="sng" dirty="0">
                <a:solidFill>
                  <a:srgbClr val="FF00FF"/>
                </a:solidFill>
                <a:latin typeface="Calibri"/>
                <a:ea typeface="Calibri"/>
                <a:cs typeface="Calibri"/>
                <a:sym typeface="Calibri"/>
              </a:rPr>
              <a:t>Actuators</a:t>
            </a:r>
            <a:r>
              <a:rPr lang="en-US" sz="2050" dirty="0">
                <a:solidFill>
                  <a:srgbClr val="FF00FF"/>
                </a:solidFill>
                <a:latin typeface="Calibri"/>
                <a:ea typeface="Calibri"/>
                <a:cs typeface="Calibri"/>
                <a:sym typeface="Calibri"/>
              </a:rPr>
              <a:t>??</a:t>
            </a:r>
            <a:endParaRPr sz="2050" dirty="0">
              <a:solidFill>
                <a:schemeClr val="dk1"/>
              </a:solidFill>
              <a:latin typeface="Calibri"/>
              <a:ea typeface="Calibri"/>
              <a:cs typeface="Calibri"/>
              <a:sym typeface="Calibri"/>
            </a:endParaRPr>
          </a:p>
          <a:p>
            <a:pPr marL="12700" marR="0" lvl="0" indent="0" algn="l" rtl="0">
              <a:lnSpc>
                <a:spcPct val="100000"/>
              </a:lnSpc>
              <a:spcBef>
                <a:spcPts val="1560"/>
              </a:spcBef>
              <a:spcAft>
                <a:spcPts val="0"/>
              </a:spcAft>
              <a:buNone/>
            </a:pPr>
            <a:r>
              <a:rPr lang="en-US" sz="2050" u="sng" dirty="0">
                <a:solidFill>
                  <a:srgbClr val="FF00FF"/>
                </a:solidFill>
                <a:latin typeface="Calibri"/>
                <a:ea typeface="Calibri"/>
                <a:cs typeface="Calibri"/>
                <a:sym typeface="Calibri"/>
              </a:rPr>
              <a:t>Sensors</a:t>
            </a:r>
            <a:r>
              <a:rPr lang="en-US" sz="2050" dirty="0">
                <a:solidFill>
                  <a:srgbClr val="FF00FF"/>
                </a:solidFill>
                <a:latin typeface="Calibri"/>
                <a:ea typeface="Calibri"/>
                <a:cs typeface="Calibri"/>
                <a:sym typeface="Calibri"/>
              </a:rPr>
              <a:t>??</a:t>
            </a:r>
            <a:endParaRPr sz="205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1248</TotalTime>
  <Words>2474</Words>
  <Application>Microsoft Office PowerPoint</Application>
  <PresentationFormat>Custom</PresentationFormat>
  <Paragraphs>390</Paragraphs>
  <Slides>38</Slides>
  <Notes>16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38</vt:i4>
      </vt:variant>
    </vt:vector>
  </HeadingPairs>
  <TitlesOfParts>
    <vt:vector size="54" baseType="lpstr">
      <vt:lpstr>Roboto</vt:lpstr>
      <vt:lpstr>Gill Sans MT</vt:lpstr>
      <vt:lpstr>Century Gothic</vt:lpstr>
      <vt:lpstr>Cambria</vt:lpstr>
      <vt:lpstr>Bookman Old Style</vt:lpstr>
      <vt:lpstr>Book Antiqua</vt:lpstr>
      <vt:lpstr>Palatino Linotype</vt:lpstr>
      <vt:lpstr>Arial</vt:lpstr>
      <vt:lpstr>Lucida Sans</vt:lpstr>
      <vt:lpstr>Tahoma</vt:lpstr>
      <vt:lpstr>Calibri</vt:lpstr>
      <vt:lpstr>Times New Roman</vt:lpstr>
      <vt:lpstr>Century</vt:lpstr>
      <vt:lpstr>Gill Sans</vt:lpstr>
      <vt:lpstr>Verdana</vt:lpstr>
      <vt:lpstr>Office Theme</vt:lpstr>
      <vt:lpstr>Artificial Intelligence: A Modern Approach</vt:lpstr>
      <vt:lpstr>Outline</vt:lpstr>
      <vt:lpstr>Agents and environments</vt:lpstr>
      <vt:lpstr>Vacuum-cleaner world</vt:lpstr>
      <vt:lpstr>A vacuum-cleaner agent</vt:lpstr>
      <vt:lpstr>Rationality</vt:lpstr>
      <vt:lpstr>Rationality</vt:lpstr>
      <vt:lpstr>Rationality</vt:lpstr>
      <vt:lpstr>PEAS</vt:lpstr>
      <vt:lpstr>PEAS</vt:lpstr>
      <vt:lpstr>Internet shopping agent</vt:lpstr>
      <vt:lpstr>Internet shopping agent</vt:lpstr>
      <vt:lpstr>PowerPoint Presentation</vt:lpstr>
      <vt:lpstr>PowerPoint Presentation</vt:lpstr>
      <vt:lpstr>Cont…</vt:lpstr>
      <vt:lpstr>Environment types Examples</vt:lpstr>
      <vt:lpstr>Environment types</vt:lpstr>
      <vt:lpstr>Environment types</vt:lpstr>
      <vt:lpstr>Environment types</vt:lpstr>
      <vt:lpstr>Environment types</vt:lpstr>
      <vt:lpstr>Environment types</vt:lpstr>
      <vt:lpstr>PowerPoint Presentation</vt:lpstr>
      <vt:lpstr>Agent types</vt:lpstr>
      <vt:lpstr>PowerPoint Presentation</vt:lpstr>
      <vt:lpstr>Simple reflex agents</vt:lpstr>
      <vt:lpstr>Example</vt:lpstr>
      <vt:lpstr>Reflex agents with state</vt:lpstr>
      <vt:lpstr>Example</vt:lpstr>
      <vt:lpstr>Model-based agents</vt:lpstr>
      <vt:lpstr>PowerPoint Presentation</vt:lpstr>
      <vt:lpstr>PowerPoint Presentation</vt:lpstr>
      <vt:lpstr>Goal-based agents</vt:lpstr>
      <vt:lpstr>PowerPoint Presentation</vt:lpstr>
      <vt:lpstr>Utility-based agents</vt:lpstr>
      <vt:lpstr>PowerPoint Presentation</vt:lpstr>
      <vt:lpstr>Learning agents</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 Modern Approach</dc:title>
  <dc:creator>Marjana Prifti</dc:creator>
  <cp:lastModifiedBy>Marjana Prifti Skenduli</cp:lastModifiedBy>
  <cp:revision>8</cp:revision>
  <dcterms:modified xsi:type="dcterms:W3CDTF">2024-03-07T10:48:24Z</dcterms:modified>
</cp:coreProperties>
</file>