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3" r:id="rId1"/>
  </p:sldMasterIdLst>
  <p:sldIdLst>
    <p:sldId id="256" r:id="rId2"/>
    <p:sldId id="257" r:id="rId3"/>
    <p:sldId id="258" r:id="rId4"/>
    <p:sldId id="270"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63"/>
    <p:restoredTop sz="94694"/>
  </p:normalViewPr>
  <p:slideViewPr>
    <p:cSldViewPr snapToGrid="0">
      <p:cViewPr varScale="1">
        <p:scale>
          <a:sx n="113" d="100"/>
          <a:sy n="113" d="100"/>
        </p:scale>
        <p:origin x="184"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5/20/23</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244714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4174096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5/20/23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4195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4103431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5/20/23</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903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54000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5509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616145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5/20/23</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489796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5/20/23</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084312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5/20/23</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685554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5/20/23</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2325043"/>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72" r:id="rId6"/>
    <p:sldLayoutId id="2147483767" r:id="rId7"/>
    <p:sldLayoutId id="2147483768" r:id="rId8"/>
    <p:sldLayoutId id="2147483769" r:id="rId9"/>
    <p:sldLayoutId id="2147483771" r:id="rId10"/>
    <p:sldLayoutId id="2147483770"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725BC23-E0DD-4037-B2B8-7B6FA6454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199EE120-2D35-4A48-BAAE-238F986A13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6072" cy="1804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mosaic of colorful geometric shapes">
            <a:extLst>
              <a:ext uri="{FF2B5EF4-FFF2-40B4-BE49-F238E27FC236}">
                <a16:creationId xmlns:a16="http://schemas.microsoft.com/office/drawing/2014/main" id="{19E5FA06-A35D-14EB-8F74-1AE4D52671D8}"/>
              </a:ext>
            </a:extLst>
          </p:cNvPr>
          <p:cNvPicPr>
            <a:picLocks noChangeAspect="1"/>
          </p:cNvPicPr>
          <p:nvPr/>
        </p:nvPicPr>
        <p:blipFill rotWithShape="1">
          <a:blip r:embed="rId2"/>
          <a:srcRect r="26720" b="-1"/>
          <a:stretch/>
        </p:blipFill>
        <p:spPr>
          <a:xfrm>
            <a:off x="20" y="1804072"/>
            <a:ext cx="4458058" cy="4349801"/>
          </a:xfrm>
          <a:prstGeom prst="rect">
            <a:avLst/>
          </a:prstGeom>
        </p:spPr>
      </p:pic>
      <p:sp>
        <p:nvSpPr>
          <p:cNvPr id="31" name="Rectangle 30">
            <a:extLst>
              <a:ext uri="{FF2B5EF4-FFF2-40B4-BE49-F238E27FC236}">
                <a16:creationId xmlns:a16="http://schemas.microsoft.com/office/drawing/2014/main" id="{552F9EAC-0C70-441C-AC78-65174C28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1740090"/>
            <a:ext cx="7765922" cy="442752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36507E-C0A9-39C0-F398-5B44072553A0}"/>
              </a:ext>
            </a:extLst>
          </p:cNvPr>
          <p:cNvSpPr>
            <a:spLocks noGrp="1"/>
          </p:cNvSpPr>
          <p:nvPr>
            <p:ph type="ctrTitle"/>
          </p:nvPr>
        </p:nvSpPr>
        <p:spPr>
          <a:xfrm>
            <a:off x="4782089" y="1462283"/>
            <a:ext cx="6666980" cy="2658269"/>
          </a:xfrm>
        </p:spPr>
        <p:txBody>
          <a:bodyPr anchor="b">
            <a:normAutofit/>
          </a:bodyPr>
          <a:lstStyle/>
          <a:p>
            <a:pPr>
              <a:lnSpc>
                <a:spcPct val="115000"/>
              </a:lnSpc>
            </a:pPr>
            <a:r>
              <a:rPr lang="en-US" sz="3300" dirty="0"/>
              <a:t>Final Project Data 606</a:t>
            </a:r>
            <a:br>
              <a:rPr lang="en-US" sz="3300" dirty="0"/>
            </a:br>
            <a:br>
              <a:rPr lang="en-US" sz="3300" dirty="0"/>
            </a:br>
            <a:r>
              <a:rPr lang="en-US" sz="3300" dirty="0"/>
              <a:t>Bike Rentals</a:t>
            </a:r>
          </a:p>
        </p:txBody>
      </p:sp>
      <p:sp>
        <p:nvSpPr>
          <p:cNvPr id="3" name="Subtitle 2">
            <a:extLst>
              <a:ext uri="{FF2B5EF4-FFF2-40B4-BE49-F238E27FC236}">
                <a16:creationId xmlns:a16="http://schemas.microsoft.com/office/drawing/2014/main" id="{CD828F52-0646-CAB8-1611-C4EDAC0FB2E2}"/>
              </a:ext>
            </a:extLst>
          </p:cNvPr>
          <p:cNvSpPr>
            <a:spLocks noGrp="1"/>
          </p:cNvSpPr>
          <p:nvPr>
            <p:ph type="subTitle" idx="1"/>
          </p:nvPr>
        </p:nvSpPr>
        <p:spPr>
          <a:xfrm>
            <a:off x="4882102" y="4810937"/>
            <a:ext cx="6666980" cy="1172200"/>
          </a:xfrm>
        </p:spPr>
        <p:txBody>
          <a:bodyPr anchor="t">
            <a:normAutofit fontScale="92500" lnSpcReduction="20000"/>
          </a:bodyPr>
          <a:lstStyle/>
          <a:p>
            <a:r>
              <a:rPr lang="en-US" dirty="0" err="1"/>
              <a:t>Marjete</a:t>
            </a:r>
            <a:r>
              <a:rPr lang="en-US" dirty="0"/>
              <a:t> </a:t>
            </a:r>
            <a:r>
              <a:rPr lang="en-US" dirty="0" err="1"/>
              <a:t>Vucinaj</a:t>
            </a:r>
            <a:endParaRPr lang="en-US" dirty="0"/>
          </a:p>
          <a:p>
            <a:r>
              <a:rPr lang="en-US" dirty="0"/>
              <a:t>May 15, 2023</a:t>
            </a:r>
          </a:p>
        </p:txBody>
      </p:sp>
      <p:sp>
        <p:nvSpPr>
          <p:cNvPr id="33" name="Rectangle 32">
            <a:extLst>
              <a:ext uri="{FF2B5EF4-FFF2-40B4-BE49-F238E27FC236}">
                <a16:creationId xmlns:a16="http://schemas.microsoft.com/office/drawing/2014/main" id="{0D48F6B8-EF56-4340-982E-F4D6F5DC2F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753806"/>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C596C40-FEA6-4867-853D-CF37DE3B6B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9" y="6167615"/>
            <a:ext cx="12192001"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DC7C5E2-274E-49A3-A8E0-46A5B8CAC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6CF8D2C-9E01-48EC-8DDF-8A1FF60AE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8567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35" y="758246"/>
            <a:ext cx="4658480" cy="538631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36D8AC-31D4-5E23-6FFC-37A8FA4BB09C}"/>
              </a:ext>
            </a:extLst>
          </p:cNvPr>
          <p:cNvSpPr>
            <a:spLocks noGrp="1"/>
          </p:cNvSpPr>
          <p:nvPr>
            <p:ph type="title"/>
          </p:nvPr>
        </p:nvSpPr>
        <p:spPr>
          <a:xfrm>
            <a:off x="642918" y="1072110"/>
            <a:ext cx="3611029" cy="1862345"/>
          </a:xfrm>
        </p:spPr>
        <p:txBody>
          <a:bodyPr>
            <a:normAutofit/>
          </a:bodyPr>
          <a:lstStyle/>
          <a:p>
            <a:pPr>
              <a:lnSpc>
                <a:spcPct val="140000"/>
              </a:lnSpc>
            </a:pPr>
            <a:r>
              <a:rPr lang="en-US" dirty="0"/>
              <a:t>Statistical output</a:t>
            </a:r>
          </a:p>
        </p:txBody>
      </p:sp>
      <p:sp>
        <p:nvSpPr>
          <p:cNvPr id="18" name="Rectangle 17">
            <a:extLst>
              <a:ext uri="{FF2B5EF4-FFF2-40B4-BE49-F238E27FC236}">
                <a16:creationId xmlns:a16="http://schemas.microsoft.com/office/drawing/2014/main" id="{2060C0F7-61A6-4E64-A77E-AFBD8112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84060" y="0"/>
            <a:ext cx="7507940" cy="7652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picture containing text, plot, diagram, line&#10;&#10;Description automatically generated">
            <a:extLst>
              <a:ext uri="{FF2B5EF4-FFF2-40B4-BE49-F238E27FC236}">
                <a16:creationId xmlns:a16="http://schemas.microsoft.com/office/drawing/2014/main" id="{07943DF5-D851-0EEA-B36D-7EB99BC27113}"/>
              </a:ext>
            </a:extLst>
          </p:cNvPr>
          <p:cNvPicPr>
            <a:picLocks noChangeAspect="1"/>
          </p:cNvPicPr>
          <p:nvPr/>
        </p:nvPicPr>
        <p:blipFill rotWithShape="1">
          <a:blip r:embed="rId2"/>
          <a:srcRect l="14541" r="5360"/>
          <a:stretch/>
        </p:blipFill>
        <p:spPr>
          <a:xfrm>
            <a:off x="4695713" y="713436"/>
            <a:ext cx="7500472" cy="5431128"/>
          </a:xfrm>
          <a:prstGeom prst="rect">
            <a:avLst/>
          </a:prstGeom>
        </p:spPr>
      </p:pic>
      <p:sp>
        <p:nvSpPr>
          <p:cNvPr id="20" name="Rectangle 19">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 y="6144564"/>
            <a:ext cx="4656246" cy="7134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15122" y="6167615"/>
            <a:ext cx="747382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624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713436"/>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8">
            <a:extLst>
              <a:ext uri="{FF2B5EF4-FFF2-40B4-BE49-F238E27FC236}">
                <a16:creationId xmlns:a16="http://schemas.microsoft.com/office/drawing/2014/main" id="{A3AD6ED6-258A-FD41-A600-CA6E486E811E}"/>
              </a:ext>
            </a:extLst>
          </p:cNvPr>
          <p:cNvSpPr>
            <a:spLocks noGrp="1"/>
          </p:cNvSpPr>
          <p:nvPr>
            <p:ph idx="1"/>
          </p:nvPr>
        </p:nvSpPr>
        <p:spPr>
          <a:xfrm>
            <a:off x="320046" y="4249986"/>
            <a:ext cx="4003917" cy="2179590"/>
          </a:xfrm>
        </p:spPr>
        <p:txBody>
          <a:bodyPr anchor="t">
            <a:normAutofit/>
          </a:bodyPr>
          <a:lstStyle/>
          <a:p>
            <a:r>
              <a:rPr lang="en-US" sz="1800" b="1" dirty="0">
                <a:solidFill>
                  <a:schemeClr val="tx1">
                    <a:lumMod val="75000"/>
                    <a:lumOff val="25000"/>
                  </a:schemeClr>
                </a:solidFill>
              </a:rPr>
              <a:t>The normality assumption can be confirmed with </a:t>
            </a:r>
            <a:r>
              <a:rPr lang="en-US" sz="1800" b="1" dirty="0" err="1">
                <a:solidFill>
                  <a:schemeClr val="tx1">
                    <a:lumMod val="75000"/>
                    <a:lumOff val="25000"/>
                  </a:schemeClr>
                </a:solidFill>
              </a:rPr>
              <a:t>qqplot</a:t>
            </a:r>
            <a:r>
              <a:rPr lang="en-US" sz="1800" b="1" dirty="0">
                <a:solidFill>
                  <a:schemeClr val="tx1">
                    <a:lumMod val="75000"/>
                    <a:lumOff val="25000"/>
                  </a:schemeClr>
                </a:solidFill>
              </a:rPr>
              <a:t> as most points do not deviate from line.</a:t>
            </a:r>
            <a:endParaRPr lang="en-US" b="1" dirty="0">
              <a:solidFill>
                <a:schemeClr val="tx1">
                  <a:lumMod val="75000"/>
                  <a:lumOff val="25000"/>
                </a:schemeClr>
              </a:solidFill>
            </a:endParaRPr>
          </a:p>
          <a:p>
            <a:endParaRPr lang="en-US" dirty="0"/>
          </a:p>
        </p:txBody>
      </p:sp>
    </p:spTree>
    <p:extLst>
      <p:ext uri="{BB962C8B-B14F-4D97-AF65-F5344CB8AC3E}">
        <p14:creationId xmlns:p14="http://schemas.microsoft.com/office/powerpoint/2010/main" val="675972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35" y="758246"/>
            <a:ext cx="4658480" cy="538631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C8EB89-10A3-97AD-06DF-4D2E216D2957}"/>
              </a:ext>
            </a:extLst>
          </p:cNvPr>
          <p:cNvSpPr>
            <a:spLocks noGrp="1"/>
          </p:cNvSpPr>
          <p:nvPr>
            <p:ph type="title"/>
          </p:nvPr>
        </p:nvSpPr>
        <p:spPr>
          <a:xfrm>
            <a:off x="642918" y="1072110"/>
            <a:ext cx="3611029" cy="1862345"/>
          </a:xfrm>
        </p:spPr>
        <p:txBody>
          <a:bodyPr>
            <a:normAutofit/>
          </a:bodyPr>
          <a:lstStyle/>
          <a:p>
            <a:r>
              <a:rPr lang="en-US" dirty="0"/>
              <a:t>Statistical output</a:t>
            </a:r>
          </a:p>
        </p:txBody>
      </p:sp>
      <p:sp>
        <p:nvSpPr>
          <p:cNvPr id="16" name="Rectangle 15">
            <a:extLst>
              <a:ext uri="{FF2B5EF4-FFF2-40B4-BE49-F238E27FC236}">
                <a16:creationId xmlns:a16="http://schemas.microsoft.com/office/drawing/2014/main" id="{2060C0F7-61A6-4E64-A77E-AFBD8112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84060" y="0"/>
            <a:ext cx="7507940" cy="7652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345CEFFA-7F0A-8259-E10B-950D3128A65F}"/>
              </a:ext>
            </a:extLst>
          </p:cNvPr>
          <p:cNvSpPr>
            <a:spLocks noGrp="1"/>
          </p:cNvSpPr>
          <p:nvPr>
            <p:ph idx="1"/>
          </p:nvPr>
        </p:nvSpPr>
        <p:spPr>
          <a:xfrm>
            <a:off x="513968" y="4259640"/>
            <a:ext cx="3616073" cy="2179590"/>
          </a:xfrm>
        </p:spPr>
        <p:txBody>
          <a:bodyPr anchor="t">
            <a:normAutofit/>
          </a:bodyPr>
          <a:lstStyle/>
          <a:p>
            <a:r>
              <a:rPr lang="en-US" dirty="0"/>
              <a:t>The histogram of residuals look close to a normal distribution. It has a left skew. </a:t>
            </a:r>
          </a:p>
        </p:txBody>
      </p:sp>
      <p:pic>
        <p:nvPicPr>
          <p:cNvPr id="5" name="Content Placeholder 4" descr="A picture containing text, diagram, screenshot, line&#10;&#10;Description automatically generated">
            <a:extLst>
              <a:ext uri="{FF2B5EF4-FFF2-40B4-BE49-F238E27FC236}">
                <a16:creationId xmlns:a16="http://schemas.microsoft.com/office/drawing/2014/main" id="{88188FF4-280A-D135-1F11-2DCE65ED7654}"/>
              </a:ext>
            </a:extLst>
          </p:cNvPr>
          <p:cNvPicPr>
            <a:picLocks noChangeAspect="1"/>
          </p:cNvPicPr>
          <p:nvPr/>
        </p:nvPicPr>
        <p:blipFill rotWithShape="1">
          <a:blip r:embed="rId2"/>
          <a:srcRect l="14408" r="5149" b="2"/>
          <a:stretch/>
        </p:blipFill>
        <p:spPr>
          <a:xfrm>
            <a:off x="4695713" y="713436"/>
            <a:ext cx="7500472" cy="5431128"/>
          </a:xfrm>
          <a:prstGeom prst="rect">
            <a:avLst/>
          </a:prstGeom>
        </p:spPr>
      </p:pic>
      <p:sp>
        <p:nvSpPr>
          <p:cNvPr id="18" name="Rectangle 17">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 y="6144564"/>
            <a:ext cx="4656246" cy="7134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15122" y="6167615"/>
            <a:ext cx="747382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624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713436"/>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7446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3FB89-AF1A-B27B-DCFD-6F2353043D8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1778BF0-40BF-B816-2AFF-B3A508DEA76F}"/>
              </a:ext>
            </a:extLst>
          </p:cNvPr>
          <p:cNvSpPr>
            <a:spLocks noGrp="1"/>
          </p:cNvSpPr>
          <p:nvPr>
            <p:ph idx="1"/>
          </p:nvPr>
        </p:nvSpPr>
        <p:spPr>
          <a:xfrm>
            <a:off x="4924780" y="236483"/>
            <a:ext cx="6978185" cy="6495393"/>
          </a:xfrm>
        </p:spPr>
        <p:txBody>
          <a:bodyPr>
            <a:normAutofit fontScale="85000" lnSpcReduction="20000"/>
          </a:bodyPr>
          <a:lstStyle/>
          <a:p>
            <a:endParaRPr lang="en-US" dirty="0"/>
          </a:p>
          <a:p>
            <a:r>
              <a:rPr lang="en-US" dirty="0"/>
              <a:t>39% of my model suggests that temperature predicts number of daily bike rental. </a:t>
            </a:r>
          </a:p>
          <a:p>
            <a:endParaRPr lang="en-US" dirty="0"/>
          </a:p>
          <a:p>
            <a:r>
              <a:rPr lang="en-US" dirty="0"/>
              <a:t>Importance: As bike rentals have become a more common mode of transportation, it is ideal to examine the factors that encourage one to rent a bike.</a:t>
            </a:r>
          </a:p>
          <a:p>
            <a:endParaRPr lang="en-US" dirty="0"/>
          </a:p>
          <a:p>
            <a:r>
              <a:rPr lang="en-US" dirty="0"/>
              <a:t>- It is helpful for city planners to know which neighborhoods have a high bike rentals to ensure bike lanes are accessible. </a:t>
            </a:r>
          </a:p>
          <a:p>
            <a:r>
              <a:rPr lang="en-US" dirty="0"/>
              <a:t>- Companies can ensure they have adequate supply of biking gear especially in warmer weather.  </a:t>
            </a:r>
          </a:p>
          <a:p>
            <a:r>
              <a:rPr lang="en-US" dirty="0"/>
              <a:t>- While casual users can rent a bike with most companies, businesses’ typically make more profit with subscription-based models. </a:t>
            </a:r>
          </a:p>
          <a:p>
            <a:pPr marL="285750" lvl="1" indent="-285750">
              <a:buFontTx/>
              <a:buChar char="-"/>
            </a:pPr>
            <a:r>
              <a:rPr lang="en-US" dirty="0"/>
              <a:t>Hypothetically casual users can receive reduced price subscription for the winter/ colder months to increase company revenue</a:t>
            </a:r>
          </a:p>
          <a:p>
            <a:endParaRPr lang="en-US" dirty="0"/>
          </a:p>
          <a:p>
            <a:endParaRPr lang="en-US" dirty="0"/>
          </a:p>
        </p:txBody>
      </p:sp>
    </p:spTree>
    <p:extLst>
      <p:ext uri="{BB962C8B-B14F-4D97-AF65-F5344CB8AC3E}">
        <p14:creationId xmlns:p14="http://schemas.microsoft.com/office/powerpoint/2010/main" val="2839190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CBB81-3464-97DD-496A-C80AE49D009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94EF3ED-54F0-8C24-AFE8-6ED5AE155C8C}"/>
              </a:ext>
            </a:extLst>
          </p:cNvPr>
          <p:cNvSpPr>
            <a:spLocks noGrp="1"/>
          </p:cNvSpPr>
          <p:nvPr>
            <p:ph idx="1"/>
          </p:nvPr>
        </p:nvSpPr>
        <p:spPr>
          <a:xfrm>
            <a:off x="5050905" y="578989"/>
            <a:ext cx="6172412" cy="5197497"/>
          </a:xfrm>
        </p:spPr>
        <p:txBody>
          <a:bodyPr>
            <a:normAutofit fontScale="92500" lnSpcReduction="10000"/>
          </a:bodyPr>
          <a:lstStyle/>
          <a:p>
            <a:r>
              <a:rPr lang="en-US" dirty="0"/>
              <a:t>Limitations: One of the limits of this analysis is the data itself being 11 years old at this point.  </a:t>
            </a:r>
          </a:p>
          <a:p>
            <a:endParaRPr lang="en-US" dirty="0"/>
          </a:p>
          <a:p>
            <a:r>
              <a:rPr lang="en-US" dirty="0"/>
              <a:t>Future steps would be to utilize a multiple regression model with current data to investigate if other variables can more strongly predict count of bike rentals. </a:t>
            </a:r>
          </a:p>
          <a:p>
            <a:endParaRPr lang="en-US" dirty="0"/>
          </a:p>
          <a:p>
            <a:r>
              <a:rPr lang="en-US" dirty="0"/>
              <a:t>Additionally, I would want analyze the categories of ‘registered users’ and ‘casual users’ to better understand how these categories impact the linear regression.</a:t>
            </a:r>
          </a:p>
          <a:p>
            <a:endParaRPr lang="en-US" dirty="0"/>
          </a:p>
        </p:txBody>
      </p:sp>
    </p:spTree>
    <p:extLst>
      <p:ext uri="{BB962C8B-B14F-4D97-AF65-F5344CB8AC3E}">
        <p14:creationId xmlns:p14="http://schemas.microsoft.com/office/powerpoint/2010/main" val="118328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B88F5-7C21-8BDC-9E9F-05AEAF5C830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1007A67-634A-70B8-C498-6B3EE98FB12A}"/>
              </a:ext>
            </a:extLst>
          </p:cNvPr>
          <p:cNvSpPr>
            <a:spLocks noGrp="1"/>
          </p:cNvSpPr>
          <p:nvPr>
            <p:ph idx="1"/>
          </p:nvPr>
        </p:nvSpPr>
        <p:spPr/>
        <p:txBody>
          <a:bodyPr/>
          <a:lstStyle/>
          <a:p>
            <a:r>
              <a:rPr lang="en-US" dirty="0"/>
              <a:t>Source: </a:t>
            </a:r>
            <a:r>
              <a:rPr lang="en-US" dirty="0" err="1"/>
              <a:t>Hadi</a:t>
            </a:r>
            <a:r>
              <a:rPr lang="en-US" dirty="0"/>
              <a:t> </a:t>
            </a:r>
            <a:r>
              <a:rPr lang="en-US" dirty="0" err="1"/>
              <a:t>Fanaee</a:t>
            </a:r>
            <a:r>
              <a:rPr lang="en-US" dirty="0"/>
              <a:t>-T, Laboratory of Artificial Intelligence and Decision Support (LIAAD), University of Porto, INESC Porto, Campus da FEUP, </a:t>
            </a:r>
            <a:r>
              <a:rPr lang="en-US" dirty="0" err="1"/>
              <a:t>Rua</a:t>
            </a:r>
            <a:r>
              <a:rPr lang="en-US" dirty="0"/>
              <a:t> Dr. Roberto Frias, 378. 4200 - 465 Porto, Portugal</a:t>
            </a:r>
          </a:p>
          <a:p>
            <a:endParaRPr lang="en-US" dirty="0"/>
          </a:p>
          <a:p>
            <a:endParaRPr lang="en-US" dirty="0"/>
          </a:p>
          <a:p>
            <a:r>
              <a:rPr lang="en-US" sz="3200" dirty="0"/>
              <a:t>Thank you!!</a:t>
            </a:r>
          </a:p>
        </p:txBody>
      </p:sp>
    </p:spTree>
    <p:extLst>
      <p:ext uri="{BB962C8B-B14F-4D97-AF65-F5344CB8AC3E}">
        <p14:creationId xmlns:p14="http://schemas.microsoft.com/office/powerpoint/2010/main" val="4227747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C0AF0-D035-65D0-3555-CDE1AA61B35A}"/>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4A6E15AB-39D8-F86C-5EEC-7F752642DBCA}"/>
              </a:ext>
            </a:extLst>
          </p:cNvPr>
          <p:cNvSpPr>
            <a:spLocks noGrp="1"/>
          </p:cNvSpPr>
          <p:nvPr>
            <p:ph idx="1"/>
          </p:nvPr>
        </p:nvSpPr>
        <p:spPr/>
        <p:txBody>
          <a:bodyPr>
            <a:normAutofit fontScale="70000" lnSpcReduction="20000"/>
          </a:bodyPr>
          <a:lstStyle/>
          <a:p>
            <a:r>
              <a:rPr lang="en-US" dirty="0"/>
              <a:t>Bike rentals have increased in the past few decades as a mean of transportation. This helps reduce traffic, carbon emissions and is beneficial for riders’ health. </a:t>
            </a:r>
          </a:p>
          <a:p>
            <a:r>
              <a:rPr lang="en-US" dirty="0"/>
              <a:t>The goal of this project is to determine if temperature predicts quantity of bike rentals. To investigate this, a bike share dataset, from Washington DC, containing temperature and bike rental quantity data was analyzed using regression analysis. </a:t>
            </a:r>
          </a:p>
          <a:p>
            <a:r>
              <a:rPr lang="en-US" dirty="0"/>
              <a:t>The result of this analysis shows a strong linear relationship (R squared of 39%) between temperature and number of bike rentals, specifically, as the weather is warmer, the number of bike rentals increase. </a:t>
            </a:r>
          </a:p>
          <a:p>
            <a:r>
              <a:rPr lang="en-US" dirty="0"/>
              <a:t>It is more important than ever that city planners continue to update infrastructure and ensure bike lanes are accessible in more neighborhoods. Additionally, bike rental companies should closely monitor their supply of bike gear in warmer months. Business’ can also leverage data like this project to update their subscriptions or offer free wintertime referrals.   </a:t>
            </a:r>
          </a:p>
        </p:txBody>
      </p:sp>
    </p:spTree>
    <p:extLst>
      <p:ext uri="{BB962C8B-B14F-4D97-AF65-F5344CB8AC3E}">
        <p14:creationId xmlns:p14="http://schemas.microsoft.com/office/powerpoint/2010/main" val="86319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A954-D2AA-576E-80A6-262D562D16A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3123C53D-3A1C-71D5-8562-0B0B47AB6227}"/>
              </a:ext>
            </a:extLst>
          </p:cNvPr>
          <p:cNvSpPr>
            <a:spLocks noGrp="1"/>
          </p:cNvSpPr>
          <p:nvPr>
            <p:ph idx="1"/>
          </p:nvPr>
        </p:nvSpPr>
        <p:spPr>
          <a:xfrm>
            <a:off x="4824248" y="212834"/>
            <a:ext cx="7141780" cy="6432331"/>
          </a:xfrm>
        </p:spPr>
        <p:txBody>
          <a:bodyPr>
            <a:normAutofit/>
          </a:bodyPr>
          <a:lstStyle/>
          <a:p>
            <a:r>
              <a:rPr lang="en-US" b="0" dirty="0"/>
              <a:t>The Bike Sharing Data Set was obtained from UCI Machine Learning Repository and is a observational study.</a:t>
            </a:r>
          </a:p>
          <a:p>
            <a:r>
              <a:rPr lang="en-US" b="0" dirty="0"/>
              <a:t> </a:t>
            </a:r>
          </a:p>
          <a:p>
            <a:r>
              <a:rPr lang="en-US" b="0" dirty="0"/>
              <a:t>The company, Capital Bike Share, publishes their data each quarter, and the researchers aggregated the data and added the corresponding weather information.</a:t>
            </a:r>
          </a:p>
          <a:p>
            <a:endParaRPr lang="en-US" b="0" dirty="0"/>
          </a:p>
          <a:p>
            <a:r>
              <a:rPr lang="en-US" b="0" dirty="0"/>
              <a:t>The data has 731 observations representing number of days in 2011 and 2012.</a:t>
            </a:r>
          </a:p>
        </p:txBody>
      </p:sp>
    </p:spTree>
    <p:extLst>
      <p:ext uri="{BB962C8B-B14F-4D97-AF65-F5344CB8AC3E}">
        <p14:creationId xmlns:p14="http://schemas.microsoft.com/office/powerpoint/2010/main" val="3041986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A954-D2AA-576E-80A6-262D562D16A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3123C53D-3A1C-71D5-8562-0B0B47AB6227}"/>
              </a:ext>
            </a:extLst>
          </p:cNvPr>
          <p:cNvSpPr>
            <a:spLocks noGrp="1"/>
          </p:cNvSpPr>
          <p:nvPr>
            <p:ph idx="1"/>
          </p:nvPr>
        </p:nvSpPr>
        <p:spPr>
          <a:xfrm>
            <a:off x="4824248" y="212834"/>
            <a:ext cx="7141780" cy="6432331"/>
          </a:xfrm>
        </p:spPr>
        <p:txBody>
          <a:bodyPr>
            <a:normAutofit/>
          </a:bodyPr>
          <a:lstStyle/>
          <a:p>
            <a:r>
              <a:rPr lang="en-US" dirty="0"/>
              <a:t>Research question: Does the temperature predict the quantity of daily bike rentals?</a:t>
            </a:r>
          </a:p>
          <a:p>
            <a:endParaRPr lang="en-US" dirty="0"/>
          </a:p>
          <a:p>
            <a:r>
              <a:rPr lang="en-US" b="0" dirty="0"/>
              <a:t>The dependent variable is the count of daily bike rentals</a:t>
            </a:r>
          </a:p>
          <a:p>
            <a:endParaRPr lang="en-US" b="0" dirty="0"/>
          </a:p>
          <a:p>
            <a:r>
              <a:rPr lang="en-US" b="0" dirty="0"/>
              <a:t>The independent variable is the temperature, this variable is normalized or rescaled so the range of these values is between 0-1</a:t>
            </a:r>
          </a:p>
        </p:txBody>
      </p:sp>
    </p:spTree>
    <p:extLst>
      <p:ext uri="{BB962C8B-B14F-4D97-AF65-F5344CB8AC3E}">
        <p14:creationId xmlns:p14="http://schemas.microsoft.com/office/powerpoint/2010/main" val="1377651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Content Placeholder 6" descr="A picture containing text, screenshot, line, diagram&#10;&#10;Description automatically generated">
            <a:extLst>
              <a:ext uri="{FF2B5EF4-FFF2-40B4-BE49-F238E27FC236}">
                <a16:creationId xmlns:a16="http://schemas.microsoft.com/office/drawing/2014/main" id="{477314CA-B511-B278-FAD6-4C1C2B12B95B}"/>
              </a:ext>
            </a:extLst>
          </p:cNvPr>
          <p:cNvPicPr>
            <a:picLocks noGrp="1" noChangeAspect="1"/>
          </p:cNvPicPr>
          <p:nvPr>
            <p:ph sz="half" idx="2"/>
          </p:nvPr>
        </p:nvPicPr>
        <p:blipFill>
          <a:blip r:embed="rId2"/>
          <a:stretch>
            <a:fillRect/>
          </a:stretch>
        </p:blipFill>
        <p:spPr>
          <a:xfrm>
            <a:off x="4771369" y="3429000"/>
            <a:ext cx="7377018" cy="3150734"/>
          </a:xfrm>
        </p:spPr>
      </p:pic>
      <p:sp>
        <p:nvSpPr>
          <p:cNvPr id="10" name="Text Placeholder 9">
            <a:extLst>
              <a:ext uri="{FF2B5EF4-FFF2-40B4-BE49-F238E27FC236}">
                <a16:creationId xmlns:a16="http://schemas.microsoft.com/office/drawing/2014/main" id="{D430FFB7-AFD2-E876-0532-249B023BBA6F}"/>
              </a:ext>
            </a:extLst>
          </p:cNvPr>
          <p:cNvSpPr>
            <a:spLocks noGrp="1"/>
          </p:cNvSpPr>
          <p:nvPr>
            <p:ph type="body" sz="quarter" idx="3"/>
          </p:nvPr>
        </p:nvSpPr>
        <p:spPr>
          <a:xfrm>
            <a:off x="6291068" y="6388478"/>
            <a:ext cx="6166421" cy="385354"/>
          </a:xfrm>
        </p:spPr>
        <p:txBody>
          <a:bodyPr>
            <a:normAutofit fontScale="77500" lnSpcReduction="20000"/>
          </a:bodyPr>
          <a:lstStyle/>
          <a:p>
            <a:r>
              <a:rPr lang="en-US" dirty="0"/>
              <a:t>Box plot of Count Data</a:t>
            </a:r>
          </a:p>
        </p:txBody>
      </p:sp>
      <p:sp>
        <p:nvSpPr>
          <p:cNvPr id="2" name="Title 1">
            <a:extLst>
              <a:ext uri="{FF2B5EF4-FFF2-40B4-BE49-F238E27FC236}">
                <a16:creationId xmlns:a16="http://schemas.microsoft.com/office/drawing/2014/main" id="{D2825CBD-56AF-7478-F2D7-F393FA7240A0}"/>
              </a:ext>
            </a:extLst>
          </p:cNvPr>
          <p:cNvSpPr>
            <a:spLocks noGrp="1"/>
          </p:cNvSpPr>
          <p:nvPr>
            <p:ph type="title"/>
          </p:nvPr>
        </p:nvSpPr>
        <p:spPr/>
        <p:txBody>
          <a:bodyPr>
            <a:normAutofit/>
          </a:bodyPr>
          <a:lstStyle/>
          <a:p>
            <a:r>
              <a:rPr lang="en-US" b="0" dirty="0"/>
              <a:t>Summary statistics</a:t>
            </a:r>
            <a:br>
              <a:rPr lang="en-US" b="0" dirty="0"/>
            </a:br>
            <a:endParaRPr lang="en-US" b="0" dirty="0"/>
          </a:p>
        </p:txBody>
      </p:sp>
      <p:pic>
        <p:nvPicPr>
          <p:cNvPr id="5" name="Content Placeholder 4">
            <a:extLst>
              <a:ext uri="{FF2B5EF4-FFF2-40B4-BE49-F238E27FC236}">
                <a16:creationId xmlns:a16="http://schemas.microsoft.com/office/drawing/2014/main" id="{AFBA2A7B-477A-2123-1FF2-5606BA69B0D7}"/>
              </a:ext>
            </a:extLst>
          </p:cNvPr>
          <p:cNvPicPr>
            <a:picLocks noChangeAspect="1"/>
          </p:cNvPicPr>
          <p:nvPr/>
        </p:nvPicPr>
        <p:blipFill>
          <a:blip r:embed="rId3"/>
          <a:stretch>
            <a:fillRect/>
          </a:stretch>
        </p:blipFill>
        <p:spPr>
          <a:xfrm>
            <a:off x="5834266" y="84168"/>
            <a:ext cx="5251224" cy="3150734"/>
          </a:xfrm>
          <a:prstGeom prst="rect">
            <a:avLst/>
          </a:prstGeom>
        </p:spPr>
      </p:pic>
    </p:spTree>
    <p:extLst>
      <p:ext uri="{BB962C8B-B14F-4D97-AF65-F5344CB8AC3E}">
        <p14:creationId xmlns:p14="http://schemas.microsoft.com/office/powerpoint/2010/main" val="1927931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E9C677F9-EA86-D467-ECE2-B96CA93FBD95}"/>
              </a:ext>
            </a:extLst>
          </p:cNvPr>
          <p:cNvSpPr>
            <a:spLocks noGrp="1"/>
          </p:cNvSpPr>
          <p:nvPr>
            <p:ph type="title"/>
          </p:nvPr>
        </p:nvSpPr>
        <p:spPr>
          <a:xfrm>
            <a:off x="1535371" y="1044054"/>
            <a:ext cx="10013709" cy="1030360"/>
          </a:xfrm>
        </p:spPr>
        <p:txBody>
          <a:bodyPr>
            <a:normAutofit/>
          </a:bodyPr>
          <a:lstStyle/>
          <a:p>
            <a:r>
              <a:rPr lang="en-US" dirty="0">
                <a:solidFill>
                  <a:schemeClr val="bg1"/>
                </a:solidFill>
              </a:rPr>
              <a:t>Data visualizations</a:t>
            </a:r>
          </a:p>
        </p:txBody>
      </p:sp>
      <p:sp>
        <p:nvSpPr>
          <p:cNvPr id="19" name="Rectangle 18">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graph with black dots and a blue line&#10;&#10;Description automatically generated with low confidence">
            <a:extLst>
              <a:ext uri="{FF2B5EF4-FFF2-40B4-BE49-F238E27FC236}">
                <a16:creationId xmlns:a16="http://schemas.microsoft.com/office/drawing/2014/main" id="{631539D5-FCEE-E255-B522-C0EF9BFD4F29}"/>
              </a:ext>
            </a:extLst>
          </p:cNvPr>
          <p:cNvPicPr>
            <a:picLocks noGrp="1" noChangeAspect="1"/>
          </p:cNvPicPr>
          <p:nvPr>
            <p:ph idx="1"/>
          </p:nvPr>
        </p:nvPicPr>
        <p:blipFill>
          <a:blip r:embed="rId2"/>
          <a:stretch>
            <a:fillRect/>
          </a:stretch>
        </p:blipFill>
        <p:spPr>
          <a:xfrm>
            <a:off x="2608325" y="2391770"/>
            <a:ext cx="7148069" cy="4338906"/>
          </a:xfrm>
        </p:spPr>
      </p:pic>
    </p:spTree>
    <p:extLst>
      <p:ext uri="{BB962C8B-B14F-4D97-AF65-F5344CB8AC3E}">
        <p14:creationId xmlns:p14="http://schemas.microsoft.com/office/powerpoint/2010/main" val="2729169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35" y="758246"/>
            <a:ext cx="4658480" cy="538631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A6F3F0-893F-2F05-91FB-476560F3C8AC}"/>
              </a:ext>
            </a:extLst>
          </p:cNvPr>
          <p:cNvSpPr>
            <a:spLocks noGrp="1"/>
          </p:cNvSpPr>
          <p:nvPr>
            <p:ph type="title"/>
          </p:nvPr>
        </p:nvSpPr>
        <p:spPr>
          <a:xfrm>
            <a:off x="642918" y="1072110"/>
            <a:ext cx="3611029" cy="1862345"/>
          </a:xfrm>
        </p:spPr>
        <p:txBody>
          <a:bodyPr>
            <a:normAutofit/>
          </a:bodyPr>
          <a:lstStyle/>
          <a:p>
            <a:r>
              <a:rPr lang="en-US" dirty="0"/>
              <a:t>Statistical output</a:t>
            </a:r>
          </a:p>
        </p:txBody>
      </p:sp>
      <p:sp>
        <p:nvSpPr>
          <p:cNvPr id="16" name="Rectangle 15">
            <a:extLst>
              <a:ext uri="{FF2B5EF4-FFF2-40B4-BE49-F238E27FC236}">
                <a16:creationId xmlns:a16="http://schemas.microsoft.com/office/drawing/2014/main" id="{2060C0F7-61A6-4E64-A77E-AFBD8112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84060" y="0"/>
            <a:ext cx="7507940" cy="7652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picture containing text, font, white, screenshot&#10;&#10;Description automatically generated">
            <a:extLst>
              <a:ext uri="{FF2B5EF4-FFF2-40B4-BE49-F238E27FC236}">
                <a16:creationId xmlns:a16="http://schemas.microsoft.com/office/drawing/2014/main" id="{169AD46C-29D8-2E69-5A45-9171D1CF51D1}"/>
              </a:ext>
            </a:extLst>
          </p:cNvPr>
          <p:cNvPicPr>
            <a:picLocks noGrp="1" noChangeAspect="1"/>
          </p:cNvPicPr>
          <p:nvPr>
            <p:ph idx="1"/>
          </p:nvPr>
        </p:nvPicPr>
        <p:blipFill rotWithShape="1">
          <a:blip r:embed="rId2"/>
          <a:srcRect r="10314" b="-1366"/>
          <a:stretch/>
        </p:blipFill>
        <p:spPr>
          <a:xfrm>
            <a:off x="157759" y="4026637"/>
            <a:ext cx="4526302" cy="963373"/>
          </a:xfrm>
        </p:spPr>
      </p:pic>
      <p:pic>
        <p:nvPicPr>
          <p:cNvPr id="5" name="Content Placeholder 4" descr="A picture containing text, screenshot, font, document&#10;&#10;Description automatically generated">
            <a:extLst>
              <a:ext uri="{FF2B5EF4-FFF2-40B4-BE49-F238E27FC236}">
                <a16:creationId xmlns:a16="http://schemas.microsoft.com/office/drawing/2014/main" id="{C68E6AA9-D651-CFC0-1168-8080247B10C8}"/>
              </a:ext>
            </a:extLst>
          </p:cNvPr>
          <p:cNvPicPr>
            <a:picLocks noChangeAspect="1"/>
          </p:cNvPicPr>
          <p:nvPr/>
        </p:nvPicPr>
        <p:blipFill>
          <a:blip r:embed="rId3"/>
          <a:stretch>
            <a:fillRect/>
          </a:stretch>
        </p:blipFill>
        <p:spPr>
          <a:xfrm>
            <a:off x="5034612" y="970825"/>
            <a:ext cx="6514470" cy="4152973"/>
          </a:xfrm>
          <a:prstGeom prst="rect">
            <a:avLst/>
          </a:prstGeom>
        </p:spPr>
      </p:pic>
      <p:sp>
        <p:nvSpPr>
          <p:cNvPr id="18" name="Rectangle 17">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 y="6144564"/>
            <a:ext cx="4656246" cy="7134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15122" y="6167615"/>
            <a:ext cx="747382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6241"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713436"/>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1732D87-711B-BD63-CD93-5B6FBAE5CADB}"/>
              </a:ext>
            </a:extLst>
          </p:cNvPr>
          <p:cNvSpPr txBox="1"/>
          <p:nvPr/>
        </p:nvSpPr>
        <p:spPr>
          <a:xfrm>
            <a:off x="4913177" y="5293664"/>
            <a:ext cx="7049705" cy="584775"/>
          </a:xfrm>
          <a:prstGeom prst="rect">
            <a:avLst/>
          </a:prstGeom>
          <a:noFill/>
        </p:spPr>
        <p:txBody>
          <a:bodyPr wrap="square" rtlCol="0">
            <a:spAutoFit/>
          </a:bodyPr>
          <a:lstStyle/>
          <a:p>
            <a:r>
              <a:rPr lang="en-US" sz="1600" dirty="0"/>
              <a:t>R squared is 0.39, meaning my model accounts for 39% of the variability of temperature predicting number of bike rentals</a:t>
            </a:r>
          </a:p>
        </p:txBody>
      </p:sp>
    </p:spTree>
    <p:extLst>
      <p:ext uri="{BB962C8B-B14F-4D97-AF65-F5344CB8AC3E}">
        <p14:creationId xmlns:p14="http://schemas.microsoft.com/office/powerpoint/2010/main" val="1994060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9E4D3-DA50-C4ED-2CE4-24478C074AE6}"/>
              </a:ext>
            </a:extLst>
          </p:cNvPr>
          <p:cNvSpPr>
            <a:spLocks noGrp="1"/>
          </p:cNvSpPr>
          <p:nvPr>
            <p:ph type="title"/>
          </p:nvPr>
        </p:nvSpPr>
        <p:spPr>
          <a:xfrm>
            <a:off x="390670" y="169086"/>
            <a:ext cx="3411973" cy="1848900"/>
          </a:xfrm>
        </p:spPr>
        <p:txBody>
          <a:bodyPr/>
          <a:lstStyle/>
          <a:p>
            <a:r>
              <a:rPr lang="en-US" dirty="0"/>
              <a:t>Statistical output</a:t>
            </a:r>
          </a:p>
        </p:txBody>
      </p:sp>
      <p:pic>
        <p:nvPicPr>
          <p:cNvPr id="8" name="Content Placeholder 7" descr="A picture containing diagram, screenshot, plot, line&#10;&#10;Description automatically generated">
            <a:extLst>
              <a:ext uri="{FF2B5EF4-FFF2-40B4-BE49-F238E27FC236}">
                <a16:creationId xmlns:a16="http://schemas.microsoft.com/office/drawing/2014/main" id="{BB8452A9-1159-F19A-1F8E-6212CD9CE70C}"/>
              </a:ext>
            </a:extLst>
          </p:cNvPr>
          <p:cNvPicPr>
            <a:picLocks noGrp="1" noChangeAspect="1"/>
          </p:cNvPicPr>
          <p:nvPr>
            <p:ph idx="1"/>
          </p:nvPr>
        </p:nvPicPr>
        <p:blipFill>
          <a:blip r:embed="rId2"/>
          <a:stretch>
            <a:fillRect/>
          </a:stretch>
        </p:blipFill>
        <p:spPr>
          <a:xfrm>
            <a:off x="4996673" y="1024760"/>
            <a:ext cx="6552390" cy="4307710"/>
          </a:xfrm>
        </p:spPr>
      </p:pic>
      <p:sp>
        <p:nvSpPr>
          <p:cNvPr id="4" name="TextBox 3">
            <a:extLst>
              <a:ext uri="{FF2B5EF4-FFF2-40B4-BE49-F238E27FC236}">
                <a16:creationId xmlns:a16="http://schemas.microsoft.com/office/drawing/2014/main" id="{7BD27081-7027-B6E3-6C3D-5609CCE6C1A4}"/>
              </a:ext>
            </a:extLst>
          </p:cNvPr>
          <p:cNvSpPr txBox="1"/>
          <p:nvPr/>
        </p:nvSpPr>
        <p:spPr>
          <a:xfrm>
            <a:off x="804040" y="2459421"/>
            <a:ext cx="3294993" cy="3416320"/>
          </a:xfrm>
          <a:prstGeom prst="rect">
            <a:avLst/>
          </a:prstGeom>
          <a:noFill/>
        </p:spPr>
        <p:txBody>
          <a:bodyPr wrap="square" rtlCol="0">
            <a:spAutoFit/>
          </a:bodyPr>
          <a:lstStyle/>
          <a:p>
            <a:r>
              <a:rPr lang="en-US" sz="2400" dirty="0"/>
              <a:t>To assess whether the linear model is reliable, we need to check for </a:t>
            </a:r>
          </a:p>
          <a:p>
            <a:pPr marL="457200" indent="-457200">
              <a:buAutoNum type="arabicParenBoth"/>
            </a:pPr>
            <a:r>
              <a:rPr lang="en-US" sz="2400" dirty="0"/>
              <a:t>linearity, </a:t>
            </a:r>
          </a:p>
          <a:p>
            <a:r>
              <a:rPr lang="en-US" sz="2400" dirty="0"/>
              <a:t>(2) nearly normal residuals, and </a:t>
            </a:r>
          </a:p>
          <a:p>
            <a:r>
              <a:rPr lang="en-US" sz="2400" dirty="0"/>
              <a:t>(3) constant variability.</a:t>
            </a:r>
          </a:p>
        </p:txBody>
      </p:sp>
      <p:sp>
        <p:nvSpPr>
          <p:cNvPr id="6" name="TextBox 5">
            <a:extLst>
              <a:ext uri="{FF2B5EF4-FFF2-40B4-BE49-F238E27FC236}">
                <a16:creationId xmlns:a16="http://schemas.microsoft.com/office/drawing/2014/main" id="{4324B210-EC94-9DC0-7A1F-C224FBC04EAB}"/>
              </a:ext>
            </a:extLst>
          </p:cNvPr>
          <p:cNvSpPr txBox="1"/>
          <p:nvPr/>
        </p:nvSpPr>
        <p:spPr>
          <a:xfrm>
            <a:off x="5447829" y="5968221"/>
            <a:ext cx="6101254" cy="369332"/>
          </a:xfrm>
          <a:prstGeom prst="rect">
            <a:avLst/>
          </a:prstGeom>
          <a:noFill/>
        </p:spPr>
        <p:txBody>
          <a:bodyPr wrap="square">
            <a:spAutoFit/>
          </a:bodyPr>
          <a:lstStyle/>
          <a:p>
            <a:r>
              <a:rPr lang="en-US" dirty="0"/>
              <a:t>Scatter plot with residuals</a:t>
            </a:r>
          </a:p>
        </p:txBody>
      </p:sp>
    </p:spTree>
    <p:extLst>
      <p:ext uri="{BB962C8B-B14F-4D97-AF65-F5344CB8AC3E}">
        <p14:creationId xmlns:p14="http://schemas.microsoft.com/office/powerpoint/2010/main" val="2076978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4C2BA-7A04-6A5C-F0F8-1332E4B65BD5}"/>
              </a:ext>
            </a:extLst>
          </p:cNvPr>
          <p:cNvSpPr>
            <a:spLocks noGrp="1"/>
          </p:cNvSpPr>
          <p:nvPr>
            <p:ph type="title"/>
          </p:nvPr>
        </p:nvSpPr>
        <p:spPr/>
        <p:txBody>
          <a:bodyPr/>
          <a:lstStyle/>
          <a:p>
            <a:r>
              <a:rPr lang="en-US" dirty="0"/>
              <a:t>Statistical output</a:t>
            </a:r>
          </a:p>
        </p:txBody>
      </p:sp>
      <p:pic>
        <p:nvPicPr>
          <p:cNvPr id="9" name="Content Placeholder 8" descr="A picture containing text, map, diagram&#10;&#10;Description automatically generated">
            <a:extLst>
              <a:ext uri="{FF2B5EF4-FFF2-40B4-BE49-F238E27FC236}">
                <a16:creationId xmlns:a16="http://schemas.microsoft.com/office/drawing/2014/main" id="{816CC554-8E18-2FEB-2053-B788E95174E2}"/>
              </a:ext>
            </a:extLst>
          </p:cNvPr>
          <p:cNvPicPr>
            <a:picLocks noGrp="1" noChangeAspect="1"/>
          </p:cNvPicPr>
          <p:nvPr>
            <p:ph idx="1"/>
          </p:nvPr>
        </p:nvPicPr>
        <p:blipFill>
          <a:blip r:embed="rId2"/>
          <a:stretch>
            <a:fillRect/>
          </a:stretch>
        </p:blipFill>
        <p:spPr>
          <a:xfrm>
            <a:off x="4839498" y="705113"/>
            <a:ext cx="7013237" cy="4266705"/>
          </a:xfrm>
        </p:spPr>
      </p:pic>
      <p:sp>
        <p:nvSpPr>
          <p:cNvPr id="11" name="TextBox 10">
            <a:extLst>
              <a:ext uri="{FF2B5EF4-FFF2-40B4-BE49-F238E27FC236}">
                <a16:creationId xmlns:a16="http://schemas.microsoft.com/office/drawing/2014/main" id="{860BB678-5BAA-D4DE-B21C-38F62C8BD9A6}"/>
              </a:ext>
            </a:extLst>
          </p:cNvPr>
          <p:cNvSpPr txBox="1"/>
          <p:nvPr/>
        </p:nvSpPr>
        <p:spPr>
          <a:xfrm>
            <a:off x="5090279" y="5506556"/>
            <a:ext cx="6511674" cy="923330"/>
          </a:xfrm>
          <a:prstGeom prst="rect">
            <a:avLst/>
          </a:prstGeom>
          <a:noFill/>
        </p:spPr>
        <p:txBody>
          <a:bodyPr wrap="square">
            <a:spAutoFit/>
          </a:bodyPr>
          <a:lstStyle/>
          <a:p>
            <a:r>
              <a:rPr lang="en-US" dirty="0"/>
              <a:t>Condition of constant variability is met as there is no pattern around the zero, suggesting a linear relationship.</a:t>
            </a:r>
          </a:p>
        </p:txBody>
      </p:sp>
    </p:spTree>
    <p:extLst>
      <p:ext uri="{BB962C8B-B14F-4D97-AF65-F5344CB8AC3E}">
        <p14:creationId xmlns:p14="http://schemas.microsoft.com/office/powerpoint/2010/main" val="1831463308"/>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docProps/app.xml><?xml version="1.0" encoding="utf-8"?>
<Properties xmlns="http://schemas.openxmlformats.org/officeDocument/2006/extended-properties" xmlns:vt="http://schemas.openxmlformats.org/officeDocument/2006/docPropsVTypes">
  <TotalTime>6141</TotalTime>
  <Words>668</Words>
  <Application>Microsoft Macintosh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Meiryo</vt:lpstr>
      <vt:lpstr>Corbel</vt:lpstr>
      <vt:lpstr>ShojiVTI</vt:lpstr>
      <vt:lpstr>Final Project Data 606  Bike Rentals</vt:lpstr>
      <vt:lpstr>Abstract</vt:lpstr>
      <vt:lpstr>Overview</vt:lpstr>
      <vt:lpstr>Overview</vt:lpstr>
      <vt:lpstr>Summary statistics </vt:lpstr>
      <vt:lpstr>Data visualizations</vt:lpstr>
      <vt:lpstr>Statistical output</vt:lpstr>
      <vt:lpstr>Statistical output</vt:lpstr>
      <vt:lpstr>Statistical output</vt:lpstr>
      <vt:lpstr>Statistical output</vt:lpstr>
      <vt:lpstr>Statistical output</vt:lpstr>
      <vt:lpstr>Conclusion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Data 606  Bike Rentals</dc:title>
  <dc:creator>Christopher Vucinaj</dc:creator>
  <cp:lastModifiedBy>Christopher Vucinaj</cp:lastModifiedBy>
  <cp:revision>2</cp:revision>
  <dcterms:created xsi:type="dcterms:W3CDTF">2023-05-15T21:04:59Z</dcterms:created>
  <dcterms:modified xsi:type="dcterms:W3CDTF">2023-05-20T09:35:52Z</dcterms:modified>
</cp:coreProperties>
</file>