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1" r:id="rId1"/>
  </p:sldMasterIdLst>
  <p:sldIdLst>
    <p:sldId id="256" r:id="rId2"/>
    <p:sldId id="258" r:id="rId3"/>
    <p:sldId id="263" r:id="rId4"/>
    <p:sldId id="265" r:id="rId5"/>
    <p:sldId id="259" r:id="rId6"/>
    <p:sldId id="260" r:id="rId7"/>
    <p:sldId id="266" r:id="rId8"/>
    <p:sldId id="267"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1"/>
    <p:restoredTop sz="96327"/>
  </p:normalViewPr>
  <p:slideViewPr>
    <p:cSldViewPr snapToGrid="0">
      <p:cViewPr>
        <p:scale>
          <a:sx n="90" d="100"/>
          <a:sy n="90" d="100"/>
        </p:scale>
        <p:origin x="352"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2EDB8D0-98ED-4B86-9D5F-E61ADC70144D}" type="datetimeFigureOut">
              <a:rPr lang="en-US" smtClean="0"/>
              <a:t>7/14/23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876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7/14/23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18828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7/14/23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243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EDB8D0-98ED-4B86-9D5F-E61ADC70144D}" type="datetimeFigureOut">
              <a:rPr lang="en-US" smtClean="0"/>
              <a:pPr/>
              <a:t>7/14/23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030183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EDB8D0-98ED-4B86-9D5F-E61ADC70144D}" type="datetimeFigureOut">
              <a:rPr lang="en-US" smtClean="0"/>
              <a:t>7/14/23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4181D-6920-4594-9A5D-6CE56DC9F8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9331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EDB8D0-98ED-4B86-9D5F-E61ADC70144D}" type="datetimeFigureOut">
              <a:rPr lang="en-US" smtClean="0"/>
              <a:pPr/>
              <a:t>7/14/23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3872300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EDB8D0-98ED-4B86-9D5F-E61ADC70144D}" type="datetimeFigureOut">
              <a:rPr lang="en-US" smtClean="0"/>
              <a:pPr/>
              <a:t>7/14/23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102269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EDB8D0-98ED-4B86-9D5F-E61ADC70144D}" type="datetimeFigureOut">
              <a:rPr lang="en-US" smtClean="0"/>
              <a:t>7/14/23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362345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DB8D0-98ED-4B86-9D5F-E61ADC70144D}" type="datetimeFigureOut">
              <a:rPr lang="en-US" smtClean="0"/>
              <a:t>7/14/23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03389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pPr/>
              <a:t>7/14/23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2366179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DB8D0-98ED-4B86-9D5F-E61ADC70144D}" type="datetimeFigureOut">
              <a:rPr lang="en-US" smtClean="0"/>
              <a:t>7/14/23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54181D-6920-4594-9A5D-6CE56DC9F8B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04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2EDB8D0-98ED-4B86-9D5F-E61ADC70144D}" type="datetimeFigureOut">
              <a:rPr lang="en-US" smtClean="0"/>
              <a:pPr/>
              <a:t>7/14/23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54181D-6920-4594-9A5D-6CE56DC9F8B2}"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975915"/>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nlinelibrary.wiley.com/doi/full/10.1111/j.1553-2712.2011.01249.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1265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FA4BD-98E0-A81E-16CB-B69CC7DDF79C}"/>
              </a:ext>
            </a:extLst>
          </p:cNvPr>
          <p:cNvSpPr>
            <a:spLocks noGrp="1"/>
          </p:cNvSpPr>
          <p:nvPr>
            <p:ph type="ctrTitle"/>
          </p:nvPr>
        </p:nvSpPr>
        <p:spPr>
          <a:xfrm>
            <a:off x="634275" y="640080"/>
            <a:ext cx="6707817" cy="3034857"/>
          </a:xfrm>
        </p:spPr>
        <p:txBody>
          <a:bodyPr anchor="b">
            <a:normAutofit/>
          </a:bodyPr>
          <a:lstStyle/>
          <a:p>
            <a:r>
              <a:rPr lang="en-US">
                <a:solidFill>
                  <a:srgbClr val="FFFFFF"/>
                </a:solidFill>
              </a:rPr>
              <a:t>Pharmacy Wait Times </a:t>
            </a:r>
          </a:p>
        </p:txBody>
      </p:sp>
      <p:sp>
        <p:nvSpPr>
          <p:cNvPr id="3" name="Subtitle 2">
            <a:extLst>
              <a:ext uri="{FF2B5EF4-FFF2-40B4-BE49-F238E27FC236}">
                <a16:creationId xmlns:a16="http://schemas.microsoft.com/office/drawing/2014/main" id="{069FDD3B-622E-7DFC-042D-F8D466D7A5C9}"/>
              </a:ext>
            </a:extLst>
          </p:cNvPr>
          <p:cNvSpPr>
            <a:spLocks noGrp="1"/>
          </p:cNvSpPr>
          <p:nvPr>
            <p:ph type="subTitle" idx="1"/>
          </p:nvPr>
        </p:nvSpPr>
        <p:spPr>
          <a:xfrm>
            <a:off x="638920" y="3849539"/>
            <a:ext cx="6703157" cy="2359417"/>
          </a:xfrm>
        </p:spPr>
        <p:txBody>
          <a:bodyPr anchor="t">
            <a:normAutofit/>
          </a:bodyPr>
          <a:lstStyle/>
          <a:p>
            <a:pPr algn="r"/>
            <a:r>
              <a:rPr lang="en-US" sz="2000">
                <a:solidFill>
                  <a:srgbClr val="FFFFFF"/>
                </a:solidFill>
              </a:rPr>
              <a:t>Data 604 – Simulation</a:t>
            </a:r>
          </a:p>
          <a:p>
            <a:pPr algn="r"/>
            <a:r>
              <a:rPr lang="en-US" sz="2000">
                <a:solidFill>
                  <a:srgbClr val="FFFFFF"/>
                </a:solidFill>
              </a:rPr>
              <a:t>Final Project</a:t>
            </a:r>
          </a:p>
          <a:p>
            <a:pPr algn="r"/>
            <a:r>
              <a:rPr lang="en-US" sz="2000">
                <a:solidFill>
                  <a:srgbClr val="FFFFFF"/>
                </a:solidFill>
              </a:rPr>
              <a:t>Marjete Vucinaj </a:t>
            </a:r>
          </a:p>
          <a:p>
            <a:pPr algn="r"/>
            <a:r>
              <a:rPr lang="en-US" sz="2000">
                <a:solidFill>
                  <a:srgbClr val="FFFFFF"/>
                </a:solidFill>
              </a:rPr>
              <a:t>July 2023</a:t>
            </a:r>
          </a:p>
        </p:txBody>
      </p:sp>
      <p:cxnSp>
        <p:nvCxnSpPr>
          <p:cNvPr id="14" name="Straight Connector 13">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5582" y="3765314"/>
            <a:ext cx="585216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Stopwatch">
            <a:extLst>
              <a:ext uri="{FF2B5EF4-FFF2-40B4-BE49-F238E27FC236}">
                <a16:creationId xmlns:a16="http://schemas.microsoft.com/office/drawing/2014/main" id="{4CBB6D4C-CDCC-8E66-CB83-30ECC57A0C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07911" y="2604714"/>
            <a:ext cx="1648572" cy="1648572"/>
          </a:xfrm>
          <a:prstGeom prst="rect">
            <a:avLst/>
          </a:prstGeom>
        </p:spPr>
      </p:pic>
    </p:spTree>
    <p:extLst>
      <p:ext uri="{BB962C8B-B14F-4D97-AF65-F5344CB8AC3E}">
        <p14:creationId xmlns:p14="http://schemas.microsoft.com/office/powerpoint/2010/main" val="516084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73C6E-9A76-72B7-24CE-E45BFA74AB7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9909816D-722B-455D-B885-61BBFB241442}"/>
              </a:ext>
            </a:extLst>
          </p:cNvPr>
          <p:cNvSpPr>
            <a:spLocks noGrp="1"/>
          </p:cNvSpPr>
          <p:nvPr>
            <p:ph idx="1"/>
          </p:nvPr>
        </p:nvSpPr>
        <p:spPr/>
        <p:txBody>
          <a:bodyPr>
            <a:normAutofit/>
          </a:bodyPr>
          <a:lstStyle/>
          <a:p>
            <a:pPr marL="0" indent="0">
              <a:buNone/>
            </a:pPr>
            <a:r>
              <a:rPr lang="en-US" sz="2000" i="1" dirty="0"/>
              <a:t>Example of resource to show validity</a:t>
            </a:r>
            <a:endParaRPr lang="en-US" dirty="0"/>
          </a:p>
          <a:p>
            <a:pPr marL="0" indent="0">
              <a:buNone/>
            </a:pPr>
            <a:r>
              <a:rPr lang="en-US" dirty="0">
                <a:hlinkClick r:id="rId2"/>
              </a:rPr>
              <a:t>https://onlinelibrary.wiley.com/doi/full/10.1111/j.1553-2712.2011.01249.x</a:t>
            </a:r>
            <a:endParaRPr lang="en-US" dirty="0"/>
          </a:p>
          <a:p>
            <a:pPr marL="0" indent="0">
              <a:buNone/>
            </a:pPr>
            <a:endParaRPr lang="en-US" dirty="0"/>
          </a:p>
          <a:p>
            <a:pPr marL="0" indent="0">
              <a:buNone/>
            </a:pPr>
            <a:endParaRPr lang="en-US" dirty="0"/>
          </a:p>
          <a:p>
            <a:pPr marL="0" indent="0">
              <a:buNone/>
            </a:pPr>
            <a:r>
              <a:rPr lang="en-US" sz="4400" b="1" dirty="0"/>
              <a:t>Thank you!!</a:t>
            </a:r>
          </a:p>
        </p:txBody>
      </p:sp>
    </p:spTree>
    <p:extLst>
      <p:ext uri="{BB962C8B-B14F-4D97-AF65-F5344CB8AC3E}">
        <p14:creationId xmlns:p14="http://schemas.microsoft.com/office/powerpoint/2010/main" val="286260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9C6E-9442-C852-8831-53250483DF74}"/>
              </a:ext>
            </a:extLst>
          </p:cNvPr>
          <p:cNvSpPr>
            <a:spLocks noGrp="1"/>
          </p:cNvSpPr>
          <p:nvPr>
            <p:ph type="title"/>
          </p:nvPr>
        </p:nvSpPr>
        <p:spPr/>
        <p:txBody>
          <a:bodyPr>
            <a:normAutofit/>
          </a:bodyPr>
          <a:lstStyle/>
          <a:p>
            <a:r>
              <a:rPr lang="en-US" sz="4400" kern="1200" dirty="0">
                <a:solidFill>
                  <a:schemeClr val="tx1"/>
                </a:solidFill>
                <a:ea typeface="+mn-ea"/>
                <a:cs typeface="+mn-cs"/>
              </a:rPr>
              <a:t>Introduction</a:t>
            </a:r>
            <a:endParaRPr lang="en-US" dirty="0"/>
          </a:p>
        </p:txBody>
      </p:sp>
      <p:sp>
        <p:nvSpPr>
          <p:cNvPr id="6" name="Content Placeholder 5">
            <a:extLst>
              <a:ext uri="{FF2B5EF4-FFF2-40B4-BE49-F238E27FC236}">
                <a16:creationId xmlns:a16="http://schemas.microsoft.com/office/drawing/2014/main" id="{D57D0BA7-5D2E-F930-8042-D3DEA66EC87C}"/>
              </a:ext>
            </a:extLst>
          </p:cNvPr>
          <p:cNvSpPr>
            <a:spLocks noGrp="1"/>
          </p:cNvSpPr>
          <p:nvPr>
            <p:ph idx="1"/>
          </p:nvPr>
        </p:nvSpPr>
        <p:spPr/>
        <p:txBody>
          <a:bodyPr>
            <a:normAutofit/>
          </a:bodyPr>
          <a:lstStyle/>
          <a:p>
            <a:pPr marL="0" indent="0">
              <a:buNone/>
            </a:pPr>
            <a:r>
              <a:rPr lang="en-US" sz="2800" kern="1200" dirty="0">
                <a:solidFill>
                  <a:schemeClr val="tx1">
                    <a:lumMod val="75000"/>
                    <a:lumOff val="25000"/>
                  </a:schemeClr>
                </a:solidFill>
                <a:ea typeface="+mj-ea"/>
                <a:cs typeface="+mj-cs"/>
              </a:rPr>
              <a:t>- Simulation can help predict, or better explain the impact of changes within a system, such as how adjusting staffing levels might influence outcomes.</a:t>
            </a:r>
            <a:br>
              <a:rPr lang="en-US" sz="2800" kern="1200" dirty="0">
                <a:solidFill>
                  <a:schemeClr val="tx1">
                    <a:lumMod val="75000"/>
                    <a:lumOff val="25000"/>
                  </a:schemeClr>
                </a:solidFill>
                <a:ea typeface="+mj-ea"/>
                <a:cs typeface="+mj-cs"/>
              </a:rPr>
            </a:br>
            <a:br>
              <a:rPr lang="en-US" sz="2800" kern="1200" dirty="0">
                <a:solidFill>
                  <a:schemeClr val="tx1">
                    <a:lumMod val="75000"/>
                    <a:lumOff val="25000"/>
                  </a:schemeClr>
                </a:solidFill>
                <a:ea typeface="+mj-ea"/>
                <a:cs typeface="+mj-cs"/>
              </a:rPr>
            </a:br>
            <a:r>
              <a:rPr lang="en-US" sz="2800" kern="1200" dirty="0">
                <a:solidFill>
                  <a:schemeClr val="tx1">
                    <a:lumMod val="75000"/>
                    <a:lumOff val="25000"/>
                  </a:schemeClr>
                </a:solidFill>
                <a:ea typeface="+mj-ea"/>
                <a:cs typeface="+mj-cs"/>
              </a:rPr>
              <a:t>- Discrete event simulation (DES) is a sequence of events in time which influence the state of the system. </a:t>
            </a:r>
            <a:br>
              <a:rPr lang="en-US" sz="2800" kern="1200" dirty="0">
                <a:solidFill>
                  <a:schemeClr val="tx1">
                    <a:lumMod val="75000"/>
                    <a:lumOff val="25000"/>
                  </a:schemeClr>
                </a:solidFill>
                <a:ea typeface="+mj-ea"/>
                <a:cs typeface="+mj-cs"/>
              </a:rPr>
            </a:br>
            <a:br>
              <a:rPr lang="en-US" sz="2800" kern="1200" dirty="0">
                <a:solidFill>
                  <a:schemeClr val="tx1">
                    <a:lumMod val="75000"/>
                    <a:lumOff val="25000"/>
                  </a:schemeClr>
                </a:solidFill>
                <a:ea typeface="+mj-ea"/>
                <a:cs typeface="+mj-cs"/>
              </a:rPr>
            </a:br>
            <a:r>
              <a:rPr lang="en-US" sz="2800" kern="1200" dirty="0">
                <a:solidFill>
                  <a:schemeClr val="tx1">
                    <a:lumMod val="75000"/>
                    <a:lumOff val="25000"/>
                  </a:schemeClr>
                </a:solidFill>
                <a:ea typeface="+mj-ea"/>
                <a:cs typeface="+mj-cs"/>
              </a:rPr>
              <a:t>- The goal of this project is to use DES to predict how staffing and medication </a:t>
            </a:r>
            <a:r>
              <a:rPr lang="en-US" dirty="0">
                <a:solidFill>
                  <a:schemeClr val="tx1">
                    <a:lumMod val="75000"/>
                    <a:lumOff val="25000"/>
                  </a:schemeClr>
                </a:solidFill>
                <a:ea typeface="+mj-ea"/>
                <a:cs typeface="+mj-cs"/>
              </a:rPr>
              <a:t>readiness impact how </a:t>
            </a:r>
            <a:r>
              <a:rPr lang="en-US" sz="2800" kern="1200" dirty="0">
                <a:solidFill>
                  <a:schemeClr val="tx1">
                    <a:lumMod val="75000"/>
                    <a:lumOff val="25000"/>
                  </a:schemeClr>
                </a:solidFill>
                <a:ea typeface="+mj-ea"/>
                <a:cs typeface="+mj-cs"/>
              </a:rPr>
              <a:t>quickly customers can pick up their medication at the pharmacy. </a:t>
            </a:r>
            <a:endParaRPr lang="en-US" dirty="0"/>
          </a:p>
        </p:txBody>
      </p:sp>
    </p:spTree>
    <p:extLst>
      <p:ext uri="{BB962C8B-B14F-4D97-AF65-F5344CB8AC3E}">
        <p14:creationId xmlns:p14="http://schemas.microsoft.com/office/powerpoint/2010/main" val="202890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9C6E-9442-C852-8831-53250483DF74}"/>
              </a:ext>
            </a:extLst>
          </p:cNvPr>
          <p:cNvSpPr>
            <a:spLocks noGrp="1"/>
          </p:cNvSpPr>
          <p:nvPr>
            <p:ph type="title"/>
          </p:nvPr>
        </p:nvSpPr>
        <p:spPr>
          <a:xfrm>
            <a:off x="1024128" y="1023937"/>
            <a:ext cx="10515600" cy="990601"/>
          </a:xfrm>
        </p:spPr>
        <p:txBody>
          <a:bodyPr>
            <a:normAutofit fontScale="90000"/>
          </a:bodyPr>
          <a:lstStyle/>
          <a:p>
            <a:r>
              <a:rPr lang="en-US" dirty="0"/>
              <a:t>Problem &amp; Significance</a:t>
            </a:r>
            <a:br>
              <a:rPr lang="en-US" dirty="0"/>
            </a:br>
            <a:endParaRPr lang="en-US" dirty="0"/>
          </a:p>
        </p:txBody>
      </p:sp>
      <p:sp>
        <p:nvSpPr>
          <p:cNvPr id="6" name="Content Placeholder 5">
            <a:extLst>
              <a:ext uri="{FF2B5EF4-FFF2-40B4-BE49-F238E27FC236}">
                <a16:creationId xmlns:a16="http://schemas.microsoft.com/office/drawing/2014/main" id="{D57D0BA7-5D2E-F930-8042-D3DEA66EC87C}"/>
              </a:ext>
            </a:extLst>
          </p:cNvPr>
          <p:cNvSpPr>
            <a:spLocks noGrp="1"/>
          </p:cNvSpPr>
          <p:nvPr>
            <p:ph idx="1"/>
          </p:nvPr>
        </p:nvSpPr>
        <p:spPr/>
        <p:txBody>
          <a:bodyPr>
            <a:normAutofit lnSpcReduction="10000"/>
          </a:bodyPr>
          <a:lstStyle/>
          <a:p>
            <a:pPr marL="0" indent="0">
              <a:buNone/>
            </a:pPr>
            <a:r>
              <a:rPr lang="en-US" sz="2400" dirty="0"/>
              <a:t>Problem: After visiting a health provider, many folks might be </a:t>
            </a:r>
            <a:r>
              <a:rPr lang="en-US" sz="2400" dirty="0" err="1"/>
              <a:t>perscribed</a:t>
            </a:r>
            <a:r>
              <a:rPr lang="en-US" sz="2400" dirty="0"/>
              <a:t> medication, then when they visit their local pharmacist to collect their medication, they are faced with unusually long wait times. </a:t>
            </a:r>
          </a:p>
          <a:p>
            <a:pPr marL="0" indent="0">
              <a:buNone/>
            </a:pPr>
            <a:endParaRPr lang="en-US" sz="2400" dirty="0"/>
          </a:p>
          <a:p>
            <a:pPr marL="0" indent="0">
              <a:buNone/>
            </a:pPr>
            <a:r>
              <a:rPr lang="en-US" sz="2400" dirty="0"/>
              <a:t>Significance: Customer satisfaction and their overall experience is poor especially when they may be unwell or in urgent need of their medication. This might even result in financial losses for the pharmacy if dissatisfied customers choose to switch to competing pharmacies and if their </a:t>
            </a:r>
            <a:r>
              <a:rPr lang="en-US" sz="2400" dirty="0" err="1"/>
              <a:t>repuatation</a:t>
            </a:r>
            <a:r>
              <a:rPr lang="en-US" sz="2400" dirty="0"/>
              <a:t> diminishes. More importantly, obtaining medication in a timely manner is a key </a:t>
            </a:r>
            <a:r>
              <a:rPr lang="en-US" sz="2400" dirty="0" err="1"/>
              <a:t>indicater</a:t>
            </a:r>
            <a:r>
              <a:rPr lang="en-US" sz="2400" dirty="0"/>
              <a:t> with how compliant a patient is to </a:t>
            </a:r>
            <a:r>
              <a:rPr lang="en-US" sz="2400" dirty="0" err="1"/>
              <a:t>adhereing</a:t>
            </a:r>
            <a:r>
              <a:rPr lang="en-US" sz="2400" dirty="0"/>
              <a:t> to their medication, so if the customer were to be impatient and leave the line without their medication this would result in harm to their health. </a:t>
            </a:r>
          </a:p>
        </p:txBody>
      </p:sp>
    </p:spTree>
    <p:extLst>
      <p:ext uri="{BB962C8B-B14F-4D97-AF65-F5344CB8AC3E}">
        <p14:creationId xmlns:p14="http://schemas.microsoft.com/office/powerpoint/2010/main" val="241206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3B95-093C-65E5-8E4D-38A28ED74E42}"/>
              </a:ext>
            </a:extLst>
          </p:cNvPr>
          <p:cNvSpPr>
            <a:spLocks noGrp="1"/>
          </p:cNvSpPr>
          <p:nvPr>
            <p:ph type="title"/>
          </p:nvPr>
        </p:nvSpPr>
        <p:spPr>
          <a:xfrm>
            <a:off x="6812511" y="325786"/>
            <a:ext cx="4191000" cy="1325563"/>
          </a:xfrm>
        </p:spPr>
        <p:txBody>
          <a:bodyPr>
            <a:normAutofit/>
          </a:bodyPr>
          <a:lstStyle/>
          <a:p>
            <a:r>
              <a:rPr lang="en-US" dirty="0"/>
              <a:t>Flow-chart model</a:t>
            </a:r>
          </a:p>
        </p:txBody>
      </p:sp>
      <p:pic>
        <p:nvPicPr>
          <p:cNvPr id="5" name="Content Placeholder 4" descr="A diagram of a customer&#10;&#10;Description automatically generated">
            <a:extLst>
              <a:ext uri="{FF2B5EF4-FFF2-40B4-BE49-F238E27FC236}">
                <a16:creationId xmlns:a16="http://schemas.microsoft.com/office/drawing/2014/main" id="{52A56966-012C-1F7B-72FF-233AD7960D8E}"/>
              </a:ext>
            </a:extLst>
          </p:cNvPr>
          <p:cNvPicPr>
            <a:picLocks noGrp="1" noChangeAspect="1"/>
          </p:cNvPicPr>
          <p:nvPr>
            <p:ph idx="1"/>
          </p:nvPr>
        </p:nvPicPr>
        <p:blipFill>
          <a:blip r:embed="rId2"/>
          <a:stretch>
            <a:fillRect/>
          </a:stretch>
        </p:blipFill>
        <p:spPr>
          <a:xfrm>
            <a:off x="114300" y="77168"/>
            <a:ext cx="5623690" cy="6780832"/>
          </a:xfrm>
        </p:spPr>
      </p:pic>
      <p:sp>
        <p:nvSpPr>
          <p:cNvPr id="7" name="TextBox 6">
            <a:extLst>
              <a:ext uri="{FF2B5EF4-FFF2-40B4-BE49-F238E27FC236}">
                <a16:creationId xmlns:a16="http://schemas.microsoft.com/office/drawing/2014/main" id="{651142B6-D54B-EF45-4801-714BB5B099D0}"/>
              </a:ext>
            </a:extLst>
          </p:cNvPr>
          <p:cNvSpPr txBox="1"/>
          <p:nvPr/>
        </p:nvSpPr>
        <p:spPr>
          <a:xfrm>
            <a:off x="6812511" y="2108301"/>
            <a:ext cx="4831802" cy="4647426"/>
          </a:xfrm>
          <a:prstGeom prst="rect">
            <a:avLst/>
          </a:prstGeom>
          <a:noFill/>
        </p:spPr>
        <p:txBody>
          <a:bodyPr wrap="square" rtlCol="0">
            <a:spAutoFit/>
          </a:bodyPr>
          <a:lstStyle/>
          <a:p>
            <a:r>
              <a:rPr lang="en-US" sz="1600" b="1" dirty="0"/>
              <a:t>Some step by step in python </a:t>
            </a:r>
          </a:p>
          <a:p>
            <a:endParaRPr lang="en-US" sz="1600" dirty="0"/>
          </a:p>
          <a:p>
            <a:pPr marL="285750" indent="-285750">
              <a:buFont typeface="Arial" panose="020B0604020202020204" pitchFamily="34" charset="0"/>
              <a:buChar char="•"/>
            </a:pPr>
            <a:r>
              <a:rPr lang="en-US" sz="1600" dirty="0"/>
              <a:t>load library -&gt;</a:t>
            </a:r>
          </a:p>
          <a:p>
            <a:pPr marL="285750" indent="-285750">
              <a:buFont typeface="Arial" panose="020B0604020202020204" pitchFamily="34" charset="0"/>
              <a:buChar char="•"/>
            </a:pPr>
            <a:r>
              <a:rPr lang="en-US" sz="1600" dirty="0"/>
              <a:t>Initialize Environment / Create Pharmacy environment -&gt;</a:t>
            </a:r>
          </a:p>
          <a:p>
            <a:pPr marL="285750" indent="-285750">
              <a:buFont typeface="Arial" panose="020B0604020202020204" pitchFamily="34" charset="0"/>
              <a:buChar char="•"/>
            </a:pPr>
            <a:r>
              <a:rPr lang="en-US" sz="1600" dirty="0"/>
              <a:t>Define Pharmacy class -&gt;</a:t>
            </a:r>
          </a:p>
          <a:p>
            <a:pPr marL="285750" indent="-285750">
              <a:buFont typeface="Arial" panose="020B0604020202020204" pitchFamily="34" charset="0"/>
              <a:buChar char="•"/>
            </a:pPr>
            <a:r>
              <a:rPr lang="en-US" sz="1600" dirty="0"/>
              <a:t>Define </a:t>
            </a:r>
            <a:r>
              <a:rPr lang="en-US" sz="1600" dirty="0" err="1"/>
              <a:t>pick_up_medication</a:t>
            </a:r>
            <a:r>
              <a:rPr lang="en-US" sz="1600" dirty="0"/>
              <a:t>() function -&gt;</a:t>
            </a:r>
          </a:p>
          <a:p>
            <a:pPr marL="285750" indent="-285750">
              <a:buFont typeface="Arial" panose="020B0604020202020204" pitchFamily="34" charset="0"/>
              <a:buChar char="•"/>
            </a:pPr>
            <a:r>
              <a:rPr lang="en-US" sz="1600" dirty="0"/>
              <a:t>Define </a:t>
            </a:r>
            <a:r>
              <a:rPr lang="en-US" sz="1600" dirty="0" err="1"/>
              <a:t>record_waiting_time</a:t>
            </a:r>
            <a:r>
              <a:rPr lang="en-US" sz="1600" dirty="0"/>
              <a:t>() function -&gt;</a:t>
            </a:r>
          </a:p>
          <a:p>
            <a:pPr marL="285750" indent="-285750">
              <a:buFont typeface="Arial" panose="020B0604020202020204" pitchFamily="34" charset="0"/>
              <a:buChar char="•"/>
            </a:pPr>
            <a:r>
              <a:rPr lang="en-US" sz="1600" dirty="0"/>
              <a:t>Define customer() function -&gt;</a:t>
            </a:r>
          </a:p>
          <a:p>
            <a:pPr marL="285750" indent="-285750">
              <a:buFont typeface="Arial" panose="020B0604020202020204" pitchFamily="34" charset="0"/>
              <a:buChar char="•"/>
            </a:pPr>
            <a:r>
              <a:rPr lang="en-US" sz="1600" dirty="0"/>
              <a:t>Define </a:t>
            </a:r>
            <a:r>
              <a:rPr lang="en-US" sz="1600" dirty="0" err="1"/>
              <a:t>generate_customers</a:t>
            </a:r>
            <a:r>
              <a:rPr lang="en-US" sz="1600" dirty="0"/>
              <a:t>() function -&gt;</a:t>
            </a:r>
          </a:p>
          <a:p>
            <a:pPr marL="285750" indent="-285750">
              <a:buFont typeface="Arial" panose="020B0604020202020204" pitchFamily="34" charset="0"/>
              <a:buChar char="•"/>
            </a:pPr>
            <a:r>
              <a:rPr lang="en-US" sz="1600" dirty="0"/>
              <a:t>Define </a:t>
            </a:r>
            <a:r>
              <a:rPr lang="en-US" sz="1600" dirty="0" err="1"/>
              <a:t>run_simulation</a:t>
            </a:r>
            <a:r>
              <a:rPr lang="en-US" sz="1600" dirty="0"/>
              <a:t>() function</a:t>
            </a:r>
          </a:p>
          <a:p>
            <a:pPr marL="285750" indent="-285750">
              <a:buFont typeface="Arial" panose="020B0604020202020204" pitchFamily="34" charset="0"/>
              <a:buChar char="•"/>
            </a:pPr>
            <a:r>
              <a:rPr lang="en-US" sz="1600" dirty="0"/>
              <a:t>Initialize results dictionary</a:t>
            </a:r>
          </a:p>
          <a:p>
            <a:pPr marL="285750" indent="-285750">
              <a:buFont typeface="Arial" panose="020B0604020202020204" pitchFamily="34" charset="0"/>
              <a:buChar char="•"/>
            </a:pPr>
            <a:r>
              <a:rPr lang="en-US" sz="1600" dirty="0"/>
              <a:t>Iterate over </a:t>
            </a:r>
            <a:r>
              <a:rPr lang="en-US" sz="1600" dirty="0" err="1"/>
              <a:t>num_pharmacists_list</a:t>
            </a:r>
            <a:endParaRPr lang="en-US" sz="1600" dirty="0"/>
          </a:p>
          <a:p>
            <a:pPr marL="285750" indent="-285750">
              <a:buFont typeface="Arial" panose="020B0604020202020204" pitchFamily="34" charset="0"/>
              <a:buChar char="•"/>
            </a:pPr>
            <a:r>
              <a:rPr lang="en-US" sz="1600" dirty="0"/>
              <a:t>Plot average waiting times</a:t>
            </a:r>
          </a:p>
          <a:p>
            <a:pPr marL="285750" indent="-285750">
              <a:buFont typeface="Arial" panose="020B0604020202020204" pitchFamily="34" charset="0"/>
              <a:buChar char="•"/>
            </a:pPr>
            <a:r>
              <a:rPr lang="en-US" sz="1600" dirty="0"/>
              <a:t>Plot waiting times for medication ready or needs filling</a:t>
            </a:r>
          </a:p>
          <a:p>
            <a:endParaRPr lang="en-US" dirty="0"/>
          </a:p>
          <a:p>
            <a:endParaRPr lang="en-US" dirty="0"/>
          </a:p>
        </p:txBody>
      </p:sp>
    </p:spTree>
    <p:extLst>
      <p:ext uri="{BB962C8B-B14F-4D97-AF65-F5344CB8AC3E}">
        <p14:creationId xmlns:p14="http://schemas.microsoft.com/office/powerpoint/2010/main" val="409937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C1E3-F213-8590-D0AF-0101F7E8B4F0}"/>
              </a:ext>
            </a:extLst>
          </p:cNvPr>
          <p:cNvSpPr>
            <a:spLocks noGrp="1"/>
          </p:cNvSpPr>
          <p:nvPr>
            <p:ph type="title"/>
          </p:nvPr>
        </p:nvSpPr>
        <p:spPr>
          <a:xfrm>
            <a:off x="838200" y="622300"/>
            <a:ext cx="10515600" cy="1325563"/>
          </a:xfrm>
        </p:spPr>
        <p:txBody>
          <a:bodyPr>
            <a:normAutofit/>
          </a:bodyPr>
          <a:lstStyle/>
          <a:p>
            <a:r>
              <a:rPr lang="en-US" sz="4000" dirty="0"/>
              <a:t>Simulate the process for the appropriate number of iterations (justify)</a:t>
            </a:r>
          </a:p>
        </p:txBody>
      </p:sp>
      <p:pic>
        <p:nvPicPr>
          <p:cNvPr id="4" name="Content Placeholder 3">
            <a:extLst>
              <a:ext uri="{FF2B5EF4-FFF2-40B4-BE49-F238E27FC236}">
                <a16:creationId xmlns:a16="http://schemas.microsoft.com/office/drawing/2014/main" id="{C69E122B-FC21-66D2-96A3-4131B2260ABC}"/>
              </a:ext>
            </a:extLst>
          </p:cNvPr>
          <p:cNvPicPr>
            <a:picLocks noGrp="1" noChangeAspect="1"/>
          </p:cNvPicPr>
          <p:nvPr>
            <p:ph idx="1"/>
          </p:nvPr>
        </p:nvPicPr>
        <p:blipFill>
          <a:blip r:embed="rId2"/>
          <a:stretch>
            <a:fillRect/>
          </a:stretch>
        </p:blipFill>
        <p:spPr>
          <a:xfrm>
            <a:off x="5824537" y="2464990"/>
            <a:ext cx="6032500" cy="673100"/>
          </a:xfrm>
          <a:prstGeom prst="rect">
            <a:avLst/>
          </a:prstGeom>
        </p:spPr>
      </p:pic>
      <p:sp>
        <p:nvSpPr>
          <p:cNvPr id="5" name="TextBox 4">
            <a:extLst>
              <a:ext uri="{FF2B5EF4-FFF2-40B4-BE49-F238E27FC236}">
                <a16:creationId xmlns:a16="http://schemas.microsoft.com/office/drawing/2014/main" id="{1F4BEC31-248F-0F2F-6237-710A3DFBBB45}"/>
              </a:ext>
            </a:extLst>
          </p:cNvPr>
          <p:cNvSpPr txBox="1"/>
          <p:nvPr/>
        </p:nvSpPr>
        <p:spPr>
          <a:xfrm>
            <a:off x="566737" y="2582664"/>
            <a:ext cx="4676775" cy="2554545"/>
          </a:xfrm>
          <a:prstGeom prst="rect">
            <a:avLst/>
          </a:prstGeom>
          <a:noFill/>
        </p:spPr>
        <p:txBody>
          <a:bodyPr wrap="square" rtlCol="0">
            <a:spAutoFit/>
          </a:bodyPr>
          <a:lstStyle/>
          <a:p>
            <a:r>
              <a:rPr lang="en-US" sz="2000" dirty="0"/>
              <a:t>The results above are from the pharmacy model of 20 iterations and the code below shows the the result of the same code with 100 iterations. The average waiting time is about the same per pharmacist and </a:t>
            </a:r>
            <a:r>
              <a:rPr lang="en-US" sz="2000" b="0" i="0" dirty="0">
                <a:effectLst/>
                <a:latin typeface="Söhne"/>
              </a:rPr>
              <a:t>shows diminishing changes with additional iterations</a:t>
            </a:r>
            <a:r>
              <a:rPr lang="en-US" sz="2000" dirty="0"/>
              <a:t> therefore that 20 is a sufficient number of iterations. </a:t>
            </a:r>
          </a:p>
        </p:txBody>
      </p:sp>
      <p:pic>
        <p:nvPicPr>
          <p:cNvPr id="6" name="Picture 5">
            <a:extLst>
              <a:ext uri="{FF2B5EF4-FFF2-40B4-BE49-F238E27FC236}">
                <a16:creationId xmlns:a16="http://schemas.microsoft.com/office/drawing/2014/main" id="{672A4DF5-DD0E-B913-09F5-63D0929AF768}"/>
              </a:ext>
            </a:extLst>
          </p:cNvPr>
          <p:cNvPicPr>
            <a:picLocks noChangeAspect="1"/>
          </p:cNvPicPr>
          <p:nvPr/>
        </p:nvPicPr>
        <p:blipFill>
          <a:blip r:embed="rId3"/>
          <a:stretch>
            <a:fillRect/>
          </a:stretch>
        </p:blipFill>
        <p:spPr>
          <a:xfrm>
            <a:off x="5837237" y="4657586"/>
            <a:ext cx="6007100" cy="673100"/>
          </a:xfrm>
          <a:prstGeom prst="rect">
            <a:avLst/>
          </a:prstGeom>
        </p:spPr>
      </p:pic>
    </p:spTree>
    <p:extLst>
      <p:ext uri="{BB962C8B-B14F-4D97-AF65-F5344CB8AC3E}">
        <p14:creationId xmlns:p14="http://schemas.microsoft.com/office/powerpoint/2010/main" val="191753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C1E3-F213-8590-D0AF-0101F7E8B4F0}"/>
              </a:ext>
            </a:extLst>
          </p:cNvPr>
          <p:cNvSpPr>
            <a:spLocks noGrp="1"/>
          </p:cNvSpPr>
          <p:nvPr>
            <p:ph type="title"/>
          </p:nvPr>
        </p:nvSpPr>
        <p:spPr>
          <a:xfrm>
            <a:off x="888206" y="1043566"/>
            <a:ext cx="10568734" cy="959557"/>
          </a:xfrm>
        </p:spPr>
        <p:txBody>
          <a:bodyPr>
            <a:normAutofit/>
          </a:bodyPr>
          <a:lstStyle/>
          <a:p>
            <a:pPr algn="ctr"/>
            <a:r>
              <a:rPr lang="en-US" sz="3300" i="0" dirty="0">
                <a:effectLst/>
              </a:rPr>
              <a:t>Justify the validity of the model and discuss how you verified it.</a:t>
            </a:r>
            <a:br>
              <a:rPr lang="en-US" sz="3300" i="0" dirty="0">
                <a:effectLst/>
              </a:rPr>
            </a:br>
            <a:endParaRPr lang="en-US" sz="3300" dirty="0"/>
          </a:p>
        </p:txBody>
      </p:sp>
      <p:sp>
        <p:nvSpPr>
          <p:cNvPr id="3" name="Content Placeholder 2">
            <a:extLst>
              <a:ext uri="{FF2B5EF4-FFF2-40B4-BE49-F238E27FC236}">
                <a16:creationId xmlns:a16="http://schemas.microsoft.com/office/drawing/2014/main" id="{20AACE0D-526D-ED69-D1FB-9384035D2CA2}"/>
              </a:ext>
            </a:extLst>
          </p:cNvPr>
          <p:cNvSpPr>
            <a:spLocks noGrp="1"/>
          </p:cNvSpPr>
          <p:nvPr>
            <p:ph idx="1"/>
          </p:nvPr>
        </p:nvSpPr>
        <p:spPr>
          <a:xfrm>
            <a:off x="888206" y="2003123"/>
            <a:ext cx="10886330" cy="3767312"/>
          </a:xfrm>
        </p:spPr>
        <p:txBody>
          <a:bodyPr>
            <a:normAutofit/>
          </a:bodyPr>
          <a:lstStyle/>
          <a:p>
            <a:r>
              <a:rPr lang="en-US" sz="1800" b="0" i="0" dirty="0">
                <a:effectLst/>
              </a:rPr>
              <a:t>Validity: The assumptions my model makes are aligned with real life scenarios. Ideally, I would perform a statistical test to demonstrate this but I do not have raw data to compare it to. In concept, the model assumes that were there are more staff there is less wait time and where there are additional steps, such as waiting for the </a:t>
            </a:r>
            <a:r>
              <a:rPr lang="en-US" sz="1800" b="0" i="0" dirty="0" err="1">
                <a:effectLst/>
              </a:rPr>
              <a:t>rx</a:t>
            </a:r>
            <a:r>
              <a:rPr lang="en-US" sz="1800" b="0" i="0" dirty="0">
                <a:effectLst/>
              </a:rPr>
              <a:t> to be filled, then the wait time will be longer than if it was ready to go. The validity could probably be improved as it does not included issues with insurance or if there's is no record of the medication being sent, which happens in the real world but is not accounted for in my model.</a:t>
            </a:r>
          </a:p>
          <a:p>
            <a:r>
              <a:rPr lang="en-US" sz="1800" b="0" i="0" dirty="0">
                <a:effectLst/>
              </a:rPr>
              <a:t>Verification: One way to verify my model is to compare it to real data, and based on historical data such as research articles (source on last slide), my model produces reasonable results. In the code below, I also preformed a sensitivity analysis parameters with more pharmacists. Based on these observations, it seems that increasing the number of pharmacists can have a substantial impact on reducing the average waiting time. However, after reaching a certain threshold (in this case, around 2 pharmacists), the additional benefit of adding more pharmacists becomes minimal. By having three pharmacists in my simulation, it still shows similar data that after two pharmacists are staffed, additional workers do not result in a significant time decrease.</a:t>
            </a:r>
          </a:p>
          <a:p>
            <a:endParaRPr lang="en-US" sz="1800" dirty="0"/>
          </a:p>
        </p:txBody>
      </p:sp>
      <p:pic>
        <p:nvPicPr>
          <p:cNvPr id="4" name="Picture 3" descr="A close-up of a chart&#10;&#10;Description automatically generated">
            <a:extLst>
              <a:ext uri="{FF2B5EF4-FFF2-40B4-BE49-F238E27FC236}">
                <a16:creationId xmlns:a16="http://schemas.microsoft.com/office/drawing/2014/main" id="{6F71CF22-720F-C66F-9401-46EEE9B159B6}"/>
              </a:ext>
            </a:extLst>
          </p:cNvPr>
          <p:cNvPicPr>
            <a:picLocks noChangeAspect="1"/>
          </p:cNvPicPr>
          <p:nvPr/>
        </p:nvPicPr>
        <p:blipFill>
          <a:blip r:embed="rId2"/>
          <a:stretch>
            <a:fillRect/>
          </a:stretch>
        </p:blipFill>
        <p:spPr>
          <a:xfrm>
            <a:off x="6734022" y="5742420"/>
            <a:ext cx="5326120" cy="1011961"/>
          </a:xfrm>
          <a:prstGeom prst="rect">
            <a:avLst/>
          </a:prstGeom>
        </p:spPr>
      </p:pic>
    </p:spTree>
    <p:extLst>
      <p:ext uri="{BB962C8B-B14F-4D97-AF65-F5344CB8AC3E}">
        <p14:creationId xmlns:p14="http://schemas.microsoft.com/office/powerpoint/2010/main" val="3326713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ED93-23D8-8E10-2B59-22FC2370A766}"/>
              </a:ext>
            </a:extLst>
          </p:cNvPr>
          <p:cNvSpPr>
            <a:spLocks noGrp="1"/>
          </p:cNvSpPr>
          <p:nvPr>
            <p:ph type="title"/>
          </p:nvPr>
        </p:nvSpPr>
        <p:spPr>
          <a:xfrm>
            <a:off x="838200" y="1000828"/>
            <a:ext cx="10515600" cy="555443"/>
          </a:xfrm>
        </p:spPr>
        <p:txBody>
          <a:bodyPr>
            <a:noAutofit/>
          </a:bodyPr>
          <a:lstStyle/>
          <a:p>
            <a:r>
              <a:rPr lang="en-US" sz="4000" dirty="0"/>
              <a:t>Visualizations</a:t>
            </a:r>
          </a:p>
        </p:txBody>
      </p:sp>
      <p:pic>
        <p:nvPicPr>
          <p:cNvPr id="4" name="Content Placeholder 3">
            <a:extLst>
              <a:ext uri="{FF2B5EF4-FFF2-40B4-BE49-F238E27FC236}">
                <a16:creationId xmlns:a16="http://schemas.microsoft.com/office/drawing/2014/main" id="{27EC2CEB-3AA7-7A16-7A1F-C7C0E7284625}"/>
              </a:ext>
            </a:extLst>
          </p:cNvPr>
          <p:cNvPicPr>
            <a:picLocks noGrp="1" noChangeAspect="1"/>
          </p:cNvPicPr>
          <p:nvPr>
            <p:ph idx="1"/>
          </p:nvPr>
        </p:nvPicPr>
        <p:blipFill>
          <a:blip r:embed="rId2"/>
          <a:stretch>
            <a:fillRect/>
          </a:stretch>
        </p:blipFill>
        <p:spPr>
          <a:xfrm>
            <a:off x="2300287" y="1744490"/>
            <a:ext cx="8029043" cy="5026105"/>
          </a:xfrm>
          <a:prstGeom prst="rect">
            <a:avLst/>
          </a:prstGeom>
        </p:spPr>
      </p:pic>
    </p:spTree>
    <p:extLst>
      <p:ext uri="{BB962C8B-B14F-4D97-AF65-F5344CB8AC3E}">
        <p14:creationId xmlns:p14="http://schemas.microsoft.com/office/powerpoint/2010/main" val="226254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8C451-2764-485C-0878-A53B5DDC1CAC}"/>
              </a:ext>
            </a:extLst>
          </p:cNvPr>
          <p:cNvSpPr>
            <a:spLocks noGrp="1"/>
          </p:cNvSpPr>
          <p:nvPr>
            <p:ph type="title"/>
          </p:nvPr>
        </p:nvSpPr>
        <p:spPr>
          <a:xfrm>
            <a:off x="862371" y="510544"/>
            <a:ext cx="9795638" cy="1114380"/>
          </a:xfrm>
        </p:spPr>
        <p:txBody>
          <a:bodyPr vert="horz" lIns="91440" tIns="45720" rIns="91440" bIns="45720" rtlCol="0" anchor="b">
            <a:normAutofit/>
          </a:bodyPr>
          <a:lstStyle/>
          <a:p>
            <a:r>
              <a:rPr lang="en-US" sz="4400" dirty="0"/>
              <a:t>Visualizations</a:t>
            </a:r>
            <a:endParaRPr lang="en-US" sz="5200" dirty="0"/>
          </a:p>
        </p:txBody>
      </p:sp>
      <p:pic>
        <p:nvPicPr>
          <p:cNvPr id="5" name="Picture 4">
            <a:extLst>
              <a:ext uri="{FF2B5EF4-FFF2-40B4-BE49-F238E27FC236}">
                <a16:creationId xmlns:a16="http://schemas.microsoft.com/office/drawing/2014/main" id="{51C37083-82B8-B41A-CC44-EF5FF453EBCE}"/>
              </a:ext>
            </a:extLst>
          </p:cNvPr>
          <p:cNvPicPr>
            <a:picLocks noChangeAspect="1"/>
          </p:cNvPicPr>
          <p:nvPr/>
        </p:nvPicPr>
        <p:blipFill>
          <a:blip r:embed="rId2"/>
          <a:stretch>
            <a:fillRect/>
          </a:stretch>
        </p:blipFill>
        <p:spPr>
          <a:xfrm>
            <a:off x="130403" y="1880176"/>
            <a:ext cx="5629787" cy="4625816"/>
          </a:xfrm>
          <a:prstGeom prst="rect">
            <a:avLst/>
          </a:prstGeom>
        </p:spPr>
      </p:pic>
      <p:pic>
        <p:nvPicPr>
          <p:cNvPr id="4" name="Picture 3">
            <a:extLst>
              <a:ext uri="{FF2B5EF4-FFF2-40B4-BE49-F238E27FC236}">
                <a16:creationId xmlns:a16="http://schemas.microsoft.com/office/drawing/2014/main" id="{C25EC7EE-14E3-68DE-EE5F-D6F41C9707EA}"/>
              </a:ext>
            </a:extLst>
          </p:cNvPr>
          <p:cNvPicPr>
            <a:picLocks noChangeAspect="1"/>
          </p:cNvPicPr>
          <p:nvPr/>
        </p:nvPicPr>
        <p:blipFill>
          <a:blip r:embed="rId3"/>
          <a:stretch>
            <a:fillRect/>
          </a:stretch>
        </p:blipFill>
        <p:spPr>
          <a:xfrm>
            <a:off x="5629787" y="1880175"/>
            <a:ext cx="6431810" cy="4250491"/>
          </a:xfrm>
          <a:prstGeom prst="rect">
            <a:avLst/>
          </a:prstGeom>
        </p:spPr>
      </p:pic>
    </p:spTree>
    <p:extLst>
      <p:ext uri="{BB962C8B-B14F-4D97-AF65-F5344CB8AC3E}">
        <p14:creationId xmlns:p14="http://schemas.microsoft.com/office/powerpoint/2010/main" val="141017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0D62-B6C7-A62E-71F8-9CE4C1F5956C}"/>
              </a:ext>
            </a:extLst>
          </p:cNvPr>
          <p:cNvSpPr>
            <a:spLocks noGrp="1"/>
          </p:cNvSpPr>
          <p:nvPr>
            <p:ph type="title"/>
          </p:nvPr>
        </p:nvSpPr>
        <p:spPr>
          <a:xfrm>
            <a:off x="1009841" y="885254"/>
            <a:ext cx="9720072" cy="1499616"/>
          </a:xfrm>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49011B65-0E67-CA1E-14AD-F142575D68B9}"/>
              </a:ext>
            </a:extLst>
          </p:cNvPr>
          <p:cNvSpPr>
            <a:spLocks noGrp="1"/>
          </p:cNvSpPr>
          <p:nvPr>
            <p:ph idx="1"/>
          </p:nvPr>
        </p:nvSpPr>
        <p:spPr>
          <a:xfrm>
            <a:off x="1009841" y="2100670"/>
            <a:ext cx="10343959" cy="4385855"/>
          </a:xfrm>
        </p:spPr>
        <p:txBody>
          <a:bodyPr>
            <a:normAutofit/>
          </a:bodyPr>
          <a:lstStyle/>
          <a:p>
            <a:r>
              <a:rPr lang="en-US" sz="1800" dirty="0"/>
              <a:t>Reducing wait time for medication pick up at the pharmacy is important to ensure customer satisfaction and medication compliance and adherence. </a:t>
            </a:r>
          </a:p>
          <a:p>
            <a:r>
              <a:rPr lang="en-US" sz="1800" dirty="0"/>
              <a:t>The model simulated the wait time for 30 customers who arrive to the pharmacy to collect their medication. The model created adds in variables for one to three staff working and for customers' medication status: ready or needs to be filled, requiring more wait time. </a:t>
            </a:r>
          </a:p>
          <a:p>
            <a:r>
              <a:rPr lang="en-US" sz="1800" dirty="0"/>
              <a:t>The result of the model shows (1) wait time is longer when medication is not ready, and (2) there is a significant decrease in wait time from one staff working to two staff working; when there were 3 pharmacists are on shift the average wait time is about the same as two staff members. Additionally, if we look beyond the average wait time and break down the wait time for meds ready or needing to be filled, the same pattern is present. </a:t>
            </a:r>
          </a:p>
          <a:p>
            <a:r>
              <a:rPr lang="en-US" sz="1800" dirty="0"/>
              <a:t>Limitations: I did not want to over-complicate the model, but one limit was not going back to add in more variables such as the wrong medication being sent to the pharmacy, or insurance issues. In retrospect I wish I had the time to find a similar dataset with real data to do statistical comparisons and further validate the model.  </a:t>
            </a:r>
          </a:p>
        </p:txBody>
      </p:sp>
    </p:spTree>
    <p:extLst>
      <p:ext uri="{BB962C8B-B14F-4D97-AF65-F5344CB8AC3E}">
        <p14:creationId xmlns:p14="http://schemas.microsoft.com/office/powerpoint/2010/main" val="2268943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{6B8497B9-63B5-4C49-9EF3-F46A9284FCE2}tf10001061</Template>
  <TotalTime>3239</TotalTime>
  <Words>919</Words>
  <Application>Microsoft Macintosh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Söhne</vt:lpstr>
      <vt:lpstr>Tw Cen MT</vt:lpstr>
      <vt:lpstr>Tw Cen MT Condensed</vt:lpstr>
      <vt:lpstr>Wingdings 3</vt:lpstr>
      <vt:lpstr>Integral</vt:lpstr>
      <vt:lpstr>Pharmacy Wait Times </vt:lpstr>
      <vt:lpstr>Introduction</vt:lpstr>
      <vt:lpstr>Problem &amp; Significance </vt:lpstr>
      <vt:lpstr>Flow-chart model</vt:lpstr>
      <vt:lpstr>Simulate the process for the appropriate number of iterations (justify)</vt:lpstr>
      <vt:lpstr>Justify the validity of the model and discuss how you verified it. </vt:lpstr>
      <vt:lpstr>Visualizations</vt:lpstr>
      <vt:lpstr>Visualizations</vt:lpstr>
      <vt:lpstr>Conclusion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Wait Times </dc:title>
  <dc:creator>Christopher Vucinaj</dc:creator>
  <cp:lastModifiedBy>Christopher Vucinaj</cp:lastModifiedBy>
  <cp:revision>1</cp:revision>
  <dcterms:created xsi:type="dcterms:W3CDTF">2023-07-14T16:45:29Z</dcterms:created>
  <dcterms:modified xsi:type="dcterms:W3CDTF">2023-07-16T22:45:19Z</dcterms:modified>
</cp:coreProperties>
</file>