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1" r:id="rId1"/>
  </p:sldMasterIdLst>
  <p:sldIdLst>
    <p:sldId id="256" r:id="rId2"/>
    <p:sldId id="258" r:id="rId3"/>
    <p:sldId id="263" r:id="rId4"/>
    <p:sldId id="265" r:id="rId5"/>
    <p:sldId id="259" r:id="rId6"/>
    <p:sldId id="260" r:id="rId7"/>
    <p:sldId id="266" r:id="rId8"/>
    <p:sldId id="267"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120"/>
    <p:restoredTop sz="96327"/>
  </p:normalViewPr>
  <p:slideViewPr>
    <p:cSldViewPr snapToGrid="0">
      <p:cViewPr>
        <p:scale>
          <a:sx n="90" d="100"/>
          <a:sy n="90" d="100"/>
        </p:scale>
        <p:origin x="144"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2EDB8D0-98ED-4B86-9D5F-E61ADC70144D}" type="datetimeFigureOut">
              <a:rPr lang="en-US" smtClean="0"/>
              <a:t>2/22/25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876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2/22/25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18828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2/22/25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24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2/22/25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030183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2/22/25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33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pPr/>
              <a:t>2/22/25</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872300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pPr/>
              <a:t>2/22/25</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02269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2/22/25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362345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2/22/25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03389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2/22/25</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36617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2/22/25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04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2EDB8D0-98ED-4B86-9D5F-E61ADC70144D}" type="datetimeFigureOut">
              <a:rPr lang="en-US" smtClean="0"/>
              <a:pPr/>
              <a:t>2/22/25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54181D-6920-4594-9A5D-6CE56DC9F8B2}"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975915"/>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2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FA4BD-98E0-A81E-16CB-B69CC7DDF79C}"/>
              </a:ext>
            </a:extLst>
          </p:cNvPr>
          <p:cNvSpPr>
            <a:spLocks noGrp="1"/>
          </p:cNvSpPr>
          <p:nvPr>
            <p:ph type="ctrTitle"/>
          </p:nvPr>
        </p:nvSpPr>
        <p:spPr>
          <a:xfrm>
            <a:off x="634275" y="640080"/>
            <a:ext cx="6707817" cy="3034857"/>
          </a:xfrm>
        </p:spPr>
        <p:txBody>
          <a:bodyPr anchor="b">
            <a:normAutofit/>
          </a:bodyPr>
          <a:lstStyle/>
          <a:p>
            <a:r>
              <a:rPr dirty="0"/>
              <a:t>Pharmacy Wait Times </a:t>
            </a:r>
          </a:p>
        </p:txBody>
      </p:sp>
      <p:sp>
        <p:nvSpPr>
          <p:cNvPr id="3" name="Subtitle 2">
            <a:extLst>
              <a:ext uri="{FF2B5EF4-FFF2-40B4-BE49-F238E27FC236}">
                <a16:creationId xmlns:a16="http://schemas.microsoft.com/office/drawing/2014/main" id="{069FDD3B-622E-7DFC-042D-F8D466D7A5C9}"/>
              </a:ext>
            </a:extLst>
          </p:cNvPr>
          <p:cNvSpPr>
            <a:spLocks noGrp="1"/>
          </p:cNvSpPr>
          <p:nvPr>
            <p:ph type="subTitle" idx="1"/>
          </p:nvPr>
        </p:nvSpPr>
        <p:spPr>
          <a:xfrm>
            <a:off x="638920" y="3849539"/>
            <a:ext cx="6703157" cy="2359417"/>
          </a:xfrm>
        </p:spPr>
        <p:txBody>
          <a:bodyPr anchor="t">
            <a:normAutofit/>
          </a:bodyPr>
          <a:lstStyle/>
          <a:p>
            <a:pPr algn="r"/>
            <a:r>
              <a:rPr lang="en-US" dirty="0"/>
              <a:t>Python Project</a:t>
            </a:r>
          </a:p>
          <a:p>
            <a:pPr algn="r"/>
            <a:r>
              <a:rPr dirty="0" err="1"/>
              <a:t>Marjete</a:t>
            </a:r>
            <a:r>
              <a:rPr dirty="0"/>
              <a:t> </a:t>
            </a:r>
            <a:r>
              <a:rPr dirty="0" err="1"/>
              <a:t>Vucinaj</a:t>
            </a:r>
            <a:r>
              <a:rPr dirty="0"/>
              <a:t> </a:t>
            </a:r>
          </a:p>
        </p:txBody>
      </p:sp>
      <p:cxnSp>
        <p:nvCxnSpPr>
          <p:cNvPr id="14" name="Straight Connector 13">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5582" y="3765314"/>
            <a:ext cx="585216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Stopwatch">
            <a:extLst>
              <a:ext uri="{FF2B5EF4-FFF2-40B4-BE49-F238E27FC236}">
                <a16:creationId xmlns:a16="http://schemas.microsoft.com/office/drawing/2014/main" id="{4CBB6D4C-CDCC-8E66-CB83-30ECC57A0C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07911" y="2604714"/>
            <a:ext cx="1648572" cy="1648572"/>
          </a:xfrm>
          <a:prstGeom prst="rect">
            <a:avLst/>
          </a:prstGeom>
        </p:spPr>
      </p:pic>
    </p:spTree>
    <p:extLst>
      <p:ext uri="{BB962C8B-B14F-4D97-AF65-F5344CB8AC3E}">
        <p14:creationId xmlns:p14="http://schemas.microsoft.com/office/powerpoint/2010/main" val="516084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3C6E-9A76-72B7-24CE-E45BFA74AB76}"/>
              </a:ext>
            </a:extLst>
          </p:cNvPr>
          <p:cNvSpPr>
            <a:spLocks noGrp="1"/>
          </p:cNvSpPr>
          <p:nvPr>
            <p:ph type="title"/>
          </p:nvPr>
        </p:nvSpPr>
        <p:spPr/>
        <p:txBody>
          <a:bodyPr/>
          <a:lstStyle/>
          <a:p>
            <a:r>
              <a:rPr b="1" dirty="0"/>
              <a:t>Reference</a:t>
            </a:r>
          </a:p>
        </p:txBody>
      </p:sp>
      <p:sp>
        <p:nvSpPr>
          <p:cNvPr id="3" name="Content Placeholder 2">
            <a:extLst>
              <a:ext uri="{FF2B5EF4-FFF2-40B4-BE49-F238E27FC236}">
                <a16:creationId xmlns:a16="http://schemas.microsoft.com/office/drawing/2014/main" id="{9909816D-722B-455D-B885-61BBFB241442}"/>
              </a:ext>
            </a:extLst>
          </p:cNvPr>
          <p:cNvSpPr>
            <a:spLocks noGrp="1"/>
          </p:cNvSpPr>
          <p:nvPr>
            <p:ph idx="1"/>
          </p:nvPr>
        </p:nvSpPr>
        <p:spPr/>
        <p:txBody>
          <a:bodyPr>
            <a:normAutofit/>
          </a:bodyPr>
          <a:lstStyle/>
          <a:p>
            <a:pPr marL="0" indent="0">
              <a:buNone/>
            </a:pPr>
            <a:r>
              <a:t>Example of resource to show validity</a:t>
            </a:r>
            <a:endParaRPr lang="en-US" dirty="0"/>
          </a:p>
          <a:p>
            <a:pPr marL="0" indent="0">
              <a:buNone/>
            </a:pPr>
            <a:r>
              <a:t>https://onlinelibrary.wiley.com/doi/full/10.1111/j.1553-2712.2011.01249.x</a:t>
            </a:r>
            <a:endParaRPr lang="en-US" dirty="0"/>
          </a:p>
          <a:p>
            <a:pPr marL="0" indent="0">
              <a:buNone/>
            </a:pPr>
            <a:endParaRPr lang="en-US" dirty="0"/>
          </a:p>
          <a:p>
            <a:pPr marL="0" indent="0">
              <a:buNone/>
            </a:pPr>
            <a:endParaRPr lang="en-US" dirty="0"/>
          </a:p>
          <a:p>
            <a:pPr marL="0" indent="0">
              <a:buNone/>
            </a:pPr>
            <a:r>
              <a:t>Thank you!!</a:t>
            </a:r>
          </a:p>
        </p:txBody>
      </p:sp>
    </p:spTree>
    <p:extLst>
      <p:ext uri="{BB962C8B-B14F-4D97-AF65-F5344CB8AC3E}">
        <p14:creationId xmlns:p14="http://schemas.microsoft.com/office/powerpoint/2010/main" val="286260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9C6E-9442-C852-8831-53250483DF74}"/>
              </a:ext>
            </a:extLst>
          </p:cNvPr>
          <p:cNvSpPr>
            <a:spLocks noGrp="1"/>
          </p:cNvSpPr>
          <p:nvPr>
            <p:ph type="title"/>
          </p:nvPr>
        </p:nvSpPr>
        <p:spPr/>
        <p:txBody>
          <a:bodyPr>
            <a:normAutofit/>
          </a:bodyPr>
          <a:lstStyle/>
          <a:p>
            <a:r>
              <a:rPr b="1" dirty="0"/>
              <a:t>Introduction</a:t>
            </a:r>
            <a:endParaRPr lang="en-US" b="1" dirty="0"/>
          </a:p>
        </p:txBody>
      </p:sp>
      <p:sp>
        <p:nvSpPr>
          <p:cNvPr id="6" name="Content Placeholder 5">
            <a:extLst>
              <a:ext uri="{FF2B5EF4-FFF2-40B4-BE49-F238E27FC236}">
                <a16:creationId xmlns:a16="http://schemas.microsoft.com/office/drawing/2014/main" id="{D57D0BA7-5D2E-F930-8042-D3DEA66EC87C}"/>
              </a:ext>
            </a:extLst>
          </p:cNvPr>
          <p:cNvSpPr>
            <a:spLocks noGrp="1"/>
          </p:cNvSpPr>
          <p:nvPr>
            <p:ph idx="1"/>
          </p:nvPr>
        </p:nvSpPr>
        <p:spPr/>
        <p:txBody>
          <a:bodyPr>
            <a:normAutofit/>
          </a:bodyPr>
          <a:lstStyle/>
          <a:p>
            <a:pPr marL="0" indent="0">
              <a:buNone/>
            </a:pPr>
            <a:r>
              <a:t>- Simulation can help predict, or better explain the impact of changes within a system, such as how adjusting staffing levels might influence outcomes.</a:t>
            </a:r>
            <a:br/>
            <a:br/>
            <a:r>
              <a:t>- Discrete event simulation (DES) is a sequence of events in time which influence the state of the system. </a:t>
            </a:r>
            <a:br/>
            <a:br/>
            <a:r>
              <a:t>- The goal of this project is to use DES to predict how staffing and medication readiness impact how quickly customers can pick up their medication at the pharmacy. </a:t>
            </a:r>
            <a:endParaRPr lang="en-US" sz="2400" dirty="0"/>
          </a:p>
        </p:txBody>
      </p:sp>
    </p:spTree>
    <p:extLst>
      <p:ext uri="{BB962C8B-B14F-4D97-AF65-F5344CB8AC3E}">
        <p14:creationId xmlns:p14="http://schemas.microsoft.com/office/powerpoint/2010/main" val="202890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9C6E-9442-C852-8831-53250483DF74}"/>
              </a:ext>
            </a:extLst>
          </p:cNvPr>
          <p:cNvSpPr>
            <a:spLocks noGrp="1"/>
          </p:cNvSpPr>
          <p:nvPr>
            <p:ph type="title"/>
          </p:nvPr>
        </p:nvSpPr>
        <p:spPr>
          <a:xfrm>
            <a:off x="1024128" y="1023937"/>
            <a:ext cx="10515600" cy="990601"/>
          </a:xfrm>
        </p:spPr>
        <p:txBody>
          <a:bodyPr>
            <a:noAutofit/>
          </a:bodyPr>
          <a:lstStyle/>
          <a:p>
            <a:r>
              <a:rPr b="1" dirty="0"/>
              <a:t>Problem &amp; Significance</a:t>
            </a:r>
            <a:br>
              <a:rPr b="1" dirty="0"/>
            </a:br>
            <a:endParaRPr lang="en-US" b="1" dirty="0"/>
          </a:p>
        </p:txBody>
      </p:sp>
      <p:sp>
        <p:nvSpPr>
          <p:cNvPr id="6" name="Content Placeholder 5">
            <a:extLst>
              <a:ext uri="{FF2B5EF4-FFF2-40B4-BE49-F238E27FC236}">
                <a16:creationId xmlns:a16="http://schemas.microsoft.com/office/drawing/2014/main" id="{D57D0BA7-5D2E-F930-8042-D3DEA66EC87C}"/>
              </a:ext>
            </a:extLst>
          </p:cNvPr>
          <p:cNvSpPr>
            <a:spLocks noGrp="1"/>
          </p:cNvSpPr>
          <p:nvPr>
            <p:ph idx="1"/>
          </p:nvPr>
        </p:nvSpPr>
        <p:spPr/>
        <p:txBody>
          <a:bodyPr>
            <a:normAutofit/>
          </a:bodyPr>
          <a:lstStyle/>
          <a:p>
            <a:pPr marL="0" indent="0">
              <a:buNone/>
            </a:pPr>
            <a:r>
              <a:rPr b="1" dirty="0"/>
              <a:t>Problem:</a:t>
            </a:r>
            <a:r>
              <a:rPr lang="en-US" b="1" dirty="0"/>
              <a:t> </a:t>
            </a:r>
            <a:r>
              <a:rPr dirty="0"/>
              <a:t>Patients experience prolonged wait times at local pharmacies when collecting prescribed medications. </a:t>
            </a:r>
          </a:p>
          <a:p>
            <a:pPr marL="0" indent="0">
              <a:buNone/>
            </a:pPr>
            <a:br>
              <a:rPr dirty="0"/>
            </a:br>
            <a:br>
              <a:rPr dirty="0"/>
            </a:br>
            <a:r>
              <a:rPr b="1" dirty="0"/>
              <a:t>Significance:</a:t>
            </a:r>
            <a:r>
              <a:rPr lang="en-US" b="1" dirty="0"/>
              <a:t> </a:t>
            </a:r>
            <a:r>
              <a:rPr dirty="0"/>
              <a:t>Customer satisfaction and their overall experience is poor especially when they may be unwell or in urgent need of their medication. This might even result in financial losses for the pharmacy if dissatisfied customers choose to switch to competing pharmacies and if their reputation diminishes. More importantly, obtaining medication in a timely manner is a key indicator with how compliant a patient is to adhering to their medication, so if the customer were to be impatient and leave the line without their medication this would result in harm to their health. </a:t>
            </a:r>
          </a:p>
        </p:txBody>
      </p:sp>
    </p:spTree>
    <p:extLst>
      <p:ext uri="{BB962C8B-B14F-4D97-AF65-F5344CB8AC3E}">
        <p14:creationId xmlns:p14="http://schemas.microsoft.com/office/powerpoint/2010/main" val="241206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3B95-093C-65E5-8E4D-38A28ED74E42}"/>
              </a:ext>
            </a:extLst>
          </p:cNvPr>
          <p:cNvSpPr>
            <a:spLocks noGrp="1"/>
          </p:cNvSpPr>
          <p:nvPr>
            <p:ph type="title"/>
          </p:nvPr>
        </p:nvSpPr>
        <p:spPr>
          <a:xfrm>
            <a:off x="6812510" y="325786"/>
            <a:ext cx="4831801" cy="1325563"/>
          </a:xfrm>
        </p:spPr>
        <p:txBody>
          <a:bodyPr>
            <a:normAutofit/>
          </a:bodyPr>
          <a:lstStyle/>
          <a:p>
            <a:r>
              <a:rPr sz="4500" b="1" dirty="0"/>
              <a:t>Flowchart Model</a:t>
            </a:r>
          </a:p>
        </p:txBody>
      </p:sp>
      <p:pic>
        <p:nvPicPr>
          <p:cNvPr id="5" name="Content Placeholder 4" descr="A diagram of a customer&#10;&#10;Description automatically generated">
            <a:extLst>
              <a:ext uri="{FF2B5EF4-FFF2-40B4-BE49-F238E27FC236}">
                <a16:creationId xmlns:a16="http://schemas.microsoft.com/office/drawing/2014/main" id="{52A56966-012C-1F7B-72FF-233AD7960D8E}"/>
              </a:ext>
            </a:extLst>
          </p:cNvPr>
          <p:cNvPicPr>
            <a:picLocks noGrp="1" noChangeAspect="1"/>
          </p:cNvPicPr>
          <p:nvPr>
            <p:ph idx="1"/>
          </p:nvPr>
        </p:nvPicPr>
        <p:blipFill>
          <a:blip r:embed="rId2"/>
          <a:stretch>
            <a:fillRect/>
          </a:stretch>
        </p:blipFill>
        <p:spPr>
          <a:xfrm>
            <a:off x="114300" y="77168"/>
            <a:ext cx="5623690" cy="6780832"/>
          </a:xfrm>
        </p:spPr>
      </p:pic>
      <p:sp>
        <p:nvSpPr>
          <p:cNvPr id="7" name="TextBox 6">
            <a:extLst>
              <a:ext uri="{FF2B5EF4-FFF2-40B4-BE49-F238E27FC236}">
                <a16:creationId xmlns:a16="http://schemas.microsoft.com/office/drawing/2014/main" id="{651142B6-D54B-EF45-4801-714BB5B099D0}"/>
              </a:ext>
            </a:extLst>
          </p:cNvPr>
          <p:cNvSpPr txBox="1"/>
          <p:nvPr/>
        </p:nvSpPr>
        <p:spPr>
          <a:xfrm>
            <a:off x="6812509" y="1884788"/>
            <a:ext cx="4831802" cy="5047536"/>
          </a:xfrm>
          <a:prstGeom prst="rect">
            <a:avLst/>
          </a:prstGeom>
          <a:noFill/>
        </p:spPr>
        <p:txBody>
          <a:bodyPr wrap="square" rtlCol="0">
            <a:spAutoFit/>
          </a:bodyPr>
          <a:lstStyle/>
          <a:p>
            <a:r>
              <a:rPr dirty="0"/>
              <a:t>Some step by step in python </a:t>
            </a:r>
          </a:p>
          <a:p>
            <a:endParaRPr lang="en-US" sz="1600" dirty="0"/>
          </a:p>
          <a:p>
            <a:pPr marL="285750" indent="-285750">
              <a:buFont typeface="Arial" panose="020B0604020202020204" pitchFamily="34" charset="0"/>
              <a:buChar char="•"/>
            </a:pPr>
            <a:r>
              <a:rPr dirty="0"/>
              <a:t>load library</a:t>
            </a:r>
          </a:p>
          <a:p>
            <a:pPr marL="285750" indent="-285750">
              <a:buFont typeface="Arial" panose="020B0604020202020204" pitchFamily="34" charset="0"/>
              <a:buChar char="•"/>
            </a:pPr>
            <a:r>
              <a:rPr dirty="0"/>
              <a:t>Initialize Environment / Create Pharmacy environment </a:t>
            </a:r>
          </a:p>
          <a:p>
            <a:pPr marL="285750" indent="-285750">
              <a:buFont typeface="Arial" panose="020B0604020202020204" pitchFamily="34" charset="0"/>
              <a:buChar char="•"/>
            </a:pPr>
            <a:r>
              <a:rPr dirty="0"/>
              <a:t>Define Pharmacy class </a:t>
            </a:r>
          </a:p>
          <a:p>
            <a:pPr marL="285750" indent="-285750">
              <a:buFont typeface="Arial" panose="020B0604020202020204" pitchFamily="34" charset="0"/>
              <a:buChar char="•"/>
            </a:pPr>
            <a:r>
              <a:rPr dirty="0"/>
              <a:t>Define </a:t>
            </a:r>
            <a:r>
              <a:rPr dirty="0" err="1"/>
              <a:t>pick_up_medication</a:t>
            </a:r>
            <a:r>
              <a:rPr dirty="0"/>
              <a:t>() function</a:t>
            </a:r>
          </a:p>
          <a:p>
            <a:pPr marL="285750" indent="-285750">
              <a:buFont typeface="Arial" panose="020B0604020202020204" pitchFamily="34" charset="0"/>
              <a:buChar char="•"/>
            </a:pPr>
            <a:r>
              <a:rPr dirty="0"/>
              <a:t>Define </a:t>
            </a:r>
            <a:r>
              <a:rPr dirty="0" err="1"/>
              <a:t>record_waiting_time</a:t>
            </a:r>
            <a:r>
              <a:rPr dirty="0"/>
              <a:t>() function </a:t>
            </a:r>
          </a:p>
          <a:p>
            <a:pPr marL="285750" indent="-285750">
              <a:buFont typeface="Arial" panose="020B0604020202020204" pitchFamily="34" charset="0"/>
              <a:buChar char="•"/>
            </a:pPr>
            <a:r>
              <a:rPr dirty="0"/>
              <a:t>Define customer() function</a:t>
            </a:r>
          </a:p>
          <a:p>
            <a:pPr marL="285750" indent="-285750">
              <a:buFont typeface="Arial" panose="020B0604020202020204" pitchFamily="34" charset="0"/>
              <a:buChar char="•"/>
            </a:pPr>
            <a:r>
              <a:rPr dirty="0"/>
              <a:t>Define </a:t>
            </a:r>
            <a:r>
              <a:rPr dirty="0" err="1"/>
              <a:t>generate_customers</a:t>
            </a:r>
            <a:r>
              <a:rPr dirty="0"/>
              <a:t>() function </a:t>
            </a:r>
          </a:p>
          <a:p>
            <a:pPr marL="285750" indent="-285750">
              <a:buFont typeface="Arial" panose="020B0604020202020204" pitchFamily="34" charset="0"/>
              <a:buChar char="•"/>
            </a:pPr>
            <a:r>
              <a:rPr dirty="0"/>
              <a:t>Define </a:t>
            </a:r>
            <a:r>
              <a:rPr dirty="0" err="1"/>
              <a:t>run_simulation</a:t>
            </a:r>
            <a:r>
              <a:rPr dirty="0"/>
              <a:t>() function</a:t>
            </a:r>
          </a:p>
          <a:p>
            <a:pPr marL="285750" indent="-285750">
              <a:buFont typeface="Arial" panose="020B0604020202020204" pitchFamily="34" charset="0"/>
              <a:buChar char="•"/>
            </a:pPr>
            <a:r>
              <a:rPr dirty="0"/>
              <a:t>Initialize results dictionary</a:t>
            </a:r>
          </a:p>
          <a:p>
            <a:pPr marL="285750" indent="-285750">
              <a:buFont typeface="Arial" panose="020B0604020202020204" pitchFamily="34" charset="0"/>
              <a:buChar char="•"/>
            </a:pPr>
            <a:r>
              <a:rPr dirty="0"/>
              <a:t>Iterate over </a:t>
            </a:r>
            <a:r>
              <a:rPr dirty="0" err="1"/>
              <a:t>num_pharmacists_list</a:t>
            </a:r>
            <a:endParaRPr lang="en-US" sz="1600" dirty="0"/>
          </a:p>
          <a:p>
            <a:pPr marL="285750" indent="-285750">
              <a:buFont typeface="Arial" panose="020B0604020202020204" pitchFamily="34" charset="0"/>
              <a:buChar char="•"/>
            </a:pPr>
            <a:r>
              <a:rPr dirty="0"/>
              <a:t>Plot average waiting times</a:t>
            </a:r>
          </a:p>
          <a:p>
            <a:pPr marL="285750" indent="-285750">
              <a:buFont typeface="Arial" panose="020B0604020202020204" pitchFamily="34" charset="0"/>
              <a:buChar char="•"/>
            </a:pPr>
            <a:r>
              <a:rPr dirty="0"/>
              <a:t>Plot waiting times for medication ready or needs filling</a:t>
            </a:r>
          </a:p>
          <a:p>
            <a:endParaRPr lang="en-US" dirty="0"/>
          </a:p>
          <a:p>
            <a:endParaRPr lang="en-US" dirty="0"/>
          </a:p>
        </p:txBody>
      </p:sp>
    </p:spTree>
    <p:extLst>
      <p:ext uri="{BB962C8B-B14F-4D97-AF65-F5344CB8AC3E}">
        <p14:creationId xmlns:p14="http://schemas.microsoft.com/office/powerpoint/2010/main" val="409937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C1E3-F213-8590-D0AF-0101F7E8B4F0}"/>
              </a:ext>
            </a:extLst>
          </p:cNvPr>
          <p:cNvSpPr>
            <a:spLocks noGrp="1"/>
          </p:cNvSpPr>
          <p:nvPr>
            <p:ph type="title"/>
          </p:nvPr>
        </p:nvSpPr>
        <p:spPr>
          <a:xfrm>
            <a:off x="838200" y="622300"/>
            <a:ext cx="10515600" cy="1325563"/>
          </a:xfrm>
        </p:spPr>
        <p:txBody>
          <a:bodyPr>
            <a:normAutofit/>
          </a:bodyPr>
          <a:lstStyle/>
          <a:p>
            <a:r>
              <a:t>Simulate the process for the appropriate number of iterations (justify)</a:t>
            </a:r>
          </a:p>
        </p:txBody>
      </p:sp>
      <p:pic>
        <p:nvPicPr>
          <p:cNvPr id="4" name="Content Placeholder 3">
            <a:extLst>
              <a:ext uri="{FF2B5EF4-FFF2-40B4-BE49-F238E27FC236}">
                <a16:creationId xmlns:a16="http://schemas.microsoft.com/office/drawing/2014/main" id="{C69E122B-FC21-66D2-96A3-4131B2260ABC}"/>
              </a:ext>
            </a:extLst>
          </p:cNvPr>
          <p:cNvPicPr>
            <a:picLocks noGrp="1" noChangeAspect="1"/>
          </p:cNvPicPr>
          <p:nvPr>
            <p:ph idx="1"/>
          </p:nvPr>
        </p:nvPicPr>
        <p:blipFill>
          <a:blip r:embed="rId2"/>
          <a:stretch>
            <a:fillRect/>
          </a:stretch>
        </p:blipFill>
        <p:spPr>
          <a:xfrm>
            <a:off x="5802314" y="2755900"/>
            <a:ext cx="6032500" cy="673100"/>
          </a:xfrm>
          <a:prstGeom prst="rect">
            <a:avLst/>
          </a:prstGeom>
        </p:spPr>
      </p:pic>
      <p:sp>
        <p:nvSpPr>
          <p:cNvPr id="5" name="TextBox 4">
            <a:extLst>
              <a:ext uri="{FF2B5EF4-FFF2-40B4-BE49-F238E27FC236}">
                <a16:creationId xmlns:a16="http://schemas.microsoft.com/office/drawing/2014/main" id="{1F4BEC31-248F-0F2F-6237-710A3DFBBB45}"/>
              </a:ext>
            </a:extLst>
          </p:cNvPr>
          <p:cNvSpPr txBox="1"/>
          <p:nvPr/>
        </p:nvSpPr>
        <p:spPr>
          <a:xfrm>
            <a:off x="566737" y="2755900"/>
            <a:ext cx="4476751" cy="2031325"/>
          </a:xfrm>
          <a:prstGeom prst="rect">
            <a:avLst/>
          </a:prstGeom>
          <a:noFill/>
        </p:spPr>
        <p:txBody>
          <a:bodyPr wrap="square" rtlCol="0">
            <a:spAutoFit/>
          </a:bodyPr>
          <a:lstStyle/>
          <a:p>
            <a:r>
              <a:rPr dirty="0"/>
              <a:t>The results </a:t>
            </a:r>
            <a:r>
              <a:rPr lang="en-US" dirty="0"/>
              <a:t>(to the right)</a:t>
            </a:r>
            <a:r>
              <a:rPr dirty="0"/>
              <a:t> are from the pharmacy model of 20 iterations and the code below shows the the result of the same code with 100 iterations. The average waiting time is about the same per pharmacist and shows diminishing changes with additional iterations therefore that 20 is a sufficient number of iterations. </a:t>
            </a:r>
          </a:p>
        </p:txBody>
      </p:sp>
      <p:pic>
        <p:nvPicPr>
          <p:cNvPr id="6" name="Picture 5">
            <a:extLst>
              <a:ext uri="{FF2B5EF4-FFF2-40B4-BE49-F238E27FC236}">
                <a16:creationId xmlns:a16="http://schemas.microsoft.com/office/drawing/2014/main" id="{672A4DF5-DD0E-B913-09F5-63D0929AF768}"/>
              </a:ext>
            </a:extLst>
          </p:cNvPr>
          <p:cNvPicPr>
            <a:picLocks noChangeAspect="1"/>
          </p:cNvPicPr>
          <p:nvPr/>
        </p:nvPicPr>
        <p:blipFill>
          <a:blip r:embed="rId3"/>
          <a:stretch>
            <a:fillRect/>
          </a:stretch>
        </p:blipFill>
        <p:spPr>
          <a:xfrm>
            <a:off x="5827714" y="4430772"/>
            <a:ext cx="6007100" cy="673100"/>
          </a:xfrm>
          <a:prstGeom prst="rect">
            <a:avLst/>
          </a:prstGeom>
        </p:spPr>
      </p:pic>
    </p:spTree>
    <p:extLst>
      <p:ext uri="{BB962C8B-B14F-4D97-AF65-F5344CB8AC3E}">
        <p14:creationId xmlns:p14="http://schemas.microsoft.com/office/powerpoint/2010/main" val="191753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C1E3-F213-8590-D0AF-0101F7E8B4F0}"/>
              </a:ext>
            </a:extLst>
          </p:cNvPr>
          <p:cNvSpPr>
            <a:spLocks noGrp="1"/>
          </p:cNvSpPr>
          <p:nvPr>
            <p:ph type="title"/>
          </p:nvPr>
        </p:nvSpPr>
        <p:spPr>
          <a:xfrm>
            <a:off x="888206" y="1043566"/>
            <a:ext cx="10568734" cy="959557"/>
          </a:xfrm>
        </p:spPr>
        <p:txBody>
          <a:bodyPr>
            <a:normAutofit/>
          </a:bodyPr>
          <a:lstStyle/>
          <a:p>
            <a:pPr algn="ctr"/>
            <a:r>
              <a:rPr dirty="0"/>
              <a:t>Justify the validity of the model and discuss how you verified it.</a:t>
            </a:r>
            <a:br>
              <a:rPr dirty="0"/>
            </a:br>
            <a:endParaRPr lang="en-US" sz="3300" dirty="0"/>
          </a:p>
        </p:txBody>
      </p:sp>
      <p:sp>
        <p:nvSpPr>
          <p:cNvPr id="3" name="Content Placeholder 2">
            <a:extLst>
              <a:ext uri="{FF2B5EF4-FFF2-40B4-BE49-F238E27FC236}">
                <a16:creationId xmlns:a16="http://schemas.microsoft.com/office/drawing/2014/main" id="{20AACE0D-526D-ED69-D1FB-9384035D2CA2}"/>
              </a:ext>
            </a:extLst>
          </p:cNvPr>
          <p:cNvSpPr>
            <a:spLocks noGrp="1"/>
          </p:cNvSpPr>
          <p:nvPr>
            <p:ph idx="1"/>
          </p:nvPr>
        </p:nvSpPr>
        <p:spPr>
          <a:xfrm>
            <a:off x="888206" y="2160286"/>
            <a:ext cx="10886330" cy="3767312"/>
          </a:xfrm>
        </p:spPr>
        <p:txBody>
          <a:bodyPr>
            <a:noAutofit/>
          </a:bodyPr>
          <a:lstStyle/>
          <a:p>
            <a:r>
              <a:rPr lang="en-US" sz="2000" b="1" dirty="0"/>
              <a:t>Validity:</a:t>
            </a:r>
          </a:p>
          <a:p>
            <a:r>
              <a:rPr lang="en-US" sz="2000" dirty="0"/>
              <a:t>The model aligns with real-life scenarios, assuming more staff reduces wait time and additional steps (e.g., prescription filling) increase it. However, it lacks considerations for insurance issues and missing prescription records, which occur in reality.</a:t>
            </a:r>
          </a:p>
          <a:p>
            <a:r>
              <a:rPr lang="en-US" sz="2000" b="1" dirty="0"/>
              <a:t>Verification:</a:t>
            </a:r>
          </a:p>
          <a:p>
            <a:r>
              <a:rPr lang="en-US" sz="2000" dirty="0"/>
              <a:t>Comparing to historical research suggests the model produces reasonable results. Sensitivity analysis shows adding pharmacists reduces wait times, but beyond two pharmacists, additional staff provide minimal improvement.</a:t>
            </a:r>
          </a:p>
          <a:p>
            <a:endParaRPr lang="en-US" sz="1400" dirty="0"/>
          </a:p>
        </p:txBody>
      </p:sp>
      <p:pic>
        <p:nvPicPr>
          <p:cNvPr id="4" name="Picture 3" descr="A close-up of a chart&#10;&#10;Description automatically generated">
            <a:extLst>
              <a:ext uri="{FF2B5EF4-FFF2-40B4-BE49-F238E27FC236}">
                <a16:creationId xmlns:a16="http://schemas.microsoft.com/office/drawing/2014/main" id="{6F71CF22-720F-C66F-9401-46EEE9B159B6}"/>
              </a:ext>
            </a:extLst>
          </p:cNvPr>
          <p:cNvPicPr>
            <a:picLocks noChangeAspect="1"/>
          </p:cNvPicPr>
          <p:nvPr/>
        </p:nvPicPr>
        <p:blipFill>
          <a:blip r:embed="rId2"/>
          <a:stretch>
            <a:fillRect/>
          </a:stretch>
        </p:blipFill>
        <p:spPr>
          <a:xfrm>
            <a:off x="6130820" y="5042333"/>
            <a:ext cx="5326120" cy="1011961"/>
          </a:xfrm>
          <a:prstGeom prst="rect">
            <a:avLst/>
          </a:prstGeom>
        </p:spPr>
      </p:pic>
    </p:spTree>
    <p:extLst>
      <p:ext uri="{BB962C8B-B14F-4D97-AF65-F5344CB8AC3E}">
        <p14:creationId xmlns:p14="http://schemas.microsoft.com/office/powerpoint/2010/main" val="3326713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ED93-23D8-8E10-2B59-22FC2370A766}"/>
              </a:ext>
            </a:extLst>
          </p:cNvPr>
          <p:cNvSpPr>
            <a:spLocks noGrp="1"/>
          </p:cNvSpPr>
          <p:nvPr>
            <p:ph type="title"/>
          </p:nvPr>
        </p:nvSpPr>
        <p:spPr>
          <a:xfrm>
            <a:off x="838200" y="1000828"/>
            <a:ext cx="10515600" cy="555443"/>
          </a:xfrm>
        </p:spPr>
        <p:txBody>
          <a:bodyPr>
            <a:noAutofit/>
          </a:bodyPr>
          <a:lstStyle/>
          <a:p>
            <a:r>
              <a:rPr b="1" dirty="0"/>
              <a:t>Visualizations</a:t>
            </a:r>
          </a:p>
        </p:txBody>
      </p:sp>
      <p:pic>
        <p:nvPicPr>
          <p:cNvPr id="4" name="Content Placeholder 3">
            <a:extLst>
              <a:ext uri="{FF2B5EF4-FFF2-40B4-BE49-F238E27FC236}">
                <a16:creationId xmlns:a16="http://schemas.microsoft.com/office/drawing/2014/main" id="{27EC2CEB-3AA7-7A16-7A1F-C7C0E7284625}"/>
              </a:ext>
            </a:extLst>
          </p:cNvPr>
          <p:cNvPicPr>
            <a:picLocks noGrp="1" noChangeAspect="1"/>
          </p:cNvPicPr>
          <p:nvPr>
            <p:ph idx="1"/>
          </p:nvPr>
        </p:nvPicPr>
        <p:blipFill>
          <a:blip r:embed="rId2"/>
          <a:stretch>
            <a:fillRect/>
          </a:stretch>
        </p:blipFill>
        <p:spPr>
          <a:xfrm>
            <a:off x="2300287" y="1744490"/>
            <a:ext cx="8029043" cy="5026105"/>
          </a:xfrm>
          <a:prstGeom prst="rect">
            <a:avLst/>
          </a:prstGeom>
        </p:spPr>
      </p:pic>
    </p:spTree>
    <p:extLst>
      <p:ext uri="{BB962C8B-B14F-4D97-AF65-F5344CB8AC3E}">
        <p14:creationId xmlns:p14="http://schemas.microsoft.com/office/powerpoint/2010/main" val="226254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C451-2764-485C-0878-A53B5DDC1CAC}"/>
              </a:ext>
            </a:extLst>
          </p:cNvPr>
          <p:cNvSpPr>
            <a:spLocks noGrp="1"/>
          </p:cNvSpPr>
          <p:nvPr>
            <p:ph type="title"/>
          </p:nvPr>
        </p:nvSpPr>
        <p:spPr>
          <a:xfrm>
            <a:off x="862371" y="510544"/>
            <a:ext cx="9795638" cy="1114380"/>
          </a:xfrm>
        </p:spPr>
        <p:txBody>
          <a:bodyPr vert="horz" lIns="91440" tIns="45720" rIns="91440" bIns="45720" rtlCol="0" anchor="b">
            <a:normAutofit/>
          </a:bodyPr>
          <a:lstStyle/>
          <a:p>
            <a:r>
              <a:rPr b="1" dirty="0"/>
              <a:t>Visualizations</a:t>
            </a:r>
            <a:endParaRPr lang="en-US" sz="5200" b="1" dirty="0"/>
          </a:p>
        </p:txBody>
      </p:sp>
      <p:pic>
        <p:nvPicPr>
          <p:cNvPr id="5" name="Picture 4">
            <a:extLst>
              <a:ext uri="{FF2B5EF4-FFF2-40B4-BE49-F238E27FC236}">
                <a16:creationId xmlns:a16="http://schemas.microsoft.com/office/drawing/2014/main" id="{51C37083-82B8-B41A-CC44-EF5FF453EBCE}"/>
              </a:ext>
            </a:extLst>
          </p:cNvPr>
          <p:cNvPicPr>
            <a:picLocks noChangeAspect="1"/>
          </p:cNvPicPr>
          <p:nvPr/>
        </p:nvPicPr>
        <p:blipFill>
          <a:blip r:embed="rId2"/>
          <a:stretch>
            <a:fillRect/>
          </a:stretch>
        </p:blipFill>
        <p:spPr>
          <a:xfrm>
            <a:off x="130403" y="1880176"/>
            <a:ext cx="5629787" cy="4625816"/>
          </a:xfrm>
          <a:prstGeom prst="rect">
            <a:avLst/>
          </a:prstGeom>
        </p:spPr>
      </p:pic>
      <p:pic>
        <p:nvPicPr>
          <p:cNvPr id="4" name="Picture 3">
            <a:extLst>
              <a:ext uri="{FF2B5EF4-FFF2-40B4-BE49-F238E27FC236}">
                <a16:creationId xmlns:a16="http://schemas.microsoft.com/office/drawing/2014/main" id="{C25EC7EE-14E3-68DE-EE5F-D6F41C9707EA}"/>
              </a:ext>
            </a:extLst>
          </p:cNvPr>
          <p:cNvPicPr>
            <a:picLocks noChangeAspect="1"/>
          </p:cNvPicPr>
          <p:nvPr/>
        </p:nvPicPr>
        <p:blipFill>
          <a:blip r:embed="rId3"/>
          <a:stretch>
            <a:fillRect/>
          </a:stretch>
        </p:blipFill>
        <p:spPr>
          <a:xfrm>
            <a:off x="5629787" y="1880175"/>
            <a:ext cx="6431810" cy="4250491"/>
          </a:xfrm>
          <a:prstGeom prst="rect">
            <a:avLst/>
          </a:prstGeom>
        </p:spPr>
      </p:pic>
    </p:spTree>
    <p:extLst>
      <p:ext uri="{BB962C8B-B14F-4D97-AF65-F5344CB8AC3E}">
        <p14:creationId xmlns:p14="http://schemas.microsoft.com/office/powerpoint/2010/main" val="141017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0D62-B6C7-A62E-71F8-9CE4C1F5956C}"/>
              </a:ext>
            </a:extLst>
          </p:cNvPr>
          <p:cNvSpPr>
            <a:spLocks noGrp="1"/>
          </p:cNvSpPr>
          <p:nvPr>
            <p:ph type="title"/>
          </p:nvPr>
        </p:nvSpPr>
        <p:spPr>
          <a:xfrm>
            <a:off x="1009841" y="885254"/>
            <a:ext cx="9720072" cy="1499616"/>
          </a:xfrm>
        </p:spPr>
        <p:txBody>
          <a:bodyPr/>
          <a:lstStyle/>
          <a:p>
            <a:r>
              <a:rPr b="1" dirty="0"/>
              <a:t>Conclusion</a:t>
            </a:r>
            <a:br>
              <a:rPr dirty="0"/>
            </a:br>
            <a:endParaRPr lang="en-US" dirty="0"/>
          </a:p>
        </p:txBody>
      </p:sp>
      <p:sp>
        <p:nvSpPr>
          <p:cNvPr id="3" name="Content Placeholder 2">
            <a:extLst>
              <a:ext uri="{FF2B5EF4-FFF2-40B4-BE49-F238E27FC236}">
                <a16:creationId xmlns:a16="http://schemas.microsoft.com/office/drawing/2014/main" id="{49011B65-0E67-CA1E-14AD-F142575D68B9}"/>
              </a:ext>
            </a:extLst>
          </p:cNvPr>
          <p:cNvSpPr>
            <a:spLocks noGrp="1"/>
          </p:cNvSpPr>
          <p:nvPr>
            <p:ph idx="1"/>
          </p:nvPr>
        </p:nvSpPr>
        <p:spPr>
          <a:xfrm>
            <a:off x="1009841" y="2100670"/>
            <a:ext cx="10343959" cy="4385855"/>
          </a:xfrm>
        </p:spPr>
        <p:txBody>
          <a:bodyPr>
            <a:noAutofit/>
          </a:bodyPr>
          <a:lstStyle/>
          <a:p>
            <a:r>
              <a:rPr sz="2000" dirty="0"/>
              <a:t>Reducing wait time for medication pick up at the pharmacy is important to ensure customer satisfaction and medication compliance and adherence. </a:t>
            </a:r>
          </a:p>
          <a:p>
            <a:r>
              <a:rPr sz="2000" dirty="0"/>
              <a:t>The model simulated the wait time for 30 customers who arrive to the pharmacy to collect their medication. The model created adds in variables for one to three staff working and for customers' medication status: ready or needs to be filled, requiring more wait time. </a:t>
            </a:r>
          </a:p>
          <a:p>
            <a:r>
              <a:rPr sz="2000" dirty="0"/>
              <a:t>The result of the model shows (1) wait time is longer when medication is not ready, and (2) there is a significant decrease in wait time from one staff working to two staff working; when there were 3 pharmacists are on shift the average wait time is about the same as two staff members. Additionally, if we look beyond the average wait time and break down the wait time for meds ready or needing to be filled, the same pattern is present. </a:t>
            </a:r>
          </a:p>
          <a:p>
            <a:r>
              <a:rPr sz="2000" dirty="0"/>
              <a:t>**Limitations:** I did not want to over-complicate the model, but one limit was not going back to add in more variables such as the wrong medication being sent to the pharmacy, or insurance issues. In retrospect I wish I had the time to find a similar dataset with real data to do statistical comparisons and further validate the model.  </a:t>
            </a:r>
          </a:p>
        </p:txBody>
      </p:sp>
    </p:spTree>
    <p:extLst>
      <p:ext uri="{BB962C8B-B14F-4D97-AF65-F5344CB8AC3E}">
        <p14:creationId xmlns:p14="http://schemas.microsoft.com/office/powerpoint/2010/main" val="2268943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{6B8497B9-63B5-4C49-9EF3-F46A9284FCE2}tf10001061</Template>
  <TotalTime>3275</TotalTime>
  <Words>710</Words>
  <Application>Microsoft Macintosh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Tw Cen MT</vt:lpstr>
      <vt:lpstr>Tw Cen MT Condensed</vt:lpstr>
      <vt:lpstr>Wingdings 3</vt:lpstr>
      <vt:lpstr>Integral</vt:lpstr>
      <vt:lpstr>Pharmacy Wait Times </vt:lpstr>
      <vt:lpstr>Introduction</vt:lpstr>
      <vt:lpstr>Problem &amp; Significance </vt:lpstr>
      <vt:lpstr>Flowchart Model</vt:lpstr>
      <vt:lpstr>Simulate the process for the appropriate number of iterations (justify)</vt:lpstr>
      <vt:lpstr>Justify the validity of the model and discuss how you verified it. </vt:lpstr>
      <vt:lpstr>Visualizations</vt:lpstr>
      <vt:lpstr>Visualizations</vt:lpstr>
      <vt:lpstr>Conclusion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Wait Times </dc:title>
  <dc:creator>Christopher Vucinaj</dc:creator>
  <cp:lastModifiedBy>Christopher Vucinaj</cp:lastModifiedBy>
  <cp:revision>3</cp:revision>
  <dcterms:created xsi:type="dcterms:W3CDTF">2023-07-14T16:45:29Z</dcterms:created>
  <dcterms:modified xsi:type="dcterms:W3CDTF">2025-02-22T22:54:21Z</dcterms:modified>
</cp:coreProperties>
</file>