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70" r:id="rId9"/>
    <p:sldId id="263" r:id="rId10"/>
    <p:sldId id="264" r:id="rId11"/>
    <p:sldId id="268" r:id="rId12"/>
    <p:sldId id="265"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57"/>
    <p:restoredTop sz="94682"/>
  </p:normalViewPr>
  <p:slideViewPr>
    <p:cSldViewPr snapToGrid="0">
      <p:cViewPr varScale="1">
        <p:scale>
          <a:sx n="107" d="100"/>
          <a:sy n="107" d="100"/>
        </p:scale>
        <p:origin x="192"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7A17E34-4DAB-444C-93A1-E4511DAC290C}" type="datetimeFigureOut">
              <a:rPr lang="en-US" smtClean="0"/>
              <a:t>8/21/24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8DC7363-47AA-DB45-BD7C-F158B7C37844}"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2202921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17E34-4DAB-444C-93A1-E4511DAC290C}" type="datetimeFigureOut">
              <a:rPr lang="en-US" smtClean="0"/>
              <a:t>8/21/24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C7363-47AA-DB45-BD7C-F158B7C37844}" type="slidenum">
              <a:rPr lang="en-US" smtClean="0"/>
              <a:t>‹#›</a:t>
            </a:fld>
            <a:endParaRPr lang="en-US"/>
          </a:p>
        </p:txBody>
      </p:sp>
    </p:spTree>
    <p:extLst>
      <p:ext uri="{BB962C8B-B14F-4D97-AF65-F5344CB8AC3E}">
        <p14:creationId xmlns:p14="http://schemas.microsoft.com/office/powerpoint/2010/main" val="3496703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17E34-4DAB-444C-93A1-E4511DAC290C}" type="datetimeFigureOut">
              <a:rPr lang="en-US" smtClean="0"/>
              <a:t>8/21/24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C7363-47AA-DB45-BD7C-F158B7C37844}" type="slidenum">
              <a:rPr lang="en-US" smtClean="0"/>
              <a:t>‹#›</a:t>
            </a:fld>
            <a:endParaRPr lang="en-US"/>
          </a:p>
        </p:txBody>
      </p:sp>
    </p:spTree>
    <p:extLst>
      <p:ext uri="{BB962C8B-B14F-4D97-AF65-F5344CB8AC3E}">
        <p14:creationId xmlns:p14="http://schemas.microsoft.com/office/powerpoint/2010/main" val="974798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17E34-4DAB-444C-93A1-E4511DAC290C}" type="datetimeFigureOut">
              <a:rPr lang="en-US" smtClean="0"/>
              <a:t>8/21/24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DC7363-47AA-DB45-BD7C-F158B7C37844}" type="slidenum">
              <a:rPr lang="en-US" smtClean="0"/>
              <a:t>‹#›</a:t>
            </a:fld>
            <a:endParaRPr lang="en-US"/>
          </a:p>
        </p:txBody>
      </p:sp>
    </p:spTree>
    <p:extLst>
      <p:ext uri="{BB962C8B-B14F-4D97-AF65-F5344CB8AC3E}">
        <p14:creationId xmlns:p14="http://schemas.microsoft.com/office/powerpoint/2010/main" val="427407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7A17E34-4DAB-444C-93A1-E4511DAC290C}" type="datetimeFigureOut">
              <a:rPr lang="en-US" smtClean="0"/>
              <a:t>8/21/24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8DC7363-47AA-DB45-BD7C-F158B7C37844}"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88003879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A17E34-4DAB-444C-93A1-E4511DAC290C}" type="datetimeFigureOut">
              <a:rPr lang="en-US" smtClean="0"/>
              <a:t>8/21/24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DC7363-47AA-DB45-BD7C-F158B7C37844}" type="slidenum">
              <a:rPr lang="en-US" smtClean="0"/>
              <a:t>‹#›</a:t>
            </a:fld>
            <a:endParaRPr lang="en-US"/>
          </a:p>
        </p:txBody>
      </p:sp>
    </p:spTree>
    <p:extLst>
      <p:ext uri="{BB962C8B-B14F-4D97-AF65-F5344CB8AC3E}">
        <p14:creationId xmlns:p14="http://schemas.microsoft.com/office/powerpoint/2010/main" val="868973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A17E34-4DAB-444C-93A1-E4511DAC290C}" type="datetimeFigureOut">
              <a:rPr lang="en-US" smtClean="0"/>
              <a:t>8/21/24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DC7363-47AA-DB45-BD7C-F158B7C37844}" type="slidenum">
              <a:rPr lang="en-US" smtClean="0"/>
              <a:t>‹#›</a:t>
            </a:fld>
            <a:endParaRPr lang="en-US"/>
          </a:p>
        </p:txBody>
      </p:sp>
    </p:spTree>
    <p:extLst>
      <p:ext uri="{BB962C8B-B14F-4D97-AF65-F5344CB8AC3E}">
        <p14:creationId xmlns:p14="http://schemas.microsoft.com/office/powerpoint/2010/main" val="128302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A17E34-4DAB-444C-93A1-E4511DAC290C}" type="datetimeFigureOut">
              <a:rPr lang="en-US" smtClean="0"/>
              <a:t>8/21/24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DC7363-47AA-DB45-BD7C-F158B7C37844}" type="slidenum">
              <a:rPr lang="en-US" smtClean="0"/>
              <a:t>‹#›</a:t>
            </a:fld>
            <a:endParaRPr lang="en-US"/>
          </a:p>
        </p:txBody>
      </p:sp>
    </p:spTree>
    <p:extLst>
      <p:ext uri="{BB962C8B-B14F-4D97-AF65-F5344CB8AC3E}">
        <p14:creationId xmlns:p14="http://schemas.microsoft.com/office/powerpoint/2010/main" val="369595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17E34-4DAB-444C-93A1-E4511DAC290C}" type="datetimeFigureOut">
              <a:rPr lang="en-US" smtClean="0"/>
              <a:t>8/21/24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DC7363-47AA-DB45-BD7C-F158B7C37844}" type="slidenum">
              <a:rPr lang="en-US" smtClean="0"/>
              <a:t>‹#›</a:t>
            </a:fld>
            <a:endParaRPr lang="en-US"/>
          </a:p>
        </p:txBody>
      </p:sp>
    </p:spTree>
    <p:extLst>
      <p:ext uri="{BB962C8B-B14F-4D97-AF65-F5344CB8AC3E}">
        <p14:creationId xmlns:p14="http://schemas.microsoft.com/office/powerpoint/2010/main" val="1717386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7A17E34-4DAB-444C-93A1-E4511DAC290C}" type="datetimeFigureOut">
              <a:rPr lang="en-US" smtClean="0"/>
              <a:t>8/21/24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8DC7363-47AA-DB45-BD7C-F158B7C3784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10284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7A17E34-4DAB-444C-93A1-E4511DAC290C}" type="datetimeFigureOut">
              <a:rPr lang="en-US" smtClean="0"/>
              <a:t>8/21/24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8DC7363-47AA-DB45-BD7C-F158B7C3784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35470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7A17E34-4DAB-444C-93A1-E4511DAC290C}" type="datetimeFigureOut">
              <a:rPr lang="en-US" smtClean="0"/>
              <a:t>8/21/24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8DC7363-47AA-DB45-BD7C-F158B7C37844}"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551753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colab.research.google.com/drive/1jSCXR1Ib3m-ZV8gre8GQA5P56Ix2bQgm?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oogle.com/url?q=http%3A%2F%2Fwww.j-archiv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0A7B0-FDAB-FECB-01B2-A595C4C19846}"/>
              </a:ext>
            </a:extLst>
          </p:cNvPr>
          <p:cNvSpPr>
            <a:spLocks noGrp="1"/>
          </p:cNvSpPr>
          <p:nvPr>
            <p:ph type="ctrTitle"/>
          </p:nvPr>
        </p:nvSpPr>
        <p:spPr>
          <a:xfrm>
            <a:off x="1915127" y="1004683"/>
            <a:ext cx="8361229" cy="2098226"/>
          </a:xfrm>
        </p:spPr>
        <p:txBody>
          <a:bodyPr/>
          <a:lstStyle/>
          <a:p>
            <a:r>
              <a:rPr lang="en-US" sz="4400" dirty="0"/>
              <a:t>Data 620: Final Project:</a:t>
            </a:r>
            <a:br>
              <a:rPr lang="en-US" dirty="0"/>
            </a:br>
            <a:r>
              <a:rPr lang="en-US" sz="4400" b="0" i="0" u="sng" dirty="0">
                <a:solidFill>
                  <a:srgbClr val="212121"/>
                </a:solidFill>
                <a:effectLst/>
                <a:latin typeface="Roboto" panose="02000000000000000000" pitchFamily="2" charset="0"/>
              </a:rPr>
              <a:t>Jeopardy!</a:t>
            </a:r>
            <a:endParaRPr lang="en-US" u="sng" dirty="0"/>
          </a:p>
        </p:txBody>
      </p:sp>
      <p:sp>
        <p:nvSpPr>
          <p:cNvPr id="3" name="Subtitle 2">
            <a:extLst>
              <a:ext uri="{FF2B5EF4-FFF2-40B4-BE49-F238E27FC236}">
                <a16:creationId xmlns:a16="http://schemas.microsoft.com/office/drawing/2014/main" id="{214929FB-9112-A059-DB9E-FB2A702BD6C3}"/>
              </a:ext>
            </a:extLst>
          </p:cNvPr>
          <p:cNvSpPr>
            <a:spLocks noGrp="1"/>
          </p:cNvSpPr>
          <p:nvPr>
            <p:ph type="subTitle" idx="1"/>
          </p:nvPr>
        </p:nvSpPr>
        <p:spPr/>
        <p:txBody>
          <a:bodyPr>
            <a:normAutofit fontScale="70000" lnSpcReduction="20000"/>
          </a:bodyPr>
          <a:lstStyle/>
          <a:p>
            <a:r>
              <a:rPr lang="en-US" sz="2900" dirty="0">
                <a:solidFill>
                  <a:srgbClr val="212121"/>
                </a:solidFill>
                <a:latin typeface="Roboto" panose="02000000000000000000" pitchFamily="2" charset="0"/>
              </a:rPr>
              <a:t>N</a:t>
            </a:r>
            <a:r>
              <a:rPr lang="en-US" sz="2900" b="0" i="0" dirty="0">
                <a:solidFill>
                  <a:srgbClr val="212121"/>
                </a:solidFill>
                <a:effectLst/>
                <a:latin typeface="Roboto" panose="02000000000000000000" pitchFamily="2" charset="0"/>
              </a:rPr>
              <a:t>etwork analysis and Text processing</a:t>
            </a:r>
          </a:p>
          <a:p>
            <a:endParaRPr lang="en-US" b="0" i="0" dirty="0">
              <a:solidFill>
                <a:srgbClr val="212121"/>
              </a:solidFill>
              <a:effectLst/>
              <a:latin typeface="Roboto" panose="02000000000000000000" pitchFamily="2" charset="0"/>
            </a:endParaRPr>
          </a:p>
          <a:p>
            <a:endParaRPr lang="en-US" b="0" i="0" dirty="0">
              <a:solidFill>
                <a:srgbClr val="212121"/>
              </a:solidFill>
              <a:effectLst/>
              <a:latin typeface="Roboto" panose="02000000000000000000" pitchFamily="2" charset="0"/>
            </a:endParaRPr>
          </a:p>
          <a:p>
            <a:r>
              <a:rPr lang="en-US" b="1" i="1" dirty="0" err="1">
                <a:solidFill>
                  <a:srgbClr val="212121"/>
                </a:solidFill>
                <a:effectLst/>
                <a:latin typeface="Roboto" panose="02000000000000000000" pitchFamily="2" charset="0"/>
              </a:rPr>
              <a:t>Group:</a:t>
            </a:r>
            <a:r>
              <a:rPr lang="en-US" b="0" i="1" dirty="0" err="1">
                <a:solidFill>
                  <a:srgbClr val="212121"/>
                </a:solidFill>
                <a:effectLst/>
                <a:latin typeface="Roboto" panose="02000000000000000000" pitchFamily="2" charset="0"/>
              </a:rPr>
              <a:t>Susanna</a:t>
            </a:r>
            <a:r>
              <a:rPr lang="en-US" b="0" i="1" dirty="0">
                <a:solidFill>
                  <a:srgbClr val="212121"/>
                </a:solidFill>
                <a:effectLst/>
                <a:latin typeface="Roboto" panose="02000000000000000000" pitchFamily="2" charset="0"/>
              </a:rPr>
              <a:t> Wong, Puja Roy, Mikhail </a:t>
            </a:r>
            <a:r>
              <a:rPr lang="en-US" b="0" i="1" dirty="0" err="1">
                <a:solidFill>
                  <a:srgbClr val="212121"/>
                </a:solidFill>
                <a:effectLst/>
                <a:latin typeface="Roboto" panose="02000000000000000000" pitchFamily="2" charset="0"/>
              </a:rPr>
              <a:t>Broomes</a:t>
            </a:r>
            <a:r>
              <a:rPr lang="en-US" b="0" i="1" dirty="0">
                <a:solidFill>
                  <a:srgbClr val="212121"/>
                </a:solidFill>
                <a:effectLst/>
                <a:latin typeface="Roboto" panose="02000000000000000000" pitchFamily="2" charset="0"/>
              </a:rPr>
              <a:t> &amp; </a:t>
            </a:r>
            <a:r>
              <a:rPr lang="en-US" b="0" i="1" dirty="0" err="1">
                <a:solidFill>
                  <a:srgbClr val="212121"/>
                </a:solidFill>
                <a:effectLst/>
                <a:latin typeface="Roboto" panose="02000000000000000000" pitchFamily="2" charset="0"/>
              </a:rPr>
              <a:t>Marjete</a:t>
            </a:r>
            <a:r>
              <a:rPr lang="en-US" b="0" i="1" dirty="0">
                <a:solidFill>
                  <a:srgbClr val="212121"/>
                </a:solidFill>
                <a:effectLst/>
                <a:latin typeface="Roboto" panose="02000000000000000000" pitchFamily="2" charset="0"/>
              </a:rPr>
              <a:t> </a:t>
            </a:r>
            <a:r>
              <a:rPr lang="en-US" b="0" i="1" dirty="0" err="1">
                <a:solidFill>
                  <a:srgbClr val="212121"/>
                </a:solidFill>
                <a:effectLst/>
                <a:latin typeface="Roboto" panose="02000000000000000000" pitchFamily="2" charset="0"/>
              </a:rPr>
              <a:t>Vucinaj</a:t>
            </a:r>
            <a:endParaRPr lang="en-US" i="1" dirty="0"/>
          </a:p>
        </p:txBody>
      </p:sp>
    </p:spTree>
    <p:extLst>
      <p:ext uri="{BB962C8B-B14F-4D97-AF65-F5344CB8AC3E}">
        <p14:creationId xmlns:p14="http://schemas.microsoft.com/office/powerpoint/2010/main" val="395437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7C0B9-AB86-EDF5-85F6-F8124F9ECD4A}"/>
              </a:ext>
            </a:extLst>
          </p:cNvPr>
          <p:cNvSpPr>
            <a:spLocks noGrp="1"/>
          </p:cNvSpPr>
          <p:nvPr>
            <p:ph type="title"/>
          </p:nvPr>
        </p:nvSpPr>
        <p:spPr>
          <a:xfrm>
            <a:off x="1371600" y="685800"/>
            <a:ext cx="3282695" cy="1485900"/>
          </a:xfrm>
        </p:spPr>
        <p:txBody>
          <a:bodyPr>
            <a:normAutofit/>
          </a:bodyPr>
          <a:lstStyle/>
          <a:p>
            <a:r>
              <a:rPr lang="en-US" dirty="0"/>
              <a:t>Predictive Modeling</a:t>
            </a:r>
          </a:p>
        </p:txBody>
      </p:sp>
      <p:sp>
        <p:nvSpPr>
          <p:cNvPr id="3" name="Content Placeholder 2">
            <a:extLst>
              <a:ext uri="{FF2B5EF4-FFF2-40B4-BE49-F238E27FC236}">
                <a16:creationId xmlns:a16="http://schemas.microsoft.com/office/drawing/2014/main" id="{8DAFAB39-3BBD-0314-BC1F-811A44375899}"/>
              </a:ext>
            </a:extLst>
          </p:cNvPr>
          <p:cNvSpPr>
            <a:spLocks noGrp="1"/>
          </p:cNvSpPr>
          <p:nvPr>
            <p:ph idx="1"/>
          </p:nvPr>
        </p:nvSpPr>
        <p:spPr>
          <a:xfrm>
            <a:off x="1371600" y="2286000"/>
            <a:ext cx="3282694" cy="3581400"/>
          </a:xfrm>
        </p:spPr>
        <p:txBody>
          <a:bodyPr>
            <a:normAutofit/>
          </a:bodyPr>
          <a:lstStyle/>
          <a:p>
            <a:r>
              <a:rPr lang="en-US" sz="1600" b="0" i="0">
                <a:effectLst/>
                <a:latin typeface="Roboto" panose="02000000000000000000" pitchFamily="2" charset="0"/>
              </a:rPr>
              <a:t>In attempt to predict category based on the body of text, we used 3 different models: Logistic Regression, Random Forest, </a:t>
            </a:r>
            <a:r>
              <a:rPr lang="en-US" sz="1600" b="0" i="0" err="1">
                <a:effectLst/>
                <a:latin typeface="Roboto" panose="02000000000000000000" pitchFamily="2" charset="0"/>
              </a:rPr>
              <a:t>KNeighbors</a:t>
            </a:r>
            <a:r>
              <a:rPr lang="en-US" sz="1600" b="0" i="0">
                <a:effectLst/>
                <a:latin typeface="Roboto" panose="02000000000000000000" pitchFamily="2" charset="0"/>
              </a:rPr>
              <a:t> and added </a:t>
            </a:r>
            <a:r>
              <a:rPr lang="en-US" sz="1600" b="0" i="0" err="1">
                <a:effectLst/>
                <a:latin typeface="Roboto" panose="02000000000000000000" pitchFamily="2" charset="0"/>
              </a:rPr>
              <a:t>ngrams</a:t>
            </a:r>
            <a:r>
              <a:rPr lang="en-US" sz="1600" b="0" i="0">
                <a:effectLst/>
                <a:latin typeface="Roboto" panose="02000000000000000000" pitchFamily="2" charset="0"/>
              </a:rPr>
              <a:t> to each to assess their accuracy. </a:t>
            </a:r>
          </a:p>
          <a:p>
            <a:r>
              <a:rPr lang="en-US" sz="1600" b="0" i="0">
                <a:effectLst/>
                <a:latin typeface="Roboto" panose="02000000000000000000" pitchFamily="2" charset="0"/>
              </a:rPr>
              <a:t>We found that the Logistic Regression model (with no </a:t>
            </a:r>
            <a:r>
              <a:rPr lang="en-US" sz="1600" b="0" i="0" err="1">
                <a:effectLst/>
                <a:latin typeface="Roboto" panose="02000000000000000000" pitchFamily="2" charset="0"/>
              </a:rPr>
              <a:t>ngrams</a:t>
            </a:r>
            <a:r>
              <a:rPr lang="en-US" sz="1600" b="0" i="0">
                <a:effectLst/>
                <a:latin typeface="Roboto" panose="02000000000000000000" pitchFamily="2" charset="0"/>
              </a:rPr>
              <a:t>) is the best classifier among the ones we've tried since it has the highest accuracy, precision, F1-score.</a:t>
            </a:r>
            <a:endParaRPr lang="en-US" sz="1600"/>
          </a:p>
        </p:txBody>
      </p:sp>
      <p:pic>
        <p:nvPicPr>
          <p:cNvPr id="4" name="Picture 3">
            <a:extLst>
              <a:ext uri="{FF2B5EF4-FFF2-40B4-BE49-F238E27FC236}">
                <a16:creationId xmlns:a16="http://schemas.microsoft.com/office/drawing/2014/main" id="{ABCC3C22-C8B2-738C-E787-6B1B7B16576C}"/>
              </a:ext>
            </a:extLst>
          </p:cNvPr>
          <p:cNvPicPr>
            <a:picLocks noChangeAspect="1"/>
          </p:cNvPicPr>
          <p:nvPr/>
        </p:nvPicPr>
        <p:blipFill>
          <a:blip r:embed="rId2"/>
          <a:stretch>
            <a:fillRect/>
          </a:stretch>
        </p:blipFill>
        <p:spPr>
          <a:xfrm>
            <a:off x="5483717" y="645106"/>
            <a:ext cx="6081750" cy="5686436"/>
          </a:xfrm>
          <a:prstGeom prst="rect">
            <a:avLst/>
          </a:prstGeom>
        </p:spPr>
      </p:pic>
    </p:spTree>
    <p:extLst>
      <p:ext uri="{BB962C8B-B14F-4D97-AF65-F5344CB8AC3E}">
        <p14:creationId xmlns:p14="http://schemas.microsoft.com/office/powerpoint/2010/main" val="278831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607E-E73C-340A-8551-44912B3BBE70}"/>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A2D81435-B585-6C78-CF4F-9BD14F283455}"/>
              </a:ext>
            </a:extLst>
          </p:cNvPr>
          <p:cNvSpPr>
            <a:spLocks noGrp="1"/>
          </p:cNvSpPr>
          <p:nvPr>
            <p:ph idx="1"/>
          </p:nvPr>
        </p:nvSpPr>
        <p:spPr>
          <a:xfrm>
            <a:off x="1219200" y="1662545"/>
            <a:ext cx="9753600" cy="4952011"/>
          </a:xfrm>
        </p:spPr>
        <p:txBody>
          <a:bodyPr>
            <a:normAutofit/>
          </a:bodyPr>
          <a:lstStyle/>
          <a:p>
            <a:pPr algn="l"/>
            <a:r>
              <a:rPr lang="en-US" sz="1400" b="1" i="0" dirty="0">
                <a:solidFill>
                  <a:srgbClr val="212121"/>
                </a:solidFill>
                <a:effectLst/>
                <a:latin typeface="Roboto" panose="02000000000000000000" pitchFamily="2" charset="0"/>
              </a:rPr>
              <a:t>Change over time</a:t>
            </a:r>
            <a:r>
              <a:rPr lang="en-US" sz="1400" b="0" i="0" dirty="0">
                <a:solidFill>
                  <a:srgbClr val="212121"/>
                </a:solidFill>
                <a:effectLst/>
                <a:latin typeface="Roboto" panose="02000000000000000000" pitchFamily="2" charset="0"/>
              </a:rPr>
              <a:t> Between 1995-2000 some categories were asked in much higher frequencies; however, they average out between 2005-2012. By Normalizing frequencies we were able to identify that 'before and after' was a new category in late 1990's.</a:t>
            </a:r>
          </a:p>
          <a:p>
            <a:pPr algn="l"/>
            <a:r>
              <a:rPr lang="en-US" sz="1400" b="1" i="0" dirty="0">
                <a:solidFill>
                  <a:srgbClr val="212121"/>
                </a:solidFill>
                <a:effectLst/>
                <a:latin typeface="Roboto" panose="02000000000000000000" pitchFamily="2" charset="0"/>
              </a:rPr>
              <a:t>Text Processing</a:t>
            </a:r>
            <a:r>
              <a:rPr lang="en-US" sz="1400" b="0" i="0" dirty="0">
                <a:solidFill>
                  <a:srgbClr val="212121"/>
                </a:solidFill>
                <a:effectLst/>
                <a:latin typeface="Roboto" panose="02000000000000000000" pitchFamily="2" charset="0"/>
              </a:rPr>
              <a:t> In the word cloud of Questions, 'one' and 'name' were visually the largest. Bigram of the questions indicated that 'New York' is the top common phrase. There is a clear pattern of questions asking contestants to identify something similar </a:t>
            </a:r>
            <a:r>
              <a:rPr lang="en-US" sz="1400" b="0" i="0" dirty="0" err="1">
                <a:solidFill>
                  <a:srgbClr val="212121"/>
                </a:solidFill>
                <a:effectLst/>
                <a:latin typeface="Roboto" panose="02000000000000000000" pitchFamily="2" charset="0"/>
              </a:rPr>
              <a:t>ie</a:t>
            </a:r>
            <a:r>
              <a:rPr lang="en-US" sz="1400" b="0" i="0" dirty="0">
                <a:solidFill>
                  <a:srgbClr val="212121"/>
                </a:solidFill>
                <a:effectLst/>
                <a:latin typeface="Roboto" panose="02000000000000000000" pitchFamily="2" charset="0"/>
              </a:rPr>
              <a:t> 'also called', questions relating to names, and historical or political context. Similarly, in the Answers </a:t>
            </a:r>
            <a:r>
              <a:rPr lang="en-US" sz="1400" b="0" i="0" dirty="0" err="1">
                <a:solidFill>
                  <a:srgbClr val="212121"/>
                </a:solidFill>
                <a:effectLst/>
                <a:latin typeface="Roboto" panose="02000000000000000000" pitchFamily="2" charset="0"/>
              </a:rPr>
              <a:t>wordcloud</a:t>
            </a:r>
            <a:r>
              <a:rPr lang="en-US" sz="1400" b="0" i="0" dirty="0">
                <a:solidFill>
                  <a:srgbClr val="212121"/>
                </a:solidFill>
                <a:effectLst/>
                <a:latin typeface="Roboto" panose="02000000000000000000" pitchFamily="2" charset="0"/>
              </a:rPr>
              <a:t>,'John' and 'new' were the largest words. The top common words in the Answers is with the highest frequency is also 'New York'. 11 of the top common words in Answers are names with historical importance. For both trigrams provided more context some interesting distinctions.</a:t>
            </a:r>
          </a:p>
          <a:p>
            <a:pPr algn="l"/>
            <a:r>
              <a:rPr lang="en-US" sz="1400" b="1" i="0" dirty="0">
                <a:solidFill>
                  <a:srgbClr val="212121"/>
                </a:solidFill>
                <a:effectLst/>
                <a:latin typeface="Roboto" panose="02000000000000000000" pitchFamily="2" charset="0"/>
              </a:rPr>
              <a:t>Sentiment Analysis</a:t>
            </a:r>
            <a:r>
              <a:rPr lang="en-US" sz="1400" b="0" i="0" dirty="0">
                <a:solidFill>
                  <a:srgbClr val="212121"/>
                </a:solidFill>
                <a:effectLst/>
                <a:latin typeface="Roboto" panose="02000000000000000000" pitchFamily="2" charset="0"/>
              </a:rPr>
              <a:t> Both the Questions and Answers are generally around 0, which suggests the text is neutral. Questions had a wider range of positive and negative sentiment score.</a:t>
            </a:r>
          </a:p>
          <a:p>
            <a:pPr algn="l"/>
            <a:r>
              <a:rPr lang="en-US" sz="1400" b="1" i="0" dirty="0">
                <a:solidFill>
                  <a:srgbClr val="212121"/>
                </a:solidFill>
                <a:effectLst/>
                <a:latin typeface="Roboto" panose="02000000000000000000" pitchFamily="2" charset="0"/>
              </a:rPr>
              <a:t>Network Analysis</a:t>
            </a:r>
            <a:r>
              <a:rPr lang="en-US" sz="1400" b="0" i="0" dirty="0">
                <a:solidFill>
                  <a:srgbClr val="212121"/>
                </a:solidFill>
                <a:effectLst/>
                <a:latin typeface="Roboto" panose="02000000000000000000" pitchFamily="2" charset="0"/>
              </a:rPr>
              <a:t> Looking at the pairs of Jeopardy categories, we can see that U.S. Geography and World History are the most common co-occurring categories. Additionally, we observe that "History" and "SPORTS" are frequently seen among other category pairs. Based on this analysis, if you are preparing for Jeopardy!, you should focus heavily on both "SPORTS" and "History."</a:t>
            </a:r>
          </a:p>
          <a:p>
            <a:pPr algn="l"/>
            <a:r>
              <a:rPr lang="en-US" sz="1400" b="1" i="0" dirty="0">
                <a:solidFill>
                  <a:srgbClr val="212121"/>
                </a:solidFill>
                <a:effectLst/>
                <a:latin typeface="Roboto" panose="02000000000000000000" pitchFamily="2" charset="0"/>
              </a:rPr>
              <a:t>Predictive Modeling</a:t>
            </a:r>
            <a:r>
              <a:rPr lang="en-US" sz="1400" b="0" i="0" dirty="0">
                <a:solidFill>
                  <a:srgbClr val="212121"/>
                </a:solidFill>
                <a:effectLst/>
                <a:latin typeface="Roboto" panose="02000000000000000000" pitchFamily="2" charset="0"/>
              </a:rPr>
              <a:t> In attempt to predict category based on the body of text, we used 3 different models and added </a:t>
            </a:r>
            <a:r>
              <a:rPr lang="en-US" sz="1400" b="0" i="0" dirty="0" err="1">
                <a:solidFill>
                  <a:srgbClr val="212121"/>
                </a:solidFill>
                <a:effectLst/>
                <a:latin typeface="Roboto" panose="02000000000000000000" pitchFamily="2" charset="0"/>
              </a:rPr>
              <a:t>ngrams</a:t>
            </a:r>
            <a:r>
              <a:rPr lang="en-US" sz="1400" b="0" i="0" dirty="0">
                <a:solidFill>
                  <a:srgbClr val="212121"/>
                </a:solidFill>
                <a:effectLst/>
                <a:latin typeface="Roboto" panose="02000000000000000000" pitchFamily="2" charset="0"/>
              </a:rPr>
              <a:t> to each to assess their accuracy. We found that the Logistic Regression model (with no </a:t>
            </a:r>
            <a:r>
              <a:rPr lang="en-US" sz="1400" b="0" i="0" dirty="0" err="1">
                <a:solidFill>
                  <a:srgbClr val="212121"/>
                </a:solidFill>
                <a:effectLst/>
                <a:latin typeface="Roboto" panose="02000000000000000000" pitchFamily="2" charset="0"/>
              </a:rPr>
              <a:t>ngrams</a:t>
            </a:r>
            <a:r>
              <a:rPr lang="en-US" sz="1400" b="0" i="0" dirty="0">
                <a:solidFill>
                  <a:srgbClr val="212121"/>
                </a:solidFill>
                <a:effectLst/>
                <a:latin typeface="Roboto" panose="02000000000000000000" pitchFamily="2" charset="0"/>
              </a:rPr>
              <a:t>) is the best classifier among the ones we've tried since it has the highest accuracy, precision, F1-score.</a:t>
            </a:r>
          </a:p>
          <a:p>
            <a:endParaRPr lang="en-US" sz="1200" dirty="0"/>
          </a:p>
        </p:txBody>
      </p:sp>
    </p:spTree>
    <p:extLst>
      <p:ext uri="{BB962C8B-B14F-4D97-AF65-F5344CB8AC3E}">
        <p14:creationId xmlns:p14="http://schemas.microsoft.com/office/powerpoint/2010/main" val="2484267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78B69-72C4-75D5-A934-22233725D02B}"/>
              </a:ext>
            </a:extLst>
          </p:cNvPr>
          <p:cNvSpPr>
            <a:spLocks noGrp="1"/>
          </p:cNvSpPr>
          <p:nvPr>
            <p:ph type="title"/>
          </p:nvPr>
        </p:nvSpPr>
        <p:spPr/>
        <p:txBody>
          <a:bodyPr/>
          <a:lstStyle/>
          <a:p>
            <a:r>
              <a:rPr lang="en-US" b="1" i="0" dirty="0">
                <a:solidFill>
                  <a:srgbClr val="212121"/>
                </a:solidFill>
                <a:effectLst/>
                <a:latin typeface="Roboto" panose="02000000000000000000" pitchFamily="2" charset="0"/>
              </a:rPr>
              <a:t>Further Enhancement</a:t>
            </a:r>
            <a:br>
              <a:rPr lang="en-US" b="0" i="0" dirty="0">
                <a:solidFill>
                  <a:srgbClr val="212121"/>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4CFD5716-7B55-7F3C-BFE6-D781ACA9AE52}"/>
              </a:ext>
            </a:extLst>
          </p:cNvPr>
          <p:cNvSpPr>
            <a:spLocks noGrp="1"/>
          </p:cNvSpPr>
          <p:nvPr>
            <p:ph idx="1"/>
          </p:nvPr>
        </p:nvSpPr>
        <p:spPr/>
        <p:txBody>
          <a:bodyPr>
            <a:normAutofit fontScale="92500" lnSpcReduction="10000"/>
          </a:bodyPr>
          <a:lstStyle/>
          <a:p>
            <a:pPr algn="l"/>
            <a:r>
              <a:rPr lang="en-US" b="0" i="0" dirty="0">
                <a:solidFill>
                  <a:srgbClr val="212121"/>
                </a:solidFill>
                <a:effectLst/>
                <a:latin typeface="Roboto" panose="02000000000000000000" pitchFamily="2" charset="0"/>
              </a:rPr>
              <a:t>Our original model includes all data. However, we came upon these problems that prevented us to use the full dataset and include more features:</a:t>
            </a:r>
          </a:p>
          <a:p>
            <a:pPr lvl="1">
              <a:buFont typeface="Arial" panose="020B0604020202020204" pitchFamily="34" charset="0"/>
              <a:buChar char="•"/>
            </a:pPr>
            <a:r>
              <a:rPr lang="en-US" b="0" i="0" dirty="0">
                <a:solidFill>
                  <a:srgbClr val="212121"/>
                </a:solidFill>
                <a:effectLst/>
                <a:latin typeface="Roboto" panose="02000000000000000000" pitchFamily="2" charset="0"/>
              </a:rPr>
              <a:t>long run time</a:t>
            </a:r>
          </a:p>
          <a:p>
            <a:pPr lvl="1">
              <a:buFont typeface="Arial" panose="020B0604020202020204" pitchFamily="34" charset="0"/>
              <a:buChar char="•"/>
            </a:pPr>
            <a:r>
              <a:rPr lang="en-US" b="0" i="0" dirty="0">
                <a:solidFill>
                  <a:srgbClr val="212121"/>
                </a:solidFill>
                <a:effectLst/>
                <a:latin typeface="Roboto" panose="02000000000000000000" pitchFamily="2" charset="0"/>
              </a:rPr>
              <a:t>notebook crashing before the code finish running</a:t>
            </a:r>
          </a:p>
          <a:p>
            <a:pPr algn="l"/>
            <a:r>
              <a:rPr lang="en-US" b="0" i="0" dirty="0">
                <a:solidFill>
                  <a:srgbClr val="212121"/>
                </a:solidFill>
                <a:effectLst/>
                <a:latin typeface="Roboto" panose="02000000000000000000" pitchFamily="2" charset="0"/>
              </a:rPr>
              <a:t>With more time we would have liked to advance our network analysis and construct a network to determine which Jeopardy category is worth more. Additionally, we were unable to conduct temporal Analysis: based on the air data, analyze how categories, questions, or answers evolve over time.</a:t>
            </a:r>
          </a:p>
          <a:p>
            <a:pPr algn="l"/>
            <a:r>
              <a:rPr lang="en-US" b="0" i="0" dirty="0">
                <a:solidFill>
                  <a:srgbClr val="212121"/>
                </a:solidFill>
                <a:effectLst/>
                <a:latin typeface="Roboto" panose="02000000000000000000" pitchFamily="2" charset="0"/>
              </a:rPr>
              <a:t>If we have more time, we want to try modeling with more of our dataset, potentially using methods such as LDA to reduce the feature space and include additional feature engineering steps like lemmatization, text length, and more.</a:t>
            </a:r>
          </a:p>
          <a:p>
            <a:endParaRPr lang="en-US" dirty="0"/>
          </a:p>
        </p:txBody>
      </p:sp>
    </p:spTree>
    <p:extLst>
      <p:ext uri="{BB962C8B-B14F-4D97-AF65-F5344CB8AC3E}">
        <p14:creationId xmlns:p14="http://schemas.microsoft.com/office/powerpoint/2010/main" val="693965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5D7BF-B519-3012-C900-161CB2C1881A}"/>
              </a:ext>
            </a:extLst>
          </p:cNvPr>
          <p:cNvSpPr>
            <a:spLocks noGrp="1"/>
          </p:cNvSpPr>
          <p:nvPr>
            <p:ph type="title"/>
          </p:nvPr>
        </p:nvSpPr>
        <p:spPr/>
        <p:txBody>
          <a:bodyPr/>
          <a:lstStyle/>
          <a:p>
            <a:r>
              <a:rPr lang="en-US" dirty="0"/>
              <a:t>Full code can be found on</a:t>
            </a:r>
          </a:p>
        </p:txBody>
      </p:sp>
      <p:sp>
        <p:nvSpPr>
          <p:cNvPr id="3" name="Content Placeholder 2">
            <a:extLst>
              <a:ext uri="{FF2B5EF4-FFF2-40B4-BE49-F238E27FC236}">
                <a16:creationId xmlns:a16="http://schemas.microsoft.com/office/drawing/2014/main" id="{6478A525-F8E5-88C9-EA17-BC5FCA44F578}"/>
              </a:ext>
            </a:extLst>
          </p:cNvPr>
          <p:cNvSpPr>
            <a:spLocks noGrp="1"/>
          </p:cNvSpPr>
          <p:nvPr>
            <p:ph idx="1"/>
          </p:nvPr>
        </p:nvSpPr>
        <p:spPr/>
        <p:txBody>
          <a:bodyPr/>
          <a:lstStyle/>
          <a:p>
            <a:r>
              <a:rPr lang="en-US" dirty="0"/>
              <a:t>Full code can be found </a:t>
            </a:r>
            <a:r>
              <a:rPr lang="en-US"/>
              <a:t>on </a:t>
            </a:r>
            <a:r>
              <a:rPr lang="en-US">
                <a:hlinkClick r:id="rId2"/>
              </a:rPr>
              <a:t>https</a:t>
            </a:r>
            <a:r>
              <a:rPr lang="en-US" dirty="0">
                <a:hlinkClick r:id="rId2"/>
              </a:rPr>
              <a:t>://colab.research.google.com/drive/1jSCXR1Ib3m-ZV8gre8GQA5P56Ix2bQgm?usp=sharing</a:t>
            </a:r>
            <a:r>
              <a:rPr lang="en-US" dirty="0"/>
              <a:t> </a:t>
            </a:r>
          </a:p>
        </p:txBody>
      </p:sp>
    </p:spTree>
    <p:extLst>
      <p:ext uri="{BB962C8B-B14F-4D97-AF65-F5344CB8AC3E}">
        <p14:creationId xmlns:p14="http://schemas.microsoft.com/office/powerpoint/2010/main" val="1167050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17E0-00AE-81F3-2756-385E9C3F711D}"/>
              </a:ext>
            </a:extLst>
          </p:cNvPr>
          <p:cNvSpPr>
            <a:spLocks noGrp="1"/>
          </p:cNvSpPr>
          <p:nvPr>
            <p:ph type="title"/>
          </p:nvPr>
        </p:nvSpPr>
        <p:spPr/>
        <p:txBody>
          <a:bodyPr>
            <a:normAutofit/>
          </a:bodyPr>
          <a:lstStyle/>
          <a:p>
            <a:r>
              <a:rPr lang="en-US" b="1" i="0" dirty="0">
                <a:solidFill>
                  <a:srgbClr val="212121"/>
                </a:solidFill>
                <a:effectLst/>
                <a:latin typeface="Roboto" panose="02000000000000000000" pitchFamily="2" charset="0"/>
              </a:rPr>
              <a:t>Motivation</a:t>
            </a:r>
            <a:r>
              <a:rPr lang="en-US" b="0" i="0" dirty="0">
                <a:solidFill>
                  <a:srgbClr val="212121"/>
                </a:solidFill>
                <a:effectLst/>
                <a:latin typeface="Roboto" panose="02000000000000000000" pitchFamily="2" charset="0"/>
              </a:rPr>
              <a:t>:</a:t>
            </a:r>
            <a:br>
              <a:rPr lang="en-US" b="0" i="0" dirty="0">
                <a:solidFill>
                  <a:srgbClr val="212121"/>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5C47678F-29A3-3119-8EDE-1025778D63A6}"/>
              </a:ext>
            </a:extLst>
          </p:cNvPr>
          <p:cNvSpPr>
            <a:spLocks noGrp="1"/>
          </p:cNvSpPr>
          <p:nvPr>
            <p:ph idx="1"/>
          </p:nvPr>
        </p:nvSpPr>
        <p:spPr/>
        <p:txBody>
          <a:bodyPr/>
          <a:lstStyle/>
          <a:p>
            <a:pPr algn="l"/>
            <a:r>
              <a:rPr lang="en-US" b="0" i="0" dirty="0">
                <a:solidFill>
                  <a:srgbClr val="212121"/>
                </a:solidFill>
                <a:effectLst/>
                <a:latin typeface="Roboto" panose="02000000000000000000" pitchFamily="2" charset="0"/>
              </a:rPr>
              <a:t>The goal of this project is to understand the patterns and relationships within Jeopardy! questions can provide insights into the shows content evolution and difficulty distribution. This analysis will be valuable to contesters and fans interested in the structure of the quiz questions and their categorizations.</a:t>
            </a:r>
          </a:p>
          <a:p>
            <a:pPr algn="l"/>
            <a:r>
              <a:rPr lang="en-US" b="0" i="0" dirty="0">
                <a:solidFill>
                  <a:srgbClr val="212121"/>
                </a:solidFill>
                <a:effectLst/>
                <a:latin typeface="Roboto" panose="02000000000000000000" pitchFamily="2" charset="0"/>
              </a:rPr>
              <a:t>We will try to predict what category a question would be based on the body of text. We will attempt to use text processing to extract features and train initial models for predicting categories.</a:t>
            </a:r>
          </a:p>
          <a:p>
            <a:endParaRPr lang="en-US" dirty="0"/>
          </a:p>
        </p:txBody>
      </p:sp>
    </p:spTree>
    <p:extLst>
      <p:ext uri="{BB962C8B-B14F-4D97-AF65-F5344CB8AC3E}">
        <p14:creationId xmlns:p14="http://schemas.microsoft.com/office/powerpoint/2010/main" val="4243598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A98B-1F66-0BB9-CE16-7BDE56476686}"/>
              </a:ext>
            </a:extLst>
          </p:cNvPr>
          <p:cNvSpPr>
            <a:spLocks noGrp="1"/>
          </p:cNvSpPr>
          <p:nvPr>
            <p:ph type="title"/>
          </p:nvPr>
        </p:nvSpPr>
        <p:spPr/>
        <p:txBody>
          <a:bodyPr/>
          <a:lstStyle/>
          <a:p>
            <a:r>
              <a:rPr lang="en-US" b="1" i="0" dirty="0">
                <a:solidFill>
                  <a:srgbClr val="212121"/>
                </a:solidFill>
                <a:effectLst/>
                <a:latin typeface="Roboto" panose="02000000000000000000" pitchFamily="2" charset="0"/>
              </a:rPr>
              <a:t>Dataset:</a:t>
            </a:r>
            <a:br>
              <a:rPr lang="en-US" b="1" i="0" dirty="0">
                <a:solidFill>
                  <a:srgbClr val="212121"/>
                </a:solidFill>
                <a:effectLst/>
                <a:latin typeface="Roboto" panose="02000000000000000000" pitchFamily="2" charset="0"/>
              </a:rPr>
            </a:br>
            <a:endParaRPr lang="en-US" b="1" dirty="0"/>
          </a:p>
        </p:txBody>
      </p:sp>
      <p:sp>
        <p:nvSpPr>
          <p:cNvPr id="3" name="Content Placeholder 2">
            <a:extLst>
              <a:ext uri="{FF2B5EF4-FFF2-40B4-BE49-F238E27FC236}">
                <a16:creationId xmlns:a16="http://schemas.microsoft.com/office/drawing/2014/main" id="{15FA9BEF-A7D4-C926-9873-FDE0A2377E7A}"/>
              </a:ext>
            </a:extLst>
          </p:cNvPr>
          <p:cNvSpPr>
            <a:spLocks noGrp="1"/>
          </p:cNvSpPr>
          <p:nvPr>
            <p:ph idx="1"/>
          </p:nvPr>
        </p:nvSpPr>
        <p:spPr/>
        <p:txBody>
          <a:bodyPr/>
          <a:lstStyle/>
          <a:p>
            <a:pPr algn="l"/>
            <a:r>
              <a:rPr lang="en-US" b="0" i="0" dirty="0">
                <a:solidFill>
                  <a:srgbClr val="212121"/>
                </a:solidFill>
                <a:effectLst/>
                <a:latin typeface="Roboto" panose="02000000000000000000" pitchFamily="2" charset="0"/>
              </a:rPr>
              <a:t>The dataset contains 150,000 Jeopardy! questions in CSV format, sourced from </a:t>
            </a:r>
            <a:r>
              <a:rPr lang="en-US" b="0" i="0" dirty="0">
                <a:solidFill>
                  <a:srgbClr val="212121"/>
                </a:solidFill>
                <a:effectLst/>
                <a:latin typeface="Roboto" panose="02000000000000000000" pitchFamily="2" charset="0"/>
                <a:hlinkClick r:id="rId2"/>
              </a:rPr>
              <a:t>www.j-archive.com</a:t>
            </a:r>
            <a:r>
              <a:rPr lang="en-US" b="0" i="0" dirty="0">
                <a:solidFill>
                  <a:srgbClr val="212121"/>
                </a:solidFill>
                <a:effectLst/>
                <a:latin typeface="Roboto" panose="02000000000000000000" pitchFamily="2" charset="0"/>
              </a:rPr>
              <a:t>. It contains questions from 1984 to 2012. This subset is part of a larger collection of over 500,000 questions aired on the show. It includes details such as question category, value (except for final rounds), question text, answer, round type, episode number, and air date.</a:t>
            </a:r>
          </a:p>
          <a:p>
            <a:r>
              <a:rPr lang="en-US" b="1" dirty="0"/>
              <a:t>Data cleaning: </a:t>
            </a:r>
          </a:p>
          <a:p>
            <a:pPr lvl="1"/>
            <a:r>
              <a:rPr lang="en-US" b="0" i="0" dirty="0">
                <a:solidFill>
                  <a:srgbClr val="212121"/>
                </a:solidFill>
                <a:effectLst/>
                <a:latin typeface="Roboto" panose="02000000000000000000" pitchFamily="2" charset="0"/>
              </a:rPr>
              <a:t>Cleaning 'Value' column: Dropping rows with missing values and remove dollar signs '$' and commas ',' from the values. Then converted datatype to floating-point numbers.</a:t>
            </a:r>
            <a:endParaRPr lang="en-US" b="1" i="0" dirty="0">
              <a:solidFill>
                <a:srgbClr val="212121"/>
              </a:solidFill>
              <a:effectLst/>
              <a:latin typeface="Roboto" panose="02000000000000000000" pitchFamily="2" charset="0"/>
            </a:endParaRPr>
          </a:p>
          <a:p>
            <a:pPr lvl="1"/>
            <a:r>
              <a:rPr lang="en-US" b="0" i="0" dirty="0">
                <a:solidFill>
                  <a:srgbClr val="212121"/>
                </a:solidFill>
                <a:effectLst/>
                <a:latin typeface="Roboto" panose="02000000000000000000" pitchFamily="2" charset="0"/>
              </a:rPr>
              <a:t>Cleaning 'Question' column: Some entries in this column contain html tags of images f</a:t>
            </a:r>
            <a:endParaRPr lang="en-US" b="1" dirty="0"/>
          </a:p>
        </p:txBody>
      </p:sp>
    </p:spTree>
    <p:extLst>
      <p:ext uri="{BB962C8B-B14F-4D97-AF65-F5344CB8AC3E}">
        <p14:creationId xmlns:p14="http://schemas.microsoft.com/office/powerpoint/2010/main" val="2464501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EC3385-7E66-6C7C-64C0-FC0AD0456040}"/>
              </a:ext>
            </a:extLst>
          </p:cNvPr>
          <p:cNvSpPr>
            <a:spLocks noGrp="1"/>
          </p:cNvSpPr>
          <p:nvPr>
            <p:ph type="title"/>
          </p:nvPr>
        </p:nvSpPr>
        <p:spPr>
          <a:xfrm>
            <a:off x="8471424" y="1110882"/>
            <a:ext cx="3053039" cy="1060817"/>
          </a:xfrm>
        </p:spPr>
        <p:txBody>
          <a:bodyPr anchor="b">
            <a:normAutofit/>
          </a:bodyPr>
          <a:lstStyle/>
          <a:p>
            <a:r>
              <a:rPr lang="en-US" sz="2200" b="1" i="0">
                <a:effectLst/>
                <a:latin typeface="Roboto" panose="02000000000000000000" pitchFamily="2" charset="0"/>
              </a:rPr>
              <a:t>Do the top categories change through out the years?</a:t>
            </a:r>
            <a:endParaRPr lang="en-US" sz="2200"/>
          </a:p>
        </p:txBody>
      </p:sp>
      <p:pic>
        <p:nvPicPr>
          <p:cNvPr id="4" name="Picture 3">
            <a:extLst>
              <a:ext uri="{FF2B5EF4-FFF2-40B4-BE49-F238E27FC236}">
                <a16:creationId xmlns:a16="http://schemas.microsoft.com/office/drawing/2014/main" id="{47858001-669F-4327-CD43-C2A215AA3221}"/>
              </a:ext>
            </a:extLst>
          </p:cNvPr>
          <p:cNvPicPr>
            <a:picLocks noChangeAspect="1"/>
          </p:cNvPicPr>
          <p:nvPr/>
        </p:nvPicPr>
        <p:blipFill>
          <a:blip r:embed="rId2"/>
          <a:stretch>
            <a:fillRect/>
          </a:stretch>
        </p:blipFill>
        <p:spPr>
          <a:xfrm>
            <a:off x="287867" y="1108747"/>
            <a:ext cx="7246788" cy="4873464"/>
          </a:xfrm>
          <a:prstGeom prst="rect">
            <a:avLst/>
          </a:prstGeom>
        </p:spPr>
      </p:pic>
      <p:sp>
        <p:nvSpPr>
          <p:cNvPr id="3" name="Content Placeholder 2">
            <a:extLst>
              <a:ext uri="{FF2B5EF4-FFF2-40B4-BE49-F238E27FC236}">
                <a16:creationId xmlns:a16="http://schemas.microsoft.com/office/drawing/2014/main" id="{3A0E8744-501C-A96A-3A61-E92EF8C83B53}"/>
              </a:ext>
            </a:extLst>
          </p:cNvPr>
          <p:cNvSpPr>
            <a:spLocks noGrp="1"/>
          </p:cNvSpPr>
          <p:nvPr>
            <p:ph idx="1"/>
          </p:nvPr>
        </p:nvSpPr>
        <p:spPr>
          <a:xfrm>
            <a:off x="8471423" y="2286000"/>
            <a:ext cx="3053039" cy="3931920"/>
          </a:xfrm>
        </p:spPr>
        <p:txBody>
          <a:bodyPr>
            <a:normAutofit/>
          </a:bodyPr>
          <a:lstStyle/>
          <a:p>
            <a:pPr marL="0" indent="0">
              <a:buNone/>
            </a:pPr>
            <a:br>
              <a:rPr lang="en-US" sz="1600"/>
            </a:br>
            <a:r>
              <a:rPr lang="en-US" sz="1600" b="0" i="0">
                <a:effectLst/>
                <a:latin typeface="Roboto" panose="02000000000000000000" pitchFamily="2" charset="0"/>
              </a:rPr>
              <a:t>The top categories seem to be consistent for the most part. In the past some of the categories were asked at much higher frequency, for example History was asked a 60+ times in 1997, and Before &amp; After was asked at the highest frequency between 1997 to 2005. As we approach more recent years the categories seem to be asked in similar frequency, between 2005 and 2012 all categories were asked 30 times or less.</a:t>
            </a:r>
            <a:endParaRPr lang="en-US" sz="1600"/>
          </a:p>
        </p:txBody>
      </p:sp>
      <p:sp>
        <p:nvSpPr>
          <p:cNvPr id="16"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spTree>
    <p:extLst>
      <p:ext uri="{BB962C8B-B14F-4D97-AF65-F5344CB8AC3E}">
        <p14:creationId xmlns:p14="http://schemas.microsoft.com/office/powerpoint/2010/main" val="148658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8238F-F1ED-F780-C2B6-FE032E5CA986}"/>
              </a:ext>
            </a:extLst>
          </p:cNvPr>
          <p:cNvSpPr>
            <a:spLocks noGrp="1"/>
          </p:cNvSpPr>
          <p:nvPr>
            <p:ph type="title"/>
          </p:nvPr>
        </p:nvSpPr>
        <p:spPr>
          <a:xfrm>
            <a:off x="948267" y="665606"/>
            <a:ext cx="5313132" cy="1485900"/>
          </a:xfrm>
        </p:spPr>
        <p:txBody>
          <a:bodyPr>
            <a:normAutofit/>
          </a:bodyPr>
          <a:lstStyle/>
          <a:p>
            <a:r>
              <a:rPr lang="en-US" b="1" i="0" dirty="0">
                <a:solidFill>
                  <a:srgbClr val="212121"/>
                </a:solidFill>
                <a:effectLst/>
                <a:latin typeface="Roboto" panose="02000000000000000000" pitchFamily="2" charset="0"/>
              </a:rPr>
              <a:t>Frequency Analysis:</a:t>
            </a:r>
            <a:br>
              <a:rPr lang="en-US" b="0" i="0" dirty="0">
                <a:solidFill>
                  <a:srgbClr val="212121"/>
                </a:solidFill>
                <a:effectLst/>
                <a:latin typeface="Roboto" panose="02000000000000000000" pitchFamily="2" charset="0"/>
              </a:rPr>
            </a:br>
            <a:r>
              <a:rPr lang="en-US" sz="2000" b="1" dirty="0">
                <a:solidFill>
                  <a:srgbClr val="212121"/>
                </a:solidFill>
                <a:latin typeface="Roboto" panose="02000000000000000000" pitchFamily="2" charset="0"/>
              </a:rPr>
              <a:t>Identify the most common words or phrases in the questions or answers</a:t>
            </a:r>
            <a:endParaRPr lang="en-US" dirty="0"/>
          </a:p>
        </p:txBody>
      </p:sp>
      <p:sp>
        <p:nvSpPr>
          <p:cNvPr id="3" name="Content Placeholder 2">
            <a:extLst>
              <a:ext uri="{FF2B5EF4-FFF2-40B4-BE49-F238E27FC236}">
                <a16:creationId xmlns:a16="http://schemas.microsoft.com/office/drawing/2014/main" id="{D1B061E5-AC07-2925-F146-6D3B84288932}"/>
              </a:ext>
            </a:extLst>
          </p:cNvPr>
          <p:cNvSpPr>
            <a:spLocks noGrp="1"/>
          </p:cNvSpPr>
          <p:nvPr>
            <p:ph idx="1"/>
          </p:nvPr>
        </p:nvSpPr>
        <p:spPr>
          <a:xfrm>
            <a:off x="1202268" y="2286000"/>
            <a:ext cx="3048000" cy="3906394"/>
          </a:xfrm>
        </p:spPr>
        <p:txBody>
          <a:bodyPr>
            <a:normAutofit/>
          </a:bodyPr>
          <a:lstStyle/>
          <a:p>
            <a:pPr algn="l"/>
            <a:r>
              <a:rPr lang="en-US" sz="1800" b="0" i="0" dirty="0">
                <a:solidFill>
                  <a:srgbClr val="212121"/>
                </a:solidFill>
                <a:effectLst/>
                <a:latin typeface="Roboto" panose="02000000000000000000" pitchFamily="2" charset="0"/>
              </a:rPr>
              <a:t>Text preprocessing: Define the function, convert text to lowercase, remove punctuation, parenthesis, tokenize text, and remove stop words, then apply the function to the Question column</a:t>
            </a:r>
          </a:p>
          <a:p>
            <a:r>
              <a:rPr lang="en-US" sz="1800" i="1" dirty="0"/>
              <a:t>Code and image reflect the ‘question’ data; same process was completed for ‘answers’ </a:t>
            </a:r>
          </a:p>
        </p:txBody>
      </p:sp>
      <p:pic>
        <p:nvPicPr>
          <p:cNvPr id="4" name="Picture 3">
            <a:extLst>
              <a:ext uri="{FF2B5EF4-FFF2-40B4-BE49-F238E27FC236}">
                <a16:creationId xmlns:a16="http://schemas.microsoft.com/office/drawing/2014/main" id="{51A71304-137C-B01C-E4E1-AF726B38A864}"/>
              </a:ext>
            </a:extLst>
          </p:cNvPr>
          <p:cNvPicPr>
            <a:picLocks noChangeAspect="1"/>
          </p:cNvPicPr>
          <p:nvPr/>
        </p:nvPicPr>
        <p:blipFill>
          <a:blip r:embed="rId2"/>
          <a:stretch>
            <a:fillRect/>
          </a:stretch>
        </p:blipFill>
        <p:spPr>
          <a:xfrm>
            <a:off x="6261399" y="27344"/>
            <a:ext cx="5930601" cy="2931411"/>
          </a:xfrm>
          <a:prstGeom prst="rect">
            <a:avLst/>
          </a:prstGeom>
        </p:spPr>
      </p:pic>
      <p:pic>
        <p:nvPicPr>
          <p:cNvPr id="5" name="Picture 4">
            <a:extLst>
              <a:ext uri="{FF2B5EF4-FFF2-40B4-BE49-F238E27FC236}">
                <a16:creationId xmlns:a16="http://schemas.microsoft.com/office/drawing/2014/main" id="{110518E8-69B2-1743-3C35-DD9735E0ECA9}"/>
              </a:ext>
            </a:extLst>
          </p:cNvPr>
          <p:cNvPicPr>
            <a:picLocks noChangeAspect="1"/>
          </p:cNvPicPr>
          <p:nvPr/>
        </p:nvPicPr>
        <p:blipFill>
          <a:blip r:embed="rId3"/>
          <a:stretch>
            <a:fillRect/>
          </a:stretch>
        </p:blipFill>
        <p:spPr>
          <a:xfrm>
            <a:off x="4638702" y="3003378"/>
            <a:ext cx="7553297" cy="3581400"/>
          </a:xfrm>
          <a:prstGeom prst="rect">
            <a:avLst/>
          </a:prstGeom>
        </p:spPr>
      </p:pic>
    </p:spTree>
    <p:extLst>
      <p:ext uri="{BB962C8B-B14F-4D97-AF65-F5344CB8AC3E}">
        <p14:creationId xmlns:p14="http://schemas.microsoft.com/office/powerpoint/2010/main" val="2952578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9B9FE-A814-4F64-556D-99BF5A68BA02}"/>
              </a:ext>
            </a:extLst>
          </p:cNvPr>
          <p:cNvSpPr>
            <a:spLocks noGrp="1"/>
          </p:cNvSpPr>
          <p:nvPr>
            <p:ph type="title"/>
          </p:nvPr>
        </p:nvSpPr>
        <p:spPr/>
        <p:txBody>
          <a:bodyPr/>
          <a:lstStyle/>
          <a:p>
            <a:r>
              <a:rPr lang="en-US" dirty="0"/>
              <a:t>What are the top words in ‘Answers’</a:t>
            </a:r>
          </a:p>
        </p:txBody>
      </p:sp>
      <p:pic>
        <p:nvPicPr>
          <p:cNvPr id="4" name="Content Placeholder 3">
            <a:extLst>
              <a:ext uri="{FF2B5EF4-FFF2-40B4-BE49-F238E27FC236}">
                <a16:creationId xmlns:a16="http://schemas.microsoft.com/office/drawing/2014/main" id="{BE1DFF39-31BE-3FB0-C862-359EE0A5AAC4}"/>
              </a:ext>
            </a:extLst>
          </p:cNvPr>
          <p:cNvPicPr>
            <a:picLocks noGrp="1" noChangeAspect="1"/>
          </p:cNvPicPr>
          <p:nvPr>
            <p:ph idx="1"/>
          </p:nvPr>
        </p:nvPicPr>
        <p:blipFill>
          <a:blip r:embed="rId2"/>
          <a:stretch>
            <a:fillRect/>
          </a:stretch>
        </p:blipFill>
        <p:spPr>
          <a:xfrm>
            <a:off x="1077384" y="4214889"/>
            <a:ext cx="3660872" cy="2091927"/>
          </a:xfrm>
          <a:prstGeom prst="rect">
            <a:avLst/>
          </a:prstGeom>
        </p:spPr>
      </p:pic>
      <p:pic>
        <p:nvPicPr>
          <p:cNvPr id="5" name="Picture 4">
            <a:extLst>
              <a:ext uri="{FF2B5EF4-FFF2-40B4-BE49-F238E27FC236}">
                <a16:creationId xmlns:a16="http://schemas.microsoft.com/office/drawing/2014/main" id="{35B37BE1-4D31-DAC9-FAB3-73E6457FBFEC}"/>
              </a:ext>
            </a:extLst>
          </p:cNvPr>
          <p:cNvPicPr>
            <a:picLocks noChangeAspect="1"/>
          </p:cNvPicPr>
          <p:nvPr/>
        </p:nvPicPr>
        <p:blipFill>
          <a:blip r:embed="rId3"/>
          <a:stretch>
            <a:fillRect/>
          </a:stretch>
        </p:blipFill>
        <p:spPr>
          <a:xfrm>
            <a:off x="5252683" y="1579418"/>
            <a:ext cx="6786917" cy="4950731"/>
          </a:xfrm>
          <a:prstGeom prst="rect">
            <a:avLst/>
          </a:prstGeom>
        </p:spPr>
      </p:pic>
      <p:sp>
        <p:nvSpPr>
          <p:cNvPr id="7" name="TextBox 6">
            <a:extLst>
              <a:ext uri="{FF2B5EF4-FFF2-40B4-BE49-F238E27FC236}">
                <a16:creationId xmlns:a16="http://schemas.microsoft.com/office/drawing/2014/main" id="{E5E4C713-0010-8020-97D4-35964DE3051A}"/>
              </a:ext>
            </a:extLst>
          </p:cNvPr>
          <p:cNvSpPr txBox="1"/>
          <p:nvPr/>
        </p:nvSpPr>
        <p:spPr>
          <a:xfrm>
            <a:off x="1077384" y="1716560"/>
            <a:ext cx="3822700" cy="2185214"/>
          </a:xfrm>
          <a:prstGeom prst="rect">
            <a:avLst/>
          </a:prstGeom>
          <a:noFill/>
        </p:spPr>
        <p:txBody>
          <a:bodyPr wrap="square">
            <a:spAutoFit/>
          </a:bodyPr>
          <a:lstStyle/>
          <a:p>
            <a:r>
              <a:rPr lang="en-US" sz="1700" b="0" i="0" dirty="0">
                <a:solidFill>
                  <a:srgbClr val="212121"/>
                </a:solidFill>
                <a:effectLst/>
                <a:latin typeface="Roboto" panose="02000000000000000000" pitchFamily="2" charset="0"/>
              </a:rPr>
              <a:t>The top common words in the Answers is with the highest frequency is also 'New York'; a total of 9 cities, states and countries are found in the common words of Answers. Additionally, 11 of the top common words in Answers are names with historical importance.</a:t>
            </a:r>
            <a:endParaRPr lang="en-US" sz="1700" dirty="0"/>
          </a:p>
        </p:txBody>
      </p:sp>
      <p:sp>
        <p:nvSpPr>
          <p:cNvPr id="9" name="TextBox 8">
            <a:extLst>
              <a:ext uri="{FF2B5EF4-FFF2-40B4-BE49-F238E27FC236}">
                <a16:creationId xmlns:a16="http://schemas.microsoft.com/office/drawing/2014/main" id="{2CAB70A6-DEF8-1948-CA98-E01FD5EF7163}"/>
              </a:ext>
            </a:extLst>
          </p:cNvPr>
          <p:cNvSpPr txBox="1"/>
          <p:nvPr/>
        </p:nvSpPr>
        <p:spPr>
          <a:xfrm>
            <a:off x="1077384" y="6376260"/>
            <a:ext cx="4373909" cy="307777"/>
          </a:xfrm>
          <a:prstGeom prst="rect">
            <a:avLst/>
          </a:prstGeom>
          <a:noFill/>
        </p:spPr>
        <p:txBody>
          <a:bodyPr wrap="square">
            <a:spAutoFit/>
          </a:bodyPr>
          <a:lstStyle/>
          <a:p>
            <a:r>
              <a:rPr lang="en-US" sz="1400" i="1" dirty="0"/>
              <a:t>Same process was completed for ‘question’ </a:t>
            </a:r>
          </a:p>
        </p:txBody>
      </p:sp>
    </p:spTree>
    <p:extLst>
      <p:ext uri="{BB962C8B-B14F-4D97-AF65-F5344CB8AC3E}">
        <p14:creationId xmlns:p14="http://schemas.microsoft.com/office/powerpoint/2010/main" val="3225977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4850C7-7032-CAF1-5B52-9E3EC4D323DD}"/>
              </a:ext>
            </a:extLst>
          </p:cNvPr>
          <p:cNvSpPr>
            <a:spLocks noGrp="1"/>
          </p:cNvSpPr>
          <p:nvPr>
            <p:ph type="title"/>
          </p:nvPr>
        </p:nvSpPr>
        <p:spPr>
          <a:xfrm>
            <a:off x="8471424" y="1110882"/>
            <a:ext cx="3053039" cy="1060817"/>
          </a:xfrm>
        </p:spPr>
        <p:txBody>
          <a:bodyPr anchor="b">
            <a:normAutofit/>
          </a:bodyPr>
          <a:lstStyle/>
          <a:p>
            <a:r>
              <a:rPr lang="en-US" sz="2800" b="1" i="0">
                <a:effectLst/>
                <a:latin typeface="Roboto" panose="02000000000000000000" pitchFamily="2" charset="0"/>
              </a:rPr>
              <a:t>Sentiment Analysis</a:t>
            </a:r>
            <a:endParaRPr lang="en-US" sz="2800"/>
          </a:p>
        </p:txBody>
      </p:sp>
      <p:pic>
        <p:nvPicPr>
          <p:cNvPr id="4" name="Picture 3">
            <a:extLst>
              <a:ext uri="{FF2B5EF4-FFF2-40B4-BE49-F238E27FC236}">
                <a16:creationId xmlns:a16="http://schemas.microsoft.com/office/drawing/2014/main" id="{031534E1-AC93-4362-3AAD-2CB1EAFCF94C}"/>
              </a:ext>
            </a:extLst>
          </p:cNvPr>
          <p:cNvPicPr>
            <a:picLocks noChangeAspect="1"/>
          </p:cNvPicPr>
          <p:nvPr/>
        </p:nvPicPr>
        <p:blipFill>
          <a:blip r:embed="rId2"/>
          <a:stretch>
            <a:fillRect/>
          </a:stretch>
        </p:blipFill>
        <p:spPr>
          <a:xfrm>
            <a:off x="308128" y="1110882"/>
            <a:ext cx="7534655" cy="4370099"/>
          </a:xfrm>
          <a:prstGeom prst="rect">
            <a:avLst/>
          </a:prstGeom>
        </p:spPr>
      </p:pic>
      <p:sp>
        <p:nvSpPr>
          <p:cNvPr id="3" name="Content Placeholder 2">
            <a:extLst>
              <a:ext uri="{FF2B5EF4-FFF2-40B4-BE49-F238E27FC236}">
                <a16:creationId xmlns:a16="http://schemas.microsoft.com/office/drawing/2014/main" id="{45B6DC4F-8329-7A80-596C-F49F4B052E7C}"/>
              </a:ext>
            </a:extLst>
          </p:cNvPr>
          <p:cNvSpPr>
            <a:spLocks noGrp="1"/>
          </p:cNvSpPr>
          <p:nvPr>
            <p:ph idx="1"/>
          </p:nvPr>
        </p:nvSpPr>
        <p:spPr>
          <a:xfrm>
            <a:off x="8471423" y="2286000"/>
            <a:ext cx="3053039" cy="3931920"/>
          </a:xfrm>
        </p:spPr>
        <p:txBody>
          <a:bodyPr>
            <a:normAutofit lnSpcReduction="10000"/>
          </a:bodyPr>
          <a:lstStyle/>
          <a:p>
            <a:pPr marL="0" indent="0">
              <a:buNone/>
            </a:pPr>
            <a:r>
              <a:rPr lang="en-US" sz="1600" b="1" i="0" dirty="0">
                <a:effectLst/>
                <a:latin typeface="Roboto" panose="02000000000000000000" pitchFamily="2" charset="0"/>
              </a:rPr>
              <a:t>Determine the sentiment of questions and answers:</a:t>
            </a:r>
            <a:r>
              <a:rPr lang="en-US" sz="1600" b="0" i="0" dirty="0">
                <a:effectLst/>
                <a:latin typeface="Roboto" panose="02000000000000000000" pitchFamily="2" charset="0"/>
              </a:rPr>
              <a:t> Both the Questions and Answers are generally around 0, which suggests the text is neutral. Almost 140,000 of answers are neutral (0) possibly because they tend to be shorter. Around 80,000 Questions were at the sentiment score of 0, with a wider range (compared to answers) of positive and negative sentiment score. They might have more emotional language; examples of questions with positive and negative sentiment were printed for context.</a:t>
            </a:r>
            <a:endParaRPr lang="en-US" sz="1600" dirty="0"/>
          </a:p>
        </p:txBody>
      </p:sp>
      <p:sp>
        <p:nvSpPr>
          <p:cNvPr id="11"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spTree>
    <p:extLst>
      <p:ext uri="{BB962C8B-B14F-4D97-AF65-F5344CB8AC3E}">
        <p14:creationId xmlns:p14="http://schemas.microsoft.com/office/powerpoint/2010/main" val="118666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A8790-9B43-C191-18CE-909392CE7735}"/>
              </a:ext>
            </a:extLst>
          </p:cNvPr>
          <p:cNvSpPr>
            <a:spLocks noGrp="1"/>
          </p:cNvSpPr>
          <p:nvPr>
            <p:ph type="title"/>
          </p:nvPr>
        </p:nvSpPr>
        <p:spPr>
          <a:xfrm>
            <a:off x="917525" y="614548"/>
            <a:ext cx="4579439" cy="1485900"/>
          </a:xfrm>
        </p:spPr>
        <p:txBody>
          <a:bodyPr>
            <a:normAutofit/>
          </a:bodyPr>
          <a:lstStyle/>
          <a:p>
            <a:r>
              <a:rPr lang="en-US" sz="4800" dirty="0"/>
              <a:t>Network Analysis</a:t>
            </a:r>
          </a:p>
        </p:txBody>
      </p:sp>
      <p:sp>
        <p:nvSpPr>
          <p:cNvPr id="3" name="Content Placeholder 2">
            <a:extLst>
              <a:ext uri="{FF2B5EF4-FFF2-40B4-BE49-F238E27FC236}">
                <a16:creationId xmlns:a16="http://schemas.microsoft.com/office/drawing/2014/main" id="{71B95D9F-BE30-9E50-86B5-0A09A70E5C94}"/>
              </a:ext>
            </a:extLst>
          </p:cNvPr>
          <p:cNvSpPr>
            <a:spLocks noGrp="1"/>
          </p:cNvSpPr>
          <p:nvPr>
            <p:ph idx="1"/>
          </p:nvPr>
        </p:nvSpPr>
        <p:spPr>
          <a:xfrm>
            <a:off x="1070594" y="1810987"/>
            <a:ext cx="3972296" cy="3581400"/>
          </a:xfrm>
        </p:spPr>
        <p:txBody>
          <a:bodyPr/>
          <a:lstStyle/>
          <a:p>
            <a:r>
              <a:rPr lang="en-US" b="0" dirty="0">
                <a:solidFill>
                  <a:srgbClr val="000000"/>
                </a:solidFill>
                <a:effectLst/>
                <a:latin typeface="Roboto" panose="02000000000000000000" pitchFamily="2" charset="0"/>
                <a:ea typeface="Roboto" panose="02000000000000000000" pitchFamily="2" charset="0"/>
                <a:cs typeface="Roboto" panose="02000000000000000000" pitchFamily="2" charset="0"/>
              </a:rPr>
              <a:t>Creating a Co-</a:t>
            </a:r>
            <a:r>
              <a:rPr lang="en-US" b="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occurence</a:t>
            </a:r>
            <a:r>
              <a:rPr lang="en-US" b="0" dirty="0">
                <a:solidFill>
                  <a:srgbClr val="000000"/>
                </a:solidFill>
                <a:effectLst/>
                <a:latin typeface="Roboto" panose="02000000000000000000" pitchFamily="2" charset="0"/>
                <a:ea typeface="Roboto" panose="02000000000000000000" pitchFamily="2" charset="0"/>
                <a:cs typeface="Roboto" panose="02000000000000000000" pitchFamily="2" charset="0"/>
              </a:rPr>
              <a:t> Network</a:t>
            </a:r>
          </a:p>
          <a:p>
            <a:r>
              <a:rPr lang="en-US" b="0" i="0" dirty="0">
                <a:solidFill>
                  <a:srgbClr val="212121"/>
                </a:solidFill>
                <a:effectLst/>
                <a:latin typeface="Roboto" panose="02000000000000000000" pitchFamily="2" charset="0"/>
              </a:rPr>
              <a:t>Nodes represent categories, and edges represent the co-occurrence between categories, with edge labels showing the weights (co-occurrence counts).</a:t>
            </a:r>
          </a:p>
          <a:p>
            <a:endParaRPr lang="en-US" dirty="0"/>
          </a:p>
        </p:txBody>
      </p:sp>
      <p:pic>
        <p:nvPicPr>
          <p:cNvPr id="4" name="Picture 3">
            <a:extLst>
              <a:ext uri="{FF2B5EF4-FFF2-40B4-BE49-F238E27FC236}">
                <a16:creationId xmlns:a16="http://schemas.microsoft.com/office/drawing/2014/main" id="{D82581DE-41D9-7935-9C14-EDE4D3CA55AD}"/>
              </a:ext>
            </a:extLst>
          </p:cNvPr>
          <p:cNvPicPr>
            <a:picLocks noChangeAspect="1"/>
          </p:cNvPicPr>
          <p:nvPr/>
        </p:nvPicPr>
        <p:blipFill>
          <a:blip r:embed="rId2"/>
          <a:stretch>
            <a:fillRect/>
          </a:stretch>
        </p:blipFill>
        <p:spPr>
          <a:xfrm>
            <a:off x="6045280" y="86095"/>
            <a:ext cx="5907517" cy="4699660"/>
          </a:xfrm>
          <a:prstGeom prst="rect">
            <a:avLst/>
          </a:prstGeom>
        </p:spPr>
      </p:pic>
      <p:sp>
        <p:nvSpPr>
          <p:cNvPr id="7" name="TextBox 6">
            <a:extLst>
              <a:ext uri="{FF2B5EF4-FFF2-40B4-BE49-F238E27FC236}">
                <a16:creationId xmlns:a16="http://schemas.microsoft.com/office/drawing/2014/main" id="{C3009DA0-60FF-9794-54DD-3AE76FFB2645}"/>
              </a:ext>
            </a:extLst>
          </p:cNvPr>
          <p:cNvSpPr txBox="1"/>
          <p:nvPr/>
        </p:nvSpPr>
        <p:spPr>
          <a:xfrm>
            <a:off x="6095999" y="4952010"/>
            <a:ext cx="5856797" cy="1569660"/>
          </a:xfrm>
          <a:prstGeom prst="rect">
            <a:avLst/>
          </a:prstGeom>
          <a:noFill/>
        </p:spPr>
        <p:txBody>
          <a:bodyPr wrap="square">
            <a:spAutoFit/>
          </a:bodyPr>
          <a:lstStyle/>
          <a:p>
            <a:r>
              <a:rPr lang="en-US" sz="1600" b="0" i="0" dirty="0">
                <a:solidFill>
                  <a:srgbClr val="212121"/>
                </a:solidFill>
                <a:effectLst/>
                <a:latin typeface="Roboto" panose="02000000000000000000" pitchFamily="2" charset="0"/>
              </a:rPr>
              <a:t>With 19,779 unique categories, there are 182,598 connections between these categories. Each category is connected to approximately 18 other categories which suggests that while there is a significant amount of interconnection, it's not overly dense. The low density of 0.000933 indicates that the network is not heavily interconnected.</a:t>
            </a:r>
            <a:endParaRPr lang="en-US" sz="1600" dirty="0"/>
          </a:p>
        </p:txBody>
      </p:sp>
    </p:spTree>
    <p:extLst>
      <p:ext uri="{BB962C8B-B14F-4D97-AF65-F5344CB8AC3E}">
        <p14:creationId xmlns:p14="http://schemas.microsoft.com/office/powerpoint/2010/main" val="2306484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A8790-9B43-C191-18CE-909392CE7735}"/>
              </a:ext>
            </a:extLst>
          </p:cNvPr>
          <p:cNvSpPr>
            <a:spLocks noGrp="1"/>
          </p:cNvSpPr>
          <p:nvPr>
            <p:ph type="title"/>
          </p:nvPr>
        </p:nvSpPr>
        <p:spPr>
          <a:xfrm>
            <a:off x="992144" y="705909"/>
            <a:ext cx="9601200" cy="1485900"/>
          </a:xfrm>
        </p:spPr>
        <p:txBody>
          <a:bodyPr>
            <a:normAutofit/>
          </a:bodyPr>
          <a:lstStyle/>
          <a:p>
            <a:r>
              <a:rPr lang="en-US" sz="4800"/>
              <a:t>Network Analysis</a:t>
            </a:r>
            <a:endParaRPr lang="en-US" sz="4800" dirty="0"/>
          </a:p>
        </p:txBody>
      </p:sp>
      <p:sp>
        <p:nvSpPr>
          <p:cNvPr id="3" name="Content Placeholder 2">
            <a:extLst>
              <a:ext uri="{FF2B5EF4-FFF2-40B4-BE49-F238E27FC236}">
                <a16:creationId xmlns:a16="http://schemas.microsoft.com/office/drawing/2014/main" id="{71B95D9F-BE30-9E50-86B5-0A09A70E5C94}"/>
              </a:ext>
            </a:extLst>
          </p:cNvPr>
          <p:cNvSpPr>
            <a:spLocks noGrp="1"/>
          </p:cNvSpPr>
          <p:nvPr>
            <p:ph idx="1"/>
          </p:nvPr>
        </p:nvSpPr>
        <p:spPr>
          <a:xfrm>
            <a:off x="778933" y="1827741"/>
            <a:ext cx="4830719" cy="3581400"/>
          </a:xfrm>
        </p:spPr>
        <p:txBody>
          <a:bodyPr>
            <a:normAutofit/>
          </a:bodyPr>
          <a:lstStyle/>
          <a:p>
            <a:r>
              <a:rPr lang="en-US" sz="1400" dirty="0">
                <a:latin typeface="Roboto" panose="02000000000000000000" pitchFamily="2" charset="0"/>
                <a:ea typeface="Roboto" panose="02000000000000000000" pitchFamily="2" charset="0"/>
                <a:cs typeface="Roboto" panose="02000000000000000000" pitchFamily="2" charset="0"/>
              </a:rPr>
              <a:t>Get the most frequent co-occurrence pairs</a:t>
            </a:r>
          </a:p>
          <a:p>
            <a:r>
              <a:rPr lang="en-US" sz="1400" b="0" i="0" dirty="0">
                <a:solidFill>
                  <a:srgbClr val="212121"/>
                </a:solidFill>
                <a:effectLst/>
                <a:latin typeface="Roboto" panose="02000000000000000000" pitchFamily="2" charset="0"/>
                <a:ea typeface="Roboto" panose="02000000000000000000" pitchFamily="2" charset="0"/>
                <a:cs typeface="Roboto" panose="02000000000000000000" pitchFamily="2" charset="0"/>
              </a:rPr>
              <a:t>Only category pairs that co-occur more than twice are retained in the network.</a:t>
            </a:r>
          </a:p>
          <a:p>
            <a:r>
              <a:rPr lang="en-US" sz="1400" b="0" i="0" dirty="0">
                <a:solidFill>
                  <a:srgbClr val="212121"/>
                </a:solidFill>
                <a:effectLst/>
                <a:latin typeface="Roboto" panose="02000000000000000000" pitchFamily="2" charset="0"/>
                <a:ea typeface="Roboto" panose="02000000000000000000" pitchFamily="2" charset="0"/>
                <a:cs typeface="Roboto" panose="02000000000000000000" pitchFamily="2" charset="0"/>
              </a:rPr>
              <a:t>Looking at the pairs of Jeopardy categories, we can see that U.S. Geography and World History are the most common co-occurring categories. Additionally, we observe that "History" and "SPORTS" are frequently seen among other category pairs. Based on this analysis, if you are preparing for Jeopardy!, you should focus heavily on both "SPORTS" and "History."</a:t>
            </a:r>
            <a:endParaRPr lang="en-US" sz="1400" dirty="0">
              <a:latin typeface="Roboto" panose="02000000000000000000" pitchFamily="2" charset="0"/>
              <a:ea typeface="Roboto" panose="02000000000000000000" pitchFamily="2" charset="0"/>
              <a:cs typeface="Roboto" panose="02000000000000000000" pitchFamily="2" charset="0"/>
            </a:endParaRPr>
          </a:p>
        </p:txBody>
      </p:sp>
      <p:pic>
        <p:nvPicPr>
          <p:cNvPr id="4" name="Picture 3">
            <a:extLst>
              <a:ext uri="{FF2B5EF4-FFF2-40B4-BE49-F238E27FC236}">
                <a16:creationId xmlns:a16="http://schemas.microsoft.com/office/drawing/2014/main" id="{E16C0603-B565-2C6A-37C8-16248701A2A4}"/>
              </a:ext>
            </a:extLst>
          </p:cNvPr>
          <p:cNvPicPr>
            <a:picLocks noChangeAspect="1"/>
          </p:cNvPicPr>
          <p:nvPr/>
        </p:nvPicPr>
        <p:blipFill>
          <a:blip r:embed="rId2"/>
          <a:stretch>
            <a:fillRect/>
          </a:stretch>
        </p:blipFill>
        <p:spPr>
          <a:xfrm>
            <a:off x="1564765" y="4666192"/>
            <a:ext cx="3551218" cy="1740027"/>
          </a:xfrm>
          <a:prstGeom prst="rect">
            <a:avLst/>
          </a:prstGeom>
        </p:spPr>
      </p:pic>
      <p:pic>
        <p:nvPicPr>
          <p:cNvPr id="5" name="Picture 4">
            <a:extLst>
              <a:ext uri="{FF2B5EF4-FFF2-40B4-BE49-F238E27FC236}">
                <a16:creationId xmlns:a16="http://schemas.microsoft.com/office/drawing/2014/main" id="{4B06E0F9-15BA-689A-7476-069B83AFDF41}"/>
              </a:ext>
            </a:extLst>
          </p:cNvPr>
          <p:cNvPicPr>
            <a:picLocks noChangeAspect="1"/>
          </p:cNvPicPr>
          <p:nvPr/>
        </p:nvPicPr>
        <p:blipFill>
          <a:blip r:embed="rId3"/>
          <a:stretch>
            <a:fillRect/>
          </a:stretch>
        </p:blipFill>
        <p:spPr>
          <a:xfrm>
            <a:off x="5792744" y="788458"/>
            <a:ext cx="6216164" cy="5281083"/>
          </a:xfrm>
          <a:prstGeom prst="rect">
            <a:avLst/>
          </a:prstGeom>
        </p:spPr>
      </p:pic>
    </p:spTree>
    <p:extLst>
      <p:ext uri="{BB962C8B-B14F-4D97-AF65-F5344CB8AC3E}">
        <p14:creationId xmlns:p14="http://schemas.microsoft.com/office/powerpoint/2010/main" val="49799425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38</TotalTime>
  <Words>1298</Words>
  <Application>Microsoft Macintosh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Franklin Gothic Book</vt:lpstr>
      <vt:lpstr>Roboto</vt:lpstr>
      <vt:lpstr>Crop</vt:lpstr>
      <vt:lpstr>Data 620: Final Project: Jeopardy!</vt:lpstr>
      <vt:lpstr>Motivation: </vt:lpstr>
      <vt:lpstr>Dataset: </vt:lpstr>
      <vt:lpstr>Do the top categories change through out the years?</vt:lpstr>
      <vt:lpstr>Frequency Analysis: Identify the most common words or phrases in the questions or answers</vt:lpstr>
      <vt:lpstr>What are the top words in ‘Answers’</vt:lpstr>
      <vt:lpstr>Sentiment Analysis</vt:lpstr>
      <vt:lpstr>Network Analysis</vt:lpstr>
      <vt:lpstr>Network Analysis</vt:lpstr>
      <vt:lpstr>Predictive Modeling</vt:lpstr>
      <vt:lpstr>Conclusion </vt:lpstr>
      <vt:lpstr>Further Enhancement </vt:lpstr>
      <vt:lpstr>Full code can be found 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Christopher Vucinaj</dc:creator>
  <cp:lastModifiedBy>Christopher Vucinaj</cp:lastModifiedBy>
  <cp:revision>1</cp:revision>
  <dcterms:created xsi:type="dcterms:W3CDTF">2024-08-21T16:00:17Z</dcterms:created>
  <dcterms:modified xsi:type="dcterms:W3CDTF">2024-08-21T16:38:48Z</dcterms:modified>
</cp:coreProperties>
</file>