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1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87" r:id="rId15"/>
    <p:sldId id="288" r:id="rId16"/>
    <p:sldId id="290" r:id="rId17"/>
    <p:sldId id="289" r:id="rId18"/>
    <p:sldId id="291" r:id="rId19"/>
    <p:sldId id="276" r:id="rId20"/>
  </p:sldIdLst>
  <p:sldSz cx="12192000" cy="6858000"/>
  <p:notesSz cx="6858000" cy="9144000"/>
  <p:embeddedFontLst>
    <p:embeddedFont>
      <p:font typeface="Playfair Display SemiBold"/>
      <p:bold r:id="rId24"/>
      <p:boldItalic r:id="rId25"/>
    </p:embeddedFont>
    <p:embeddedFont>
      <p:font typeface="Questrial"/>
      <p:regular r:id="rId26"/>
    </p:embeddedFont>
    <p:embeddedFont>
      <p:font typeface="Barlow Condensed" panose="00000506000000000000"/>
      <p:regular r:id="rId27"/>
      <p:bold r:id="rId28"/>
      <p:italic r:id="rId29"/>
      <p:boldItalic r:id="rId30"/>
    </p:embeddedFont>
    <p:embeddedFont>
      <p:font typeface="Poppins" panose="00000500000000000000"/>
      <p:regular r:id="rId31"/>
      <p:bold r:id="rId32"/>
      <p:italic r:id="rId33"/>
      <p:boldItalic r:id="rId34"/>
    </p:embeddedFont>
    <p:embeddedFont>
      <p:font typeface="Homemade Apple" panose="02000000000000000000"/>
      <p:regular r:id="rId35"/>
    </p:embeddedFont>
    <p:embeddedFont>
      <p:font typeface="MingLiU-ExtB" panose="02020500000000000000" charset="-120"/>
      <p:regular r:id="rId36"/>
    </p:embeddedFont>
    <p:embeddedFont>
      <p:font typeface="Comic Sans MS" panose="030F07020303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1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6.fntdata"/><Relationship Id="rId38" Type="http://schemas.openxmlformats.org/officeDocument/2006/relationships/font" Target="fonts/font15.fntdata"/><Relationship Id="rId37" Type="http://schemas.openxmlformats.org/officeDocument/2006/relationships/font" Target="fonts/font14.fntdata"/><Relationship Id="rId36" Type="http://schemas.openxmlformats.org/officeDocument/2006/relationships/font" Target="fonts/font13.fntdata"/><Relationship Id="rId35" Type="http://schemas.openxmlformats.org/officeDocument/2006/relationships/font" Target="fonts/font12.fntdata"/><Relationship Id="rId34" Type="http://schemas.openxmlformats.org/officeDocument/2006/relationships/font" Target="fonts/font11.fntdata"/><Relationship Id="rId33" Type="http://schemas.openxmlformats.org/officeDocument/2006/relationships/font" Target="fonts/font10.fntdata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073618e60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073618e60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073618e60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073618e60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073618e60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073618e60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073618e60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073618e60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073618e60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073618e60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073618e60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073618e60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073618e60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073618e60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3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2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432800" y="6096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0" y="0"/>
            <a:ext cx="4406400" cy="535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>
            <a:off x="276675" y="242800"/>
            <a:ext cx="4406400" cy="53553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>
            <a:off x="0" y="6256100"/>
            <a:ext cx="601800" cy="60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2"/>
          <p:cNvSpPr/>
          <p:nvPr/>
        </p:nvSpPr>
        <p:spPr>
          <a:xfrm>
            <a:off x="10858825" y="914400"/>
            <a:ext cx="418800" cy="41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 amt="21000"/>
          </a:blip>
          <a:srcRect b="24998"/>
          <a:stretch>
            <a:fillRect/>
          </a:stretch>
        </p:blipFill>
        <p:spPr>
          <a:xfrm>
            <a:off x="2675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rPr>
              <a:t>SLIDESMANIA.COM</a:t>
            </a:r>
            <a:endParaRPr>
              <a:solidFill>
                <a:schemeClr val="dk1"/>
              </a:solidFill>
              <a:latin typeface="Barlow Condensed" panose="00000506000000000000"/>
              <a:ea typeface="Barlow Condensed" panose="00000506000000000000"/>
              <a:cs typeface="Barlow Condensed" panose="00000506000000000000"/>
              <a:sym typeface="Barlow Condensed" panose="00000506000000000000"/>
            </a:endParaRPr>
          </a:p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body" idx="1"/>
          </p:nvPr>
        </p:nvSpPr>
        <p:spPr>
          <a:xfrm>
            <a:off x="3790950" y="5353050"/>
            <a:ext cx="76140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1"/>
          <p:cNvSpPr/>
          <p:nvPr/>
        </p:nvSpPr>
        <p:spPr>
          <a:xfrm>
            <a:off x="381000" y="1729975"/>
            <a:ext cx="10896600" cy="421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2">
            <a:alphaModFix amt="19000"/>
          </a:blip>
          <a:srcRect l="47654" t="21458" b="3540"/>
          <a:stretch>
            <a:fillRect/>
          </a:stretch>
        </p:blipFill>
        <p:spPr>
          <a:xfrm rot="10800000" flipH="1">
            <a:off x="5810250" y="2"/>
            <a:ext cx="6381752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1"/>
          <p:cNvSpPr/>
          <p:nvPr/>
        </p:nvSpPr>
        <p:spPr>
          <a:xfrm rot="5400000">
            <a:off x="11277588" y="5943588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1"/>
          <p:cNvSpPr txBox="1"/>
          <p:nvPr>
            <p:ph type="subTitle" idx="2"/>
          </p:nvPr>
        </p:nvSpPr>
        <p:spPr>
          <a:xfrm>
            <a:off x="3790957" y="1729975"/>
            <a:ext cx="7613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type="subTitle" idx="3"/>
          </p:nvPr>
        </p:nvSpPr>
        <p:spPr>
          <a:xfrm>
            <a:off x="3790957" y="3334868"/>
            <a:ext cx="7613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type="subTitle" idx="4"/>
          </p:nvPr>
        </p:nvSpPr>
        <p:spPr>
          <a:xfrm>
            <a:off x="3790957" y="4939762"/>
            <a:ext cx="7613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type="title"/>
          </p:nvPr>
        </p:nvSpPr>
        <p:spPr>
          <a:xfrm>
            <a:off x="3790950" y="593375"/>
            <a:ext cx="6229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03" name="Google Shape;103;p11"/>
          <p:cNvSpPr txBox="1"/>
          <p:nvPr>
            <p:ph type="body" idx="5"/>
          </p:nvPr>
        </p:nvSpPr>
        <p:spPr>
          <a:xfrm>
            <a:off x="3790950" y="2167925"/>
            <a:ext cx="7613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1"/>
          <p:cNvSpPr txBox="1"/>
          <p:nvPr>
            <p:ph type="body" idx="6"/>
          </p:nvPr>
        </p:nvSpPr>
        <p:spPr>
          <a:xfrm>
            <a:off x="3790950" y="3761388"/>
            <a:ext cx="7613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1"/>
          <p:cNvSpPr/>
          <p:nvPr/>
        </p:nvSpPr>
        <p:spPr>
          <a:xfrm flipH="1">
            <a:off x="0" y="0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1"/>
          <p:cNvSpPr txBox="1"/>
          <p:nvPr>
            <p:ph type="sldNum" idx="12"/>
          </p:nvPr>
        </p:nvSpPr>
        <p:spPr>
          <a:xfrm>
            <a:off x="113328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09" name="Google Shape;109;p12"/>
          <p:cNvSpPr txBox="1"/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10" name="Google Shape;110;p12"/>
          <p:cNvSpPr txBox="1"/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11" name="Google Shape;111;p12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12" name="Google Shape;112;p12"/>
          <p:cNvSpPr txBox="1"/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3" name="Google Shape;113;p12"/>
          <p:cNvSpPr txBox="1"/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4" name="Google Shape;114;p12"/>
          <p:cNvSpPr txBox="1"/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pic>
        <p:nvPicPr>
          <p:cNvPr id="115" name="Google Shape;115;p12"/>
          <p:cNvPicPr preferRelativeResize="0"/>
          <p:nvPr/>
        </p:nvPicPr>
        <p:blipFill rotWithShape="1">
          <a:blip r:embed="rId2">
            <a:alphaModFix amt="19000"/>
          </a:blip>
          <a:srcRect l="47654" t="21458" b="3540"/>
          <a:stretch>
            <a:fillRect/>
          </a:stretch>
        </p:blipFill>
        <p:spPr>
          <a:xfrm rot="10800000">
            <a:off x="1" y="-76199"/>
            <a:ext cx="4476749" cy="48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2"/>
          <p:cNvSpPr/>
          <p:nvPr/>
        </p:nvSpPr>
        <p:spPr>
          <a:xfrm rot="-5400000" flipH="1">
            <a:off x="-12" y="5943588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2"/>
          <p:cNvSpPr/>
          <p:nvPr/>
        </p:nvSpPr>
        <p:spPr>
          <a:xfrm rot="-5400000" flipH="1">
            <a:off x="914388" y="5524813"/>
            <a:ext cx="418800" cy="41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12"/>
          <p:cNvSpPr/>
          <p:nvPr/>
        </p:nvSpPr>
        <p:spPr>
          <a:xfrm flipH="1">
            <a:off x="11106000" y="0"/>
            <a:ext cx="1086000" cy="10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rPr>
              <a:t>SLIDESMANIA.COM</a:t>
            </a:r>
            <a:endParaRPr>
              <a:solidFill>
                <a:schemeClr val="dk1"/>
              </a:solidFill>
              <a:latin typeface="Barlow Condensed" panose="00000506000000000000"/>
              <a:ea typeface="Barlow Condensed" panose="00000506000000000000"/>
              <a:cs typeface="Barlow Condensed" panose="00000506000000000000"/>
              <a:sym typeface="Barlow Condensed" panose="00000506000000000000"/>
            </a:endParaRPr>
          </a:p>
        </p:txBody>
      </p:sp>
      <p:sp>
        <p:nvSpPr>
          <p:cNvPr id="120" name="Google Shape;120;p12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23" name="Google Shape;123;p13"/>
          <p:cNvSpPr txBox="1"/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24" name="Google Shape;124;p13"/>
          <p:cNvPicPr preferRelativeResize="0"/>
          <p:nvPr/>
        </p:nvPicPr>
        <p:blipFill rotWithShape="1">
          <a:blip r:embed="rId2">
            <a:alphaModFix amt="19000"/>
          </a:blip>
          <a:srcRect l="47654" t="21458" b="3540"/>
          <a:stretch>
            <a:fillRect/>
          </a:stretch>
        </p:blipFill>
        <p:spPr>
          <a:xfrm rot="10800000">
            <a:off x="1" y="-76199"/>
            <a:ext cx="4476749" cy="48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/>
          <p:nvPr/>
        </p:nvSpPr>
        <p:spPr>
          <a:xfrm rot="-5400000" flipH="1">
            <a:off x="-12" y="5943588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13"/>
          <p:cNvSpPr/>
          <p:nvPr/>
        </p:nvSpPr>
        <p:spPr>
          <a:xfrm rot="-5400000" flipH="1">
            <a:off x="914388" y="5524813"/>
            <a:ext cx="418800" cy="41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13"/>
          <p:cNvSpPr/>
          <p:nvPr/>
        </p:nvSpPr>
        <p:spPr>
          <a:xfrm flipH="1">
            <a:off x="11106000" y="0"/>
            <a:ext cx="1086000" cy="10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rPr>
              <a:t>SLIDESMANIA.COM</a:t>
            </a:r>
            <a:endParaRPr>
              <a:solidFill>
                <a:schemeClr val="dk1"/>
              </a:solidFill>
              <a:latin typeface="Barlow Condensed" panose="00000506000000000000"/>
              <a:ea typeface="Barlow Condensed" panose="00000506000000000000"/>
              <a:cs typeface="Barlow Condensed" panose="00000506000000000000"/>
              <a:sym typeface="Barlow Condensed" panose="00000506000000000000"/>
            </a:endParaRPr>
          </a:p>
        </p:txBody>
      </p:sp>
      <p:sp>
        <p:nvSpPr>
          <p:cNvPr id="129" name="Google Shape;129;p13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Background image">
  <p:cSld name="CUSTOM_10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4"/>
          <p:cNvPicPr preferRelativeResize="0"/>
          <p:nvPr/>
        </p:nvPicPr>
        <p:blipFill rotWithShape="1">
          <a:blip r:embed="rId2">
            <a:alphaModFix amt="21000"/>
          </a:blip>
          <a:srcRect b="24998"/>
          <a:stretch>
            <a:fillRect/>
          </a:stretch>
        </p:blipFill>
        <p:spPr>
          <a:xfrm>
            <a:off x="2675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14"/>
          <p:cNvSpPr/>
          <p:nvPr/>
        </p:nvSpPr>
        <p:spPr>
          <a:xfrm rot="-5400000">
            <a:off x="-12" y="-12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14"/>
          <p:cNvSpPr/>
          <p:nvPr/>
        </p:nvSpPr>
        <p:spPr>
          <a:xfrm rot="-5400000">
            <a:off x="914388" y="914363"/>
            <a:ext cx="418800" cy="41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14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3923225" y="0"/>
            <a:ext cx="4134600" cy="644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2">
            <a:alphaModFix amt="21000"/>
          </a:blip>
          <a:srcRect b="24998"/>
          <a:stretch>
            <a:fillRect/>
          </a:stretch>
        </p:blipFill>
        <p:spPr>
          <a:xfrm flipH="1">
            <a:off x="2675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5"/>
          <p:cNvSpPr txBox="1"/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40" name="Google Shape;140;p15"/>
          <p:cNvSpPr txBox="1"/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9pPr>
          </a:lstStyle>
          <a:p/>
        </p:txBody>
      </p:sp>
      <p:sp>
        <p:nvSpPr>
          <p:cNvPr id="141" name="Google Shape;141;p15"/>
          <p:cNvSpPr txBox="1"/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42" name="Google Shape;142;p15"/>
          <p:cNvSpPr txBox="1"/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44" name="Google Shape;144;p15"/>
          <p:cNvSpPr txBox="1"/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45" name="Google Shape;145;p15"/>
          <p:cNvSpPr txBox="1"/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46" name="Google Shape;146;p15"/>
          <p:cNvSpPr/>
          <p:nvPr/>
        </p:nvSpPr>
        <p:spPr>
          <a:xfrm rot="10800000">
            <a:off x="0" y="5943600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15"/>
          <p:cNvSpPr/>
          <p:nvPr/>
        </p:nvSpPr>
        <p:spPr>
          <a:xfrm rot="10800000">
            <a:off x="914375" y="5524800"/>
            <a:ext cx="418800" cy="41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5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rPr>
              <a:t>SLIDESMANIA.COM</a:t>
            </a:r>
            <a:endParaRPr>
              <a:solidFill>
                <a:schemeClr val="dk1"/>
              </a:solidFill>
              <a:latin typeface="Barlow Condensed" panose="00000506000000000000"/>
              <a:ea typeface="Barlow Condensed" panose="00000506000000000000"/>
              <a:cs typeface="Barlow Condensed" panose="00000506000000000000"/>
              <a:sym typeface="Barlow Condensed" panose="00000506000000000000"/>
            </a:endParaRPr>
          </a:p>
        </p:txBody>
      </p:sp>
      <p:sp>
        <p:nvSpPr>
          <p:cNvPr id="150" name="Google Shape;150;p15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0" y="1668700"/>
            <a:ext cx="12192000" cy="421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2">
            <a:alphaModFix amt="19000"/>
          </a:blip>
          <a:srcRect l="47654" t="21458" b="3540"/>
          <a:stretch>
            <a:fillRect/>
          </a:stretch>
        </p:blipFill>
        <p:spPr>
          <a:xfrm>
            <a:off x="7545300" y="1901600"/>
            <a:ext cx="4612198" cy="495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>
            <p:ph type="subTitle" idx="1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55" name="Google Shape;155;p16"/>
          <p:cNvSpPr txBox="1"/>
          <p:nvPr>
            <p:ph type="subTitle" idx="2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56" name="Google Shape;156;p16"/>
          <p:cNvSpPr txBox="1"/>
          <p:nvPr>
            <p:ph type="subTitle" idx="3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57" name="Google Shape;157;p16"/>
          <p:cNvSpPr txBox="1"/>
          <p:nvPr>
            <p:ph type="subTitle" idx="4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58" name="Google Shape;158;p16"/>
          <p:cNvSpPr txBox="1"/>
          <p:nvPr>
            <p:ph type="subTitle" idx="5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59" name="Google Shape;159;p16"/>
          <p:cNvSpPr txBox="1"/>
          <p:nvPr>
            <p:ph type="subTitle" idx="6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60" name="Google Shape;160;p16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2" name="Google Shape;162;p16"/>
          <p:cNvSpPr txBox="1"/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3" name="Google Shape;163;p16"/>
          <p:cNvSpPr txBox="1"/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4" name="Google Shape;164;p16"/>
          <p:cNvSpPr txBox="1"/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5" name="Google Shape;165;p16"/>
          <p:cNvSpPr txBox="1"/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6" name="Google Shape;166;p16"/>
          <p:cNvSpPr txBox="1"/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pic>
        <p:nvPicPr>
          <p:cNvPr id="167" name="Google Shape;167;p16"/>
          <p:cNvPicPr preferRelativeResize="0"/>
          <p:nvPr/>
        </p:nvPicPr>
        <p:blipFill rotWithShape="1">
          <a:blip r:embed="rId2">
            <a:alphaModFix amt="19000"/>
          </a:blip>
          <a:srcRect l="47654" t="21458" b="3540"/>
          <a:stretch>
            <a:fillRect/>
          </a:stretch>
        </p:blipFill>
        <p:spPr>
          <a:xfrm rot="10800000">
            <a:off x="1" y="-76200"/>
            <a:ext cx="3203599" cy="34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/>
          <p:nvPr/>
        </p:nvSpPr>
        <p:spPr>
          <a:xfrm rot="5400000" flipH="1">
            <a:off x="11277588" y="-12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16"/>
          <p:cNvSpPr/>
          <p:nvPr/>
        </p:nvSpPr>
        <p:spPr>
          <a:xfrm rot="5400000" flipH="1">
            <a:off x="10858788" y="914363"/>
            <a:ext cx="418800" cy="41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rPr>
              <a:t>SLIDESMANIA.COM</a:t>
            </a:r>
            <a:endParaRPr>
              <a:solidFill>
                <a:schemeClr val="dk1"/>
              </a:solidFill>
              <a:latin typeface="Barlow Condensed" panose="00000506000000000000"/>
              <a:ea typeface="Barlow Condensed" panose="00000506000000000000"/>
              <a:cs typeface="Barlow Condensed" panose="00000506000000000000"/>
              <a:sym typeface="Barlow Condensed" panose="00000506000000000000"/>
            </a:endParaRPr>
          </a:p>
        </p:txBody>
      </p:sp>
      <p:sp>
        <p:nvSpPr>
          <p:cNvPr id="171" name="Google Shape;171;p16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/>
          <p:nvPr/>
        </p:nvSpPr>
        <p:spPr>
          <a:xfrm>
            <a:off x="381000" y="22625"/>
            <a:ext cx="7315200" cy="63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17"/>
          <p:cNvSpPr/>
          <p:nvPr/>
        </p:nvSpPr>
        <p:spPr>
          <a:xfrm>
            <a:off x="863250" y="584850"/>
            <a:ext cx="7480800" cy="50781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17"/>
          <p:cNvSpPr txBox="1"/>
          <p:nvPr>
            <p:ph type="subTitle" idx="1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176" name="Google Shape;176;p17"/>
          <p:cNvSpPr txBox="1"/>
          <p:nvPr>
            <p:ph type="subTitle" idx="2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177" name="Google Shape;177;p17"/>
          <p:cNvSpPr txBox="1"/>
          <p:nvPr>
            <p:ph type="title"/>
          </p:nvPr>
        </p:nvSpPr>
        <p:spPr>
          <a:xfrm>
            <a:off x="1153300" y="745775"/>
            <a:ext cx="10623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type="body" idx="3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9" name="Google Shape;179;p17"/>
          <p:cNvSpPr txBox="1"/>
          <p:nvPr>
            <p:ph type="body" idx="4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pic>
        <p:nvPicPr>
          <p:cNvPr id="180" name="Google Shape;180;p17"/>
          <p:cNvPicPr preferRelativeResize="0"/>
          <p:nvPr/>
        </p:nvPicPr>
        <p:blipFill rotWithShape="1">
          <a:blip r:embed="rId2">
            <a:alphaModFix amt="19000"/>
          </a:blip>
          <a:srcRect l="47654" t="21458" b="3540"/>
          <a:stretch>
            <a:fillRect/>
          </a:stretch>
        </p:blipFill>
        <p:spPr>
          <a:xfrm rot="10800000" flipH="1">
            <a:off x="7715251" y="1"/>
            <a:ext cx="4476749" cy="48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 rot="5400000">
            <a:off x="11277588" y="5943588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17"/>
          <p:cNvSpPr/>
          <p:nvPr/>
        </p:nvSpPr>
        <p:spPr>
          <a:xfrm rot="5400000">
            <a:off x="10858788" y="5524813"/>
            <a:ext cx="418800" cy="41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7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/>
          <p:nvPr/>
        </p:nvSpPr>
        <p:spPr>
          <a:xfrm>
            <a:off x="0" y="4691525"/>
            <a:ext cx="12192000" cy="119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8"/>
          <p:cNvSpPr/>
          <p:nvPr/>
        </p:nvSpPr>
        <p:spPr>
          <a:xfrm flipH="1">
            <a:off x="0" y="0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8"/>
          <p:cNvSpPr/>
          <p:nvPr/>
        </p:nvSpPr>
        <p:spPr>
          <a:xfrm flipH="1">
            <a:off x="914375" y="914400"/>
            <a:ext cx="418800" cy="41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2">
            <a:alphaModFix amt="21000"/>
          </a:blip>
          <a:srcRect b="24998"/>
          <a:stretch>
            <a:fillRect/>
          </a:stretch>
        </p:blipFill>
        <p:spPr>
          <a:xfrm>
            <a:off x="2675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190" name="Google Shape;190;p18"/>
          <p:cNvSpPr txBox="1"/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191" name="Google Shape;191;p18"/>
          <p:cNvSpPr txBox="1"/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192" name="Google Shape;192;p18"/>
          <p:cNvSpPr txBox="1"/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193" name="Google Shape;193;p18"/>
          <p:cNvSpPr txBox="1"/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194" name="Google Shape;194;p18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type="body" idx="6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6" name="Google Shape;196;p18"/>
          <p:cNvSpPr txBox="1"/>
          <p:nvPr>
            <p:ph type="body" idx="7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7" name="Google Shape;197;p18"/>
          <p:cNvSpPr txBox="1"/>
          <p:nvPr>
            <p:ph type="body" idx="8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8" name="Google Shape;198;p18"/>
          <p:cNvSpPr txBox="1"/>
          <p:nvPr>
            <p:ph type="body" idx="9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9" name="Google Shape;199;p18"/>
          <p:cNvSpPr txBox="1"/>
          <p:nvPr>
            <p:ph type="body" idx="13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0" name="Google Shape;200;p1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rPr>
              <a:t>SLIDESMANIA.COM</a:t>
            </a:r>
            <a:endParaRPr>
              <a:solidFill>
                <a:schemeClr val="dk1"/>
              </a:solidFill>
              <a:latin typeface="Barlow Condensed" panose="00000506000000000000"/>
              <a:ea typeface="Barlow Condensed" panose="00000506000000000000"/>
              <a:cs typeface="Barlow Condensed" panose="00000506000000000000"/>
              <a:sym typeface="Barlow Condensed" panose="00000506000000000000"/>
            </a:endParaRPr>
          </a:p>
        </p:txBody>
      </p:sp>
      <p:sp>
        <p:nvSpPr>
          <p:cNvPr id="201" name="Google Shape;201;p18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9"/>
          <p:cNvPicPr preferRelativeResize="0"/>
          <p:nvPr/>
        </p:nvPicPr>
        <p:blipFill rotWithShape="1">
          <a:blip r:embed="rId2">
            <a:alphaModFix amt="19000"/>
          </a:blip>
          <a:srcRect l="47654" t="21458" b="3540"/>
          <a:stretch>
            <a:fillRect/>
          </a:stretch>
        </p:blipFill>
        <p:spPr>
          <a:xfrm flipH="1">
            <a:off x="0" y="2"/>
            <a:ext cx="6381752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05" name="Google Shape;205;p19"/>
          <p:cNvSpPr txBox="1"/>
          <p:nvPr>
            <p:ph type="body" idx="1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6" name="Google Shape;206;p19"/>
          <p:cNvSpPr/>
          <p:nvPr/>
        </p:nvSpPr>
        <p:spPr>
          <a:xfrm>
            <a:off x="7166372" y="0"/>
            <a:ext cx="4134600" cy="632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19"/>
          <p:cNvSpPr/>
          <p:nvPr/>
        </p:nvSpPr>
        <p:spPr>
          <a:xfrm>
            <a:off x="6705600" y="593375"/>
            <a:ext cx="5070900" cy="50697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9"/>
          <p:cNvSpPr/>
          <p:nvPr/>
        </p:nvSpPr>
        <p:spPr>
          <a:xfrm flipH="1">
            <a:off x="0" y="0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19"/>
          <p:cNvSpPr/>
          <p:nvPr/>
        </p:nvSpPr>
        <p:spPr>
          <a:xfrm flipH="1">
            <a:off x="914375" y="914400"/>
            <a:ext cx="418800" cy="41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19"/>
          <p:cNvSpPr/>
          <p:nvPr/>
        </p:nvSpPr>
        <p:spPr>
          <a:xfrm>
            <a:off x="0" y="5943500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1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rPr>
              <a:t>SLIDESMANIA.COM</a:t>
            </a:r>
            <a:endParaRPr>
              <a:solidFill>
                <a:schemeClr val="dk1"/>
              </a:solidFill>
              <a:latin typeface="Barlow Condensed" panose="00000506000000000000"/>
              <a:ea typeface="Barlow Condensed" panose="00000506000000000000"/>
              <a:cs typeface="Barlow Condensed" panose="00000506000000000000"/>
              <a:sym typeface="Barlow Condensed" panose="00000506000000000000"/>
            </a:endParaRPr>
          </a:p>
        </p:txBody>
      </p:sp>
      <p:sp>
        <p:nvSpPr>
          <p:cNvPr id="212" name="Google Shape;212;p19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bg>
      <p:bgPr>
        <a:solidFill>
          <a:schemeClr val="accent4"/>
        </a:solidFill>
        <a:effectLst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0"/>
          <p:cNvPicPr preferRelativeResize="0"/>
          <p:nvPr/>
        </p:nvPicPr>
        <p:blipFill rotWithShape="1">
          <a:blip r:embed="rId2">
            <a:alphaModFix amt="19000"/>
          </a:blip>
          <a:srcRect l="47654" t="21458" b="3540"/>
          <a:stretch>
            <a:fillRect/>
          </a:stretch>
        </p:blipFill>
        <p:spPr>
          <a:xfrm>
            <a:off x="5810248" y="2"/>
            <a:ext cx="6381752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Abril Fatface" panose="02000503000000020003"/>
              <a:buNone/>
              <a:defRPr sz="4000"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Abril Fatface" panose="02000503000000020003"/>
              <a:buNone/>
              <a:defRPr sz="4000"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Abril Fatface" panose="02000503000000020003"/>
              <a:buNone/>
              <a:defRPr sz="4000"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Abril Fatface" panose="02000503000000020003"/>
              <a:buNone/>
              <a:defRPr sz="4000"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Abril Fatface" panose="02000503000000020003"/>
              <a:buNone/>
              <a:defRPr sz="4000"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Abril Fatface" panose="02000503000000020003"/>
              <a:buNone/>
              <a:defRPr sz="4000"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Abril Fatface" panose="02000503000000020003"/>
              <a:buNone/>
              <a:defRPr sz="4000"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Abril Fatface" panose="02000503000000020003"/>
              <a:buNone/>
              <a:defRPr sz="4000"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16" name="Google Shape;216;p20"/>
          <p:cNvSpPr txBox="1"/>
          <p:nvPr>
            <p:ph type="body" idx="1"/>
          </p:nvPr>
        </p:nvSpPr>
        <p:spPr>
          <a:xfrm>
            <a:off x="6012800" y="250847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0"/>
          <p:cNvSpPr/>
          <p:nvPr/>
        </p:nvSpPr>
        <p:spPr>
          <a:xfrm flipH="1">
            <a:off x="856528" y="0"/>
            <a:ext cx="4134600" cy="632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20"/>
          <p:cNvSpPr/>
          <p:nvPr/>
        </p:nvSpPr>
        <p:spPr>
          <a:xfrm flipH="1">
            <a:off x="381000" y="593375"/>
            <a:ext cx="5070900" cy="5069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20"/>
          <p:cNvSpPr/>
          <p:nvPr/>
        </p:nvSpPr>
        <p:spPr>
          <a:xfrm>
            <a:off x="11277600" y="50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20"/>
          <p:cNvSpPr/>
          <p:nvPr/>
        </p:nvSpPr>
        <p:spPr>
          <a:xfrm>
            <a:off x="10858825" y="914450"/>
            <a:ext cx="418800" cy="41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20"/>
          <p:cNvSpPr/>
          <p:nvPr/>
        </p:nvSpPr>
        <p:spPr>
          <a:xfrm flipH="1">
            <a:off x="11277600" y="5943550"/>
            <a:ext cx="9144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20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 amt="21000"/>
          </a:blip>
          <a:srcRect b="24998"/>
          <a:stretch>
            <a:fillRect/>
          </a:stretch>
        </p:blipFill>
        <p:spPr>
          <a:xfrm>
            <a:off x="2675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subTitle" idx="1"/>
          </p:nvPr>
        </p:nvSpPr>
        <p:spPr>
          <a:xfrm>
            <a:off x="6130600" y="2516825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225" name="Google Shape;225;p21"/>
          <p:cNvSpPr txBox="1"/>
          <p:nvPr>
            <p:ph type="title"/>
          </p:nvPr>
        </p:nvSpPr>
        <p:spPr>
          <a:xfrm>
            <a:off x="6130600" y="15839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6" name="Google Shape;226;p21"/>
          <p:cNvSpPr txBox="1"/>
          <p:nvPr>
            <p:ph type="body" idx="2"/>
          </p:nvPr>
        </p:nvSpPr>
        <p:spPr>
          <a:xfrm>
            <a:off x="6130650" y="338162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pic>
        <p:nvPicPr>
          <p:cNvPr id="227" name="Google Shape;227;p21"/>
          <p:cNvPicPr preferRelativeResize="0"/>
          <p:nvPr/>
        </p:nvPicPr>
        <p:blipFill rotWithShape="1">
          <a:blip r:embed="rId2">
            <a:alphaModFix amt="21000"/>
          </a:blip>
          <a:srcRect b="24998"/>
          <a:stretch>
            <a:fillRect/>
          </a:stretch>
        </p:blipFill>
        <p:spPr>
          <a:xfrm flipH="1">
            <a:off x="2675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/>
          <p:nvPr/>
        </p:nvSpPr>
        <p:spPr>
          <a:xfrm rot="5400000">
            <a:off x="11277588" y="5943588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21"/>
          <p:cNvSpPr/>
          <p:nvPr/>
        </p:nvSpPr>
        <p:spPr>
          <a:xfrm rot="5400000">
            <a:off x="10858788" y="5524813"/>
            <a:ext cx="418800" cy="41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21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3" name="Google Shape;23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235" name="Google Shape;235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6" name="Google Shape;236;p22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2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22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22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241" name="Google Shape;241;p22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/>
          <p:cNvSpPr txBox="1"/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2pPr>
            <a:lvl3pPr lvl="2"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3pPr>
            <a:lvl4pPr lvl="3"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4pPr>
            <a:lvl5pPr lvl="4"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5pPr>
            <a:lvl6pPr lvl="5"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6pPr>
            <a:lvl7pPr lvl="6"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7pPr>
            <a:lvl8pPr lvl="7"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8pPr>
            <a:lvl9pPr lvl="8"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/>
          <p:nvPr/>
        </p:nvSpPr>
        <p:spPr>
          <a:xfrm>
            <a:off x="0" y="6256100"/>
            <a:ext cx="601800" cy="60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4"/>
          <p:cNvSpPr/>
          <p:nvPr/>
        </p:nvSpPr>
        <p:spPr>
          <a:xfrm>
            <a:off x="11391900" y="6066239"/>
            <a:ext cx="800100" cy="7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4"/>
          <p:cNvSpPr/>
          <p:nvPr/>
        </p:nvSpPr>
        <p:spPr>
          <a:xfrm rot="10800000">
            <a:off x="4781550" y="0"/>
            <a:ext cx="2933700" cy="288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 amt="19000"/>
          </a:blip>
          <a:srcRect l="47654" t="21458" b="3540"/>
          <a:stretch>
            <a:fillRect/>
          </a:stretch>
        </p:blipFill>
        <p:spPr>
          <a:xfrm rot="10800000" flipH="1">
            <a:off x="5810250" y="2"/>
            <a:ext cx="6381752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6903771" y="1583975"/>
            <a:ext cx="4491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 panose="02000503000000020003"/>
              <a:buNone/>
              <a:defRPr sz="5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 panose="02000503000000020003"/>
              <a:buNone/>
              <a:defRPr sz="5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 panose="02000503000000020003"/>
              <a:buNone/>
              <a:defRPr sz="5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 panose="02000503000000020003"/>
              <a:buNone/>
              <a:defRPr sz="5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 panose="02000503000000020003"/>
              <a:buNone/>
              <a:defRPr sz="5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 panose="02000503000000020003"/>
              <a:buNone/>
              <a:defRPr sz="5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 panose="02000503000000020003"/>
              <a:buNone/>
              <a:defRPr sz="5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 panose="02000503000000020003"/>
              <a:buNone/>
              <a:defRPr sz="5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type="body" idx="1"/>
          </p:nvPr>
        </p:nvSpPr>
        <p:spPr>
          <a:xfrm>
            <a:off x="6903750" y="2988275"/>
            <a:ext cx="4491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p4"/>
          <p:cNvSpPr/>
          <p:nvPr/>
        </p:nvSpPr>
        <p:spPr>
          <a:xfrm>
            <a:off x="10858825" y="914400"/>
            <a:ext cx="418800" cy="41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4" name="Google Shape;34;p4"/>
          <p:cNvCxnSpPr/>
          <p:nvPr/>
        </p:nvCxnSpPr>
        <p:spPr>
          <a:xfrm>
            <a:off x="7867650" y="6452500"/>
            <a:ext cx="35397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rPr>
              <a:t>SLIDESMANIA.COM</a:t>
            </a:r>
            <a:endParaRPr>
              <a:solidFill>
                <a:schemeClr val="dk1"/>
              </a:solidFill>
              <a:latin typeface="Barlow Condensed" panose="00000506000000000000"/>
              <a:ea typeface="Barlow Condensed" panose="00000506000000000000"/>
              <a:cs typeface="Barlow Condensed" panose="00000506000000000000"/>
              <a:sym typeface="Barlow Condensed" panose="00000506000000000000"/>
            </a:endParaRPr>
          </a:p>
        </p:txBody>
      </p:sp>
      <p:sp>
        <p:nvSpPr>
          <p:cNvPr id="36" name="Google Shape;36;p4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4228075" y="0"/>
            <a:ext cx="6821100" cy="63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5"/>
          <p:cNvSpPr/>
          <p:nvPr/>
        </p:nvSpPr>
        <p:spPr>
          <a:xfrm>
            <a:off x="3559150" y="1924050"/>
            <a:ext cx="8217300" cy="4043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 amt="19000"/>
          </a:blip>
          <a:srcRect l="47654" t="21458" b="3540"/>
          <a:stretch>
            <a:fillRect/>
          </a:stretch>
        </p:blipFill>
        <p:spPr>
          <a:xfrm flipH="1">
            <a:off x="0" y="2"/>
            <a:ext cx="6381752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5"/>
          <p:cNvSpPr/>
          <p:nvPr/>
        </p:nvSpPr>
        <p:spPr>
          <a:xfrm>
            <a:off x="10858825" y="914400"/>
            <a:ext cx="418800" cy="41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5"/>
          <p:cNvSpPr/>
          <p:nvPr/>
        </p:nvSpPr>
        <p:spPr>
          <a:xfrm>
            <a:off x="0" y="5524400"/>
            <a:ext cx="1333500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type="body" idx="1"/>
          </p:nvPr>
        </p:nvSpPr>
        <p:spPr>
          <a:xfrm>
            <a:off x="4819650" y="2212800"/>
            <a:ext cx="6096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" name="Google Shape;46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rPr>
              <a:t>SLIDESMANIA.COM</a:t>
            </a:r>
            <a:endParaRPr>
              <a:solidFill>
                <a:schemeClr val="dk1"/>
              </a:solidFill>
              <a:latin typeface="Barlow Condensed" panose="00000506000000000000"/>
              <a:ea typeface="Barlow Condensed" panose="00000506000000000000"/>
              <a:cs typeface="Barlow Condensed" panose="00000506000000000000"/>
              <a:sym typeface="Barlow Condensed" panose="00000506000000000000"/>
            </a:endParaRPr>
          </a:p>
        </p:txBody>
      </p:sp>
      <p:sp>
        <p:nvSpPr>
          <p:cNvPr id="47" name="Google Shape;47;p5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381000" y="22625"/>
            <a:ext cx="7315200" cy="63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 amt="19000"/>
          </a:blip>
          <a:srcRect l="47654" t="21458" b="3540"/>
          <a:stretch>
            <a:fillRect/>
          </a:stretch>
        </p:blipFill>
        <p:spPr>
          <a:xfrm rot="10800000" flipH="1">
            <a:off x="5810250" y="2"/>
            <a:ext cx="6381752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863250" y="584850"/>
            <a:ext cx="7480800" cy="50781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6"/>
          <p:cNvSpPr/>
          <p:nvPr/>
        </p:nvSpPr>
        <p:spPr>
          <a:xfrm rot="5400000">
            <a:off x="11277588" y="5943588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6"/>
          <p:cNvSpPr/>
          <p:nvPr/>
        </p:nvSpPr>
        <p:spPr>
          <a:xfrm rot="5400000">
            <a:off x="10858788" y="5524813"/>
            <a:ext cx="418800" cy="41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2933700" y="296825"/>
            <a:ext cx="3126000" cy="183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55" name="Google Shape;55;p6"/>
          <p:cNvSpPr txBox="1"/>
          <p:nvPr>
            <p:ph type="body" idx="1"/>
          </p:nvPr>
        </p:nvSpPr>
        <p:spPr>
          <a:xfrm>
            <a:off x="1206525" y="3213275"/>
            <a:ext cx="63564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type="title" idx="2"/>
          </p:nvPr>
        </p:nvSpPr>
        <p:spPr>
          <a:xfrm>
            <a:off x="1206525" y="2288825"/>
            <a:ext cx="6356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bg>
      <p:bgPr>
        <a:solidFill>
          <a:schemeClr val="accent4"/>
        </a:solidFill>
        <a:effectLst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60" name="Google Shape;60;p7"/>
          <p:cNvSpPr txBox="1"/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2">
            <a:alphaModFix amt="19000"/>
          </a:blip>
          <a:srcRect l="47654" t="21458" b="3540"/>
          <a:stretch>
            <a:fillRect/>
          </a:stretch>
        </p:blipFill>
        <p:spPr>
          <a:xfrm flipH="1">
            <a:off x="0" y="2"/>
            <a:ext cx="6381752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/>
          <p:nvPr/>
        </p:nvSpPr>
        <p:spPr>
          <a:xfrm rot="5400000">
            <a:off x="11277588" y="5943588"/>
            <a:ext cx="9144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7"/>
          <p:cNvSpPr/>
          <p:nvPr/>
        </p:nvSpPr>
        <p:spPr>
          <a:xfrm rot="5400000">
            <a:off x="10858788" y="5524813"/>
            <a:ext cx="4188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7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subTitle" idx="1"/>
          </p:nvPr>
        </p:nvSpPr>
        <p:spPr>
          <a:xfrm>
            <a:off x="758914" y="2557575"/>
            <a:ext cx="56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720400" y="1660175"/>
            <a:ext cx="5679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type="body" idx="2"/>
          </p:nvPr>
        </p:nvSpPr>
        <p:spPr>
          <a:xfrm>
            <a:off x="758916" y="3217750"/>
            <a:ext cx="56799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2" name="Google Shape;72;p8"/>
          <p:cNvSpPr/>
          <p:nvPr/>
        </p:nvSpPr>
        <p:spPr>
          <a:xfrm>
            <a:off x="7166372" y="0"/>
            <a:ext cx="4134600" cy="63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8"/>
          <p:cNvSpPr/>
          <p:nvPr/>
        </p:nvSpPr>
        <p:spPr>
          <a:xfrm>
            <a:off x="6705600" y="593375"/>
            <a:ext cx="5070900" cy="5069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2">
            <a:alphaModFix amt="19000"/>
          </a:blip>
          <a:srcRect l="47654" t="21458" b="3540"/>
          <a:stretch>
            <a:fillRect/>
          </a:stretch>
        </p:blipFill>
        <p:spPr>
          <a:xfrm>
            <a:off x="5810250" y="2"/>
            <a:ext cx="6381752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/>
          <p:nvPr/>
        </p:nvSpPr>
        <p:spPr>
          <a:xfrm flipH="1">
            <a:off x="0" y="0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8"/>
          <p:cNvSpPr/>
          <p:nvPr/>
        </p:nvSpPr>
        <p:spPr>
          <a:xfrm flipH="1">
            <a:off x="914375" y="914400"/>
            <a:ext cx="418800" cy="41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8"/>
          <p:cNvSpPr/>
          <p:nvPr/>
        </p:nvSpPr>
        <p:spPr>
          <a:xfrm>
            <a:off x="0" y="5943500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rPr>
              <a:t>SLIDESMANIA.COM</a:t>
            </a:r>
            <a:endParaRPr>
              <a:solidFill>
                <a:schemeClr val="dk1"/>
              </a:solidFill>
              <a:latin typeface="Barlow Condensed" panose="00000506000000000000"/>
              <a:ea typeface="Barlow Condensed" panose="00000506000000000000"/>
              <a:cs typeface="Barlow Condensed" panose="00000506000000000000"/>
              <a:sym typeface="Barlow Condensed" panose="00000506000000000000"/>
            </a:endParaRPr>
          </a:p>
        </p:txBody>
      </p:sp>
      <p:sp>
        <p:nvSpPr>
          <p:cNvPr id="79" name="Google Shape;79;p8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82" name="Google Shape;82;p9"/>
          <p:cNvSpPr txBox="1"/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 amt="19000"/>
          </a:blip>
          <a:srcRect l="47654" t="21458" b="3540"/>
          <a:stretch>
            <a:fillRect/>
          </a:stretch>
        </p:blipFill>
        <p:spPr>
          <a:xfrm rot="10800000">
            <a:off x="0" y="2"/>
            <a:ext cx="6381752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bg>
      <p:bgPr>
        <a:solidFill>
          <a:schemeClr val="accent2"/>
        </a:solidFill>
        <a:effectLst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0"/>
          <p:cNvPicPr preferRelativeResize="0"/>
          <p:nvPr/>
        </p:nvPicPr>
        <p:blipFill rotWithShape="1">
          <a:blip r:embed="rId2">
            <a:alphaModFix amt="21000"/>
          </a:blip>
          <a:srcRect b="24998"/>
          <a:stretch>
            <a:fillRect/>
          </a:stretch>
        </p:blipFill>
        <p:spPr>
          <a:xfrm>
            <a:off x="2675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/>
          <p:nvPr/>
        </p:nvSpPr>
        <p:spPr>
          <a:xfrm rot="5400000">
            <a:off x="11277588" y="5943588"/>
            <a:ext cx="9144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0"/>
          <p:cNvSpPr/>
          <p:nvPr/>
        </p:nvSpPr>
        <p:spPr>
          <a:xfrm rot="5400000">
            <a:off x="10858788" y="5524813"/>
            <a:ext cx="418800" cy="41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0"/>
          <p:cNvSpPr/>
          <p:nvPr/>
        </p:nvSpPr>
        <p:spPr>
          <a:xfrm rot="-5400000">
            <a:off x="-12" y="-12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0"/>
          <p:cNvSpPr/>
          <p:nvPr/>
        </p:nvSpPr>
        <p:spPr>
          <a:xfrm rot="-5400000">
            <a:off x="914388" y="914363"/>
            <a:ext cx="418800" cy="4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0"/>
          <p:cNvSpPr txBox="1"/>
          <p:nvPr>
            <p:ph type="title"/>
          </p:nvPr>
        </p:nvSpPr>
        <p:spPr>
          <a:xfrm>
            <a:off x="548200" y="54427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type="body" idx="1"/>
          </p:nvPr>
        </p:nvSpPr>
        <p:spPr>
          <a:xfrm>
            <a:off x="548200" y="5638800"/>
            <a:ext cx="10043700" cy="739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type="sldNum" idx="12"/>
          </p:nvPr>
        </p:nvSpPr>
        <p:spPr>
          <a:xfrm>
            <a:off x="11180445" y="61807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■"/>
              <a:defRPr sz="19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■"/>
              <a:defRPr sz="19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■"/>
              <a:defRPr sz="19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0763210" y="61414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rPr>
              <a:t>SLIDESMANIA.COM</a:t>
            </a:r>
            <a:endParaRPr>
              <a:solidFill>
                <a:schemeClr val="dk1"/>
              </a:solidFill>
              <a:latin typeface="Barlow Condensed" panose="00000506000000000000"/>
              <a:ea typeface="Barlow Condensed" panose="00000506000000000000"/>
              <a:cs typeface="Barlow Condensed" panose="00000506000000000000"/>
              <a:sym typeface="Barlow Condensed" panose="00000506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jpe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23"/>
          <p:cNvCxnSpPr/>
          <p:nvPr/>
        </p:nvCxnSpPr>
        <p:spPr>
          <a:xfrm flipH="1">
            <a:off x="4863465" y="2290445"/>
            <a:ext cx="1022985" cy="1016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23"/>
          <p:cNvSpPr txBox="1"/>
          <p:nvPr>
            <p:ph type="title"/>
          </p:nvPr>
        </p:nvSpPr>
        <p:spPr>
          <a:xfrm>
            <a:off x="5774820" y="1536350"/>
            <a:ext cx="57996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This is my presentation</a:t>
            </a:r>
            <a:r>
              <a:rPr lang="en-US" altLang="en-GB"/>
              <a:t> </a:t>
            </a:r>
            <a:r>
              <a:rPr lang="en-GB"/>
              <a:t> </a:t>
            </a:r>
            <a:endParaRPr lang="en-GB"/>
          </a:p>
        </p:txBody>
      </p:sp>
      <p:sp>
        <p:nvSpPr>
          <p:cNvPr id="249" name="Google Shape;249;p23"/>
          <p:cNvSpPr txBox="1"/>
          <p:nvPr>
            <p:ph type="subTitle" idx="1"/>
          </p:nvPr>
        </p:nvSpPr>
        <p:spPr>
          <a:xfrm>
            <a:off x="5031740" y="4177030"/>
            <a:ext cx="6543040" cy="21551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Aft>
                <a:spcPts val="2100"/>
              </a:spcAft>
              <a:buNone/>
            </a:pPr>
            <a:endParaRPr lang="en-US" altLang="en-GB" b="1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Aft>
                <a:spcPts val="2100"/>
              </a:spcAft>
              <a:buNone/>
            </a:pPr>
            <a:r>
              <a:rPr lang="en-US" altLang="en-GB" b="1">
                <a:solidFill>
                  <a:schemeClr val="tx1"/>
                </a:solidFill>
              </a:rPr>
              <a:t>Submitted by:</a:t>
            </a:r>
            <a:endParaRPr lang="en-US" altLang="en-GB" b="1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Aft>
                <a:spcPts val="2100"/>
              </a:spcAft>
              <a:buNone/>
            </a:pPr>
            <a:r>
              <a:rPr lang="en-US" altLang="en-GB" b="1">
                <a:solidFill>
                  <a:schemeClr val="tx1"/>
                </a:solidFill>
              </a:rPr>
              <a:t>Marjorie F. Jetajobe</a:t>
            </a:r>
            <a:endParaRPr lang="en-US" altLang="en-GB" b="1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Aft>
                <a:spcPts val="2100"/>
              </a:spcAft>
              <a:buNone/>
            </a:pPr>
            <a:r>
              <a:rPr lang="en-US" altLang="en-GB" b="1">
                <a:solidFill>
                  <a:schemeClr val="tx1"/>
                </a:solidFill>
              </a:rPr>
              <a:t>Bachelor of Science in Information Technology (2A)</a:t>
            </a:r>
            <a:endParaRPr lang="en-US" altLang="en-GB" b="1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Aft>
                <a:spcPts val="2100"/>
              </a:spcAft>
              <a:buNone/>
            </a:pPr>
            <a:endParaRPr lang="en-US" altLang="en-GB" b="1">
              <a:solidFill>
                <a:schemeClr val="tx1"/>
              </a:solidFill>
            </a:endParaRPr>
          </a:p>
        </p:txBody>
      </p:sp>
      <p:cxnSp>
        <p:nvCxnSpPr>
          <p:cNvPr id="251" name="Google Shape;251;p23"/>
          <p:cNvCxnSpPr/>
          <p:nvPr/>
        </p:nvCxnSpPr>
        <p:spPr>
          <a:xfrm flipH="1" flipV="1">
            <a:off x="10336530" y="2300605"/>
            <a:ext cx="1638935" cy="17145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3"/>
          <p:cNvPicPr preferRelativeResize="0"/>
          <p:nvPr/>
        </p:nvPicPr>
        <p:blipFill rotWithShape="1">
          <a:blip r:embed="rId1">
            <a:alphaModFix amt="58000"/>
          </a:blip>
          <a:srcRect b="5276"/>
          <a:stretch>
            <a:fillRect/>
          </a:stretch>
        </p:blipFill>
        <p:spPr>
          <a:xfrm>
            <a:off x="297545" y="0"/>
            <a:ext cx="3793444" cy="53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8"/>
          <p:cNvSpPr txBox="1"/>
          <p:nvPr>
            <p:ph type="body" idx="3"/>
          </p:nvPr>
        </p:nvSpPr>
        <p:spPr>
          <a:xfrm>
            <a:off x="5198745" y="0"/>
            <a:ext cx="5504815" cy="20123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Sorsogon State University - Bulan Campus</a:t>
            </a:r>
            <a:endParaRPr lang="en-US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Bulan, Sorsogon City</a:t>
            </a:r>
            <a:endParaRPr lang="en-US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S.Y.: 2021-2022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Google Shape;249;p23"/>
          <p:cNvSpPr txBox="1"/>
          <p:nvPr/>
        </p:nvSpPr>
        <p:spPr>
          <a:xfrm>
            <a:off x="5521960" y="2766695"/>
            <a:ext cx="5563235" cy="246062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lnSpc>
                <a:spcPct val="50000"/>
              </a:lnSpc>
              <a:spcAft>
                <a:spcPts val="2100"/>
              </a:spcAft>
              <a:buNone/>
            </a:pPr>
            <a:r>
              <a:rPr lang="en-US" altLang="en-GB" b="1">
                <a:solidFill>
                  <a:schemeClr val="tx1"/>
                </a:solidFill>
              </a:rPr>
              <a:t>Submitted to:</a:t>
            </a:r>
            <a:endParaRPr lang="en-US" altLang="en-GB" b="1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50000"/>
              </a:lnSpc>
              <a:spcAft>
                <a:spcPts val="2100"/>
              </a:spcAft>
              <a:buNone/>
            </a:pPr>
            <a:r>
              <a:rPr lang="en-US" altLang="en-GB" b="1">
                <a:solidFill>
                  <a:schemeClr val="tx1"/>
                </a:solidFill>
              </a:rPr>
              <a:t>Mr.  Jason Glina</a:t>
            </a:r>
            <a:endParaRPr lang="en-US" altLang="en-GB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 build="p"/>
      <p:bldP spid="248" grpId="0"/>
      <p:bldP spid="248" grpId="1"/>
      <p:bldP spid="2" grpId="0"/>
      <p:bldP spid="2" grpId="1"/>
      <p:bldP spid="249" grpId="0" build="p"/>
      <p:bldP spid="249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/>
          <p:nvPr/>
        </p:nvSpPr>
        <p:spPr>
          <a:xfrm>
            <a:off x="440300" y="446100"/>
            <a:ext cx="5827200" cy="58626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28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 Real Time OS</a:t>
            </a:r>
            <a:endParaRPr lang="en-US">
              <a:solidFill>
                <a:schemeClr val="lt2"/>
              </a:solidFill>
            </a:endParaRPr>
          </a:p>
        </p:txBody>
      </p:sp>
      <p:sp>
        <p:nvSpPr>
          <p:cNvPr id="304" name="Google Shape;304;p28"/>
          <p:cNvSpPr txBox="1"/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D</a:t>
            </a:r>
            <a:r>
              <a:rPr>
                <a:solidFill>
                  <a:schemeClr val="dk1"/>
                </a:solidFill>
              </a:rPr>
              <a:t>esigned to run only few of the tasks.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>
                <a:solidFill>
                  <a:schemeClr val="dk1"/>
                </a:solidFill>
              </a:rPr>
              <a:t>Program crashes can be frequently experience</a:t>
            </a:r>
            <a:r>
              <a:rPr lang="en-US">
                <a:solidFill>
                  <a:schemeClr val="dk1"/>
                </a:solidFill>
              </a:rPr>
              <a:t>.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Constantly experiences signal interruptions.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305" name="Google Shape;305;p28"/>
          <p:cNvSpPr txBox="1"/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Takes less amount of time to shift from one task to another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Focusses on one application at a given time.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Completely free of errors, exhibits maximum results, and experiences very less downtime.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306" name="Google Shape;306;p28"/>
          <p:cNvSpPr txBox="1"/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>
                <a:solidFill>
                  <a:schemeClr val="dk1"/>
                </a:solidFill>
              </a:rPr>
              <a:t>A</a:t>
            </a:r>
            <a:r>
              <a:rPr lang="en-US" altLang="en-GB">
                <a:solidFill>
                  <a:schemeClr val="dk1"/>
                </a:solidFill>
              </a:rPr>
              <a:t>dvantages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307" name="Google Shape;307;p28"/>
          <p:cNvSpPr txBox="1"/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>
                <a:solidFill>
                  <a:schemeClr val="dk1"/>
                </a:solidFill>
              </a:rPr>
              <a:t>Disadvantages</a:t>
            </a:r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308" name="Google Shape;308;p28"/>
          <p:cNvCxnSpPr/>
          <p:nvPr/>
        </p:nvCxnSpPr>
        <p:spPr>
          <a:xfrm rot="10800000">
            <a:off x="4171800" y="1222775"/>
            <a:ext cx="8058300" cy="0"/>
          </a:xfrm>
          <a:prstGeom prst="straightConnector1">
            <a:avLst/>
          </a:prstGeom>
          <a:noFill/>
          <a:ln w="2857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303" grpId="1"/>
      <p:bldP spid="306" grpId="0" build="p"/>
      <p:bldP spid="306" grpId="1" build="p"/>
      <p:bldP spid="305" grpId="0" build="p"/>
      <p:bldP spid="305" grpId="1" build="p"/>
      <p:bldP spid="307" grpId="0" build="p"/>
      <p:bldP spid="307" grpId="1" build="p"/>
      <p:bldP spid="304" grpId="0" build="p"/>
      <p:bldP spid="304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720400" y="1507775"/>
            <a:ext cx="2613300" cy="135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</a:t>
            </a:r>
            <a:r>
              <a:rPr lang="en-GB"/>
              <a:t>id you </a:t>
            </a:r>
            <a:endParaRPr lang="en-GB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know?</a:t>
            </a:r>
            <a:endParaRPr lang="en-GB"/>
          </a:p>
        </p:txBody>
      </p:sp>
      <p:sp>
        <p:nvSpPr>
          <p:cNvPr id="293" name="Google Shape;293;p27"/>
          <p:cNvSpPr txBox="1"/>
          <p:nvPr>
            <p:ph type="subTitle" idx="1"/>
          </p:nvPr>
        </p:nvSpPr>
        <p:spPr>
          <a:xfrm>
            <a:off x="758914" y="2862375"/>
            <a:ext cx="56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altLang="en-GB"/>
              <a:t>Distributed Operating System</a:t>
            </a:r>
            <a:endParaRPr lang="en-US" altLang="en-GB"/>
          </a:p>
        </p:txBody>
      </p:sp>
      <p:sp>
        <p:nvSpPr>
          <p:cNvPr id="294" name="Google Shape;294;p27"/>
          <p:cNvSpPr txBox="1"/>
          <p:nvPr>
            <p:ph type="body" idx="2"/>
          </p:nvPr>
        </p:nvSpPr>
        <p:spPr>
          <a:xfrm>
            <a:off x="149860" y="3522345"/>
            <a:ext cx="6417310" cy="31711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/>
              <a:t>Collection of independent, networked, communicating, and physically separate computational nodes.</a:t>
            </a:r>
            <a:endParaRPr lang="en-US" altLang="en-GB"/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/>
              <a:t> Run and provide the capability to manage data, users, groups, security, applications, etc,.</a:t>
            </a:r>
            <a:endParaRPr lang="en-US" altLang="en-GB"/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/>
              <a:t>It serve multiple real-time applications and multiple users.</a:t>
            </a:r>
            <a:endParaRPr lang="en-US" altLang="en-GB"/>
          </a:p>
        </p:txBody>
      </p:sp>
      <p:cxnSp>
        <p:nvCxnSpPr>
          <p:cNvPr id="295" name="Google Shape;295;p27"/>
          <p:cNvCxnSpPr/>
          <p:nvPr/>
        </p:nvCxnSpPr>
        <p:spPr>
          <a:xfrm rot="10800000">
            <a:off x="3268150" y="2442250"/>
            <a:ext cx="24888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7"/>
          <p:cNvCxnSpPr/>
          <p:nvPr/>
        </p:nvCxnSpPr>
        <p:spPr>
          <a:xfrm rot="10800000">
            <a:off x="-19100" y="1908575"/>
            <a:ext cx="6600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7" name="Google Shape;297;p27"/>
          <p:cNvPicPr preferRelativeResize="0"/>
          <p:nvPr/>
        </p:nvPicPr>
        <p:blipFill rotWithShape="1">
          <a:blip r:embed="rId1"/>
          <a:srcRect l="7969" b="6032"/>
          <a:stretch>
            <a:fillRect/>
          </a:stretch>
        </p:blipFill>
        <p:spPr>
          <a:xfrm flipH="1">
            <a:off x="7791450" y="2505075"/>
            <a:ext cx="4400550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7183120" y="99060"/>
            <a:ext cx="4439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image source: https://qph.fs.quoracdn.net/main-qimg-8535451db53faa2a4febd37df1c852a0-c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728460" y="621030"/>
            <a:ext cx="4994275" cy="3766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292" grpId="1"/>
      <p:bldP spid="293" grpId="0" build="p"/>
      <p:bldP spid="293" grpId="1" build="p"/>
      <p:bldP spid="294" grpId="0" build="p"/>
      <p:bldP spid="294" grpId="1" build="p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/>
          <p:nvPr/>
        </p:nvSpPr>
        <p:spPr>
          <a:xfrm>
            <a:off x="440300" y="446100"/>
            <a:ext cx="5827200" cy="58626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28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 Distributed OS</a:t>
            </a:r>
            <a:endParaRPr lang="en-US">
              <a:solidFill>
                <a:schemeClr val="lt2"/>
              </a:solidFill>
            </a:endParaRPr>
          </a:p>
        </p:txBody>
      </p:sp>
      <p:sp>
        <p:nvSpPr>
          <p:cNvPr id="304" name="Google Shape;304;p28"/>
          <p:cNvSpPr txBox="1"/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GB">
                <a:solidFill>
                  <a:schemeClr val="dk1"/>
                </a:solidFill>
              </a:rPr>
              <a:t>Security problem due to sharing</a:t>
            </a:r>
            <a:endParaRPr lang="en-GB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GB">
                <a:solidFill>
                  <a:schemeClr val="dk1"/>
                </a:solidFill>
              </a:rPr>
              <a:t>Some messages can be lost in the network system</a:t>
            </a:r>
            <a:endParaRPr lang="en-GB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GB">
                <a:solidFill>
                  <a:schemeClr val="dk1"/>
                </a:solidFill>
              </a:rPr>
              <a:t>Bandwidth is another problem if there is large data then all network wires to be replaced which tends to become expensive</a:t>
            </a:r>
            <a:endParaRPr lang="en-GB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28"/>
          <p:cNvSpPr txBox="1"/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Give more performance than single system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More resources can be added easily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Resources like printers can be shared on multiple pc’s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306" name="Google Shape;306;p28"/>
          <p:cNvSpPr txBox="1"/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>
                <a:solidFill>
                  <a:schemeClr val="dk1"/>
                </a:solidFill>
              </a:rPr>
              <a:t>A</a:t>
            </a:r>
            <a:r>
              <a:rPr lang="en-US" altLang="en-GB">
                <a:solidFill>
                  <a:schemeClr val="dk1"/>
                </a:solidFill>
              </a:rPr>
              <a:t>dvantages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307" name="Google Shape;307;p28"/>
          <p:cNvSpPr txBox="1"/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>
                <a:solidFill>
                  <a:schemeClr val="dk1"/>
                </a:solidFill>
              </a:rPr>
              <a:t>Disadvantages</a:t>
            </a:r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308" name="Google Shape;308;p28"/>
          <p:cNvCxnSpPr/>
          <p:nvPr/>
        </p:nvCxnSpPr>
        <p:spPr>
          <a:xfrm rot="10800000">
            <a:off x="4171800" y="1222775"/>
            <a:ext cx="8058300" cy="0"/>
          </a:xfrm>
          <a:prstGeom prst="straightConnector1">
            <a:avLst/>
          </a:prstGeom>
          <a:noFill/>
          <a:ln w="2857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303" grpId="1"/>
      <p:bldP spid="306" grpId="0" build="p"/>
      <p:bldP spid="306" grpId="1" build="p"/>
      <p:bldP spid="305" grpId="0" build="p"/>
      <p:bldP spid="305" grpId="1" build="p"/>
      <p:bldP spid="307" grpId="0" build="p"/>
      <p:bldP spid="307" grpId="1" build="p"/>
      <p:bldP spid="304" grpId="0" build="p"/>
      <p:bldP spid="304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720400" y="1507775"/>
            <a:ext cx="2613300" cy="135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</a:t>
            </a:r>
            <a:r>
              <a:rPr lang="en-GB"/>
              <a:t>id you </a:t>
            </a:r>
            <a:endParaRPr lang="en-GB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know?</a:t>
            </a:r>
            <a:endParaRPr lang="en-GB"/>
          </a:p>
        </p:txBody>
      </p:sp>
      <p:sp>
        <p:nvSpPr>
          <p:cNvPr id="293" name="Google Shape;293;p27"/>
          <p:cNvSpPr txBox="1"/>
          <p:nvPr>
            <p:ph type="subTitle" idx="1"/>
          </p:nvPr>
        </p:nvSpPr>
        <p:spPr>
          <a:xfrm>
            <a:off x="758914" y="2862375"/>
            <a:ext cx="56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altLang="en-GB"/>
              <a:t> Network Operating System</a:t>
            </a:r>
            <a:endParaRPr lang="en-US" altLang="en-GB"/>
          </a:p>
        </p:txBody>
      </p:sp>
      <p:sp>
        <p:nvSpPr>
          <p:cNvPr id="294" name="Google Shape;294;p27"/>
          <p:cNvSpPr txBox="1"/>
          <p:nvPr>
            <p:ph type="body" idx="2"/>
          </p:nvPr>
        </p:nvSpPr>
        <p:spPr>
          <a:xfrm>
            <a:off x="149860" y="3522345"/>
            <a:ext cx="6417310" cy="31711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/>
              <a:t>It provide the the capability to manage data, users, groups, security, applications, and other networking functions.</a:t>
            </a:r>
            <a:endParaRPr lang="en-US" altLang="en-GB"/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endParaRPr lang="en-US" altLang="en-GB"/>
          </a:p>
        </p:txBody>
      </p:sp>
      <p:cxnSp>
        <p:nvCxnSpPr>
          <p:cNvPr id="295" name="Google Shape;295;p27"/>
          <p:cNvCxnSpPr/>
          <p:nvPr/>
        </p:nvCxnSpPr>
        <p:spPr>
          <a:xfrm rot="10800000">
            <a:off x="3268150" y="2442250"/>
            <a:ext cx="24888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7"/>
          <p:cNvCxnSpPr/>
          <p:nvPr/>
        </p:nvCxnSpPr>
        <p:spPr>
          <a:xfrm rot="10800000">
            <a:off x="-19100" y="1908575"/>
            <a:ext cx="6600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7" name="Google Shape;297;p27"/>
          <p:cNvPicPr preferRelativeResize="0"/>
          <p:nvPr/>
        </p:nvPicPr>
        <p:blipFill rotWithShape="1">
          <a:blip r:embed="rId1"/>
          <a:srcRect l="7969" b="6032"/>
          <a:stretch>
            <a:fillRect/>
          </a:stretch>
        </p:blipFill>
        <p:spPr>
          <a:xfrm flipH="1">
            <a:off x="7791450" y="2505075"/>
            <a:ext cx="4400550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727825" y="0"/>
            <a:ext cx="5464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image source: https://cdn.instrumentationtools.com/wp-content/uploads/2018/04/Client-server-network-system.png 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6727825" y="607060"/>
            <a:ext cx="5018405" cy="332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292" grpId="1"/>
      <p:bldP spid="293" grpId="0" build="p"/>
      <p:bldP spid="293" grpId="1" build="p"/>
      <p:bldP spid="294" grpId="0" build="p"/>
      <p:bldP spid="294" grpId="1" build="p"/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/>
          <p:nvPr/>
        </p:nvSpPr>
        <p:spPr>
          <a:xfrm>
            <a:off x="440300" y="446100"/>
            <a:ext cx="5827200" cy="58626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28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 Network OS</a:t>
            </a:r>
            <a:endParaRPr lang="en-US">
              <a:solidFill>
                <a:schemeClr val="lt2"/>
              </a:solidFill>
            </a:endParaRPr>
          </a:p>
        </p:txBody>
      </p:sp>
      <p:sp>
        <p:nvSpPr>
          <p:cNvPr id="304" name="Google Shape;304;p28"/>
          <p:cNvSpPr txBox="1"/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GB">
                <a:solidFill>
                  <a:schemeClr val="dk1"/>
                </a:solidFill>
              </a:rPr>
              <a:t>Servers are costly</a:t>
            </a:r>
            <a:endParaRPr lang="en-GB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GB">
                <a:solidFill>
                  <a:schemeClr val="dk1"/>
                </a:solidFill>
              </a:rPr>
              <a:t>User has to depend on a central location for most operations</a:t>
            </a:r>
            <a:endParaRPr lang="en-GB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GB">
                <a:solidFill>
                  <a:schemeClr val="dk1"/>
                </a:solidFill>
              </a:rPr>
              <a:t>Maintenance and updates are required regularly</a:t>
            </a:r>
            <a:endParaRPr lang="en-GB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28"/>
          <p:cNvSpPr txBox="1"/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Highly stable centralized servers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Security concerns are handled through servers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New technologies and hardware up-gradation are easily integrated into the system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Server access is possible remotely from different locations and types of systems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306" name="Google Shape;306;p28"/>
          <p:cNvSpPr txBox="1"/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>
                <a:solidFill>
                  <a:schemeClr val="dk1"/>
                </a:solidFill>
              </a:rPr>
              <a:t>A</a:t>
            </a:r>
            <a:r>
              <a:rPr lang="en-US" altLang="en-GB">
                <a:solidFill>
                  <a:schemeClr val="dk1"/>
                </a:solidFill>
              </a:rPr>
              <a:t>dvantages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307" name="Google Shape;307;p28"/>
          <p:cNvSpPr txBox="1"/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>
                <a:solidFill>
                  <a:schemeClr val="dk1"/>
                </a:solidFill>
              </a:rPr>
              <a:t>Disadvantages</a:t>
            </a:r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308" name="Google Shape;308;p28"/>
          <p:cNvCxnSpPr/>
          <p:nvPr/>
        </p:nvCxnSpPr>
        <p:spPr>
          <a:xfrm rot="10800000">
            <a:off x="4171800" y="1222775"/>
            <a:ext cx="8058300" cy="0"/>
          </a:xfrm>
          <a:prstGeom prst="straightConnector1">
            <a:avLst/>
          </a:prstGeom>
          <a:noFill/>
          <a:ln w="2857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303" grpId="1"/>
      <p:bldP spid="306" grpId="0" build="p"/>
      <p:bldP spid="306" grpId="1" build="p"/>
      <p:bldP spid="305" grpId="0" build="p"/>
      <p:bldP spid="305" grpId="1" build="p"/>
      <p:bldP spid="307" grpId="0" build="p"/>
      <p:bldP spid="307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720400" y="1507775"/>
            <a:ext cx="2613300" cy="135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</a:t>
            </a:r>
            <a:r>
              <a:rPr lang="en-GB"/>
              <a:t>id you </a:t>
            </a:r>
            <a:endParaRPr lang="en-GB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know?</a:t>
            </a:r>
            <a:endParaRPr lang="en-GB"/>
          </a:p>
        </p:txBody>
      </p:sp>
      <p:sp>
        <p:nvSpPr>
          <p:cNvPr id="293" name="Google Shape;293;p27"/>
          <p:cNvSpPr txBox="1"/>
          <p:nvPr>
            <p:ph type="subTitle" idx="1"/>
          </p:nvPr>
        </p:nvSpPr>
        <p:spPr>
          <a:xfrm>
            <a:off x="758914" y="2862375"/>
            <a:ext cx="56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altLang="en-GB"/>
              <a:t>Mobile Operating System</a:t>
            </a:r>
            <a:endParaRPr lang="en-US" altLang="en-GB"/>
          </a:p>
        </p:txBody>
      </p:sp>
      <p:sp>
        <p:nvSpPr>
          <p:cNvPr id="294" name="Google Shape;294;p27"/>
          <p:cNvSpPr txBox="1"/>
          <p:nvPr>
            <p:ph type="body" idx="2"/>
          </p:nvPr>
        </p:nvSpPr>
        <p:spPr>
          <a:xfrm>
            <a:off x="149860" y="3522345"/>
            <a:ext cx="6417310" cy="31711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/>
              <a:t>It is  built exclusively for a mobile device.</a:t>
            </a:r>
            <a:endParaRPr lang="en-US" altLang="en-GB"/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/>
              <a:t>It manages all the hardware and optimizes the efficacy of the application software in the device.</a:t>
            </a:r>
            <a:endParaRPr lang="en-US" altLang="en-GB"/>
          </a:p>
        </p:txBody>
      </p:sp>
      <p:cxnSp>
        <p:nvCxnSpPr>
          <p:cNvPr id="295" name="Google Shape;295;p27"/>
          <p:cNvCxnSpPr/>
          <p:nvPr/>
        </p:nvCxnSpPr>
        <p:spPr>
          <a:xfrm rot="10800000">
            <a:off x="3268150" y="2442250"/>
            <a:ext cx="24888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7"/>
          <p:cNvCxnSpPr/>
          <p:nvPr/>
        </p:nvCxnSpPr>
        <p:spPr>
          <a:xfrm rot="10800000">
            <a:off x="-19100" y="1908575"/>
            <a:ext cx="6600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7" name="Google Shape;297;p27"/>
          <p:cNvPicPr preferRelativeResize="0"/>
          <p:nvPr/>
        </p:nvPicPr>
        <p:blipFill rotWithShape="1">
          <a:blip r:embed="rId1"/>
          <a:srcRect l="7969" b="6032"/>
          <a:stretch>
            <a:fillRect/>
          </a:stretch>
        </p:blipFill>
        <p:spPr>
          <a:xfrm flipH="1">
            <a:off x="7791450" y="2505075"/>
            <a:ext cx="4400550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704330" y="99060"/>
            <a:ext cx="5060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image source: https://blog.oureducation.in/wp-content/uploads/2013/01/mobile-os-comparison.jpg 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704330" y="608330"/>
            <a:ext cx="5060950" cy="3853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292" grpId="1"/>
      <p:bldP spid="293" grpId="0" build="p"/>
      <p:bldP spid="293" grpId="1" build="p"/>
      <p:bldP spid="294" grpId="0" build="p"/>
      <p:bldP spid="294" grpId="1" build="p"/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/>
          <p:nvPr/>
        </p:nvSpPr>
        <p:spPr>
          <a:xfrm>
            <a:off x="440300" y="446100"/>
            <a:ext cx="5827200" cy="58626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28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 Mobile OS</a:t>
            </a:r>
            <a:endParaRPr lang="en-US">
              <a:solidFill>
                <a:schemeClr val="lt2"/>
              </a:solidFill>
            </a:endParaRPr>
          </a:p>
        </p:txBody>
      </p:sp>
      <p:sp>
        <p:nvSpPr>
          <p:cNvPr id="304" name="Google Shape;304;p28"/>
          <p:cNvSpPr txBox="1"/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>
                <a:solidFill>
                  <a:schemeClr val="dk1"/>
                </a:solidFill>
              </a:rPr>
              <a:t>Different programming languages and skills depending on operating system.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High costs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Lack of optimized web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305" name="Google Shape;305;p28"/>
          <p:cNvSpPr txBox="1"/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Enhances user experience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Full access to the device in software and hardware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Better charging options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endParaRPr lang="en-US">
              <a:solidFill>
                <a:schemeClr val="dk1"/>
              </a:solidFill>
            </a:endParaRPr>
          </a:p>
        </p:txBody>
      </p:sp>
      <p:sp>
        <p:nvSpPr>
          <p:cNvPr id="306" name="Google Shape;306;p28"/>
          <p:cNvSpPr txBox="1"/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>
                <a:solidFill>
                  <a:schemeClr val="dk1"/>
                </a:solidFill>
              </a:rPr>
              <a:t>A</a:t>
            </a:r>
            <a:r>
              <a:rPr lang="en-US" altLang="en-GB">
                <a:solidFill>
                  <a:schemeClr val="dk1"/>
                </a:solidFill>
              </a:rPr>
              <a:t>dvantages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307" name="Google Shape;307;p28"/>
          <p:cNvSpPr txBox="1"/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>
                <a:solidFill>
                  <a:schemeClr val="dk1"/>
                </a:solidFill>
              </a:rPr>
              <a:t>Disadvantages</a:t>
            </a:r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308" name="Google Shape;308;p28"/>
          <p:cNvCxnSpPr/>
          <p:nvPr/>
        </p:nvCxnSpPr>
        <p:spPr>
          <a:xfrm rot="10800000">
            <a:off x="4171800" y="1222775"/>
            <a:ext cx="8058300" cy="0"/>
          </a:xfrm>
          <a:prstGeom prst="straightConnector1">
            <a:avLst/>
          </a:prstGeom>
          <a:noFill/>
          <a:ln w="2857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303" grpId="1"/>
      <p:bldP spid="306" grpId="0" build="p"/>
      <p:bldP spid="306" grpId="1" build="p"/>
      <p:bldP spid="305" grpId="0" build="p"/>
      <p:bldP spid="305" grpId="1" build="p"/>
      <p:bldP spid="307" grpId="0" build="p"/>
      <p:bldP spid="307" grpId="1" build="p"/>
      <p:bldP spid="304" grpId="0" build="p"/>
      <p:bldP spid="304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3"/>
          <p:cNvSpPr txBox="1"/>
          <p:nvPr>
            <p:ph type="title"/>
          </p:nvPr>
        </p:nvSpPr>
        <p:spPr>
          <a:xfrm>
            <a:off x="5449245" y="3020980"/>
            <a:ext cx="58734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hank</a:t>
            </a:r>
            <a:r>
              <a:rPr lang="en-GB"/>
              <a:t> </a:t>
            </a:r>
            <a:r>
              <a:rPr lang="en-GB"/>
              <a:t>you!</a:t>
            </a:r>
            <a:endParaRPr lang="en-GB"/>
          </a:p>
        </p:txBody>
      </p:sp>
      <p:pic>
        <p:nvPicPr>
          <p:cNvPr id="726" name="Google Shape;726;p43"/>
          <p:cNvPicPr preferRelativeResize="0"/>
          <p:nvPr/>
        </p:nvPicPr>
        <p:blipFill>
          <a:blip r:embed="rId1">
            <a:alphaModFix amt="78000"/>
          </a:blip>
          <a:stretch>
            <a:fillRect/>
          </a:stretch>
        </p:blipFill>
        <p:spPr>
          <a:xfrm>
            <a:off x="1" y="268588"/>
            <a:ext cx="4248150" cy="6589412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43"/>
          <p:cNvSpPr/>
          <p:nvPr/>
        </p:nvSpPr>
        <p:spPr>
          <a:xfrm>
            <a:off x="533275" y="1238250"/>
            <a:ext cx="4248000" cy="4951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28" name="Google Shape;728;p43"/>
          <p:cNvCxnSpPr/>
          <p:nvPr/>
        </p:nvCxnSpPr>
        <p:spPr>
          <a:xfrm rot="10800000">
            <a:off x="10399950" y="3770775"/>
            <a:ext cx="16443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0" name="Google Shape;900;p45"/>
          <p:cNvGrpSpPr/>
          <p:nvPr/>
        </p:nvGrpSpPr>
        <p:grpSpPr>
          <a:xfrm>
            <a:off x="9866223" y="3598497"/>
            <a:ext cx="333805" cy="344208"/>
            <a:chOff x="674800" y="2146225"/>
            <a:chExt cx="252500" cy="252500"/>
          </a:xfrm>
        </p:grpSpPr>
        <p:sp>
          <p:nvSpPr>
            <p:cNvPr id="901" name="Google Shape;901;p45"/>
            <p:cNvSpPr/>
            <p:nvPr/>
          </p:nvSpPr>
          <p:spPr>
            <a:xfrm>
              <a:off x="727900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8345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734150" y="2315750"/>
              <a:ext cx="134275" cy="43275"/>
            </a:xfrm>
            <a:custGeom>
              <a:avLst/>
              <a:gdLst/>
              <a:ahLst/>
              <a:cxnLst/>
              <a:rect l="l" t="t" r="r" b="b"/>
              <a:pathLst>
                <a:path w="5371" h="1731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674800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" grpId="0"/>
      <p:bldP spid="7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491800" y="440975"/>
            <a:ext cx="812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Advantages and </a:t>
            </a:r>
            <a:endParaRPr lang="en-GB"/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US" altLang="en-GB"/>
              <a:t>Disadvantages of the ff:</a:t>
            </a:r>
            <a:endParaRPr lang="en-US" altLang="en-GB"/>
          </a:p>
        </p:txBody>
      </p:sp>
      <p:pic>
        <p:nvPicPr>
          <p:cNvPr id="268" name="Google Shape;268;p25"/>
          <p:cNvPicPr preferRelativeResize="0"/>
          <p:nvPr/>
        </p:nvPicPr>
        <p:blipFill rotWithShape="1">
          <a:blip r:embed="rId1"/>
          <a:srcRect l="7969" b="6032"/>
          <a:stretch>
            <a:fillRect/>
          </a:stretch>
        </p:blipFill>
        <p:spPr>
          <a:xfrm>
            <a:off x="-171450" y="2409825"/>
            <a:ext cx="4400550" cy="444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5"/>
          <p:cNvCxnSpPr/>
          <p:nvPr/>
        </p:nvCxnSpPr>
        <p:spPr>
          <a:xfrm>
            <a:off x="5694418" y="2499528"/>
            <a:ext cx="46881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25"/>
          <p:cNvCxnSpPr/>
          <p:nvPr/>
        </p:nvCxnSpPr>
        <p:spPr>
          <a:xfrm rot="10800000">
            <a:off x="5196825" y="866300"/>
            <a:ext cx="41511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25"/>
          <p:cNvCxnSpPr/>
          <p:nvPr/>
        </p:nvCxnSpPr>
        <p:spPr>
          <a:xfrm rot="10800000">
            <a:off x="294950" y="1412000"/>
            <a:ext cx="29892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4229100" y="1992630"/>
            <a:ext cx="65659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pPr algn="r"/>
            <a:r>
              <a:rPr lang="en-US" sz="1800" b="1">
                <a:latin typeface="MingLiU-ExtB" panose="02020500000000000000" charset="-120"/>
                <a:ea typeface="MingLiU-ExtB" panose="02020500000000000000" charset="-120"/>
                <a:cs typeface="Comic Sans MS" panose="030F0702030302020204" charset="0"/>
              </a:rPr>
              <a:t>1</a:t>
            </a:r>
            <a:endParaRPr lang="en-US" sz="1800" b="1">
              <a:latin typeface="MingLiU-ExtB" panose="02020500000000000000" charset="-120"/>
              <a:ea typeface="MingLiU-ExtB" panose="02020500000000000000" charset="-120"/>
              <a:cs typeface="Comic Sans MS" panose="030F0702030302020204" charset="0"/>
            </a:endParaRPr>
          </a:p>
          <a:p>
            <a:pPr algn="r"/>
            <a:endParaRPr lang="en-US" sz="1800" b="1">
              <a:latin typeface="MingLiU-ExtB" panose="02020500000000000000" charset="-120"/>
              <a:ea typeface="MingLiU-ExtB" panose="02020500000000000000" charset="-120"/>
              <a:cs typeface="Comic Sans MS" panose="030F0702030302020204" charset="0"/>
            </a:endParaRPr>
          </a:p>
          <a:p>
            <a:pPr algn="r"/>
            <a:r>
              <a:rPr lang="en-US" sz="1800" b="1">
                <a:latin typeface="MingLiU-ExtB" panose="02020500000000000000" charset="-120"/>
                <a:ea typeface="MingLiU-ExtB" panose="02020500000000000000" charset="-120"/>
                <a:cs typeface="Comic Sans MS" panose="030F0702030302020204" charset="0"/>
              </a:rPr>
              <a:t>2</a:t>
            </a:r>
            <a:endParaRPr lang="en-US" sz="1800" b="1">
              <a:latin typeface="MingLiU-ExtB" panose="02020500000000000000" charset="-120"/>
              <a:ea typeface="MingLiU-ExtB" panose="02020500000000000000" charset="-120"/>
              <a:cs typeface="Comic Sans MS" panose="030F0702030302020204" charset="0"/>
            </a:endParaRPr>
          </a:p>
          <a:p>
            <a:pPr algn="r"/>
            <a:endParaRPr lang="en-US" sz="1800" b="1">
              <a:latin typeface="MingLiU-ExtB" panose="02020500000000000000" charset="-120"/>
              <a:ea typeface="MingLiU-ExtB" panose="02020500000000000000" charset="-120"/>
              <a:cs typeface="Comic Sans MS" panose="030F0702030302020204" charset="0"/>
            </a:endParaRPr>
          </a:p>
          <a:p>
            <a:pPr algn="r"/>
            <a:r>
              <a:rPr lang="en-US" sz="1800" b="1">
                <a:latin typeface="MingLiU-ExtB" panose="02020500000000000000" charset="-120"/>
                <a:ea typeface="MingLiU-ExtB" panose="02020500000000000000" charset="-120"/>
                <a:cs typeface="Comic Sans MS" panose="030F0702030302020204" charset="0"/>
              </a:rPr>
              <a:t>3</a:t>
            </a:r>
            <a:endParaRPr lang="en-US" sz="1800" b="1">
              <a:latin typeface="MingLiU-ExtB" panose="02020500000000000000" charset="-120"/>
              <a:ea typeface="MingLiU-ExtB" panose="02020500000000000000" charset="-120"/>
              <a:cs typeface="Comic Sans MS" panose="030F0702030302020204" charset="0"/>
            </a:endParaRPr>
          </a:p>
          <a:p>
            <a:pPr algn="r"/>
            <a:endParaRPr lang="en-US" sz="1800" b="1">
              <a:latin typeface="MingLiU-ExtB" panose="02020500000000000000" charset="-120"/>
              <a:ea typeface="MingLiU-ExtB" panose="02020500000000000000" charset="-120"/>
              <a:cs typeface="Comic Sans MS" panose="030F0702030302020204" charset="0"/>
            </a:endParaRPr>
          </a:p>
          <a:p>
            <a:pPr algn="r"/>
            <a:r>
              <a:rPr lang="en-US" sz="1800" b="1">
                <a:latin typeface="MingLiU-ExtB" panose="02020500000000000000" charset="-120"/>
                <a:ea typeface="MingLiU-ExtB" panose="02020500000000000000" charset="-120"/>
                <a:cs typeface="Comic Sans MS" panose="030F0702030302020204" charset="0"/>
              </a:rPr>
              <a:t>4</a:t>
            </a:r>
            <a:endParaRPr lang="en-US" sz="1800" b="1">
              <a:latin typeface="MingLiU-ExtB" panose="02020500000000000000" charset="-120"/>
              <a:ea typeface="MingLiU-ExtB" panose="02020500000000000000" charset="-120"/>
              <a:cs typeface="Comic Sans MS" panose="030F0702030302020204" charset="0"/>
            </a:endParaRPr>
          </a:p>
          <a:p>
            <a:pPr algn="r"/>
            <a:endParaRPr lang="en-US" sz="1800" b="1">
              <a:latin typeface="MingLiU-ExtB" panose="02020500000000000000" charset="-120"/>
              <a:ea typeface="MingLiU-ExtB" panose="02020500000000000000" charset="-120"/>
              <a:cs typeface="Comic Sans MS" panose="030F0702030302020204" charset="0"/>
            </a:endParaRPr>
          </a:p>
          <a:p>
            <a:pPr algn="r"/>
            <a:r>
              <a:rPr lang="en-US" sz="1800" b="1">
                <a:latin typeface="MingLiU-ExtB" panose="02020500000000000000" charset="-120"/>
                <a:ea typeface="MingLiU-ExtB" panose="02020500000000000000" charset="-120"/>
                <a:cs typeface="Comic Sans MS" panose="030F0702030302020204" charset="0"/>
              </a:rPr>
              <a:t>5</a:t>
            </a:r>
            <a:endParaRPr lang="en-US" sz="1800" b="1">
              <a:latin typeface="MingLiU-ExtB" panose="02020500000000000000" charset="-120"/>
              <a:ea typeface="MingLiU-ExtB" panose="02020500000000000000" charset="-120"/>
              <a:cs typeface="Comic Sans MS" panose="030F0702030302020204" charset="0"/>
            </a:endParaRPr>
          </a:p>
          <a:p>
            <a:pPr algn="r"/>
            <a:endParaRPr lang="en-US" sz="1800" b="1">
              <a:latin typeface="MingLiU-ExtB" panose="02020500000000000000" charset="-120"/>
              <a:ea typeface="MingLiU-ExtB" panose="02020500000000000000" charset="-120"/>
              <a:cs typeface="Comic Sans MS" panose="030F0702030302020204" charset="0"/>
            </a:endParaRPr>
          </a:p>
          <a:p>
            <a:pPr algn="r"/>
            <a:r>
              <a:rPr lang="en-US" sz="1800" b="1">
                <a:latin typeface="MingLiU-ExtB" panose="02020500000000000000" charset="-120"/>
                <a:ea typeface="MingLiU-ExtB" panose="02020500000000000000" charset="-120"/>
                <a:cs typeface="Comic Sans MS" panose="030F0702030302020204" charset="0"/>
              </a:rPr>
              <a:t>6</a:t>
            </a:r>
            <a:endParaRPr lang="en-US" sz="1800" b="1">
              <a:latin typeface="MingLiU-ExtB" panose="02020500000000000000" charset="-120"/>
              <a:ea typeface="MingLiU-ExtB" panose="02020500000000000000" charset="-120"/>
              <a:cs typeface="Comic Sans MS" panose="030F0702030302020204" charset="0"/>
            </a:endParaRPr>
          </a:p>
          <a:p>
            <a:pPr algn="r"/>
            <a:endParaRPr lang="en-US" sz="1800" b="1">
              <a:latin typeface="MingLiU-ExtB" panose="02020500000000000000" charset="-120"/>
              <a:ea typeface="MingLiU-ExtB" panose="02020500000000000000" charset="-120"/>
              <a:cs typeface="Comic Sans MS" panose="030F0702030302020204" charset="0"/>
            </a:endParaRPr>
          </a:p>
          <a:p>
            <a:pPr algn="r"/>
            <a:r>
              <a:rPr lang="en-US" sz="1800" b="1">
                <a:latin typeface="MingLiU-ExtB" panose="02020500000000000000" charset="-120"/>
                <a:ea typeface="MingLiU-ExtB" panose="02020500000000000000" charset="-120"/>
                <a:cs typeface="Comic Sans MS" panose="030F0702030302020204" charset="0"/>
              </a:rPr>
              <a:t>7</a:t>
            </a:r>
            <a:endParaRPr lang="en-US" sz="1800" b="1">
              <a:latin typeface="MingLiU-ExtB" panose="02020500000000000000" charset="-120"/>
              <a:ea typeface="MingLiU-ExtB" panose="02020500000000000000" charset="-120"/>
              <a:cs typeface="Comic Sans MS" panose="030F0702030302020204" charset="0"/>
            </a:endParaRPr>
          </a:p>
        </p:txBody>
      </p:sp>
      <p:cxnSp>
        <p:nvCxnSpPr>
          <p:cNvPr id="3" name="Google Shape;273;p25"/>
          <p:cNvCxnSpPr/>
          <p:nvPr/>
        </p:nvCxnSpPr>
        <p:spPr>
          <a:xfrm>
            <a:off x="5694418" y="3593395"/>
            <a:ext cx="46881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273;p25"/>
          <p:cNvCxnSpPr/>
          <p:nvPr/>
        </p:nvCxnSpPr>
        <p:spPr>
          <a:xfrm>
            <a:off x="5694418" y="4149020"/>
            <a:ext cx="46881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73;p25"/>
          <p:cNvCxnSpPr/>
          <p:nvPr/>
        </p:nvCxnSpPr>
        <p:spPr>
          <a:xfrm>
            <a:off x="5694418" y="4688770"/>
            <a:ext cx="46881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273;p25"/>
          <p:cNvCxnSpPr/>
          <p:nvPr/>
        </p:nvCxnSpPr>
        <p:spPr>
          <a:xfrm>
            <a:off x="5694418" y="5244395"/>
            <a:ext cx="46881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73;p25"/>
          <p:cNvCxnSpPr/>
          <p:nvPr/>
        </p:nvCxnSpPr>
        <p:spPr>
          <a:xfrm>
            <a:off x="5694418" y="5800020"/>
            <a:ext cx="46881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73;p25"/>
          <p:cNvCxnSpPr/>
          <p:nvPr/>
        </p:nvCxnSpPr>
        <p:spPr>
          <a:xfrm>
            <a:off x="5678543" y="3069520"/>
            <a:ext cx="46881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249;p23"/>
          <p:cNvSpPr txBox="1"/>
          <p:nvPr/>
        </p:nvSpPr>
        <p:spPr>
          <a:xfrm>
            <a:off x="3968115" y="2219325"/>
            <a:ext cx="6699250" cy="51752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lnSpc>
                <a:spcPct val="50000"/>
              </a:lnSpc>
              <a:spcAft>
                <a:spcPts val="2100"/>
              </a:spcAft>
              <a:buNone/>
            </a:pPr>
            <a:r>
              <a:rPr lang="en-US" altLang="en-GB" sz="2400" b="1">
                <a:solidFill>
                  <a:schemeClr val="tx1"/>
                </a:solidFill>
              </a:rPr>
              <a:t> Batch Operating System</a:t>
            </a:r>
            <a:endParaRPr lang="en-US" altLang="en-GB" sz="2400" b="1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50000"/>
              </a:lnSpc>
              <a:spcAft>
                <a:spcPts val="2100"/>
              </a:spcAft>
              <a:buNone/>
            </a:pPr>
            <a:endParaRPr lang="en-US" altLang="en-GB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Google Shape;249;p23"/>
          <p:cNvSpPr txBox="1"/>
          <p:nvPr/>
        </p:nvSpPr>
        <p:spPr>
          <a:xfrm>
            <a:off x="4317365" y="2790825"/>
            <a:ext cx="6699250" cy="51752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lnSpc>
                <a:spcPct val="50000"/>
              </a:lnSpc>
              <a:spcAft>
                <a:spcPts val="2100"/>
              </a:spcAft>
              <a:buNone/>
            </a:pPr>
            <a:r>
              <a:rPr lang="en-US" altLang="en-GB" sz="2400" b="1">
                <a:solidFill>
                  <a:schemeClr val="tx1"/>
                </a:solidFill>
              </a:rPr>
              <a:t> Multitasking/Time Sharing OS</a:t>
            </a:r>
            <a:endParaRPr lang="en-US" altLang="en-GB" sz="2400" b="1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50000"/>
              </a:lnSpc>
              <a:spcAft>
                <a:spcPts val="2100"/>
              </a:spcAft>
              <a:buNone/>
            </a:pPr>
            <a:endParaRPr lang="en-US" altLang="en-GB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Google Shape;249;p23"/>
          <p:cNvSpPr txBox="1"/>
          <p:nvPr/>
        </p:nvSpPr>
        <p:spPr>
          <a:xfrm>
            <a:off x="4666615" y="3314700"/>
            <a:ext cx="6699250" cy="51752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lnSpc>
                <a:spcPct val="50000"/>
              </a:lnSpc>
              <a:spcAft>
                <a:spcPts val="2100"/>
              </a:spcAft>
              <a:buNone/>
            </a:pPr>
            <a:r>
              <a:rPr lang="en-US" altLang="en-GB" sz="2400" b="1">
                <a:solidFill>
                  <a:schemeClr val="tx1"/>
                </a:solidFill>
              </a:rPr>
              <a:t>Multiprocessing Operating System</a:t>
            </a:r>
            <a:endParaRPr lang="en-US" altLang="en-GB" sz="2400" b="1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50000"/>
              </a:lnSpc>
              <a:spcAft>
                <a:spcPts val="2100"/>
              </a:spcAft>
              <a:buNone/>
            </a:pPr>
            <a:endParaRPr lang="en-US" altLang="en-GB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Google Shape;249;p23"/>
          <p:cNvSpPr txBox="1"/>
          <p:nvPr/>
        </p:nvSpPr>
        <p:spPr>
          <a:xfrm>
            <a:off x="4237990" y="3870325"/>
            <a:ext cx="6699250" cy="51752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lnSpc>
                <a:spcPct val="50000"/>
              </a:lnSpc>
              <a:spcAft>
                <a:spcPts val="2100"/>
              </a:spcAft>
              <a:buNone/>
            </a:pPr>
            <a:r>
              <a:rPr lang="en-US" altLang="en-GB" sz="2400" b="1">
                <a:solidFill>
                  <a:schemeClr val="tx1"/>
                </a:solidFill>
              </a:rPr>
              <a:t> Real Time Operating System</a:t>
            </a:r>
            <a:endParaRPr lang="en-US" altLang="en-GB" sz="2400" b="1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50000"/>
              </a:lnSpc>
              <a:spcAft>
                <a:spcPts val="2100"/>
              </a:spcAft>
              <a:buNone/>
            </a:pPr>
            <a:endParaRPr lang="en-US" altLang="en-GB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Google Shape;249;p23"/>
          <p:cNvSpPr txBox="1"/>
          <p:nvPr/>
        </p:nvSpPr>
        <p:spPr>
          <a:xfrm>
            <a:off x="4317365" y="4410075"/>
            <a:ext cx="6699250" cy="51752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lnSpc>
                <a:spcPct val="50000"/>
              </a:lnSpc>
              <a:spcAft>
                <a:spcPts val="2100"/>
              </a:spcAft>
              <a:buNone/>
            </a:pPr>
            <a:r>
              <a:rPr lang="en-US" altLang="en-GB" sz="2400" b="1">
                <a:solidFill>
                  <a:schemeClr val="tx1"/>
                </a:solidFill>
              </a:rPr>
              <a:t> Distributed Operating System</a:t>
            </a:r>
            <a:endParaRPr lang="en-US" altLang="en-GB" sz="2400" b="1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50000"/>
              </a:lnSpc>
              <a:spcAft>
                <a:spcPts val="2100"/>
              </a:spcAft>
              <a:buNone/>
            </a:pPr>
            <a:endParaRPr lang="en-US" altLang="en-GB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Google Shape;249;p23"/>
          <p:cNvSpPr txBox="1"/>
          <p:nvPr/>
        </p:nvSpPr>
        <p:spPr>
          <a:xfrm>
            <a:off x="4142740" y="4965700"/>
            <a:ext cx="6699250" cy="51752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lnSpc>
                <a:spcPct val="50000"/>
              </a:lnSpc>
              <a:spcAft>
                <a:spcPts val="2100"/>
              </a:spcAft>
              <a:buNone/>
            </a:pPr>
            <a:r>
              <a:rPr lang="en-US" altLang="en-GB" sz="2400" b="1">
                <a:solidFill>
                  <a:schemeClr val="tx1"/>
                </a:solidFill>
              </a:rPr>
              <a:t> Network Operating System</a:t>
            </a:r>
            <a:endParaRPr lang="en-US" altLang="en-GB" sz="2400" b="1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50000"/>
              </a:lnSpc>
              <a:spcAft>
                <a:spcPts val="2100"/>
              </a:spcAft>
              <a:buNone/>
            </a:pPr>
            <a:endParaRPr lang="en-US" altLang="en-GB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Google Shape;249;p23"/>
          <p:cNvSpPr txBox="1"/>
          <p:nvPr/>
        </p:nvSpPr>
        <p:spPr>
          <a:xfrm>
            <a:off x="4015740" y="5521325"/>
            <a:ext cx="6699250" cy="51752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lnSpc>
                <a:spcPct val="50000"/>
              </a:lnSpc>
              <a:spcAft>
                <a:spcPts val="2100"/>
              </a:spcAft>
              <a:buNone/>
            </a:pPr>
            <a:r>
              <a:rPr lang="en-US" altLang="en-GB" sz="2400" b="1">
                <a:solidFill>
                  <a:schemeClr val="tx1"/>
                </a:solidFill>
              </a:rPr>
              <a:t> Mobile Operating System</a:t>
            </a:r>
            <a:endParaRPr lang="en-US" altLang="en-GB" sz="2400" b="1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50000"/>
              </a:lnSpc>
              <a:spcAft>
                <a:spcPts val="2100"/>
              </a:spcAft>
              <a:buNone/>
            </a:pPr>
            <a:endParaRPr lang="en-US" altLang="en-GB" sz="2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  <p:bldP spid="267" grpId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720400" y="1507775"/>
            <a:ext cx="2613300" cy="135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</a:t>
            </a:r>
            <a:r>
              <a:rPr lang="en-GB"/>
              <a:t>id you </a:t>
            </a:r>
            <a:endParaRPr lang="en-GB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know?</a:t>
            </a:r>
            <a:endParaRPr lang="en-GB"/>
          </a:p>
        </p:txBody>
      </p:sp>
      <p:sp>
        <p:nvSpPr>
          <p:cNvPr id="293" name="Google Shape;293;p27"/>
          <p:cNvSpPr txBox="1"/>
          <p:nvPr>
            <p:ph type="subTitle" idx="1"/>
          </p:nvPr>
        </p:nvSpPr>
        <p:spPr>
          <a:xfrm>
            <a:off x="758914" y="2862375"/>
            <a:ext cx="56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altLang="en-GB"/>
              <a:t>Batch Operating System</a:t>
            </a:r>
            <a:endParaRPr lang="en-US" altLang="en-GB"/>
          </a:p>
        </p:txBody>
      </p:sp>
      <p:sp>
        <p:nvSpPr>
          <p:cNvPr id="294" name="Google Shape;294;p27"/>
          <p:cNvSpPr txBox="1"/>
          <p:nvPr>
            <p:ph type="body" idx="2"/>
          </p:nvPr>
        </p:nvSpPr>
        <p:spPr>
          <a:xfrm>
            <a:off x="149860" y="3522345"/>
            <a:ext cx="6417310" cy="31711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 sz="2000"/>
              <a:t> Groups jobs that perform similar type of function and these groups are called “Batch”.		     </a:t>
            </a:r>
            <a:endParaRPr lang="en-US" altLang="en-GB" sz="2000"/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 sz="2000"/>
              <a:t>The 1st operating system  (2nd generation computer).</a:t>
            </a:r>
            <a:endParaRPr lang="en-US" altLang="en-GB" sz="2000"/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 sz="2000"/>
              <a:t>It executes job by batches.</a:t>
            </a:r>
            <a:endParaRPr lang="en-US" altLang="en-GB" sz="2000"/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None/>
            </a:pPr>
            <a:endParaRPr lang="en-US" altLang="en-GB" sz="2000"/>
          </a:p>
        </p:txBody>
      </p:sp>
      <p:cxnSp>
        <p:nvCxnSpPr>
          <p:cNvPr id="295" name="Google Shape;295;p27"/>
          <p:cNvCxnSpPr/>
          <p:nvPr/>
        </p:nvCxnSpPr>
        <p:spPr>
          <a:xfrm rot="10800000">
            <a:off x="3268150" y="2442250"/>
            <a:ext cx="24888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7"/>
          <p:cNvCxnSpPr/>
          <p:nvPr/>
        </p:nvCxnSpPr>
        <p:spPr>
          <a:xfrm rot="10800000">
            <a:off x="-19100" y="1908575"/>
            <a:ext cx="6600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7" name="Google Shape;297;p27"/>
          <p:cNvPicPr preferRelativeResize="0"/>
          <p:nvPr/>
        </p:nvPicPr>
        <p:blipFill rotWithShape="1">
          <a:blip r:embed="rId1"/>
          <a:srcRect l="7969" b="6032"/>
          <a:stretch>
            <a:fillRect/>
          </a:stretch>
        </p:blipFill>
        <p:spPr>
          <a:xfrm flipH="1">
            <a:off x="7791450" y="2505075"/>
            <a:ext cx="4400550" cy="44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over-1708250540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540" y="611505"/>
            <a:ext cx="5016500" cy="29584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198995" y="99060"/>
            <a:ext cx="4439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image source: https://padakuu.com/article/27-batch-operating-systems 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292" grpId="1"/>
      <p:bldP spid="293" grpId="0" build="p"/>
      <p:bldP spid="293" grpId="1" build="p"/>
      <p:bldP spid="294" grpId="0" build="p"/>
      <p:bldP spid="294" grpId="1" build="p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/>
          <p:nvPr/>
        </p:nvSpPr>
        <p:spPr>
          <a:xfrm>
            <a:off x="440300" y="446100"/>
            <a:ext cx="5827200" cy="58626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28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Batch OS</a:t>
            </a:r>
            <a:endParaRPr lang="en-US">
              <a:solidFill>
                <a:schemeClr val="lt2"/>
              </a:solidFill>
            </a:endParaRPr>
          </a:p>
        </p:txBody>
      </p:sp>
      <p:sp>
        <p:nvSpPr>
          <p:cNvPr id="304" name="Google Shape;304;p28"/>
          <p:cNvSpPr txBox="1"/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GB">
                <a:solidFill>
                  <a:schemeClr val="dk1"/>
                </a:solidFill>
              </a:rPr>
              <a:t>The user does not interact with</a:t>
            </a:r>
            <a:r>
              <a:rPr lang="en-US" alt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the computer directly.</a:t>
            </a:r>
            <a:endParaRPr lang="en-GB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>
                <a:solidFill>
                  <a:schemeClr val="dk1"/>
                </a:solidFill>
              </a:rPr>
              <a:t>It is hard to debug.</a:t>
            </a:r>
            <a:endParaRPr lang="en-US" altLang="en-GB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>
                <a:solidFill>
                  <a:schemeClr val="dk1"/>
                </a:solidFill>
              </a:rPr>
              <a:t>Batch OS is sometimes costly.</a:t>
            </a:r>
            <a:endParaRPr lang="en-GB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endParaRPr lang="en-GB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28"/>
          <p:cNvSpPr txBox="1"/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en-GB">
                <a:solidFill>
                  <a:schemeClr val="dk1"/>
                </a:solidFill>
              </a:rPr>
              <a:t>It reduce lot of manual work.</a:t>
            </a:r>
            <a:endParaRPr lang="en-US" altLang="en-GB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Fast  execution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It is easy to manage large work repeatedly in batch systems.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endParaRPr lang="en-US">
              <a:solidFill>
                <a:schemeClr val="dk1"/>
              </a:solidFill>
            </a:endParaRPr>
          </a:p>
        </p:txBody>
      </p:sp>
      <p:sp>
        <p:nvSpPr>
          <p:cNvPr id="306" name="Google Shape;306;p28"/>
          <p:cNvSpPr txBox="1"/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>
                <a:solidFill>
                  <a:schemeClr val="dk1"/>
                </a:solidFill>
              </a:rPr>
              <a:t>A</a:t>
            </a:r>
            <a:r>
              <a:rPr lang="en-US" altLang="en-GB">
                <a:solidFill>
                  <a:schemeClr val="dk1"/>
                </a:solidFill>
              </a:rPr>
              <a:t>dvantages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307" name="Google Shape;307;p28"/>
          <p:cNvSpPr txBox="1"/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>
                <a:solidFill>
                  <a:schemeClr val="dk1"/>
                </a:solidFill>
              </a:rPr>
              <a:t>Disadvantages</a:t>
            </a:r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308" name="Google Shape;308;p28"/>
          <p:cNvCxnSpPr/>
          <p:nvPr/>
        </p:nvCxnSpPr>
        <p:spPr>
          <a:xfrm flipH="1" flipV="1">
            <a:off x="3060700" y="1270635"/>
            <a:ext cx="8832850" cy="5080"/>
          </a:xfrm>
          <a:prstGeom prst="straightConnector1">
            <a:avLst/>
          </a:prstGeom>
          <a:noFill/>
          <a:ln w="2857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303" grpId="1"/>
      <p:bldP spid="306" grpId="0" build="p"/>
      <p:bldP spid="306" grpId="1" build="p"/>
      <p:bldP spid="305" grpId="0" build="p"/>
      <p:bldP spid="305" grpId="1" build="p"/>
      <p:bldP spid="307" grpId="0" build="p"/>
      <p:bldP spid="307" grpId="1" build="p"/>
      <p:bldP spid="304" grpId="0" build="p"/>
      <p:bldP spid="304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720400" y="1507775"/>
            <a:ext cx="2613300" cy="135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</a:t>
            </a:r>
            <a:r>
              <a:rPr lang="en-GB"/>
              <a:t>id you </a:t>
            </a:r>
            <a:endParaRPr lang="en-GB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know?</a:t>
            </a:r>
            <a:endParaRPr lang="en-GB"/>
          </a:p>
        </p:txBody>
      </p:sp>
      <p:sp>
        <p:nvSpPr>
          <p:cNvPr id="293" name="Google Shape;293;p27"/>
          <p:cNvSpPr txBox="1"/>
          <p:nvPr>
            <p:ph type="subTitle" idx="1"/>
          </p:nvPr>
        </p:nvSpPr>
        <p:spPr>
          <a:xfrm>
            <a:off x="758914" y="2862375"/>
            <a:ext cx="56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altLang="en-GB"/>
              <a:t>Multitasking/Time Sharing Operating System</a:t>
            </a:r>
            <a:endParaRPr lang="en-US" altLang="en-GB"/>
          </a:p>
        </p:txBody>
      </p:sp>
      <p:sp>
        <p:nvSpPr>
          <p:cNvPr id="294" name="Google Shape;294;p27"/>
          <p:cNvSpPr txBox="1"/>
          <p:nvPr>
            <p:ph type="body" idx="2"/>
          </p:nvPr>
        </p:nvSpPr>
        <p:spPr>
          <a:xfrm>
            <a:off x="149860" y="3522345"/>
            <a:ext cx="6417310" cy="31711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/>
              <a:t>Multitasking is the execution of multiple task at a time.</a:t>
            </a:r>
            <a:endParaRPr lang="en-US" altLang="en-GB"/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/>
              <a:t>Process is assigned some specific quantum of time. When the task is executed it is called as “Quantum”.</a:t>
            </a:r>
            <a:endParaRPr lang="en-US" altLang="en-GB"/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/>
              <a:t>The allocation of computer resources in time slot to several program simultaneously.</a:t>
            </a:r>
            <a:endParaRPr lang="en-US" altLang="en-GB"/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endParaRPr lang="en-US" altLang="en-GB"/>
          </a:p>
        </p:txBody>
      </p:sp>
      <p:cxnSp>
        <p:nvCxnSpPr>
          <p:cNvPr id="295" name="Google Shape;295;p27"/>
          <p:cNvCxnSpPr/>
          <p:nvPr/>
        </p:nvCxnSpPr>
        <p:spPr>
          <a:xfrm rot="10800000">
            <a:off x="3268150" y="2442250"/>
            <a:ext cx="24888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7"/>
          <p:cNvCxnSpPr/>
          <p:nvPr/>
        </p:nvCxnSpPr>
        <p:spPr>
          <a:xfrm rot="10800000">
            <a:off x="-19100" y="1908575"/>
            <a:ext cx="6600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7" name="Google Shape;297;p27"/>
          <p:cNvPicPr preferRelativeResize="0"/>
          <p:nvPr/>
        </p:nvPicPr>
        <p:blipFill rotWithShape="1">
          <a:blip r:embed="rId1"/>
          <a:srcRect l="7969" b="6032"/>
          <a:stretch>
            <a:fillRect/>
          </a:stretch>
        </p:blipFill>
        <p:spPr>
          <a:xfrm flipH="1">
            <a:off x="7791450" y="2505075"/>
            <a:ext cx="4400550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7198995" y="99060"/>
            <a:ext cx="443928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50">
                <a:latin typeface="Comic Sans MS" panose="030F0702030302020204" charset="0"/>
                <a:cs typeface="Comic Sans MS" panose="030F0702030302020204" charset="0"/>
              </a:rPr>
              <a:t>image source: https://data-flair.training/blogs/wp-content/uploads/sites/2/2021/06/Time-Sharing-OS.jpg </a:t>
            </a:r>
            <a:endParaRPr lang="en-US" sz="125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726555" y="612140"/>
            <a:ext cx="5019675" cy="298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292" grpId="1"/>
      <p:bldP spid="293" grpId="0" build="p"/>
      <p:bldP spid="293" grpId="1" build="p"/>
      <p:bldP spid="294" grpId="0" build="p"/>
      <p:bldP spid="294" grpId="1" build="p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/>
          <p:nvPr/>
        </p:nvSpPr>
        <p:spPr>
          <a:xfrm>
            <a:off x="440300" y="446100"/>
            <a:ext cx="5827200" cy="58626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28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 Multitasking/Time Sharing OS</a:t>
            </a:r>
            <a:endParaRPr lang="en-US">
              <a:solidFill>
                <a:schemeClr val="lt2"/>
              </a:solidFill>
            </a:endParaRPr>
          </a:p>
        </p:txBody>
      </p:sp>
      <p:sp>
        <p:nvSpPr>
          <p:cNvPr id="304" name="Google Shape;304;p28"/>
          <p:cNvSpPr txBox="1"/>
          <p:nvPr>
            <p:ph type="body" idx="4"/>
          </p:nvPr>
        </p:nvSpPr>
        <p:spPr>
          <a:xfrm>
            <a:off x="6463511" y="2746035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>
                <a:solidFill>
                  <a:schemeClr val="dk1"/>
                </a:solidFill>
              </a:rPr>
              <a:t>It has reliability problem and data communication problem.</a:t>
            </a:r>
            <a:endParaRPr lang="en-US" altLang="en-GB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>
                <a:solidFill>
                  <a:schemeClr val="dk1"/>
                </a:solidFill>
              </a:rPr>
              <a:t>it needs special operating system because it consumes too much resources.</a:t>
            </a:r>
            <a:endParaRPr lang="en-US" altLang="en-GB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28"/>
          <p:cNvSpPr txBox="1"/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It improves response time.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Helps to reduce the CPU idle time.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It avoids duplication of software.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Improves response time.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endParaRPr lang="en-US">
              <a:solidFill>
                <a:schemeClr val="dk1"/>
              </a:solidFill>
            </a:endParaRPr>
          </a:p>
        </p:txBody>
      </p:sp>
      <p:sp>
        <p:nvSpPr>
          <p:cNvPr id="306" name="Google Shape;306;p28"/>
          <p:cNvSpPr txBox="1"/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>
                <a:solidFill>
                  <a:schemeClr val="dk1"/>
                </a:solidFill>
              </a:rPr>
              <a:t>A</a:t>
            </a:r>
            <a:r>
              <a:rPr lang="en-US" altLang="en-GB">
                <a:solidFill>
                  <a:schemeClr val="dk1"/>
                </a:solidFill>
              </a:rPr>
              <a:t>dvantages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307" name="Google Shape;307;p28"/>
          <p:cNvSpPr txBox="1"/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>
                <a:solidFill>
                  <a:schemeClr val="dk1"/>
                </a:solidFill>
              </a:rPr>
              <a:t>Disadvantages</a:t>
            </a:r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308" name="Google Shape;308;p28"/>
          <p:cNvCxnSpPr/>
          <p:nvPr/>
        </p:nvCxnSpPr>
        <p:spPr>
          <a:xfrm flipH="1">
            <a:off x="7372985" y="1223010"/>
            <a:ext cx="4857115" cy="26035"/>
          </a:xfrm>
          <a:prstGeom prst="straightConnector1">
            <a:avLst/>
          </a:prstGeom>
          <a:noFill/>
          <a:ln w="2857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303" grpId="1"/>
      <p:bldP spid="306" grpId="0" build="p"/>
      <p:bldP spid="306" grpId="1" build="p"/>
      <p:bldP spid="305" grpId="0" build="p"/>
      <p:bldP spid="305" grpId="1" build="p"/>
      <p:bldP spid="307" grpId="0" build="p"/>
      <p:bldP spid="307" grpId="1" build="p"/>
      <p:bldP spid="304" grpId="0" build="p"/>
      <p:bldP spid="304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720400" y="1507775"/>
            <a:ext cx="2613300" cy="135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</a:t>
            </a:r>
            <a:r>
              <a:rPr lang="en-GB"/>
              <a:t>id you </a:t>
            </a:r>
            <a:endParaRPr lang="en-GB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know?</a:t>
            </a:r>
            <a:endParaRPr lang="en-GB"/>
          </a:p>
        </p:txBody>
      </p:sp>
      <p:sp>
        <p:nvSpPr>
          <p:cNvPr id="293" name="Google Shape;293;p27"/>
          <p:cNvSpPr txBox="1"/>
          <p:nvPr>
            <p:ph type="subTitle" idx="1"/>
          </p:nvPr>
        </p:nvSpPr>
        <p:spPr>
          <a:xfrm>
            <a:off x="758914" y="2862375"/>
            <a:ext cx="56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altLang="en-GB"/>
              <a:t>Multiprocessing Operating System</a:t>
            </a:r>
            <a:endParaRPr lang="en-US" altLang="en-GB"/>
          </a:p>
        </p:txBody>
      </p:sp>
      <p:sp>
        <p:nvSpPr>
          <p:cNvPr id="294" name="Google Shape;294;p27"/>
          <p:cNvSpPr txBox="1"/>
          <p:nvPr>
            <p:ph type="body" idx="2"/>
          </p:nvPr>
        </p:nvSpPr>
        <p:spPr>
          <a:xfrm>
            <a:off x="149860" y="3522345"/>
            <a:ext cx="6417310" cy="31711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/>
              <a:t>It is the use of two or more CPUs within a single computer system. </a:t>
            </a:r>
            <a:endParaRPr lang="en-US" altLang="en-GB"/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/>
              <a:t>The ability of a system to support more than one processor within a single computer system.</a:t>
            </a:r>
            <a:endParaRPr lang="en-US" altLang="en-GB"/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/>
              <a:t>Mainly two types of multiprocessors; symmetric and asymmetric multiprocessors.</a:t>
            </a:r>
            <a:endParaRPr lang="en-US" altLang="en-GB"/>
          </a:p>
        </p:txBody>
      </p:sp>
      <p:cxnSp>
        <p:nvCxnSpPr>
          <p:cNvPr id="295" name="Google Shape;295;p27"/>
          <p:cNvCxnSpPr/>
          <p:nvPr/>
        </p:nvCxnSpPr>
        <p:spPr>
          <a:xfrm rot="10800000">
            <a:off x="3268150" y="2442250"/>
            <a:ext cx="24888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7"/>
          <p:cNvCxnSpPr/>
          <p:nvPr/>
        </p:nvCxnSpPr>
        <p:spPr>
          <a:xfrm rot="10800000">
            <a:off x="-19100" y="1908575"/>
            <a:ext cx="6600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7" name="Google Shape;297;p27"/>
          <p:cNvPicPr preferRelativeResize="0"/>
          <p:nvPr/>
        </p:nvPicPr>
        <p:blipFill rotWithShape="1">
          <a:blip r:embed="rId1"/>
          <a:srcRect l="7969" b="6032"/>
          <a:stretch>
            <a:fillRect/>
          </a:stretch>
        </p:blipFill>
        <p:spPr>
          <a:xfrm flipH="1">
            <a:off x="7791450" y="2505075"/>
            <a:ext cx="4400550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7198995" y="99060"/>
            <a:ext cx="4439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image source: https://prepinsta.com/operating-systems/multiprocessor-operating-systems/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733540" y="621030"/>
            <a:ext cx="5015865" cy="3183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292" grpId="1"/>
      <p:bldP spid="293" grpId="0" build="p"/>
      <p:bldP spid="293" grpId="1" build="p"/>
      <p:bldP spid="294" grpId="0" build="p"/>
      <p:bldP spid="294" grpId="1" build="p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/>
          <p:nvPr/>
        </p:nvSpPr>
        <p:spPr>
          <a:xfrm>
            <a:off x="440300" y="446100"/>
            <a:ext cx="5827200" cy="58626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28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 Multiprocessing OS</a:t>
            </a:r>
            <a:endParaRPr lang="en-US">
              <a:solidFill>
                <a:schemeClr val="lt2"/>
              </a:solidFill>
            </a:endParaRPr>
          </a:p>
        </p:txBody>
      </p:sp>
      <p:sp>
        <p:nvSpPr>
          <p:cNvPr id="305" name="Google Shape;305;p28"/>
          <p:cNvSpPr txBox="1"/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System will not halt</a:t>
            </a:r>
            <a:r>
              <a:rPr lang="en-US">
                <a:solidFill>
                  <a:schemeClr val="dk1"/>
                </a:solidFill>
                <a:sym typeface="+mn-ea"/>
              </a:rPr>
              <a:t> even one processor fails.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Number of processes getting executed per unit of time increase.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>
                <a:solidFill>
                  <a:schemeClr val="dk1"/>
                </a:solidFill>
              </a:rPr>
              <a:t>Cheaper because they share the data storage, peripheral devices, power supplies etc.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306" name="Google Shape;306;p28"/>
          <p:cNvSpPr txBox="1"/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>
                <a:solidFill>
                  <a:schemeClr val="dk1"/>
                </a:solidFill>
              </a:rPr>
              <a:t>A</a:t>
            </a:r>
            <a:r>
              <a:rPr lang="en-US" altLang="en-GB">
                <a:solidFill>
                  <a:schemeClr val="dk1"/>
                </a:solidFill>
              </a:rPr>
              <a:t>dvantages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307" name="Google Shape;307;p28"/>
          <p:cNvSpPr txBox="1"/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>
                <a:solidFill>
                  <a:schemeClr val="dk1"/>
                </a:solidFill>
              </a:rPr>
              <a:t>Disadvantages</a:t>
            </a:r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308" name="Google Shape;308;p28"/>
          <p:cNvCxnSpPr/>
          <p:nvPr/>
        </p:nvCxnSpPr>
        <p:spPr>
          <a:xfrm flipH="1" flipV="1">
            <a:off x="5210175" y="1216660"/>
            <a:ext cx="7019925" cy="6350"/>
          </a:xfrm>
          <a:prstGeom prst="straightConnector1">
            <a:avLst/>
          </a:prstGeom>
          <a:noFill/>
          <a:ln w="2857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Placeholder 1"/>
          <p:cNvSpPr/>
          <p:nvPr>
            <p:ph type="body" idx="4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 lang="en-US"/>
              <a:t>Multiple processors in a multiprocessor system that share peripherals, memory etc. 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Larger pool of memory is required as compared to single processor systems.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303" grpId="1"/>
      <p:bldP spid="306" grpId="0" build="p"/>
      <p:bldP spid="306" grpId="1" build="p"/>
      <p:bldP spid="305" grpId="0" build="p"/>
      <p:bldP spid="305" grpId="1" build="p"/>
      <p:bldP spid="307" grpId="0" build="p"/>
      <p:bldP spid="307" grpId="1" build="p"/>
      <p:bldP spid="2" grpId="0" build="p"/>
      <p:bldP spid="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720400" y="1507775"/>
            <a:ext cx="2613300" cy="135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</a:t>
            </a:r>
            <a:r>
              <a:rPr lang="en-GB"/>
              <a:t>id you </a:t>
            </a:r>
            <a:endParaRPr lang="en-GB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know?</a:t>
            </a:r>
            <a:endParaRPr lang="en-GB"/>
          </a:p>
        </p:txBody>
      </p:sp>
      <p:sp>
        <p:nvSpPr>
          <p:cNvPr id="293" name="Google Shape;293;p27"/>
          <p:cNvSpPr txBox="1"/>
          <p:nvPr>
            <p:ph type="subTitle" idx="1"/>
          </p:nvPr>
        </p:nvSpPr>
        <p:spPr>
          <a:xfrm>
            <a:off x="758914" y="2862375"/>
            <a:ext cx="56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altLang="en-GB"/>
              <a:t>Real Time Operating System</a:t>
            </a:r>
            <a:endParaRPr lang="en-US" altLang="en-GB"/>
          </a:p>
        </p:txBody>
      </p:sp>
      <p:sp>
        <p:nvSpPr>
          <p:cNvPr id="294" name="Google Shape;294;p27"/>
          <p:cNvSpPr txBox="1"/>
          <p:nvPr>
            <p:ph type="body" idx="2"/>
          </p:nvPr>
        </p:nvSpPr>
        <p:spPr>
          <a:xfrm>
            <a:off x="149860" y="3522345"/>
            <a:ext cx="6417310" cy="31711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/>
              <a:t>It is used when there are time requirements that are very strict like missile systems, air traffic control systems, robots, etc,.</a:t>
            </a:r>
            <a:endParaRPr lang="en-US" altLang="en-GB"/>
          </a:p>
          <a:p>
            <a:pPr marL="342900" lvl="0" indent="-342900" algn="l" rtl="0">
              <a:spcBef>
                <a:spcPts val="2100"/>
              </a:spcBef>
              <a:spcAft>
                <a:spcPts val="2100"/>
              </a:spcAft>
              <a:buFont typeface="Wingdings" panose="05000000000000000000" charset="0"/>
              <a:buChar char="ü"/>
            </a:pPr>
            <a:r>
              <a:rPr lang="en-US" altLang="en-GB"/>
              <a:t>Software component that rapidly switches between tasks. There are two types the Hard Real-Time Systems and Soft Real-Time Systems.</a:t>
            </a:r>
            <a:endParaRPr lang="en-US" altLang="en-GB"/>
          </a:p>
        </p:txBody>
      </p:sp>
      <p:cxnSp>
        <p:nvCxnSpPr>
          <p:cNvPr id="295" name="Google Shape;295;p27"/>
          <p:cNvCxnSpPr/>
          <p:nvPr/>
        </p:nvCxnSpPr>
        <p:spPr>
          <a:xfrm rot="10800000">
            <a:off x="3268150" y="2442250"/>
            <a:ext cx="24888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7"/>
          <p:cNvCxnSpPr/>
          <p:nvPr/>
        </p:nvCxnSpPr>
        <p:spPr>
          <a:xfrm rot="10800000">
            <a:off x="-19100" y="1908575"/>
            <a:ext cx="6600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7" name="Google Shape;297;p27"/>
          <p:cNvPicPr preferRelativeResize="0"/>
          <p:nvPr/>
        </p:nvPicPr>
        <p:blipFill rotWithShape="1">
          <a:blip r:embed="rId1"/>
          <a:srcRect l="7969" b="6032"/>
          <a:stretch>
            <a:fillRect/>
          </a:stretch>
        </p:blipFill>
        <p:spPr>
          <a:xfrm flipH="1">
            <a:off x="7791450" y="2505075"/>
            <a:ext cx="4400550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862445" y="0"/>
            <a:ext cx="443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200">
                <a:latin typeface="Comic Sans MS" panose="030F0702030302020204" charset="0"/>
                <a:cs typeface="Comic Sans MS" panose="030F0702030302020204" charset="0"/>
              </a:rPr>
              <a:t>image source: https://ars.els-cdn.com/content/image/3-s2.0-B9780128032770000205-f20-01-9780128032770.jpg </a:t>
            </a:r>
            <a:endParaRPr lang="en-US" sz="12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6736715" y="619125"/>
            <a:ext cx="4989195" cy="3940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292" grpId="1"/>
      <p:bldP spid="293" grpId="0" build="p"/>
      <p:bldP spid="293" grpId="1" build="p"/>
      <p:bldP spid="294" grpId="0" build="p"/>
      <p:bldP spid="294" grpId="1" build="p"/>
      <p:bldP spid="2" grpId="0"/>
      <p:bldP spid="2" grpId="1"/>
    </p:bld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69615C"/>
      </a:dk1>
      <a:lt1>
        <a:srgbClr val="EBE8DF"/>
      </a:lt1>
      <a:dk2>
        <a:srgbClr val="88807B"/>
      </a:dk2>
      <a:lt2>
        <a:srgbClr val="FFFFFF"/>
      </a:lt2>
      <a:accent1>
        <a:srgbClr val="BEA398"/>
      </a:accent1>
      <a:accent2>
        <a:srgbClr val="838780"/>
      </a:accent2>
      <a:accent3>
        <a:srgbClr val="C6B19D"/>
      </a:accent3>
      <a:accent4>
        <a:srgbClr val="D3C8BC"/>
      </a:accent4>
      <a:accent5>
        <a:srgbClr val="5D615A"/>
      </a:accent5>
      <a:accent6>
        <a:srgbClr val="333F2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5103</Words>
  <Application>WPS Presentation</Application>
  <PresentationFormat/>
  <Paragraphs>237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SimSun</vt:lpstr>
      <vt:lpstr>Wingdings</vt:lpstr>
      <vt:lpstr>Arial</vt:lpstr>
      <vt:lpstr>Playfair Display SemiBold</vt:lpstr>
      <vt:lpstr>Questrial</vt:lpstr>
      <vt:lpstr>Barlow Condensed</vt:lpstr>
      <vt:lpstr>Aldrich</vt:lpstr>
      <vt:lpstr>Segoe Print</vt:lpstr>
      <vt:lpstr>Abril Fatface</vt:lpstr>
      <vt:lpstr>Yu Gothic UI</vt:lpstr>
      <vt:lpstr>Griffy</vt:lpstr>
      <vt:lpstr>Verdana</vt:lpstr>
      <vt:lpstr>Poppins</vt:lpstr>
      <vt:lpstr>Homemade Apple</vt:lpstr>
      <vt:lpstr>MingLiU-ExtB</vt:lpstr>
      <vt:lpstr>Comic Sans MS</vt:lpstr>
      <vt:lpstr>Wingdings</vt:lpstr>
      <vt:lpstr>Microsoft YaHei</vt:lpstr>
      <vt:lpstr>Arial Unicode MS</vt:lpstr>
      <vt:lpstr>SlidesMania</vt:lpstr>
      <vt:lpstr>This is my presentation  </vt:lpstr>
      <vt:lpstr> Disadvantages of the ff:</vt:lpstr>
      <vt:lpstr>know?</vt:lpstr>
      <vt:lpstr>Batch OS</vt:lpstr>
      <vt:lpstr>know?</vt:lpstr>
      <vt:lpstr> Multitasking/Time Sharing OS</vt:lpstr>
      <vt:lpstr>know?</vt:lpstr>
      <vt:lpstr> Multiprocessing OS</vt:lpstr>
      <vt:lpstr>know?</vt:lpstr>
      <vt:lpstr> Real Time OS</vt:lpstr>
      <vt:lpstr>know?</vt:lpstr>
      <vt:lpstr> Distributed OS</vt:lpstr>
      <vt:lpstr>know?</vt:lpstr>
      <vt:lpstr> Network OS</vt:lpstr>
      <vt:lpstr>know?</vt:lpstr>
      <vt:lpstr> Mobile OS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my presentation  </dc:title>
  <dc:creator/>
  <cp:lastModifiedBy>Marjorie Jetajobe</cp:lastModifiedBy>
  <cp:revision>3</cp:revision>
  <dcterms:created xsi:type="dcterms:W3CDTF">2021-11-17T13:19:00Z</dcterms:created>
  <dcterms:modified xsi:type="dcterms:W3CDTF">2021-11-19T08:59:50Z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EA0A0AFA13BF4969B16E2DDA7AC12803</vt:lpwstr>
  </property>
  <property fmtid="{D5CDD505-2E9C-101B-9397-08002B2CF9AE}" pid="3" name="KSOProductBuildVer">
    <vt:lpwstr>1033-11.2.0.10351</vt:lpwstr>
  </property>
</Properties>
</file>