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44"/>
  </p:notesMasterIdLst>
  <p:handoutMasterIdLst>
    <p:handoutMasterId r:id="rId45"/>
  </p:handoutMasterIdLst>
  <p:sldIdLst>
    <p:sldId id="319" r:id="rId6"/>
    <p:sldId id="305" r:id="rId7"/>
    <p:sldId id="259" r:id="rId8"/>
    <p:sldId id="325" r:id="rId9"/>
    <p:sldId id="326" r:id="rId10"/>
    <p:sldId id="306" r:id="rId11"/>
    <p:sldId id="333" r:id="rId12"/>
    <p:sldId id="339" r:id="rId13"/>
    <p:sldId id="340" r:id="rId14"/>
    <p:sldId id="336" r:id="rId15"/>
    <p:sldId id="344" r:id="rId16"/>
    <p:sldId id="341" r:id="rId17"/>
    <p:sldId id="342" r:id="rId18"/>
    <p:sldId id="354" r:id="rId19"/>
    <p:sldId id="352" r:id="rId20"/>
    <p:sldId id="350" r:id="rId21"/>
    <p:sldId id="351" r:id="rId22"/>
    <p:sldId id="353" r:id="rId23"/>
    <p:sldId id="348" r:id="rId24"/>
    <p:sldId id="346" r:id="rId25"/>
    <p:sldId id="343" r:id="rId26"/>
    <p:sldId id="347" r:id="rId27"/>
    <p:sldId id="349" r:id="rId28"/>
    <p:sldId id="355" r:id="rId29"/>
    <p:sldId id="338" r:id="rId30"/>
    <p:sldId id="294" r:id="rId31"/>
    <p:sldId id="287" r:id="rId32"/>
    <p:sldId id="266" r:id="rId33"/>
    <p:sldId id="267" r:id="rId34"/>
    <p:sldId id="268" r:id="rId35"/>
    <p:sldId id="269" r:id="rId36"/>
    <p:sldId id="270" r:id="rId37"/>
    <p:sldId id="318" r:id="rId38"/>
    <p:sldId id="331" r:id="rId39"/>
    <p:sldId id="332" r:id="rId40"/>
    <p:sldId id="329" r:id="rId41"/>
    <p:sldId id="330" r:id="rId42"/>
    <p:sldId id="271" r:id="rId4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A16"/>
    <a:srgbClr val="59D01E"/>
    <a:srgbClr val="FFC425"/>
    <a:srgbClr val="03C2F1"/>
    <a:srgbClr val="FFFFFF"/>
    <a:srgbClr val="000000"/>
    <a:srgbClr val="F8F57B"/>
    <a:srgbClr val="ACE58F"/>
    <a:srgbClr val="2929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6" autoAdjust="0"/>
    <p:restoredTop sz="83729" autoAdjust="0"/>
  </p:normalViewPr>
  <p:slideViewPr>
    <p:cSldViewPr snapToGrid="0">
      <p:cViewPr>
        <p:scale>
          <a:sx n="90" d="100"/>
          <a:sy n="90" d="100"/>
        </p:scale>
        <p:origin x="-1518" y="-28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48" d="100"/>
          <a:sy n="148" d="100"/>
        </p:scale>
        <p:origin x="-168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1111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NZ"/>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view3D>
      <c:rotX val="15"/>
      <c:rotY val="20"/>
      <c:rAngAx val="0"/>
      <c:perspective val="30"/>
    </c:view3D>
    <c:floor>
      <c:thickness val="0"/>
    </c:floor>
    <c:sideWall>
      <c:thickness val="0"/>
      <c:spPr>
        <a:gradFill>
          <a:gsLst>
            <a:gs pos="0">
              <a:srgbClr val="292929">
                <a:alpha val="0"/>
              </a:srgbClr>
            </a:gs>
            <a:gs pos="42000">
              <a:srgbClr val="000000">
                <a:alpha val="22000"/>
              </a:srgbClr>
            </a:gs>
            <a:gs pos="100000">
              <a:srgbClr val="000000">
                <a:alpha val="27000"/>
              </a:srgbClr>
            </a:gs>
          </a:gsLst>
          <a:lin ang="5400000" scaled="0"/>
        </a:gradFill>
        <a:ln>
          <a:solidFill>
            <a:schemeClr val="bg2"/>
          </a:solidFill>
        </a:ln>
      </c:spPr>
    </c:sideWall>
    <c:backWall>
      <c:thickness val="0"/>
      <c:spPr>
        <a:gradFill>
          <a:gsLst>
            <a:gs pos="1000">
              <a:schemeClr val="bg2">
                <a:alpha val="0"/>
              </a:schemeClr>
            </a:gs>
            <a:gs pos="42000">
              <a:schemeClr val="bg2">
                <a:alpha val="50000"/>
              </a:schemeClr>
            </a:gs>
            <a:gs pos="100000">
              <a:schemeClr val="bg2">
                <a:alpha val="0"/>
              </a:schemeClr>
            </a:gs>
          </a:gsLst>
          <a:lin ang="5400000" scaled="0"/>
        </a:gradFill>
        <a:ln>
          <a:solidFill>
            <a:schemeClr val="bg2"/>
          </a:solidFill>
        </a:ln>
      </c:spPr>
    </c:backWall>
    <c:plotArea>
      <c:layout/>
      <c:area3DChart>
        <c:grouping val="stacked"/>
        <c:varyColors val="0"/>
        <c:ser>
          <c:idx val="0"/>
          <c:order val="0"/>
          <c:tx>
            <c:strRef>
              <c:f>Sheet1!$B$1</c:f>
              <c:strCache>
                <c:ptCount val="1"/>
                <c:pt idx="0">
                  <c:v>Series 1</c:v>
                </c:pt>
              </c:strCache>
            </c:strRef>
          </c:tx>
          <c:spPr>
            <a:solidFill>
              <a:schemeClr val="tx2"/>
            </a:solidFill>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0.5</c:v>
                </c:pt>
                <c:pt idx="1">
                  <c:v>1</c:v>
                </c:pt>
                <c:pt idx="2">
                  <c:v>2</c:v>
                </c:pt>
                <c:pt idx="3">
                  <c:v>3</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0.5</c:v>
                </c:pt>
                <c:pt idx="1">
                  <c:v>1</c:v>
                </c:pt>
                <c:pt idx="2">
                  <c:v>0.5</c:v>
                </c:pt>
                <c:pt idx="3">
                  <c:v>1</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0.70000000000000062</c:v>
                </c:pt>
                <c:pt idx="1">
                  <c:v>0.8</c:v>
                </c:pt>
                <c:pt idx="2">
                  <c:v>0.8</c:v>
                </c:pt>
                <c:pt idx="3">
                  <c:v>1</c:v>
                </c:pt>
              </c:numCache>
            </c:numRef>
          </c:val>
        </c:ser>
        <c:ser>
          <c:idx val="3"/>
          <c:order val="3"/>
          <c:tx>
            <c:strRef>
              <c:f>Sheet1!$E$1</c:f>
              <c:strCache>
                <c:ptCount val="1"/>
                <c:pt idx="0">
                  <c:v>Series 4</c:v>
                </c:pt>
              </c:strCache>
            </c:strRef>
          </c:tx>
          <c:spPr>
            <a:ln w="25400">
              <a:noFill/>
            </a:ln>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0.5</c:v>
                </c:pt>
                <c:pt idx="1">
                  <c:v>0.30000000000000032</c:v>
                </c:pt>
                <c:pt idx="2">
                  <c:v>0.5</c:v>
                </c:pt>
                <c:pt idx="3">
                  <c:v>0.70000000000000062</c:v>
                </c:pt>
              </c:numCache>
            </c:numRef>
          </c:val>
        </c:ser>
        <c:dLbls>
          <c:showLegendKey val="0"/>
          <c:showVal val="0"/>
          <c:showCatName val="0"/>
          <c:showSerName val="0"/>
          <c:showPercent val="0"/>
          <c:showBubbleSize val="0"/>
        </c:dLbls>
        <c:axId val="33595776"/>
        <c:axId val="33597312"/>
        <c:axId val="0"/>
      </c:area3DChart>
      <c:catAx>
        <c:axId val="33595776"/>
        <c:scaling>
          <c:orientation val="minMax"/>
        </c:scaling>
        <c:delete val="0"/>
        <c:axPos val="b"/>
        <c:majorTickMark val="out"/>
        <c:minorTickMark val="none"/>
        <c:tickLblPos val="nextTo"/>
        <c:crossAx val="33597312"/>
        <c:crosses val="autoZero"/>
        <c:auto val="1"/>
        <c:lblAlgn val="ctr"/>
        <c:lblOffset val="100"/>
        <c:noMultiLvlLbl val="0"/>
      </c:catAx>
      <c:valAx>
        <c:axId val="33597312"/>
        <c:scaling>
          <c:orientation val="minMax"/>
        </c:scaling>
        <c:delete val="0"/>
        <c:axPos val="l"/>
        <c:majorGridlines>
          <c:spPr>
            <a:ln>
              <a:solidFill>
                <a:schemeClr val="bg2"/>
              </a:solidFill>
            </a:ln>
          </c:spPr>
        </c:majorGridlines>
        <c:numFmt formatCode="General" sourceLinked="1"/>
        <c:majorTickMark val="out"/>
        <c:minorTickMark val="none"/>
        <c:tickLblPos val="nextTo"/>
        <c:crossAx val="33595776"/>
        <c:crosses val="autoZero"/>
        <c:crossBetween val="midCat"/>
      </c:valAx>
    </c:plotArea>
    <c:legend>
      <c:legendPos val="r"/>
      <c:layout>
        <c:manualLayout>
          <c:xMode val="edge"/>
          <c:yMode val="edge"/>
          <c:x val="0.81624501630692536"/>
          <c:y val="0.23708408453798874"/>
          <c:w val="0.12795176914634179"/>
          <c:h val="0.2969191908961008"/>
        </c:manualLayout>
      </c:layout>
      <c:overlay val="0"/>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TechEd</a:t>
            </a:r>
            <a:r>
              <a:rPr lang="en-US" dirty="0" smtClean="0">
                <a:latin typeface="Segoe UI" pitchFamily="34" charset="0"/>
              </a:rPr>
              <a:t> 2011</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8/25/2011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TechEd</a:t>
            </a:r>
            <a:r>
              <a:rPr lang="en-US" dirty="0" smtClean="0"/>
              <a:t> 2011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8/25/2011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153231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Action on instance</a:t>
            </a:r>
            <a:r>
              <a:rPr lang="en-NZ" baseline="0" dirty="0" smtClean="0"/>
              <a:t> lock exception:</a:t>
            </a:r>
          </a:p>
          <a:p>
            <a:r>
              <a:rPr lang="en-NZ" baseline="0" dirty="0" smtClean="0"/>
              <a:t>	basic retry – exponential back off algorithm</a:t>
            </a:r>
          </a:p>
          <a:p>
            <a:r>
              <a:rPr lang="en-NZ" baseline="0" dirty="0" smtClean="0"/>
              <a:t>	aggressive retry – linear retry algorithm</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2597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The</a:t>
            </a:r>
            <a:r>
              <a:rPr lang="en-US" baseline="0" dirty="0" smtClean="0"/>
              <a:t> </a:t>
            </a:r>
            <a:r>
              <a:rPr lang="en-US" baseline="0" dirty="0" err="1" smtClean="0"/>
              <a:t>AppFabric</a:t>
            </a:r>
            <a:r>
              <a:rPr lang="en-US" baseline="0" dirty="0" smtClean="0"/>
              <a:t> configuration can be set both using the IIS Admin and via the command line [PowerShell]. The PowerShell API provides a comprehensive set of commands to configure the system from a script.</a:t>
            </a:r>
          </a:p>
          <a:p>
            <a:endParaRPr lang="en-US" baseline="0" dirty="0" smtClean="0"/>
          </a:p>
          <a:p>
            <a:r>
              <a:rPr lang="en-US" baseline="0" dirty="0" smtClean="0"/>
              <a:t>The PowerShell API contains the odd command that is not available from the IIS Admin UI.</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Kerberos</a:t>
            </a:r>
            <a:r>
              <a:rPr lang="en-NZ" baseline="0" dirty="0" smtClean="0"/>
              <a:t> system involves the service decrypting the service ticket with its password – all instances of the service must therefore be running under the same account.</a:t>
            </a:r>
          </a:p>
          <a:p>
            <a:endParaRPr lang="en-NZ" baseline="0" dirty="0" smtClean="0"/>
          </a:p>
          <a:p>
            <a:r>
              <a:rPr lang="en-NZ" baseline="0" dirty="0" smtClean="0"/>
              <a:t>Calling http://app1.domain/webapplication/service.svc maps to the HTTP/app1.domain SPN which maps to the APP1 machine account in AD.</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4227601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753646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The URL must be considered inside the local</a:t>
            </a:r>
            <a:r>
              <a:rPr lang="en-US" baseline="0" dirty="0" smtClean="0"/>
              <a:t> intranet zone for the Kerberos token to be passed. The token is not passed to internet zone sites.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8/25/2011 10:30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8/25/2011 10:30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8/25/2011 10:30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8/25/2011 10:30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xfrm>
            <a:off x="382588" y="685800"/>
            <a:ext cx="6092825" cy="3429000"/>
          </a:xfrm>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t>Tech Ed North America 2010</a:t>
            </a:r>
          </a:p>
        </p:txBody>
      </p:sp>
      <p:sp>
        <p:nvSpPr>
          <p:cNvPr id="19460"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8CB9DE7C-6FD8-457D-A5F4-084C5926EE8B}" type="datetime8">
              <a:rPr lang="en-US" smtClean="0"/>
              <a:pPr defTabSz="912813" fontAlgn="base">
                <a:spcBef>
                  <a:spcPct val="0"/>
                </a:spcBef>
                <a:spcAft>
                  <a:spcPct val="0"/>
                </a:spcAft>
              </a:pPr>
              <a:t>8/25/2011 10:30 AM</a:t>
            </a:fld>
            <a:endParaRPr lang="en-US"/>
          </a:p>
        </p:txBody>
      </p:sp>
      <p:sp>
        <p:nvSpPr>
          <p:cNvPr id="1946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z="800" dirty="0" smtClean="0">
                <a:solidFill>
                  <a:schemeClr val="bg2"/>
                </a:solidFill>
              </a:rPr>
              <a:t>MICROSOFT CONFIDENTIAL</a:t>
            </a:r>
          </a:p>
          <a:p>
            <a:pPr defTabSz="912813" fontAlgn="base">
              <a:spcBef>
                <a:spcPct val="0"/>
              </a:spcBef>
              <a:spcAft>
                <a:spcPct val="0"/>
              </a:spcAft>
            </a:pPr>
            <a:r>
              <a:rPr lang="en-US" dirty="0" smtClean="0">
                <a:solidFill>
                  <a:schemeClr val="bg2"/>
                </a:solidFill>
              </a:rPr>
              <a:t>© 2006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solidFill>
                  <a:schemeClr val="bg2"/>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chemeClr val="bg2"/>
                </a:solidFill>
              </a:rPr>
            </a:br>
            <a:r>
              <a:rPr lang="en-US" dirty="0" smtClean="0">
                <a:solidFill>
                  <a:schemeClr val="bg2"/>
                </a:solidFill>
              </a:rPr>
              <a:t>MICROSOFT MAKES NO WARRANTIES, EXPRESS, IMPLIED OR STATUTORY, AS TO THE INFORMATION IN THIS PRESENTATION.</a:t>
            </a:r>
            <a:endParaRPr lang="en-US" dirty="0">
              <a:solidFill>
                <a:schemeClr val="bg2"/>
              </a:solidFill>
            </a:endParaRPr>
          </a:p>
        </p:txBody>
      </p:sp>
      <p:sp>
        <p:nvSpPr>
          <p:cNvPr id="19462"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BC88268-B158-4D99-A794-C75B3A4B69F3}" type="slidenum">
              <a:rPr lang="en-US" smtClean="0"/>
              <a:pPr defTabSz="912813" fontAlgn="base">
                <a:spcBef>
                  <a:spcPct val="0"/>
                </a:spcBef>
                <a:spcAft>
                  <a:spcPct val="0"/>
                </a:spcAft>
              </a:pPr>
              <a:t>4</a:t>
            </a:fld>
            <a:endParaRPr lang="en-US"/>
          </a:p>
        </p:txBody>
      </p:sp>
      <p:sp>
        <p:nvSpPr>
          <p:cNvPr id="12" name="Footer Placeholder 5"/>
          <p:cNvSpPr txBox="1">
            <a:spLocks/>
          </p:cNvSpPr>
          <p:nvPr/>
        </p:nvSpPr>
        <p:spPr>
          <a:xfrm>
            <a:off x="0" y="8686800"/>
            <a:ext cx="6172200" cy="457200"/>
          </a:xfrm>
          <a:prstGeom prst="rect">
            <a:avLst/>
          </a:prstGeom>
        </p:spPr>
        <p:txBody>
          <a:bodyPr vert="horz" lIns="91440" tIns="45720" rIns="91440" bIns="45720" rtlCol="0" anchor="b"/>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br>
            <a: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chemeClr val="tx1"/>
              </a:solidFill>
              <a:effectLst/>
              <a:uLnTx/>
              <a:uFillTx/>
              <a:latin typeface="Segoe"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Slide Image Placeholder 5"/>
          <p:cNvSpPr>
            <a:spLocks noGrp="1" noRot="1" noChangeAspect="1"/>
          </p:cNvSpPr>
          <p:nvPr>
            <p:ph type="sldImg"/>
          </p:nvPr>
        </p:nvSpPr>
        <p:spPr>
          <a:xfrm>
            <a:off x="382588" y="685800"/>
            <a:ext cx="6092825" cy="3429000"/>
          </a:xfrm>
        </p:spPr>
      </p:sp>
      <p:sp>
        <p:nvSpPr>
          <p:cNvPr id="7" name="Notes Placeholder 6"/>
          <p:cNvSpPr>
            <a:spLocks noGrp="1"/>
          </p:cNvSpPr>
          <p:nvPr>
            <p:ph type="body" idx="1"/>
          </p:nvPr>
        </p:nvSpPr>
        <p:spPr/>
        <p:txBody>
          <a:bodyPr>
            <a:normAutofit/>
          </a:bodyPr>
          <a:lstStyle/>
          <a:p>
            <a:endParaRPr lang="en-US"/>
          </a:p>
        </p:txBody>
      </p:sp>
      <p:sp>
        <p:nvSpPr>
          <p:cNvPr id="8"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9" name="Date Placeholder 4"/>
          <p:cNvSpPr>
            <a:spLocks noGrp="1"/>
          </p:cNvSpPr>
          <p:nvPr>
            <p:ph type="dt" idx="1"/>
          </p:nvPr>
        </p:nvSpPr>
        <p:spPr>
          <a:xfrm>
            <a:off x="3884613" y="0"/>
            <a:ext cx="2971800" cy="457200"/>
          </a:xfrm>
        </p:spPr>
        <p:txBody>
          <a:bodyPr/>
          <a:lstStyle/>
          <a:p>
            <a:fld id="{81331B57-0BE5-4F82-AA58-76F53EFF3ADA}" type="datetime8">
              <a:rPr lang="en-US" smtClean="0"/>
              <a:pPr/>
              <a:t>8/25/2011 10:30 AM</a:t>
            </a:fld>
            <a:endParaRPr lang="en-US" dirty="0"/>
          </a:p>
        </p:txBody>
      </p:sp>
      <p:sp>
        <p:nvSpPr>
          <p:cNvPr id="10"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8/25/2011 10:30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265472"/>
            <a:ext cx="10242549"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69964" y="4703872"/>
            <a:ext cx="10242550"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9411188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7189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207690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836612" y="2431024"/>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55047"/>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89143"/>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4505898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12882157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6911978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4880300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1026695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23044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40" r:id="rId1"/>
    <p:sldLayoutId id="2147483695" r:id="rId2"/>
    <p:sldLayoutId id="2147483726" r:id="rId3"/>
    <p:sldLayoutId id="2147483722" r:id="rId4"/>
    <p:sldLayoutId id="2147483727" r:id="rId5"/>
    <p:sldLayoutId id="2147483733" r:id="rId6"/>
    <p:sldLayoutId id="2147483734" r:id="rId7"/>
    <p:sldLayoutId id="2147483696" r:id="rId8"/>
    <p:sldLayoutId id="2147483731" r:id="rId9"/>
    <p:sldLayoutId id="2147483697" r:id="rId10"/>
    <p:sldLayoutId id="2147483698" r:id="rId11"/>
    <p:sldLayoutId id="2147483699" r:id="rId12"/>
    <p:sldLayoutId id="2147483700" r:id="rId13"/>
    <p:sldLayoutId id="2147483701" r:id="rId14"/>
    <p:sldLayoutId id="2147483728" r:id="rId15"/>
    <p:sldLayoutId id="2147483735" r:id="rId16"/>
    <p:sldLayoutId id="2147483703" r:id="rId17"/>
    <p:sldLayoutId id="2147483704" r:id="rId18"/>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1"/>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1"/>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hyperlink" Target="http://www.microsoft.com/" TargetMode="Externa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hyperlink" Target="http://northamerica.msteched.com/" TargetMode="External"/><Relationship Id="rId3" Type="http://schemas.openxmlformats.org/officeDocument/2006/relationships/hyperlink" Target="http://www.microsoft.com/learning" TargetMode="External"/><Relationship Id="rId7" Type="http://schemas.openxmlformats.org/officeDocument/2006/relationships/image" Target="../media/image28.png"/><Relationship Id="rId12"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27.emf"/><Relationship Id="rId11" Type="http://schemas.openxmlformats.org/officeDocument/2006/relationships/image" Target="../media/image30.png"/><Relationship Id="rId5" Type="http://schemas.openxmlformats.org/officeDocument/2006/relationships/hyperlink" Target="http://microsoft.com/msdn" TargetMode="External"/><Relationship Id="rId10" Type="http://schemas.microsoft.com/office/2007/relationships/hdphoto" Target="../media/hdphoto1.wdp"/><Relationship Id="rId4" Type="http://schemas.openxmlformats.org/officeDocument/2006/relationships/hyperlink" Target="http://microsoft.com/technet" TargetMode="External"/><Relationship Id="rId9"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newzealand.msteched.com/signin"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hyperlink" Target="mailto:todd@avenues.co.nz"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69964" y="2608372"/>
            <a:ext cx="10242549" cy="2046884"/>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NZ" dirty="0" err="1" smtClean="0"/>
              <a:t>Hardcore</a:t>
            </a:r>
            <a:r>
              <a:rPr lang="en-NZ" dirty="0" smtClean="0"/>
              <a:t> Workflow 4</a:t>
            </a:r>
            <a:br>
              <a:rPr lang="en-NZ" dirty="0" smtClean="0"/>
            </a:br>
            <a:r>
              <a:rPr lang="en-NZ" dirty="0" smtClean="0"/>
              <a:t>DEV404</a:t>
            </a:r>
            <a:endParaRPr lang="en-NZ" sz="3600" dirty="0"/>
          </a:p>
        </p:txBody>
      </p:sp>
      <p:sp>
        <p:nvSpPr>
          <p:cNvPr id="4" name="Subtitle 2"/>
          <p:cNvSpPr txBox="1">
            <a:spLocks/>
          </p:cNvSpPr>
          <p:nvPr/>
        </p:nvSpPr>
        <p:spPr>
          <a:xfrm>
            <a:off x="969964" y="4424472"/>
            <a:ext cx="10242550" cy="463255"/>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Peter Goodman &amp; </a:t>
            </a:r>
            <a:r>
              <a:rPr lang="en-US" dirty="0" err="1" smtClean="0"/>
              <a:t>Stef</a:t>
            </a:r>
            <a:r>
              <a:rPr lang="en-US" dirty="0" smtClean="0"/>
              <a:t> Sewell</a:t>
            </a:r>
          </a:p>
          <a:p>
            <a:pPr marL="0" indent="0">
              <a:buNone/>
            </a:pPr>
            <a:r>
              <a:rPr lang="en-US" dirty="0" smtClean="0"/>
              <a:t>Lead Engineer, Software Architect</a:t>
            </a:r>
          </a:p>
          <a:p>
            <a:pPr marL="0" indent="0">
              <a:buNone/>
            </a:pPr>
            <a:r>
              <a:rPr lang="en-US" dirty="0" smtClean="0"/>
              <a:t>ADERANT</a:t>
            </a:r>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2222" y="5826641"/>
            <a:ext cx="756997" cy="94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72845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demo</a:t>
            </a:r>
            <a:endParaRPr lang="en-US" dirty="0"/>
          </a:p>
        </p:txBody>
      </p:sp>
      <p:sp>
        <p:nvSpPr>
          <p:cNvPr id="2" name="Title 1"/>
          <p:cNvSpPr>
            <a:spLocks noGrp="1"/>
          </p:cNvSpPr>
          <p:nvPr>
            <p:ph type="ctrTitle"/>
          </p:nvPr>
        </p:nvSpPr>
        <p:spPr/>
        <p:txBody>
          <a:bodyPr/>
          <a:lstStyle/>
          <a:p>
            <a:r>
              <a:rPr lang="en-US" dirty="0" smtClean="0"/>
              <a:t>Runtime Scheduler</a:t>
            </a:r>
            <a:endParaRPr lang="en-US" dirty="0"/>
          </a:p>
        </p:txBody>
      </p:sp>
    </p:spTree>
    <p:extLst>
      <p:ext uri="{BB962C8B-B14F-4D97-AF65-F5344CB8AC3E}">
        <p14:creationId xmlns:p14="http://schemas.microsoft.com/office/powerpoint/2010/main" val="364157385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052596"/>
          </a:xfrm>
        </p:spPr>
        <p:txBody>
          <a:bodyPr/>
          <a:lstStyle/>
          <a:p>
            <a:r>
              <a:rPr lang="en-NZ" dirty="0" smtClean="0"/>
              <a:t>Workflow Runtime</a:t>
            </a:r>
            <a:br>
              <a:rPr lang="en-NZ" dirty="0" smtClean="0"/>
            </a:br>
            <a:r>
              <a:rPr lang="en-NZ" sz="3200" dirty="0" smtClean="0">
                <a:solidFill>
                  <a:schemeClr val="accent1"/>
                </a:solidFill>
              </a:rPr>
              <a:t>Housekeeping</a:t>
            </a:r>
            <a:endParaRPr lang="en-NZ" sz="3200" dirty="0">
              <a:solidFill>
                <a:schemeClr val="accent1"/>
              </a:solidFill>
            </a:endParaRPr>
          </a:p>
        </p:txBody>
      </p:sp>
      <p:sp>
        <p:nvSpPr>
          <p:cNvPr id="3" name="Text Placeholder 2"/>
          <p:cNvSpPr>
            <a:spLocks noGrp="1"/>
          </p:cNvSpPr>
          <p:nvPr>
            <p:ph type="body" sz="quarter" idx="10"/>
          </p:nvPr>
        </p:nvSpPr>
        <p:spPr>
          <a:xfrm>
            <a:off x="519112" y="1054393"/>
            <a:ext cx="11149013" cy="4315027"/>
          </a:xfrm>
        </p:spPr>
        <p:txBody>
          <a:bodyPr/>
          <a:lstStyle/>
          <a:p>
            <a:endParaRPr lang="en-NZ" sz="2800" dirty="0" smtClean="0"/>
          </a:p>
          <a:p>
            <a:endParaRPr lang="en-NZ" sz="2800" dirty="0" smtClean="0"/>
          </a:p>
          <a:p>
            <a:r>
              <a:rPr lang="en-NZ" sz="2800" dirty="0" smtClean="0"/>
              <a:t>Persistence of state</a:t>
            </a:r>
          </a:p>
          <a:p>
            <a:pPr lvl="1"/>
            <a:r>
              <a:rPr lang="en-NZ" sz="2400" dirty="0" smtClean="0"/>
              <a:t>Serialize instance to disk / database</a:t>
            </a:r>
          </a:p>
          <a:p>
            <a:pPr lvl="1"/>
            <a:r>
              <a:rPr lang="en-NZ" sz="2400" dirty="0" smtClean="0"/>
              <a:t>Cornerstone of scale-out</a:t>
            </a:r>
          </a:p>
          <a:p>
            <a:pPr lvl="1"/>
            <a:r>
              <a:rPr lang="en-NZ" sz="2400" dirty="0" smtClean="0"/>
              <a:t>Extensible</a:t>
            </a:r>
          </a:p>
          <a:p>
            <a:endParaRPr lang="en-NZ" sz="2800" dirty="0" smtClean="0"/>
          </a:p>
          <a:p>
            <a:r>
              <a:rPr lang="en-NZ" sz="2800" dirty="0" smtClean="0"/>
              <a:t>Emits tracking information</a:t>
            </a:r>
          </a:p>
          <a:p>
            <a:pPr lvl="1"/>
            <a:r>
              <a:rPr lang="en-NZ" sz="2400" dirty="0" smtClean="0"/>
              <a:t>ETW based</a:t>
            </a:r>
          </a:p>
          <a:p>
            <a:pPr lvl="1"/>
            <a:r>
              <a:rPr lang="en-NZ" sz="2400" dirty="0" smtClean="0"/>
              <a:t>Extensible</a:t>
            </a:r>
            <a:endParaRPr lang="en-NZ" sz="2400" dirty="0"/>
          </a:p>
        </p:txBody>
      </p:sp>
    </p:spTree>
    <p:extLst>
      <p:ext uri="{BB962C8B-B14F-4D97-AF65-F5344CB8AC3E}">
        <p14:creationId xmlns:p14="http://schemas.microsoft.com/office/powerpoint/2010/main" val="126081910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Executing a Workflow</a:t>
            </a:r>
            <a:endParaRPr lang="en-NZ" dirty="0"/>
          </a:p>
        </p:txBody>
      </p:sp>
      <p:sp>
        <p:nvSpPr>
          <p:cNvPr id="3" name="Text Placeholder 2"/>
          <p:cNvSpPr>
            <a:spLocks noGrp="1"/>
          </p:cNvSpPr>
          <p:nvPr>
            <p:ph type="body" sz="quarter" idx="10"/>
          </p:nvPr>
        </p:nvSpPr>
        <p:spPr>
          <a:xfrm>
            <a:off x="519112" y="1447799"/>
            <a:ext cx="11149013" cy="4475071"/>
          </a:xfrm>
        </p:spPr>
        <p:txBody>
          <a:bodyPr/>
          <a:lstStyle/>
          <a:p>
            <a:r>
              <a:rPr lang="en-NZ" dirty="0" err="1" smtClean="0"/>
              <a:t>WorkflowInvoker.Invoke</a:t>
            </a:r>
            <a:r>
              <a:rPr lang="en-NZ" dirty="0" smtClean="0"/>
              <a:t>(Activity workflow)</a:t>
            </a:r>
          </a:p>
          <a:p>
            <a:pPr marL="0" indent="0">
              <a:buNone/>
            </a:pPr>
            <a:endParaRPr lang="en-NZ" dirty="0" smtClean="0"/>
          </a:p>
          <a:p>
            <a:r>
              <a:rPr lang="en-NZ" dirty="0" err="1" smtClean="0"/>
              <a:t>WorkflowApplication</a:t>
            </a:r>
            <a:r>
              <a:rPr lang="en-NZ" dirty="0" smtClean="0"/>
              <a:t> app = new </a:t>
            </a:r>
            <a:r>
              <a:rPr lang="en-NZ" dirty="0" err="1" smtClean="0"/>
              <a:t>WorkflowApplication</a:t>
            </a:r>
            <a:r>
              <a:rPr lang="en-NZ" dirty="0" smtClean="0"/>
              <a:t>(Activity </a:t>
            </a:r>
            <a:r>
              <a:rPr lang="en-NZ" dirty="0" err="1" smtClean="0"/>
              <a:t>workflowDefinition</a:t>
            </a:r>
            <a:r>
              <a:rPr lang="en-NZ" dirty="0" smtClean="0"/>
              <a:t>)</a:t>
            </a:r>
          </a:p>
          <a:p>
            <a:pPr marL="0" indent="0">
              <a:buNone/>
            </a:pPr>
            <a:endParaRPr lang="en-NZ" dirty="0" smtClean="0"/>
          </a:p>
          <a:p>
            <a:r>
              <a:rPr lang="en-NZ" dirty="0" err="1" smtClean="0"/>
              <a:t>myWorkflowService.xamlx</a:t>
            </a:r>
            <a:endParaRPr lang="en-NZ" dirty="0" smtClean="0"/>
          </a:p>
          <a:p>
            <a:pPr lvl="1"/>
            <a:r>
              <a:rPr lang="en-NZ" dirty="0" err="1" smtClean="0"/>
              <a:t>WorkflowServiceHost</a:t>
            </a:r>
            <a:endParaRPr lang="en-NZ" dirty="0" smtClean="0"/>
          </a:p>
          <a:p>
            <a:pPr lvl="1"/>
            <a:r>
              <a:rPr lang="en-NZ" dirty="0" smtClean="0"/>
              <a:t>Scale out using Windows </a:t>
            </a:r>
            <a:r>
              <a:rPr lang="en-NZ" dirty="0"/>
              <a:t>Server </a:t>
            </a:r>
            <a:r>
              <a:rPr lang="en-NZ" dirty="0" err="1"/>
              <a:t>AppFabric</a:t>
            </a:r>
            <a:endParaRPr lang="en-NZ" dirty="0"/>
          </a:p>
          <a:p>
            <a:pPr marL="460375" lvl="1" indent="0">
              <a:buNone/>
            </a:pPr>
            <a:endParaRPr lang="en-NZ" dirty="0"/>
          </a:p>
        </p:txBody>
      </p:sp>
    </p:spTree>
    <p:extLst>
      <p:ext uri="{BB962C8B-B14F-4D97-AF65-F5344CB8AC3E}">
        <p14:creationId xmlns:p14="http://schemas.microsoft.com/office/powerpoint/2010/main" val="17084699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052596"/>
          </a:xfrm>
        </p:spPr>
        <p:txBody>
          <a:bodyPr/>
          <a:lstStyle/>
          <a:p>
            <a:r>
              <a:rPr lang="en-NZ" dirty="0" err="1" smtClean="0"/>
              <a:t>WorkflowServiceHostFactory</a:t>
            </a:r>
            <a:r>
              <a:rPr lang="en-NZ" dirty="0" smtClean="0"/>
              <a:t/>
            </a:r>
            <a:br>
              <a:rPr lang="en-NZ" dirty="0" smtClean="0"/>
            </a:br>
            <a:r>
              <a:rPr lang="en-NZ" sz="3200" dirty="0" smtClean="0">
                <a:solidFill>
                  <a:schemeClr val="accent1"/>
                </a:solidFill>
              </a:rPr>
              <a:t>Fine grained control over…</a:t>
            </a:r>
            <a:endParaRPr lang="en-NZ" sz="3200" dirty="0">
              <a:solidFill>
                <a:schemeClr val="accent1"/>
              </a:solidFill>
            </a:endParaRPr>
          </a:p>
        </p:txBody>
      </p:sp>
      <p:sp>
        <p:nvSpPr>
          <p:cNvPr id="4" name="Rounded Rectangle 3"/>
          <p:cNvSpPr/>
          <p:nvPr/>
        </p:nvSpPr>
        <p:spPr bwMode="auto">
          <a:xfrm>
            <a:off x="3958853" y="2961167"/>
            <a:ext cx="4199861" cy="691117"/>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err="1" smtClean="0">
                <a:solidFill>
                  <a:schemeClr val="tx1">
                    <a:alpha val="99000"/>
                  </a:schemeClr>
                </a:solidFill>
              </a:rPr>
              <a:t>WorkflowServiceHostFactory</a:t>
            </a:r>
            <a:endParaRPr lang="en-NZ" sz="2200" dirty="0" smtClean="0">
              <a:solidFill>
                <a:schemeClr val="tx1">
                  <a:alpha val="99000"/>
                </a:schemeClr>
              </a:solidFill>
            </a:endParaRPr>
          </a:p>
        </p:txBody>
      </p:sp>
      <p:sp>
        <p:nvSpPr>
          <p:cNvPr id="5" name="Rounded Rectangle 4"/>
          <p:cNvSpPr/>
          <p:nvPr/>
        </p:nvSpPr>
        <p:spPr bwMode="auto">
          <a:xfrm>
            <a:off x="2122964" y="1786271"/>
            <a:ext cx="2434856"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Tracking</a:t>
            </a:r>
          </a:p>
        </p:txBody>
      </p:sp>
      <p:sp>
        <p:nvSpPr>
          <p:cNvPr id="6" name="Rounded Rectangle 5"/>
          <p:cNvSpPr/>
          <p:nvPr/>
        </p:nvSpPr>
        <p:spPr bwMode="auto">
          <a:xfrm>
            <a:off x="4929960" y="1786271"/>
            <a:ext cx="2349795"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Persistence</a:t>
            </a:r>
          </a:p>
        </p:txBody>
      </p:sp>
      <p:sp>
        <p:nvSpPr>
          <p:cNvPr id="7" name="Rounded Rectangle 6"/>
          <p:cNvSpPr/>
          <p:nvPr/>
        </p:nvSpPr>
        <p:spPr bwMode="auto">
          <a:xfrm>
            <a:off x="8296936" y="4649970"/>
            <a:ext cx="2902690"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Custom Behaviour</a:t>
            </a:r>
          </a:p>
        </p:txBody>
      </p:sp>
      <p:sp>
        <p:nvSpPr>
          <p:cNvPr id="8" name="Rounded Rectangle 7"/>
          <p:cNvSpPr/>
          <p:nvPr/>
        </p:nvSpPr>
        <p:spPr bwMode="auto">
          <a:xfrm>
            <a:off x="8738185" y="3019646"/>
            <a:ext cx="2977118"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Creation Endpoint</a:t>
            </a:r>
          </a:p>
        </p:txBody>
      </p:sp>
      <p:sp>
        <p:nvSpPr>
          <p:cNvPr id="9" name="Rounded Rectangle 8"/>
          <p:cNvSpPr/>
          <p:nvPr/>
        </p:nvSpPr>
        <p:spPr bwMode="auto">
          <a:xfrm>
            <a:off x="7540253" y="1786271"/>
            <a:ext cx="2434856"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Control Endpoint</a:t>
            </a:r>
          </a:p>
        </p:txBody>
      </p:sp>
      <p:sp>
        <p:nvSpPr>
          <p:cNvPr id="10" name="Rounded Rectangle 9"/>
          <p:cNvSpPr/>
          <p:nvPr/>
        </p:nvSpPr>
        <p:spPr bwMode="auto">
          <a:xfrm>
            <a:off x="205561" y="3019646"/>
            <a:ext cx="3046225"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Exception Behaviour</a:t>
            </a:r>
          </a:p>
        </p:txBody>
      </p:sp>
      <p:sp>
        <p:nvSpPr>
          <p:cNvPr id="11" name="Rounded Rectangle 10"/>
          <p:cNvSpPr/>
          <p:nvPr/>
        </p:nvSpPr>
        <p:spPr bwMode="auto">
          <a:xfrm>
            <a:off x="4577313" y="4642884"/>
            <a:ext cx="2962940"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Custom Extensions</a:t>
            </a:r>
          </a:p>
        </p:txBody>
      </p:sp>
      <p:sp>
        <p:nvSpPr>
          <p:cNvPr id="12" name="Rounded Rectangle 11"/>
          <p:cNvSpPr/>
          <p:nvPr/>
        </p:nvSpPr>
        <p:spPr bwMode="auto">
          <a:xfrm>
            <a:off x="1259955" y="4160874"/>
            <a:ext cx="2962940"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Idle Behaviour</a:t>
            </a:r>
          </a:p>
        </p:txBody>
      </p:sp>
      <p:cxnSp>
        <p:nvCxnSpPr>
          <p:cNvPr id="14" name="Straight Arrow Connector 13"/>
          <p:cNvCxnSpPr>
            <a:stCxn id="4" idx="0"/>
            <a:endCxn id="5" idx="2"/>
          </p:cNvCxnSpPr>
          <p:nvPr/>
        </p:nvCxnSpPr>
        <p:spPr>
          <a:xfrm flipH="1" flipV="1">
            <a:off x="3340392" y="2360429"/>
            <a:ext cx="2718392" cy="600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0"/>
            <a:endCxn id="6" idx="2"/>
          </p:cNvCxnSpPr>
          <p:nvPr/>
        </p:nvCxnSpPr>
        <p:spPr>
          <a:xfrm flipV="1">
            <a:off x="6058784" y="2360429"/>
            <a:ext cx="46074" cy="600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0"/>
            <a:endCxn id="9" idx="2"/>
          </p:cNvCxnSpPr>
          <p:nvPr/>
        </p:nvCxnSpPr>
        <p:spPr>
          <a:xfrm flipV="1">
            <a:off x="6058784" y="2360429"/>
            <a:ext cx="2698897" cy="600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1"/>
            <a:endCxn id="10" idx="3"/>
          </p:cNvCxnSpPr>
          <p:nvPr/>
        </p:nvCxnSpPr>
        <p:spPr>
          <a:xfrm flipH="1" flipV="1">
            <a:off x="3251786" y="3306725"/>
            <a:ext cx="70706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3"/>
            <a:endCxn id="8" idx="1"/>
          </p:cNvCxnSpPr>
          <p:nvPr/>
        </p:nvCxnSpPr>
        <p:spPr>
          <a:xfrm flipV="1">
            <a:off x="8158714" y="3306725"/>
            <a:ext cx="57947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2"/>
            <a:endCxn id="12" idx="0"/>
          </p:cNvCxnSpPr>
          <p:nvPr/>
        </p:nvCxnSpPr>
        <p:spPr>
          <a:xfrm flipH="1">
            <a:off x="2741425" y="3652284"/>
            <a:ext cx="3317359" cy="508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2"/>
            <a:endCxn id="11" idx="0"/>
          </p:cNvCxnSpPr>
          <p:nvPr/>
        </p:nvCxnSpPr>
        <p:spPr>
          <a:xfrm flipH="1">
            <a:off x="6058783" y="3652284"/>
            <a:ext cx="1"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2"/>
            <a:endCxn id="7" idx="0"/>
          </p:cNvCxnSpPr>
          <p:nvPr/>
        </p:nvCxnSpPr>
        <p:spPr>
          <a:xfrm>
            <a:off x="6058784" y="3652284"/>
            <a:ext cx="3689497" cy="997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bwMode="auto">
          <a:xfrm>
            <a:off x="8287189" y="5592721"/>
            <a:ext cx="1646270"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Security</a:t>
            </a:r>
          </a:p>
        </p:txBody>
      </p:sp>
      <p:sp>
        <p:nvSpPr>
          <p:cNvPr id="31" name="Rounded Rectangle 30"/>
          <p:cNvSpPr/>
          <p:nvPr/>
        </p:nvSpPr>
        <p:spPr bwMode="auto">
          <a:xfrm>
            <a:off x="10085858" y="5592721"/>
            <a:ext cx="1794251"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Serialization</a:t>
            </a:r>
          </a:p>
        </p:txBody>
      </p:sp>
      <p:cxnSp>
        <p:nvCxnSpPr>
          <p:cNvPr id="33" name="Elbow Connector 32"/>
          <p:cNvCxnSpPr>
            <a:stCxn id="7" idx="2"/>
            <a:endCxn id="30" idx="0"/>
          </p:cNvCxnSpPr>
          <p:nvPr/>
        </p:nvCxnSpPr>
        <p:spPr>
          <a:xfrm rot="5400000">
            <a:off x="9245007" y="5089446"/>
            <a:ext cx="368593" cy="63795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7" idx="2"/>
            <a:endCxn id="31" idx="0"/>
          </p:cNvCxnSpPr>
          <p:nvPr/>
        </p:nvCxnSpPr>
        <p:spPr>
          <a:xfrm rot="16200000" flipH="1">
            <a:off x="10181336" y="4791072"/>
            <a:ext cx="368593" cy="12347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bwMode="auto">
          <a:xfrm>
            <a:off x="4106825" y="5592721"/>
            <a:ext cx="1646270"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err="1" smtClean="0">
                <a:solidFill>
                  <a:schemeClr val="tx1">
                    <a:alpha val="99000"/>
                  </a:schemeClr>
                </a:solidFill>
              </a:rPr>
              <a:t>Stateful</a:t>
            </a:r>
            <a:endParaRPr lang="en-NZ" sz="2200" dirty="0" smtClean="0">
              <a:solidFill>
                <a:schemeClr val="tx1">
                  <a:alpha val="99000"/>
                </a:schemeClr>
              </a:solidFill>
            </a:endParaRPr>
          </a:p>
        </p:txBody>
      </p:sp>
      <p:sp>
        <p:nvSpPr>
          <p:cNvPr id="37" name="Rounded Rectangle 36"/>
          <p:cNvSpPr/>
          <p:nvPr/>
        </p:nvSpPr>
        <p:spPr bwMode="auto">
          <a:xfrm>
            <a:off x="5893983" y="5592721"/>
            <a:ext cx="1646270" cy="57415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Stateless</a:t>
            </a:r>
          </a:p>
        </p:txBody>
      </p:sp>
      <p:cxnSp>
        <p:nvCxnSpPr>
          <p:cNvPr id="39" name="Elbow Connector 38"/>
          <p:cNvCxnSpPr>
            <a:stCxn id="11" idx="2"/>
            <a:endCxn id="36" idx="0"/>
          </p:cNvCxnSpPr>
          <p:nvPr/>
        </p:nvCxnSpPr>
        <p:spPr>
          <a:xfrm rot="5400000">
            <a:off x="5306533" y="4840470"/>
            <a:ext cx="375679" cy="112882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1" idx="2"/>
            <a:endCxn id="37" idx="0"/>
          </p:cNvCxnSpPr>
          <p:nvPr/>
        </p:nvCxnSpPr>
        <p:spPr>
          <a:xfrm rot="16200000" flipH="1">
            <a:off x="6200111" y="5075713"/>
            <a:ext cx="375679" cy="65833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bwMode="auto">
          <a:xfrm>
            <a:off x="10433750" y="1786271"/>
            <a:ext cx="1531751" cy="797443"/>
          </a:xfrm>
          <a:prstGeom prst="roundRect">
            <a:avLst/>
          </a:prstGeom>
          <a:solidFill>
            <a:schemeClr val="bg2">
              <a:lumMod val="75000"/>
            </a:schemeClr>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200" dirty="0" smtClean="0">
                <a:solidFill>
                  <a:schemeClr val="tx1">
                    <a:alpha val="99000"/>
                  </a:schemeClr>
                </a:solidFill>
              </a:rPr>
              <a:t>Creation Context</a:t>
            </a:r>
          </a:p>
        </p:txBody>
      </p:sp>
      <p:cxnSp>
        <p:nvCxnSpPr>
          <p:cNvPr id="47" name="Straight Connector 46"/>
          <p:cNvCxnSpPr>
            <a:stCxn id="8" idx="0"/>
            <a:endCxn id="45" idx="2"/>
          </p:cNvCxnSpPr>
          <p:nvPr/>
        </p:nvCxnSpPr>
        <p:spPr>
          <a:xfrm flipV="1">
            <a:off x="10226744" y="2583714"/>
            <a:ext cx="972882" cy="435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575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demo</a:t>
            </a:r>
            <a:endParaRPr lang="en-US" dirty="0"/>
          </a:p>
        </p:txBody>
      </p:sp>
      <p:sp>
        <p:nvSpPr>
          <p:cNvPr id="2" name="Title 1"/>
          <p:cNvSpPr>
            <a:spLocks noGrp="1"/>
          </p:cNvSpPr>
          <p:nvPr>
            <p:ph type="ctrTitle"/>
          </p:nvPr>
        </p:nvSpPr>
        <p:spPr/>
        <p:txBody>
          <a:bodyPr/>
          <a:lstStyle/>
          <a:p>
            <a:r>
              <a:rPr lang="en-US" dirty="0" smtClean="0"/>
              <a:t>Workflow Service Host Factory</a:t>
            </a:r>
            <a:endParaRPr lang="en-US" dirty="0"/>
          </a:p>
        </p:txBody>
      </p:sp>
      <p:sp>
        <p:nvSpPr>
          <p:cNvPr id="3" name="Subtitle 2"/>
          <p:cNvSpPr>
            <a:spLocks noGrp="1"/>
          </p:cNvSpPr>
          <p:nvPr>
            <p:ph type="subTitle" idx="1"/>
          </p:nvPr>
        </p:nvSpPr>
        <p:spPr/>
        <p:txBody>
          <a:bodyPr/>
          <a:lstStyle/>
          <a:p>
            <a:endParaRPr lang="en-US" dirty="0" smtClean="0"/>
          </a:p>
          <a:p>
            <a:endParaRPr lang="en-US" dirty="0" smtClean="0"/>
          </a:p>
          <a:p>
            <a:endParaRPr lang="en-US" dirty="0"/>
          </a:p>
        </p:txBody>
      </p:sp>
    </p:spTree>
    <p:extLst>
      <p:ext uri="{BB962C8B-B14F-4D97-AF65-F5344CB8AC3E}">
        <p14:creationId xmlns:p14="http://schemas.microsoft.com/office/powerpoint/2010/main" val="228024560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052596"/>
          </a:xfrm>
        </p:spPr>
        <p:txBody>
          <a:bodyPr/>
          <a:lstStyle/>
          <a:p>
            <a:r>
              <a:rPr lang="en-NZ" dirty="0" smtClean="0"/>
              <a:t>Windows Server </a:t>
            </a:r>
            <a:r>
              <a:rPr lang="en-NZ" dirty="0" err="1" smtClean="0"/>
              <a:t>AppFabric</a:t>
            </a:r>
            <a:r>
              <a:rPr lang="en-NZ" dirty="0" smtClean="0"/>
              <a:t/>
            </a:r>
            <a:br>
              <a:rPr lang="en-NZ" dirty="0" smtClean="0"/>
            </a:br>
            <a:r>
              <a:rPr lang="en-NZ" sz="3200" dirty="0" smtClean="0">
                <a:solidFill>
                  <a:schemeClr val="accent1"/>
                </a:solidFill>
              </a:rPr>
              <a:t>Enterprise class service hosting on premise</a:t>
            </a:r>
            <a:endParaRPr lang="en-NZ" sz="3200" dirty="0">
              <a:solidFill>
                <a:schemeClr val="accent1"/>
              </a:solidFill>
            </a:endParaRPr>
          </a:p>
        </p:txBody>
      </p:sp>
      <p:sp>
        <p:nvSpPr>
          <p:cNvPr id="3" name="Text Placeholder 2"/>
          <p:cNvSpPr>
            <a:spLocks noGrp="1"/>
          </p:cNvSpPr>
          <p:nvPr>
            <p:ph type="body" sz="quarter" idx="10"/>
          </p:nvPr>
        </p:nvSpPr>
        <p:spPr>
          <a:xfrm>
            <a:off x="533431" y="3606209"/>
            <a:ext cx="11149013" cy="2609945"/>
          </a:xfrm>
        </p:spPr>
        <p:txBody>
          <a:bodyPr/>
          <a:lstStyle/>
          <a:p>
            <a:r>
              <a:rPr lang="en-NZ" dirty="0" smtClean="0"/>
              <a:t>Workflow Management Service</a:t>
            </a:r>
          </a:p>
          <a:p>
            <a:r>
              <a:rPr lang="en-NZ" dirty="0" smtClean="0"/>
              <a:t>Workflow Instance Lock</a:t>
            </a:r>
          </a:p>
          <a:p>
            <a:r>
              <a:rPr lang="en-NZ" dirty="0" smtClean="0"/>
              <a:t>SQL Server 2008 Persistence Provider</a:t>
            </a:r>
          </a:p>
          <a:p>
            <a:pPr marL="0" indent="0">
              <a:buNone/>
            </a:pPr>
            <a:endParaRPr lang="en-NZ" dirty="0" smtClean="0"/>
          </a:p>
          <a:p>
            <a:endParaRPr lang="en-NZ" dirty="0"/>
          </a:p>
        </p:txBody>
      </p:sp>
      <p:sp>
        <p:nvSpPr>
          <p:cNvPr id="4" name="TextBox 3"/>
          <p:cNvSpPr txBox="1"/>
          <p:nvPr/>
        </p:nvSpPr>
        <p:spPr>
          <a:xfrm>
            <a:off x="584791" y="1839433"/>
            <a:ext cx="11046294" cy="984885"/>
          </a:xfrm>
          <a:prstGeom prst="rect">
            <a:avLst/>
          </a:prstGeom>
          <a:noFill/>
        </p:spPr>
        <p:txBody>
          <a:bodyPr wrap="none" lIns="0" tIns="0" rIns="0" bIns="0" rtlCol="0">
            <a:spAutoFit/>
          </a:bodyPr>
          <a:lstStyle/>
          <a:p>
            <a:r>
              <a:rPr lang="en-NZ" sz="3200" dirty="0" smtClean="0">
                <a:gradFill>
                  <a:gsLst>
                    <a:gs pos="0">
                      <a:schemeClr val="tx1"/>
                    </a:gs>
                    <a:gs pos="86000">
                      <a:schemeClr val="tx1"/>
                    </a:gs>
                  </a:gsLst>
                  <a:lin ang="5400000" scaled="0"/>
                </a:gradFill>
              </a:rPr>
              <a:t>Windows Server extension that provides the elastic scale-out</a:t>
            </a:r>
          </a:p>
          <a:p>
            <a:r>
              <a:rPr lang="en-NZ" sz="3200" dirty="0" smtClean="0">
                <a:gradFill>
                  <a:gsLst>
                    <a:gs pos="0">
                      <a:schemeClr val="tx1"/>
                    </a:gs>
                    <a:gs pos="86000">
                      <a:schemeClr val="tx1"/>
                    </a:gs>
                  </a:gsLst>
                  <a:lin ang="5400000" scaled="0"/>
                </a:gradFill>
              </a:rPr>
              <a:t>of workflow services across a load balanced cluster.</a:t>
            </a:r>
          </a:p>
        </p:txBody>
      </p:sp>
    </p:spTree>
    <p:extLst>
      <p:ext uri="{BB962C8B-B14F-4D97-AF65-F5344CB8AC3E}">
        <p14:creationId xmlns:p14="http://schemas.microsoft.com/office/powerpoint/2010/main" val="424352957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Workflow Persistence Settings</a:t>
            </a:r>
            <a:endParaRPr lang="en-NZ"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279" y="1403055"/>
            <a:ext cx="73437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82109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052596"/>
          </a:xfrm>
        </p:spPr>
        <p:txBody>
          <a:bodyPr/>
          <a:lstStyle/>
          <a:p>
            <a:r>
              <a:rPr lang="en-NZ" dirty="0" smtClean="0"/>
              <a:t>Workflow Persistence Settings</a:t>
            </a:r>
            <a:br>
              <a:rPr lang="en-NZ" dirty="0" smtClean="0"/>
            </a:br>
            <a:r>
              <a:rPr lang="en-NZ" sz="3200" dirty="0" smtClean="0">
                <a:solidFill>
                  <a:schemeClr val="accent1"/>
                </a:solidFill>
              </a:rPr>
              <a:t>Scale-out configuration</a:t>
            </a:r>
            <a:endParaRPr lang="en-NZ" sz="3200" dirty="0">
              <a:solidFill>
                <a:schemeClr val="accent1"/>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894" y="2181225"/>
            <a:ext cx="10193481" cy="343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nut 3"/>
          <p:cNvSpPr/>
          <p:nvPr/>
        </p:nvSpPr>
        <p:spPr bwMode="auto">
          <a:xfrm>
            <a:off x="8569842" y="3817088"/>
            <a:ext cx="563525" cy="552893"/>
          </a:xfrm>
          <a:prstGeom prst="donut">
            <a:avLst/>
          </a:prstGeom>
          <a:solidFill>
            <a:srgbClr val="429A16"/>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200" dirty="0" smtClean="0">
              <a:solidFill>
                <a:schemeClr val="tx1">
                  <a:alpha val="99000"/>
                </a:schemeClr>
              </a:solidFill>
            </a:endParaRPr>
          </a:p>
        </p:txBody>
      </p:sp>
      <p:sp>
        <p:nvSpPr>
          <p:cNvPr id="6" name="Donut 5"/>
          <p:cNvSpPr/>
          <p:nvPr/>
        </p:nvSpPr>
        <p:spPr bwMode="auto">
          <a:xfrm>
            <a:off x="8548576" y="4522381"/>
            <a:ext cx="563525" cy="552893"/>
          </a:xfrm>
          <a:prstGeom prst="donut">
            <a:avLst/>
          </a:prstGeom>
          <a:solidFill>
            <a:srgbClr val="429A16"/>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200" dirty="0" smtClean="0">
              <a:solidFill>
                <a:schemeClr val="tx1">
                  <a:alpha val="99000"/>
                </a:schemeClr>
              </a:solidFill>
            </a:endParaRPr>
          </a:p>
        </p:txBody>
      </p:sp>
    </p:spTree>
    <p:extLst>
      <p:ext uri="{BB962C8B-B14F-4D97-AF65-F5344CB8AC3E}">
        <p14:creationId xmlns:p14="http://schemas.microsoft.com/office/powerpoint/2010/main" val="240397668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NZ" dirty="0"/>
              <a:t>Scaling out WF &amp; WCF Services</a:t>
            </a:r>
            <a:r>
              <a:rPr lang="en-US" dirty="0" smtClean="0"/>
              <a:t/>
            </a:r>
            <a:br>
              <a:rPr lang="en-US" dirty="0" smtClean="0"/>
            </a:br>
            <a:r>
              <a:rPr lang="en-US" sz="3600" dirty="0" smtClean="0">
                <a:solidFill>
                  <a:schemeClr val="accent1">
                    <a:alpha val="99000"/>
                  </a:schemeClr>
                </a:solidFill>
              </a:rPr>
              <a:t>Configure Programmatically via PowerShell</a:t>
            </a:r>
            <a:endParaRPr lang="en-US" sz="3600" dirty="0">
              <a:solidFill>
                <a:schemeClr val="accent1">
                  <a:alpha val="99000"/>
                </a:schemeClr>
              </a:solidFill>
            </a:endParaRPr>
          </a:p>
        </p:txBody>
      </p:sp>
      <p:sp>
        <p:nvSpPr>
          <p:cNvPr id="3" name="Text Placeholder 2"/>
          <p:cNvSpPr>
            <a:spLocks noGrp="1"/>
          </p:cNvSpPr>
          <p:nvPr>
            <p:ph type="body" sz="quarter" idx="4294967295"/>
          </p:nvPr>
        </p:nvSpPr>
        <p:spPr>
          <a:xfrm>
            <a:off x="412175" y="2521687"/>
            <a:ext cx="11173090" cy="3231654"/>
          </a:xfrm>
        </p:spPr>
        <p:txBody>
          <a:bodyPr/>
          <a:lstStyle/>
          <a:p>
            <a:pPr marL="460375" lvl="1" indent="0">
              <a:buNone/>
            </a:pPr>
            <a:r>
              <a:rPr lang="en-NZ" dirty="0" smtClean="0">
                <a:latin typeface="Consolas" pitchFamily="49" charset="0"/>
                <a:cs typeface="Consolas" pitchFamily="49" charset="0"/>
              </a:rPr>
              <a:t>PS&gt; import-module </a:t>
            </a:r>
            <a:r>
              <a:rPr lang="en-NZ" dirty="0" err="1" smtClean="0">
                <a:latin typeface="Consolas" pitchFamily="49" charset="0"/>
                <a:cs typeface="Consolas" pitchFamily="49" charset="0"/>
              </a:rPr>
              <a:t>ApplicationServer</a:t>
            </a:r>
            <a:endParaRPr lang="en-NZ" dirty="0" smtClean="0">
              <a:latin typeface="Consolas" pitchFamily="49" charset="0"/>
              <a:cs typeface="Consolas" pitchFamily="49" charset="0"/>
            </a:endParaRPr>
          </a:p>
          <a:p>
            <a:pPr marL="460375" lvl="1" indent="0">
              <a:buNone/>
            </a:pPr>
            <a:r>
              <a:rPr lang="en-NZ" dirty="0" smtClean="0">
                <a:latin typeface="Consolas" pitchFamily="49" charset="0"/>
                <a:cs typeface="Consolas" pitchFamily="49" charset="0"/>
              </a:rPr>
              <a:t>PS&gt; get-command –module </a:t>
            </a:r>
            <a:r>
              <a:rPr lang="en-NZ" dirty="0" err="1" smtClean="0">
                <a:latin typeface="Consolas" pitchFamily="49" charset="0"/>
                <a:cs typeface="Consolas" pitchFamily="49" charset="0"/>
              </a:rPr>
              <a:t>ApplicationServer</a:t>
            </a:r>
            <a:endParaRPr lang="en-NZ" dirty="0" smtClean="0">
              <a:latin typeface="Consolas" pitchFamily="49" charset="0"/>
              <a:cs typeface="Consolas" pitchFamily="49" charset="0"/>
            </a:endParaRPr>
          </a:p>
          <a:p>
            <a:pPr marL="460375" lvl="1" indent="0">
              <a:buNone/>
            </a:pPr>
            <a:endParaRPr lang="en-NZ" dirty="0" smtClean="0">
              <a:latin typeface="Consolas" pitchFamily="49" charset="0"/>
              <a:cs typeface="Consolas" pitchFamily="49" charset="0"/>
            </a:endParaRPr>
          </a:p>
          <a:p>
            <a:pPr marL="460375" lvl="1" indent="0">
              <a:buNone/>
            </a:pPr>
            <a:endParaRPr lang="en-NZ" dirty="0">
              <a:latin typeface="Consolas" pitchFamily="49" charset="0"/>
              <a:cs typeface="Consolas" pitchFamily="49" charset="0"/>
            </a:endParaRPr>
          </a:p>
          <a:p>
            <a:pPr marL="460375" lvl="1" indent="0">
              <a:buNone/>
            </a:pPr>
            <a:r>
              <a:rPr lang="en-NZ" dirty="0" smtClean="0">
                <a:latin typeface="Consolas" pitchFamily="49" charset="0"/>
                <a:cs typeface="Consolas" pitchFamily="49" charset="0"/>
              </a:rPr>
              <a:t># PowerShell Only</a:t>
            </a:r>
          </a:p>
          <a:p>
            <a:pPr marL="460375" lvl="1" indent="0">
              <a:buNone/>
            </a:pPr>
            <a:r>
              <a:rPr lang="en-US" dirty="0" smtClean="0">
                <a:gradFill>
                  <a:gsLst>
                    <a:gs pos="0">
                      <a:schemeClr val="tx1"/>
                    </a:gs>
                    <a:gs pos="100000">
                      <a:schemeClr val="tx1"/>
                    </a:gs>
                  </a:gsLst>
                  <a:lin ang="5400000" scaled="0"/>
                </a:gradFill>
                <a:latin typeface="Consolas" pitchFamily="49" charset="0"/>
                <a:cs typeface="Consolas" pitchFamily="49" charset="0"/>
              </a:rPr>
              <a:t>PS&gt; Set-</a:t>
            </a:r>
            <a:r>
              <a:rPr lang="en-US" dirty="0" err="1" smtClean="0">
                <a:gradFill>
                  <a:gsLst>
                    <a:gs pos="0">
                      <a:schemeClr val="tx1"/>
                    </a:gs>
                    <a:gs pos="100000">
                      <a:schemeClr val="tx1"/>
                    </a:gs>
                  </a:gsLst>
                  <a:lin ang="5400000" scaled="0"/>
                </a:gradFill>
                <a:latin typeface="Consolas" pitchFamily="49" charset="0"/>
                <a:cs typeface="Consolas" pitchFamily="49" charset="0"/>
              </a:rPr>
              <a:t>ASMonitoringDatabaseArchiveConfiguration</a:t>
            </a:r>
            <a:endParaRPr lang="en-US" dirty="0" smtClean="0">
              <a:gradFill>
                <a:gsLst>
                  <a:gs pos="0">
                    <a:schemeClr val="tx1"/>
                  </a:gs>
                  <a:gs pos="100000">
                    <a:schemeClr val="tx1"/>
                  </a:gs>
                </a:gsLst>
                <a:lin ang="5400000" scaled="0"/>
              </a:gradFill>
              <a:latin typeface="Consolas" pitchFamily="49" charset="0"/>
              <a:cs typeface="Consolas" pitchFamily="49" charset="0"/>
            </a:endParaRPr>
          </a:p>
          <a:p>
            <a:pPr marL="460375" lvl="1" indent="0">
              <a:buNone/>
            </a:pPr>
            <a:endParaRPr lang="en-US" dirty="0" smtClean="0">
              <a:gradFill>
                <a:gsLst>
                  <a:gs pos="0">
                    <a:schemeClr val="tx1"/>
                  </a:gs>
                  <a:gs pos="100000">
                    <a:schemeClr val="tx1"/>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24528887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7921256" y="956931"/>
            <a:ext cx="3561907" cy="2444916"/>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algn="r" defTabSz="914099"/>
            <a:r>
              <a:rPr lang="en-NZ" sz="2200" dirty="0" smtClean="0">
                <a:solidFill>
                  <a:schemeClr val="tx1">
                    <a:alpha val="99000"/>
                  </a:schemeClr>
                </a:solidFill>
              </a:rPr>
              <a:t>IIS</a:t>
            </a:r>
          </a:p>
        </p:txBody>
      </p:sp>
      <p:sp>
        <p:nvSpPr>
          <p:cNvPr id="2" name="Title 1"/>
          <p:cNvSpPr>
            <a:spLocks noGrp="1"/>
          </p:cNvSpPr>
          <p:nvPr>
            <p:ph type="title"/>
          </p:nvPr>
        </p:nvSpPr>
        <p:spPr>
          <a:xfrm>
            <a:off x="519112" y="228600"/>
            <a:ext cx="11149013" cy="1052596"/>
          </a:xfrm>
        </p:spPr>
        <p:txBody>
          <a:bodyPr/>
          <a:lstStyle/>
          <a:p>
            <a:r>
              <a:rPr lang="en-NZ" dirty="0" smtClean="0"/>
              <a:t>Scaling out WF &amp; WCF Services</a:t>
            </a:r>
            <a:br>
              <a:rPr lang="en-NZ" dirty="0" smtClean="0"/>
            </a:br>
            <a:r>
              <a:rPr lang="en-NZ" sz="3200" dirty="0" smtClean="0">
                <a:solidFill>
                  <a:schemeClr val="accent1"/>
                </a:solidFill>
              </a:rPr>
              <a:t>Setting up Kerberos for Windows Authentication</a:t>
            </a:r>
            <a:endParaRPr lang="en-NZ" sz="3200" dirty="0">
              <a:solidFill>
                <a:schemeClr val="accent1"/>
              </a:solidFill>
            </a:endParaRPr>
          </a:p>
        </p:txBody>
      </p:sp>
      <p:pic>
        <p:nvPicPr>
          <p:cNvPr id="3074" name="Picture 2" descr="C:\Users\stefan.sewell\AppData\Local\Microsoft\Windows\Temporary Internet Files\Content.IE5\GTLANHJJ\MC900012845[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76" y="3117481"/>
            <a:ext cx="1568450" cy="1803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tefan.sewell\AppData\Local\Microsoft\Windows\Temporary Internet Files\Content.IE5\P7RME01O\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2" y="1402981"/>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tefan.sewell\AppData\Local\Microsoft\Windows\Temporary Internet Files\Content.IE5\P7RME01O\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2" y="4573990"/>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stefan.sewell\AppData\Local\Microsoft\Windows\Temporary Internet Files\Content.IE5\P7RME01O\MC90043524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3819" y="3263347"/>
            <a:ext cx="963431" cy="19062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10763" y="4876431"/>
            <a:ext cx="1487587" cy="276999"/>
          </a:xfrm>
          <a:prstGeom prst="rect">
            <a:avLst/>
          </a:prstGeom>
          <a:noFill/>
        </p:spPr>
        <p:txBody>
          <a:bodyPr wrap="none" lIns="0" tIns="0" rIns="0" bIns="0" rtlCol="0">
            <a:spAutoFit/>
          </a:bodyPr>
          <a:lstStyle/>
          <a:p>
            <a:r>
              <a:rPr lang="en-NZ" dirty="0" smtClean="0">
                <a:gradFill>
                  <a:gsLst>
                    <a:gs pos="0">
                      <a:schemeClr val="tx1"/>
                    </a:gs>
                    <a:gs pos="86000">
                      <a:schemeClr val="tx1"/>
                    </a:gs>
                  </a:gsLst>
                  <a:lin ang="5400000" scaled="0"/>
                </a:gradFill>
              </a:rPr>
              <a:t>Load Balancer</a:t>
            </a:r>
          </a:p>
        </p:txBody>
      </p:sp>
      <p:pic>
        <p:nvPicPr>
          <p:cNvPr id="3078" name="Picture 6" descr="C:\Users\stefan.sewell\AppData\Local\Microsoft\Windows\Temporary Internet Files\Content.IE5\GTLANHJJ\MC900433853[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7952" y="2096570"/>
            <a:ext cx="637547" cy="637547"/>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stefan.sewell\AppData\Local\Microsoft\Windows\Temporary Internet Files\Content.IE5\7X2W0NFS\MC900014716[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4787" y="1176141"/>
            <a:ext cx="743875" cy="522051"/>
          </a:xfrm>
          <a:prstGeom prst="rect">
            <a:avLst/>
          </a:prstGeom>
          <a:noFill/>
          <a:extLst>
            <a:ext uri="{909E8E84-426E-40DD-AFC4-6F175D3DCCD1}">
              <a14:hiddenFill xmlns:a14="http://schemas.microsoft.com/office/drawing/2010/main">
                <a:solidFill>
                  <a:srgbClr val="FFFFFF"/>
                </a:solidFill>
              </a14:hiddenFill>
            </a:ext>
          </a:extLst>
        </p:spPr>
      </p:pic>
      <p:sp>
        <p:nvSpPr>
          <p:cNvPr id="8" name="Webpage"/>
          <p:cNvSpPr>
            <a:spLocks noEditPoints="1" noChangeArrowheads="1"/>
          </p:cNvSpPr>
          <p:nvPr/>
        </p:nvSpPr>
        <p:spPr bwMode="auto">
          <a:xfrm>
            <a:off x="8805499" y="2708347"/>
            <a:ext cx="451762" cy="570337"/>
          </a:xfrm>
          <a:custGeom>
            <a:avLst/>
            <a:gdLst>
              <a:gd name="T0" fmla="*/ 5187 w 21600"/>
              <a:gd name="T1" fmla="*/ 21600 h 21600"/>
              <a:gd name="T2" fmla="*/ 0 w 21600"/>
              <a:gd name="T3" fmla="*/ 17509 h 21600"/>
              <a:gd name="T4" fmla="*/ 21600 w 21600"/>
              <a:gd name="T5" fmla="*/ 0 h 21600"/>
              <a:gd name="T6" fmla="*/ 0 w 21600"/>
              <a:gd name="T7" fmla="*/ 0 h 21600"/>
              <a:gd name="T8" fmla="*/ 10800 w 21600"/>
              <a:gd name="T9" fmla="*/ 0 h 21600"/>
              <a:gd name="T10" fmla="*/ 21600 w 21600"/>
              <a:gd name="T11" fmla="*/ 0 h 21600"/>
              <a:gd name="T12" fmla="*/ 21600 w 21600"/>
              <a:gd name="T13" fmla="*/ 10800 h 21600"/>
              <a:gd name="T14" fmla="*/ 21600 w 21600"/>
              <a:gd name="T15" fmla="*/ 21600 h 21600"/>
              <a:gd name="T16" fmla="*/ 10800 w 21600"/>
              <a:gd name="T17" fmla="*/ 21600 h 21600"/>
              <a:gd name="T18" fmla="*/ 0 w 21600"/>
              <a:gd name="T19" fmla="*/ 10800 h 21600"/>
              <a:gd name="T20" fmla="*/ 1955 w 21600"/>
              <a:gd name="T21" fmla="*/ 12829 h 21600"/>
              <a:gd name="T22" fmla="*/ 19814 w 21600"/>
              <a:gd name="T23" fmla="*/ 2074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D8EBB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NZ"/>
          </a:p>
        </p:txBody>
      </p:sp>
      <p:cxnSp>
        <p:nvCxnSpPr>
          <p:cNvPr id="12" name="Elbow Connector 11"/>
          <p:cNvCxnSpPr>
            <a:stCxn id="3078" idx="2"/>
          </p:cNvCxnSpPr>
          <p:nvPr/>
        </p:nvCxnSpPr>
        <p:spPr>
          <a:xfrm rot="16200000" flipH="1">
            <a:off x="8499275" y="2721567"/>
            <a:ext cx="185608" cy="2107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05499" y="2276843"/>
            <a:ext cx="1526059" cy="276999"/>
          </a:xfrm>
          <a:prstGeom prst="rect">
            <a:avLst/>
          </a:prstGeom>
          <a:noFill/>
        </p:spPr>
        <p:txBody>
          <a:bodyPr wrap="none" lIns="0" tIns="0" rIns="0" bIns="0" rtlCol="0">
            <a:spAutoFit/>
          </a:bodyPr>
          <a:lstStyle/>
          <a:p>
            <a:r>
              <a:rPr lang="en-NZ" dirty="0" err="1" smtClean="0">
                <a:gradFill>
                  <a:gsLst>
                    <a:gs pos="0">
                      <a:schemeClr val="tx1"/>
                    </a:gs>
                    <a:gs pos="86000">
                      <a:schemeClr val="tx1"/>
                    </a:gs>
                  </a:gsLst>
                  <a:lin ang="5400000" scaled="0"/>
                </a:gradFill>
              </a:rPr>
              <a:t>webapplication</a:t>
            </a:r>
            <a:endParaRPr lang="en-NZ" dirty="0" smtClean="0">
              <a:gradFill>
                <a:gsLst>
                  <a:gs pos="0">
                    <a:schemeClr val="tx1"/>
                  </a:gs>
                  <a:gs pos="86000">
                    <a:schemeClr val="tx1"/>
                  </a:gs>
                </a:gsLst>
                <a:lin ang="5400000" scaled="0"/>
              </a:gradFill>
            </a:endParaRPr>
          </a:p>
        </p:txBody>
      </p:sp>
      <p:sp>
        <p:nvSpPr>
          <p:cNvPr id="14" name="TextBox 13"/>
          <p:cNvSpPr txBox="1"/>
          <p:nvPr/>
        </p:nvSpPr>
        <p:spPr>
          <a:xfrm>
            <a:off x="9342321" y="2833555"/>
            <a:ext cx="1141338" cy="553998"/>
          </a:xfrm>
          <a:prstGeom prst="rect">
            <a:avLst/>
          </a:prstGeom>
          <a:noFill/>
        </p:spPr>
        <p:txBody>
          <a:bodyPr wrap="none" lIns="0" tIns="0" rIns="0" bIns="0" rtlCol="0">
            <a:spAutoFit/>
          </a:bodyPr>
          <a:lstStyle/>
          <a:p>
            <a:r>
              <a:rPr lang="en-NZ" dirty="0" err="1">
                <a:gradFill>
                  <a:gsLst>
                    <a:gs pos="0">
                      <a:schemeClr val="tx1"/>
                    </a:gs>
                    <a:gs pos="86000">
                      <a:schemeClr val="tx1"/>
                    </a:gs>
                  </a:gsLst>
                  <a:lin ang="5400000" scaled="0"/>
                </a:gradFill>
              </a:rPr>
              <a:t>s</a:t>
            </a:r>
            <a:r>
              <a:rPr lang="en-NZ" dirty="0" err="1" smtClean="0">
                <a:gradFill>
                  <a:gsLst>
                    <a:gs pos="0">
                      <a:schemeClr val="tx1"/>
                    </a:gs>
                    <a:gs pos="86000">
                      <a:schemeClr val="tx1"/>
                    </a:gs>
                  </a:gsLst>
                  <a:lin ang="5400000" scaled="0"/>
                </a:gradFill>
              </a:rPr>
              <a:t>ervice.svc</a:t>
            </a:r>
            <a:endParaRPr lang="en-NZ" dirty="0" smtClean="0">
              <a:gradFill>
                <a:gsLst>
                  <a:gs pos="0">
                    <a:schemeClr val="tx1"/>
                  </a:gs>
                  <a:gs pos="86000">
                    <a:schemeClr val="tx1"/>
                  </a:gs>
                </a:gsLst>
                <a:lin ang="5400000" scaled="0"/>
              </a:gradFill>
            </a:endParaRPr>
          </a:p>
          <a:p>
            <a:endParaRPr lang="en-NZ" dirty="0" err="1" smtClean="0">
              <a:gradFill>
                <a:gsLst>
                  <a:gs pos="0">
                    <a:schemeClr val="tx1"/>
                  </a:gs>
                  <a:gs pos="86000">
                    <a:schemeClr val="tx1"/>
                  </a:gs>
                </a:gsLst>
                <a:lin ang="5400000" scaled="0"/>
              </a:gradFill>
            </a:endParaRPr>
          </a:p>
        </p:txBody>
      </p:sp>
      <p:cxnSp>
        <p:nvCxnSpPr>
          <p:cNvPr id="16" name="Straight Arrow Connector 15"/>
          <p:cNvCxnSpPr>
            <a:stCxn id="3079" idx="2"/>
          </p:cNvCxnSpPr>
          <p:nvPr/>
        </p:nvCxnSpPr>
        <p:spPr>
          <a:xfrm>
            <a:off x="8486725" y="1698192"/>
            <a:ext cx="0" cy="39837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031380" y="1264481"/>
            <a:ext cx="872034" cy="276999"/>
          </a:xfrm>
          <a:prstGeom prst="rect">
            <a:avLst/>
          </a:prstGeom>
          <a:noFill/>
        </p:spPr>
        <p:txBody>
          <a:bodyPr wrap="none" lIns="0" tIns="0" rIns="0" bIns="0" rtlCol="0">
            <a:spAutoFit/>
          </a:bodyPr>
          <a:lstStyle/>
          <a:p>
            <a:r>
              <a:rPr lang="en-NZ" dirty="0" err="1" smtClean="0">
                <a:gradFill>
                  <a:gsLst>
                    <a:gs pos="0">
                      <a:schemeClr val="tx1"/>
                    </a:gs>
                    <a:gs pos="86000">
                      <a:schemeClr val="tx1"/>
                    </a:gs>
                  </a:gsLst>
                  <a:lin ang="5400000" scaled="0"/>
                </a:gradFill>
              </a:rPr>
              <a:t>AppPool</a:t>
            </a:r>
            <a:endParaRPr lang="en-NZ" dirty="0" smtClean="0">
              <a:gradFill>
                <a:gsLst>
                  <a:gs pos="0">
                    <a:schemeClr val="tx1"/>
                  </a:gs>
                  <a:gs pos="86000">
                    <a:schemeClr val="tx1"/>
                  </a:gs>
                </a:gsLst>
                <a:lin ang="5400000" scaled="0"/>
              </a:gradFill>
            </a:endParaRPr>
          </a:p>
        </p:txBody>
      </p:sp>
      <p:sp>
        <p:nvSpPr>
          <p:cNvPr id="18" name="TextBox 17"/>
          <p:cNvSpPr txBox="1"/>
          <p:nvPr/>
        </p:nvSpPr>
        <p:spPr>
          <a:xfrm>
            <a:off x="9031380" y="1558348"/>
            <a:ext cx="2266646" cy="246221"/>
          </a:xfrm>
          <a:prstGeom prst="rect">
            <a:avLst/>
          </a:prstGeom>
          <a:noFill/>
        </p:spPr>
        <p:txBody>
          <a:bodyPr wrap="none" lIns="0" tIns="0" rIns="0" bIns="0" rtlCol="0">
            <a:spAutoFit/>
          </a:bodyPr>
          <a:lstStyle/>
          <a:p>
            <a:r>
              <a:rPr lang="en-NZ" sz="1600" b="1" dirty="0" smtClean="0">
                <a:solidFill>
                  <a:srgbClr val="FF0000"/>
                </a:solidFill>
              </a:rPr>
              <a:t>APP1 machine account</a:t>
            </a:r>
          </a:p>
        </p:txBody>
      </p:sp>
      <p:sp>
        <p:nvSpPr>
          <p:cNvPr id="19" name="TextBox 18"/>
          <p:cNvSpPr txBox="1"/>
          <p:nvPr/>
        </p:nvSpPr>
        <p:spPr>
          <a:xfrm>
            <a:off x="3319597" y="5153430"/>
            <a:ext cx="2671629" cy="276999"/>
          </a:xfrm>
          <a:prstGeom prst="rect">
            <a:avLst/>
          </a:prstGeom>
          <a:noFill/>
        </p:spPr>
        <p:txBody>
          <a:bodyPr wrap="none" lIns="0" tIns="0" rIns="0" bIns="0" rtlCol="0">
            <a:spAutoFit/>
          </a:bodyPr>
          <a:lstStyle/>
          <a:p>
            <a:r>
              <a:rPr lang="en-NZ" i="1" dirty="0" err="1" smtClean="0">
                <a:gradFill>
                  <a:gsLst>
                    <a:gs pos="0">
                      <a:schemeClr val="tx1"/>
                    </a:gs>
                    <a:gs pos="86000">
                      <a:schemeClr val="tx1"/>
                    </a:gs>
                  </a:gsLst>
                  <a:lin ang="5400000" scaled="0"/>
                </a:gradFill>
              </a:rPr>
              <a:t>loadbalancer.domain.local</a:t>
            </a:r>
            <a:endParaRPr lang="en-NZ" i="1" dirty="0" smtClean="0">
              <a:gradFill>
                <a:gsLst>
                  <a:gs pos="0">
                    <a:schemeClr val="tx1"/>
                  </a:gs>
                  <a:gs pos="86000">
                    <a:schemeClr val="tx1"/>
                  </a:gs>
                </a:gsLst>
                <a:lin ang="5400000" scaled="0"/>
              </a:gradFill>
            </a:endParaRPr>
          </a:p>
        </p:txBody>
      </p:sp>
      <p:cxnSp>
        <p:nvCxnSpPr>
          <p:cNvPr id="21" name="Straight Arrow Connector 20"/>
          <p:cNvCxnSpPr/>
          <p:nvPr/>
        </p:nvCxnSpPr>
        <p:spPr>
          <a:xfrm flipV="1">
            <a:off x="1975626" y="3870251"/>
            <a:ext cx="1990318" cy="212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98350" y="2919725"/>
            <a:ext cx="896062" cy="9434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bwMode="auto">
          <a:xfrm>
            <a:off x="7921256" y="4093612"/>
            <a:ext cx="3561907" cy="2407808"/>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algn="r" defTabSz="914099"/>
            <a:r>
              <a:rPr lang="en-NZ" sz="2200" dirty="0" smtClean="0">
                <a:solidFill>
                  <a:schemeClr val="tx1">
                    <a:alpha val="99000"/>
                  </a:schemeClr>
                </a:solidFill>
              </a:rPr>
              <a:t>IIS</a:t>
            </a:r>
          </a:p>
        </p:txBody>
      </p:sp>
      <p:pic>
        <p:nvPicPr>
          <p:cNvPr id="36" name="Picture 6" descr="C:\Users\stefan.sewell\AppData\Local\Microsoft\Windows\Temporary Internet Files\Content.IE5\GTLANHJJ\MC900433853[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7952" y="5203511"/>
            <a:ext cx="637547" cy="63754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C:\Users\stefan.sewell\AppData\Local\Microsoft\Windows\Temporary Internet Files\Content.IE5\7X2W0NFS\MC900014716[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4787" y="4283082"/>
            <a:ext cx="743875" cy="522051"/>
          </a:xfrm>
          <a:prstGeom prst="rect">
            <a:avLst/>
          </a:prstGeom>
          <a:noFill/>
          <a:extLst>
            <a:ext uri="{909E8E84-426E-40DD-AFC4-6F175D3DCCD1}">
              <a14:hiddenFill xmlns:a14="http://schemas.microsoft.com/office/drawing/2010/main">
                <a:solidFill>
                  <a:srgbClr val="FFFFFF"/>
                </a:solidFill>
              </a14:hiddenFill>
            </a:ext>
          </a:extLst>
        </p:spPr>
      </p:pic>
      <p:sp>
        <p:nvSpPr>
          <p:cNvPr id="38" name="Webpage"/>
          <p:cNvSpPr>
            <a:spLocks noEditPoints="1" noChangeArrowheads="1"/>
          </p:cNvSpPr>
          <p:nvPr/>
        </p:nvSpPr>
        <p:spPr bwMode="auto">
          <a:xfrm>
            <a:off x="8805499" y="5815288"/>
            <a:ext cx="451762" cy="570337"/>
          </a:xfrm>
          <a:custGeom>
            <a:avLst/>
            <a:gdLst>
              <a:gd name="T0" fmla="*/ 5187 w 21600"/>
              <a:gd name="T1" fmla="*/ 21600 h 21600"/>
              <a:gd name="T2" fmla="*/ 0 w 21600"/>
              <a:gd name="T3" fmla="*/ 17509 h 21600"/>
              <a:gd name="T4" fmla="*/ 21600 w 21600"/>
              <a:gd name="T5" fmla="*/ 0 h 21600"/>
              <a:gd name="T6" fmla="*/ 0 w 21600"/>
              <a:gd name="T7" fmla="*/ 0 h 21600"/>
              <a:gd name="T8" fmla="*/ 10800 w 21600"/>
              <a:gd name="T9" fmla="*/ 0 h 21600"/>
              <a:gd name="T10" fmla="*/ 21600 w 21600"/>
              <a:gd name="T11" fmla="*/ 0 h 21600"/>
              <a:gd name="T12" fmla="*/ 21600 w 21600"/>
              <a:gd name="T13" fmla="*/ 10800 h 21600"/>
              <a:gd name="T14" fmla="*/ 21600 w 21600"/>
              <a:gd name="T15" fmla="*/ 21600 h 21600"/>
              <a:gd name="T16" fmla="*/ 10800 w 21600"/>
              <a:gd name="T17" fmla="*/ 21600 h 21600"/>
              <a:gd name="T18" fmla="*/ 0 w 21600"/>
              <a:gd name="T19" fmla="*/ 10800 h 21600"/>
              <a:gd name="T20" fmla="*/ 1955 w 21600"/>
              <a:gd name="T21" fmla="*/ 12829 h 21600"/>
              <a:gd name="T22" fmla="*/ 19814 w 21600"/>
              <a:gd name="T23" fmla="*/ 2074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D8EBB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NZ"/>
          </a:p>
        </p:txBody>
      </p:sp>
      <p:cxnSp>
        <p:nvCxnSpPr>
          <p:cNvPr id="39" name="Elbow Connector 38"/>
          <p:cNvCxnSpPr>
            <a:stCxn id="36" idx="2"/>
          </p:cNvCxnSpPr>
          <p:nvPr/>
        </p:nvCxnSpPr>
        <p:spPr>
          <a:xfrm rot="16200000" flipH="1">
            <a:off x="8499275" y="5828508"/>
            <a:ext cx="185608" cy="2107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805499" y="5383784"/>
            <a:ext cx="1526059" cy="276999"/>
          </a:xfrm>
          <a:prstGeom prst="rect">
            <a:avLst/>
          </a:prstGeom>
          <a:noFill/>
        </p:spPr>
        <p:txBody>
          <a:bodyPr wrap="none" lIns="0" tIns="0" rIns="0" bIns="0" rtlCol="0">
            <a:spAutoFit/>
          </a:bodyPr>
          <a:lstStyle/>
          <a:p>
            <a:r>
              <a:rPr lang="en-NZ" dirty="0" err="1" smtClean="0">
                <a:gradFill>
                  <a:gsLst>
                    <a:gs pos="0">
                      <a:schemeClr val="tx1"/>
                    </a:gs>
                    <a:gs pos="86000">
                      <a:schemeClr val="tx1"/>
                    </a:gs>
                  </a:gsLst>
                  <a:lin ang="5400000" scaled="0"/>
                </a:gradFill>
              </a:rPr>
              <a:t>webapplication</a:t>
            </a:r>
            <a:endParaRPr lang="en-NZ" dirty="0" smtClean="0">
              <a:gradFill>
                <a:gsLst>
                  <a:gs pos="0">
                    <a:schemeClr val="tx1"/>
                  </a:gs>
                  <a:gs pos="86000">
                    <a:schemeClr val="tx1"/>
                  </a:gs>
                </a:gsLst>
                <a:lin ang="5400000" scaled="0"/>
              </a:gradFill>
            </a:endParaRPr>
          </a:p>
        </p:txBody>
      </p:sp>
      <p:sp>
        <p:nvSpPr>
          <p:cNvPr id="41" name="TextBox 40"/>
          <p:cNvSpPr txBox="1"/>
          <p:nvPr/>
        </p:nvSpPr>
        <p:spPr>
          <a:xfrm>
            <a:off x="9342321" y="5940496"/>
            <a:ext cx="1141338" cy="553998"/>
          </a:xfrm>
          <a:prstGeom prst="rect">
            <a:avLst/>
          </a:prstGeom>
          <a:noFill/>
        </p:spPr>
        <p:txBody>
          <a:bodyPr wrap="none" lIns="0" tIns="0" rIns="0" bIns="0" rtlCol="0">
            <a:spAutoFit/>
          </a:bodyPr>
          <a:lstStyle/>
          <a:p>
            <a:r>
              <a:rPr lang="en-NZ" dirty="0" err="1">
                <a:gradFill>
                  <a:gsLst>
                    <a:gs pos="0">
                      <a:schemeClr val="tx1"/>
                    </a:gs>
                    <a:gs pos="86000">
                      <a:schemeClr val="tx1"/>
                    </a:gs>
                  </a:gsLst>
                  <a:lin ang="5400000" scaled="0"/>
                </a:gradFill>
              </a:rPr>
              <a:t>s</a:t>
            </a:r>
            <a:r>
              <a:rPr lang="en-NZ" dirty="0" err="1" smtClean="0">
                <a:gradFill>
                  <a:gsLst>
                    <a:gs pos="0">
                      <a:schemeClr val="tx1"/>
                    </a:gs>
                    <a:gs pos="86000">
                      <a:schemeClr val="tx1"/>
                    </a:gs>
                  </a:gsLst>
                  <a:lin ang="5400000" scaled="0"/>
                </a:gradFill>
              </a:rPr>
              <a:t>ervice.svc</a:t>
            </a:r>
            <a:endParaRPr lang="en-NZ" dirty="0" smtClean="0">
              <a:gradFill>
                <a:gsLst>
                  <a:gs pos="0">
                    <a:schemeClr val="tx1"/>
                  </a:gs>
                  <a:gs pos="86000">
                    <a:schemeClr val="tx1"/>
                  </a:gs>
                </a:gsLst>
                <a:lin ang="5400000" scaled="0"/>
              </a:gradFill>
            </a:endParaRPr>
          </a:p>
          <a:p>
            <a:endParaRPr lang="en-NZ" dirty="0" err="1" smtClean="0">
              <a:gradFill>
                <a:gsLst>
                  <a:gs pos="0">
                    <a:schemeClr val="tx1"/>
                  </a:gs>
                  <a:gs pos="86000">
                    <a:schemeClr val="tx1"/>
                  </a:gs>
                </a:gsLst>
                <a:lin ang="5400000" scaled="0"/>
              </a:gradFill>
            </a:endParaRPr>
          </a:p>
        </p:txBody>
      </p:sp>
      <p:cxnSp>
        <p:nvCxnSpPr>
          <p:cNvPr id="42" name="Straight Arrow Connector 41"/>
          <p:cNvCxnSpPr>
            <a:stCxn id="37" idx="2"/>
          </p:cNvCxnSpPr>
          <p:nvPr/>
        </p:nvCxnSpPr>
        <p:spPr>
          <a:xfrm>
            <a:off x="8486725" y="4805133"/>
            <a:ext cx="0" cy="39837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031380" y="4371422"/>
            <a:ext cx="872034" cy="276999"/>
          </a:xfrm>
          <a:prstGeom prst="rect">
            <a:avLst/>
          </a:prstGeom>
          <a:noFill/>
        </p:spPr>
        <p:txBody>
          <a:bodyPr wrap="none" lIns="0" tIns="0" rIns="0" bIns="0" rtlCol="0">
            <a:spAutoFit/>
          </a:bodyPr>
          <a:lstStyle/>
          <a:p>
            <a:r>
              <a:rPr lang="en-NZ" dirty="0" err="1" smtClean="0">
                <a:gradFill>
                  <a:gsLst>
                    <a:gs pos="0">
                      <a:schemeClr val="tx1"/>
                    </a:gs>
                    <a:gs pos="86000">
                      <a:schemeClr val="tx1"/>
                    </a:gs>
                  </a:gsLst>
                  <a:lin ang="5400000" scaled="0"/>
                </a:gradFill>
              </a:rPr>
              <a:t>AppPool</a:t>
            </a:r>
            <a:endParaRPr lang="en-NZ" dirty="0" smtClean="0">
              <a:gradFill>
                <a:gsLst>
                  <a:gs pos="0">
                    <a:schemeClr val="tx1"/>
                  </a:gs>
                  <a:gs pos="86000">
                    <a:schemeClr val="tx1"/>
                  </a:gs>
                </a:gsLst>
                <a:lin ang="5400000" scaled="0"/>
              </a:gradFill>
            </a:endParaRPr>
          </a:p>
        </p:txBody>
      </p:sp>
      <p:sp>
        <p:nvSpPr>
          <p:cNvPr id="44" name="TextBox 43"/>
          <p:cNvSpPr txBox="1"/>
          <p:nvPr/>
        </p:nvSpPr>
        <p:spPr>
          <a:xfrm>
            <a:off x="9031380" y="4665289"/>
            <a:ext cx="2266646" cy="246221"/>
          </a:xfrm>
          <a:prstGeom prst="rect">
            <a:avLst/>
          </a:prstGeom>
          <a:noFill/>
        </p:spPr>
        <p:txBody>
          <a:bodyPr wrap="none" lIns="0" tIns="0" rIns="0" bIns="0" rtlCol="0">
            <a:spAutoFit/>
          </a:bodyPr>
          <a:lstStyle/>
          <a:p>
            <a:r>
              <a:rPr lang="en-NZ" sz="1600" b="1" dirty="0" smtClean="0">
                <a:solidFill>
                  <a:srgbClr val="FF0000"/>
                </a:solidFill>
              </a:rPr>
              <a:t>APP2 machine account</a:t>
            </a:r>
          </a:p>
        </p:txBody>
      </p:sp>
      <p:sp>
        <p:nvSpPr>
          <p:cNvPr id="31" name="TextBox 30"/>
          <p:cNvSpPr txBox="1"/>
          <p:nvPr/>
        </p:nvSpPr>
        <p:spPr>
          <a:xfrm>
            <a:off x="6456721" y="3124847"/>
            <a:ext cx="589905" cy="276999"/>
          </a:xfrm>
          <a:prstGeom prst="rect">
            <a:avLst/>
          </a:prstGeom>
          <a:noFill/>
        </p:spPr>
        <p:txBody>
          <a:bodyPr wrap="none" lIns="0" tIns="0" rIns="0" bIns="0" rtlCol="0">
            <a:spAutoFit/>
          </a:bodyPr>
          <a:lstStyle/>
          <a:p>
            <a:r>
              <a:rPr lang="en-NZ" dirty="0" smtClean="0">
                <a:gradFill>
                  <a:gsLst>
                    <a:gs pos="0">
                      <a:schemeClr val="tx1"/>
                    </a:gs>
                    <a:gs pos="86000">
                      <a:schemeClr val="tx1"/>
                    </a:gs>
                  </a:gsLst>
                  <a:lin ang="5400000" scaled="0"/>
                </a:gradFill>
              </a:rPr>
              <a:t>APP1</a:t>
            </a:r>
          </a:p>
        </p:txBody>
      </p:sp>
      <p:sp>
        <p:nvSpPr>
          <p:cNvPr id="50" name="TextBox 49"/>
          <p:cNvSpPr txBox="1"/>
          <p:nvPr/>
        </p:nvSpPr>
        <p:spPr>
          <a:xfrm>
            <a:off x="6456720" y="6288490"/>
            <a:ext cx="589905" cy="276999"/>
          </a:xfrm>
          <a:prstGeom prst="rect">
            <a:avLst/>
          </a:prstGeom>
          <a:noFill/>
        </p:spPr>
        <p:txBody>
          <a:bodyPr wrap="none" lIns="0" tIns="0" rIns="0" bIns="0" rtlCol="0">
            <a:spAutoFit/>
          </a:bodyPr>
          <a:lstStyle/>
          <a:p>
            <a:r>
              <a:rPr lang="en-NZ" dirty="0" smtClean="0">
                <a:gradFill>
                  <a:gsLst>
                    <a:gs pos="0">
                      <a:schemeClr val="tx1"/>
                    </a:gs>
                    <a:gs pos="86000">
                      <a:schemeClr val="tx1"/>
                    </a:gs>
                  </a:gsLst>
                  <a:lin ang="5400000" scaled="0"/>
                </a:gradFill>
              </a:rPr>
              <a:t>APP2</a:t>
            </a:r>
          </a:p>
        </p:txBody>
      </p:sp>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84" y="2353817"/>
            <a:ext cx="5002982" cy="4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506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gradFill flip="none" rotWithShape="1">
                  <a:gsLst>
                    <a:gs pos="0">
                      <a:srgbClr val="FFFFFF"/>
                    </a:gs>
                    <a:gs pos="86000">
                      <a:srgbClr val="FFFFFF"/>
                    </a:gs>
                  </a:gsLst>
                  <a:lin ang="5400000" scaled="0"/>
                  <a:tileRect/>
                </a:gradFill>
              </a:rPr>
              <a:t>PLEASE READ (hidden slide)</a:t>
            </a:r>
            <a:endParaRPr lang="en-US" dirty="0">
              <a:gradFill flip="none" rotWithShape="1">
                <a:gsLst>
                  <a:gs pos="0">
                    <a:srgbClr val="FFFFFF"/>
                  </a:gs>
                  <a:gs pos="86000">
                    <a:srgbClr val="FFFFFF"/>
                  </a:gs>
                </a:gsLst>
                <a:lin ang="5400000" scaled="0"/>
                <a:tileRect/>
              </a:gradFill>
            </a:endParaRPr>
          </a:p>
        </p:txBody>
      </p:sp>
      <p:sp>
        <p:nvSpPr>
          <p:cNvPr id="3" name="Text Placeholder 2"/>
          <p:cNvSpPr>
            <a:spLocks noGrp="1"/>
          </p:cNvSpPr>
          <p:nvPr>
            <p:ph type="body" sz="quarter" idx="10"/>
          </p:nvPr>
        </p:nvSpPr>
        <p:spPr>
          <a:xfrm>
            <a:off x="519112" y="1447799"/>
            <a:ext cx="11149013" cy="1637371"/>
          </a:xfrm>
        </p:spPr>
        <p:txBody>
          <a:bodyPr/>
          <a:lstStyle/>
          <a:p>
            <a:pPr>
              <a:buClr>
                <a:srgbClr val="FFFFFF"/>
              </a:buClr>
            </a:pPr>
            <a:r>
              <a:rPr lang="en-US" sz="2800" b="1" dirty="0" smtClean="0">
                <a:solidFill>
                  <a:srgbClr val="FFFF00"/>
                </a:solidFill>
              </a:rPr>
              <a:t>This template is designed for use with Office PowerPoint 2007 and 2010.</a:t>
            </a:r>
          </a:p>
          <a:p>
            <a:r>
              <a:rPr lang="en-US" sz="2800" dirty="0" smtClean="0">
                <a:gradFill>
                  <a:gsLst>
                    <a:gs pos="0">
                      <a:srgbClr val="FFFFFF"/>
                    </a:gs>
                    <a:gs pos="86000">
                      <a:srgbClr val="FFFFFF"/>
                    </a:gs>
                  </a:gsLst>
                  <a:lin ang="5400000" scaled="0"/>
                </a:gradFill>
              </a:rPr>
              <a:t>This template uses </a:t>
            </a:r>
            <a:r>
              <a:rPr lang="en-US" sz="2800" dirty="0"/>
              <a:t> Arial</a:t>
            </a:r>
            <a:r>
              <a:rPr lang="en-US" sz="2800" dirty="0" smtClean="0">
                <a:gradFill>
                  <a:gsLst>
                    <a:gs pos="0">
                      <a:srgbClr val="FFFFFF"/>
                    </a:gs>
                    <a:gs pos="86000">
                      <a:srgbClr val="FFFFFF"/>
                    </a:gs>
                  </a:gsLst>
                  <a:lin ang="5400000" scaled="0"/>
                </a:gradFill>
              </a:rPr>
              <a:t>, a standard font that is included in Office 2007, Office 2010, Windows Vista and Windows 7.</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7921256" y="956930"/>
            <a:ext cx="3561907" cy="2434515"/>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algn="r" defTabSz="914099"/>
            <a:r>
              <a:rPr lang="en-NZ" sz="2200" dirty="0" smtClean="0">
                <a:solidFill>
                  <a:schemeClr val="tx1">
                    <a:alpha val="99000"/>
                  </a:schemeClr>
                </a:solidFill>
              </a:rPr>
              <a:t>IIS</a:t>
            </a:r>
          </a:p>
        </p:txBody>
      </p:sp>
      <p:sp>
        <p:nvSpPr>
          <p:cNvPr id="2" name="Title 1"/>
          <p:cNvSpPr>
            <a:spLocks noGrp="1"/>
          </p:cNvSpPr>
          <p:nvPr>
            <p:ph type="title"/>
          </p:nvPr>
        </p:nvSpPr>
        <p:spPr>
          <a:xfrm>
            <a:off x="519112" y="228600"/>
            <a:ext cx="11149013" cy="1052596"/>
          </a:xfrm>
        </p:spPr>
        <p:txBody>
          <a:bodyPr/>
          <a:lstStyle/>
          <a:p>
            <a:r>
              <a:rPr lang="en-NZ" dirty="0"/>
              <a:t>Scaling out WF &amp; WCF Services</a:t>
            </a:r>
            <a:r>
              <a:rPr lang="en-NZ" dirty="0" smtClean="0"/>
              <a:t/>
            </a:r>
            <a:br>
              <a:rPr lang="en-NZ" dirty="0" smtClean="0"/>
            </a:br>
            <a:r>
              <a:rPr lang="en-NZ" sz="3200" dirty="0">
                <a:solidFill>
                  <a:schemeClr val="accent1"/>
                </a:solidFill>
              </a:rPr>
              <a:t>Setting up Kerberos for Windows Authentication</a:t>
            </a:r>
            <a:endParaRPr lang="en-NZ" sz="3200" dirty="0"/>
          </a:p>
        </p:txBody>
      </p:sp>
      <p:pic>
        <p:nvPicPr>
          <p:cNvPr id="3074" name="Picture 2" descr="C:\Users\stefan.sewell\AppData\Local\Microsoft\Windows\Temporary Internet Files\Content.IE5\GTLANHJJ\MC900012845[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76" y="3117481"/>
            <a:ext cx="1568450" cy="1803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tefan.sewell\AppData\Local\Microsoft\Windows\Temporary Internet Files\Content.IE5\P7RME01O\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2" y="1402981"/>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tefan.sewell\AppData\Local\Microsoft\Windows\Temporary Internet Files\Content.IE5\P7RME01O\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2" y="457290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stefan.sewell\AppData\Local\Microsoft\Windows\Temporary Internet Files\Content.IE5\P7RME01O\MC90043524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3819" y="3263347"/>
            <a:ext cx="963431" cy="19062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10763" y="4876431"/>
            <a:ext cx="1487587" cy="276999"/>
          </a:xfrm>
          <a:prstGeom prst="rect">
            <a:avLst/>
          </a:prstGeom>
          <a:noFill/>
        </p:spPr>
        <p:txBody>
          <a:bodyPr wrap="none" lIns="0" tIns="0" rIns="0" bIns="0" rtlCol="0">
            <a:spAutoFit/>
          </a:bodyPr>
          <a:lstStyle/>
          <a:p>
            <a:r>
              <a:rPr lang="en-NZ" dirty="0" smtClean="0">
                <a:gradFill>
                  <a:gsLst>
                    <a:gs pos="0">
                      <a:schemeClr val="tx1"/>
                    </a:gs>
                    <a:gs pos="86000">
                      <a:schemeClr val="tx1"/>
                    </a:gs>
                  </a:gsLst>
                  <a:lin ang="5400000" scaled="0"/>
                </a:gradFill>
              </a:rPr>
              <a:t>Load Balancer</a:t>
            </a:r>
          </a:p>
        </p:txBody>
      </p:sp>
      <p:pic>
        <p:nvPicPr>
          <p:cNvPr id="3078" name="Picture 6" descr="C:\Users\stefan.sewell\AppData\Local\Microsoft\Windows\Temporary Internet Files\Content.IE5\GTLANHJJ\MC900433853[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7952" y="2096570"/>
            <a:ext cx="637547" cy="637547"/>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stefan.sewell\AppData\Local\Microsoft\Windows\Temporary Internet Files\Content.IE5\7X2W0NFS\MC900014716[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4787" y="1176141"/>
            <a:ext cx="743875" cy="522051"/>
          </a:xfrm>
          <a:prstGeom prst="rect">
            <a:avLst/>
          </a:prstGeom>
          <a:noFill/>
          <a:extLst>
            <a:ext uri="{909E8E84-426E-40DD-AFC4-6F175D3DCCD1}">
              <a14:hiddenFill xmlns:a14="http://schemas.microsoft.com/office/drawing/2010/main">
                <a:solidFill>
                  <a:srgbClr val="FFFFFF"/>
                </a:solidFill>
              </a14:hiddenFill>
            </a:ext>
          </a:extLst>
        </p:spPr>
      </p:pic>
      <p:sp>
        <p:nvSpPr>
          <p:cNvPr id="8" name="Webpage"/>
          <p:cNvSpPr>
            <a:spLocks noEditPoints="1" noChangeArrowheads="1"/>
          </p:cNvSpPr>
          <p:nvPr/>
        </p:nvSpPr>
        <p:spPr bwMode="auto">
          <a:xfrm>
            <a:off x="8805499" y="2708347"/>
            <a:ext cx="451762" cy="570337"/>
          </a:xfrm>
          <a:custGeom>
            <a:avLst/>
            <a:gdLst>
              <a:gd name="T0" fmla="*/ 5187 w 21600"/>
              <a:gd name="T1" fmla="*/ 21600 h 21600"/>
              <a:gd name="T2" fmla="*/ 0 w 21600"/>
              <a:gd name="T3" fmla="*/ 17509 h 21600"/>
              <a:gd name="T4" fmla="*/ 21600 w 21600"/>
              <a:gd name="T5" fmla="*/ 0 h 21600"/>
              <a:gd name="T6" fmla="*/ 0 w 21600"/>
              <a:gd name="T7" fmla="*/ 0 h 21600"/>
              <a:gd name="T8" fmla="*/ 10800 w 21600"/>
              <a:gd name="T9" fmla="*/ 0 h 21600"/>
              <a:gd name="T10" fmla="*/ 21600 w 21600"/>
              <a:gd name="T11" fmla="*/ 0 h 21600"/>
              <a:gd name="T12" fmla="*/ 21600 w 21600"/>
              <a:gd name="T13" fmla="*/ 10800 h 21600"/>
              <a:gd name="T14" fmla="*/ 21600 w 21600"/>
              <a:gd name="T15" fmla="*/ 21600 h 21600"/>
              <a:gd name="T16" fmla="*/ 10800 w 21600"/>
              <a:gd name="T17" fmla="*/ 21600 h 21600"/>
              <a:gd name="T18" fmla="*/ 0 w 21600"/>
              <a:gd name="T19" fmla="*/ 10800 h 21600"/>
              <a:gd name="T20" fmla="*/ 1955 w 21600"/>
              <a:gd name="T21" fmla="*/ 12829 h 21600"/>
              <a:gd name="T22" fmla="*/ 19814 w 21600"/>
              <a:gd name="T23" fmla="*/ 2074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D8EBB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NZ"/>
          </a:p>
        </p:txBody>
      </p:sp>
      <p:cxnSp>
        <p:nvCxnSpPr>
          <p:cNvPr id="12" name="Elbow Connector 11"/>
          <p:cNvCxnSpPr>
            <a:stCxn id="3078" idx="2"/>
          </p:cNvCxnSpPr>
          <p:nvPr/>
        </p:nvCxnSpPr>
        <p:spPr>
          <a:xfrm rot="16200000" flipH="1">
            <a:off x="8499275" y="2721567"/>
            <a:ext cx="185608" cy="2107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05499" y="2276843"/>
            <a:ext cx="1526059" cy="276999"/>
          </a:xfrm>
          <a:prstGeom prst="rect">
            <a:avLst/>
          </a:prstGeom>
          <a:noFill/>
        </p:spPr>
        <p:txBody>
          <a:bodyPr wrap="none" lIns="0" tIns="0" rIns="0" bIns="0" rtlCol="0">
            <a:spAutoFit/>
          </a:bodyPr>
          <a:lstStyle/>
          <a:p>
            <a:r>
              <a:rPr lang="en-NZ" dirty="0" err="1" smtClean="0">
                <a:gradFill>
                  <a:gsLst>
                    <a:gs pos="0">
                      <a:schemeClr val="tx1"/>
                    </a:gs>
                    <a:gs pos="86000">
                      <a:schemeClr val="tx1"/>
                    </a:gs>
                  </a:gsLst>
                  <a:lin ang="5400000" scaled="0"/>
                </a:gradFill>
              </a:rPr>
              <a:t>webapplication</a:t>
            </a:r>
            <a:endParaRPr lang="en-NZ" dirty="0" smtClean="0">
              <a:gradFill>
                <a:gsLst>
                  <a:gs pos="0">
                    <a:schemeClr val="tx1"/>
                  </a:gs>
                  <a:gs pos="86000">
                    <a:schemeClr val="tx1"/>
                  </a:gs>
                </a:gsLst>
                <a:lin ang="5400000" scaled="0"/>
              </a:gradFill>
            </a:endParaRPr>
          </a:p>
        </p:txBody>
      </p:sp>
      <p:sp>
        <p:nvSpPr>
          <p:cNvPr id="14" name="TextBox 13"/>
          <p:cNvSpPr txBox="1"/>
          <p:nvPr/>
        </p:nvSpPr>
        <p:spPr>
          <a:xfrm>
            <a:off x="9342321" y="2833555"/>
            <a:ext cx="1141338" cy="553998"/>
          </a:xfrm>
          <a:prstGeom prst="rect">
            <a:avLst/>
          </a:prstGeom>
          <a:noFill/>
        </p:spPr>
        <p:txBody>
          <a:bodyPr wrap="none" lIns="0" tIns="0" rIns="0" bIns="0" rtlCol="0">
            <a:spAutoFit/>
          </a:bodyPr>
          <a:lstStyle/>
          <a:p>
            <a:r>
              <a:rPr lang="en-NZ" dirty="0" err="1">
                <a:gradFill>
                  <a:gsLst>
                    <a:gs pos="0">
                      <a:schemeClr val="tx1"/>
                    </a:gs>
                    <a:gs pos="86000">
                      <a:schemeClr val="tx1"/>
                    </a:gs>
                  </a:gsLst>
                  <a:lin ang="5400000" scaled="0"/>
                </a:gradFill>
              </a:rPr>
              <a:t>s</a:t>
            </a:r>
            <a:r>
              <a:rPr lang="en-NZ" dirty="0" err="1" smtClean="0">
                <a:gradFill>
                  <a:gsLst>
                    <a:gs pos="0">
                      <a:schemeClr val="tx1"/>
                    </a:gs>
                    <a:gs pos="86000">
                      <a:schemeClr val="tx1"/>
                    </a:gs>
                  </a:gsLst>
                  <a:lin ang="5400000" scaled="0"/>
                </a:gradFill>
              </a:rPr>
              <a:t>ervice.svc</a:t>
            </a:r>
            <a:endParaRPr lang="en-NZ" dirty="0" smtClean="0">
              <a:gradFill>
                <a:gsLst>
                  <a:gs pos="0">
                    <a:schemeClr val="tx1"/>
                  </a:gs>
                  <a:gs pos="86000">
                    <a:schemeClr val="tx1"/>
                  </a:gs>
                </a:gsLst>
                <a:lin ang="5400000" scaled="0"/>
              </a:gradFill>
            </a:endParaRPr>
          </a:p>
          <a:p>
            <a:endParaRPr lang="en-NZ" dirty="0" err="1" smtClean="0">
              <a:gradFill>
                <a:gsLst>
                  <a:gs pos="0">
                    <a:schemeClr val="tx1"/>
                  </a:gs>
                  <a:gs pos="86000">
                    <a:schemeClr val="tx1"/>
                  </a:gs>
                </a:gsLst>
                <a:lin ang="5400000" scaled="0"/>
              </a:gradFill>
            </a:endParaRPr>
          </a:p>
        </p:txBody>
      </p:sp>
      <p:cxnSp>
        <p:nvCxnSpPr>
          <p:cNvPr id="16" name="Straight Arrow Connector 15"/>
          <p:cNvCxnSpPr>
            <a:stCxn id="3079" idx="2"/>
          </p:cNvCxnSpPr>
          <p:nvPr/>
        </p:nvCxnSpPr>
        <p:spPr>
          <a:xfrm>
            <a:off x="8486725" y="1698192"/>
            <a:ext cx="0" cy="39837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031380" y="1264481"/>
            <a:ext cx="872034" cy="276999"/>
          </a:xfrm>
          <a:prstGeom prst="rect">
            <a:avLst/>
          </a:prstGeom>
          <a:noFill/>
        </p:spPr>
        <p:txBody>
          <a:bodyPr wrap="none" lIns="0" tIns="0" rIns="0" bIns="0" rtlCol="0">
            <a:spAutoFit/>
          </a:bodyPr>
          <a:lstStyle/>
          <a:p>
            <a:r>
              <a:rPr lang="en-NZ" dirty="0" err="1" smtClean="0">
                <a:gradFill>
                  <a:gsLst>
                    <a:gs pos="0">
                      <a:schemeClr val="tx1"/>
                    </a:gs>
                    <a:gs pos="86000">
                      <a:schemeClr val="tx1"/>
                    </a:gs>
                  </a:gsLst>
                  <a:lin ang="5400000" scaled="0"/>
                </a:gradFill>
              </a:rPr>
              <a:t>AppPool</a:t>
            </a:r>
            <a:endParaRPr lang="en-NZ" dirty="0" smtClean="0">
              <a:gradFill>
                <a:gsLst>
                  <a:gs pos="0">
                    <a:schemeClr val="tx1"/>
                  </a:gs>
                  <a:gs pos="86000">
                    <a:schemeClr val="tx1"/>
                  </a:gs>
                </a:gsLst>
                <a:lin ang="5400000" scaled="0"/>
              </a:gradFill>
            </a:endParaRPr>
          </a:p>
        </p:txBody>
      </p:sp>
      <p:sp>
        <p:nvSpPr>
          <p:cNvPr id="18" name="TextBox 17"/>
          <p:cNvSpPr txBox="1"/>
          <p:nvPr/>
        </p:nvSpPr>
        <p:spPr>
          <a:xfrm>
            <a:off x="9031380" y="1558348"/>
            <a:ext cx="2359620" cy="246221"/>
          </a:xfrm>
          <a:prstGeom prst="rect">
            <a:avLst/>
          </a:prstGeom>
          <a:noFill/>
        </p:spPr>
        <p:txBody>
          <a:bodyPr wrap="none" lIns="0" tIns="0" rIns="0" bIns="0" rtlCol="0">
            <a:spAutoFit/>
          </a:bodyPr>
          <a:lstStyle/>
          <a:p>
            <a:r>
              <a:rPr lang="en-NZ" sz="1600" b="1" dirty="0" smtClean="0">
                <a:solidFill>
                  <a:srgbClr val="92D050"/>
                </a:solidFill>
              </a:rPr>
              <a:t>Domain\service</a:t>
            </a:r>
            <a:r>
              <a:rPr lang="en-NZ" sz="1600" b="1" dirty="0" smtClean="0">
                <a:solidFill>
                  <a:srgbClr val="FF0000"/>
                </a:solidFill>
              </a:rPr>
              <a:t> </a:t>
            </a:r>
            <a:r>
              <a:rPr lang="en-NZ" sz="1600" b="1" dirty="0" smtClean="0">
                <a:solidFill>
                  <a:srgbClr val="92D050"/>
                </a:solidFill>
              </a:rPr>
              <a:t>account</a:t>
            </a:r>
          </a:p>
        </p:txBody>
      </p:sp>
      <p:sp>
        <p:nvSpPr>
          <p:cNvPr id="19" name="TextBox 18"/>
          <p:cNvSpPr txBox="1"/>
          <p:nvPr/>
        </p:nvSpPr>
        <p:spPr>
          <a:xfrm>
            <a:off x="3319597" y="5153430"/>
            <a:ext cx="2671629" cy="276999"/>
          </a:xfrm>
          <a:prstGeom prst="rect">
            <a:avLst/>
          </a:prstGeom>
          <a:noFill/>
        </p:spPr>
        <p:txBody>
          <a:bodyPr wrap="none" lIns="0" tIns="0" rIns="0" bIns="0" rtlCol="0">
            <a:spAutoFit/>
          </a:bodyPr>
          <a:lstStyle/>
          <a:p>
            <a:r>
              <a:rPr lang="en-NZ" i="1" dirty="0" err="1" smtClean="0">
                <a:gradFill>
                  <a:gsLst>
                    <a:gs pos="0">
                      <a:schemeClr val="tx1"/>
                    </a:gs>
                    <a:gs pos="86000">
                      <a:schemeClr val="tx1"/>
                    </a:gs>
                  </a:gsLst>
                  <a:lin ang="5400000" scaled="0"/>
                </a:gradFill>
              </a:rPr>
              <a:t>loadbalancer.domain.local</a:t>
            </a:r>
            <a:endParaRPr lang="en-NZ" i="1" dirty="0" smtClean="0">
              <a:gradFill>
                <a:gsLst>
                  <a:gs pos="0">
                    <a:schemeClr val="tx1"/>
                  </a:gs>
                  <a:gs pos="86000">
                    <a:schemeClr val="tx1"/>
                  </a:gs>
                </a:gsLst>
                <a:lin ang="5400000" scaled="0"/>
              </a:gradFill>
            </a:endParaRPr>
          </a:p>
        </p:txBody>
      </p:sp>
      <p:cxnSp>
        <p:nvCxnSpPr>
          <p:cNvPr id="21" name="Straight Arrow Connector 20"/>
          <p:cNvCxnSpPr/>
          <p:nvPr/>
        </p:nvCxnSpPr>
        <p:spPr>
          <a:xfrm flipV="1">
            <a:off x="1975626" y="3870251"/>
            <a:ext cx="1990318" cy="212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98350" y="2919725"/>
            <a:ext cx="896062" cy="9434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auto">
          <a:xfrm>
            <a:off x="7921255" y="4074671"/>
            <a:ext cx="3561907" cy="2434515"/>
          </a:xfrm>
          <a:prstGeom prst="roundRect">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algn="r" defTabSz="914099"/>
            <a:r>
              <a:rPr lang="en-NZ" sz="2200" dirty="0" smtClean="0">
                <a:solidFill>
                  <a:schemeClr val="tx1">
                    <a:alpha val="99000"/>
                  </a:schemeClr>
                </a:solidFill>
              </a:rPr>
              <a:t>IIS</a:t>
            </a:r>
          </a:p>
        </p:txBody>
      </p:sp>
      <p:pic>
        <p:nvPicPr>
          <p:cNvPr id="24" name="Picture 6" descr="C:\Users\stefan.sewell\AppData\Local\Microsoft\Windows\Temporary Internet Files\Content.IE5\GTLANHJJ\MC900433853[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7951" y="5214311"/>
            <a:ext cx="637547" cy="6375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7" descr="C:\Users\stefan.sewell\AppData\Local\Microsoft\Windows\Temporary Internet Files\Content.IE5\7X2W0NFS\MC900014716[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4786" y="4293882"/>
            <a:ext cx="743875" cy="522051"/>
          </a:xfrm>
          <a:prstGeom prst="rect">
            <a:avLst/>
          </a:prstGeom>
          <a:noFill/>
          <a:extLst>
            <a:ext uri="{909E8E84-426E-40DD-AFC4-6F175D3DCCD1}">
              <a14:hiddenFill xmlns:a14="http://schemas.microsoft.com/office/drawing/2010/main">
                <a:solidFill>
                  <a:srgbClr val="FFFFFF"/>
                </a:solidFill>
              </a14:hiddenFill>
            </a:ext>
          </a:extLst>
        </p:spPr>
      </p:pic>
      <p:sp>
        <p:nvSpPr>
          <p:cNvPr id="27" name="Webpage"/>
          <p:cNvSpPr>
            <a:spLocks noEditPoints="1" noChangeArrowheads="1"/>
          </p:cNvSpPr>
          <p:nvPr/>
        </p:nvSpPr>
        <p:spPr bwMode="auto">
          <a:xfrm>
            <a:off x="8805498" y="5826088"/>
            <a:ext cx="451762" cy="570337"/>
          </a:xfrm>
          <a:custGeom>
            <a:avLst/>
            <a:gdLst>
              <a:gd name="T0" fmla="*/ 5187 w 21600"/>
              <a:gd name="T1" fmla="*/ 21600 h 21600"/>
              <a:gd name="T2" fmla="*/ 0 w 21600"/>
              <a:gd name="T3" fmla="*/ 17509 h 21600"/>
              <a:gd name="T4" fmla="*/ 21600 w 21600"/>
              <a:gd name="T5" fmla="*/ 0 h 21600"/>
              <a:gd name="T6" fmla="*/ 0 w 21600"/>
              <a:gd name="T7" fmla="*/ 0 h 21600"/>
              <a:gd name="T8" fmla="*/ 10800 w 21600"/>
              <a:gd name="T9" fmla="*/ 0 h 21600"/>
              <a:gd name="T10" fmla="*/ 21600 w 21600"/>
              <a:gd name="T11" fmla="*/ 0 h 21600"/>
              <a:gd name="T12" fmla="*/ 21600 w 21600"/>
              <a:gd name="T13" fmla="*/ 10800 h 21600"/>
              <a:gd name="T14" fmla="*/ 21600 w 21600"/>
              <a:gd name="T15" fmla="*/ 21600 h 21600"/>
              <a:gd name="T16" fmla="*/ 10800 w 21600"/>
              <a:gd name="T17" fmla="*/ 21600 h 21600"/>
              <a:gd name="T18" fmla="*/ 0 w 21600"/>
              <a:gd name="T19" fmla="*/ 10800 h 21600"/>
              <a:gd name="T20" fmla="*/ 1955 w 21600"/>
              <a:gd name="T21" fmla="*/ 12829 h 21600"/>
              <a:gd name="T22" fmla="*/ 19814 w 21600"/>
              <a:gd name="T23" fmla="*/ 2074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D8EBB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NZ"/>
          </a:p>
        </p:txBody>
      </p:sp>
      <p:cxnSp>
        <p:nvCxnSpPr>
          <p:cNvPr id="29" name="Elbow Connector 28"/>
          <p:cNvCxnSpPr>
            <a:stCxn id="24" idx="2"/>
          </p:cNvCxnSpPr>
          <p:nvPr/>
        </p:nvCxnSpPr>
        <p:spPr>
          <a:xfrm rot="16200000" flipH="1">
            <a:off x="8499274" y="5839308"/>
            <a:ext cx="185608" cy="2107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05498" y="5394584"/>
            <a:ext cx="1526059" cy="276999"/>
          </a:xfrm>
          <a:prstGeom prst="rect">
            <a:avLst/>
          </a:prstGeom>
          <a:noFill/>
        </p:spPr>
        <p:txBody>
          <a:bodyPr wrap="none" lIns="0" tIns="0" rIns="0" bIns="0" rtlCol="0">
            <a:spAutoFit/>
          </a:bodyPr>
          <a:lstStyle/>
          <a:p>
            <a:r>
              <a:rPr lang="en-NZ" dirty="0" err="1" smtClean="0">
                <a:gradFill>
                  <a:gsLst>
                    <a:gs pos="0">
                      <a:schemeClr val="tx1"/>
                    </a:gs>
                    <a:gs pos="86000">
                      <a:schemeClr val="tx1"/>
                    </a:gs>
                  </a:gsLst>
                  <a:lin ang="5400000" scaled="0"/>
                </a:gradFill>
              </a:rPr>
              <a:t>webapplication</a:t>
            </a:r>
            <a:endParaRPr lang="en-NZ" dirty="0" smtClean="0">
              <a:gradFill>
                <a:gsLst>
                  <a:gs pos="0">
                    <a:schemeClr val="tx1"/>
                  </a:gs>
                  <a:gs pos="86000">
                    <a:schemeClr val="tx1"/>
                  </a:gs>
                </a:gsLst>
                <a:lin ang="5400000" scaled="0"/>
              </a:gradFill>
            </a:endParaRPr>
          </a:p>
        </p:txBody>
      </p:sp>
      <p:sp>
        <p:nvSpPr>
          <p:cNvPr id="31" name="TextBox 30"/>
          <p:cNvSpPr txBox="1"/>
          <p:nvPr/>
        </p:nvSpPr>
        <p:spPr>
          <a:xfrm>
            <a:off x="9342320" y="5951296"/>
            <a:ext cx="1141338" cy="553998"/>
          </a:xfrm>
          <a:prstGeom prst="rect">
            <a:avLst/>
          </a:prstGeom>
          <a:noFill/>
        </p:spPr>
        <p:txBody>
          <a:bodyPr wrap="none" lIns="0" tIns="0" rIns="0" bIns="0" rtlCol="0">
            <a:spAutoFit/>
          </a:bodyPr>
          <a:lstStyle/>
          <a:p>
            <a:r>
              <a:rPr lang="en-NZ" dirty="0" err="1">
                <a:gradFill>
                  <a:gsLst>
                    <a:gs pos="0">
                      <a:schemeClr val="tx1"/>
                    </a:gs>
                    <a:gs pos="86000">
                      <a:schemeClr val="tx1"/>
                    </a:gs>
                  </a:gsLst>
                  <a:lin ang="5400000" scaled="0"/>
                </a:gradFill>
              </a:rPr>
              <a:t>s</a:t>
            </a:r>
            <a:r>
              <a:rPr lang="en-NZ" dirty="0" err="1" smtClean="0">
                <a:gradFill>
                  <a:gsLst>
                    <a:gs pos="0">
                      <a:schemeClr val="tx1"/>
                    </a:gs>
                    <a:gs pos="86000">
                      <a:schemeClr val="tx1"/>
                    </a:gs>
                  </a:gsLst>
                  <a:lin ang="5400000" scaled="0"/>
                </a:gradFill>
              </a:rPr>
              <a:t>ervice.svc</a:t>
            </a:r>
            <a:endParaRPr lang="en-NZ" dirty="0" smtClean="0">
              <a:gradFill>
                <a:gsLst>
                  <a:gs pos="0">
                    <a:schemeClr val="tx1"/>
                  </a:gs>
                  <a:gs pos="86000">
                    <a:schemeClr val="tx1"/>
                  </a:gs>
                </a:gsLst>
                <a:lin ang="5400000" scaled="0"/>
              </a:gradFill>
            </a:endParaRPr>
          </a:p>
          <a:p>
            <a:endParaRPr lang="en-NZ" dirty="0" err="1" smtClean="0">
              <a:gradFill>
                <a:gsLst>
                  <a:gs pos="0">
                    <a:schemeClr val="tx1"/>
                  </a:gs>
                  <a:gs pos="86000">
                    <a:schemeClr val="tx1"/>
                  </a:gs>
                </a:gsLst>
                <a:lin ang="5400000" scaled="0"/>
              </a:gradFill>
            </a:endParaRPr>
          </a:p>
        </p:txBody>
      </p:sp>
      <p:cxnSp>
        <p:nvCxnSpPr>
          <p:cNvPr id="32" name="Straight Arrow Connector 31"/>
          <p:cNvCxnSpPr>
            <a:stCxn id="26" idx="2"/>
          </p:cNvCxnSpPr>
          <p:nvPr/>
        </p:nvCxnSpPr>
        <p:spPr>
          <a:xfrm>
            <a:off x="8486724" y="4815933"/>
            <a:ext cx="0" cy="39837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031379" y="4382222"/>
            <a:ext cx="872034" cy="276999"/>
          </a:xfrm>
          <a:prstGeom prst="rect">
            <a:avLst/>
          </a:prstGeom>
          <a:noFill/>
        </p:spPr>
        <p:txBody>
          <a:bodyPr wrap="none" lIns="0" tIns="0" rIns="0" bIns="0" rtlCol="0">
            <a:spAutoFit/>
          </a:bodyPr>
          <a:lstStyle/>
          <a:p>
            <a:r>
              <a:rPr lang="en-NZ" dirty="0" err="1" smtClean="0">
                <a:gradFill>
                  <a:gsLst>
                    <a:gs pos="0">
                      <a:schemeClr val="tx1"/>
                    </a:gs>
                    <a:gs pos="86000">
                      <a:schemeClr val="tx1"/>
                    </a:gs>
                  </a:gsLst>
                  <a:lin ang="5400000" scaled="0"/>
                </a:gradFill>
              </a:rPr>
              <a:t>AppPool</a:t>
            </a:r>
            <a:endParaRPr lang="en-NZ" dirty="0" smtClean="0">
              <a:gradFill>
                <a:gsLst>
                  <a:gs pos="0">
                    <a:schemeClr val="tx1"/>
                  </a:gs>
                  <a:gs pos="86000">
                    <a:schemeClr val="tx1"/>
                  </a:gs>
                </a:gsLst>
                <a:lin ang="5400000" scaled="0"/>
              </a:gradFill>
            </a:endParaRPr>
          </a:p>
        </p:txBody>
      </p:sp>
      <p:sp>
        <p:nvSpPr>
          <p:cNvPr id="34" name="TextBox 33"/>
          <p:cNvSpPr txBox="1"/>
          <p:nvPr/>
        </p:nvSpPr>
        <p:spPr>
          <a:xfrm>
            <a:off x="9031379" y="4676089"/>
            <a:ext cx="2351606" cy="246221"/>
          </a:xfrm>
          <a:prstGeom prst="rect">
            <a:avLst/>
          </a:prstGeom>
          <a:noFill/>
        </p:spPr>
        <p:txBody>
          <a:bodyPr wrap="none" lIns="0" tIns="0" rIns="0" bIns="0" rtlCol="0">
            <a:spAutoFit/>
          </a:bodyPr>
          <a:lstStyle/>
          <a:p>
            <a:r>
              <a:rPr lang="en-NZ" sz="1600" b="1" dirty="0" smtClean="0">
                <a:solidFill>
                  <a:srgbClr val="92D050"/>
                </a:solidFill>
              </a:rPr>
              <a:t>Domain\service</a:t>
            </a:r>
            <a:r>
              <a:rPr lang="en-NZ" sz="1400" b="1" dirty="0" smtClean="0">
                <a:solidFill>
                  <a:srgbClr val="FF0000"/>
                </a:solidFill>
              </a:rPr>
              <a:t> </a:t>
            </a:r>
            <a:r>
              <a:rPr lang="en-NZ" sz="1600" b="1" dirty="0" smtClean="0">
                <a:solidFill>
                  <a:srgbClr val="92D050"/>
                </a:solidFill>
              </a:rPr>
              <a:t>account</a:t>
            </a:r>
          </a:p>
        </p:txBody>
      </p:sp>
      <p:pic>
        <p:nvPicPr>
          <p:cNvPr id="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84" y="2353817"/>
            <a:ext cx="5002982" cy="4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6456721" y="3124847"/>
            <a:ext cx="589905" cy="276999"/>
          </a:xfrm>
          <a:prstGeom prst="rect">
            <a:avLst/>
          </a:prstGeom>
          <a:noFill/>
        </p:spPr>
        <p:txBody>
          <a:bodyPr wrap="none" lIns="0" tIns="0" rIns="0" bIns="0" rtlCol="0">
            <a:spAutoFit/>
          </a:bodyPr>
          <a:lstStyle/>
          <a:p>
            <a:r>
              <a:rPr lang="en-NZ" dirty="0" smtClean="0">
                <a:gradFill>
                  <a:gsLst>
                    <a:gs pos="0">
                      <a:schemeClr val="tx1"/>
                    </a:gs>
                    <a:gs pos="86000">
                      <a:schemeClr val="tx1"/>
                    </a:gs>
                  </a:gsLst>
                  <a:lin ang="5400000" scaled="0"/>
                </a:gradFill>
              </a:rPr>
              <a:t>APP1</a:t>
            </a:r>
          </a:p>
        </p:txBody>
      </p:sp>
      <p:sp>
        <p:nvSpPr>
          <p:cNvPr id="37" name="TextBox 36"/>
          <p:cNvSpPr txBox="1"/>
          <p:nvPr/>
        </p:nvSpPr>
        <p:spPr>
          <a:xfrm>
            <a:off x="6456720" y="6288490"/>
            <a:ext cx="589905" cy="276999"/>
          </a:xfrm>
          <a:prstGeom prst="rect">
            <a:avLst/>
          </a:prstGeom>
          <a:noFill/>
        </p:spPr>
        <p:txBody>
          <a:bodyPr wrap="none" lIns="0" tIns="0" rIns="0" bIns="0" rtlCol="0">
            <a:spAutoFit/>
          </a:bodyPr>
          <a:lstStyle/>
          <a:p>
            <a:r>
              <a:rPr lang="en-NZ" dirty="0" smtClean="0">
                <a:gradFill>
                  <a:gsLst>
                    <a:gs pos="0">
                      <a:schemeClr val="tx1"/>
                    </a:gs>
                    <a:gs pos="86000">
                      <a:schemeClr val="tx1"/>
                    </a:gs>
                  </a:gsLst>
                  <a:lin ang="5400000" scaled="0"/>
                </a:gradFill>
              </a:rPr>
              <a:t>APP2</a:t>
            </a:r>
          </a:p>
        </p:txBody>
      </p:sp>
    </p:spTree>
    <p:extLst>
      <p:ext uri="{BB962C8B-B14F-4D97-AF65-F5344CB8AC3E}">
        <p14:creationId xmlns:p14="http://schemas.microsoft.com/office/powerpoint/2010/main" val="3933653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10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8">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8">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8">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anim calcmode="lin" valueType="num">
                                      <p:cBhvr>
                                        <p:cTn id="13" dur="10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4">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4">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allAtOnce"/>
      <p:bldP spid="34"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NZ" dirty="0"/>
              <a:t>Scaling out WF &amp; WCF Services</a:t>
            </a:r>
            <a:r>
              <a:rPr lang="en-US" dirty="0" smtClean="0"/>
              <a:t/>
            </a:r>
            <a:br>
              <a:rPr lang="en-US" dirty="0" smtClean="0"/>
            </a:br>
            <a:r>
              <a:rPr lang="en-US" sz="3600" dirty="0" smtClean="0">
                <a:solidFill>
                  <a:schemeClr val="accent1">
                    <a:alpha val="99000"/>
                  </a:schemeClr>
                </a:solidFill>
              </a:rPr>
              <a:t>Adding the SPN</a:t>
            </a:r>
            <a:endParaRPr lang="en-US" sz="3600" dirty="0">
              <a:solidFill>
                <a:schemeClr val="accent1">
                  <a:alpha val="99000"/>
                </a:schemeClr>
              </a:solidFill>
            </a:endParaRPr>
          </a:p>
        </p:txBody>
      </p:sp>
      <p:sp>
        <p:nvSpPr>
          <p:cNvPr id="3" name="Text Placeholder 2"/>
          <p:cNvSpPr>
            <a:spLocks noGrp="1"/>
          </p:cNvSpPr>
          <p:nvPr>
            <p:ph type="body" sz="quarter" idx="4294967295"/>
          </p:nvPr>
        </p:nvSpPr>
        <p:spPr>
          <a:xfrm>
            <a:off x="433440" y="3457353"/>
            <a:ext cx="11173090" cy="657447"/>
          </a:xfrm>
        </p:spPr>
        <p:txBody>
          <a:bodyPr/>
          <a:lstStyle/>
          <a:p>
            <a:pPr marL="460375" lvl="1" indent="0">
              <a:buNone/>
            </a:pPr>
            <a:r>
              <a:rPr lang="en-NZ" sz="2600" dirty="0" err="1">
                <a:latin typeface="Consolas" pitchFamily="49" charset="0"/>
                <a:cs typeface="Consolas" pitchFamily="49" charset="0"/>
              </a:rPr>
              <a:t>s</a:t>
            </a:r>
            <a:r>
              <a:rPr lang="en-NZ" sz="2600" dirty="0" err="1" smtClean="0">
                <a:latin typeface="Consolas" pitchFamily="49" charset="0"/>
                <a:cs typeface="Consolas" pitchFamily="49" charset="0"/>
              </a:rPr>
              <a:t>etspn</a:t>
            </a:r>
            <a:r>
              <a:rPr lang="en-NZ" sz="2600" dirty="0" smtClean="0">
                <a:latin typeface="Consolas" pitchFamily="49" charset="0"/>
                <a:cs typeface="Consolas" pitchFamily="49" charset="0"/>
              </a:rPr>
              <a:t> –a HTTP/</a:t>
            </a:r>
            <a:r>
              <a:rPr lang="en-NZ" sz="2600" dirty="0" err="1" smtClean="0">
                <a:latin typeface="Consolas" pitchFamily="49" charset="0"/>
                <a:cs typeface="Consolas" pitchFamily="49" charset="0"/>
              </a:rPr>
              <a:t>loadbalancer.domain.local</a:t>
            </a:r>
            <a:r>
              <a:rPr lang="en-NZ" sz="2600" dirty="0" smtClean="0">
                <a:latin typeface="Consolas" pitchFamily="49" charset="0"/>
                <a:cs typeface="Consolas" pitchFamily="49" charset="0"/>
              </a:rPr>
              <a:t> </a:t>
            </a:r>
            <a:r>
              <a:rPr lang="en-NZ" sz="2600" dirty="0" err="1" smtClean="0">
                <a:latin typeface="Consolas" pitchFamily="49" charset="0"/>
                <a:cs typeface="Consolas" pitchFamily="49" charset="0"/>
              </a:rPr>
              <a:t>serviceAccount</a:t>
            </a:r>
            <a:endParaRPr lang="en-NZ" sz="2600" dirty="0">
              <a:solidFill>
                <a:srgbClr val="92D050"/>
              </a:solidFill>
              <a:latin typeface="Consolas" pitchFamily="49" charset="0"/>
              <a:cs typeface="Consolas" pitchFamily="49" charset="0"/>
            </a:endParaRPr>
          </a:p>
          <a:p>
            <a:pPr marL="460375" lvl="1" indent="0">
              <a:buNone/>
            </a:pPr>
            <a:endParaRPr lang="en-NZ" dirty="0" smtClean="0">
              <a:latin typeface="Consolas" pitchFamily="49" charset="0"/>
              <a:cs typeface="Consolas" pitchFamily="49" charset="0"/>
            </a:endParaRPr>
          </a:p>
          <a:p>
            <a:pPr marL="460375" lvl="1" indent="0">
              <a:buNone/>
            </a:pPr>
            <a:endParaRPr lang="en-NZ" dirty="0" smtClean="0">
              <a:latin typeface="Consolas" pitchFamily="49" charset="0"/>
              <a:cs typeface="Consolas" pitchFamily="49" charset="0"/>
            </a:endParaRPr>
          </a:p>
          <a:p>
            <a:pPr marL="460375" lvl="1" indent="0">
              <a:buNone/>
            </a:pPr>
            <a:endParaRPr lang="en-US" i="1" dirty="0" smtClean="0">
              <a:gradFill>
                <a:gsLst>
                  <a:gs pos="0">
                    <a:schemeClr val="tx1"/>
                  </a:gs>
                  <a:gs pos="100000">
                    <a:schemeClr val="tx1"/>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111294604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NZ" dirty="0"/>
              <a:t>Scaling out WF &amp; WCF Services</a:t>
            </a:r>
            <a:r>
              <a:rPr lang="en-US" dirty="0" smtClean="0"/>
              <a:t/>
            </a:r>
            <a:br>
              <a:rPr lang="en-US" dirty="0" smtClean="0"/>
            </a:br>
            <a:r>
              <a:rPr lang="en-US" sz="3600" dirty="0" smtClean="0">
                <a:solidFill>
                  <a:schemeClr val="accent1">
                    <a:alpha val="99000"/>
                  </a:schemeClr>
                </a:solidFill>
              </a:rPr>
              <a:t>IIS Configuration</a:t>
            </a:r>
            <a:endParaRPr lang="en-US" sz="3600" dirty="0">
              <a:solidFill>
                <a:schemeClr val="accent1">
                  <a:alpha val="99000"/>
                </a:schemeClr>
              </a:solidFill>
            </a:endParaRPr>
          </a:p>
        </p:txBody>
      </p:sp>
      <p:sp>
        <p:nvSpPr>
          <p:cNvPr id="3" name="Text Placeholder 2"/>
          <p:cNvSpPr>
            <a:spLocks noGrp="1"/>
          </p:cNvSpPr>
          <p:nvPr>
            <p:ph type="body" sz="quarter" idx="4294967295"/>
          </p:nvPr>
        </p:nvSpPr>
        <p:spPr>
          <a:xfrm>
            <a:off x="401542" y="1905000"/>
            <a:ext cx="11173090" cy="3533275"/>
          </a:xfrm>
        </p:spPr>
        <p:txBody>
          <a:bodyPr/>
          <a:lstStyle/>
          <a:p>
            <a:pPr marL="460375" lvl="1" indent="0">
              <a:buNone/>
            </a:pPr>
            <a:r>
              <a:rPr lang="en-NZ" dirty="0" err="1">
                <a:latin typeface="Consolas" pitchFamily="49" charset="0"/>
                <a:cs typeface="Consolas" pitchFamily="49" charset="0"/>
              </a:rPr>
              <a:t>appcmd</a:t>
            </a:r>
            <a:r>
              <a:rPr lang="en-NZ" dirty="0">
                <a:latin typeface="Consolas" pitchFamily="49" charset="0"/>
                <a:cs typeface="Consolas" pitchFamily="49" charset="0"/>
              </a:rPr>
              <a:t> set </a:t>
            </a:r>
            <a:r>
              <a:rPr lang="en-NZ" dirty="0" err="1">
                <a:latin typeface="Consolas" pitchFamily="49" charset="0"/>
                <a:cs typeface="Consolas" pitchFamily="49" charset="0"/>
              </a:rPr>
              <a:t>config</a:t>
            </a:r>
            <a:r>
              <a:rPr lang="en-NZ" dirty="0">
                <a:latin typeface="Consolas" pitchFamily="49" charset="0"/>
                <a:cs typeface="Consolas" pitchFamily="49" charset="0"/>
              </a:rPr>
              <a:t> /</a:t>
            </a:r>
            <a:r>
              <a:rPr lang="en-NZ" dirty="0" err="1">
                <a:latin typeface="Consolas" pitchFamily="49" charset="0"/>
                <a:cs typeface="Consolas" pitchFamily="49" charset="0"/>
              </a:rPr>
              <a:t>section:windowsAuthentication</a:t>
            </a:r>
            <a:r>
              <a:rPr lang="en-NZ" dirty="0">
                <a:latin typeface="Consolas" pitchFamily="49" charset="0"/>
                <a:cs typeface="Consolas" pitchFamily="49" charset="0"/>
              </a:rPr>
              <a:t> /</a:t>
            </a:r>
            <a:r>
              <a:rPr lang="en-NZ" b="1" dirty="0" err="1">
                <a:solidFill>
                  <a:srgbClr val="92D050"/>
                </a:solidFill>
                <a:latin typeface="Consolas" pitchFamily="49" charset="0"/>
                <a:cs typeface="Consolas" pitchFamily="49" charset="0"/>
              </a:rPr>
              <a:t>useAppPoolCredentials:true</a:t>
            </a:r>
            <a:endParaRPr lang="en-NZ" b="1" dirty="0">
              <a:solidFill>
                <a:srgbClr val="92D050"/>
              </a:solidFill>
              <a:latin typeface="Consolas" pitchFamily="49" charset="0"/>
              <a:cs typeface="Consolas" pitchFamily="49" charset="0"/>
            </a:endParaRPr>
          </a:p>
          <a:p>
            <a:pPr marL="460375" lvl="1" indent="0">
              <a:buNone/>
            </a:pPr>
            <a:endParaRPr lang="en-NZ" dirty="0" smtClean="0">
              <a:latin typeface="Consolas" pitchFamily="49" charset="0"/>
              <a:cs typeface="Consolas" pitchFamily="49" charset="0"/>
            </a:endParaRPr>
          </a:p>
          <a:p>
            <a:pPr marL="460375" lvl="1" indent="0">
              <a:buNone/>
            </a:pPr>
            <a:r>
              <a:rPr lang="en-NZ" dirty="0" err="1" smtClean="0">
                <a:latin typeface="Consolas" pitchFamily="49" charset="0"/>
                <a:cs typeface="Consolas" pitchFamily="49" charset="0"/>
              </a:rPr>
              <a:t>appcmd</a:t>
            </a:r>
            <a:r>
              <a:rPr lang="en-NZ" dirty="0" smtClean="0">
                <a:latin typeface="Consolas" pitchFamily="49" charset="0"/>
                <a:cs typeface="Consolas" pitchFamily="49" charset="0"/>
              </a:rPr>
              <a:t> </a:t>
            </a:r>
            <a:r>
              <a:rPr lang="en-NZ" dirty="0">
                <a:latin typeface="Consolas" pitchFamily="49" charset="0"/>
                <a:cs typeface="Consolas" pitchFamily="49" charset="0"/>
              </a:rPr>
              <a:t>set </a:t>
            </a:r>
            <a:r>
              <a:rPr lang="en-NZ" dirty="0" err="1">
                <a:latin typeface="Consolas" pitchFamily="49" charset="0"/>
                <a:cs typeface="Consolas" pitchFamily="49" charset="0"/>
              </a:rPr>
              <a:t>config</a:t>
            </a:r>
            <a:r>
              <a:rPr lang="en-NZ" dirty="0">
                <a:latin typeface="Consolas" pitchFamily="49" charset="0"/>
                <a:cs typeface="Consolas" pitchFamily="49" charset="0"/>
              </a:rPr>
              <a:t> /</a:t>
            </a:r>
            <a:r>
              <a:rPr lang="en-NZ" dirty="0" err="1">
                <a:latin typeface="Consolas" pitchFamily="49" charset="0"/>
                <a:cs typeface="Consolas" pitchFamily="49" charset="0"/>
              </a:rPr>
              <a:t>section:windowsAuthentication</a:t>
            </a:r>
            <a:r>
              <a:rPr lang="en-NZ" dirty="0">
                <a:latin typeface="Consolas" pitchFamily="49" charset="0"/>
                <a:cs typeface="Consolas" pitchFamily="49" charset="0"/>
              </a:rPr>
              <a:t> </a:t>
            </a:r>
            <a:r>
              <a:rPr lang="en-NZ" dirty="0" smtClean="0">
                <a:latin typeface="Consolas" pitchFamily="49" charset="0"/>
                <a:cs typeface="Consolas" pitchFamily="49" charset="0"/>
              </a:rPr>
              <a:t>/</a:t>
            </a:r>
            <a:r>
              <a:rPr lang="en-NZ" b="1" dirty="0" err="1" smtClean="0">
                <a:solidFill>
                  <a:srgbClr val="92D050"/>
                </a:solidFill>
                <a:latin typeface="Consolas" pitchFamily="49" charset="0"/>
                <a:cs typeface="Consolas" pitchFamily="49" charset="0"/>
              </a:rPr>
              <a:t>authPersistNonNTLM:true</a:t>
            </a:r>
            <a:endParaRPr lang="en-NZ" b="1" dirty="0">
              <a:solidFill>
                <a:srgbClr val="92D050"/>
              </a:solidFill>
              <a:latin typeface="Consolas" pitchFamily="49" charset="0"/>
              <a:cs typeface="Consolas" pitchFamily="49" charset="0"/>
            </a:endParaRPr>
          </a:p>
          <a:p>
            <a:pPr marL="460375" lvl="1" indent="0">
              <a:buNone/>
            </a:pPr>
            <a:endParaRPr lang="en-NZ" dirty="0" smtClean="0">
              <a:latin typeface="Consolas" pitchFamily="49" charset="0"/>
              <a:cs typeface="Consolas" pitchFamily="49" charset="0"/>
            </a:endParaRPr>
          </a:p>
          <a:p>
            <a:pPr marL="460375" lvl="1" indent="0">
              <a:buNone/>
            </a:pPr>
            <a:endParaRPr lang="en-NZ" dirty="0" smtClean="0">
              <a:latin typeface="Consolas" pitchFamily="49" charset="0"/>
              <a:cs typeface="Consolas" pitchFamily="49" charset="0"/>
            </a:endParaRPr>
          </a:p>
          <a:p>
            <a:pPr marL="460375" lvl="1" indent="0">
              <a:buNone/>
            </a:pPr>
            <a:endParaRPr lang="en-US" i="1" dirty="0" smtClean="0">
              <a:gradFill>
                <a:gsLst>
                  <a:gs pos="0">
                    <a:schemeClr val="tx1"/>
                  </a:gs>
                  <a:gs pos="100000">
                    <a:schemeClr val="tx1"/>
                  </a:gs>
                </a:gsLst>
                <a:lin ang="5400000" scaled="0"/>
              </a:gradFill>
              <a:latin typeface="Consolas" pitchFamily="49" charset="0"/>
              <a:cs typeface="Consolas" pitchFamily="49"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408" y="4215699"/>
            <a:ext cx="49053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18149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NZ" dirty="0"/>
              <a:t>Scaling out WF &amp; WCF Services</a:t>
            </a:r>
            <a:r>
              <a:rPr lang="en-US" dirty="0" smtClean="0"/>
              <a:t/>
            </a:r>
            <a:br>
              <a:rPr lang="en-US" dirty="0" smtClean="0"/>
            </a:br>
            <a:r>
              <a:rPr lang="en-US" sz="3600" dirty="0" smtClean="0">
                <a:solidFill>
                  <a:schemeClr val="accent1">
                    <a:alpha val="99000"/>
                  </a:schemeClr>
                </a:solidFill>
              </a:rPr>
              <a:t>Internet Zone Security</a:t>
            </a:r>
            <a:endParaRPr lang="en-US" sz="3600" dirty="0">
              <a:solidFill>
                <a:schemeClr val="accent1">
                  <a:alpha val="99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044" y="1410485"/>
            <a:ext cx="7515704" cy="535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643278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Wrap up</a:t>
            </a:r>
            <a:endParaRPr lang="en-NZ" dirty="0"/>
          </a:p>
        </p:txBody>
      </p:sp>
      <p:sp>
        <p:nvSpPr>
          <p:cNvPr id="3" name="Text Placeholder 2"/>
          <p:cNvSpPr>
            <a:spLocks noGrp="1"/>
          </p:cNvSpPr>
          <p:nvPr>
            <p:ph type="body" sz="quarter" idx="10"/>
          </p:nvPr>
        </p:nvSpPr>
        <p:spPr>
          <a:xfrm>
            <a:off x="519112" y="1447799"/>
            <a:ext cx="11149013" cy="3496342"/>
          </a:xfrm>
        </p:spPr>
        <p:txBody>
          <a:bodyPr/>
          <a:lstStyle/>
          <a:p>
            <a:r>
              <a:rPr lang="en-NZ" dirty="0" smtClean="0"/>
              <a:t>Single-threaded scheduler – use </a:t>
            </a:r>
            <a:r>
              <a:rPr lang="en-NZ" dirty="0" err="1" smtClean="0"/>
              <a:t>Async</a:t>
            </a:r>
            <a:r>
              <a:rPr lang="en-NZ" dirty="0" smtClean="0"/>
              <a:t> I/O</a:t>
            </a:r>
          </a:p>
          <a:p>
            <a:endParaRPr lang="en-NZ" dirty="0" smtClean="0"/>
          </a:p>
          <a:p>
            <a:r>
              <a:rPr lang="en-NZ" dirty="0" err="1" smtClean="0"/>
              <a:t>WorkflowServiceHostFactory</a:t>
            </a:r>
            <a:r>
              <a:rPr lang="en-NZ" dirty="0" smtClean="0"/>
              <a:t> allows extensive customization of the </a:t>
            </a:r>
            <a:r>
              <a:rPr lang="en-NZ" dirty="0" err="1" smtClean="0"/>
              <a:t>WorkflowServiceHost</a:t>
            </a:r>
            <a:endParaRPr lang="en-NZ" dirty="0" smtClean="0"/>
          </a:p>
          <a:p>
            <a:endParaRPr lang="en-NZ" dirty="0"/>
          </a:p>
          <a:p>
            <a:r>
              <a:rPr lang="en-NZ" dirty="0" smtClean="0"/>
              <a:t>Windows Server </a:t>
            </a:r>
            <a:r>
              <a:rPr lang="en-NZ" dirty="0" err="1" smtClean="0"/>
              <a:t>AppFabric</a:t>
            </a:r>
            <a:r>
              <a:rPr lang="en-NZ" dirty="0" smtClean="0"/>
              <a:t> allows enterprise scale out of workflow services</a:t>
            </a:r>
            <a:endParaRPr lang="en-NZ" dirty="0"/>
          </a:p>
        </p:txBody>
      </p:sp>
    </p:spTree>
    <p:extLst>
      <p:ext uri="{BB962C8B-B14F-4D97-AF65-F5344CB8AC3E}">
        <p14:creationId xmlns:p14="http://schemas.microsoft.com/office/powerpoint/2010/main" val="331330736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US" dirty="0" smtClean="0"/>
              <a:t>PowerPoint Template</a:t>
            </a:r>
            <a:br>
              <a:rPr lang="en-US" dirty="0" smtClean="0"/>
            </a:br>
            <a:r>
              <a:rPr lang="en-US" sz="3600" dirty="0" smtClean="0">
                <a:solidFill>
                  <a:schemeClr val="accent1">
                    <a:alpha val="99000"/>
                  </a:schemeClr>
                </a:solidFill>
              </a:rPr>
              <a:t>Subtitle color</a:t>
            </a:r>
            <a:endParaRPr lang="en-US" sz="3600" dirty="0">
              <a:solidFill>
                <a:schemeClr val="accent1">
                  <a:alpha val="99000"/>
                </a:schemeClr>
              </a:solidFill>
            </a:endParaRPr>
          </a:p>
        </p:txBody>
      </p:sp>
      <p:sp>
        <p:nvSpPr>
          <p:cNvPr id="3" name="Text Placeholder 2"/>
          <p:cNvSpPr>
            <a:spLocks noGrp="1"/>
          </p:cNvSpPr>
          <p:nvPr>
            <p:ph type="body" sz="quarter" idx="4294967295"/>
          </p:nvPr>
        </p:nvSpPr>
        <p:spPr>
          <a:xfrm>
            <a:off x="507868" y="1905000"/>
            <a:ext cx="11173090" cy="4518160"/>
          </a:xfrm>
        </p:spPr>
        <p:txBody>
          <a:bodyPr/>
          <a:lstStyle/>
          <a:p>
            <a:pPr>
              <a:buBlip>
                <a:blip r:embed="rId3"/>
              </a:buBlip>
            </a:pPr>
            <a:r>
              <a:rPr lang="en-US" dirty="0" smtClean="0">
                <a:gradFill>
                  <a:gsLst>
                    <a:gs pos="0">
                      <a:schemeClr val="tx1"/>
                    </a:gs>
                    <a:gs pos="100000">
                      <a:schemeClr val="tx1"/>
                    </a:gs>
                  </a:gsLst>
                  <a:lin ang="5400000" scaled="0"/>
                </a:gradFill>
              </a:rPr>
              <a:t>Example of a slide with a subhead</a:t>
            </a:r>
          </a:p>
          <a:p>
            <a:pPr lvl="1">
              <a:buBlip>
                <a:blip r:embed="rId3"/>
              </a:buBlip>
            </a:pPr>
            <a:r>
              <a:rPr lang="en-US" dirty="0" smtClean="0">
                <a:gradFill>
                  <a:gsLst>
                    <a:gs pos="0">
                      <a:schemeClr val="tx1"/>
                    </a:gs>
                    <a:gs pos="100000">
                      <a:schemeClr val="tx1"/>
                    </a:gs>
                  </a:gsLst>
                  <a:lin ang="5400000" scaled="0"/>
                </a:gradFill>
              </a:rPr>
              <a:t>Set the slide title in “All Caps”</a:t>
            </a:r>
          </a:p>
          <a:p>
            <a:pPr lvl="1">
              <a:buBlip>
                <a:blip r:embed="rId3"/>
              </a:buBlip>
            </a:pPr>
            <a:r>
              <a:rPr lang="en-US" dirty="0">
                <a:gradFill>
                  <a:gsLst>
                    <a:gs pos="0">
                      <a:schemeClr val="tx1"/>
                    </a:gs>
                    <a:gs pos="100000">
                      <a:schemeClr val="tx1"/>
                    </a:gs>
                  </a:gsLst>
                  <a:lin ang="5400000" scaled="0"/>
                </a:gradFill>
              </a:rPr>
              <a:t>Set subheads in “Sentence case”</a:t>
            </a:r>
          </a:p>
          <a:p>
            <a:pPr lvl="1">
              <a:buBlip>
                <a:blip r:embed="rId3"/>
              </a:buBlip>
            </a:pPr>
            <a:r>
              <a:rPr lang="en-US" dirty="0">
                <a:gradFill>
                  <a:gsLst>
                    <a:gs pos="0">
                      <a:schemeClr val="tx1"/>
                    </a:gs>
                    <a:gs pos="100000">
                      <a:schemeClr val="tx1"/>
                    </a:gs>
                  </a:gsLst>
                  <a:lin ang="5400000" scaled="0"/>
                </a:gradFill>
              </a:rPr>
              <a:t>Generally set subhead to 36pt or smaller so it will fit on a </a:t>
            </a:r>
            <a:br>
              <a:rPr lang="en-US" dirty="0">
                <a:gradFill>
                  <a:gsLst>
                    <a:gs pos="0">
                      <a:schemeClr val="tx1"/>
                    </a:gs>
                    <a:gs pos="100000">
                      <a:schemeClr val="tx1"/>
                    </a:gs>
                  </a:gsLst>
                  <a:lin ang="5400000" scaled="0"/>
                </a:gradFill>
              </a:rPr>
            </a:br>
            <a:r>
              <a:rPr lang="en-US" dirty="0">
                <a:gradFill>
                  <a:gsLst>
                    <a:gs pos="0">
                      <a:schemeClr val="tx1"/>
                    </a:gs>
                    <a:gs pos="100000">
                      <a:schemeClr val="tx1"/>
                    </a:gs>
                  </a:gsLst>
                  <a:lin ang="5400000" scaled="0"/>
                </a:gradFill>
              </a:rPr>
              <a:t>single line</a:t>
            </a:r>
          </a:p>
          <a:p>
            <a:pPr lvl="1">
              <a:buBlip>
                <a:blip r:embed="rId3"/>
              </a:buBlip>
            </a:pPr>
            <a:r>
              <a:rPr lang="en-US" dirty="0">
                <a:gradFill>
                  <a:gsLst>
                    <a:gs pos="0">
                      <a:schemeClr val="tx1"/>
                    </a:gs>
                    <a:gs pos="100000">
                      <a:schemeClr val="tx1"/>
                    </a:gs>
                  </a:gsLst>
                  <a:lin ang="5400000" scaled="0"/>
                </a:gradFill>
              </a:rPr>
              <a:t>The subhead color is defined for this template but must be selected; In PowerPoint 2007/2010, it is the </a:t>
            </a:r>
            <a:r>
              <a:rPr lang="en-US" dirty="0" smtClean="0">
                <a:gradFill>
                  <a:gsLst>
                    <a:gs pos="0">
                      <a:schemeClr val="tx1"/>
                    </a:gs>
                    <a:gs pos="100000">
                      <a:schemeClr val="tx1"/>
                    </a:gs>
                  </a:gsLst>
                  <a:lin ang="5400000" scaled="0"/>
                </a:gradFill>
              </a:rPr>
              <a:t>fifth </a:t>
            </a:r>
            <a:r>
              <a:rPr lang="en-US" dirty="0">
                <a:gradFill>
                  <a:gsLst>
                    <a:gs pos="0">
                      <a:schemeClr val="tx1"/>
                    </a:gs>
                    <a:gs pos="100000">
                      <a:schemeClr val="tx1"/>
                    </a:gs>
                  </a:gsLst>
                  <a:lin ang="5400000" scaled="0"/>
                </a:gradFill>
              </a:rPr>
              <a:t>font color </a:t>
            </a:r>
            <a:br>
              <a:rPr lang="en-US" dirty="0">
                <a:gradFill>
                  <a:gsLst>
                    <a:gs pos="0">
                      <a:schemeClr val="tx1"/>
                    </a:gs>
                    <a:gs pos="100000">
                      <a:schemeClr val="tx1"/>
                    </a:gs>
                  </a:gsLst>
                  <a:lin ang="5400000" scaled="0"/>
                </a:gradFill>
              </a:rPr>
            </a:br>
            <a:r>
              <a:rPr lang="en-US" dirty="0">
                <a:gradFill>
                  <a:gsLst>
                    <a:gs pos="0">
                      <a:schemeClr val="tx1"/>
                    </a:gs>
                    <a:gs pos="100000">
                      <a:schemeClr val="tx1"/>
                    </a:gs>
                  </a:gsLst>
                  <a:lin ang="5400000" scaled="0"/>
                </a:gradFill>
              </a:rPr>
              <a:t>from the left</a:t>
            </a:r>
          </a:p>
          <a:p>
            <a:pPr lvl="0">
              <a:buBlip>
                <a:blip r:embed="rId3"/>
              </a:buBlip>
            </a:pPr>
            <a:r>
              <a:rPr lang="en-US" dirty="0" smtClean="0">
                <a:gradFill>
                  <a:gsLst>
                    <a:gs pos="0">
                      <a:srgbClr val="FFFFFF"/>
                    </a:gs>
                    <a:gs pos="100000">
                      <a:srgbClr val="FFFFFF"/>
                    </a:gs>
                  </a:gsLst>
                  <a:lin ang="5400000" scaled="0"/>
                </a:gradFill>
              </a:rPr>
              <a:t>Hyperlink color: </a:t>
            </a:r>
            <a:r>
              <a:rPr lang="en-US" dirty="0" smtClean="0">
                <a:gradFill>
                  <a:gsLst>
                    <a:gs pos="0">
                      <a:srgbClr val="FFFFFF"/>
                    </a:gs>
                    <a:gs pos="86000">
                      <a:srgbClr val="FFFFFF"/>
                    </a:gs>
                  </a:gsLst>
                  <a:lin ang="5400000" scaled="0"/>
                </a:gradFill>
                <a:hlinkClick r:id="rId4"/>
              </a:rPr>
              <a:t>www.microsoft.com</a:t>
            </a:r>
            <a:r>
              <a:rPr lang="en-US" dirty="0" smtClean="0">
                <a:gradFill>
                  <a:gsLst>
                    <a:gs pos="0">
                      <a:srgbClr val="FFFFFF"/>
                    </a:gs>
                    <a:gs pos="86000">
                      <a:srgbClr val="FFFFFF"/>
                    </a:gs>
                  </a:gsLst>
                  <a:lin ang="5400000" scaled="0"/>
                </a:gradFill>
              </a:rPr>
              <a:t> </a:t>
            </a:r>
          </a:p>
          <a:p>
            <a:pPr lvl="1"/>
            <a:endParaRPr lang="en-US"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82643216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Chart Example</a:t>
            </a:r>
            <a:endParaRPr lang="en-US" dirty="0"/>
          </a:p>
        </p:txBody>
      </p:sp>
      <p:graphicFrame>
        <p:nvGraphicFramePr>
          <p:cNvPr id="3" name="Chart 2"/>
          <p:cNvGraphicFramePr/>
          <p:nvPr>
            <p:extLst>
              <p:ext uri="{D42A27DB-BD31-4B8C-83A1-F6EECF244321}">
                <p14:modId xmlns:p14="http://schemas.microsoft.com/office/powerpoint/2010/main" val="1500084450"/>
              </p:ext>
            </p:extLst>
          </p:nvPr>
        </p:nvGraphicFramePr>
        <p:xfrm>
          <a:off x="519113" y="1219200"/>
          <a:ext cx="8693854" cy="51339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lstStyle/>
          <a:p>
            <a:r>
              <a:rPr lang="en-US" dirty="0" smtClean="0"/>
              <a:t>Slide for Showing Developer’s Software Code</a:t>
            </a:r>
            <a:endParaRPr lang="en-US" dirty="0"/>
          </a:p>
        </p:txBody>
      </p:sp>
      <p:sp>
        <p:nvSpPr>
          <p:cNvPr id="6" name="Text Placeholder 5"/>
          <p:cNvSpPr>
            <a:spLocks noGrp="1"/>
          </p:cNvSpPr>
          <p:nvPr>
            <p:ph type="body" sz="quarter" idx="10"/>
          </p:nvPr>
        </p:nvSpPr>
        <p:spPr>
          <a:xfrm>
            <a:off x="962833" y="1905000"/>
            <a:ext cx="10718125" cy="2139047"/>
          </a:xfrm>
        </p:spPr>
        <p:txBody>
          <a:bodyPr/>
          <a:lstStyle/>
          <a:p>
            <a:r>
              <a:rPr lang="en-US" dirty="0" smtClean="0"/>
              <a:t>Use this layout to show software code</a:t>
            </a:r>
          </a:p>
          <a:p>
            <a:pPr lvl="1"/>
            <a:r>
              <a:rPr lang="en-US" dirty="0" smtClean="0"/>
              <a:t>The font is Consolas, a </a:t>
            </a:r>
            <a:r>
              <a:rPr lang="en-US" dirty="0" err="1" smtClean="0"/>
              <a:t>monospace</a:t>
            </a:r>
            <a:r>
              <a:rPr lang="en-US" dirty="0" smtClean="0"/>
              <a:t> font</a:t>
            </a:r>
          </a:p>
          <a:p>
            <a:pPr lvl="1"/>
            <a:r>
              <a:rPr lang="en-US" dirty="0" smtClean="0"/>
              <a:t>The slide doesn’t use bullets but levels can be indented using the “Increase List Level” icon on the Home menu</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demo</a:t>
            </a:r>
            <a:endParaRPr lang="en-US" dirty="0"/>
          </a:p>
        </p:txBody>
      </p:sp>
      <p:sp>
        <p:nvSpPr>
          <p:cNvPr id="2" name="Title 1"/>
          <p:cNvSpPr>
            <a:spLocks noGrp="1"/>
          </p:cNvSpPr>
          <p:nvPr>
            <p:ph type="ctrTitle"/>
          </p:nvPr>
        </p:nvSpPr>
        <p:spPr/>
        <p:txBody>
          <a:bodyPr/>
          <a:lstStyle/>
          <a:p>
            <a:r>
              <a:rPr lang="en-US" smtClean="0"/>
              <a:t>Demo Title</a:t>
            </a:r>
            <a:endParaRPr lang="en-US" dirty="0"/>
          </a:p>
        </p:txBody>
      </p:sp>
      <p:sp>
        <p:nvSpPr>
          <p:cNvPr id="3" name="Subtitle 2"/>
          <p:cNvSpPr>
            <a:spLocks noGrp="1"/>
          </p:cNvSpPr>
          <p:nvPr>
            <p:ph type="subTitle" idx="1"/>
          </p:nvPr>
        </p:nvSpPr>
        <p:spPr/>
        <p:txBody>
          <a:bodyPr/>
          <a:lstStyle/>
          <a:p>
            <a:r>
              <a:rPr lang="en-US" smtClean="0"/>
              <a:t>Name</a:t>
            </a:r>
          </a:p>
          <a:p>
            <a:r>
              <a:rPr lang="en-US" smtClean="0"/>
              <a:t>Title</a:t>
            </a:r>
          </a:p>
          <a:p>
            <a:r>
              <a:rPr lang="en-US" smtClean="0"/>
              <a:t>Group</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Video Title</a:t>
            </a:r>
            <a:endParaRPr lang="en-US" dirty="0"/>
          </a:p>
        </p:txBody>
      </p:sp>
      <p:sp>
        <p:nvSpPr>
          <p:cNvPr id="6" name="Subtitle 5"/>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video</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Notes (hidden)</a:t>
            </a:r>
            <a:endParaRPr lang="en-US" dirty="0"/>
          </a:p>
        </p:txBody>
      </p:sp>
      <p:sp>
        <p:nvSpPr>
          <p:cNvPr id="6" name="Text Placeholder 5"/>
          <p:cNvSpPr>
            <a:spLocks noGrp="1"/>
          </p:cNvSpPr>
          <p:nvPr>
            <p:ph type="body" sz="quarter" idx="10"/>
          </p:nvPr>
        </p:nvSpPr>
        <p:spPr/>
        <p:txBody>
          <a:bodyPr/>
          <a:lstStyle/>
          <a:p>
            <a:r>
              <a:rPr lang="en-US" dirty="0" smtClean="0"/>
              <a:t>Some speakers at Microsoft like to use this slide for hidden “notes slides”. </a:t>
            </a:r>
          </a:p>
          <a:p>
            <a:r>
              <a:rPr lang="en-US" dirty="0" smtClean="0"/>
              <a:t>Delete it if you don’t want to use it.</a:t>
            </a:r>
            <a:endParaRPr lang="en-US" dirty="0"/>
          </a:p>
        </p:txBody>
      </p:sp>
      <p:sp>
        <p:nvSpPr>
          <p:cNvPr id="7" name="Text Placeholder 6"/>
          <p:cNvSpPr>
            <a:spLocks noGrp="1"/>
          </p:cNvSpPr>
          <p:nvPr>
            <p:ph type="body" sz="quarter" idx="11"/>
          </p:nvPr>
        </p:nvSpPr>
        <p:spPr/>
        <p:txBody>
          <a:bodyPr/>
          <a:lstStyle/>
          <a:p>
            <a:r>
              <a:rPr lang="en-US" smtClean="0"/>
              <a:t>NEXT: &lt;next slide title&gt;</a:t>
            </a: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Partner Title</a:t>
            </a:r>
            <a:endParaRPr lang="en-US" dirty="0"/>
          </a:p>
        </p:txBody>
      </p:sp>
      <p:sp>
        <p:nvSpPr>
          <p:cNvPr id="3" name="Subtitle 2"/>
          <p:cNvSpPr>
            <a:spLocks noGrp="1"/>
          </p:cNvSpPr>
          <p:nvPr>
            <p:ph type="subTitle" idx="1"/>
          </p:nvPr>
        </p:nvSpPr>
        <p:spPr/>
        <p:txBody>
          <a:bodyPr/>
          <a:lstStyle/>
          <a:p>
            <a:r>
              <a:rPr lang="en-US" dirty="0" smtClean="0"/>
              <a:t>Name</a:t>
            </a:r>
          </a:p>
          <a:p>
            <a:r>
              <a:rPr lang="en-US" dirty="0" smtClean="0"/>
              <a:t>Title</a:t>
            </a:r>
          </a:p>
          <a:p>
            <a:r>
              <a:rPr lang="en-US" dirty="0" smtClean="0"/>
              <a:t>Company</a:t>
            </a:r>
            <a:endParaRPr lang="en-US" dirty="0"/>
          </a:p>
        </p:txBody>
      </p:sp>
      <p:sp>
        <p:nvSpPr>
          <p:cNvPr id="4" name="Text Placeholder 3"/>
          <p:cNvSpPr>
            <a:spLocks noGrp="1"/>
          </p:cNvSpPr>
          <p:nvPr>
            <p:ph type="body" sz="quarter" idx="10"/>
          </p:nvPr>
        </p:nvSpPr>
        <p:spPr/>
        <p:txBody>
          <a:bodyPr/>
          <a:lstStyle/>
          <a:p>
            <a:r>
              <a:rPr lang="en-US" dirty="0" smtClean="0"/>
              <a:t>partner</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Title</a:t>
            </a:r>
            <a:endParaRPr lang="en-US" dirty="0"/>
          </a:p>
        </p:txBody>
      </p:sp>
      <p:sp>
        <p:nvSpPr>
          <p:cNvPr id="3" name="Subtitle 2"/>
          <p:cNvSpPr>
            <a:spLocks noGrp="1"/>
          </p:cNvSpPr>
          <p:nvPr>
            <p:ph type="subTitle" idx="1"/>
          </p:nvPr>
        </p:nvSpPr>
        <p:spPr/>
        <p:txBody>
          <a:bodyPr/>
          <a:lstStyle/>
          <a:p>
            <a:r>
              <a:rPr lang="en-US" dirty="0" smtClean="0"/>
              <a:t>Name</a:t>
            </a:r>
          </a:p>
          <a:p>
            <a:r>
              <a:rPr lang="en-US" dirty="0" smtClean="0"/>
              <a:t>Title</a:t>
            </a:r>
          </a:p>
          <a:p>
            <a:r>
              <a:rPr lang="en-US" dirty="0" smtClean="0"/>
              <a:t>Company</a:t>
            </a:r>
            <a:endParaRPr lang="en-US" dirty="0"/>
          </a:p>
        </p:txBody>
      </p:sp>
      <p:sp>
        <p:nvSpPr>
          <p:cNvPr id="4" name="Text Placeholder 3"/>
          <p:cNvSpPr>
            <a:spLocks noGrp="1"/>
          </p:cNvSpPr>
          <p:nvPr>
            <p:ph type="body" sz="quarter" idx="10"/>
          </p:nvPr>
        </p:nvSpPr>
        <p:spPr/>
        <p:txBody>
          <a:bodyPr/>
          <a:lstStyle/>
          <a:p>
            <a:r>
              <a:rPr lang="en-US" dirty="0" smtClean="0"/>
              <a:t>customer</a:t>
            </a:r>
            <a:endParaRPr 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Announcement Title</a:t>
            </a:r>
            <a:endParaRPr lang="en-US" dirty="0"/>
          </a:p>
        </p:txBody>
      </p:sp>
      <p:sp>
        <p:nvSpPr>
          <p:cNvPr id="7" name="Subtitle 6"/>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announcement</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5656519" y="4798194"/>
            <a:ext cx="5954233" cy="1569660"/>
          </a:xfrm>
          <a:prstGeom prst="rect">
            <a:avLst/>
          </a:prstGeom>
        </p:spPr>
        <p:txBody>
          <a:bodyPr wrap="square">
            <a:spAutoFit/>
          </a:bodyPr>
          <a:lstStyle/>
          <a:p>
            <a:pPr lvl="0"/>
            <a:r>
              <a:rPr lang="en-NZ" sz="9600" i="1" dirty="0" smtClean="0">
                <a:solidFill>
                  <a:srgbClr val="FFC425"/>
                </a:solidFill>
              </a:rPr>
              <a:t>questions</a:t>
            </a:r>
            <a:endParaRPr lang="en-NZ" sz="9600" i="1" dirty="0">
              <a:solidFill>
                <a:srgbClr val="FFC425"/>
              </a:solidFill>
            </a:endParaRPr>
          </a:p>
        </p:txBody>
      </p:sp>
    </p:spTree>
    <p:extLst>
      <p:ext uri="{BB962C8B-B14F-4D97-AF65-F5344CB8AC3E}">
        <p14:creationId xmlns:p14="http://schemas.microsoft.com/office/powerpoint/2010/main" val="342777485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Related Content</a:t>
            </a:r>
            <a:endParaRPr lang="en-US" dirty="0"/>
          </a:p>
        </p:txBody>
      </p:sp>
      <p:sp>
        <p:nvSpPr>
          <p:cNvPr id="8" name="Rectangle 7"/>
          <p:cNvSpPr/>
          <p:nvPr/>
        </p:nvSpPr>
        <p:spPr bwMode="auto">
          <a:xfrm>
            <a:off x="-3063244" y="1"/>
            <a:ext cx="2854754" cy="3600986"/>
          </a:xfrm>
          <a:prstGeom prst="rect">
            <a:avLst/>
          </a:prstGeom>
          <a:solidFill>
            <a:schemeClr val="accent3"/>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dirty="0" smtClean="0">
                <a:solidFill>
                  <a:schemeClr val="tx1">
                    <a:alpha val="99000"/>
                  </a:schemeClr>
                </a:solidFill>
              </a:rPr>
              <a:t>Required Slide</a:t>
            </a:r>
          </a:p>
          <a:p>
            <a:pPr defTabSz="914099" fontAlgn="base">
              <a:spcBef>
                <a:spcPct val="0"/>
              </a:spcBef>
              <a:spcAft>
                <a:spcPct val="0"/>
              </a:spcAft>
            </a:pPr>
            <a:endParaRPr lang="en-US" dirty="0" smtClean="0">
              <a:solidFill>
                <a:schemeClr val="tx1">
                  <a:alpha val="99000"/>
                </a:schemeClr>
              </a:solidFill>
            </a:endParaRPr>
          </a:p>
          <a:p>
            <a:pPr defTabSz="914099" fontAlgn="base">
              <a:spcBef>
                <a:spcPct val="0"/>
              </a:spcBef>
              <a:spcAft>
                <a:spcPct val="0"/>
              </a:spcAft>
            </a:pPr>
            <a:r>
              <a:rPr lang="en-US" b="1" dirty="0">
                <a:solidFill>
                  <a:schemeClr val="tx1">
                    <a:alpha val="99000"/>
                  </a:schemeClr>
                </a:solidFill>
              </a:rPr>
              <a:t>Speakers, </a:t>
            </a:r>
            <a:r>
              <a:rPr lang="en-US" dirty="0">
                <a:solidFill>
                  <a:schemeClr val="tx1">
                    <a:alpha val="99000"/>
                  </a:schemeClr>
                </a:solidFill>
              </a:rPr>
              <a:t>please list the Breakout Sessions, Interactive Discussions, Labs, Demo Stations and Certification Exam that relate to your session. Also indicate when they can find you staffing in the TLC</a:t>
            </a:r>
            <a:r>
              <a:rPr lang="en-US" dirty="0" smtClean="0">
                <a:solidFill>
                  <a:schemeClr val="tx1">
                    <a:alpha val="99000"/>
                  </a:schemeClr>
                </a:solidFill>
              </a:rPr>
              <a:t>.</a:t>
            </a:r>
          </a:p>
          <a:p>
            <a:pP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9" name="Rectangle 8"/>
          <p:cNvSpPr/>
          <p:nvPr/>
        </p:nvSpPr>
        <p:spPr bwMode="auto">
          <a:xfrm>
            <a:off x="507868" y="1375674"/>
            <a:ext cx="11173090" cy="609398"/>
          </a:xfrm>
          <a:prstGeom prst="rect">
            <a:avLst/>
          </a:prstGeom>
          <a:noFill/>
          <a:ln w="38100">
            <a:solidFill>
              <a:schemeClr val="accent1"/>
            </a:solid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r>
              <a:rPr lang="en-US" sz="2400" dirty="0" smtClean="0">
                <a:gradFill>
                  <a:gsLst>
                    <a:gs pos="0">
                      <a:schemeClr val="tx1"/>
                    </a:gs>
                    <a:gs pos="100000">
                      <a:schemeClr val="tx1"/>
                    </a:gs>
                  </a:gsLst>
                  <a:lin ang="5400000" scaled="0"/>
                </a:gradFill>
              </a:rPr>
              <a:t>Breakout Sessions (session codes and titles)</a:t>
            </a:r>
            <a:endParaRPr lang="en-US" sz="2400" dirty="0">
              <a:gradFill>
                <a:gsLst>
                  <a:gs pos="0">
                    <a:schemeClr val="tx1"/>
                  </a:gs>
                  <a:gs pos="100000">
                    <a:schemeClr val="tx1"/>
                  </a:gs>
                </a:gsLst>
                <a:lin ang="5400000" scaled="0"/>
              </a:gradFill>
            </a:endParaRPr>
          </a:p>
        </p:txBody>
      </p:sp>
      <p:sp>
        <p:nvSpPr>
          <p:cNvPr id="10" name="Rectangle 9"/>
          <p:cNvSpPr/>
          <p:nvPr/>
        </p:nvSpPr>
        <p:spPr bwMode="auto">
          <a:xfrm>
            <a:off x="507868" y="2208393"/>
            <a:ext cx="11173090" cy="609398"/>
          </a:xfrm>
          <a:prstGeom prst="rect">
            <a:avLst/>
          </a:prstGeom>
          <a:noFill/>
          <a:ln w="381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r>
              <a:rPr lang="en-US" sz="2400" dirty="0">
                <a:gradFill>
                  <a:gsLst>
                    <a:gs pos="0">
                      <a:schemeClr val="tx1"/>
                    </a:gs>
                    <a:gs pos="100000">
                      <a:schemeClr val="tx1"/>
                    </a:gs>
                  </a:gsLst>
                  <a:lin ang="5400000" scaled="0"/>
                </a:gradFill>
              </a:rPr>
              <a:t>Breakout Sessions (session codes and titles)</a:t>
            </a:r>
          </a:p>
        </p:txBody>
      </p:sp>
      <p:sp>
        <p:nvSpPr>
          <p:cNvPr id="11" name="Rectangle 10"/>
          <p:cNvSpPr/>
          <p:nvPr/>
        </p:nvSpPr>
        <p:spPr bwMode="auto">
          <a:xfrm>
            <a:off x="507868" y="3041112"/>
            <a:ext cx="11173090" cy="609398"/>
          </a:xfrm>
          <a:prstGeom prst="rect">
            <a:avLst/>
          </a:prstGeom>
          <a:noFill/>
          <a:ln w="381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r>
              <a:rPr lang="en-US" sz="2400" dirty="0">
                <a:gradFill>
                  <a:gsLst>
                    <a:gs pos="0">
                      <a:schemeClr val="tx1"/>
                    </a:gs>
                    <a:gs pos="100000">
                      <a:schemeClr val="tx1"/>
                    </a:gs>
                  </a:gsLst>
                  <a:lin ang="5400000" scaled="0"/>
                </a:gradFill>
              </a:rPr>
              <a:t>Breakout Sessions (session codes and titles)</a:t>
            </a:r>
          </a:p>
        </p:txBody>
      </p:sp>
      <p:sp>
        <p:nvSpPr>
          <p:cNvPr id="12" name="Rectangle 11"/>
          <p:cNvSpPr/>
          <p:nvPr/>
        </p:nvSpPr>
        <p:spPr bwMode="auto">
          <a:xfrm>
            <a:off x="507868" y="3873831"/>
            <a:ext cx="11173090" cy="609398"/>
          </a:xfrm>
          <a:prstGeom prst="rect">
            <a:avLst/>
          </a:prstGeom>
          <a:noFill/>
          <a:ln w="381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r>
              <a:rPr lang="en-US" sz="2400" dirty="0">
                <a:gradFill>
                  <a:gsLst>
                    <a:gs pos="0">
                      <a:schemeClr val="tx1"/>
                    </a:gs>
                    <a:gs pos="100000">
                      <a:schemeClr val="tx1"/>
                    </a:gs>
                  </a:gsLst>
                  <a:lin ang="5400000" scaled="0"/>
                </a:gradFill>
              </a:rPr>
              <a:t>Breakout Sessions (session codes and titles)</a:t>
            </a:r>
          </a:p>
        </p:txBody>
      </p:sp>
      <p:sp>
        <p:nvSpPr>
          <p:cNvPr id="14" name="Rectangle 13"/>
          <p:cNvSpPr/>
          <p:nvPr/>
        </p:nvSpPr>
        <p:spPr bwMode="auto">
          <a:xfrm>
            <a:off x="507868" y="4706550"/>
            <a:ext cx="11173090" cy="609398"/>
          </a:xfrm>
          <a:prstGeom prst="rect">
            <a:avLst/>
          </a:prstGeom>
          <a:noFill/>
          <a:ln w="381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r>
              <a:rPr lang="en-US" sz="2400" dirty="0">
                <a:gradFill>
                  <a:gsLst>
                    <a:gs pos="0">
                      <a:schemeClr val="tx1"/>
                    </a:gs>
                    <a:gs pos="100000">
                      <a:schemeClr val="tx1"/>
                    </a:gs>
                  </a:gsLst>
                  <a:lin ang="5400000" scaled="0"/>
                </a:gradFill>
              </a:rPr>
              <a:t>Breakout Sessions (session codes and titles)</a:t>
            </a:r>
          </a:p>
        </p:txBody>
      </p:sp>
      <p:sp>
        <p:nvSpPr>
          <p:cNvPr id="15" name="Rectangle 14"/>
          <p:cNvSpPr/>
          <p:nvPr/>
        </p:nvSpPr>
        <p:spPr bwMode="auto">
          <a:xfrm>
            <a:off x="507868" y="5539270"/>
            <a:ext cx="11173090" cy="609398"/>
          </a:xfrm>
          <a:prstGeom prst="rect">
            <a:avLst/>
          </a:prstGeom>
          <a:noFill/>
          <a:ln w="381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r>
              <a:rPr lang="en-US" sz="2400" dirty="0">
                <a:gradFill>
                  <a:gsLst>
                    <a:gs pos="0">
                      <a:schemeClr val="tx1"/>
                    </a:gs>
                    <a:gs pos="100000">
                      <a:schemeClr val="tx1"/>
                    </a:gs>
                  </a:gsLst>
                  <a:lin ang="5400000" scaled="0"/>
                </a:gradFill>
              </a:rPr>
              <a:t>Find Me Later At…</a:t>
            </a:r>
          </a:p>
        </p:txBody>
      </p:sp>
    </p:spTree>
    <p:extLst>
      <p:ext uri="{BB962C8B-B14F-4D97-AF65-F5344CB8AC3E}">
        <p14:creationId xmlns:p14="http://schemas.microsoft.com/office/powerpoint/2010/main" val="367225433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Track Resources</a:t>
            </a:r>
            <a:endParaRPr lang="en-US" dirty="0"/>
          </a:p>
        </p:txBody>
      </p:sp>
      <p:sp>
        <p:nvSpPr>
          <p:cNvPr id="8" name="Rectangle 7"/>
          <p:cNvSpPr/>
          <p:nvPr/>
        </p:nvSpPr>
        <p:spPr bwMode="auto">
          <a:xfrm>
            <a:off x="-3063244" y="1"/>
            <a:ext cx="2854754" cy="1938992"/>
          </a:xfrm>
          <a:prstGeom prst="rect">
            <a:avLst/>
          </a:prstGeom>
          <a:solidFill>
            <a:schemeClr val="accent3"/>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r>
              <a:rPr lang="en-US" dirty="0" smtClean="0"/>
              <a:t>Required Slide </a:t>
            </a:r>
          </a:p>
          <a:p>
            <a:endParaRPr lang="en-US" dirty="0" smtClean="0"/>
          </a:p>
          <a:p>
            <a:r>
              <a:rPr lang="en-US" b="1" dirty="0" smtClean="0"/>
              <a:t>Track PMs </a:t>
            </a:r>
            <a:r>
              <a:rPr lang="en-US" dirty="0" smtClean="0"/>
              <a:t>will supply the content for this slide, which will be inserted during the final scrub. </a:t>
            </a:r>
            <a:endParaRPr lang="en-US" dirty="0"/>
          </a:p>
        </p:txBody>
      </p:sp>
      <p:sp>
        <p:nvSpPr>
          <p:cNvPr id="13" name="Rectangle 12"/>
          <p:cNvSpPr/>
          <p:nvPr/>
        </p:nvSpPr>
        <p:spPr bwMode="auto">
          <a:xfrm>
            <a:off x="507868" y="1375674"/>
            <a:ext cx="11173090" cy="609398"/>
          </a:xfrm>
          <a:prstGeom prst="rect">
            <a:avLst/>
          </a:prstGeom>
          <a:noFill/>
          <a:ln w="38100">
            <a:solidFill>
              <a:schemeClr val="accent1"/>
            </a:solid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r>
              <a:rPr lang="en-US" sz="2400" dirty="0" smtClean="0">
                <a:gradFill>
                  <a:gsLst>
                    <a:gs pos="0">
                      <a:schemeClr val="tx1"/>
                    </a:gs>
                    <a:gs pos="100000">
                      <a:schemeClr val="tx1"/>
                    </a:gs>
                  </a:gsLst>
                  <a:lin ang="5400000" scaled="0"/>
                </a:gradFill>
              </a:rPr>
              <a:t>Resource 1</a:t>
            </a:r>
            <a:endParaRPr lang="en-US" sz="2400" dirty="0">
              <a:gradFill>
                <a:gsLst>
                  <a:gs pos="0">
                    <a:schemeClr val="tx1"/>
                  </a:gs>
                  <a:gs pos="100000">
                    <a:schemeClr val="tx1"/>
                  </a:gs>
                </a:gsLst>
                <a:lin ang="5400000" scaled="0"/>
              </a:gradFill>
            </a:endParaRPr>
          </a:p>
        </p:txBody>
      </p:sp>
      <p:sp>
        <p:nvSpPr>
          <p:cNvPr id="14" name="Rectangle 13"/>
          <p:cNvSpPr/>
          <p:nvPr/>
        </p:nvSpPr>
        <p:spPr bwMode="auto">
          <a:xfrm>
            <a:off x="507868" y="2208393"/>
            <a:ext cx="11173090" cy="609398"/>
          </a:xfrm>
          <a:prstGeom prst="rect">
            <a:avLst/>
          </a:prstGeom>
          <a:noFill/>
          <a:ln w="381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r>
              <a:rPr lang="en-US" sz="2400" dirty="0">
                <a:gradFill>
                  <a:gsLst>
                    <a:gs pos="0">
                      <a:schemeClr val="tx1"/>
                    </a:gs>
                    <a:gs pos="100000">
                      <a:schemeClr val="tx1"/>
                    </a:gs>
                  </a:gsLst>
                  <a:lin ang="5400000" scaled="0"/>
                </a:gradFill>
              </a:rPr>
              <a:t>Resource </a:t>
            </a:r>
            <a:r>
              <a:rPr lang="en-US" sz="2400" dirty="0" smtClean="0">
                <a:gradFill>
                  <a:gsLst>
                    <a:gs pos="0">
                      <a:schemeClr val="tx1"/>
                    </a:gs>
                    <a:gs pos="100000">
                      <a:schemeClr val="tx1"/>
                    </a:gs>
                  </a:gsLst>
                  <a:lin ang="5400000" scaled="0"/>
                </a:gradFill>
              </a:rPr>
              <a:t>2</a:t>
            </a:r>
            <a:endParaRPr lang="en-US" sz="2400" dirty="0">
              <a:gradFill>
                <a:gsLst>
                  <a:gs pos="0">
                    <a:schemeClr val="tx1"/>
                  </a:gs>
                  <a:gs pos="100000">
                    <a:schemeClr val="tx1"/>
                  </a:gs>
                </a:gsLst>
                <a:lin ang="5400000" scaled="0"/>
              </a:gradFill>
            </a:endParaRPr>
          </a:p>
        </p:txBody>
      </p:sp>
      <p:sp>
        <p:nvSpPr>
          <p:cNvPr id="15" name="Rectangle 14"/>
          <p:cNvSpPr/>
          <p:nvPr/>
        </p:nvSpPr>
        <p:spPr bwMode="auto">
          <a:xfrm>
            <a:off x="507868" y="3041112"/>
            <a:ext cx="11173090" cy="609398"/>
          </a:xfrm>
          <a:prstGeom prst="rect">
            <a:avLst/>
          </a:prstGeom>
          <a:noFill/>
          <a:ln w="381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r>
              <a:rPr lang="en-US" sz="2400" dirty="0">
                <a:gradFill>
                  <a:gsLst>
                    <a:gs pos="0">
                      <a:schemeClr val="tx1"/>
                    </a:gs>
                    <a:gs pos="100000">
                      <a:schemeClr val="tx1"/>
                    </a:gs>
                  </a:gsLst>
                  <a:lin ang="5400000" scaled="0"/>
                </a:gradFill>
              </a:rPr>
              <a:t>Resource </a:t>
            </a:r>
            <a:r>
              <a:rPr lang="en-US" sz="2400" dirty="0" smtClean="0">
                <a:gradFill>
                  <a:gsLst>
                    <a:gs pos="0">
                      <a:schemeClr val="tx1"/>
                    </a:gs>
                    <a:gs pos="100000">
                      <a:schemeClr val="tx1"/>
                    </a:gs>
                  </a:gsLst>
                  <a:lin ang="5400000" scaled="0"/>
                </a:gradFill>
              </a:rPr>
              <a:t>3</a:t>
            </a:r>
            <a:endParaRPr lang="en-US" sz="2400" dirty="0">
              <a:gradFill>
                <a:gsLst>
                  <a:gs pos="0">
                    <a:schemeClr val="tx1"/>
                  </a:gs>
                  <a:gs pos="100000">
                    <a:schemeClr val="tx1"/>
                  </a:gs>
                </a:gsLst>
                <a:lin ang="5400000" scaled="0"/>
              </a:gradFill>
            </a:endParaRPr>
          </a:p>
        </p:txBody>
      </p:sp>
      <p:sp>
        <p:nvSpPr>
          <p:cNvPr id="17" name="Rectangle 16"/>
          <p:cNvSpPr/>
          <p:nvPr/>
        </p:nvSpPr>
        <p:spPr bwMode="auto">
          <a:xfrm>
            <a:off x="507868" y="3873831"/>
            <a:ext cx="11173090" cy="609398"/>
          </a:xfrm>
          <a:prstGeom prst="rect">
            <a:avLst/>
          </a:prstGeom>
          <a:noFill/>
          <a:ln w="381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r>
              <a:rPr lang="en-US" sz="2400" dirty="0">
                <a:gradFill>
                  <a:gsLst>
                    <a:gs pos="0">
                      <a:schemeClr val="tx1"/>
                    </a:gs>
                    <a:gs pos="100000">
                      <a:schemeClr val="tx1"/>
                    </a:gs>
                  </a:gsLst>
                  <a:lin ang="5400000" scaled="0"/>
                </a:gradFill>
              </a:rPr>
              <a:t>Resource </a:t>
            </a:r>
            <a:r>
              <a:rPr lang="en-US" sz="2400" dirty="0" smtClean="0">
                <a:gradFill>
                  <a:gsLst>
                    <a:gs pos="0">
                      <a:schemeClr val="tx1"/>
                    </a:gs>
                    <a:gs pos="100000">
                      <a:schemeClr val="tx1"/>
                    </a:gs>
                  </a:gsLst>
                  <a:lin ang="5400000" scaled="0"/>
                </a:gradFill>
              </a:rPr>
              <a:t>4</a:t>
            </a:r>
            <a:endParaRPr lang="en-US" sz="240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57137992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NZ" dirty="0" smtClean="0">
                <a:solidFill>
                  <a:srgbClr val="FFC425"/>
                </a:solidFill>
              </a:rPr>
              <a:t>Resources</a:t>
            </a:r>
            <a:endParaRPr lang="en-US" dirty="0">
              <a:solidFill>
                <a:srgbClr val="FFC425"/>
              </a:solidFill>
            </a:endParaRPr>
          </a:p>
        </p:txBody>
      </p:sp>
      <p:sp>
        <p:nvSpPr>
          <p:cNvPr id="43" name="Rounded Rectangle 42"/>
          <p:cNvSpPr/>
          <p:nvPr/>
        </p:nvSpPr>
        <p:spPr bwMode="ltGray">
          <a:xfrm>
            <a:off x="5680075" y="2093624"/>
            <a:ext cx="4010025" cy="1397794"/>
          </a:xfrm>
          <a:prstGeom prst="roundRect">
            <a:avLst>
              <a:gd name="adj" fmla="val 6216"/>
            </a:avLst>
          </a:prstGeom>
          <a:solidFill>
            <a:sysClr val="windowText" lastClr="000000">
              <a:lumMod val="65000"/>
              <a:lumOff val="35000"/>
            </a:sysClr>
          </a:solidFill>
          <a:ln>
            <a:noFill/>
            <a:headEnd type="none" w="med" len="med"/>
            <a:tailEnd type="none" w="med" len="med"/>
          </a:ln>
          <a:effectLst>
            <a:outerShdw blurRad="40000" dist="23000" dir="5400000" rotWithShape="0">
              <a:srgbClr val="000000">
                <a:alpha val="35000"/>
              </a:srgbClr>
            </a:outerShdw>
          </a:effectLst>
          <a:scene3d>
            <a:camera prst="orthographicFront" fov="0">
              <a:rot lat="0" lon="0" rev="0"/>
            </a:camera>
            <a:lightRig rig="soft" dir="tl">
              <a:rot lat="0" lon="0" rev="20000000"/>
            </a:lightRig>
          </a:scene3d>
          <a:sp3d prstMaterial="matte"/>
        </p:spPr>
        <p:txBody>
          <a:bodyPr vert="horz" wrap="square" lIns="68586" tIns="34293" rIns="68586" bIns="34293" numCol="1" rtlCol="0" anchor="ctr" anchorCtr="0" compatLnSpc="1">
            <a:prstTxWarp prst="textNoShape">
              <a:avLst/>
            </a:prstTxWarp>
          </a:bodyPr>
          <a:lstStyle/>
          <a:p>
            <a:pPr marL="0" marR="0" lvl="0" indent="0" algn="ctr" defTabSz="685666"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44" name="Rectangle 43"/>
          <p:cNvSpPr/>
          <p:nvPr/>
        </p:nvSpPr>
        <p:spPr bwMode="auto">
          <a:xfrm>
            <a:off x="5680075" y="2905630"/>
            <a:ext cx="4010025" cy="292894"/>
          </a:xfrm>
          <a:prstGeom prst="rect">
            <a:avLst/>
          </a:prstGeom>
          <a:solidFill>
            <a:sysClr val="window" lastClr="FFFFFF"/>
          </a:solidFill>
          <a:ln>
            <a:noFill/>
            <a:headEnd type="none" w="med" len="med"/>
            <a:tailEnd type="none" w="med" len="med"/>
          </a:ln>
          <a:effectLst/>
          <a:scene3d>
            <a:camera prst="orthographicFront" fov="0">
              <a:rot lat="0" lon="0" rev="0"/>
            </a:camera>
            <a:lightRig rig="soft" dir="tl">
              <a:rot lat="0" lon="0" rev="20000000"/>
            </a:lightRig>
          </a:scene3d>
          <a:sp3d prstMaterial="matte"/>
        </p:spPr>
        <p:txBody>
          <a:bodyPr vert="horz" wrap="square" lIns="68586" tIns="34293" rIns="68586" bIns="34293" numCol="1" rtlCol="0" anchor="ctr" anchorCtr="0" compatLnSpc="1">
            <a:prstTxWarp prst="textNoShape">
              <a:avLst/>
            </a:prstTxWarp>
          </a:bodyPr>
          <a:lstStyle/>
          <a:p>
            <a:pPr marL="0" marR="0" lvl="0" indent="0" algn="ctr" defTabSz="685666"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45" name="Rectangle 44"/>
          <p:cNvSpPr/>
          <p:nvPr/>
        </p:nvSpPr>
        <p:spPr>
          <a:xfrm>
            <a:off x="5670550" y="2921621"/>
            <a:ext cx="4010025" cy="253916"/>
          </a:xfrm>
          <a:prstGeom prst="rect">
            <a:avLst/>
          </a:prstGeom>
        </p:spPr>
        <p:txBody>
          <a:bodyPr wrap="square" lIns="68589" tIns="34295" rIns="68589" bIns="34295">
            <a:spAutoFit/>
          </a:bodyPr>
          <a:lstStyle/>
          <a:p>
            <a:pPr marL="0" marR="0" lvl="1" indent="0" algn="ctr" defTabSz="914400" eaLnBrk="1" fontAlgn="auto" latinLnBrk="0" hangingPunct="1">
              <a:lnSpc>
                <a:spcPct val="100000"/>
              </a:lnSpc>
              <a:spcBef>
                <a:spcPts val="0"/>
              </a:spcBef>
              <a:spcAft>
                <a:spcPts val="0"/>
              </a:spcAft>
              <a:buClrTx/>
              <a:buSzTx/>
              <a:buFontTx/>
              <a:buNone/>
              <a:tabLst>
                <a:tab pos="1371783" algn="l"/>
              </a:tabLst>
              <a:defRPr/>
            </a:pPr>
            <a:r>
              <a:rPr kumimoji="0" lang="en-US" sz="1200" b="0" i="0" u="none" strike="noStrike" kern="0" cap="none" spc="0" normalizeH="0" baseline="0" noProof="0" dirty="0">
                <a:ln>
                  <a:noFill/>
                </a:ln>
                <a:solidFill>
                  <a:sysClr val="windowText" lastClr="000000">
                    <a:lumMod val="65000"/>
                    <a:lumOff val="35000"/>
                    <a:alpha val="99000"/>
                  </a:sysClr>
                </a:solidFill>
                <a:effectLst/>
                <a:uLnTx/>
                <a:uFillTx/>
              </a:rPr>
              <a:t>Microsoft Certification &amp; Training Resources</a:t>
            </a:r>
          </a:p>
        </p:txBody>
      </p:sp>
      <p:sp>
        <p:nvSpPr>
          <p:cNvPr id="46" name="Rounded Rectangle 45"/>
          <p:cNvSpPr/>
          <p:nvPr/>
        </p:nvSpPr>
        <p:spPr bwMode="ltGray">
          <a:xfrm>
            <a:off x="1308100" y="3627967"/>
            <a:ext cx="4010025" cy="1397794"/>
          </a:xfrm>
          <a:prstGeom prst="roundRect">
            <a:avLst>
              <a:gd name="adj" fmla="val 6216"/>
            </a:avLst>
          </a:prstGeom>
          <a:solidFill>
            <a:sysClr val="windowText" lastClr="000000">
              <a:lumMod val="65000"/>
              <a:lumOff val="35000"/>
            </a:sysClr>
          </a:solidFill>
          <a:ln>
            <a:noFill/>
            <a:headEnd type="none" w="med" len="med"/>
            <a:tailEnd type="none" w="med" len="med"/>
          </a:ln>
          <a:effectLst>
            <a:outerShdw blurRad="40000" dist="23000" dir="5400000" rotWithShape="0">
              <a:srgbClr val="000000">
                <a:alpha val="35000"/>
              </a:srgbClr>
            </a:outerShdw>
          </a:effectLst>
          <a:scene3d>
            <a:camera prst="orthographicFront" fov="0">
              <a:rot lat="0" lon="0" rev="0"/>
            </a:camera>
            <a:lightRig rig="soft" dir="tl">
              <a:rot lat="0" lon="0" rev="20000000"/>
            </a:lightRig>
          </a:scene3d>
          <a:sp3d prstMaterial="matte"/>
        </p:spPr>
        <p:txBody>
          <a:bodyPr vert="horz" wrap="square" lIns="68586" tIns="34293" rIns="68586" bIns="34293" numCol="1" rtlCol="0" anchor="ctr" anchorCtr="0" compatLnSpc="1">
            <a:prstTxWarp prst="textNoShape">
              <a:avLst/>
            </a:prstTxWarp>
          </a:bodyPr>
          <a:lstStyle/>
          <a:p>
            <a:pPr marL="0" marR="0" lvl="0" indent="0" algn="ctr" defTabSz="685666"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47" name="Rectangle 46"/>
          <p:cNvSpPr/>
          <p:nvPr/>
        </p:nvSpPr>
        <p:spPr bwMode="auto">
          <a:xfrm>
            <a:off x="1308100" y="4439973"/>
            <a:ext cx="4010025" cy="292894"/>
          </a:xfrm>
          <a:prstGeom prst="rect">
            <a:avLst/>
          </a:prstGeom>
          <a:solidFill>
            <a:sysClr val="window" lastClr="FFFFFF"/>
          </a:solidFill>
          <a:ln>
            <a:noFill/>
            <a:headEnd type="none" w="med" len="med"/>
            <a:tailEnd type="none" w="med" len="med"/>
          </a:ln>
          <a:effectLst/>
          <a:scene3d>
            <a:camera prst="orthographicFront" fov="0">
              <a:rot lat="0" lon="0" rev="0"/>
            </a:camera>
            <a:lightRig rig="soft" dir="tl">
              <a:rot lat="0" lon="0" rev="20000000"/>
            </a:lightRig>
          </a:scene3d>
          <a:sp3d prstMaterial="matte"/>
        </p:spPr>
        <p:txBody>
          <a:bodyPr vert="horz" wrap="square" lIns="68586" tIns="34293" rIns="68586" bIns="34293" numCol="1" rtlCol="0" anchor="ctr" anchorCtr="0" compatLnSpc="1">
            <a:prstTxWarp prst="textNoShape">
              <a:avLst/>
            </a:prstTxWarp>
          </a:bodyPr>
          <a:lstStyle/>
          <a:p>
            <a:pPr marL="0" marR="0" lvl="0" indent="0" algn="ctr" defTabSz="685666"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48" name="Rectangle 47"/>
          <p:cNvSpPr/>
          <p:nvPr/>
        </p:nvSpPr>
        <p:spPr>
          <a:xfrm>
            <a:off x="1298575" y="4455963"/>
            <a:ext cx="4010025" cy="253916"/>
          </a:xfrm>
          <a:prstGeom prst="rect">
            <a:avLst/>
          </a:prstGeom>
        </p:spPr>
        <p:txBody>
          <a:bodyPr wrap="square" lIns="68589" tIns="34295" rIns="68589" bIns="34295">
            <a:spAutoFit/>
          </a:bodyPr>
          <a:lstStyle/>
          <a:p>
            <a:pPr marL="0" marR="0" lvl="1" indent="0" algn="ctr" defTabSz="914400" eaLnBrk="1" fontAlgn="auto" latinLnBrk="0" hangingPunct="1">
              <a:lnSpc>
                <a:spcPct val="100000"/>
              </a:lnSpc>
              <a:spcBef>
                <a:spcPts val="0"/>
              </a:spcBef>
              <a:spcAft>
                <a:spcPts val="0"/>
              </a:spcAft>
              <a:buClrTx/>
              <a:buSzTx/>
              <a:buFontTx/>
              <a:buNone/>
              <a:tabLst>
                <a:tab pos="1371783" algn="l"/>
              </a:tabLst>
              <a:defRPr/>
            </a:pPr>
            <a:r>
              <a:rPr kumimoji="0" lang="en-US" sz="1200" b="0" i="0" u="none" strike="noStrike" kern="0" cap="none" spc="0" normalizeH="0" baseline="0" noProof="0" dirty="0">
                <a:ln>
                  <a:noFill/>
                </a:ln>
                <a:solidFill>
                  <a:sysClr val="windowText" lastClr="000000">
                    <a:lumMod val="65000"/>
                    <a:lumOff val="35000"/>
                    <a:alpha val="99000"/>
                  </a:sysClr>
                </a:solidFill>
                <a:effectLst/>
                <a:uLnTx/>
                <a:uFillTx/>
              </a:rPr>
              <a:t>Resources for IT Professionals</a:t>
            </a:r>
          </a:p>
        </p:txBody>
      </p:sp>
      <p:sp>
        <p:nvSpPr>
          <p:cNvPr id="49" name="Rounded Rectangle 48"/>
          <p:cNvSpPr/>
          <p:nvPr/>
        </p:nvSpPr>
        <p:spPr bwMode="ltGray">
          <a:xfrm>
            <a:off x="5680075" y="3627967"/>
            <a:ext cx="4010025" cy="1397794"/>
          </a:xfrm>
          <a:prstGeom prst="roundRect">
            <a:avLst>
              <a:gd name="adj" fmla="val 6216"/>
            </a:avLst>
          </a:prstGeom>
          <a:solidFill>
            <a:sysClr val="windowText" lastClr="000000">
              <a:lumMod val="65000"/>
              <a:lumOff val="35000"/>
            </a:sysClr>
          </a:solidFill>
          <a:ln>
            <a:noFill/>
            <a:headEnd type="none" w="med" len="med"/>
            <a:tailEnd type="none" w="med" len="med"/>
          </a:ln>
          <a:effectLst>
            <a:outerShdw blurRad="40000" dist="23000" dir="5400000" rotWithShape="0">
              <a:srgbClr val="000000">
                <a:alpha val="35000"/>
              </a:srgbClr>
            </a:outerShdw>
          </a:effectLst>
          <a:scene3d>
            <a:camera prst="orthographicFront" fov="0">
              <a:rot lat="0" lon="0" rev="0"/>
            </a:camera>
            <a:lightRig rig="soft" dir="tl">
              <a:rot lat="0" lon="0" rev="20000000"/>
            </a:lightRig>
          </a:scene3d>
          <a:sp3d prstMaterial="matte"/>
        </p:spPr>
        <p:txBody>
          <a:bodyPr vert="horz" wrap="square" lIns="68586" tIns="34293" rIns="68586" bIns="34293" numCol="1" rtlCol="0" anchor="ctr" anchorCtr="0" compatLnSpc="1">
            <a:prstTxWarp prst="textNoShape">
              <a:avLst/>
            </a:prstTxWarp>
          </a:bodyPr>
          <a:lstStyle/>
          <a:p>
            <a:pPr marL="0" marR="0" lvl="0" indent="0" algn="ctr" defTabSz="685666"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50" name="Rectangle 49"/>
          <p:cNvSpPr/>
          <p:nvPr/>
        </p:nvSpPr>
        <p:spPr bwMode="auto">
          <a:xfrm>
            <a:off x="5680075" y="4439973"/>
            <a:ext cx="4010025" cy="292894"/>
          </a:xfrm>
          <a:prstGeom prst="rect">
            <a:avLst/>
          </a:prstGeom>
          <a:solidFill>
            <a:sysClr val="window" lastClr="FFFFFF"/>
          </a:solidFill>
          <a:ln>
            <a:noFill/>
            <a:headEnd type="none" w="med" len="med"/>
            <a:tailEnd type="none" w="med" len="med"/>
          </a:ln>
          <a:effectLst/>
          <a:scene3d>
            <a:camera prst="orthographicFront" fov="0">
              <a:rot lat="0" lon="0" rev="0"/>
            </a:camera>
            <a:lightRig rig="soft" dir="tl">
              <a:rot lat="0" lon="0" rev="20000000"/>
            </a:lightRig>
          </a:scene3d>
          <a:sp3d prstMaterial="matte"/>
        </p:spPr>
        <p:txBody>
          <a:bodyPr vert="horz" wrap="square" lIns="68586" tIns="34293" rIns="68586" bIns="34293" numCol="1" rtlCol="0" anchor="ctr" anchorCtr="0" compatLnSpc="1">
            <a:prstTxWarp prst="textNoShape">
              <a:avLst/>
            </a:prstTxWarp>
          </a:bodyPr>
          <a:lstStyle/>
          <a:p>
            <a:pPr marL="0" marR="0" lvl="0" indent="0" algn="ctr" defTabSz="685666"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51" name="Rectangle 50"/>
          <p:cNvSpPr/>
          <p:nvPr/>
        </p:nvSpPr>
        <p:spPr>
          <a:xfrm>
            <a:off x="5670550" y="4455963"/>
            <a:ext cx="4010025" cy="253916"/>
          </a:xfrm>
          <a:prstGeom prst="rect">
            <a:avLst/>
          </a:prstGeom>
        </p:spPr>
        <p:txBody>
          <a:bodyPr wrap="square" lIns="68589" tIns="34295" rIns="68589" bIns="34295">
            <a:spAutoFit/>
          </a:bodyPr>
          <a:lstStyle/>
          <a:p>
            <a:pPr marL="0" marR="0" lvl="1" indent="0" algn="ctr" defTabSz="914400" eaLnBrk="1" fontAlgn="auto" latinLnBrk="0" hangingPunct="1">
              <a:lnSpc>
                <a:spcPct val="100000"/>
              </a:lnSpc>
              <a:spcBef>
                <a:spcPts val="0"/>
              </a:spcBef>
              <a:spcAft>
                <a:spcPts val="0"/>
              </a:spcAft>
              <a:buClrTx/>
              <a:buSzTx/>
              <a:buFontTx/>
              <a:buNone/>
              <a:tabLst>
                <a:tab pos="1371783" algn="l"/>
              </a:tabLst>
              <a:defRPr/>
            </a:pPr>
            <a:r>
              <a:rPr kumimoji="0" lang="en-US" sz="1200" b="0" i="0" u="none" strike="noStrike" kern="0" cap="none" spc="0" normalizeH="0" baseline="0" noProof="0" dirty="0">
                <a:ln>
                  <a:noFill/>
                </a:ln>
                <a:solidFill>
                  <a:sysClr val="windowText" lastClr="000000">
                    <a:lumMod val="65000"/>
                    <a:lumOff val="35000"/>
                    <a:alpha val="99000"/>
                  </a:sysClr>
                </a:solidFill>
                <a:effectLst/>
                <a:uLnTx/>
                <a:uFillTx/>
              </a:rPr>
              <a:t>Resources for Developers</a:t>
            </a:r>
          </a:p>
        </p:txBody>
      </p:sp>
      <p:sp>
        <p:nvSpPr>
          <p:cNvPr id="52" name="Rectangle 51"/>
          <p:cNvSpPr/>
          <p:nvPr/>
        </p:nvSpPr>
        <p:spPr bwMode="white">
          <a:xfrm>
            <a:off x="5670550" y="3205719"/>
            <a:ext cx="4019550" cy="346259"/>
          </a:xfrm>
          <a:prstGeom prst="rect">
            <a:avLst/>
          </a:prstGeom>
        </p:spPr>
        <p:txBody>
          <a:bodyPr wrap="square" lIns="68589" tIns="34295" rIns="68589" bIns="34295">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hlinkClick r:id="rId3"/>
              </a:rPr>
              <a:t>www.microsoft.com/learning</a:t>
            </a:r>
            <a:r>
              <a:rPr kumimoji="0" lang="en-US" sz="1800" b="0" i="0" u="none" strike="noStrike" kern="0" cap="none" spc="0" normalizeH="0" baseline="0" noProof="0" dirty="0" smtClean="0">
                <a:ln>
                  <a:noFill/>
                </a:ln>
                <a:solidFill>
                  <a:srgbClr val="FFFFFF"/>
                </a:solidFill>
                <a:effectLst/>
                <a:uLnTx/>
                <a:uFillTx/>
              </a:rPr>
              <a:t> </a:t>
            </a:r>
            <a:endParaRPr kumimoji="0" lang="en-US" sz="1200" b="0" i="0" u="none" strike="noStrike" kern="0" cap="none" spc="0" normalizeH="0" baseline="0" noProof="0" dirty="0">
              <a:ln>
                <a:noFill/>
              </a:ln>
              <a:solidFill>
                <a:sysClr val="windowText" lastClr="000000"/>
              </a:solidFill>
              <a:effectLst/>
              <a:uLnTx/>
              <a:uFillTx/>
            </a:endParaRPr>
          </a:p>
        </p:txBody>
      </p:sp>
      <p:sp>
        <p:nvSpPr>
          <p:cNvPr id="53" name="Rectangle 52"/>
          <p:cNvSpPr/>
          <p:nvPr/>
        </p:nvSpPr>
        <p:spPr bwMode="white">
          <a:xfrm>
            <a:off x="1308100" y="4737219"/>
            <a:ext cx="3981450" cy="346259"/>
          </a:xfrm>
          <a:prstGeom prst="rect">
            <a:avLst/>
          </a:prstGeom>
        </p:spPr>
        <p:txBody>
          <a:bodyPr wrap="square" lIns="68589" tIns="34295" rIns="68589" bIns="34295">
            <a:spAutoFit/>
          </a:bodyPr>
          <a:lstStyle/>
          <a:p>
            <a:pPr algn="ctr">
              <a:spcBef>
                <a:spcPts val="450"/>
              </a:spcBef>
              <a:buSzPct val="120000"/>
              <a:tabLst>
                <a:tab pos="1371783" algn="l"/>
              </a:tabLst>
              <a:defRPr/>
            </a:pPr>
            <a:r>
              <a:rPr lang="en-US" dirty="0" smtClean="0">
                <a:solidFill>
                  <a:srgbClr val="FFFFFF"/>
                </a:solidFill>
                <a:latin typeface="Calibri" pitchFamily="34" charset="0"/>
                <a:hlinkClick r:id="rId4"/>
              </a:rPr>
              <a:t>http://microsoft.com/technet</a:t>
            </a:r>
            <a:r>
              <a:rPr lang="en-US" b="1" dirty="0" smtClean="0">
                <a:solidFill>
                  <a:srgbClr val="FFFFFF"/>
                </a:solidFill>
                <a:latin typeface="Calibri" pitchFamily="34" charset="0"/>
              </a:rPr>
              <a:t>  </a:t>
            </a:r>
            <a:endParaRPr lang="en-US" dirty="0" smtClean="0">
              <a:solidFill>
                <a:srgbClr val="FFFFFF"/>
              </a:solidFill>
              <a:latin typeface="Calibri" pitchFamily="34" charset="0"/>
            </a:endParaRPr>
          </a:p>
        </p:txBody>
      </p:sp>
      <p:sp>
        <p:nvSpPr>
          <p:cNvPr id="54" name="Rectangle 53"/>
          <p:cNvSpPr/>
          <p:nvPr/>
        </p:nvSpPr>
        <p:spPr bwMode="white">
          <a:xfrm>
            <a:off x="5680075" y="4702589"/>
            <a:ext cx="4010025" cy="346259"/>
          </a:xfrm>
          <a:prstGeom prst="rect">
            <a:avLst/>
          </a:prstGeom>
        </p:spPr>
        <p:txBody>
          <a:bodyPr wrap="square" lIns="68589" tIns="34295" rIns="68589" bIns="34295" anchor="ctr">
            <a:spAutoFit/>
          </a:bodyPr>
          <a:lstStyle/>
          <a:p>
            <a:pPr marL="0" marR="0" lvl="0" indent="0" algn="ctr" defTabSz="914400" eaLnBrk="1" fontAlgn="auto" latinLnBrk="0" hangingPunct="1">
              <a:lnSpc>
                <a:spcPct val="100000"/>
              </a:lnSpc>
              <a:spcBef>
                <a:spcPts val="450"/>
              </a:spcBef>
              <a:spcAft>
                <a:spcPts val="0"/>
              </a:spcAft>
              <a:buClrTx/>
              <a:buSzTx/>
              <a:buFontTx/>
              <a:buNone/>
              <a:tabLst>
                <a:tab pos="1371783" algn="l"/>
              </a:tabLst>
              <a:defRPr/>
            </a:pPr>
            <a:r>
              <a:rPr kumimoji="0" lang="en-US" sz="1800" b="0" i="0" u="none" strike="noStrike" kern="0" cap="none" spc="0" normalizeH="0" baseline="0" noProof="0" dirty="0" smtClean="0">
                <a:ln>
                  <a:noFill/>
                </a:ln>
                <a:solidFill>
                  <a:srgbClr val="FFFFFF"/>
                </a:solidFill>
                <a:effectLst/>
                <a:uLnTx/>
                <a:uFillTx/>
                <a:hlinkClick r:id="rId5"/>
              </a:rPr>
              <a:t>http://microsoft.com/msdn</a:t>
            </a:r>
            <a:r>
              <a:rPr kumimoji="0" lang="en-US" sz="1800" b="1" i="0" u="none" strike="noStrike" kern="0" cap="none" spc="0" normalizeH="0" baseline="0" noProof="0" dirty="0" smtClean="0">
                <a:ln>
                  <a:noFill/>
                </a:ln>
                <a:solidFill>
                  <a:srgbClr val="FFFFFF"/>
                </a:solidFill>
                <a:effectLst/>
                <a:uLnTx/>
                <a:uFillTx/>
              </a:rPr>
              <a:t> </a:t>
            </a:r>
            <a:endParaRPr kumimoji="0" lang="en-US" sz="1800" b="0" i="0" u="none" strike="noStrike" kern="0" cap="none" spc="0" normalizeH="0" baseline="0" noProof="0" dirty="0" smtClean="0">
              <a:ln>
                <a:noFill/>
              </a:ln>
              <a:solidFill>
                <a:srgbClr val="FFFFFF"/>
              </a:solidFill>
              <a:effectLst/>
              <a:uLnTx/>
              <a:uFillTx/>
            </a:endParaRPr>
          </a:p>
        </p:txBody>
      </p:sp>
      <p:pic>
        <p:nvPicPr>
          <p:cNvPr id="55" name="Picture 54"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white">
          <a:xfrm>
            <a:off x="7718305" y="2267269"/>
            <a:ext cx="171570" cy="578501"/>
          </a:xfrm>
          <a:prstGeom prst="rect">
            <a:avLst/>
          </a:prstGeom>
          <a:noFill/>
          <a:ln>
            <a:noFill/>
          </a:ln>
        </p:spPr>
      </p:pic>
      <p:pic>
        <p:nvPicPr>
          <p:cNvPr id="56" name="Picture 2" descr="C:\Documents and Settings\Pennie\My Documents\ACERDATA (D)\Pennie's documents\MS Image\Boxshot_Logo\MICROSOFT\Microsoft Logo wht shadow.png"/>
          <p:cNvPicPr>
            <a:picLocks noChangeAspect="1" noChangeArrowheads="1"/>
          </p:cNvPicPr>
          <p:nvPr/>
        </p:nvPicPr>
        <p:blipFill>
          <a:blip r:embed="rId7" cstate="email">
            <a:extLst>
              <a:ext uri="{28A0092B-C50C-407E-A947-70E740481C1C}">
                <a14:useLocalDpi xmlns:a14="http://schemas.microsoft.com/office/drawing/2010/main"/>
              </a:ext>
            </a:extLst>
          </a:blip>
          <a:stretch>
            <a:fillRect/>
          </a:stretch>
        </p:blipFill>
        <p:spPr bwMode="white">
          <a:xfrm>
            <a:off x="5983936" y="2395723"/>
            <a:ext cx="1753463" cy="321595"/>
          </a:xfrm>
          <a:prstGeom prst="rect">
            <a:avLst/>
          </a:prstGeom>
          <a:noFill/>
          <a:ln>
            <a:noFill/>
          </a:ln>
        </p:spPr>
      </p:pic>
      <p:sp>
        <p:nvSpPr>
          <p:cNvPr id="57" name="TextBox 56"/>
          <p:cNvSpPr txBox="1"/>
          <p:nvPr/>
        </p:nvSpPr>
        <p:spPr bwMode="white">
          <a:xfrm>
            <a:off x="7881939" y="2394938"/>
            <a:ext cx="1056874" cy="32316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gradFill>
                  <a:gsLst>
                    <a:gs pos="0">
                      <a:sysClr val="window" lastClr="FFFFFF"/>
                    </a:gs>
                    <a:gs pos="86000">
                      <a:sysClr val="window" lastClr="FFFFFF"/>
                    </a:gs>
                  </a:gsLst>
                  <a:lin ang="5400000" scaled="0"/>
                </a:gradFill>
                <a:effectLst/>
                <a:uLnTx/>
                <a:uFillTx/>
                <a:latin typeface="Segoe" pitchFamily="34" charset="0"/>
              </a:rPr>
              <a:t>Learning</a:t>
            </a:r>
          </a:p>
        </p:txBody>
      </p:sp>
      <p:sp>
        <p:nvSpPr>
          <p:cNvPr id="58" name="Rounded Rectangle 57"/>
          <p:cNvSpPr/>
          <p:nvPr/>
        </p:nvSpPr>
        <p:spPr bwMode="ltGray">
          <a:xfrm>
            <a:off x="1312587" y="2097103"/>
            <a:ext cx="4010025" cy="1397794"/>
          </a:xfrm>
          <a:prstGeom prst="roundRect">
            <a:avLst>
              <a:gd name="adj" fmla="val 6216"/>
            </a:avLst>
          </a:prstGeom>
          <a:solidFill>
            <a:sysClr val="windowText" lastClr="000000">
              <a:lumMod val="65000"/>
              <a:lumOff val="35000"/>
            </a:sysClr>
          </a:solidFill>
          <a:ln>
            <a:noFill/>
            <a:headEnd type="none" w="med" len="med"/>
            <a:tailEnd type="none" w="med" len="med"/>
          </a:ln>
          <a:effectLst>
            <a:outerShdw blurRad="40000" dist="23000" dir="5400000" rotWithShape="0">
              <a:srgbClr val="000000">
                <a:alpha val="35000"/>
              </a:srgbClr>
            </a:outerShdw>
          </a:effectLst>
          <a:scene3d>
            <a:camera prst="orthographicFront" fov="0">
              <a:rot lat="0" lon="0" rev="0"/>
            </a:camera>
            <a:lightRig rig="soft" dir="tl">
              <a:rot lat="0" lon="0" rev="20000000"/>
            </a:lightRig>
          </a:scene3d>
          <a:sp3d prstMaterial="matte"/>
        </p:spPr>
        <p:txBody>
          <a:bodyPr vert="horz" wrap="square" lIns="68586" tIns="34293" rIns="68586" bIns="34293" numCol="1" rtlCol="0" anchor="ctr" anchorCtr="0" compatLnSpc="1">
            <a:prstTxWarp prst="textNoShape">
              <a:avLst/>
            </a:prstTxWarp>
          </a:bodyPr>
          <a:lstStyle/>
          <a:p>
            <a:pPr marL="0" marR="0" lvl="0" indent="0" algn="ctr" defTabSz="685666"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59" name="Rectangle 58"/>
          <p:cNvSpPr/>
          <p:nvPr/>
        </p:nvSpPr>
        <p:spPr bwMode="white">
          <a:xfrm>
            <a:off x="1312587" y="3202055"/>
            <a:ext cx="4000500" cy="346259"/>
          </a:xfrm>
          <a:prstGeom prst="rect">
            <a:avLst/>
          </a:prstGeom>
        </p:spPr>
        <p:txBody>
          <a:bodyPr wrap="square" lIns="68589" tIns="34295" rIns="68589" bIns="34295">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dirty="0" smtClean="0">
                <a:ln>
                  <a:noFill/>
                </a:ln>
                <a:solidFill>
                  <a:sysClr val="windowText" lastClr="000000"/>
                </a:solidFill>
                <a:effectLst/>
                <a:uLnTx/>
                <a:uFillTx/>
                <a:hlinkClick r:id="rId8"/>
              </a:rPr>
              <a:t>http://newzealand.msteched.com</a:t>
            </a:r>
            <a:endParaRPr kumimoji="0" lang="en-US" sz="1200" b="0" i="0" u="none" strike="noStrike" kern="0" cap="none" spc="0" normalizeH="0" baseline="0" noProof="0" dirty="0">
              <a:ln>
                <a:noFill/>
              </a:ln>
              <a:solidFill>
                <a:sysClr val="windowText" lastClr="000000"/>
              </a:solidFill>
              <a:effectLst/>
              <a:uLnTx/>
              <a:uFillTx/>
            </a:endParaRPr>
          </a:p>
        </p:txBody>
      </p:sp>
      <p:sp>
        <p:nvSpPr>
          <p:cNvPr id="60" name="Rectangle 59"/>
          <p:cNvSpPr/>
          <p:nvPr/>
        </p:nvSpPr>
        <p:spPr bwMode="auto">
          <a:xfrm>
            <a:off x="1312587" y="2909109"/>
            <a:ext cx="4010025" cy="292894"/>
          </a:xfrm>
          <a:prstGeom prst="rect">
            <a:avLst/>
          </a:prstGeom>
          <a:solidFill>
            <a:sysClr val="window" lastClr="FFFFFF"/>
          </a:solidFill>
          <a:ln>
            <a:noFill/>
            <a:headEnd type="none" w="med" len="med"/>
            <a:tailEnd type="none" w="med" len="med"/>
          </a:ln>
          <a:effectLst/>
          <a:scene3d>
            <a:camera prst="orthographicFront" fov="0">
              <a:rot lat="0" lon="0" rev="0"/>
            </a:camera>
            <a:lightRig rig="soft" dir="tl">
              <a:rot lat="0" lon="0" rev="20000000"/>
            </a:lightRig>
          </a:scene3d>
          <a:sp3d prstMaterial="matte"/>
        </p:spPr>
        <p:txBody>
          <a:bodyPr vert="horz" wrap="square" lIns="68586" tIns="34293" rIns="68586" bIns="34293" numCol="1" rtlCol="0" anchor="ctr" anchorCtr="0" compatLnSpc="1">
            <a:prstTxWarp prst="textNoShape">
              <a:avLst/>
            </a:prstTxWarp>
          </a:bodyPr>
          <a:lstStyle/>
          <a:p>
            <a:pPr marL="0" marR="0" lvl="0" indent="0" algn="ctr" defTabSz="685666"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61" name="Rectangle 60"/>
          <p:cNvSpPr/>
          <p:nvPr/>
        </p:nvSpPr>
        <p:spPr>
          <a:xfrm>
            <a:off x="1303062" y="2925100"/>
            <a:ext cx="4010025" cy="253916"/>
          </a:xfrm>
          <a:prstGeom prst="rect">
            <a:avLst/>
          </a:prstGeom>
        </p:spPr>
        <p:txBody>
          <a:bodyPr wrap="square" lIns="68589" tIns="34295" rIns="68589" bIns="34295">
            <a:spAutoFit/>
          </a:bodyPr>
          <a:lstStyle/>
          <a:p>
            <a:pPr marL="0" marR="0" lvl="1" indent="0" algn="ctr" defTabSz="914400" eaLnBrk="1" fontAlgn="auto" latinLnBrk="0" hangingPunct="1">
              <a:lnSpc>
                <a:spcPct val="100000"/>
              </a:lnSpc>
              <a:spcBef>
                <a:spcPts val="0"/>
              </a:spcBef>
              <a:spcAft>
                <a:spcPts val="0"/>
              </a:spcAft>
              <a:buClrTx/>
              <a:buSzTx/>
              <a:buFontTx/>
              <a:buNone/>
              <a:tabLst>
                <a:tab pos="1371783" algn="l"/>
              </a:tabLst>
              <a:defRPr/>
            </a:pPr>
            <a:r>
              <a:rPr kumimoji="0" lang="en-US" sz="1200" b="0" i="0" u="none" strike="noStrike" kern="0" cap="none" spc="0" normalizeH="0" baseline="0" noProof="0" dirty="0">
                <a:ln>
                  <a:noFill/>
                </a:ln>
                <a:solidFill>
                  <a:sysClr val="windowText" lastClr="000000">
                    <a:lumMod val="65000"/>
                    <a:lumOff val="35000"/>
                    <a:alpha val="99000"/>
                  </a:sysClr>
                </a:solidFill>
                <a:effectLst/>
                <a:uLnTx/>
                <a:uFillTx/>
              </a:rPr>
              <a:t>Connect. Share. Discuss.</a:t>
            </a:r>
          </a:p>
        </p:txBody>
      </p:sp>
      <p:pic>
        <p:nvPicPr>
          <p:cNvPr id="62" name="Picture 61"/>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470449" y="2200155"/>
            <a:ext cx="1694300" cy="605188"/>
          </a:xfrm>
          <a:prstGeom prst="rect">
            <a:avLst/>
          </a:prstGeom>
        </p:spPr>
      </p:pic>
      <p:pic>
        <p:nvPicPr>
          <p:cNvPr id="63"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85301" y="3761214"/>
            <a:ext cx="2965727" cy="491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37872" y="3670156"/>
            <a:ext cx="1813556" cy="48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6507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465323">
            <a:off x="2042761" y="1027575"/>
            <a:ext cx="2548118" cy="2683924"/>
          </a:xfrm>
          <a:prstGeom prst="rect">
            <a:avLst/>
          </a:prstGeom>
          <a:noFill/>
          <a:ln>
            <a:noFill/>
          </a:ln>
        </p:spPr>
      </p:pic>
      <p:sp>
        <p:nvSpPr>
          <p:cNvPr id="34" name="Rectangle 33"/>
          <p:cNvSpPr/>
          <p:nvPr/>
        </p:nvSpPr>
        <p:spPr bwMode="auto">
          <a:xfrm>
            <a:off x="88900" y="4022574"/>
            <a:ext cx="4495800" cy="2200426"/>
          </a:xfrm>
          <a:prstGeom prst="rect">
            <a:avLst/>
          </a:prstGeom>
          <a:solidFill>
            <a:srgbClr val="FFFFFF">
              <a:alpha val="9000"/>
            </a:srgbClr>
          </a:solidFill>
          <a:ln w="381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102884" rIns="68586" bIns="102884" numCol="1" rtlCol="0" anchor="t" anchorCtr="0" compatLnSpc="1">
            <a:prstTxWarp prst="textNoShape">
              <a:avLst/>
            </a:prstTxWarp>
            <a:noAutofit/>
          </a:bodyPr>
          <a:lstStyle/>
          <a:p>
            <a:pPr marL="345327" indent="-345327">
              <a:lnSpc>
                <a:spcPct val="90000"/>
              </a:lnSpc>
              <a:spcBef>
                <a:spcPct val="20000"/>
              </a:spcBef>
              <a:buSzPct val="100000"/>
            </a:pPr>
            <a:r>
              <a:rPr lang="en-US" sz="3200" dirty="0">
                <a:gradFill>
                  <a:gsLst>
                    <a:gs pos="0">
                      <a:schemeClr val="tx1"/>
                    </a:gs>
                    <a:gs pos="86000">
                      <a:schemeClr val="tx1"/>
                    </a:gs>
                  </a:gsLst>
                  <a:lin ang="5400000" scaled="0"/>
                </a:gradFill>
              </a:rPr>
              <a:t>Evaluate your </a:t>
            </a:r>
            <a:r>
              <a:rPr lang="en-US" sz="3200" dirty="0" smtClean="0">
                <a:gradFill>
                  <a:gsLst>
                    <a:gs pos="0">
                      <a:schemeClr val="tx1"/>
                    </a:gs>
                    <a:gs pos="86000">
                      <a:schemeClr val="tx1"/>
                    </a:gs>
                  </a:gsLst>
                  <a:lin ang="5400000" scaled="0"/>
                </a:gradFill>
              </a:rPr>
              <a:t>sessions</a:t>
            </a:r>
          </a:p>
          <a:p>
            <a:pPr marL="345327" indent="-345327">
              <a:lnSpc>
                <a:spcPct val="90000"/>
              </a:lnSpc>
              <a:spcBef>
                <a:spcPct val="20000"/>
              </a:spcBef>
              <a:buSzPct val="100000"/>
            </a:pPr>
            <a:r>
              <a:rPr lang="en-US" sz="3200" dirty="0" smtClean="0">
                <a:gradFill>
                  <a:gsLst>
                    <a:gs pos="0">
                      <a:schemeClr val="tx1"/>
                    </a:gs>
                    <a:gs pos="86000">
                      <a:schemeClr val="tx1"/>
                    </a:gs>
                  </a:gsLst>
                  <a:lin ang="5400000" scaled="0"/>
                </a:gradFill>
              </a:rPr>
              <a:t>on </a:t>
            </a:r>
            <a:r>
              <a:rPr lang="en-US" sz="3200" dirty="0">
                <a:gradFill>
                  <a:gsLst>
                    <a:gs pos="0">
                      <a:schemeClr val="tx1"/>
                    </a:gs>
                    <a:gs pos="86000">
                      <a:schemeClr val="tx1"/>
                    </a:gs>
                  </a:gsLst>
                  <a:lin ang="5400000" scaled="0"/>
                </a:gradFill>
              </a:rPr>
              <a:t>CommNet and go </a:t>
            </a:r>
            <a:r>
              <a:rPr lang="en-US" sz="3200" dirty="0" smtClean="0">
                <a:gradFill>
                  <a:gsLst>
                    <a:gs pos="0">
                      <a:schemeClr val="tx1"/>
                    </a:gs>
                    <a:gs pos="86000">
                      <a:schemeClr val="tx1"/>
                    </a:gs>
                  </a:gsLst>
                  <a:lin ang="5400000" scaled="0"/>
                </a:gradFill>
              </a:rPr>
              <a:t>in</a:t>
            </a:r>
          </a:p>
          <a:p>
            <a:pPr marL="345327" indent="-345327">
              <a:lnSpc>
                <a:spcPct val="90000"/>
              </a:lnSpc>
              <a:spcBef>
                <a:spcPct val="20000"/>
              </a:spcBef>
              <a:buSzPct val="100000"/>
            </a:pPr>
            <a:r>
              <a:rPr lang="en-US" sz="3200" dirty="0" smtClean="0">
                <a:gradFill>
                  <a:gsLst>
                    <a:gs pos="0">
                      <a:schemeClr val="tx1"/>
                    </a:gs>
                    <a:gs pos="86000">
                      <a:schemeClr val="tx1"/>
                    </a:gs>
                  </a:gsLst>
                  <a:lin ang="5400000" scaled="0"/>
                </a:gradFill>
              </a:rPr>
              <a:t>the </a:t>
            </a:r>
            <a:r>
              <a:rPr lang="en-US" sz="3200" dirty="0">
                <a:gradFill>
                  <a:gsLst>
                    <a:gs pos="0">
                      <a:schemeClr val="tx1"/>
                    </a:gs>
                    <a:gs pos="86000">
                      <a:schemeClr val="tx1"/>
                    </a:gs>
                  </a:gsLst>
                  <a:lin ang="5400000" scaled="0"/>
                </a:gradFill>
              </a:rPr>
              <a:t>draw to win </a:t>
            </a:r>
            <a:r>
              <a:rPr lang="en-US" sz="3200" dirty="0" smtClean="0">
                <a:gradFill>
                  <a:gsLst>
                    <a:gs pos="0">
                      <a:schemeClr val="tx1"/>
                    </a:gs>
                    <a:gs pos="86000">
                      <a:schemeClr val="tx1"/>
                    </a:gs>
                  </a:gsLst>
                  <a:lin ang="5400000" scaled="0"/>
                </a:gradFill>
              </a:rPr>
              <a:t>instant</a:t>
            </a:r>
          </a:p>
          <a:p>
            <a:pPr marL="345327" indent="-345327">
              <a:lnSpc>
                <a:spcPct val="90000"/>
              </a:lnSpc>
              <a:spcBef>
                <a:spcPct val="20000"/>
              </a:spcBef>
              <a:buSzPct val="100000"/>
            </a:pPr>
            <a:r>
              <a:rPr lang="en-US" sz="3200" dirty="0" smtClean="0">
                <a:gradFill>
                  <a:gsLst>
                    <a:gs pos="0">
                      <a:schemeClr val="tx1"/>
                    </a:gs>
                    <a:gs pos="86000">
                      <a:schemeClr val="tx1"/>
                    </a:gs>
                  </a:gsLst>
                  <a:lin ang="5400000" scaled="0"/>
                </a:gradFill>
              </a:rPr>
              <a:t>prizes</a:t>
            </a:r>
            <a:endParaRPr lang="en-US" sz="3200" dirty="0">
              <a:gradFill>
                <a:gsLst>
                  <a:gs pos="0">
                    <a:schemeClr val="tx1"/>
                  </a:gs>
                  <a:gs pos="86000">
                    <a:schemeClr val="tx1"/>
                  </a:gs>
                </a:gsLst>
                <a:lin ang="5400000" scaled="0"/>
              </a:gradFill>
            </a:endParaRPr>
          </a:p>
          <a:p>
            <a:pPr marL="345327" indent="-345327">
              <a:lnSpc>
                <a:spcPct val="90000"/>
              </a:lnSpc>
              <a:spcBef>
                <a:spcPct val="20000"/>
              </a:spcBef>
              <a:buSzPct val="100000"/>
            </a:pPr>
            <a:endParaRPr lang="en-US" dirty="0">
              <a:solidFill>
                <a:srgbClr val="005A84"/>
              </a:solidFill>
            </a:endParaRPr>
          </a:p>
        </p:txBody>
      </p:sp>
      <p:pic>
        <p:nvPicPr>
          <p:cNvPr id="35" name="Picture 3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475440">
            <a:off x="5141308" y="3126040"/>
            <a:ext cx="2548118" cy="2683924"/>
          </a:xfrm>
          <a:prstGeom prst="rect">
            <a:avLst/>
          </a:prstGeom>
          <a:noFill/>
          <a:ln>
            <a:noFill/>
          </a:ln>
        </p:spPr>
      </p:pic>
      <p:pic>
        <p:nvPicPr>
          <p:cNvPr id="36" name="Picture 3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1120989">
            <a:off x="4675339" y="812055"/>
            <a:ext cx="2548118" cy="2683924"/>
          </a:xfrm>
          <a:prstGeom prst="rect">
            <a:avLst/>
          </a:prstGeom>
          <a:noFill/>
          <a:ln>
            <a:noFill/>
          </a:ln>
        </p:spPr>
      </p:pic>
      <p:pic>
        <p:nvPicPr>
          <p:cNvPr id="37" name="Picture 36"/>
          <p:cNvPicPr>
            <a:picLocks/>
          </p:cNvPicPr>
          <p:nvPr/>
        </p:nvPicPr>
        <p:blipFill>
          <a:blip r:embed="rId4" cstate="print">
            <a:extLst>
              <a:ext uri="{28A0092B-C50C-407E-A947-70E740481C1C}">
                <a14:useLocalDpi xmlns:a14="http://schemas.microsoft.com/office/drawing/2010/main" val="0"/>
              </a:ext>
            </a:extLst>
          </a:blip>
          <a:stretch>
            <a:fillRect/>
          </a:stretch>
        </p:blipFill>
        <p:spPr>
          <a:xfrm rot="792935">
            <a:off x="7853896" y="659494"/>
            <a:ext cx="1235451" cy="2273971"/>
          </a:xfrm>
          <a:prstGeom prst="rect">
            <a:avLst/>
          </a:prstGeom>
        </p:spPr>
      </p:pic>
      <p:pic>
        <p:nvPicPr>
          <p:cNvPr id="38" name="Picture 37"/>
          <p:cNvPicPr>
            <a:picLocks/>
          </p:cNvPicPr>
          <p:nvPr/>
        </p:nvPicPr>
        <p:blipFill>
          <a:blip r:embed="rId4" cstate="print">
            <a:extLst>
              <a:ext uri="{28A0092B-C50C-407E-A947-70E740481C1C}">
                <a14:useLocalDpi xmlns:a14="http://schemas.microsoft.com/office/drawing/2010/main" val="0"/>
              </a:ext>
            </a:extLst>
          </a:blip>
          <a:stretch>
            <a:fillRect/>
          </a:stretch>
        </p:blipFill>
        <p:spPr>
          <a:xfrm rot="20465323">
            <a:off x="7817399" y="2717352"/>
            <a:ext cx="1235451" cy="2273970"/>
          </a:xfrm>
          <a:prstGeom prst="rect">
            <a:avLst/>
          </a:prstGeom>
        </p:spPr>
      </p:pic>
    </p:spTree>
    <p:extLst>
      <p:ext uri="{BB962C8B-B14F-4D97-AF65-F5344CB8AC3E}">
        <p14:creationId xmlns:p14="http://schemas.microsoft.com/office/powerpoint/2010/main" val="141095043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black">
          <a:xfrm>
            <a:off x="3848585" y="3051283"/>
            <a:ext cx="4491655" cy="755434"/>
          </a:xfrm>
          <a:prstGeom prst="rect">
            <a:avLst/>
          </a:prstGeom>
          <a:noFill/>
          <a:ln>
            <a:noFill/>
          </a:ln>
        </p:spPr>
      </p:pic>
      <p:sp>
        <p:nvSpPr>
          <p:cNvPr id="5"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2011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on </a:t>
            </a:r>
            <a:r>
              <a:rPr lang="en-US" sz="700" dirty="0">
                <a:gradFill>
                  <a:gsLst>
                    <a:gs pos="0">
                      <a:schemeClr val="tx1"/>
                    </a:gs>
                    <a:gs pos="100000">
                      <a:schemeClr val="tx1"/>
                    </a:gs>
                  </a:gsLst>
                  <a:lin ang="5400000" scaled="0"/>
                </a:gradFill>
                <a:latin typeface="Segoe UI" pitchFamily="34" charset="0"/>
                <a:cs typeface="Arial" charset="0"/>
              </a:rPr>
              <a:t>the part of Microsoft, and Microsoft cannot guarantee the accuracy of any information provided after the date of this presentation</a:t>
            </a:r>
            <a:r>
              <a:rPr lang="en-US" sz="700" dirty="0" smtClean="0">
                <a:gradFill>
                  <a:gsLst>
                    <a:gs pos="0">
                      <a:schemeClr val="tx1"/>
                    </a:gs>
                    <a:gs pos="100000">
                      <a:schemeClr val="tx1"/>
                    </a:gs>
                  </a:gsLst>
                  <a:lin ang="5400000" scaled="0"/>
                </a:gradFill>
                <a:latin typeface="Segoe UI" pitchFamily="34" charset="0"/>
                <a:cs typeface="Arial" charset="0"/>
              </a:rPr>
              <a:t>. 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dirty="0" smtClean="0"/>
              <a:t>Deadlines &amp; Resources</a:t>
            </a:r>
            <a:endParaRPr lang="en-US" dirty="0"/>
          </a:p>
        </p:txBody>
      </p:sp>
      <p:sp>
        <p:nvSpPr>
          <p:cNvPr id="13" name="Text Placeholder 13"/>
          <p:cNvSpPr>
            <a:spLocks noGrp="1"/>
          </p:cNvSpPr>
          <p:nvPr>
            <p:ph type="body" sz="quarter" idx="10"/>
          </p:nvPr>
        </p:nvSpPr>
        <p:spPr>
          <a:xfrm>
            <a:off x="497593" y="999715"/>
            <a:ext cx="11540419" cy="5164491"/>
          </a:xfrm>
        </p:spPr>
        <p:txBody>
          <a:bodyPr/>
          <a:lstStyle/>
          <a:p>
            <a:pPr marL="0" indent="0">
              <a:buNone/>
            </a:pPr>
            <a:r>
              <a:rPr lang="en-US" sz="2000" b="1" dirty="0" smtClean="0">
                <a:gradFill>
                  <a:gsLst>
                    <a:gs pos="0">
                      <a:schemeClr val="tx1"/>
                    </a:gs>
                    <a:gs pos="100000">
                      <a:schemeClr val="tx1"/>
                    </a:gs>
                  </a:gsLst>
                  <a:lin ang="5400000" scaled="0"/>
                </a:gradFill>
              </a:rPr>
              <a:t>Thank you </a:t>
            </a:r>
            <a:r>
              <a:rPr lang="en-US" sz="2000" dirty="0" smtClean="0">
                <a:gradFill>
                  <a:gsLst>
                    <a:gs pos="0">
                      <a:schemeClr val="tx1"/>
                    </a:gs>
                    <a:gs pos="100000">
                      <a:schemeClr val="tx1"/>
                    </a:gs>
                  </a:gsLst>
                  <a:lin ang="5400000" scaled="0"/>
                </a:gradFill>
              </a:rPr>
              <a:t>for taking part in </a:t>
            </a:r>
            <a:r>
              <a:rPr lang="en-US" sz="2000" dirty="0" err="1" smtClean="0">
                <a:gradFill>
                  <a:gsLst>
                    <a:gs pos="0">
                      <a:schemeClr val="tx1"/>
                    </a:gs>
                    <a:gs pos="100000">
                      <a:schemeClr val="tx1"/>
                    </a:gs>
                  </a:gsLst>
                  <a:lin ang="5400000" scaled="0"/>
                </a:gradFill>
              </a:rPr>
              <a:t>TechEd</a:t>
            </a:r>
            <a:r>
              <a:rPr lang="en-US" sz="2000" dirty="0" smtClean="0">
                <a:gradFill>
                  <a:gsLst>
                    <a:gs pos="0">
                      <a:schemeClr val="tx1"/>
                    </a:gs>
                    <a:gs pos="100000">
                      <a:schemeClr val="tx1"/>
                    </a:gs>
                  </a:gsLst>
                  <a:lin ang="5400000" scaled="0"/>
                </a:gradFill>
              </a:rPr>
              <a:t> New Zealand 2011. </a:t>
            </a:r>
            <a:br>
              <a:rPr lang="en-US" sz="2000" dirty="0" smtClean="0">
                <a:gradFill>
                  <a:gsLst>
                    <a:gs pos="0">
                      <a:schemeClr val="tx1"/>
                    </a:gs>
                    <a:gs pos="100000">
                      <a:schemeClr val="tx1"/>
                    </a:gs>
                  </a:gsLst>
                  <a:lin ang="5400000" scaled="0"/>
                </a:gradFill>
              </a:rPr>
            </a:br>
            <a:r>
              <a:rPr lang="en-US" sz="2000" dirty="0" smtClean="0">
                <a:gradFill>
                  <a:gsLst>
                    <a:gs pos="0">
                      <a:schemeClr val="tx1"/>
                    </a:gs>
                    <a:gs pos="100000">
                      <a:schemeClr val="tx1"/>
                    </a:gs>
                  </a:gsLst>
                  <a:lin ang="5400000" scaled="0"/>
                </a:gradFill>
              </a:rPr>
              <a:t>Below is a list of key dates and resources:</a:t>
            </a:r>
          </a:p>
          <a:p>
            <a:pPr marL="0" indent="0">
              <a:buNone/>
            </a:pPr>
            <a:endParaRPr lang="en-US" sz="1200" dirty="0" smtClean="0">
              <a:solidFill>
                <a:srgbClr val="FF0000"/>
              </a:solidFill>
            </a:endParaRPr>
          </a:p>
          <a:p>
            <a:pPr marL="0" indent="0">
              <a:buNone/>
            </a:pPr>
            <a:r>
              <a:rPr lang="en-US" sz="1600" dirty="0" smtClean="0">
                <a:solidFill>
                  <a:srgbClr val="FF0000"/>
                </a:solidFill>
              </a:rPr>
              <a:t>Important </a:t>
            </a:r>
            <a:r>
              <a:rPr lang="en-US" sz="1600" dirty="0">
                <a:solidFill>
                  <a:srgbClr val="FF0000"/>
                </a:solidFill>
              </a:rPr>
              <a:t>Content Deadlines – detailed instructions are found on the Speaker Portal  at </a:t>
            </a:r>
            <a:r>
              <a:rPr lang="en-US" sz="1600" b="1" dirty="0">
                <a:solidFill>
                  <a:srgbClr val="FF0000"/>
                </a:solidFill>
                <a:hlinkClick r:id="rId3"/>
              </a:rPr>
              <a:t>https://newzealand.msteched.com/signin</a:t>
            </a:r>
            <a:r>
              <a:rPr lang="en-US" sz="1600" b="1" dirty="0">
                <a:solidFill>
                  <a:srgbClr val="FF0000"/>
                </a:solidFill>
              </a:rPr>
              <a:t>:</a:t>
            </a:r>
            <a:endParaRPr lang="en-US" sz="1600" dirty="0">
              <a:solidFill>
                <a:srgbClr val="FF0000"/>
              </a:solidFill>
            </a:endParaRPr>
          </a:p>
          <a:p>
            <a:pPr marL="428682" lvl="2" indent="-126223">
              <a:buSzPct val="100000"/>
              <a:buFont typeface="Arial" pitchFamily="34" charset="0"/>
              <a:buChar char="•"/>
            </a:pPr>
            <a:r>
              <a:rPr lang="en-US" sz="1600" b="1" dirty="0">
                <a:solidFill>
                  <a:srgbClr val="FF0000"/>
                </a:solidFill>
              </a:rPr>
              <a:t>July 18 - 29: </a:t>
            </a:r>
            <a:r>
              <a:rPr lang="en-US" sz="1600" dirty="0">
                <a:solidFill>
                  <a:srgbClr val="FF0000"/>
                </a:solidFill>
              </a:rPr>
              <a:t>CONTENT REVIEW (send to your Track Owner)</a:t>
            </a:r>
          </a:p>
          <a:p>
            <a:pPr marL="428682" lvl="2" indent="-126223">
              <a:buSzPct val="100000"/>
              <a:buFont typeface="Arial" pitchFamily="34" charset="0"/>
              <a:buChar char="•"/>
            </a:pPr>
            <a:r>
              <a:rPr lang="en-US" sz="1600" b="1" dirty="0">
                <a:solidFill>
                  <a:srgbClr val="FF0000"/>
                </a:solidFill>
              </a:rPr>
              <a:t>August 5 at 5pm: Upload </a:t>
            </a:r>
            <a:r>
              <a:rPr lang="en-US" sz="1600" dirty="0">
                <a:solidFill>
                  <a:srgbClr val="FF0000"/>
                </a:solidFill>
              </a:rPr>
              <a:t>FINAL PPT presentation on the Speaker Portal. This is the version that </a:t>
            </a:r>
            <a:br>
              <a:rPr lang="en-US" sz="1600" dirty="0">
                <a:solidFill>
                  <a:srgbClr val="FF0000"/>
                </a:solidFill>
              </a:rPr>
            </a:br>
            <a:r>
              <a:rPr lang="en-US" sz="1600" dirty="0">
                <a:solidFill>
                  <a:srgbClr val="FF0000"/>
                </a:solidFill>
              </a:rPr>
              <a:t>you will use at the event.</a:t>
            </a:r>
            <a:endParaRPr lang="en-US" sz="1600" dirty="0">
              <a:solidFill>
                <a:schemeClr val="tx1"/>
              </a:solidFill>
            </a:endParaRPr>
          </a:p>
          <a:p>
            <a:pPr marL="302459" lvl="2" indent="0">
              <a:buSzPct val="100000"/>
              <a:buNone/>
            </a:pPr>
            <a:r>
              <a:rPr lang="en-US" sz="1600" b="1" dirty="0">
                <a:solidFill>
                  <a:schemeClr val="tx1"/>
                </a:solidFill>
              </a:rPr>
              <a:t>	YOUR PROMPT FINAL PPT SUBMISSION IS APPRECIATED. </a:t>
            </a:r>
          </a:p>
          <a:p>
            <a:pPr marL="302459" lvl="2" indent="0">
              <a:buSzPct val="100000"/>
              <a:buNone/>
            </a:pPr>
            <a:r>
              <a:rPr lang="en-US" sz="1600" b="1" dirty="0">
                <a:solidFill>
                  <a:schemeClr val="tx1"/>
                </a:solidFill>
              </a:rPr>
              <a:t>	 No design support will be offered onsite.</a:t>
            </a:r>
            <a:r>
              <a:rPr lang="en-US" sz="1600" dirty="0">
                <a:solidFill>
                  <a:schemeClr val="tx1"/>
                </a:solidFill>
              </a:rPr>
              <a:t/>
            </a:r>
            <a:br>
              <a:rPr lang="en-US" sz="1600" dirty="0">
                <a:solidFill>
                  <a:schemeClr val="tx1"/>
                </a:solidFill>
              </a:rPr>
            </a:br>
            <a:r>
              <a:rPr lang="en-US" sz="1600" dirty="0" smtClean="0">
                <a:solidFill>
                  <a:srgbClr val="FF0000"/>
                </a:solidFill>
              </a:rPr>
              <a:t>Slide </a:t>
            </a:r>
            <a:r>
              <a:rPr lang="en-US" sz="1600" dirty="0">
                <a:solidFill>
                  <a:srgbClr val="FF0000"/>
                </a:solidFill>
              </a:rPr>
              <a:t>Design Resources – Located on the Speaker Portal  (graphics, webinar, etc.)</a:t>
            </a:r>
            <a:endParaRPr lang="en-US" sz="1600" dirty="0">
              <a:solidFill>
                <a:schemeClr val="tx1"/>
              </a:solidFill>
            </a:endParaRPr>
          </a:p>
          <a:p>
            <a:pPr marL="126223" lvl="1" indent="-126223">
              <a:buSzPct val="100000"/>
              <a:buFont typeface="Arial" pitchFamily="34" charset="0"/>
              <a:buChar char="•"/>
            </a:pPr>
            <a:r>
              <a:rPr lang="en-US" sz="1600" dirty="0">
                <a:solidFill>
                  <a:schemeClr val="tx1"/>
                </a:solidFill>
              </a:rPr>
              <a:t>If you include any third-party photography or art, licensing information and permission </a:t>
            </a:r>
            <a:r>
              <a:rPr lang="en-US" sz="1600" u="sng" dirty="0">
                <a:solidFill>
                  <a:schemeClr val="tx1"/>
                </a:solidFill>
              </a:rPr>
              <a:t>must be credited</a:t>
            </a:r>
            <a:r>
              <a:rPr lang="en-US" sz="1600" dirty="0">
                <a:solidFill>
                  <a:schemeClr val="tx1"/>
                </a:solidFill>
              </a:rPr>
              <a:t> </a:t>
            </a:r>
            <a:br>
              <a:rPr lang="en-US" sz="1600" dirty="0">
                <a:solidFill>
                  <a:schemeClr val="tx1"/>
                </a:solidFill>
              </a:rPr>
            </a:br>
            <a:r>
              <a:rPr lang="en-US" sz="1600" dirty="0">
                <a:solidFill>
                  <a:schemeClr val="tx1"/>
                </a:solidFill>
              </a:rPr>
              <a:t>in the PPT or it will be deleted.</a:t>
            </a:r>
          </a:p>
          <a:p>
            <a:pPr marL="126223" lvl="1" indent="-126223">
              <a:buSzPct val="100000"/>
              <a:buNone/>
            </a:pPr>
            <a:endParaRPr lang="en-US" sz="1600" dirty="0">
              <a:solidFill>
                <a:schemeClr val="tx1"/>
              </a:solidFill>
            </a:endParaRPr>
          </a:p>
          <a:p>
            <a:pPr marL="126223" lvl="1" indent="-126223">
              <a:buSzPct val="100000"/>
              <a:buNone/>
            </a:pPr>
            <a:r>
              <a:rPr lang="en-US" sz="1600" dirty="0">
                <a:solidFill>
                  <a:schemeClr val="tx1"/>
                </a:solidFill>
              </a:rPr>
              <a:t>Points of Contact</a:t>
            </a:r>
          </a:p>
          <a:p>
            <a:pPr marL="126223" lvl="1" indent="-126223">
              <a:buSzPct val="100000"/>
              <a:buFont typeface="Arial" pitchFamily="34" charset="0"/>
              <a:buChar char="•"/>
            </a:pPr>
            <a:r>
              <a:rPr lang="en-US" sz="1600" dirty="0">
                <a:solidFill>
                  <a:srgbClr val="FF0000"/>
                </a:solidFill>
              </a:rPr>
              <a:t>Direct presentation questions to </a:t>
            </a:r>
            <a:r>
              <a:rPr lang="en-US" sz="1600" dirty="0">
                <a:solidFill>
                  <a:srgbClr val="FF0000"/>
                </a:solidFill>
                <a:hlinkClick r:id="rId4"/>
              </a:rPr>
              <a:t>todd@avenues.co.nz</a:t>
            </a:r>
            <a:endParaRPr lang="en-US" sz="1600" dirty="0">
              <a:solidFill>
                <a:srgbClr val="FF0000"/>
              </a:solidFill>
            </a:endParaRPr>
          </a:p>
          <a:p>
            <a:pPr marL="126223" lvl="1" indent="-126223">
              <a:buSzPct val="100000"/>
              <a:buFont typeface="Arial" pitchFamily="34" charset="0"/>
              <a:buChar char="•"/>
            </a:pPr>
            <a:r>
              <a:rPr lang="en-US" sz="1600" dirty="0">
                <a:solidFill>
                  <a:srgbClr val="FF0000"/>
                </a:solidFill>
              </a:rPr>
              <a:t>Direct content questions to your Track Owner</a:t>
            </a:r>
          </a:p>
          <a:p>
            <a:pPr marL="126223" lvl="1" indent="-126223">
              <a:buSzPct val="100000"/>
              <a:buFont typeface="Arial" pitchFamily="34" charset="0"/>
              <a:buChar char="•"/>
            </a:pPr>
            <a:endParaRPr lang="en-US" sz="1600" dirty="0">
              <a:solidFill>
                <a:schemeClr val="tx1"/>
              </a:solidFill>
            </a:endParaRPr>
          </a:p>
          <a:p>
            <a:pPr marL="0" lvl="1" indent="0">
              <a:buSzPct val="100000"/>
              <a:buNone/>
            </a:pPr>
            <a:r>
              <a:rPr lang="en-US" sz="1600" dirty="0">
                <a:solidFill>
                  <a:schemeClr val="tx1"/>
                </a:solidFill>
              </a:rPr>
              <a:t>PRINTING: This template is intentionally set to print in </a:t>
            </a:r>
            <a:r>
              <a:rPr lang="en-US" sz="1600" dirty="0" err="1" smtClean="0">
                <a:solidFill>
                  <a:schemeClr val="tx1"/>
                </a:solidFill>
              </a:rPr>
              <a:t>colour</a:t>
            </a:r>
            <a:r>
              <a:rPr lang="en-US" sz="1600" dirty="0" smtClean="0">
                <a:solidFill>
                  <a:schemeClr val="tx1"/>
                </a:solidFill>
              </a:rPr>
              <a:t>, </a:t>
            </a:r>
            <a:r>
              <a:rPr lang="en-US" sz="1600" dirty="0">
                <a:solidFill>
                  <a:schemeClr val="tx1"/>
                </a:solidFill>
              </a:rPr>
              <a:t>not black and white</a:t>
            </a:r>
          </a:p>
          <a:p>
            <a:pPr marL="0" indent="0">
              <a:buNone/>
            </a:pPr>
            <a:endParaRPr lang="en-US" sz="16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427051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Scrub Checklist</a:t>
            </a:r>
            <a:endParaRPr sz="2800" dirty="0"/>
          </a:p>
        </p:txBody>
      </p:sp>
      <p:sp>
        <p:nvSpPr>
          <p:cNvPr id="14" name="Text Placeholder 13"/>
          <p:cNvSpPr>
            <a:spLocks noGrp="1"/>
          </p:cNvSpPr>
          <p:nvPr>
            <p:ph type="body" sz="quarter" idx="10"/>
          </p:nvPr>
        </p:nvSpPr>
        <p:spPr>
          <a:xfrm>
            <a:off x="497594" y="986067"/>
            <a:ext cx="11173090" cy="6026265"/>
          </a:xfrm>
        </p:spPr>
        <p:txBody>
          <a:bodyPr/>
          <a:lstStyle/>
          <a:p>
            <a:pPr marL="0" defTabSz="914099" fontAlgn="base">
              <a:spcBef>
                <a:spcPct val="0"/>
              </a:spcBef>
              <a:spcAft>
                <a:spcPct val="0"/>
              </a:spcAft>
              <a:buNone/>
            </a:pPr>
            <a:r>
              <a:rPr lang="en-US" sz="1800" dirty="0" smtClean="0">
                <a:gradFill>
                  <a:gsLst>
                    <a:gs pos="0">
                      <a:srgbClr val="FFFFFF"/>
                    </a:gs>
                    <a:gs pos="100000">
                      <a:srgbClr val="FFFFFF"/>
                    </a:gs>
                  </a:gsLst>
                  <a:lin ang="5400000" scaled="0"/>
                </a:gradFill>
                <a:latin typeface="+mn-lt"/>
              </a:rPr>
              <a:t>Upload your final deck on the speaker portal on or before </a:t>
            </a:r>
            <a:r>
              <a:rPr lang="en-US" sz="1800" b="1" dirty="0" smtClean="0">
                <a:solidFill>
                  <a:schemeClr val="bg2">
                    <a:lumMod val="75000"/>
                    <a:alpha val="99000"/>
                  </a:schemeClr>
                </a:solidFill>
                <a:latin typeface="+mn-lt"/>
              </a:rPr>
              <a:t>05 August</a:t>
            </a:r>
            <a:r>
              <a:rPr lang="en-US" sz="1800" b="1" dirty="0" smtClean="0">
                <a:solidFill>
                  <a:schemeClr val="bg2">
                    <a:lumMod val="75000"/>
                    <a:alpha val="99000"/>
                  </a:schemeClr>
                </a:solidFill>
              </a:rPr>
              <a:t>, 2011 at 5 pm.</a:t>
            </a:r>
            <a:endParaRPr lang="en-US" sz="1800" dirty="0" smtClean="0">
              <a:gradFill>
                <a:gsLst>
                  <a:gs pos="0">
                    <a:srgbClr val="FFFFFF"/>
                  </a:gs>
                  <a:gs pos="100000">
                    <a:srgbClr val="FFFFFF"/>
                  </a:gs>
                </a:gsLst>
                <a:lin ang="5400000" scaled="0"/>
              </a:gradFill>
              <a:latin typeface="+mn-lt"/>
            </a:endParaRPr>
          </a:p>
          <a:p>
            <a:pPr marL="0" defTabSz="914099" fontAlgn="base">
              <a:spcBef>
                <a:spcPct val="0"/>
              </a:spcBef>
              <a:spcAft>
                <a:spcPct val="0"/>
              </a:spcAft>
              <a:buNone/>
            </a:pPr>
            <a:endParaRPr lang="en-GB" sz="1800" dirty="0" smtClean="0">
              <a:gradFill>
                <a:gsLst>
                  <a:gs pos="0">
                    <a:srgbClr val="FFFFFF"/>
                  </a:gs>
                  <a:gs pos="100000">
                    <a:srgbClr val="FFFFFF"/>
                  </a:gs>
                </a:gsLst>
                <a:lin ang="5400000" scaled="0"/>
              </a:gradFill>
            </a:endParaRPr>
          </a:p>
          <a:p>
            <a:pPr marL="0" defTabSz="914099" fontAlgn="base">
              <a:spcBef>
                <a:spcPct val="0"/>
              </a:spcBef>
              <a:spcAft>
                <a:spcPct val="0"/>
              </a:spcAft>
              <a:buNone/>
            </a:pPr>
            <a:r>
              <a:rPr lang="en-GB" sz="1800" dirty="0" smtClean="0"/>
              <a:t>PowerPoint presentations undergo a brief scrub process and are posted to CommNet for attendee access</a:t>
            </a:r>
            <a:br>
              <a:rPr lang="en-GB" sz="1800" dirty="0" smtClean="0"/>
            </a:br>
            <a:r>
              <a:rPr lang="en-GB" sz="1800" dirty="0" smtClean="0"/>
              <a:t>at least 48 hours prior to the session. </a:t>
            </a:r>
            <a:r>
              <a:rPr lang="en-GB" sz="1800" dirty="0" smtClean="0">
                <a:solidFill>
                  <a:schemeClr val="bg2">
                    <a:lumMod val="75000"/>
                    <a:alpha val="99000"/>
                  </a:schemeClr>
                </a:solidFill>
              </a:rPr>
              <a:t>No design support will be available onsite.</a:t>
            </a:r>
          </a:p>
          <a:p>
            <a:pPr marL="0" defTabSz="914099" fontAlgn="base">
              <a:spcBef>
                <a:spcPct val="0"/>
              </a:spcBef>
              <a:spcAft>
                <a:spcPct val="0"/>
              </a:spcAft>
              <a:buNone/>
            </a:pPr>
            <a:endParaRPr lang="en-GB" sz="1800" dirty="0" smtClean="0">
              <a:gradFill>
                <a:gsLst>
                  <a:gs pos="0">
                    <a:schemeClr val="tx2"/>
                  </a:gs>
                  <a:gs pos="100000">
                    <a:schemeClr val="tx2"/>
                  </a:gs>
                </a:gsLst>
                <a:lin ang="5400000" scaled="0"/>
              </a:gradFill>
            </a:endParaRPr>
          </a:p>
          <a:p>
            <a:pPr marL="0" defTabSz="914099" fontAlgn="base">
              <a:spcBef>
                <a:spcPct val="0"/>
              </a:spcBef>
              <a:spcAft>
                <a:spcPct val="0"/>
              </a:spcAft>
              <a:buNone/>
            </a:pPr>
            <a:endParaRPr lang="en-GB" sz="1800" dirty="0" smtClean="0">
              <a:gradFill>
                <a:gsLst>
                  <a:gs pos="0">
                    <a:schemeClr val="tx2"/>
                  </a:gs>
                  <a:gs pos="100000">
                    <a:schemeClr val="tx2"/>
                  </a:gs>
                </a:gsLst>
                <a:lin ang="5400000" scaled="0"/>
              </a:gradFill>
            </a:endParaRPr>
          </a:p>
          <a:p>
            <a:pPr marL="0" defTabSz="914099" fontAlgn="base">
              <a:spcBef>
                <a:spcPct val="0"/>
              </a:spcBef>
              <a:spcAft>
                <a:spcPct val="0"/>
              </a:spcAft>
              <a:buNone/>
            </a:pPr>
            <a:r>
              <a:rPr lang="en-GB" sz="1800" b="1" dirty="0" smtClean="0">
                <a:solidFill>
                  <a:schemeClr val="bg2">
                    <a:lumMod val="75000"/>
                    <a:alpha val="99000"/>
                  </a:schemeClr>
                </a:solidFill>
              </a:rPr>
              <a:t>The Scrub Process will:</a:t>
            </a:r>
          </a:p>
          <a:p>
            <a:pPr marL="233363" indent="-233363" defTabSz="914099" fontAlgn="base">
              <a:spcBef>
                <a:spcPct val="0"/>
              </a:spcBef>
              <a:spcAft>
                <a:spcPct val="0"/>
              </a:spcAft>
              <a:buFont typeface="Arial" pitchFamily="34" charset="0"/>
              <a:buChar char="•"/>
            </a:pPr>
            <a:r>
              <a:rPr lang="en-US" sz="1800" dirty="0" smtClean="0">
                <a:gradFill>
                  <a:gsLst>
                    <a:gs pos="0">
                      <a:srgbClr val="FFFFFF"/>
                    </a:gs>
                    <a:gs pos="100000">
                      <a:srgbClr val="FFFFFF"/>
                    </a:gs>
                  </a:gsLst>
                  <a:lin ang="5400000" scaled="0"/>
                </a:gradFill>
              </a:rPr>
              <a:t>Verify that required slides are included</a:t>
            </a:r>
          </a:p>
          <a:p>
            <a:pPr marL="233363" indent="-233363" defTabSz="914099" fontAlgn="base">
              <a:spcBef>
                <a:spcPct val="0"/>
              </a:spcBef>
              <a:spcAft>
                <a:spcPct val="0"/>
              </a:spcAft>
              <a:buFont typeface="Arial" pitchFamily="34" charset="0"/>
              <a:buChar char="•"/>
            </a:pPr>
            <a:r>
              <a:rPr lang="en-US" sz="1800" dirty="0" smtClean="0">
                <a:gradFill>
                  <a:gsLst>
                    <a:gs pos="0">
                      <a:srgbClr val="FFFFFF"/>
                    </a:gs>
                    <a:gs pos="100000">
                      <a:srgbClr val="FFFFFF"/>
                    </a:gs>
                  </a:gsLst>
                  <a:lin ang="5400000" scaled="0"/>
                </a:gradFill>
              </a:rPr>
              <a:t>Remove any non-template logos and graphics from the walk-in slide </a:t>
            </a:r>
          </a:p>
          <a:p>
            <a:pPr marL="233363" indent="-233363" defTabSz="914099" fontAlgn="base">
              <a:spcBef>
                <a:spcPct val="0"/>
              </a:spcBef>
              <a:spcAft>
                <a:spcPct val="0"/>
              </a:spcAft>
              <a:buFont typeface="Arial" pitchFamily="34" charset="0"/>
              <a:buChar char="•"/>
            </a:pPr>
            <a:r>
              <a:rPr lang="en-US" sz="1800" dirty="0" smtClean="0">
                <a:gradFill>
                  <a:gsLst>
                    <a:gs pos="0">
                      <a:srgbClr val="FFFFFF"/>
                    </a:gs>
                    <a:gs pos="100000">
                      <a:srgbClr val="FFFFFF"/>
                    </a:gs>
                  </a:gsLst>
                  <a:lin ang="5400000" scaled="0"/>
                </a:gradFill>
              </a:rPr>
              <a:t>Remove all comments, hidden slides and speaker notes from slides </a:t>
            </a:r>
          </a:p>
          <a:p>
            <a:pPr marL="233363" indent="-233363" defTabSz="914099" fontAlgn="base">
              <a:spcBef>
                <a:spcPct val="0"/>
              </a:spcBef>
              <a:spcAft>
                <a:spcPct val="0"/>
              </a:spcAft>
              <a:buFont typeface="Arial" pitchFamily="34" charset="0"/>
              <a:buChar char="•"/>
            </a:pPr>
            <a:r>
              <a:rPr lang="en-US" sz="1800" dirty="0" smtClean="0">
                <a:gradFill>
                  <a:gsLst>
                    <a:gs pos="0">
                      <a:srgbClr val="FFFFFF"/>
                    </a:gs>
                    <a:gs pos="100000">
                      <a:srgbClr val="FFFFFF"/>
                    </a:gs>
                  </a:gsLst>
                  <a:lin ang="5400000" scaled="0"/>
                </a:gradFill>
              </a:rPr>
              <a:t>Set file properties box</a:t>
            </a:r>
          </a:p>
          <a:p>
            <a:pPr marL="233363" indent="-233363" defTabSz="914099" fontAlgn="base">
              <a:spcBef>
                <a:spcPct val="0"/>
              </a:spcBef>
              <a:spcAft>
                <a:spcPct val="0"/>
              </a:spcAft>
              <a:buFont typeface="Arial" pitchFamily="34" charset="0"/>
              <a:buChar char="•"/>
            </a:pPr>
            <a:r>
              <a:rPr lang="en-US" sz="1800" dirty="0" smtClean="0">
                <a:gradFill>
                  <a:gsLst>
                    <a:gs pos="0">
                      <a:srgbClr val="FFFFFF"/>
                    </a:gs>
                    <a:gs pos="100000">
                      <a:srgbClr val="FFFFFF"/>
                    </a:gs>
                  </a:gsLst>
                  <a:lin ang="5400000" scaled="0"/>
                </a:gradFill>
              </a:rPr>
              <a:t>Reset printability to grayscale </a:t>
            </a:r>
          </a:p>
          <a:p>
            <a:pPr marL="233363" indent="-233363" defTabSz="914099" fontAlgn="base">
              <a:spcBef>
                <a:spcPct val="0"/>
              </a:spcBef>
              <a:spcAft>
                <a:spcPct val="0"/>
              </a:spcAft>
              <a:buFont typeface="Arial" pitchFamily="34" charset="0"/>
              <a:buChar char="•"/>
            </a:pPr>
            <a:r>
              <a:rPr lang="en-US" sz="1800" dirty="0" smtClean="0">
                <a:gradFill>
                  <a:gsLst>
                    <a:gs pos="0">
                      <a:srgbClr val="FFFFFF"/>
                    </a:gs>
                    <a:gs pos="100000">
                      <a:srgbClr val="FFFFFF"/>
                    </a:gs>
                  </a:gsLst>
                  <a:lin ang="5400000" scaled="0"/>
                </a:gradFill>
              </a:rPr>
              <a:t>Notify Presentation Manager of any images identified as unlicensed for escalation</a:t>
            </a:r>
          </a:p>
          <a:p>
            <a:pPr marL="233363" indent="-233363" defTabSz="914099" fontAlgn="base">
              <a:spcBef>
                <a:spcPct val="0"/>
              </a:spcBef>
              <a:spcAft>
                <a:spcPct val="0"/>
              </a:spcAft>
              <a:buFont typeface="Arial" pitchFamily="34" charset="0"/>
              <a:buChar char="•"/>
            </a:pPr>
            <a:r>
              <a:rPr lang="en-US" sz="1800" dirty="0" smtClean="0">
                <a:gradFill>
                  <a:gsLst>
                    <a:gs pos="0">
                      <a:srgbClr val="FFFFFF"/>
                    </a:gs>
                    <a:gs pos="100000">
                      <a:srgbClr val="FFFFFF"/>
                    </a:gs>
                  </a:gsLst>
                  <a:lin ang="5400000" scaled="0"/>
                </a:gradFill>
              </a:rPr>
              <a:t>Rename files to match naming convention</a:t>
            </a:r>
          </a:p>
          <a:p>
            <a:pPr marL="233363" indent="-233363" defTabSz="914099" fontAlgn="base">
              <a:spcBef>
                <a:spcPct val="0"/>
              </a:spcBef>
              <a:spcAft>
                <a:spcPct val="0"/>
              </a:spcAft>
              <a:buFont typeface="Arial" pitchFamily="34" charset="0"/>
              <a:buChar char="•"/>
            </a:pPr>
            <a:r>
              <a:rPr lang="en-US" sz="1800" dirty="0" smtClean="0">
                <a:gradFill>
                  <a:gsLst>
                    <a:gs pos="0">
                      <a:srgbClr val="FFFFFF"/>
                    </a:gs>
                    <a:gs pos="100000">
                      <a:srgbClr val="FFFFFF"/>
                    </a:gs>
                  </a:gsLst>
                  <a:lin ang="5400000" scaled="0"/>
                </a:gradFill>
              </a:rPr>
              <a:t>Correct session title and session code to match printed Mini Guide and Schedule Builder</a:t>
            </a:r>
          </a:p>
          <a:p>
            <a:pPr marL="0" defTabSz="914099" fontAlgn="base">
              <a:spcBef>
                <a:spcPct val="0"/>
              </a:spcBef>
              <a:spcAft>
                <a:spcPct val="0"/>
              </a:spcAft>
              <a:buNone/>
            </a:pPr>
            <a:endParaRPr lang="en-US" sz="1800" dirty="0" smtClean="0">
              <a:gradFill>
                <a:gsLst>
                  <a:gs pos="0">
                    <a:schemeClr val="tx2"/>
                  </a:gs>
                  <a:gs pos="100000">
                    <a:schemeClr val="tx2"/>
                  </a:gs>
                </a:gsLst>
                <a:lin ang="5400000" scaled="0"/>
              </a:gradFill>
            </a:endParaRPr>
          </a:p>
          <a:p>
            <a:pPr marL="0" defTabSz="914099" fontAlgn="base">
              <a:spcBef>
                <a:spcPct val="0"/>
              </a:spcBef>
              <a:spcAft>
                <a:spcPct val="0"/>
              </a:spcAft>
              <a:buNone/>
            </a:pPr>
            <a:endParaRPr lang="en-US" sz="1800" dirty="0" smtClean="0">
              <a:gradFill>
                <a:gsLst>
                  <a:gs pos="0">
                    <a:schemeClr val="tx2"/>
                  </a:gs>
                  <a:gs pos="100000">
                    <a:schemeClr val="tx2"/>
                  </a:gs>
                </a:gsLst>
                <a:lin ang="5400000" scaled="0"/>
              </a:gradFill>
            </a:endParaRPr>
          </a:p>
          <a:p>
            <a:pPr defTabSz="914099" fontAlgn="base">
              <a:spcBef>
                <a:spcPct val="0"/>
              </a:spcBef>
              <a:spcAft>
                <a:spcPct val="0"/>
              </a:spcAft>
              <a:buNone/>
            </a:pPr>
            <a:r>
              <a:rPr lang="en-US" sz="1800" b="1" dirty="0" smtClean="0">
                <a:solidFill>
                  <a:schemeClr val="bg2">
                    <a:lumMod val="75000"/>
                  </a:schemeClr>
                </a:solidFill>
              </a:rPr>
              <a:t>Speakers:</a:t>
            </a:r>
          </a:p>
          <a:p>
            <a:pPr marL="233363" indent="-233363" defTabSz="914099" fontAlgn="base">
              <a:spcBef>
                <a:spcPct val="0"/>
              </a:spcBef>
              <a:spcAft>
                <a:spcPct val="0"/>
              </a:spcAft>
              <a:buFont typeface="Arial" pitchFamily="34" charset="0"/>
              <a:buChar char="•"/>
            </a:pPr>
            <a:r>
              <a:rPr lang="en-US" sz="1800" dirty="0" smtClean="0">
                <a:gradFill>
                  <a:gsLst>
                    <a:gs pos="0">
                      <a:srgbClr val="FFFFFF"/>
                    </a:gs>
                    <a:gs pos="100000">
                      <a:srgbClr val="FFFFFF"/>
                    </a:gs>
                  </a:gsLst>
                  <a:lin ang="5400000" scaled="0"/>
                </a:gradFill>
              </a:rPr>
              <a:t>Use the provided event template and associated colors, fonts, layout and transition slides</a:t>
            </a:r>
          </a:p>
          <a:p>
            <a:pPr marL="233363" indent="-233363" defTabSz="914099" fontAlgn="base">
              <a:spcBef>
                <a:spcPct val="0"/>
              </a:spcBef>
              <a:spcAft>
                <a:spcPct val="0"/>
              </a:spcAft>
              <a:buFont typeface="Arial" pitchFamily="34" charset="0"/>
              <a:buChar char="•"/>
            </a:pPr>
            <a:r>
              <a:rPr lang="en-US" sz="1800" dirty="0" smtClean="0">
                <a:gradFill>
                  <a:gsLst>
                    <a:gs pos="0">
                      <a:srgbClr val="FFFFFF"/>
                    </a:gs>
                    <a:gs pos="100000">
                      <a:srgbClr val="FFFFFF"/>
                    </a:gs>
                  </a:gsLst>
                  <a:lin ang="5400000" scaled="0"/>
                </a:gradFill>
              </a:rPr>
              <a:t>Correct product names to follow applicable branding rules</a:t>
            </a:r>
          </a:p>
          <a:p>
            <a:pPr marL="0" defTabSz="914099" fontAlgn="base">
              <a:spcBef>
                <a:spcPct val="0"/>
              </a:spcBef>
              <a:spcAft>
                <a:spcPct val="0"/>
              </a:spcAft>
              <a:buNone/>
            </a:pPr>
            <a:endParaRPr lang="en-US" sz="1800" dirty="0" smtClean="0">
              <a:gradFill>
                <a:gsLst>
                  <a:gs pos="0">
                    <a:schemeClr val="tx2"/>
                  </a:gs>
                  <a:gs pos="100000">
                    <a:schemeClr val="tx2"/>
                  </a:gs>
                </a:gsLst>
                <a:lin ang="5400000" scaled="0"/>
              </a:gradFill>
            </a:endParaRPr>
          </a:p>
          <a:p>
            <a:pPr marL="0" defTabSz="914099" fontAlgn="base">
              <a:spcBef>
                <a:spcPct val="0"/>
              </a:spcBef>
              <a:spcAft>
                <a:spcPct val="0"/>
              </a:spcAft>
              <a:buNone/>
            </a:pPr>
            <a:endParaRPr lang="en-US" sz="1800" dirty="0" smtClean="0">
              <a:gradFill>
                <a:gsLst>
                  <a:gs pos="0">
                    <a:srgbClr val="FFFFFF"/>
                  </a:gs>
                  <a:gs pos="100000">
                    <a:srgbClr val="FFFFFF"/>
                  </a:gs>
                </a:gsLst>
                <a:lin ang="5400000" scaled="0"/>
              </a:gradFill>
              <a:latin typeface="+mn-lt"/>
            </a:endParaRPr>
          </a:p>
          <a:p>
            <a:endParaRPr lang="en-US" dirty="0"/>
          </a:p>
        </p:txBody>
      </p:sp>
      <p:sp>
        <p:nvSpPr>
          <p:cNvPr id="5" name="Rectangle 4"/>
          <p:cNvSpPr/>
          <p:nvPr/>
        </p:nvSpPr>
        <p:spPr bwMode="white">
          <a:xfrm>
            <a:off x="227012" y="2354240"/>
            <a:ext cx="11658600" cy="2470245"/>
          </a:xfrm>
          <a:prstGeom prst="rect">
            <a:avLst/>
          </a:prstGeom>
          <a:noFill/>
          <a:ln>
            <a:solidFill>
              <a:schemeClr val="bg2"/>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white">
          <a:xfrm>
            <a:off x="227012" y="4995082"/>
            <a:ext cx="11658600" cy="1132763"/>
          </a:xfrm>
          <a:prstGeom prst="rect">
            <a:avLst/>
          </a:prstGeom>
          <a:noFill/>
          <a:ln>
            <a:solidFill>
              <a:schemeClr val="bg2"/>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021341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4294967295"/>
          </p:nvPr>
        </p:nvSpPr>
        <p:spPr>
          <a:xfrm>
            <a:off x="519113" y="1447800"/>
            <a:ext cx="11173090" cy="2412968"/>
          </a:xfrm>
        </p:spPr>
        <p:txBody>
          <a:bodyPr/>
          <a:lstStyle/>
          <a:p>
            <a:pPr>
              <a:buBlip>
                <a:blip r:embed="rId3"/>
              </a:buBlip>
            </a:pPr>
            <a:r>
              <a:rPr lang="en-US" dirty="0" smtClean="0">
                <a:gradFill>
                  <a:gsLst>
                    <a:gs pos="0">
                      <a:schemeClr val="tx1"/>
                    </a:gs>
                    <a:gs pos="100000">
                      <a:schemeClr val="tx1"/>
                    </a:gs>
                  </a:gsLst>
                  <a:lin ang="5400000" scaled="0"/>
                </a:gradFill>
              </a:rPr>
              <a:t>Font, size, and color for text have been formatted for you </a:t>
            </a:r>
            <a:br>
              <a:rPr lang="en-US" dirty="0" smtClean="0">
                <a:gradFill>
                  <a:gsLst>
                    <a:gs pos="0">
                      <a:schemeClr val="tx1"/>
                    </a:gs>
                    <a:gs pos="100000">
                      <a:schemeClr val="tx1"/>
                    </a:gs>
                  </a:gsLst>
                  <a:lin ang="5400000" scaled="0"/>
                </a:gradFill>
              </a:rPr>
            </a:br>
            <a:r>
              <a:rPr lang="en-US" dirty="0" smtClean="0">
                <a:gradFill>
                  <a:gsLst>
                    <a:gs pos="0">
                      <a:schemeClr val="tx1"/>
                    </a:gs>
                    <a:gs pos="100000">
                      <a:schemeClr val="tx1"/>
                    </a:gs>
                  </a:gsLst>
                  <a:lin ang="5400000" scaled="0"/>
                </a:gradFill>
              </a:rPr>
              <a:t>in the Slide Master</a:t>
            </a:r>
          </a:p>
          <a:p>
            <a:pPr>
              <a:buBlip>
                <a:blip r:embed="rId3"/>
              </a:buBlip>
            </a:pPr>
            <a:r>
              <a:rPr lang="en-US" dirty="0">
                <a:gradFill>
                  <a:gsLst>
                    <a:gs pos="0">
                      <a:schemeClr val="tx1"/>
                    </a:gs>
                    <a:gs pos="100000">
                      <a:schemeClr val="tx1"/>
                    </a:gs>
                  </a:gsLst>
                  <a:lin ang="5400000" scaled="0"/>
                </a:gradFill>
              </a:rPr>
              <a:t>This template </a:t>
            </a:r>
            <a:r>
              <a:rPr lang="en-US" dirty="0" smtClean="0">
                <a:gradFill>
                  <a:gsLst>
                    <a:gs pos="0">
                      <a:schemeClr val="tx1"/>
                    </a:gs>
                    <a:gs pos="100000">
                      <a:schemeClr val="tx1"/>
                    </a:gs>
                  </a:gsLst>
                  <a:lin ang="5400000" scaled="0"/>
                </a:gradFill>
              </a:rPr>
              <a:t>uses </a:t>
            </a:r>
            <a:r>
              <a:rPr lang="en-US" dirty="0" smtClean="0"/>
              <a:t>Arial </a:t>
            </a:r>
            <a:r>
              <a:rPr lang="en-US" dirty="0" smtClean="0">
                <a:gradFill>
                  <a:gsLst>
                    <a:gs pos="0">
                      <a:schemeClr val="tx1"/>
                    </a:gs>
                    <a:gs pos="100000">
                      <a:schemeClr val="tx1"/>
                    </a:gs>
                  </a:gsLst>
                  <a:lin ang="5400000" scaled="0"/>
                </a:gradFill>
              </a:rPr>
              <a:t>a </a:t>
            </a:r>
            <a:r>
              <a:rPr lang="en-US" dirty="0">
                <a:gradFill>
                  <a:gsLst>
                    <a:gs pos="0">
                      <a:schemeClr val="tx1"/>
                    </a:gs>
                    <a:gs pos="100000">
                      <a:schemeClr val="tx1"/>
                    </a:gs>
                  </a:gsLst>
                  <a:lin ang="5400000" scaled="0"/>
                </a:gradFill>
              </a:rPr>
              <a:t>standard font included in Office 2007, Office 2010, Windows Vista and Windows 7</a:t>
            </a:r>
          </a:p>
          <a:p>
            <a:pPr>
              <a:buBlip>
                <a:blip r:embed="rId3"/>
              </a:buBlip>
            </a:pPr>
            <a:r>
              <a:rPr lang="en-US" dirty="0">
                <a:gradFill>
                  <a:gsLst>
                    <a:gs pos="0">
                      <a:schemeClr val="tx1"/>
                    </a:gs>
                    <a:gs pos="100000">
                      <a:schemeClr val="tx1"/>
                    </a:gs>
                  </a:gsLst>
                  <a:lin ang="5400000" scaled="0"/>
                </a:gradFill>
              </a:rPr>
              <a:t>Use the color palette shown below</a:t>
            </a:r>
          </a:p>
        </p:txBody>
      </p:sp>
      <p:sp>
        <p:nvSpPr>
          <p:cNvPr id="4" name="Rounded Rectangle 3"/>
          <p:cNvSpPr/>
          <p:nvPr/>
        </p:nvSpPr>
        <p:spPr bwMode="auto">
          <a:xfrm>
            <a:off x="8151812" y="4237464"/>
            <a:ext cx="2226901" cy="616254"/>
          </a:xfrm>
          <a:prstGeom prst="roundRect">
            <a:avLst>
              <a:gd name="adj" fmla="val 0"/>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Sample Fill</a:t>
            </a:r>
          </a:p>
        </p:txBody>
      </p:sp>
      <p:sp>
        <p:nvSpPr>
          <p:cNvPr id="5" name="Rounded Rectangle 4"/>
          <p:cNvSpPr/>
          <p:nvPr/>
        </p:nvSpPr>
        <p:spPr bwMode="auto">
          <a:xfrm>
            <a:off x="5764212" y="4237464"/>
            <a:ext cx="2226901" cy="616254"/>
          </a:xfrm>
          <a:prstGeom prst="roundRect">
            <a:avLst>
              <a:gd name="adj" fmla="val 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Sample Fill</a:t>
            </a:r>
          </a:p>
        </p:txBody>
      </p:sp>
      <p:sp>
        <p:nvSpPr>
          <p:cNvPr id="6" name="Rounded Rectangle 5"/>
          <p:cNvSpPr/>
          <p:nvPr/>
        </p:nvSpPr>
        <p:spPr bwMode="auto">
          <a:xfrm>
            <a:off x="3376611" y="4237464"/>
            <a:ext cx="2226901" cy="616254"/>
          </a:xfrm>
          <a:prstGeom prst="roundRect">
            <a:avLst>
              <a:gd name="adj" fmla="val 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chemeClr val="tx1">
                    <a:alpha val="99000"/>
                  </a:schemeClr>
                </a:solidFill>
              </a:rPr>
              <a:t>Sample Fill</a:t>
            </a:r>
          </a:p>
        </p:txBody>
      </p:sp>
      <p:sp>
        <p:nvSpPr>
          <p:cNvPr id="7" name="Rounded Rectangle 6"/>
          <p:cNvSpPr/>
          <p:nvPr/>
        </p:nvSpPr>
        <p:spPr bwMode="auto">
          <a:xfrm>
            <a:off x="8151812" y="5032527"/>
            <a:ext cx="2226901" cy="616254"/>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Sample Fill</a:t>
            </a:r>
          </a:p>
        </p:txBody>
      </p:sp>
      <p:sp>
        <p:nvSpPr>
          <p:cNvPr id="8" name="Rounded Rectangle 7"/>
          <p:cNvSpPr/>
          <p:nvPr/>
        </p:nvSpPr>
        <p:spPr bwMode="auto">
          <a:xfrm>
            <a:off x="5764211" y="5032527"/>
            <a:ext cx="2226901" cy="616254"/>
          </a:xfrm>
          <a:prstGeom prst="roundRect">
            <a:avLst>
              <a:gd name="adj" fmla="val 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Sample Fill</a:t>
            </a:r>
          </a:p>
        </p:txBody>
      </p:sp>
      <p:sp>
        <p:nvSpPr>
          <p:cNvPr id="9" name="Rounded Rectangle 8"/>
          <p:cNvSpPr/>
          <p:nvPr/>
        </p:nvSpPr>
        <p:spPr bwMode="auto">
          <a:xfrm>
            <a:off x="3376611" y="5032527"/>
            <a:ext cx="2226901" cy="616254"/>
          </a:xfrm>
          <a:prstGeom prst="roundRect">
            <a:avLst>
              <a:gd name="adj" fmla="val 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gradFill>
                  <a:gsLst>
                    <a:gs pos="0">
                      <a:srgbClr val="FFFFFF"/>
                    </a:gs>
                    <a:gs pos="100000">
                      <a:srgbClr val="FFFFFF"/>
                    </a:gs>
                  </a:gsLst>
                  <a:lin ang="5400000" scaled="0"/>
                </a:gradFill>
              </a:rPr>
              <a:t>Sample Fill</a:t>
            </a:r>
          </a:p>
        </p:txBody>
      </p:sp>
      <p:sp>
        <p:nvSpPr>
          <p:cNvPr id="10" name="Rounded Rectangle 9"/>
          <p:cNvSpPr/>
          <p:nvPr/>
        </p:nvSpPr>
        <p:spPr bwMode="auto">
          <a:xfrm>
            <a:off x="989009" y="4237464"/>
            <a:ext cx="2226901" cy="616254"/>
          </a:xfrm>
          <a:prstGeom prst="roundRect">
            <a:avLst>
              <a:gd name="adj" fmla="val 0"/>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rPr>
              <a:t>Sample Fill</a:t>
            </a:r>
          </a:p>
        </p:txBody>
      </p:sp>
      <p:sp>
        <p:nvSpPr>
          <p:cNvPr id="11" name="Rounded Rectangle 10"/>
          <p:cNvSpPr/>
          <p:nvPr/>
        </p:nvSpPr>
        <p:spPr bwMode="auto">
          <a:xfrm>
            <a:off x="989011" y="5032527"/>
            <a:ext cx="2226901" cy="616254"/>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rPr>
              <a:t>Sample Fill</a:t>
            </a:r>
          </a:p>
        </p:txBody>
      </p:sp>
    </p:spTree>
    <p:extLst>
      <p:ext uri="{BB962C8B-B14F-4D97-AF65-F5344CB8AC3E}">
        <p14:creationId xmlns:p14="http://schemas.microsoft.com/office/powerpoint/2010/main" val="46803162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US" dirty="0" smtClean="0"/>
              <a:t>Agenda</a:t>
            </a:r>
            <a:br>
              <a:rPr lang="en-US" dirty="0" smtClean="0"/>
            </a:br>
            <a:endParaRPr lang="en-US" sz="3600" dirty="0">
              <a:solidFill>
                <a:schemeClr val="accent1">
                  <a:alpha val="99000"/>
                </a:schemeClr>
              </a:solidFill>
            </a:endParaRPr>
          </a:p>
        </p:txBody>
      </p:sp>
      <p:sp>
        <p:nvSpPr>
          <p:cNvPr id="3" name="Text Placeholder 2"/>
          <p:cNvSpPr>
            <a:spLocks noGrp="1"/>
          </p:cNvSpPr>
          <p:nvPr>
            <p:ph type="body" sz="quarter" idx="4294967295"/>
          </p:nvPr>
        </p:nvSpPr>
        <p:spPr>
          <a:xfrm>
            <a:off x="507868" y="1905000"/>
            <a:ext cx="11173090" cy="2283702"/>
          </a:xfrm>
        </p:spPr>
        <p:txBody>
          <a:bodyPr/>
          <a:lstStyle/>
          <a:p>
            <a:pPr lvl="1"/>
            <a:r>
              <a:rPr lang="en-US" dirty="0" smtClean="0">
                <a:gradFill>
                  <a:gsLst>
                    <a:gs pos="0">
                      <a:schemeClr val="tx1"/>
                    </a:gs>
                    <a:gs pos="100000">
                      <a:schemeClr val="tx1"/>
                    </a:gs>
                  </a:gsLst>
                  <a:lin ang="5400000" scaled="0"/>
                </a:gradFill>
              </a:rPr>
              <a:t>Workflow Runtime</a:t>
            </a:r>
          </a:p>
          <a:p>
            <a:pPr marL="460375" lvl="1" indent="0">
              <a:buNone/>
            </a:pPr>
            <a:endParaRPr lang="en-US" dirty="0" smtClean="0">
              <a:gradFill>
                <a:gsLst>
                  <a:gs pos="0">
                    <a:schemeClr val="tx1"/>
                  </a:gs>
                  <a:gs pos="100000">
                    <a:schemeClr val="tx1"/>
                  </a:gs>
                </a:gsLst>
                <a:lin ang="5400000" scaled="0"/>
              </a:gradFill>
            </a:endParaRPr>
          </a:p>
          <a:p>
            <a:pPr lvl="1"/>
            <a:r>
              <a:rPr lang="en-US" dirty="0" smtClean="0">
                <a:gradFill>
                  <a:gsLst>
                    <a:gs pos="0">
                      <a:schemeClr val="tx1"/>
                    </a:gs>
                    <a:gs pos="100000">
                      <a:schemeClr val="tx1"/>
                    </a:gs>
                  </a:gsLst>
                  <a:lin ang="5400000" scaled="0"/>
                </a:gradFill>
              </a:rPr>
              <a:t>Workflow Service Host Extensibility</a:t>
            </a:r>
          </a:p>
          <a:p>
            <a:pPr marL="460375" lvl="1" indent="0">
              <a:buNone/>
            </a:pPr>
            <a:endParaRPr lang="en-US" dirty="0" smtClean="0">
              <a:gradFill>
                <a:gsLst>
                  <a:gs pos="0">
                    <a:schemeClr val="tx1"/>
                  </a:gs>
                  <a:gs pos="100000">
                    <a:schemeClr val="tx1"/>
                  </a:gs>
                </a:gsLst>
                <a:lin ang="5400000" scaled="0"/>
              </a:gradFill>
            </a:endParaRPr>
          </a:p>
          <a:p>
            <a:pPr lvl="1"/>
            <a:r>
              <a:rPr lang="en-US" dirty="0" smtClean="0">
                <a:gradFill>
                  <a:gsLst>
                    <a:gs pos="0">
                      <a:schemeClr val="tx1"/>
                    </a:gs>
                    <a:gs pos="100000">
                      <a:schemeClr val="tx1"/>
                    </a:gs>
                  </a:gsLst>
                  <a:lin ang="5400000" scaled="0"/>
                </a:gradFill>
              </a:rPr>
              <a:t>Scaling out workflow services with Windows Server </a:t>
            </a:r>
            <a:r>
              <a:rPr lang="en-US" dirty="0" err="1" smtClean="0">
                <a:gradFill>
                  <a:gsLst>
                    <a:gs pos="0">
                      <a:schemeClr val="tx1"/>
                    </a:gs>
                    <a:gs pos="100000">
                      <a:schemeClr val="tx1"/>
                    </a:gs>
                  </a:gsLst>
                  <a:lin ang="5400000" scaled="0"/>
                </a:gradFill>
              </a:rPr>
              <a:t>AppFabric</a:t>
            </a:r>
            <a:endParaRPr lang="en-US"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US" dirty="0" smtClean="0"/>
              <a:t>Key Workflow Concepts</a:t>
            </a:r>
            <a:br>
              <a:rPr lang="en-US" dirty="0" smtClean="0"/>
            </a:br>
            <a:r>
              <a:rPr lang="en-US" sz="3600" dirty="0" smtClean="0">
                <a:solidFill>
                  <a:schemeClr val="accent1">
                    <a:alpha val="99000"/>
                  </a:schemeClr>
                </a:solidFill>
              </a:rPr>
              <a:t>PDC09 – WF4 Inside Out</a:t>
            </a:r>
            <a:endParaRPr lang="en-US" sz="3600" dirty="0">
              <a:solidFill>
                <a:schemeClr val="accent1">
                  <a:alpha val="99000"/>
                </a:schemeClr>
              </a:solidFill>
            </a:endParaRPr>
          </a:p>
        </p:txBody>
      </p:sp>
      <p:sp>
        <p:nvSpPr>
          <p:cNvPr id="3" name="Text Placeholder 2"/>
          <p:cNvSpPr>
            <a:spLocks noGrp="1"/>
          </p:cNvSpPr>
          <p:nvPr>
            <p:ph type="body" sz="quarter" idx="4294967295"/>
          </p:nvPr>
        </p:nvSpPr>
        <p:spPr>
          <a:xfrm>
            <a:off x="507868" y="1575391"/>
            <a:ext cx="11173090" cy="4844403"/>
          </a:xfrm>
        </p:spPr>
        <p:txBody>
          <a:bodyPr/>
          <a:lstStyle/>
          <a:p>
            <a:pPr algn="ctr">
              <a:buNone/>
            </a:pPr>
            <a:r>
              <a:rPr lang="en-US" b="1" dirty="0">
                <a:solidFill>
                  <a:srgbClr val="F6AE1E"/>
                </a:solidFill>
              </a:rPr>
              <a:t>Programs are data</a:t>
            </a:r>
          </a:p>
          <a:p>
            <a:pPr algn="ctr">
              <a:buNone/>
            </a:pPr>
            <a:r>
              <a:rPr lang="en-US" dirty="0"/>
              <a:t>(opacity </a:t>
            </a:r>
            <a:r>
              <a:rPr lang="en-US" dirty="0" err="1"/>
              <a:t>begone</a:t>
            </a:r>
            <a:r>
              <a:rPr lang="en-US" dirty="0"/>
              <a:t>)</a:t>
            </a:r>
          </a:p>
          <a:p>
            <a:pPr algn="ctr">
              <a:buNone/>
            </a:pPr>
            <a:endParaRPr lang="en-US" sz="1200" dirty="0"/>
          </a:p>
          <a:p>
            <a:pPr algn="ctr">
              <a:buNone/>
            </a:pPr>
            <a:r>
              <a:rPr lang="en-US" b="1" dirty="0">
                <a:solidFill>
                  <a:srgbClr val="F6AE1E"/>
                </a:solidFill>
              </a:rPr>
              <a:t>Scheduler-based program execution</a:t>
            </a:r>
          </a:p>
          <a:p>
            <a:pPr algn="ctr">
              <a:buNone/>
            </a:pPr>
            <a:r>
              <a:rPr lang="en-US" dirty="0"/>
              <a:t>(</a:t>
            </a:r>
            <a:r>
              <a:rPr lang="en-US" dirty="0" err="1"/>
              <a:t>stackless</a:t>
            </a:r>
            <a:r>
              <a:rPr lang="en-US" dirty="0"/>
              <a:t> &amp; </a:t>
            </a:r>
            <a:r>
              <a:rPr lang="en-US" dirty="0" err="1"/>
              <a:t>serializable</a:t>
            </a:r>
            <a:r>
              <a:rPr lang="en-US" dirty="0"/>
              <a:t>)</a:t>
            </a:r>
          </a:p>
          <a:p>
            <a:pPr algn="ctr">
              <a:buNone/>
            </a:pPr>
            <a:endParaRPr lang="en-US" sz="1200" dirty="0"/>
          </a:p>
          <a:p>
            <a:pPr algn="ctr">
              <a:buNone/>
            </a:pPr>
            <a:r>
              <a:rPr lang="en-US" b="1" dirty="0">
                <a:solidFill>
                  <a:srgbClr val="F6AE1E"/>
                </a:solidFill>
              </a:rPr>
              <a:t>Runtime-mediated code rendezvous</a:t>
            </a:r>
          </a:p>
          <a:p>
            <a:pPr algn="ctr">
              <a:buNone/>
            </a:pPr>
            <a:r>
              <a:rPr lang="en-US" dirty="0"/>
              <a:t>(thou shalt not block the thread)</a:t>
            </a:r>
          </a:p>
          <a:p>
            <a:pPr algn="ctr">
              <a:buNone/>
            </a:pPr>
            <a:endParaRPr lang="en-US" sz="1200" dirty="0"/>
          </a:p>
          <a:p>
            <a:pPr algn="ctr">
              <a:buNone/>
            </a:pPr>
            <a:r>
              <a:rPr lang="en-US" b="1" dirty="0">
                <a:solidFill>
                  <a:srgbClr val="F6AE1E"/>
                </a:solidFill>
              </a:rPr>
              <a:t>Natural control flow</a:t>
            </a:r>
          </a:p>
          <a:p>
            <a:pPr algn="ctr">
              <a:buNone/>
            </a:pPr>
            <a:r>
              <a:rPr lang="en-US" dirty="0"/>
              <a:t>(run it the way you picture it)</a:t>
            </a:r>
          </a:p>
        </p:txBody>
      </p:sp>
    </p:spTree>
    <p:extLst>
      <p:ext uri="{BB962C8B-B14F-4D97-AF65-F5344CB8AC3E}">
        <p14:creationId xmlns:p14="http://schemas.microsoft.com/office/powerpoint/2010/main" val="384101513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052596"/>
          </a:xfrm>
        </p:spPr>
        <p:txBody>
          <a:bodyPr/>
          <a:lstStyle/>
          <a:p>
            <a:r>
              <a:rPr lang="en-NZ" dirty="0" smtClean="0"/>
              <a:t>Workflow Runtime</a:t>
            </a:r>
            <a:br>
              <a:rPr lang="en-NZ" dirty="0" smtClean="0"/>
            </a:br>
            <a:r>
              <a:rPr lang="en-NZ" sz="3200" dirty="0" smtClean="0">
                <a:solidFill>
                  <a:schemeClr val="accent1"/>
                </a:solidFill>
              </a:rPr>
              <a:t>Program Execution</a:t>
            </a:r>
            <a:endParaRPr lang="en-NZ" sz="3200" dirty="0">
              <a:solidFill>
                <a:schemeClr val="accent1"/>
              </a:solidFill>
            </a:endParaRPr>
          </a:p>
        </p:txBody>
      </p:sp>
      <p:sp>
        <p:nvSpPr>
          <p:cNvPr id="3" name="Text Placeholder 2"/>
          <p:cNvSpPr>
            <a:spLocks noGrp="1"/>
          </p:cNvSpPr>
          <p:nvPr>
            <p:ph type="body" sz="quarter" idx="10"/>
          </p:nvPr>
        </p:nvSpPr>
        <p:spPr>
          <a:xfrm>
            <a:off x="519112" y="1054393"/>
            <a:ext cx="11149013" cy="3841052"/>
          </a:xfrm>
        </p:spPr>
        <p:txBody>
          <a:bodyPr/>
          <a:lstStyle/>
          <a:p>
            <a:endParaRPr lang="en-NZ" sz="2800" dirty="0" smtClean="0"/>
          </a:p>
          <a:p>
            <a:endParaRPr lang="en-NZ" sz="2800" dirty="0"/>
          </a:p>
          <a:p>
            <a:r>
              <a:rPr lang="en-NZ" sz="2800" dirty="0" smtClean="0"/>
              <a:t>Schedules execution of activity trees</a:t>
            </a:r>
          </a:p>
          <a:p>
            <a:pPr lvl="1"/>
            <a:r>
              <a:rPr lang="en-NZ" sz="2400" dirty="0" smtClean="0"/>
              <a:t>Single threaded scheduler processing queue of work items</a:t>
            </a:r>
          </a:p>
          <a:p>
            <a:pPr lvl="1"/>
            <a:r>
              <a:rPr lang="en-NZ" sz="2400" dirty="0" smtClean="0"/>
              <a:t>Use </a:t>
            </a:r>
            <a:r>
              <a:rPr lang="en-NZ" sz="2400" dirty="0" err="1" smtClean="0"/>
              <a:t>async</a:t>
            </a:r>
            <a:r>
              <a:rPr lang="en-NZ" sz="2400" dirty="0" smtClean="0"/>
              <a:t> activities for I/O</a:t>
            </a:r>
          </a:p>
          <a:p>
            <a:pPr marL="460375" lvl="1" indent="0">
              <a:buNone/>
            </a:pPr>
            <a:endParaRPr lang="en-NZ" sz="2400" dirty="0" smtClean="0"/>
          </a:p>
          <a:p>
            <a:r>
              <a:rPr lang="en-NZ" sz="2800" dirty="0" smtClean="0"/>
              <a:t>Bookmarking </a:t>
            </a:r>
          </a:p>
          <a:p>
            <a:pPr lvl="1"/>
            <a:r>
              <a:rPr lang="en-NZ" sz="2400" dirty="0" smtClean="0"/>
              <a:t>Instance passivation to release resources </a:t>
            </a:r>
          </a:p>
          <a:p>
            <a:pPr lvl="1"/>
            <a:r>
              <a:rPr lang="en-NZ" sz="2400" dirty="0" smtClean="0"/>
              <a:t>Instance resumption on continuation / </a:t>
            </a:r>
            <a:r>
              <a:rPr lang="en-NZ" sz="2400" dirty="0" err="1" smtClean="0"/>
              <a:t>callback</a:t>
            </a:r>
            <a:endParaRPr lang="en-NZ" sz="2400" dirty="0" smtClean="0"/>
          </a:p>
        </p:txBody>
      </p:sp>
    </p:spTree>
    <p:extLst>
      <p:ext uri="{BB962C8B-B14F-4D97-AF65-F5344CB8AC3E}">
        <p14:creationId xmlns:p14="http://schemas.microsoft.com/office/powerpoint/2010/main" val="107520565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NZ2011 Final PPT">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c48896dab5c4ca26eb0df5e4080f942f">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09be9dcc7d54799376e9c0867430e3fc"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External 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2011-05-18T07:00:00+00:00</Event_x0020_End_x0020_Date>
    <Event_x0020_Start_x0020_Date xmlns="2295e2e7-0eeb-498e-8716-217bb2ee6ee3">2011-05-16T07:00:00+00:00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2799ace8-866f-4a6d-b555-e5fff2d7eb83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Info xmlns="http://schemas.microsoft.com/office/infopath/2007/PartnerControls">
          <TermName xmlns="http://schemas.microsoft.com/office/infopath/2007/PartnerControls">IT Professionals</TermName>
          <TermId xmlns="http://schemas.microsoft.com/office/infopath/2007/PartnerControls">990979ff-1741-4b6e-880c-9fb513214ef8</TermId>
        </TermInfo>
      </Terms>
    </AudienceTaxHTField0>
    <MS_x0020_Content_x0020_Owner xmlns="2295e2e7-0eeb-498e-8716-217bb2ee6ee3">
      <UserInfo>
        <DisplayName/>
        <AccountId xsi:nil="true"/>
        <AccountType/>
      </UserInfo>
    </MS_x0020_Content_x0020_Owner>
    <TaxCatchAll xmlns="2295e2e7-0eeb-498e-8716-217bb2ee6ee3">
      <Value>29</Value>
      <Value>126</Value>
      <Value>48</Value>
      <Value>47</Value>
      <Value>34</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 Atlanta, GA</TermName>
          <TermId xmlns="http://schemas.microsoft.com/office/infopath/2007/PartnerControls">ea0ece34-59a6-4d43-8d9e-d0f9e2a2f1ce</TermId>
        </TermInfo>
      </Terms>
    </Event_x0020_VenueTaxHTField0>
  </documentManagement>
</p:properties>
</file>

<file path=customXml/itemProps1.xml><?xml version="1.0" encoding="utf-8"?>
<ds:datastoreItem xmlns:ds="http://schemas.openxmlformats.org/officeDocument/2006/customXml" ds:itemID="{7A43FFF3-CECC-482F-B8F8-FBA0900F7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1448CA-3B92-42F2-A15A-E485670603B6}">
  <ds:schemaRefs>
    <ds:schemaRef ds:uri="http://schemas.microsoft.com/sharepoint/v3/contenttype/forms"/>
  </ds:schemaRefs>
</ds:datastoreItem>
</file>

<file path=customXml/itemProps3.xml><?xml version="1.0" encoding="utf-8"?>
<ds:datastoreItem xmlns:ds="http://schemas.openxmlformats.org/officeDocument/2006/customXml" ds:itemID="{893833E7-CDA5-4E4A-AF0B-36A91B78C9EF}">
  <ds:schemaRefs>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schemas.microsoft.com/office/infopath/2007/PartnerControls"/>
    <ds:schemaRef ds:uri="8b529f77-48ab-4581-b468-93f09345b8aa"/>
    <ds:schemaRef ds:uri="2295e2e7-0eeb-498e-8716-217bb2ee6ee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TENZ2011 Final PPT</Template>
  <TotalTime>591</TotalTime>
  <Words>3669</Words>
  <Application>Microsoft Office PowerPoint</Application>
  <PresentationFormat>Custom</PresentationFormat>
  <Paragraphs>377</Paragraphs>
  <Slides>38</Slides>
  <Notes>31</Notes>
  <HiddenSlides>13</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TENZ2011 Final PPT</vt:lpstr>
      <vt:lpstr>White with Consolas font for code slides</vt:lpstr>
      <vt:lpstr>PowerPoint Presentation</vt:lpstr>
      <vt:lpstr>PLEASE READ (hidden slide)</vt:lpstr>
      <vt:lpstr>Notes (hidden)</vt:lpstr>
      <vt:lpstr>Deadlines &amp; Resources</vt:lpstr>
      <vt:lpstr>Scrub Checklist</vt:lpstr>
      <vt:lpstr>PowerPoint Guidelines</vt:lpstr>
      <vt:lpstr>Agenda </vt:lpstr>
      <vt:lpstr>Key Workflow Concepts PDC09 – WF4 Inside Out</vt:lpstr>
      <vt:lpstr>Workflow Runtime Program Execution</vt:lpstr>
      <vt:lpstr>Runtime Scheduler</vt:lpstr>
      <vt:lpstr>Workflow Runtime Housekeeping</vt:lpstr>
      <vt:lpstr>Executing a Workflow</vt:lpstr>
      <vt:lpstr>WorkflowServiceHostFactory Fine grained control over…</vt:lpstr>
      <vt:lpstr>Workflow Service Host Factory</vt:lpstr>
      <vt:lpstr>Windows Server AppFabric Enterprise class service hosting on premise</vt:lpstr>
      <vt:lpstr>Workflow Persistence Settings</vt:lpstr>
      <vt:lpstr>Workflow Persistence Settings Scale-out configuration</vt:lpstr>
      <vt:lpstr>Scaling out WF &amp; WCF Services Configure Programmatically via PowerShell</vt:lpstr>
      <vt:lpstr>Scaling out WF &amp; WCF Services Setting up Kerberos for Windows Authentication</vt:lpstr>
      <vt:lpstr>Scaling out WF &amp; WCF Services Setting up Kerberos for Windows Authentication</vt:lpstr>
      <vt:lpstr>Scaling out WF &amp; WCF Services Adding the SPN</vt:lpstr>
      <vt:lpstr>Scaling out WF &amp; WCF Services IIS Configuration</vt:lpstr>
      <vt:lpstr>Scaling out WF &amp; WCF Services Internet Zone Security</vt:lpstr>
      <vt:lpstr>Wrap up</vt:lpstr>
      <vt:lpstr>PowerPoint Template Subtitle color</vt:lpstr>
      <vt:lpstr>Chart Example</vt:lpstr>
      <vt:lpstr>Slide for Showing Developer’s Software Code</vt:lpstr>
      <vt:lpstr>Demo Title</vt:lpstr>
      <vt:lpstr>Video Title</vt:lpstr>
      <vt:lpstr>Partner Title</vt:lpstr>
      <vt:lpstr>Customer Title</vt:lpstr>
      <vt:lpstr>Announcement Title</vt:lpstr>
      <vt:lpstr>PowerPoint Presentation</vt:lpstr>
      <vt:lpstr>Related Content</vt:lpstr>
      <vt:lpstr>Track Resources</vt:lpstr>
      <vt:lpstr>Resources</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TechEd North America 2011</dc:subject>
  <dc:creator>Daryl Ooh (Adecco)</dc:creator>
  <dc:description>Template Design: Jordan Cayabyab
Formatter: 
Event Date: May 16-19, 2011
Event Location: Atlanta
Audience Type: Developers, IT Pros</dc:description>
  <cp:lastModifiedBy>Stefan Sewell</cp:lastModifiedBy>
  <cp:revision>48</cp:revision>
  <cp:lastPrinted>2010-05-11T05:02:34Z</cp:lastPrinted>
  <dcterms:created xsi:type="dcterms:W3CDTF">2011-07-12T19:28:19Z</dcterms:created>
  <dcterms:modified xsi:type="dcterms:W3CDTF">2011-08-24T22:33:37Z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48;#Georgia World Congress Center Atlanta, GA|ea0ece34-59a6-4d43-8d9e-d0f9e2a2f1ce</vt:lpwstr>
  </property>
  <property fmtid="{D5CDD505-2E9C-101B-9397-08002B2CF9AE}" pid="5" name="Event Location">
    <vt:lpwstr>47;#Atlanta|2799ace8-866f-4a6d-b555-e5fff2d7eb83</vt:lpwstr>
  </property>
  <property fmtid="{D5CDD505-2E9C-101B-9397-08002B2CF9AE}" pid="6" name="Event1">
    <vt:lpwstr>126;#TechEd|ac8fad57-eb30-43a8-b5bd-05dcf2cf2246</vt:lpwstr>
  </property>
  <property fmtid="{D5CDD505-2E9C-101B-9397-08002B2CF9AE}" pid="7" name="Audience">
    <vt:lpwstr>34;#Developers|389e14a2-def5-4335-8627-c0368c2934a2;#29;#IT Professionals|990979ff-1741-4b6e-880c-9fb513214ef8</vt:lpwstr>
  </property>
</Properties>
</file>