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7" autoAdjust="0"/>
  </p:normalViewPr>
  <p:slideViewPr>
    <p:cSldViewPr>
      <p:cViewPr varScale="1">
        <p:scale>
          <a:sx n="76" d="100"/>
          <a:sy n="76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F8BA0-546E-450D-A974-39CC6ED46AAB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3BC82-EFEA-4C06-BF4B-2703578839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26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About me</a:t>
            </a:r>
          </a:p>
          <a:p>
            <a:r>
              <a:rPr lang="en-NZ" dirty="0" smtClean="0"/>
              <a:t>ADERANT</a:t>
            </a:r>
          </a:p>
          <a:p>
            <a:r>
              <a:rPr lang="en-NZ" dirty="0" smtClean="0"/>
              <a:t>TAP – 18 months of WF</a:t>
            </a:r>
          </a:p>
          <a:p>
            <a:r>
              <a:rPr lang="en-NZ" dirty="0" smtClean="0"/>
              <a:t>Gave talks at Tech-Ed NZ 2010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5648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Adds a</a:t>
            </a:r>
            <a:r>
              <a:rPr lang="en-NZ" baseline="0" dirty="0" smtClean="0"/>
              <a:t> new section to the IIS dashboard</a:t>
            </a:r>
          </a:p>
          <a:p>
            <a:endParaRPr lang="en-NZ" baseline="0" dirty="0" smtClean="0"/>
          </a:p>
          <a:p>
            <a:r>
              <a:rPr lang="en-NZ" baseline="0" dirty="0" smtClean="0"/>
              <a:t>Allows control of instances and visibility of running instances as well as standard WCF services</a:t>
            </a:r>
          </a:p>
          <a:p>
            <a:endParaRPr lang="en-NZ" baseline="0" dirty="0" smtClean="0"/>
          </a:p>
          <a:p>
            <a:r>
              <a:rPr lang="en-NZ" baseline="0" dirty="0" smtClean="0"/>
              <a:t>Event collection service forwards to a staging tables which is then normalised by some SQL </a:t>
            </a:r>
            <a:r>
              <a:rPr lang="en-NZ" baseline="0" dirty="0" smtClean="0"/>
              <a:t>jobs</a:t>
            </a:r>
          </a:p>
          <a:p>
            <a:endParaRPr lang="en-NZ" baseline="0" dirty="0" smtClean="0"/>
          </a:p>
          <a:p>
            <a:r>
              <a:rPr lang="en-NZ" baseline="0" dirty="0" err="1" smtClean="0"/>
              <a:t>Powershell</a:t>
            </a:r>
            <a:r>
              <a:rPr lang="en-NZ" baseline="0" dirty="0" smtClean="0"/>
              <a:t> commands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069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Declarative</a:t>
            </a:r>
            <a:r>
              <a:rPr lang="en-NZ" baseline="0" dirty="0" smtClean="0"/>
              <a:t> – Focus on the WHAT rather than HOW</a:t>
            </a:r>
          </a:p>
          <a:p>
            <a:endParaRPr lang="en-NZ" baseline="0" dirty="0" smtClean="0"/>
          </a:p>
          <a:p>
            <a:r>
              <a:rPr lang="en-NZ" dirty="0" smtClean="0"/>
              <a:t>Asynchronous – Value proposition somewhat compromised</a:t>
            </a:r>
            <a:r>
              <a:rPr lang="en-NZ" baseline="0" dirty="0" smtClean="0"/>
              <a:t> by the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 feature in C#/VB </a:t>
            </a:r>
            <a:r>
              <a:rPr lang="en-NZ" baseline="0" dirty="0" err="1" smtClean="0"/>
              <a:t>vNext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860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Highly </a:t>
            </a:r>
            <a:r>
              <a:rPr lang="en-NZ" dirty="0" err="1" smtClean="0"/>
              <a:t>composable</a:t>
            </a:r>
            <a:r>
              <a:rPr lang="en-NZ" dirty="0" smtClean="0"/>
              <a:t> activity “tree”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189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Activity “Instances” are not usually</a:t>
            </a:r>
            <a:r>
              <a:rPr lang="en-NZ" baseline="0" dirty="0" smtClean="0"/>
              <a:t> dealt with but Workflow instances are</a:t>
            </a:r>
          </a:p>
          <a:p>
            <a:endParaRPr lang="en-NZ" baseline="0" dirty="0" smtClean="0"/>
          </a:p>
          <a:p>
            <a:r>
              <a:rPr lang="en-NZ" baseline="0" dirty="0" smtClean="0"/>
              <a:t>Bookmarks are not really necessary to manipulate directly in WF services but is the mechanism by which the WCF runtime can </a:t>
            </a:r>
            <a:r>
              <a:rPr lang="en-NZ" baseline="0" dirty="0" err="1" smtClean="0"/>
              <a:t>interop</a:t>
            </a:r>
            <a:r>
              <a:rPr lang="en-NZ" baseline="0" dirty="0" smtClean="0"/>
              <a:t> with the WF</a:t>
            </a:r>
          </a:p>
          <a:p>
            <a:endParaRPr lang="en-NZ" baseline="0" dirty="0" smtClean="0"/>
          </a:p>
          <a:p>
            <a:r>
              <a:rPr lang="en-NZ" baseline="0" dirty="0" smtClean="0"/>
              <a:t>Single “Scheduler” thread at any one time. This is the reason why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 activities are so important. You want to keep the scheduler thread free.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917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Persistence</a:t>
            </a:r>
            <a:r>
              <a:rPr lang="en-NZ" baseline="0" dirty="0" smtClean="0"/>
              <a:t> provider for </a:t>
            </a:r>
            <a:r>
              <a:rPr lang="en-NZ" baseline="0" dirty="0" err="1" smtClean="0"/>
              <a:t>Sql</a:t>
            </a:r>
            <a:r>
              <a:rPr lang="en-NZ" baseline="0" dirty="0" smtClean="0"/>
              <a:t> server comes out of the box. Supports </a:t>
            </a:r>
            <a:r>
              <a:rPr lang="en-NZ" baseline="0" dirty="0" err="1" smtClean="0"/>
              <a:t>Sql</a:t>
            </a:r>
            <a:r>
              <a:rPr lang="en-NZ" baseline="0" dirty="0" smtClean="0"/>
              <a:t> Express and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09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No contract first in current release</a:t>
            </a:r>
          </a:p>
          <a:p>
            <a:endParaRPr lang="en-NZ" dirty="0" smtClean="0"/>
          </a:p>
          <a:p>
            <a:r>
              <a:rPr lang="en-NZ" dirty="0" smtClean="0"/>
              <a:t>Host</a:t>
            </a:r>
            <a:r>
              <a:rPr lang="en-NZ" baseline="0" dirty="0" smtClean="0"/>
              <a:t> is the </a:t>
            </a:r>
            <a:r>
              <a:rPr lang="en-NZ" baseline="0" dirty="0" err="1" smtClean="0"/>
              <a:t>WorkflowServiceHost</a:t>
            </a:r>
            <a:r>
              <a:rPr lang="en-NZ" baseline="0" dirty="0" smtClean="0"/>
              <a:t> derived from the standard </a:t>
            </a:r>
            <a:r>
              <a:rPr lang="en-NZ" baseline="0" dirty="0" err="1" smtClean="0"/>
              <a:t>ServiceHost</a:t>
            </a:r>
            <a:r>
              <a:rPr lang="en-NZ" baseline="0" dirty="0" smtClean="0"/>
              <a:t> used in WCF</a:t>
            </a:r>
          </a:p>
          <a:p>
            <a:endParaRPr lang="en-NZ" baseline="0" dirty="0" smtClean="0"/>
          </a:p>
          <a:p>
            <a:r>
              <a:rPr lang="en-NZ" baseline="0" dirty="0" smtClean="0"/>
              <a:t>Different types of correlation are possible though content-based correlation, introduced in WCF4, is the simplest.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07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Adds a</a:t>
            </a:r>
            <a:r>
              <a:rPr lang="en-NZ" baseline="0" dirty="0" smtClean="0"/>
              <a:t> new section to the IIS dashboard</a:t>
            </a:r>
          </a:p>
          <a:p>
            <a:endParaRPr lang="en-NZ" baseline="0" dirty="0" smtClean="0"/>
          </a:p>
          <a:p>
            <a:r>
              <a:rPr lang="en-NZ" baseline="0" dirty="0" smtClean="0"/>
              <a:t>Allows control of instances and visibility of running instances as well as standard WCF services</a:t>
            </a:r>
          </a:p>
          <a:p>
            <a:endParaRPr lang="en-NZ" baseline="0" dirty="0" smtClean="0"/>
          </a:p>
          <a:p>
            <a:r>
              <a:rPr lang="en-NZ" baseline="0" dirty="0" smtClean="0"/>
              <a:t>Event collection service forwards to a staging tables which is then normalised by some SQL </a:t>
            </a:r>
            <a:r>
              <a:rPr lang="en-NZ" baseline="0" dirty="0" smtClean="0"/>
              <a:t>jobs</a:t>
            </a:r>
          </a:p>
          <a:p>
            <a:endParaRPr lang="en-NZ" baseline="0" dirty="0" smtClean="0"/>
          </a:p>
          <a:p>
            <a:r>
              <a:rPr lang="en-NZ" baseline="0" dirty="0" err="1" smtClean="0"/>
              <a:t>Powershell</a:t>
            </a:r>
            <a:r>
              <a:rPr lang="en-NZ" baseline="0" dirty="0" smtClean="0"/>
              <a:t> commands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069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About me</a:t>
            </a:r>
          </a:p>
          <a:p>
            <a:r>
              <a:rPr lang="en-NZ" dirty="0" smtClean="0"/>
              <a:t>ADERANT</a:t>
            </a:r>
          </a:p>
          <a:p>
            <a:r>
              <a:rPr lang="en-NZ" dirty="0" smtClean="0"/>
              <a:t>TAP – 18 months of WF</a:t>
            </a:r>
          </a:p>
          <a:p>
            <a:r>
              <a:rPr lang="en-NZ" dirty="0" smtClean="0"/>
              <a:t>Gave talks at Tech-Ed NZ 2010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564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Adds a</a:t>
            </a:r>
            <a:r>
              <a:rPr lang="en-NZ" baseline="0" dirty="0" smtClean="0"/>
              <a:t> new section to the IIS dashboard</a:t>
            </a:r>
          </a:p>
          <a:p>
            <a:endParaRPr lang="en-NZ" baseline="0" dirty="0" smtClean="0"/>
          </a:p>
          <a:p>
            <a:r>
              <a:rPr lang="en-NZ" baseline="0" dirty="0" smtClean="0"/>
              <a:t>Allows control of instances and visibility of running instances as well as standard WCF services</a:t>
            </a:r>
          </a:p>
          <a:p>
            <a:endParaRPr lang="en-NZ" baseline="0" dirty="0" smtClean="0"/>
          </a:p>
          <a:p>
            <a:r>
              <a:rPr lang="en-NZ" baseline="0" dirty="0" smtClean="0"/>
              <a:t>Event collection service forwards to a staging tables which is then normalised by some SQL </a:t>
            </a:r>
            <a:r>
              <a:rPr lang="en-NZ" baseline="0" dirty="0" smtClean="0"/>
              <a:t>jobs</a:t>
            </a:r>
          </a:p>
          <a:p>
            <a:endParaRPr lang="en-NZ" baseline="0" dirty="0" smtClean="0"/>
          </a:p>
          <a:p>
            <a:r>
              <a:rPr lang="en-NZ" baseline="0" dirty="0" err="1" smtClean="0"/>
              <a:t>Powershell</a:t>
            </a:r>
            <a:r>
              <a:rPr lang="en-NZ" baseline="0" dirty="0" smtClean="0"/>
              <a:t> commands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3BC82-EFEA-4C06-BF4B-2703578839D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069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BB5BD39-ED20-4DAF-9676-76CEF65E9128}" type="datetimeFigureOut">
              <a:rPr lang="en-NZ" smtClean="0"/>
              <a:t>16/11/2010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BBE266F-9CF0-4936-8C15-ACE93927E9D0}" type="slidenum">
              <a:rPr lang="en-NZ" smtClean="0"/>
              <a:t>‹#›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etego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ete@peteg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Practical </a:t>
            </a:r>
            <a:r>
              <a:rPr lang="en-NZ" dirty="0"/>
              <a:t>W</a:t>
            </a:r>
            <a:r>
              <a:rPr lang="en-NZ" dirty="0" smtClean="0"/>
              <a:t>orkflow Services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Peter Goodman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00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NZ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908720"/>
            <a:ext cx="7315200" cy="179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Questions?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3481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NZ" dirty="0" smtClean="0">
              <a:hlinkClick r:id="rId3"/>
            </a:endParaRPr>
          </a:p>
          <a:p>
            <a:pPr lvl="1"/>
            <a:endParaRPr lang="en-NZ" dirty="0">
              <a:hlinkClick r:id="rId3"/>
            </a:endParaRPr>
          </a:p>
          <a:p>
            <a:pPr lvl="1"/>
            <a:r>
              <a:rPr lang="en-NZ" dirty="0" smtClean="0">
                <a:solidFill>
                  <a:schemeClr val="accent2"/>
                </a:solidFill>
                <a:hlinkClick r:id="rId3"/>
              </a:rPr>
              <a:t>http://blog.petegoo.com</a:t>
            </a:r>
            <a:endParaRPr lang="en-NZ" dirty="0" smtClean="0">
              <a:solidFill>
                <a:schemeClr val="accent2"/>
              </a:solidFill>
            </a:endParaRPr>
          </a:p>
          <a:p>
            <a:pPr lvl="1"/>
            <a:endParaRPr lang="en-NZ" dirty="0" smtClean="0">
              <a:hlinkClick r:id="rId4"/>
            </a:endParaRPr>
          </a:p>
          <a:p>
            <a:pPr lvl="1"/>
            <a:endParaRPr lang="en-NZ" dirty="0">
              <a:hlinkClick r:id="rId4"/>
            </a:endParaRPr>
          </a:p>
          <a:p>
            <a:pPr lvl="1"/>
            <a:endParaRPr lang="en-NZ" dirty="0" smtClean="0">
              <a:hlinkClick r:id="rId4"/>
            </a:endParaRPr>
          </a:p>
          <a:p>
            <a:pPr lvl="1"/>
            <a:r>
              <a:rPr lang="en-NZ" dirty="0" smtClean="0">
                <a:solidFill>
                  <a:schemeClr val="accent2"/>
                </a:solidFill>
                <a:hlinkClick r:id="rId4"/>
              </a:rPr>
              <a:t>pete@petegoo.com</a:t>
            </a:r>
            <a:endParaRPr lang="en-NZ" dirty="0" smtClean="0">
              <a:solidFill>
                <a:schemeClr val="accent2"/>
              </a:solidFill>
            </a:endParaRPr>
          </a:p>
          <a:p>
            <a:pPr marL="320040" lvl="1" indent="0">
              <a:buNone/>
            </a:pPr>
            <a:endParaRPr lang="en-NZ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908720"/>
            <a:ext cx="7315200" cy="179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Feedback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2102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Why Workflow?</a:t>
            </a:r>
          </a:p>
          <a:p>
            <a:r>
              <a:rPr lang="en-NZ" dirty="0" smtClean="0"/>
              <a:t>The Workflow Runtime</a:t>
            </a:r>
          </a:p>
          <a:p>
            <a:r>
              <a:rPr lang="en-NZ" dirty="0" smtClean="0"/>
              <a:t>Workflow Services</a:t>
            </a:r>
          </a:p>
          <a:p>
            <a:r>
              <a:rPr lang="en-NZ" dirty="0" smtClean="0"/>
              <a:t>Windows Server </a:t>
            </a:r>
            <a:r>
              <a:rPr lang="en-NZ" dirty="0" err="1" smtClean="0"/>
              <a:t>AppFabric</a:t>
            </a:r>
            <a:endParaRPr lang="en-NZ" dirty="0" smtClean="0"/>
          </a:p>
          <a:p>
            <a:r>
              <a:rPr lang="en-NZ" dirty="0" smtClean="0"/>
              <a:t>Demo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92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7315200" cy="1544548"/>
          </a:xfrm>
        </p:spPr>
        <p:txBody>
          <a:bodyPr>
            <a:normAutofit/>
          </a:bodyPr>
          <a:lstStyle/>
          <a:p>
            <a:r>
              <a:rPr lang="en-NZ" dirty="0"/>
              <a:t>W</a:t>
            </a:r>
            <a:r>
              <a:rPr lang="en-NZ" dirty="0" smtClean="0"/>
              <a:t>hy Workflow?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Visual programming model</a:t>
            </a:r>
          </a:p>
          <a:p>
            <a:pPr lvl="1"/>
            <a:r>
              <a:rPr lang="en-NZ" dirty="0" smtClean="0"/>
              <a:t>Declarative</a:t>
            </a:r>
          </a:p>
          <a:p>
            <a:pPr lvl="1"/>
            <a:r>
              <a:rPr lang="en-NZ" dirty="0" smtClean="0"/>
              <a:t>Highly Customizable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Long running processes</a:t>
            </a:r>
          </a:p>
          <a:p>
            <a:pPr lvl="1"/>
            <a:r>
              <a:rPr lang="en-NZ" dirty="0" smtClean="0"/>
              <a:t>Human based</a:t>
            </a:r>
          </a:p>
          <a:p>
            <a:pPr lvl="1"/>
            <a:r>
              <a:rPr lang="en-NZ" dirty="0" smtClean="0"/>
              <a:t>Time based</a:t>
            </a:r>
          </a:p>
          <a:p>
            <a:pPr lvl="1"/>
            <a:r>
              <a:rPr lang="en-NZ" dirty="0" smtClean="0"/>
              <a:t>Asynchronous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7" name="Oval 6"/>
          <p:cNvSpPr/>
          <p:nvPr/>
        </p:nvSpPr>
        <p:spPr>
          <a:xfrm>
            <a:off x="7259515" y="5892978"/>
            <a:ext cx="1152128" cy="6400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5454371" y="3297321"/>
            <a:ext cx="1224136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7272300" y="2101229"/>
            <a:ext cx="1152128" cy="6400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7236296" y="3297321"/>
            <a:ext cx="1224136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Diamond 13"/>
          <p:cNvSpPr/>
          <p:nvPr/>
        </p:nvSpPr>
        <p:spPr>
          <a:xfrm>
            <a:off x="7308304" y="4389779"/>
            <a:ext cx="1080120" cy="108012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6" name="Straight Arrow Connector 15"/>
          <p:cNvCxnSpPr>
            <a:stCxn id="9" idx="4"/>
            <a:endCxn id="13" idx="0"/>
          </p:cNvCxnSpPr>
          <p:nvPr/>
        </p:nvCxnSpPr>
        <p:spPr>
          <a:xfrm>
            <a:off x="7848364" y="2741300"/>
            <a:ext cx="0" cy="556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4" idx="0"/>
          </p:cNvCxnSpPr>
          <p:nvPr/>
        </p:nvCxnSpPr>
        <p:spPr>
          <a:xfrm>
            <a:off x="7848364" y="3945393"/>
            <a:ext cx="0" cy="444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7" idx="0"/>
          </p:cNvCxnSpPr>
          <p:nvPr/>
        </p:nvCxnSpPr>
        <p:spPr>
          <a:xfrm flipH="1">
            <a:off x="7835579" y="5469899"/>
            <a:ext cx="12785" cy="423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1"/>
            <a:endCxn id="8" idx="2"/>
          </p:cNvCxnSpPr>
          <p:nvPr/>
        </p:nvCxnSpPr>
        <p:spPr>
          <a:xfrm rot="10800000">
            <a:off x="6066440" y="3945393"/>
            <a:ext cx="1241865" cy="984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3" idx="1"/>
          </p:cNvCxnSpPr>
          <p:nvPr/>
        </p:nvCxnSpPr>
        <p:spPr>
          <a:xfrm>
            <a:off x="6678507" y="3621357"/>
            <a:ext cx="557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08720"/>
            <a:ext cx="7315200" cy="1790093"/>
          </a:xfrm>
        </p:spPr>
        <p:txBody>
          <a:bodyPr>
            <a:normAutofit/>
          </a:bodyPr>
          <a:lstStyle/>
          <a:p>
            <a:r>
              <a:rPr lang="en-NZ" dirty="0" smtClean="0"/>
              <a:t>The Workflow Runtime</a:t>
            </a:r>
            <a:br>
              <a:rPr lang="en-NZ" dirty="0" smtClean="0"/>
            </a:br>
            <a:r>
              <a:rPr lang="en-NZ" sz="2800" dirty="0" smtClean="0"/>
              <a:t>Activity Model</a:t>
            </a:r>
            <a:endParaRPr lang="en-NZ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NZ" dirty="0"/>
          </a:p>
          <a:p>
            <a:r>
              <a:rPr lang="en-NZ" dirty="0" smtClean="0"/>
              <a:t>An </a:t>
            </a:r>
            <a:r>
              <a:rPr lang="en-NZ" b="1" i="1" dirty="0" smtClean="0">
                <a:solidFill>
                  <a:schemeClr val="accent2"/>
                </a:solidFill>
              </a:rPr>
              <a:t>Activity</a:t>
            </a:r>
            <a:r>
              <a:rPr lang="en-NZ" dirty="0" smtClean="0"/>
              <a:t> is the atomic unit of composition in a workflow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Pass data into an activity via </a:t>
            </a:r>
            <a:r>
              <a:rPr lang="en-NZ" b="1" i="1" dirty="0" smtClean="0">
                <a:solidFill>
                  <a:schemeClr val="accent2"/>
                </a:solidFill>
              </a:rPr>
              <a:t>Arguments</a:t>
            </a:r>
          </a:p>
          <a:p>
            <a:endParaRPr lang="en-NZ" i="1" dirty="0" smtClean="0">
              <a:solidFill>
                <a:schemeClr val="accent2"/>
              </a:solidFill>
            </a:endParaRPr>
          </a:p>
          <a:p>
            <a:r>
              <a:rPr lang="en-NZ" dirty="0" smtClean="0"/>
              <a:t>Store data in </a:t>
            </a:r>
            <a:r>
              <a:rPr lang="en-NZ" b="1" i="1" dirty="0" smtClean="0">
                <a:solidFill>
                  <a:schemeClr val="accent2"/>
                </a:solidFill>
              </a:rPr>
              <a:t>Variables</a:t>
            </a:r>
          </a:p>
          <a:p>
            <a:pPr marL="45720" indent="0">
              <a:buNone/>
            </a:pPr>
            <a:endParaRPr lang="en-NZ" dirty="0"/>
          </a:p>
          <a:p>
            <a:r>
              <a:rPr lang="en-NZ" dirty="0" smtClean="0"/>
              <a:t>An activity with no parent is a </a:t>
            </a:r>
            <a:r>
              <a:rPr lang="en-NZ" b="1" i="1" dirty="0" smtClean="0">
                <a:solidFill>
                  <a:schemeClr val="accent2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39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NZ" dirty="0" smtClean="0"/>
          </a:p>
          <a:p>
            <a:r>
              <a:rPr lang="en-NZ" dirty="0" smtClean="0"/>
              <a:t>Each activity is </a:t>
            </a:r>
            <a:r>
              <a:rPr lang="en-NZ" b="1" i="1" dirty="0" smtClean="0">
                <a:solidFill>
                  <a:schemeClr val="accent2"/>
                </a:solidFill>
              </a:rPr>
              <a:t>scheduled</a:t>
            </a:r>
            <a:r>
              <a:rPr lang="en-NZ" dirty="0" smtClean="0">
                <a:solidFill>
                  <a:schemeClr val="accent2"/>
                </a:solidFill>
              </a:rPr>
              <a:t> </a:t>
            </a:r>
            <a:r>
              <a:rPr lang="en-NZ" dirty="0" smtClean="0"/>
              <a:t>by the runtime</a:t>
            </a:r>
          </a:p>
          <a:p>
            <a:endParaRPr lang="en-NZ" dirty="0"/>
          </a:p>
          <a:p>
            <a:r>
              <a:rPr lang="en-NZ" dirty="0"/>
              <a:t>Each activity execution produces an </a:t>
            </a:r>
            <a:r>
              <a:rPr lang="en-NZ" b="1" i="1" dirty="0">
                <a:solidFill>
                  <a:schemeClr val="accent2"/>
                </a:solidFill>
              </a:rPr>
              <a:t>i</a:t>
            </a:r>
            <a:r>
              <a:rPr lang="en-NZ" b="1" i="1" dirty="0" smtClean="0">
                <a:solidFill>
                  <a:schemeClr val="accent2"/>
                </a:solidFill>
              </a:rPr>
              <a:t>nstance</a:t>
            </a:r>
          </a:p>
          <a:p>
            <a:endParaRPr lang="en-NZ" b="1" i="1" dirty="0">
              <a:solidFill>
                <a:schemeClr val="accent2"/>
              </a:solidFill>
            </a:endParaRPr>
          </a:p>
          <a:p>
            <a:r>
              <a:rPr lang="en-NZ" b="1" i="1" dirty="0">
                <a:solidFill>
                  <a:schemeClr val="accent2"/>
                </a:solidFill>
              </a:rPr>
              <a:t>Bookmarks</a:t>
            </a:r>
            <a:r>
              <a:rPr lang="en-NZ" dirty="0"/>
              <a:t> pause execution and await some external influence</a:t>
            </a:r>
            <a:endParaRPr lang="en-NZ" b="1" i="1" dirty="0">
              <a:solidFill>
                <a:schemeClr val="accent2"/>
              </a:solidFill>
            </a:endParaRPr>
          </a:p>
          <a:p>
            <a:endParaRPr lang="en-NZ" dirty="0" smtClean="0"/>
          </a:p>
          <a:p>
            <a:r>
              <a:rPr lang="en-NZ" dirty="0"/>
              <a:t>Thread, process, machine </a:t>
            </a:r>
            <a:r>
              <a:rPr lang="en-NZ" dirty="0" smtClean="0"/>
              <a:t>agile</a:t>
            </a:r>
            <a:br>
              <a:rPr lang="en-NZ" dirty="0" smtClean="0"/>
            </a:br>
            <a:endParaRPr lang="en-NZ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908720"/>
            <a:ext cx="7315200" cy="179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The Workflow Runtime</a:t>
            </a:r>
            <a:br>
              <a:rPr lang="en-NZ" dirty="0" smtClean="0"/>
            </a:br>
            <a:r>
              <a:rPr lang="en-NZ" sz="2800" dirty="0" smtClean="0"/>
              <a:t>Activity Execution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9398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Persistence </a:t>
            </a:r>
            <a:r>
              <a:rPr lang="en-NZ" dirty="0"/>
              <a:t>stores the state of the workflow</a:t>
            </a:r>
            <a:br>
              <a:rPr lang="en-NZ" dirty="0"/>
            </a:br>
            <a:endParaRPr lang="en-NZ" dirty="0"/>
          </a:p>
          <a:p>
            <a:r>
              <a:rPr lang="en-NZ" dirty="0"/>
              <a:t>Tracking raises message events from workflow </a:t>
            </a:r>
            <a:r>
              <a:rPr lang="en-NZ" dirty="0" smtClean="0"/>
              <a:t>activities</a:t>
            </a:r>
          </a:p>
          <a:p>
            <a:endParaRPr lang="en-NZ" dirty="0"/>
          </a:p>
          <a:p>
            <a:r>
              <a:rPr lang="en-NZ" dirty="0" smtClean="0"/>
              <a:t>Custom extensions</a:t>
            </a:r>
            <a:endParaRPr lang="en-NZ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908720"/>
            <a:ext cx="7315200" cy="179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The Workflow Runtime</a:t>
            </a:r>
            <a:br>
              <a:rPr lang="en-NZ" dirty="0" smtClean="0"/>
            </a:br>
            <a:r>
              <a:rPr lang="en-NZ" sz="2800" dirty="0" smtClean="0"/>
              <a:t>Extensions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660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Send and Receive activities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WCF Infrastructure</a:t>
            </a:r>
          </a:p>
          <a:p>
            <a:endParaRPr lang="en-NZ" dirty="0"/>
          </a:p>
          <a:p>
            <a:r>
              <a:rPr lang="en-NZ" dirty="0" smtClean="0"/>
              <a:t>Each workflow definition is hosted as a WCF service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Correlation is used to find an instance of a workflow definition and the appropriate bookmark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908720"/>
            <a:ext cx="7315200" cy="179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Workflow Services</a:t>
            </a:r>
            <a:br>
              <a:rPr lang="en-NZ" dirty="0" smtClean="0"/>
            </a:b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9607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IIS administration console UI</a:t>
            </a:r>
          </a:p>
          <a:p>
            <a:endParaRPr lang="en-NZ" dirty="0" smtClean="0"/>
          </a:p>
          <a:p>
            <a:r>
              <a:rPr lang="en-NZ" dirty="0" smtClean="0"/>
              <a:t>Workflow Management Service</a:t>
            </a:r>
          </a:p>
          <a:p>
            <a:pPr lvl="1"/>
            <a:r>
              <a:rPr lang="en-NZ" dirty="0" smtClean="0"/>
              <a:t>Wakes up instances</a:t>
            </a:r>
          </a:p>
          <a:p>
            <a:pPr lvl="1"/>
            <a:r>
              <a:rPr lang="en-NZ" dirty="0" smtClean="0"/>
              <a:t>Handles instance control requests</a:t>
            </a:r>
          </a:p>
          <a:p>
            <a:pPr lvl="1"/>
            <a:endParaRPr lang="en-NZ" dirty="0"/>
          </a:p>
          <a:p>
            <a:r>
              <a:rPr lang="en-NZ" dirty="0" smtClean="0"/>
              <a:t>Event Collection Service</a:t>
            </a:r>
          </a:p>
          <a:p>
            <a:pPr lvl="1"/>
            <a:r>
              <a:rPr lang="en-NZ" dirty="0" smtClean="0"/>
              <a:t>Forwards tracking events to Monitoring Store</a:t>
            </a:r>
          </a:p>
          <a:p>
            <a:pPr lvl="1"/>
            <a:endParaRPr lang="en-NZ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908720"/>
            <a:ext cx="7315200" cy="1790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Windows Server </a:t>
            </a:r>
            <a:r>
              <a:rPr lang="en-NZ" dirty="0" err="1" smtClean="0"/>
              <a:t>AppFabric</a:t>
            </a:r>
            <a:r>
              <a:rPr lang="en-NZ" dirty="0" smtClean="0"/>
              <a:t/>
            </a:r>
            <a:br>
              <a:rPr lang="en-NZ" dirty="0" smtClean="0"/>
            </a:b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860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The Approval Workflow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00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314</TotalTime>
  <Words>438</Words>
  <Application>Microsoft Office PowerPoint</Application>
  <PresentationFormat>On-screen Show (4:3)</PresentationFormat>
  <Paragraphs>119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Practical Workflow Services</vt:lpstr>
      <vt:lpstr>Agenda</vt:lpstr>
      <vt:lpstr>Why Workflow? </vt:lpstr>
      <vt:lpstr>The Workflow Runtime Activity Model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Workflow Services</dc:title>
  <dc:creator>Pete</dc:creator>
  <cp:lastModifiedBy>Pete</cp:lastModifiedBy>
  <cp:revision>15</cp:revision>
  <dcterms:created xsi:type="dcterms:W3CDTF">2010-11-14T01:52:58Z</dcterms:created>
  <dcterms:modified xsi:type="dcterms:W3CDTF">2010-11-16T08:18:14Z</dcterms:modified>
</cp:coreProperties>
</file>