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47"/>
  </p:notesMasterIdLst>
  <p:handoutMasterIdLst>
    <p:handoutMasterId r:id="rId48"/>
  </p:handoutMasterIdLst>
  <p:sldIdLst>
    <p:sldId id="260" r:id="rId5"/>
    <p:sldId id="319" r:id="rId6"/>
    <p:sldId id="339" r:id="rId7"/>
    <p:sldId id="320" r:id="rId8"/>
    <p:sldId id="313" r:id="rId9"/>
    <p:sldId id="311" r:id="rId10"/>
    <p:sldId id="332" r:id="rId11"/>
    <p:sldId id="321" r:id="rId12"/>
    <p:sldId id="322" r:id="rId13"/>
    <p:sldId id="354" r:id="rId14"/>
    <p:sldId id="323" r:id="rId15"/>
    <p:sldId id="324" r:id="rId16"/>
    <p:sldId id="325" r:id="rId17"/>
    <p:sldId id="326" r:id="rId18"/>
    <p:sldId id="327" r:id="rId19"/>
    <p:sldId id="328" r:id="rId20"/>
    <p:sldId id="329" r:id="rId21"/>
    <p:sldId id="330" r:id="rId22"/>
    <p:sldId id="331" r:id="rId23"/>
    <p:sldId id="356" r:id="rId24"/>
    <p:sldId id="357" r:id="rId25"/>
    <p:sldId id="336" r:id="rId26"/>
    <p:sldId id="334" r:id="rId27"/>
    <p:sldId id="337" r:id="rId28"/>
    <p:sldId id="340" r:id="rId29"/>
    <p:sldId id="338" r:id="rId30"/>
    <p:sldId id="341" r:id="rId31"/>
    <p:sldId id="342" r:id="rId32"/>
    <p:sldId id="344" r:id="rId33"/>
    <p:sldId id="343" r:id="rId34"/>
    <p:sldId id="345" r:id="rId35"/>
    <p:sldId id="346" r:id="rId36"/>
    <p:sldId id="347" r:id="rId37"/>
    <p:sldId id="350" r:id="rId38"/>
    <p:sldId id="349" r:id="rId39"/>
    <p:sldId id="348" r:id="rId40"/>
    <p:sldId id="351" r:id="rId41"/>
    <p:sldId id="352" r:id="rId42"/>
    <p:sldId id="317" r:id="rId43"/>
    <p:sldId id="353" r:id="rId44"/>
    <p:sldId id="355" r:id="rId45"/>
    <p:sldId id="281" r:id="rId46"/>
  </p:sldIdLst>
  <p:sldSz cx="9144000" cy="5143500" type="screen16x9"/>
  <p:notesSz cx="6797675" cy="9926638"/>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7" clrIdx="0"/>
  <p:cmAuthor id="1" name="claireh" initials="ceh"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75A832"/>
    <a:srgbClr val="78AB33"/>
    <a:srgbClr val="FFE300"/>
    <a:srgbClr val="FFFFFF"/>
    <a:srgbClr val="000000"/>
    <a:srgbClr val="2484C6"/>
    <a:srgbClr val="292929"/>
    <a:srgbClr val="1C1C1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9" autoAdjust="0"/>
    <p:restoredTop sz="46809" autoAdjust="0"/>
  </p:normalViewPr>
  <p:slideViewPr>
    <p:cSldViewPr snapToGrid="0">
      <p:cViewPr varScale="1">
        <p:scale>
          <a:sx n="55" d="100"/>
          <a:sy n="55" d="100"/>
        </p:scale>
        <p:origin x="-2004" y="-96"/>
      </p:cViewPr>
      <p:guideLst>
        <p:guide orient="horz" pos="237"/>
        <p:guide orient="horz" pos="1116"/>
        <p:guide orient="horz" pos="838"/>
        <p:guide orient="horz" pos="1816"/>
        <p:guide orient="horz" pos="669"/>
        <p:guide orient="horz" pos="3132"/>
        <p:guide pos="2876"/>
        <p:guide pos="218"/>
        <p:guide pos="428"/>
        <p:guide pos="5323"/>
        <p:guide pos="5543"/>
      </p:guideLst>
    </p:cSldViewPr>
  </p:slideViewPr>
  <p:notesTextViewPr>
    <p:cViewPr>
      <p:scale>
        <a:sx n="100" d="100"/>
        <a:sy n="100" d="100"/>
      </p:scale>
      <p:origin x="0" y="0"/>
    </p:cViewPr>
  </p:notesTextViewPr>
  <p:sorterViewPr>
    <p:cViewPr>
      <p:scale>
        <a:sx n="100" d="100"/>
        <a:sy n="100" d="100"/>
      </p:scale>
      <p:origin x="0" y="1024"/>
    </p:cViewPr>
  </p:sorterViewPr>
  <p:notesViewPr>
    <p:cSldViewPr snapToGrid="0" showGuides="1">
      <p:cViewPr varScale="1">
        <p:scale>
          <a:sx n="73" d="100"/>
          <a:sy n="73" d="100"/>
        </p:scale>
        <p:origin x="-2885" y="-6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8/31/2010</a:t>
            </a:fld>
            <a:endParaRPr lang="en-US" dirty="0">
              <a:latin typeface="Calibri" pitchFamily="34" charset="0"/>
            </a:endParaRPr>
          </a:p>
        </p:txBody>
      </p:sp>
      <p:sp>
        <p:nvSpPr>
          <p:cNvPr id="4" name="Footer Placeholder 3"/>
          <p:cNvSpPr>
            <a:spLocks noGrp="1"/>
          </p:cNvSpPr>
          <p:nvPr>
            <p:ph type="ftr" sz="quarter" idx="2"/>
          </p:nvPr>
        </p:nvSpPr>
        <p:spPr>
          <a:xfrm>
            <a:off x="0" y="9428583"/>
            <a:ext cx="6193437" cy="496332"/>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193437" y="9428583"/>
            <a:ext cx="602665" cy="496332"/>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384008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8/31/2010</a:t>
            </a:fld>
            <a:endParaRPr lang="en-US" dirty="0"/>
          </a:p>
        </p:txBody>
      </p:sp>
      <p:sp>
        <p:nvSpPr>
          <p:cNvPr id="4" name="Slide Image Placeholder 3"/>
          <p:cNvSpPr>
            <a:spLocks noGrp="1" noRot="1" noChangeAspect="1"/>
          </p:cNvSpPr>
          <p:nvPr>
            <p:ph type="sldImg" idx="2"/>
          </p:nvPr>
        </p:nvSpPr>
        <p:spPr>
          <a:xfrm>
            <a:off x="669925" y="496888"/>
            <a:ext cx="5407025" cy="30416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3722489"/>
            <a:ext cx="5438140" cy="545965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428583"/>
            <a:ext cx="6117908" cy="496332"/>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17907" y="9428583"/>
            <a:ext cx="678194" cy="496332"/>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23820896"/>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15 minutes</a:t>
            </a:r>
            <a:r>
              <a:rPr lang="en-US" baseline="0" dirty="0" smtClean="0"/>
              <a:t> – Intro and foundation</a:t>
            </a:r>
          </a:p>
          <a:p>
            <a:endParaRPr lang="en-US" baseline="0" dirty="0" smtClean="0"/>
          </a:p>
          <a:p>
            <a:r>
              <a:rPr lang="en-US" baseline="0" dirty="0" smtClean="0"/>
              <a:t>20 minutes – Workflow Basics demos</a:t>
            </a:r>
          </a:p>
          <a:p>
            <a:endParaRPr lang="en-US" baseline="0" dirty="0" smtClean="0"/>
          </a:p>
          <a:p>
            <a:r>
              <a:rPr lang="en-US" baseline="0" dirty="0" smtClean="0"/>
              <a:t>5 minutes – Workflow Services intro</a:t>
            </a:r>
          </a:p>
          <a:p>
            <a:endParaRPr lang="en-US" baseline="0" dirty="0" smtClean="0"/>
          </a:p>
          <a:p>
            <a:r>
              <a:rPr lang="en-US" baseline="0" dirty="0" smtClean="0"/>
              <a:t>15 minutes – Workflow Services demos</a:t>
            </a:r>
          </a:p>
          <a:p>
            <a:endParaRPr lang="en-US" dirty="0" smtClean="0"/>
          </a:p>
          <a:p>
            <a:r>
              <a:rPr lang="en-US" dirty="0" smtClean="0"/>
              <a:t>5 minutes – Q&amp;A</a:t>
            </a:r>
            <a:r>
              <a:rPr lang="en-US" baseline="0" dirty="0" smtClean="0"/>
              <a:t> / </a:t>
            </a:r>
            <a:r>
              <a:rPr lang="en-US" baseline="0" smtClean="0"/>
              <a:t>wiggle room</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if workflow is a declarative program then we specify what we want, i.e. what we want our process to do. There needs to be an intermediary that knows how to execute the workflow and this is the workflow. A key component of the runtime is the scheduler which determines the appropriate order in which to execute the various steps within the workflow according to the connections between the steps.</a:t>
            </a:r>
          </a:p>
          <a:p>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runtime also allows external events to affect the outcome of a workflow such as terminating it or cancelling before it reaches it’s natural conclusion. </a:t>
            </a:r>
          </a:p>
          <a:p>
            <a:endParaRPr lang="en-US" baseline="0" dirty="0" smtClean="0"/>
          </a:p>
          <a:p>
            <a:r>
              <a:rPr lang="en-US" baseline="0" dirty="0" smtClean="0"/>
              <a:t>The runtime is also </a:t>
            </a:r>
            <a:r>
              <a:rPr lang="en-US" b="1" baseline="0" dirty="0" smtClean="0"/>
              <a:t>extensible</a:t>
            </a:r>
            <a:r>
              <a:rPr lang="en-US" baseline="0" dirty="0" smtClean="0"/>
              <a:t>, there is a service model that allows additional capabilities to be added to the runtime via services. You can write your own services but Microsoft supplies a couple of fundamental extensions such as the </a:t>
            </a:r>
            <a:r>
              <a:rPr lang="en-US" b="1" baseline="0" dirty="0" smtClean="0"/>
              <a:t>ability to track workflow execution</a:t>
            </a:r>
            <a:r>
              <a:rPr lang="en-US" baseline="0" dirty="0" smtClean="0"/>
              <a:t>. As the steps executed, instrumentation is published by the runtime which can be captured, logged and reported against. For long running processes this is very useful as it allows us to </a:t>
            </a:r>
            <a:r>
              <a:rPr lang="en-US" b="1" baseline="0" dirty="0" smtClean="0"/>
              <a:t>determine where in the workflow</a:t>
            </a:r>
            <a:r>
              <a:rPr lang="en-US" baseline="0" dirty="0" smtClean="0"/>
              <a:t> we are. </a:t>
            </a:r>
          </a:p>
          <a:p>
            <a:endParaRPr lang="en-US" baseline="0" dirty="0" smtClean="0"/>
          </a:p>
          <a:p>
            <a:r>
              <a:rPr lang="en-US" baseline="0" dirty="0" smtClean="0"/>
              <a:t>A second very useful extension is the ability </a:t>
            </a:r>
            <a:r>
              <a:rPr lang="en-US" b="1" baseline="0" dirty="0" smtClean="0"/>
              <a:t>to persist a running workflow</a:t>
            </a:r>
            <a:r>
              <a:rPr lang="en-US" baseline="0" dirty="0" smtClean="0"/>
              <a:t> to a database so that a long running processes state can be saved at various points during its lifetime (allowing fault tolerance and resource optimization)– we’ll talk more about this feature later</a:t>
            </a:r>
            <a:r>
              <a:rPr lang="en-US" baseline="0" dirty="0" smtClean="0"/>
              <a:t>…</a:t>
            </a:r>
          </a:p>
          <a:p>
            <a:endParaRPr lang="en-US" baseline="0" dirty="0" smtClean="0"/>
          </a:p>
          <a:p>
            <a:r>
              <a:rPr lang="en-US" baseline="0" dirty="0" smtClean="0"/>
              <a:t>Workflow model is </a:t>
            </a:r>
            <a:r>
              <a:rPr lang="en-US" baseline="0" dirty="0" err="1" smtClean="0"/>
              <a:t>stackless</a:t>
            </a:r>
            <a:r>
              <a:rPr lang="en-US" baseline="0" dirty="0" smtClean="0"/>
              <a:t> and the state of execution of a workflow instance is </a:t>
            </a:r>
            <a:r>
              <a:rPr lang="en-US" baseline="0" dirty="0" err="1" smtClean="0"/>
              <a:t>serializable</a:t>
            </a:r>
            <a:r>
              <a:rPr lang="en-US" baseline="0" dirty="0" smtClean="0"/>
              <a:t>. This is the foundation of recovery and scalability of workflow programs.</a:t>
            </a:r>
            <a:endParaRPr lang="en-US" baseline="0" dirty="0" smtClean="0"/>
          </a:p>
          <a:p>
            <a:r>
              <a:rPr lang="en-US" baseline="0" dirty="0" smtClean="0"/>
              <a:t>Workflow programs are thread/process/machine agile. Any workflow host, with access to the definition and dependent assemblies can continue the execution of the instance.</a:t>
            </a:r>
            <a:endParaRPr lang="en-US" baseline="0"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753061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An</a:t>
            </a:r>
            <a:r>
              <a:rPr lang="en-US" baseline="0" dirty="0" smtClean="0"/>
              <a:t> activity is the technical term for a step within a workflow. A workflow is composed, built up from, a number of activities which are arranged so that they executed in a particular order. </a:t>
            </a:r>
            <a:endParaRPr lang="en-US" dirty="0" smtClean="0"/>
          </a:p>
          <a:p>
            <a:endParaRPr lang="en-US" dirty="0" smtClean="0"/>
          </a:p>
          <a:p>
            <a:endParaRPr lang="en-US" dirty="0" smtClean="0"/>
          </a:p>
          <a:p>
            <a:r>
              <a:rPr lang="en-US" b="1" dirty="0" smtClean="0"/>
              <a:t>The development</a:t>
            </a:r>
            <a:r>
              <a:rPr lang="en-US" b="1" baseline="0" dirty="0" smtClean="0"/>
              <a:t> / design experience for workflow is visual, </a:t>
            </a:r>
            <a:r>
              <a:rPr lang="en-US" baseline="0" dirty="0" smtClean="0"/>
              <a:t>it is similar to using Visio to draw a process diagram. It is a natural metaphor for the business analyst. When ‘coding’ a workflow you drag activities from a toolbox and arrange them on a visual canvas. Set properties, connect with arrows and this can be executed. The runtime is responsible for executing the activities in turn.</a:t>
            </a:r>
            <a:endParaRPr lang="en-US" dirty="0" smtClean="0"/>
          </a:p>
          <a:p>
            <a:endParaRPr lang="en-US" dirty="0" smtClean="0"/>
          </a:p>
          <a:p>
            <a:endParaRPr lang="en-US" dirty="0" smtClean="0"/>
          </a:p>
          <a:p>
            <a:r>
              <a:rPr lang="en-US" baseline="0" dirty="0" smtClean="0"/>
              <a:t>In WF4 there is no workflow class! A workflow is an activity, this is most visible in the type system. In .NET 4, all of the workflow 4 types belong in side the </a:t>
            </a:r>
            <a:r>
              <a:rPr lang="en-US" b="1" baseline="0" dirty="0" err="1" smtClean="0"/>
              <a:t>System.Activities</a:t>
            </a:r>
            <a:r>
              <a:rPr lang="en-US" baseline="0" dirty="0" smtClean="0"/>
              <a:t> namespace. There is a </a:t>
            </a:r>
            <a:r>
              <a:rPr lang="en-US" baseline="0" dirty="0" err="1" smtClean="0"/>
              <a:t>System.Workflow</a:t>
            </a:r>
            <a:r>
              <a:rPr lang="en-US" baseline="0" dirty="0" smtClean="0"/>
              <a:t> namespace but that contains the workflow 3 types. If you are using workflow 4 you should never need to use a class with workflow in the namespace unless you are doing </a:t>
            </a:r>
            <a:r>
              <a:rPr lang="en-US" baseline="0" dirty="0" err="1" smtClean="0"/>
              <a:t>interop</a:t>
            </a:r>
            <a:r>
              <a:rPr lang="en-US" baseline="0" dirty="0" smtClean="0"/>
              <a:t> with workflow 3.</a:t>
            </a:r>
          </a:p>
          <a:p>
            <a:endParaRPr lang="en-US" baseline="0" dirty="0" smtClean="0"/>
          </a:p>
          <a:p>
            <a:endParaRPr lang="en-US" baseline="0" dirty="0" smtClean="0"/>
          </a:p>
          <a:p>
            <a:r>
              <a:rPr lang="en-US" dirty="0" smtClean="0"/>
              <a:t>The activity is the atom of the workflow world, all things are built from activities. You can define your own</a:t>
            </a:r>
            <a:r>
              <a:rPr lang="en-US" baseline="0" dirty="0" smtClean="0"/>
              <a:t> activities as well using activities from Microsoft and other ISVs. When you build you own activities can either do so by constructing the new activity as a workflow in its own right (a composition of other activities), or you can do so in code if necessary. An activity is a unit of execution by the workflow engine – the execution of a workflow instance is single threaded and so there is only 1 workflow activity ever executing at any time on the scheduler thread. </a:t>
            </a:r>
          </a:p>
          <a:p>
            <a:endParaRPr lang="en-US" baseline="0" dirty="0" smtClean="0"/>
          </a:p>
          <a:p>
            <a:r>
              <a:rPr lang="en-US" baseline="0" dirty="0" smtClean="0"/>
              <a:t>It is possible for a workflow activity to spawn another thread to do work but the interaction between the activity and the workflow runtime is only ever on a single thread). This is the preferred model for workflow execution because you do not want to block the scheduler thread awaiting on I/O or some other long running process.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b="1" dirty="0" smtClean="0"/>
              <a:t>What it is…</a:t>
            </a:r>
          </a:p>
          <a:p>
            <a:r>
              <a:rPr lang="en-US" dirty="0" smtClean="0"/>
              <a:t>An activity is</a:t>
            </a:r>
            <a:r>
              <a:rPr lang="en-US" baseline="0" dirty="0" smtClean="0"/>
              <a:t> the primitive in the workflow model. The workflow runtime is responsible for scheduling the execution of activities. An activity may perform some computation or it might schedule child activities based on some logic. For example a parallel activity allows the scheduling of  asynchronous activities which execute in parallel. </a:t>
            </a:r>
            <a:endParaRPr lang="en-US" dirty="0" smtClean="0"/>
          </a:p>
          <a:p>
            <a:endParaRPr lang="en-US" dirty="0" smtClean="0"/>
          </a:p>
          <a:p>
            <a:endParaRPr lang="en-US" dirty="0" smtClean="0"/>
          </a:p>
          <a:p>
            <a:r>
              <a:rPr lang="en-US" b="1" dirty="0" smtClean="0"/>
              <a:t>Development Experience</a:t>
            </a:r>
            <a:r>
              <a:rPr lang="en-US" b="1" baseline="0" dirty="0" smtClean="0"/>
              <a:t> composing applications…</a:t>
            </a:r>
            <a:endParaRPr lang="en-US" b="1" dirty="0" smtClean="0"/>
          </a:p>
          <a:p>
            <a:r>
              <a:rPr lang="en-US" dirty="0" smtClean="0"/>
              <a:t>The</a:t>
            </a:r>
            <a:r>
              <a:rPr lang="en-US" baseline="0" dirty="0" smtClean="0"/>
              <a:t> design experience for workflow is to compose the workflow from activities. Microsoft ships a number of activities out of the box but you can write your own. It is very likely that you will write your own activities so that you can capture units of work within your own domains that can then build built into a workflow. We’ll see examples of this very shortly.</a:t>
            </a:r>
          </a:p>
          <a:p>
            <a:endParaRPr lang="en-US" baseline="0" dirty="0" smtClean="0"/>
          </a:p>
          <a:p>
            <a:endParaRPr lang="en-US" baseline="0" dirty="0" smtClean="0"/>
          </a:p>
          <a:p>
            <a:r>
              <a:rPr lang="en-US" b="1" baseline="0" dirty="0" smtClean="0"/>
              <a:t>Standard and custom written activity libraries…</a:t>
            </a:r>
          </a:p>
          <a:p>
            <a:r>
              <a:rPr lang="en-US" baseline="0" dirty="0" smtClean="0"/>
              <a:t>Activities can be written to do anything, from simple operations such as variable assignment through to complex business logic such as cloning a order. The activities should be aligned to the business processes that the workflow is trying to model.</a:t>
            </a:r>
          </a:p>
          <a:p>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A workflow is more than</a:t>
            </a:r>
            <a:r>
              <a:rPr lang="en-US" baseline="0" dirty="0" smtClean="0"/>
              <a:t> just behavior and flow, it also acts upon data. A workflow definition contains </a:t>
            </a:r>
            <a:r>
              <a:rPr lang="en-US" b="1" baseline="0" dirty="0" smtClean="0"/>
              <a:t>scoped</a:t>
            </a:r>
            <a:r>
              <a:rPr lang="en-US" baseline="0" dirty="0" smtClean="0"/>
              <a:t> variables with are .NET types. Data maybe complex object graphs such as a client with addresses and other contact information or it may be a basic type such as a </a:t>
            </a:r>
            <a:r>
              <a:rPr lang="en-US" baseline="0" dirty="0" err="1" smtClean="0"/>
              <a:t>boolean</a:t>
            </a:r>
            <a:r>
              <a:rPr lang="en-US" baseline="0" dirty="0" smtClean="0"/>
              <a:t>.</a:t>
            </a:r>
          </a:p>
          <a:p>
            <a:endParaRPr lang="en-US" dirty="0" smtClean="0"/>
          </a:p>
          <a:p>
            <a:r>
              <a:rPr lang="en-US" dirty="0" smtClean="0"/>
              <a:t>WF3 did not include state as part of the workflow</a:t>
            </a:r>
            <a:r>
              <a:rPr lang="en-US" baseline="0" dirty="0" smtClean="0"/>
              <a:t> definition. In WF4 it is part of the definition.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The flow of</a:t>
            </a:r>
            <a:r>
              <a:rPr lang="en-US" baseline="0" dirty="0" smtClean="0"/>
              <a:t> data between activities is managed through arguments. As part of its definition, an activity declares in and out arguments to allow it to accept data to process and return results.</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Two aspects</a:t>
            </a:r>
            <a:r>
              <a:rPr lang="en-US" baseline="0" dirty="0" smtClean="0"/>
              <a:t> to ‘development’:</a:t>
            </a:r>
          </a:p>
          <a:p>
            <a:endParaRPr lang="en-US" baseline="0" dirty="0" smtClean="0"/>
          </a:p>
          <a:p>
            <a:pPr marL="228600" indent="-228600">
              <a:buAutoNum type="arabicPeriod"/>
            </a:pPr>
            <a:r>
              <a:rPr lang="en-US" baseline="0" dirty="0" smtClean="0"/>
              <a:t>Deployment of the workflow by designing a flowchart using a palate of activities. Drag-n-drop programming experience, connect up activities and set properties.</a:t>
            </a:r>
          </a:p>
          <a:p>
            <a:pPr marL="228600" indent="-228600">
              <a:buAutoNum type="arabicPeriod"/>
            </a:pPr>
            <a:endParaRPr lang="en-US" baseline="0" dirty="0" smtClean="0"/>
          </a:p>
          <a:p>
            <a:pPr marL="228600" indent="-228600">
              <a:buAutoNum type="arabicPeriod"/>
            </a:pPr>
            <a:r>
              <a:rPr lang="en-US" baseline="0" dirty="0" smtClean="0"/>
              <a:t>Creation of the activity libraries that allow 1. to take place.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A workflow is a set of steps, this could be nearly anything</a:t>
            </a:r>
            <a:r>
              <a:rPr lang="en-US" dirty="0" smtClean="0"/>
              <a:t>.</a:t>
            </a:r>
          </a:p>
          <a:p>
            <a:r>
              <a:rPr lang="en-US" dirty="0" smtClean="0"/>
              <a:t>Companies already have a set of business processes, often paper</a:t>
            </a:r>
            <a:r>
              <a:rPr lang="en-US" baseline="0" dirty="0" smtClean="0"/>
              <a:t> based.</a:t>
            </a:r>
            <a:endParaRPr lang="en-US" dirty="0" smtClean="0"/>
          </a:p>
          <a:p>
            <a:r>
              <a:rPr lang="en-US" dirty="0" smtClean="0"/>
              <a:t>You </a:t>
            </a:r>
            <a:r>
              <a:rPr lang="en-US" dirty="0" smtClean="0"/>
              <a:t>want to capture these processes</a:t>
            </a:r>
            <a:r>
              <a:rPr lang="en-US" baseline="0" dirty="0" smtClean="0"/>
              <a:t> in a computer system and have it take care of the co-ordination. Typical use cases are:</a:t>
            </a:r>
          </a:p>
          <a:p>
            <a:endParaRPr lang="en-US" baseline="0" dirty="0" smtClean="0"/>
          </a:p>
          <a:p>
            <a:r>
              <a:rPr lang="en-US" baseline="0" dirty="0" smtClean="0"/>
              <a:t>Collaborative document creation: docs are created, reviewed, approved and published – SharePoint 2010 </a:t>
            </a:r>
            <a:r>
              <a:rPr lang="en-US" baseline="0" dirty="0" smtClean="0"/>
              <a:t>! Need routing between the stages.</a:t>
            </a:r>
            <a:endParaRPr lang="en-US" baseline="0" dirty="0" smtClean="0"/>
          </a:p>
          <a:p>
            <a:endParaRPr lang="en-US" baseline="0" dirty="0" smtClean="0"/>
          </a:p>
          <a:p>
            <a:r>
              <a:rPr lang="en-US" baseline="0" dirty="0" smtClean="0"/>
              <a:t>Automated Build System: Compile, Test, Copy Files, Sign with </a:t>
            </a:r>
            <a:r>
              <a:rPr lang="en-US" baseline="0" dirty="0" smtClean="0"/>
              <a:t>certificate, email success / failure </a:t>
            </a:r>
            <a:r>
              <a:rPr lang="en-US" baseline="0" dirty="0" smtClean="0"/>
              <a:t>– TFS 2010 !</a:t>
            </a:r>
          </a:p>
          <a:p>
            <a:endParaRPr lang="en-US" dirty="0" smtClean="0"/>
          </a:p>
          <a:p>
            <a:r>
              <a:rPr lang="en-US" b="1" dirty="0" smtClean="0"/>
              <a:t>Processes are subject</a:t>
            </a:r>
            <a:r>
              <a:rPr lang="en-US" b="1" baseline="0" dirty="0" smtClean="0"/>
              <a:t> to change</a:t>
            </a:r>
            <a:r>
              <a:rPr lang="en-US" baseline="0" dirty="0" smtClean="0"/>
              <a:t>, you want a </a:t>
            </a:r>
            <a:r>
              <a:rPr lang="en-US" b="1" baseline="0" dirty="0" smtClean="0"/>
              <a:t>simple authoring </a:t>
            </a:r>
            <a:r>
              <a:rPr lang="en-US" baseline="0" dirty="0" smtClean="0"/>
              <a:t>and publishing experience.</a:t>
            </a:r>
          </a:p>
          <a:p>
            <a:endParaRPr lang="en-US" baseline="0" dirty="0" smtClean="0"/>
          </a:p>
          <a:p>
            <a:r>
              <a:rPr lang="en-US" baseline="0" dirty="0" smtClean="0"/>
              <a:t>You want the ‘</a:t>
            </a:r>
            <a:r>
              <a:rPr lang="en-US" baseline="0" dirty="0" smtClean="0"/>
              <a:t>development’ </a:t>
            </a:r>
            <a:r>
              <a:rPr lang="en-US" baseline="0" dirty="0" smtClean="0"/>
              <a:t>of those processes to be intuitive – the natural UI for process design is a flowchart. </a:t>
            </a:r>
            <a:endParaRPr lang="en-US" baseline="0" dirty="0" smtClean="0"/>
          </a:p>
          <a:p>
            <a:endParaRPr lang="en-US" baseline="0" dirty="0" smtClean="0"/>
          </a:p>
          <a:p>
            <a:r>
              <a:rPr lang="en-US" baseline="0" dirty="0" smtClean="0"/>
              <a:t>With an appropriate library of activities, workflows allow you to define processes using the language of the problem space and not have to translate from the problem to a technical solution. The activity library should reflect the domain and provide a logical set of constructs from which to compose programs. </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You</a:t>
            </a:r>
            <a:r>
              <a:rPr lang="en-US" baseline="0" dirty="0" smtClean="0"/>
              <a:t> have a process that takes minutes, hours, days, weeks, … to complete. How do you model that in software so that it tolerant of machine restarts and failures.</a:t>
            </a:r>
          </a:p>
          <a:p>
            <a:endParaRPr lang="en-US" baseline="0" dirty="0" smtClean="0"/>
          </a:p>
          <a:p>
            <a:r>
              <a:rPr lang="en-US" baseline="0" dirty="0" smtClean="0"/>
              <a:t>Some processes naturally have delays, e.g. account receivable:- every 15 days send a reminder which increasing amounts of red ink and legal threats. There are episodes of work followed by periods of inactivity until an event occurs such as a timeout.</a:t>
            </a:r>
          </a:p>
          <a:p>
            <a:endParaRPr lang="en-US" baseline="0" dirty="0" smtClean="0"/>
          </a:p>
          <a:p>
            <a:r>
              <a:rPr lang="en-US" baseline="0" dirty="0" smtClean="0"/>
              <a:t>Human based workflows are a great example of this: send out task and wait for it to be completed. When completed, send of approval or review task. Once review complete action item by updating business system etc.</a:t>
            </a:r>
          </a:p>
          <a:p>
            <a:endParaRPr lang="en-US" baseline="0" dirty="0" smtClean="0"/>
          </a:p>
          <a:p>
            <a:r>
              <a:rPr lang="en-US" baseline="0" dirty="0" smtClean="0"/>
              <a:t>Workflows are a good way to model state.</a:t>
            </a:r>
          </a:p>
          <a:p>
            <a:endParaRPr lang="en-US" dirty="0" smtClean="0"/>
          </a:p>
          <a:p>
            <a:r>
              <a:rPr lang="en-US" dirty="0" smtClean="0"/>
              <a:t>One of the services provided by the workflow</a:t>
            </a:r>
            <a:r>
              <a:rPr lang="en-US" baseline="0" dirty="0" smtClean="0"/>
              <a:t> runtime is persistence which allows a workflow instance to be saved to disk and not have to be in memory. The workflow service host takes care of the plumbing required to unload a workflow instance from memory and then re-load it when required.</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Business</a:t>
            </a:r>
            <a:r>
              <a:rPr lang="en-US" baseline="0" dirty="0" smtClean="0"/>
              <a:t> processes are often volatile and therefore subject to change. Using a workflow and a suitable activity library allows the creation / definition of the workflow to be performed by a role other than a software engineer.</a:t>
            </a:r>
            <a:endParaRPr lang="en-US" dirty="0" smtClean="0"/>
          </a:p>
          <a:p>
            <a:endParaRPr lang="en-US" dirty="0" smtClean="0"/>
          </a:p>
          <a:p>
            <a:r>
              <a:rPr lang="en-US" dirty="0" smtClean="0"/>
              <a:t>Workflows are visual and offer a level of programming that most business analysts are comfortable with – it provides a natural UI</a:t>
            </a:r>
            <a:r>
              <a:rPr lang="en-US" baseline="0" dirty="0" smtClean="0"/>
              <a:t> for an analyst</a:t>
            </a:r>
            <a:r>
              <a:rPr lang="en-US" dirty="0" smtClean="0"/>
              <a:t>. If the activity library contains activities</a:t>
            </a:r>
            <a:r>
              <a:rPr lang="en-US" baseline="0" dirty="0" smtClean="0"/>
              <a:t> that map directly to the domain that the analyst is an expert in, then it is reasonable to expect that they could define their own workflow processes. These can then be executed offering a valuable customization feature set within your product. </a:t>
            </a:r>
            <a:r>
              <a:rPr lang="en-US" b="1" baseline="0" dirty="0" smtClean="0"/>
              <a:t>The workflow design experience is </a:t>
            </a:r>
            <a:r>
              <a:rPr lang="en-US" b="1" baseline="0" dirty="0" err="1" smtClean="0"/>
              <a:t>rehostable</a:t>
            </a:r>
            <a:r>
              <a:rPr lang="en-US" b="1" baseline="0" dirty="0" smtClean="0"/>
              <a:t> and workflow activity designers allow you to create an intuitive UX.</a:t>
            </a:r>
          </a:p>
          <a:p>
            <a:endParaRPr lang="en-US" dirty="0" smtClean="0"/>
          </a:p>
          <a:p>
            <a:r>
              <a:rPr lang="en-US" dirty="0" smtClean="0"/>
              <a:t>The workflow designer is easily </a:t>
            </a:r>
            <a:r>
              <a:rPr lang="en-US" dirty="0" err="1" smtClean="0"/>
              <a:t>rehostable</a:t>
            </a:r>
            <a:r>
              <a:rPr lang="en-US" dirty="0" smtClean="0"/>
              <a:t> and therefore can be embedded within your own applications. </a:t>
            </a:r>
          </a:p>
          <a:p>
            <a:endParaRPr lang="en-US" dirty="0" smtClean="0"/>
          </a:p>
          <a:p>
            <a:r>
              <a:rPr lang="en-US" dirty="0" smtClean="0"/>
              <a:t>Workflow </a:t>
            </a:r>
            <a:r>
              <a:rPr lang="en-US" dirty="0" smtClean="0"/>
              <a:t>definitions are </a:t>
            </a:r>
            <a:r>
              <a:rPr lang="en-US" dirty="0" err="1" smtClean="0"/>
              <a:t>serializable</a:t>
            </a:r>
            <a:r>
              <a:rPr lang="en-US" dirty="0" smtClean="0"/>
              <a:t> and therefore can be treated as</a:t>
            </a:r>
            <a:r>
              <a:rPr lang="en-US" baseline="0" dirty="0" smtClean="0"/>
              <a:t> data, saved to a database or file system as XAML.</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Let’s make a start… welcome</a:t>
            </a:r>
            <a:r>
              <a:rPr lang="en-US" baseline="0" dirty="0" smtClean="0"/>
              <a:t> to “Getting Started with Workflow in .NET 4”</a:t>
            </a:r>
            <a:endParaRPr lang="en-US" dirty="0" smtClean="0"/>
          </a:p>
          <a:p>
            <a:endParaRPr lang="en-US" dirty="0" smtClean="0"/>
          </a:p>
          <a:p>
            <a:r>
              <a:rPr lang="en-US" dirty="0" smtClean="0"/>
              <a:t>Introductions</a:t>
            </a:r>
            <a:endParaRPr lang="en-US" dirty="0" smtClean="0"/>
          </a:p>
          <a:p>
            <a:r>
              <a:rPr lang="en-US" dirty="0" smtClean="0"/>
              <a:t>	</a:t>
            </a:r>
            <a:r>
              <a:rPr lang="en-US" dirty="0" err="1" smtClean="0"/>
              <a:t>Stef</a:t>
            </a:r>
            <a:r>
              <a:rPr lang="en-US" dirty="0" smtClean="0"/>
              <a:t> – Tour Guide</a:t>
            </a:r>
          </a:p>
          <a:p>
            <a:r>
              <a:rPr lang="en-US" dirty="0" smtClean="0"/>
              <a:t>	Pete - Driver</a:t>
            </a:r>
          </a:p>
          <a:p>
            <a:endParaRPr lang="en-US" dirty="0" smtClean="0"/>
          </a:p>
          <a:p>
            <a:r>
              <a:rPr lang="en-US" dirty="0" smtClean="0"/>
              <a:t>ADERANT: </a:t>
            </a:r>
          </a:p>
          <a:p>
            <a:r>
              <a:rPr lang="en-US" dirty="0" smtClean="0"/>
              <a:t>	Leading</a:t>
            </a:r>
            <a:r>
              <a:rPr lang="en-US" baseline="0" dirty="0" smtClean="0"/>
              <a:t> ISV in the legal and professional services market.</a:t>
            </a:r>
          </a:p>
          <a:p>
            <a:r>
              <a:rPr lang="en-US" baseline="0" dirty="0" smtClean="0"/>
              <a:t>	TAP members for VS2010 and .NET 4 and Windows Server </a:t>
            </a:r>
            <a:r>
              <a:rPr lang="en-US" baseline="0" dirty="0" err="1" smtClean="0"/>
              <a:t>AppFabric</a:t>
            </a:r>
            <a:r>
              <a:rPr lang="en-US" baseline="0" dirty="0" smtClean="0"/>
              <a:t> – visibility of .NET 4 for the last 18 months.</a:t>
            </a:r>
          </a:p>
          <a:p>
            <a:r>
              <a:rPr lang="en-US" baseline="0" dirty="0" smtClean="0"/>
              <a:t>	Migrated WF3 embedded workflow solution to WF4 over 9 months.</a:t>
            </a:r>
          </a:p>
          <a:p>
            <a:endParaRPr lang="en-US" baseline="0" dirty="0" smtClean="0"/>
          </a:p>
          <a:p>
            <a:endParaRPr lang="en-US" baseline="0" dirty="0" smtClean="0"/>
          </a:p>
          <a:p>
            <a:endParaRPr lang="en-US" dirty="0" smtClean="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If you want to find out about the ‘runtime mediated code rendezvous’ watch WF4 Inside</a:t>
            </a:r>
            <a:r>
              <a:rPr lang="en-US" baseline="0" dirty="0" smtClean="0"/>
              <a:t> Out</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Second topic is to address Workflow</a:t>
            </a:r>
            <a:r>
              <a:rPr lang="en-US" baseline="0" dirty="0" smtClean="0"/>
              <a:t> Services and in doing so answer the following questions.</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baseline="0" dirty="0" smtClean="0"/>
          </a:p>
          <a:p>
            <a:endParaRPr lang="en-US" baseline="0" dirty="0" smtClean="0"/>
          </a:p>
          <a:p>
            <a:endParaRPr lang="en-US" dirty="0" smtClean="0"/>
          </a:p>
          <a:p>
            <a:endParaRPr lang="en-US"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WCF services are</a:t>
            </a:r>
            <a:r>
              <a:rPr lang="en-US" baseline="0" dirty="0" smtClean="0"/>
              <a:t> usually </a:t>
            </a:r>
            <a:r>
              <a:rPr lang="en-US" dirty="0" smtClean="0"/>
              <a:t>implemented</a:t>
            </a:r>
            <a:r>
              <a:rPr lang="en-US" baseline="0" dirty="0" smtClean="0"/>
              <a:t> as code in C# and VB. Workflow provides us with an alternate authoring experience.</a:t>
            </a:r>
            <a:endParaRPr lang="en-US" dirty="0" smtClean="0"/>
          </a:p>
          <a:p>
            <a:endParaRPr lang="en-US" dirty="0" smtClean="0"/>
          </a:p>
          <a:p>
            <a:r>
              <a:rPr lang="en-US" dirty="0" smtClean="0"/>
              <a:t>We want to model communication</a:t>
            </a:r>
            <a:r>
              <a:rPr lang="en-US" baseline="0" dirty="0" smtClean="0"/>
              <a:t> as a workflow.</a:t>
            </a:r>
            <a:endParaRPr lang="en-US" dirty="0" smtClean="0"/>
          </a:p>
          <a:p>
            <a:endParaRPr lang="en-US" dirty="0" smtClean="0"/>
          </a:p>
          <a:p>
            <a:r>
              <a:rPr lang="en-US" b="1" dirty="0" smtClean="0"/>
              <a:t>Using activities such</a:t>
            </a:r>
            <a:r>
              <a:rPr lang="en-US" b="1" baseline="0" dirty="0" smtClean="0"/>
              <a:t> as Send and Receive</a:t>
            </a:r>
            <a:r>
              <a:rPr lang="en-US" baseline="0" dirty="0" smtClean="0"/>
              <a:t>, we can model services as workflows. The receive activity allows us to make a service call to a workflow and pass data into it. The workflow can then process this data an executes a number of activities before returning a result to us.</a:t>
            </a:r>
          </a:p>
          <a:p>
            <a:endParaRPr lang="en-US" baseline="0" dirty="0" smtClean="0"/>
          </a:p>
          <a:p>
            <a:r>
              <a:rPr lang="en-US" baseline="0" dirty="0" smtClean="0"/>
              <a:t>Workflow service host takes care of exposing the workflow as a service: exposing a service contract, hosting the endpoints.</a:t>
            </a:r>
          </a:p>
          <a:p>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baseline="0" dirty="0" smtClean="0"/>
              <a:t>“Runtime mediated code rendezvous”</a:t>
            </a:r>
          </a:p>
          <a:p>
            <a:endParaRPr lang="en-US" baseline="0" dirty="0" smtClean="0"/>
          </a:p>
          <a:p>
            <a:r>
              <a:rPr lang="en-US" baseline="0" dirty="0" smtClean="0"/>
              <a:t>What does this mean to you, if anything?</a:t>
            </a:r>
          </a:p>
          <a:p>
            <a:endParaRPr lang="en-US" baseline="0" dirty="0" smtClean="0"/>
          </a:p>
          <a:p>
            <a:r>
              <a:rPr lang="en-US" baseline="0" dirty="0" smtClean="0"/>
              <a:t>If you are thinking “I have no idea what this means” – this is the session for you.</a:t>
            </a:r>
          </a:p>
          <a:p>
            <a:endParaRPr lang="en-US" baseline="0" dirty="0" smtClean="0"/>
          </a:p>
          <a:p>
            <a:r>
              <a:rPr lang="en-US" baseline="0" dirty="0" smtClean="0"/>
              <a:t>If you are thinking “this is role of the workflow scheduler” then this is not the session for you.</a:t>
            </a:r>
          </a:p>
          <a:p>
            <a:endParaRPr lang="en-US" baseline="0" dirty="0" smtClean="0"/>
          </a:p>
          <a:p>
            <a:r>
              <a:rPr lang="en-US" baseline="0" dirty="0" smtClean="0"/>
              <a:t>This is a 200 level session that introduces workflow and the Workflow 4 foundation in .NET 4. We are only going to scratch the surface but we will give you plenty of resources to follow up on.</a:t>
            </a:r>
          </a:p>
          <a:p>
            <a:endParaRPr lang="en-US" dirty="0" smtClean="0"/>
          </a:p>
          <a:p>
            <a:endParaRPr lang="en-US"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baseline="0" dirty="0" smtClean="0"/>
          </a:p>
          <a:p>
            <a:endParaRPr lang="en-US" baseline="0" dirty="0" smtClean="0"/>
          </a:p>
          <a:p>
            <a:endParaRPr lang="en-US" dirty="0" smtClean="0"/>
          </a:p>
          <a:p>
            <a:endParaRPr lang="en-US"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baseline="0" dirty="0" smtClean="0"/>
              <a:t>Given the messaging activities, we can easily implement the service logic as flow of activities – the design experience is visual. It is easier to read a workflow rather than code.</a:t>
            </a:r>
          </a:p>
          <a:p>
            <a:endParaRPr lang="en-US" baseline="0" dirty="0" smtClean="0"/>
          </a:p>
          <a:p>
            <a:r>
              <a:rPr lang="en-US" baseline="0" dirty="0" smtClean="0"/>
              <a:t>Our service is a composition of other services, the Visual Studio IDE makes it very easy to compose services calls as a workflow. We can add a service reference and VS will build an activity for us to allow this service to be consumed inside a workflow – demo shortly.</a:t>
            </a:r>
          </a:p>
          <a:p>
            <a:endParaRPr lang="en-US" baseline="0" dirty="0" smtClean="0"/>
          </a:p>
          <a:p>
            <a:r>
              <a:rPr lang="en-US" baseline="0" dirty="0" smtClean="0"/>
              <a:t>Service wants to perform asynchronous work and co-ordinate. Workflow gives us a serial programming model but the workflow runtime takes care of handling the asynchronous calls. This is true of all workflows and not just services.</a:t>
            </a:r>
          </a:p>
          <a:p>
            <a:endParaRPr lang="en-US" baseline="0" dirty="0" smtClean="0"/>
          </a:p>
          <a:p>
            <a:r>
              <a:rPr lang="en-US" baseline="0" dirty="0" smtClean="0"/>
              <a:t>For example:</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	</a:t>
            </a:r>
            <a:r>
              <a:rPr lang="en-US" b="1" dirty="0" smtClean="0"/>
              <a:t>Service co-ordinates a number of other services</a:t>
            </a:r>
            <a:r>
              <a:rPr lang="en-US" dirty="0" smtClean="0"/>
              <a:t>,</a:t>
            </a:r>
            <a:r>
              <a:rPr lang="en-US" baseline="0" dirty="0" smtClean="0"/>
              <a:t> e.g. car hire ‘best buy’ site. Parallel + </a:t>
            </a:r>
            <a:r>
              <a:rPr lang="en-US" baseline="0" dirty="0" err="1" smtClean="0"/>
              <a:t>async</a:t>
            </a:r>
            <a:r>
              <a:rPr lang="en-US" baseline="0" dirty="0" smtClean="0"/>
              <a:t> activities provides a simple to use but powerful co-ordination model.</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baseline="0" dirty="0" smtClean="0"/>
              <a:t>The workflow service host provides the infrastructure that means we as developers don’t have to worry about a number of issues that complication long running service operations:</a:t>
            </a:r>
          </a:p>
          <a:p>
            <a:endParaRPr lang="en-US" baseline="0" dirty="0" smtClean="0"/>
          </a:p>
          <a:p>
            <a:r>
              <a:rPr lang="en-US" baseline="0" dirty="0" smtClean="0"/>
              <a:t>Workflow Service host gives us the ability to persist a workflow to a database.</a:t>
            </a:r>
          </a:p>
          <a:p>
            <a:r>
              <a:rPr lang="en-US" baseline="0" dirty="0" smtClean="0"/>
              <a:t>Activities allow us to define messaging patterns.</a:t>
            </a:r>
          </a:p>
          <a:p>
            <a:endParaRPr lang="en-US" baseline="0" dirty="0" smtClean="0"/>
          </a:p>
          <a:p>
            <a:endParaRPr lang="en-US" baseline="0" dirty="0" smtClean="0"/>
          </a:p>
          <a:p>
            <a:r>
              <a:rPr lang="en-US" baseline="0" dirty="0" smtClean="0"/>
              <a:t>The workflow host takes care of managing the state of the workflow.  Persistence also allows </a:t>
            </a:r>
          </a:p>
          <a:p>
            <a:r>
              <a:rPr lang="en-US" baseline="0" dirty="0" smtClean="0"/>
              <a:t>	Reliability</a:t>
            </a:r>
          </a:p>
          <a:p>
            <a:r>
              <a:rPr lang="en-US" baseline="0" dirty="0" smtClean="0"/>
              <a:t>	Availability – ability to recover from failures</a:t>
            </a:r>
          </a:p>
          <a:p>
            <a:r>
              <a:rPr lang="en-US" baseline="0" dirty="0" smtClean="0"/>
              <a:t>	Scalability – a workflow instance can we handled by any machine in the application farm.</a:t>
            </a:r>
          </a:p>
          <a:p>
            <a:endParaRPr lang="en-US" baseline="0" dirty="0" smtClean="0"/>
          </a:p>
          <a:p>
            <a:r>
              <a:rPr lang="en-US" baseline="0" dirty="0" smtClean="0"/>
              <a:t>Different algorithms for the wait on the release of the instance lock: simple retry, back-off exponentially.</a:t>
            </a:r>
          </a:p>
          <a:p>
            <a:endParaRPr lang="en-US" baseline="0" dirty="0" smtClean="0"/>
          </a:p>
          <a:p>
            <a:r>
              <a:rPr lang="en-US" baseline="0" dirty="0" smtClean="0"/>
              <a:t>Workflow Management Service:</a:t>
            </a:r>
          </a:p>
          <a:p>
            <a:r>
              <a:rPr lang="en-US" baseline="0" dirty="0" smtClean="0"/>
              <a:t>	</a:t>
            </a:r>
            <a:r>
              <a:rPr lang="en-US" baseline="0" dirty="0" err="1" smtClean="0"/>
              <a:t>InstanceLock</a:t>
            </a:r>
            <a:r>
              <a:rPr lang="en-US" baseline="0" dirty="0" smtClean="0"/>
              <a:t> control (releasing locks on failed instances)</a:t>
            </a:r>
          </a:p>
          <a:p>
            <a:r>
              <a:rPr lang="en-US" baseline="0" dirty="0" smtClean="0"/>
              <a:t>	Durable Timers</a:t>
            </a:r>
          </a:p>
          <a:p>
            <a:r>
              <a:rPr lang="en-US" dirty="0" smtClean="0"/>
              <a:t>	Control commands routed to instance control endpoint {Suspend, resume, terminate,</a:t>
            </a:r>
            <a:r>
              <a:rPr lang="en-US" baseline="0" dirty="0" smtClean="0"/>
              <a:t> cancel</a:t>
            </a:r>
            <a:r>
              <a:rPr lang="en-US" dirty="0" smtClean="0"/>
              <a:t>}. </a:t>
            </a:r>
          </a:p>
          <a:p>
            <a:endParaRPr lang="en-US"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baseline="0" dirty="0" smtClean="0"/>
          </a:p>
          <a:p>
            <a:endParaRPr lang="en-US" baseline="0" dirty="0" smtClean="0"/>
          </a:p>
          <a:p>
            <a:endParaRPr lang="en-US" dirty="0" smtClean="0"/>
          </a:p>
          <a:p>
            <a:endParaRPr lang="en-US"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Highlight ‘</a:t>
            </a:r>
            <a:r>
              <a:rPr lang="en-US" dirty="0" err="1" smtClean="0"/>
              <a:t>CanCreateInstance</a:t>
            </a:r>
            <a:r>
              <a:rPr lang="en-US" dirty="0" smtClean="0"/>
              <a:t>’</a:t>
            </a:r>
          </a:p>
          <a:p>
            <a:endParaRPr lang="en-US" dirty="0" smtClean="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baseline="0" dirty="0" smtClean="0"/>
          </a:p>
          <a:p>
            <a:endParaRPr lang="en-US" baseline="0" dirty="0" smtClean="0"/>
          </a:p>
          <a:p>
            <a:endParaRPr lang="en-US" dirty="0" smtClean="0"/>
          </a:p>
          <a:p>
            <a:endParaRPr lang="en-US"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37</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9925" y="496888"/>
            <a:ext cx="5407025" cy="304165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Agenda </a:t>
            </a:r>
          </a:p>
          <a:p>
            <a:r>
              <a:rPr lang="en-US" dirty="0" smtClean="0"/>
              <a:t>The session will cover two topics:</a:t>
            </a:r>
          </a:p>
          <a:p>
            <a:pPr marL="228600" indent="-228600">
              <a:buAutoNum type="arabicPeriod"/>
            </a:pPr>
            <a:r>
              <a:rPr lang="en-US" baseline="0" dirty="0" smtClean="0"/>
              <a:t>Workflow Basics</a:t>
            </a:r>
          </a:p>
          <a:p>
            <a:pPr marL="228600" indent="-228600">
              <a:buAutoNum type="arabicPeriod"/>
            </a:pPr>
            <a:r>
              <a:rPr lang="en-US" baseline="0" dirty="0" smtClean="0"/>
              <a:t>Workflow Services</a:t>
            </a:r>
            <a:endParaRPr lang="en-US" dirty="0" smtClean="0"/>
          </a:p>
          <a:p>
            <a:endParaRPr lang="en-US" dirty="0" smtClean="0"/>
          </a:p>
          <a:p>
            <a:r>
              <a:rPr lang="en-US" baseline="0" dirty="0" smtClean="0"/>
              <a:t>Workflow Basics</a:t>
            </a:r>
          </a:p>
          <a:p>
            <a:r>
              <a:rPr lang="en-US" baseline="0" dirty="0" smtClean="0"/>
              <a:t>We want to answer the following questions…</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baseline="0" dirty="0" smtClean="0"/>
          </a:p>
          <a:p>
            <a:endParaRPr lang="en-US" baseline="0" dirty="0" smtClean="0"/>
          </a:p>
          <a:p>
            <a:endParaRPr lang="en-US" dirty="0" smtClean="0"/>
          </a:p>
          <a:p>
            <a:endParaRPr lang="en-US"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baseline="0" dirty="0" smtClean="0"/>
          </a:p>
          <a:p>
            <a:endParaRPr lang="en-US" baseline="0" dirty="0" smtClean="0"/>
          </a:p>
          <a:p>
            <a:endParaRPr lang="en-US" dirty="0" smtClean="0"/>
          </a:p>
          <a:p>
            <a:endParaRPr lang="en-US"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Second topic is to address Workflow</a:t>
            </a:r>
            <a:r>
              <a:rPr lang="en-US" baseline="0" dirty="0" smtClean="0"/>
              <a:t> Services and in doing so answer the following questions.</a:t>
            </a:r>
          </a:p>
          <a:p>
            <a:endParaRPr lang="en-US" baseline="0" dirty="0" smtClean="0"/>
          </a:p>
          <a:p>
            <a:r>
              <a:rPr lang="en-US" baseline="0" dirty="0" smtClean="0"/>
              <a:t>Analogous to the workflow basics, the 101 of workflow services.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If we go to </a:t>
            </a:r>
            <a:r>
              <a:rPr lang="en-US" dirty="0" err="1" smtClean="0"/>
              <a:t>wikipedia</a:t>
            </a:r>
            <a:r>
              <a:rPr lang="en-US" dirty="0" smtClean="0"/>
              <a:t> (source of all knowledge on the internet), it tells us that a ‘workflow consists of a sequence of connected steps.’  [Urban dictionary definition?]</a:t>
            </a:r>
          </a:p>
          <a:p>
            <a:endParaRPr lang="en-US" dirty="0" smtClean="0"/>
          </a:p>
          <a:p>
            <a:r>
              <a:rPr lang="en-US" dirty="0" smtClean="0"/>
              <a:t>Which</a:t>
            </a:r>
            <a:r>
              <a:rPr lang="en-US" baseline="0" dirty="0" smtClean="0"/>
              <a:t> is a start but the easiest way to describe a workflow is to show you one.</a:t>
            </a:r>
            <a:endParaRPr lang="en-US"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Here are</a:t>
            </a:r>
            <a:r>
              <a:rPr lang="en-US" baseline="0" dirty="0" smtClean="0"/>
              <a:t> a couple of workflows I found using an image search in </a:t>
            </a:r>
            <a:r>
              <a:rPr lang="en-US" baseline="0" dirty="0" err="1" smtClean="0"/>
              <a:t>google</a:t>
            </a:r>
            <a:r>
              <a:rPr lang="en-US" baseline="0" dirty="0" smtClean="0"/>
              <a:t>. </a:t>
            </a:r>
            <a:endParaRPr lang="en-US" dirty="0" smtClean="0"/>
          </a:p>
          <a:p>
            <a:endParaRPr lang="en-US" dirty="0" smtClean="0"/>
          </a:p>
          <a:p>
            <a:r>
              <a:rPr lang="en-US" dirty="0" smtClean="0"/>
              <a:t>There are different types of workflow:</a:t>
            </a:r>
            <a:r>
              <a:rPr lang="en-US" baseline="0" dirty="0" smtClean="0"/>
              <a:t> here we can see a flowchart style workflow and a state machine style of workflow.</a:t>
            </a:r>
          </a:p>
          <a:p>
            <a:endParaRPr lang="en-US" baseline="0" dirty="0" smtClean="0"/>
          </a:p>
          <a:p>
            <a:r>
              <a:rPr lang="en-US" baseline="0" dirty="0" smtClean="0"/>
              <a:t>In both cases the key aspects are:</a:t>
            </a:r>
          </a:p>
          <a:p>
            <a:endParaRPr lang="en-US" baseline="0" dirty="0" smtClean="0"/>
          </a:p>
          <a:p>
            <a:pPr marL="228600" indent="-228600">
              <a:buAutoNum type="arabicPeriod"/>
            </a:pPr>
            <a:r>
              <a:rPr lang="en-US" baseline="0" dirty="0" smtClean="0"/>
              <a:t>It is a visual representation of a structured process.</a:t>
            </a:r>
          </a:p>
          <a:p>
            <a:pPr marL="228600" indent="-228600">
              <a:buAutoNum type="arabicPeriod"/>
            </a:pPr>
            <a:r>
              <a:rPr lang="en-US" baseline="0" dirty="0" smtClean="0"/>
              <a:t>There are a number of different steps, these step may either be actions that are performed or decision points that control the flow of the process.</a:t>
            </a:r>
          </a:p>
          <a:p>
            <a:pPr marL="228600" indent="-228600">
              <a:buAutoNum type="arabicPeriod"/>
            </a:pPr>
            <a:r>
              <a:rPr lang="en-US" baseline="0" dirty="0" smtClean="0"/>
              <a:t>The flow through the process is depicted by arrows, these are the permitted pathways from one step to the next.</a:t>
            </a:r>
          </a:p>
          <a:p>
            <a:pPr marL="228600" indent="-228600">
              <a:buAutoNum type="arabicPeriod"/>
            </a:pPr>
            <a:endParaRPr lang="en-US" baseline="0" dirty="0" smtClean="0"/>
          </a:p>
          <a:p>
            <a:pPr marL="228600" indent="-228600">
              <a:buNone/>
            </a:pPr>
            <a:r>
              <a:rPr lang="en-US" dirty="0" smtClean="0"/>
              <a:t>So what we have is a way</a:t>
            </a:r>
            <a:r>
              <a:rPr lang="en-US" baseline="0" dirty="0" smtClean="0"/>
              <a:t> to visually capture a process in terms of the individual steps taken and the flow through those steps.</a:t>
            </a:r>
            <a:endParaRPr lang="en-US" dirty="0" smtClean="0"/>
          </a:p>
          <a:p>
            <a:pPr marL="228600" indent="-228600">
              <a:buNone/>
            </a:pPr>
            <a:endParaRPr lang="en-US" dirty="0" smtClean="0"/>
          </a:p>
          <a:p>
            <a:pPr marL="228600" indent="-228600">
              <a:buNone/>
            </a:pPr>
            <a:r>
              <a:rPr lang="en-US" dirty="0" smtClean="0"/>
              <a:t>The process</a:t>
            </a:r>
            <a:r>
              <a:rPr lang="en-US" baseline="0" dirty="0" smtClean="0"/>
              <a:t> is constructed from steps that are meaningful in the context of the process. For example, if we wanted to map a document approval process, the some of the steps would be submit draft, review draft, review comments, edit document, approval document, publish document. </a:t>
            </a:r>
          </a:p>
          <a:p>
            <a:pPr marL="228600" indent="-228600">
              <a:buNone/>
            </a:pPr>
            <a:endParaRPr lang="en-US" baseline="0" dirty="0" smtClean="0"/>
          </a:p>
          <a:p>
            <a:pPr marL="228600" indent="-228600">
              <a:buNone/>
            </a:pPr>
            <a:r>
              <a:rPr lang="en-US" baseline="0" dirty="0" smtClean="0"/>
              <a:t>The language used to define the workflow is that of the problem space we are working.</a:t>
            </a:r>
            <a:endParaRPr lang="en-US" dirty="0" smtClean="0"/>
          </a:p>
          <a:p>
            <a:pPr marL="228600" indent="-228600">
              <a:buNone/>
            </a:pPr>
            <a:endParaRPr lang="en-US" dirty="0" smtClean="0"/>
          </a:p>
          <a:p>
            <a:pPr marL="228600" indent="-228600">
              <a:buNone/>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A workflow is a </a:t>
            </a:r>
            <a:r>
              <a:rPr lang="en-US" b="1" dirty="0" smtClean="0"/>
              <a:t>sequence of steps</a:t>
            </a:r>
            <a:r>
              <a:rPr lang="en-US" b="1" baseline="0" dirty="0" smtClean="0"/>
              <a:t> </a:t>
            </a:r>
            <a:r>
              <a:rPr lang="en-US" b="1" baseline="0" dirty="0" smtClean="0"/>
              <a:t>representing a process</a:t>
            </a:r>
            <a:r>
              <a:rPr lang="en-US" baseline="0" dirty="0" smtClean="0"/>
              <a:t>. </a:t>
            </a:r>
            <a:r>
              <a:rPr lang="en-US" baseline="0" dirty="0" smtClean="0"/>
              <a:t>In software engineering this is of course known as a </a:t>
            </a:r>
            <a:r>
              <a:rPr lang="en-US" baseline="0" dirty="0" smtClean="0"/>
              <a:t>program.</a:t>
            </a:r>
            <a:endParaRPr lang="en-US" baseline="0" dirty="0" smtClean="0"/>
          </a:p>
          <a:p>
            <a:endParaRPr lang="en-US" baseline="0" dirty="0" smtClean="0"/>
          </a:p>
          <a:p>
            <a:r>
              <a:rPr lang="en-US" baseline="0" dirty="0" smtClean="0"/>
              <a:t>This is not earth shattering news, </a:t>
            </a:r>
            <a:r>
              <a:rPr lang="en-US" baseline="0" dirty="0" smtClean="0"/>
              <a:t>but it gives us a starting point from which we can </a:t>
            </a:r>
            <a:r>
              <a:rPr lang="en-US" b="1" baseline="0" dirty="0" smtClean="0"/>
              <a:t>refine</a:t>
            </a:r>
            <a:r>
              <a:rPr lang="en-US" baseline="0" dirty="0" smtClean="0"/>
              <a:t> what a workflow is.</a:t>
            </a:r>
          </a:p>
          <a:p>
            <a:endParaRPr lang="en-US" baseline="0" dirty="0" smtClean="0"/>
          </a:p>
          <a:p>
            <a:r>
              <a:rPr lang="en-US" baseline="0" dirty="0" smtClean="0"/>
              <a:t>Let’s add one word to this statement…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8/31/2010 1:02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
        <p:nvSpPr>
          <p:cNvPr id="12" name="Slide Image Placeholder 11"/>
          <p:cNvSpPr>
            <a:spLocks noGrp="1" noRot="1" noChangeAspect="1"/>
          </p:cNvSpPr>
          <p:nvPr>
            <p:ph type="sldImg"/>
          </p:nvPr>
        </p:nvSpPr>
        <p:spPr>
          <a:xfrm>
            <a:off x="669925" y="496888"/>
            <a:ext cx="5407025" cy="3041650"/>
          </a:xfrm>
        </p:spPr>
      </p:sp>
      <p:sp>
        <p:nvSpPr>
          <p:cNvPr id="13" name="Notes Placeholder 12"/>
          <p:cNvSpPr>
            <a:spLocks noGrp="1"/>
          </p:cNvSpPr>
          <p:nvPr>
            <p:ph type="body" idx="1"/>
          </p:nvPr>
        </p:nvSpPr>
        <p:spPr/>
        <p:txBody>
          <a:bodyPr>
            <a:normAutofit/>
          </a:bodyPr>
          <a:lstStyle/>
          <a:p>
            <a:r>
              <a:rPr lang="en-US" dirty="0" smtClean="0"/>
              <a:t>A workflow</a:t>
            </a:r>
            <a:r>
              <a:rPr lang="en-US" baseline="0" dirty="0" smtClean="0"/>
              <a:t> is a declarative program, this one word reveals a lot of information about what a workflow is.</a:t>
            </a:r>
          </a:p>
          <a:p>
            <a:endParaRPr lang="en-US" baseline="0" dirty="0" smtClean="0"/>
          </a:p>
          <a:p>
            <a:r>
              <a:rPr lang="en-US" baseline="0" dirty="0" smtClean="0"/>
              <a:t>Pretty much everyone in this room is a .NET programmer and so creates code in C# or VB.NET. When programming in C# or VB.NET, for the most part we set out an explicit set of steps that need to be performed – we construct classes, we call methods on them, we set-up variables and perform operations. When writing a program supply an explicit set of instructions that define </a:t>
            </a:r>
            <a:r>
              <a:rPr lang="en-US" b="1" baseline="0" dirty="0" smtClean="0"/>
              <a:t>how </a:t>
            </a:r>
            <a:r>
              <a:rPr lang="en-US" baseline="0" dirty="0" smtClean="0"/>
              <a:t>to achieve our goal.</a:t>
            </a:r>
          </a:p>
          <a:p>
            <a:endParaRPr lang="en-US" baseline="0" dirty="0" smtClean="0"/>
          </a:p>
          <a:p>
            <a:r>
              <a:rPr lang="en-US" baseline="0" dirty="0" smtClean="0"/>
              <a:t>This is quite different to what we do in SQL (or LINQ). In SQL we define a query that states what we </a:t>
            </a:r>
            <a:r>
              <a:rPr lang="en-US" b="1" baseline="0" dirty="0" smtClean="0"/>
              <a:t>want </a:t>
            </a:r>
            <a:r>
              <a:rPr lang="en-US" baseline="0" dirty="0" smtClean="0"/>
              <a:t>but not how to get it. We pass the query to a query engine and it is responsible for taking our specification for data to find and translating this into the I/O, searching and sorting operations required to satisfy the request. In SQL it is possible to write the code in an imperative fashion using cursors but we don’t because SQL is easier and more aligned with the business problem finding data. SQL is a declarative language. SQL is also a DSL, a domain specific language (Structured Query Language) – its purpose is to define statements that return sets of data from a relational store.</a:t>
            </a:r>
          </a:p>
          <a:p>
            <a:endParaRPr lang="en-US" baseline="0" dirty="0" smtClean="0"/>
          </a:p>
          <a:p>
            <a:r>
              <a:rPr lang="en-US" baseline="0" dirty="0" smtClean="0"/>
              <a:t>Other examples are HTML and WPF which are both presentation technologies. In both cases what we want to display is described and this is passed to a rendering engine to translate this into actual pixels and behavior.</a:t>
            </a:r>
          </a:p>
          <a:p>
            <a:endParaRPr lang="en-US" baseline="0" dirty="0" smtClean="0"/>
          </a:p>
          <a:p>
            <a:endParaRPr lang="en-US" baseline="0" dirty="0" smtClean="0"/>
          </a:p>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userDrawn="1"/>
        </p:nvPicPr>
        <p:blipFill>
          <a:blip r:embed="rId3"/>
          <a:stretch>
            <a:fillRect/>
          </a:stretch>
        </p:blipFill>
        <p:spPr>
          <a:xfrm>
            <a:off x="865970" y="704359"/>
            <a:ext cx="3974970" cy="1638689"/>
          </a:xfrm>
          <a:prstGeom prst="rect">
            <a:avLst/>
          </a:prstGeom>
          <a:noFill/>
          <a:ln>
            <a:noFill/>
          </a:ln>
        </p:spPr>
      </p:pic>
      <p:pic>
        <p:nvPicPr>
          <p:cNvPr id="11" name="Picture 10"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7" name="Picture 6" descr="Date_place.png"/>
          <p:cNvPicPr>
            <a:picLocks noChangeAspect="1"/>
          </p:cNvPicPr>
          <p:nvPr userDrawn="1"/>
        </p:nvPicPr>
        <p:blipFill>
          <a:blip r:embed="rId5"/>
          <a:stretch>
            <a:fillRect/>
          </a:stretch>
        </p:blipFill>
        <p:spPr>
          <a:xfrm>
            <a:off x="948322" y="2712027"/>
            <a:ext cx="3261728" cy="171669"/>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Related Content Layout">
    <p:spTree>
      <p:nvGrpSpPr>
        <p:cNvPr id="1" name=""/>
        <p:cNvGrpSpPr/>
        <p:nvPr/>
      </p:nvGrpSpPr>
      <p:grpSpPr>
        <a:xfrm>
          <a:off x="0" y="0"/>
          <a:ext cx="0" cy="0"/>
          <a:chOff x="0" y="0"/>
          <a:chExt cx="0" cy="0"/>
        </a:xfrm>
      </p:grpSpPr>
      <p:sp>
        <p:nvSpPr>
          <p:cNvPr id="11" name="Content Placeholder 10"/>
          <p:cNvSpPr>
            <a:spLocks noGrp="1"/>
          </p:cNvSpPr>
          <p:nvPr>
            <p:ph sz="quarter" idx="10" hasCustomPrompt="1"/>
          </p:nvPr>
        </p:nvSpPr>
        <p:spPr>
          <a:xfrm>
            <a:off x="381001" y="1101138"/>
            <a:ext cx="8018462" cy="612000"/>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lstStyle>
            <a:lvl1pPr marL="0" algn="l" defTabSz="914099" rtl="0" eaLnBrk="1" fontAlgn="base" latinLnBrk="0" hangingPunct="1">
              <a:spcBef>
                <a:spcPct val="0"/>
              </a:spcBef>
              <a:spcAft>
                <a:spcPct val="0"/>
              </a:spcAft>
              <a:buFont typeface="Arial" pitchFamily="34" charset="0"/>
              <a:buNone/>
              <a:defRPr lang="en-US" sz="2000" b="0" kern="1200" cap="none" spc="0" dirty="0" smtClean="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12" name="Content Placeholder 10"/>
          <p:cNvSpPr>
            <a:spLocks noGrp="1"/>
          </p:cNvSpPr>
          <p:nvPr>
            <p:ph sz="quarter" idx="11" hasCustomPrompt="1"/>
          </p:nvPr>
        </p:nvSpPr>
        <p:spPr>
          <a:xfrm>
            <a:off x="381001" y="1800787"/>
            <a:ext cx="8018462" cy="612000"/>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lstStyle>
            <a:lvl1pPr marL="0" algn="l" defTabSz="914099" rtl="0" eaLnBrk="1" fontAlgn="base" latinLnBrk="0" hangingPunct="1">
              <a:spcBef>
                <a:spcPct val="0"/>
              </a:spcBef>
              <a:spcAft>
                <a:spcPct val="0"/>
              </a:spcAft>
              <a:buFont typeface="Arial" pitchFamily="34" charset="0"/>
              <a:buNone/>
              <a:defRPr lang="en-US" sz="20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13" name="Content Placeholder 10"/>
          <p:cNvSpPr>
            <a:spLocks noGrp="1"/>
          </p:cNvSpPr>
          <p:nvPr>
            <p:ph sz="quarter" idx="12" hasCustomPrompt="1"/>
          </p:nvPr>
        </p:nvSpPr>
        <p:spPr>
          <a:xfrm>
            <a:off x="381001" y="2500436"/>
            <a:ext cx="8018462" cy="612000"/>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lstStyle>
            <a:lvl1pPr marL="0" algn="l" defTabSz="914099" rtl="0" eaLnBrk="1" fontAlgn="base" latinLnBrk="0" hangingPunct="1">
              <a:spcBef>
                <a:spcPct val="0"/>
              </a:spcBef>
              <a:spcAft>
                <a:spcPct val="0"/>
              </a:spcAft>
              <a:buFont typeface="Arial" pitchFamily="34" charset="0"/>
              <a:buNone/>
              <a:defRPr lang="en-US" sz="20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14" name="Content Placeholder 10"/>
          <p:cNvSpPr>
            <a:spLocks noGrp="1"/>
          </p:cNvSpPr>
          <p:nvPr>
            <p:ph sz="quarter" idx="13" hasCustomPrompt="1"/>
          </p:nvPr>
        </p:nvSpPr>
        <p:spPr>
          <a:xfrm>
            <a:off x="381001" y="3200086"/>
            <a:ext cx="8018462" cy="612000"/>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lstStyle>
            <a:lvl1pPr marL="0" algn="l" defTabSz="914099" rtl="0" eaLnBrk="1" fontAlgn="base" latinLnBrk="0" hangingPunct="1">
              <a:spcBef>
                <a:spcPct val="0"/>
              </a:spcBef>
              <a:spcAft>
                <a:spcPct val="0"/>
              </a:spcAft>
              <a:buFont typeface="Arial" pitchFamily="34" charset="0"/>
              <a:buNone/>
              <a:defRPr lang="en-US" sz="2000" b="0" kern="1200" cap="none" spc="0" dirty="0" smtClean="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Other Resources (books, websites, etc.)</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9" name="Title 8"/>
          <p:cNvSpPr>
            <a:spLocks noGrp="1"/>
          </p:cNvSpPr>
          <p:nvPr>
            <p:ph type="title"/>
          </p:nvPr>
        </p:nvSpPr>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4905" y="2184984"/>
            <a:ext cx="5874627" cy="1108445"/>
          </a:xfrm>
          <a:noFill/>
          <a:ln>
            <a:noFill/>
          </a:ln>
        </p:spPr>
        <p:txBody>
          <a:bodyPr lIns="180000" tIns="72000" rIns="144000" bIns="72000" anchor="t" anchorCtr="0">
            <a:noAutofit/>
          </a:bodyPr>
          <a:lstStyle>
            <a:lvl1pPr marL="0" indent="0" algn="l">
              <a:lnSpc>
                <a:spcPct val="80000"/>
              </a:lnSpc>
              <a:spcBef>
                <a:spcPts val="0"/>
              </a:spcBef>
              <a:buNone/>
              <a:defRPr sz="2800">
                <a:solidFill>
                  <a:schemeClr val="accent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515536" y="1228060"/>
            <a:ext cx="5863995" cy="861237"/>
          </a:xfrm>
        </p:spPr>
        <p:txBody>
          <a:bodyPr lIns="144000" tIns="144000" rIns="144000" bIns="144000" anchor="b" anchorCtr="0">
            <a:noAutofit/>
          </a:bodyPr>
          <a:lstStyle>
            <a:lvl1pPr>
              <a:lnSpc>
                <a:spcPct val="80000"/>
              </a:lnSpc>
              <a:defRPr sz="3600" spc="0">
                <a:solidFill>
                  <a:schemeClr val="tx1"/>
                </a:solidFill>
                <a:effectLst/>
              </a:defRPr>
            </a:lvl1pPr>
          </a:lstStyle>
          <a:p>
            <a:r>
              <a:rPr lang="en-US" dirty="0" smtClean="0"/>
              <a:t>Click to edit Master title style</a:t>
            </a:r>
            <a:endParaRPr lang="en-US" dirty="0"/>
          </a:p>
        </p:txBody>
      </p:sp>
      <p:pic>
        <p:nvPicPr>
          <p:cNvPr id="9" name="Picture 8" descr="Tech.Ed logo.png"/>
          <p:cNvPicPr>
            <a:picLocks noChangeAspect="1"/>
          </p:cNvPicPr>
          <p:nvPr userDrawn="1"/>
        </p:nvPicPr>
        <p:blipFill>
          <a:blip r:embed="rId3"/>
          <a:stretch>
            <a:fillRect/>
          </a:stretch>
        </p:blipFill>
        <p:spPr>
          <a:xfrm>
            <a:off x="6831106" y="282292"/>
            <a:ext cx="1919532" cy="791330"/>
          </a:xfrm>
          <a:prstGeom prst="rect">
            <a:avLst/>
          </a:prstGeom>
          <a:noFill/>
          <a:ln>
            <a:noFill/>
          </a:ln>
        </p:spPr>
      </p:pic>
      <p:pic>
        <p:nvPicPr>
          <p:cNvPr id="10" name="Picture 9"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8" name="Picture 7" descr="Date_place.png"/>
          <p:cNvPicPr>
            <a:picLocks noChangeAspect="1"/>
          </p:cNvPicPr>
          <p:nvPr userDrawn="1"/>
        </p:nvPicPr>
        <p:blipFill>
          <a:blip r:embed="rId5"/>
          <a:stretch>
            <a:fillRect/>
          </a:stretch>
        </p:blipFill>
        <p:spPr>
          <a:xfrm>
            <a:off x="6847231" y="1238454"/>
            <a:ext cx="1775746" cy="9346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8800" y="1066500"/>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81001" y="1058665"/>
            <a:ext cx="4114800" cy="1686616"/>
          </a:xfrm>
        </p:spPr>
        <p:txBody>
          <a:bodyPr/>
          <a:lstStyle>
            <a:lvl1pPr marL="339976" indent="-339976">
              <a:lnSpc>
                <a:spcPct val="90000"/>
              </a:lnSpc>
              <a:defRPr sz="24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58665"/>
            <a:ext cx="4114800" cy="1686616"/>
          </a:xfrm>
        </p:spPr>
        <p:txBody>
          <a:bodyPr/>
          <a:lstStyle>
            <a:lvl1pPr marL="347914" indent="-347914">
              <a:lnSpc>
                <a:spcPct val="90000"/>
              </a:lnSpc>
              <a:defRPr sz="24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058666"/>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1000" y="16311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3" y="1058666"/>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background developer code">
    <p:spTree>
      <p:nvGrpSpPr>
        <p:cNvPr id="1" name=""/>
        <p:cNvGrpSpPr/>
        <p:nvPr/>
      </p:nvGrpSpPr>
      <p:grpSpPr>
        <a:xfrm>
          <a:off x="0" y="0"/>
          <a:ext cx="0" cy="0"/>
          <a:chOff x="0" y="0"/>
          <a:chExt cx="0" cy="0"/>
        </a:xfrm>
      </p:grpSpPr>
      <p:sp>
        <p:nvSpPr>
          <p:cNvPr id="4" name="Rectangle 3"/>
          <p:cNvSpPr/>
          <p:nvPr userDrawn="1"/>
        </p:nvSpPr>
        <p:spPr bwMode="auto">
          <a:xfrm>
            <a:off x="0" y="909084"/>
            <a:ext cx="9144000" cy="3923421"/>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lstStyle/>
          <a:p>
            <a:pPr algn="ctr" defTabSz="914099"/>
            <a:endParaRPr lang="en-US" sz="2000" b="0" cap="none" spc="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346075" y="1062037"/>
            <a:ext cx="8453438" cy="1292662"/>
          </a:xfrm>
        </p:spPr>
        <p:txBody>
          <a:bodyPr/>
          <a:lstStyle>
            <a:lvl1pPr marL="0" indent="0">
              <a:lnSpc>
                <a:spcPct val="80000"/>
              </a:lnSpc>
              <a:buFontTx/>
              <a:buNone/>
              <a:defRPr sz="2000" b="0">
                <a:solidFill>
                  <a:srgbClr val="292929"/>
                </a:solidFill>
                <a:latin typeface="Consolas" pitchFamily="49" charset="0"/>
                <a:cs typeface="Courier New" pitchFamily="49" charset="0"/>
              </a:defRPr>
            </a:lvl1pPr>
            <a:lvl2pPr marL="457200" indent="6350">
              <a:lnSpc>
                <a:spcPct val="80000"/>
              </a:lnSpc>
              <a:buFontTx/>
              <a:buNone/>
              <a:defRPr sz="1800" b="0">
                <a:solidFill>
                  <a:srgbClr val="292929"/>
                </a:solidFill>
                <a:latin typeface="Consolas" pitchFamily="49" charset="0"/>
                <a:cs typeface="Courier New" pitchFamily="49" charset="0"/>
              </a:defRPr>
            </a:lvl2pPr>
            <a:lvl3pPr marL="796925" indent="0">
              <a:lnSpc>
                <a:spcPct val="80000"/>
              </a:lnSpc>
              <a:buFontTx/>
              <a:buNone/>
              <a:defRPr sz="1600" b="0">
                <a:solidFill>
                  <a:srgbClr val="292929"/>
                </a:solidFill>
                <a:latin typeface="Consolas" pitchFamily="49" charset="0"/>
                <a:cs typeface="Courier New" pitchFamily="49" charset="0"/>
              </a:defRPr>
            </a:lvl3pPr>
            <a:lvl4pPr marL="1147763" indent="20638">
              <a:lnSpc>
                <a:spcPct val="80000"/>
              </a:lnSpc>
              <a:buFontTx/>
              <a:buNone/>
              <a:defRPr sz="1600" b="0">
                <a:solidFill>
                  <a:srgbClr val="292929"/>
                </a:solidFill>
                <a:latin typeface="Consolas" pitchFamily="49" charset="0"/>
                <a:cs typeface="Courier New" pitchFamily="49" charset="0"/>
              </a:defRPr>
            </a:lvl4pPr>
            <a:lvl5pPr marL="1489075" indent="0">
              <a:lnSpc>
                <a:spcPct val="80000"/>
              </a:lnSpc>
              <a:buFontTx/>
              <a:buNone/>
              <a:defRPr sz="1600" b="0">
                <a:solidFill>
                  <a:srgbClr val="292929"/>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 name="Straight Connector 4"/>
          <p:cNvCxnSpPr/>
          <p:nvPr userDrawn="1"/>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userDrawn="1"/>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10" name="Picture 9" descr="Cluster.png"/>
          <p:cNvPicPr>
            <a:picLocks noChangeAspect="1"/>
          </p:cNvPicPr>
          <p:nvPr userDrawn="1"/>
        </p:nvPicPr>
        <p:blipFill>
          <a:blip r:embed="rId2"/>
          <a:stretch>
            <a:fillRect/>
          </a:stretch>
        </p:blipFill>
        <p:spPr>
          <a:xfrm>
            <a:off x="8064105" y="4141694"/>
            <a:ext cx="846346" cy="971070"/>
          </a:xfrm>
          <a:prstGeom prst="rect">
            <a:avLst/>
          </a:prstGeom>
          <a:noFill/>
          <a:ln>
            <a:noFill/>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 &amp; A">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171450"/>
            <a:ext cx="8412459" cy="4985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7054" y="1065610"/>
            <a:ext cx="8380800" cy="184973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txBox="1">
            <a:spLocks/>
          </p:cNvSpPr>
          <p:nvPr userDrawn="1"/>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cxnSp>
        <p:nvCxnSpPr>
          <p:cNvPr id="7" name="Straight Connector 6"/>
          <p:cNvCxnSpPr/>
          <p:nvPr userDrawn="1"/>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userDrawn="1"/>
        </p:nvPicPr>
        <p:blipFill>
          <a:blip r:embed="rId13"/>
          <a:stretch>
            <a:fillRect/>
          </a:stretch>
        </p:blipFill>
        <p:spPr>
          <a:xfrm>
            <a:off x="8064105" y="4141694"/>
            <a:ext cx="846346" cy="97107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38" r:id="rId1"/>
    <p:sldLayoutId id="2147483760" r:id="rId2"/>
    <p:sldLayoutId id="2147483741" r:id="rId3"/>
    <p:sldLayoutId id="2147483742" r:id="rId4"/>
    <p:sldLayoutId id="2147483743" r:id="rId5"/>
    <p:sldLayoutId id="2147483744" r:id="rId6"/>
    <p:sldLayoutId id="2147483745" r:id="rId7"/>
    <p:sldLayoutId id="2147483746" r:id="rId8"/>
    <p:sldLayoutId id="2147483757" r:id="rId9"/>
    <p:sldLayoutId id="2147483758" r:id="rId1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3600" b="0" kern="1200" cap="none" spc="-100" baseline="0" dirty="0" smtClean="0">
          <a:ln w="3175">
            <a:noFill/>
          </a:ln>
          <a:solidFill>
            <a:schemeClr val="bg1"/>
          </a:solidFill>
          <a:effectLst/>
          <a:latin typeface="Calibri" pitchFamily="34" charset="0"/>
          <a:ea typeface="+mn-ea"/>
          <a:cs typeface="Arial" charset="0"/>
        </a:defRPr>
      </a:lvl1pPr>
    </p:titleStyle>
    <p:bodyStyle>
      <a:lvl1pPr marL="361950" indent="-361950" algn="l" defTabSz="914363" rtl="0" eaLnBrk="1" latinLnBrk="0" hangingPunct="1">
        <a:lnSpc>
          <a:spcPct val="90000"/>
        </a:lnSpc>
        <a:spcBef>
          <a:spcPct val="20000"/>
        </a:spcBef>
        <a:buSzPct val="100000"/>
        <a:buFontTx/>
        <a:buBlip>
          <a:blip r:embed="rId14"/>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14"/>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14"/>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14"/>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14"/>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eb.me.com/stefsewell/TechEd201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blog.petegoo.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msteched.com/2010/NorthAmerica/DEV207"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blogs.msdn.com/b/endpoint/" TargetMode="External"/><Relationship Id="rId5" Type="http://schemas.openxmlformats.org/officeDocument/2006/relationships/hyperlink" Target="http://www.microsoftpdc.com/2009/P09-22" TargetMode="External"/><Relationship Id="rId4" Type="http://schemas.openxmlformats.org/officeDocument/2006/relationships/hyperlink" Target="http://www.msteched.com/2010/NorthAmerica/ASI303"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msteched.com/2009/NewZealand/SOA206"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hyperlink" Target="http://blog.petegoo.com/" TargetMode="External"/><Relationship Id="rId4" Type="http://schemas.openxmlformats.org/officeDocument/2006/relationships/hyperlink" Target="http://web.me.com/stefsewell/TechEd2010"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www.msteched.com/2009/NewZealand/SOA306"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www.microsoftpdc.com/2009/FT14" TargetMode="External"/><Relationship Id="rId5" Type="http://schemas.openxmlformats.org/officeDocument/2006/relationships/hyperlink" Target="http://msdn.microsoft.com/en-us/windowsserver/ee695849.aspx" TargetMode="External"/><Relationship Id="rId4" Type="http://schemas.openxmlformats.org/officeDocument/2006/relationships/hyperlink" Target="http://msdn.microsoft.com/en-us/library/ee342461.aspx"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38325"/>
            <a:ext cx="9144000" cy="1994392"/>
          </a:xfrm>
        </p:spPr>
        <p:txBody>
          <a:bodyPr/>
          <a:lstStyle/>
          <a:p>
            <a:pPr marL="0" indent="0" algn="ctr">
              <a:buNone/>
            </a:pPr>
            <a:r>
              <a:rPr lang="en-NZ" sz="4800" dirty="0" smtClean="0"/>
              <a:t>A workflow</a:t>
            </a:r>
            <a:r>
              <a:rPr lang="en-NZ" sz="4800" dirty="0" smtClean="0">
                <a:solidFill>
                  <a:schemeClr val="accent1"/>
                </a:solidFill>
              </a:rPr>
              <a:t> runtime</a:t>
            </a:r>
            <a:r>
              <a:rPr lang="en-NZ" sz="4800" dirty="0" smtClean="0"/>
              <a:t> is responsible for </a:t>
            </a:r>
            <a:r>
              <a:rPr lang="en-NZ" sz="4800" dirty="0" smtClean="0">
                <a:solidFill>
                  <a:schemeClr val="accent1"/>
                </a:solidFill>
              </a:rPr>
              <a:t>scheduling</a:t>
            </a:r>
            <a:r>
              <a:rPr lang="en-NZ" sz="4800" dirty="0" smtClean="0"/>
              <a:t> the execution of the steps</a:t>
            </a:r>
            <a:endParaRPr lang="en-NZ" sz="4800" dirty="0"/>
          </a:p>
        </p:txBody>
      </p:sp>
    </p:spTree>
    <p:extLst>
      <p:ext uri="{BB962C8B-B14F-4D97-AF65-F5344CB8AC3E}">
        <p14:creationId xmlns:p14="http://schemas.microsoft.com/office/powerpoint/2010/main" val="6422715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1892301"/>
            <a:ext cx="9144000" cy="1341906"/>
          </a:xfrm>
        </p:spPr>
        <p:txBody>
          <a:bodyPr/>
          <a:lstStyle/>
          <a:p>
            <a:pPr algn="ctr">
              <a:buNone/>
            </a:pPr>
            <a:r>
              <a:rPr lang="en-US" sz="4800" dirty="0" smtClean="0"/>
              <a:t>A workflow is  </a:t>
            </a:r>
            <a:r>
              <a:rPr lang="en-US" sz="4800" dirty="0" smtClean="0">
                <a:solidFill>
                  <a:schemeClr val="accent1"/>
                </a:solidFill>
              </a:rPr>
              <a:t>composed </a:t>
            </a:r>
            <a:r>
              <a:rPr lang="en-US" sz="4800" dirty="0" smtClean="0"/>
              <a:t>of an ordered sequence of </a:t>
            </a:r>
            <a:r>
              <a:rPr lang="en-US" sz="4800" dirty="0" smtClean="0">
                <a:solidFill>
                  <a:schemeClr val="accent1"/>
                </a:solidFill>
              </a:rPr>
              <a:t>activities</a:t>
            </a:r>
            <a:endParaRPr lang="en-US" sz="4800" dirty="0" smtClean="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31101" y="279389"/>
            <a:ext cx="1275020" cy="1257311"/>
          </a:xfrm>
          <a:prstGeom prst="rect">
            <a:avLst/>
          </a:prstGeom>
        </p:spPr>
      </p:pic>
      <p:sp>
        <p:nvSpPr>
          <p:cNvPr id="3" name="Text Placeholder 2"/>
          <p:cNvSpPr>
            <a:spLocks noGrp="1"/>
          </p:cNvSpPr>
          <p:nvPr>
            <p:ph idx="1"/>
          </p:nvPr>
        </p:nvSpPr>
        <p:spPr>
          <a:xfrm>
            <a:off x="0" y="2152649"/>
            <a:ext cx="9144000" cy="1329595"/>
          </a:xfrm>
        </p:spPr>
        <p:txBody>
          <a:bodyPr/>
          <a:lstStyle/>
          <a:p>
            <a:pPr algn="ctr">
              <a:buNone/>
            </a:pPr>
            <a:r>
              <a:rPr lang="en-US" sz="4800" dirty="0" smtClean="0"/>
              <a:t>An activity is the </a:t>
            </a:r>
            <a:r>
              <a:rPr lang="en-US" sz="4800" dirty="0" smtClean="0">
                <a:solidFill>
                  <a:schemeClr val="accent1"/>
                </a:solidFill>
              </a:rPr>
              <a:t>atom</a:t>
            </a:r>
            <a:r>
              <a:rPr lang="en-US" sz="4800" dirty="0" smtClean="0"/>
              <a:t> in the workflow universe.</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1943100"/>
            <a:ext cx="9144000" cy="1551455"/>
          </a:xfrm>
        </p:spPr>
        <p:txBody>
          <a:bodyPr/>
          <a:lstStyle/>
          <a:p>
            <a:pPr algn="ctr">
              <a:buNone/>
            </a:pPr>
            <a:r>
              <a:rPr lang="en-US" sz="4800" dirty="0" smtClean="0"/>
              <a:t>A workflow has data which is captured as </a:t>
            </a:r>
            <a:r>
              <a:rPr lang="en-US" sz="4800" dirty="0" smtClean="0">
                <a:solidFill>
                  <a:schemeClr val="accent1"/>
                </a:solidFill>
              </a:rPr>
              <a:t>variables</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1885949"/>
            <a:ext cx="9144000" cy="1341906"/>
          </a:xfrm>
        </p:spPr>
        <p:txBody>
          <a:bodyPr/>
          <a:lstStyle/>
          <a:p>
            <a:pPr algn="ctr">
              <a:buNone/>
            </a:pPr>
            <a:r>
              <a:rPr lang="en-US" sz="4800" dirty="0" smtClean="0"/>
              <a:t>An activity has </a:t>
            </a:r>
            <a:r>
              <a:rPr lang="en-US" sz="4800" dirty="0" smtClean="0">
                <a:solidFill>
                  <a:schemeClr val="accent1"/>
                </a:solidFill>
              </a:rPr>
              <a:t>arguments </a:t>
            </a:r>
            <a:r>
              <a:rPr lang="en-US" sz="4800" dirty="0" smtClean="0"/>
              <a:t>to allow data to flow in and out</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2152649"/>
            <a:ext cx="9144000" cy="677108"/>
          </a:xfrm>
        </p:spPr>
        <p:txBody>
          <a:bodyPr/>
          <a:lstStyle/>
          <a:p>
            <a:pPr algn="ctr">
              <a:buNone/>
            </a:pPr>
            <a:r>
              <a:rPr lang="en-US" sz="4800" dirty="0" smtClean="0"/>
              <a:t>Why would I use a workflow?</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1962149"/>
            <a:ext cx="9144000" cy="1329595"/>
          </a:xfrm>
        </p:spPr>
        <p:txBody>
          <a:bodyPr/>
          <a:lstStyle/>
          <a:p>
            <a:pPr algn="ctr">
              <a:buNone/>
            </a:pPr>
            <a:r>
              <a:rPr lang="en-US" sz="4800" dirty="0" smtClean="0"/>
              <a:t>You want to </a:t>
            </a:r>
            <a:r>
              <a:rPr lang="en-US" sz="4800" dirty="0" smtClean="0">
                <a:solidFill>
                  <a:schemeClr val="accent1"/>
                </a:solidFill>
              </a:rPr>
              <a:t>automate </a:t>
            </a:r>
            <a:r>
              <a:rPr lang="en-US" sz="4800" dirty="0" smtClean="0"/>
              <a:t>existing business processes</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1670049"/>
            <a:ext cx="9144000" cy="2006703"/>
          </a:xfrm>
        </p:spPr>
        <p:txBody>
          <a:bodyPr/>
          <a:lstStyle/>
          <a:p>
            <a:pPr algn="ctr">
              <a:buNone/>
            </a:pPr>
            <a:r>
              <a:rPr lang="en-US" sz="4800" dirty="0" smtClean="0"/>
              <a:t>You have </a:t>
            </a:r>
            <a:r>
              <a:rPr lang="en-US" sz="4800" dirty="0" smtClean="0">
                <a:solidFill>
                  <a:schemeClr val="accent1"/>
                </a:solidFill>
              </a:rPr>
              <a:t>long running</a:t>
            </a:r>
            <a:r>
              <a:rPr lang="en-US" sz="4800" dirty="0" smtClean="0"/>
              <a:t> logical processes that are </a:t>
            </a:r>
            <a:r>
              <a:rPr lang="en-US" sz="4800" dirty="0" smtClean="0">
                <a:solidFill>
                  <a:schemeClr val="accent1"/>
                </a:solidFill>
              </a:rPr>
              <a:t>episodic </a:t>
            </a:r>
            <a:r>
              <a:rPr lang="en-US" sz="4800" dirty="0" smtClean="0"/>
              <a:t>in nature.</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1530349"/>
            <a:ext cx="9144000" cy="1994392"/>
          </a:xfrm>
        </p:spPr>
        <p:txBody>
          <a:bodyPr/>
          <a:lstStyle/>
          <a:p>
            <a:pPr algn="ctr">
              <a:buNone/>
            </a:pPr>
            <a:r>
              <a:rPr lang="en-US" sz="4800" dirty="0" smtClean="0"/>
              <a:t>You want to provide an </a:t>
            </a:r>
            <a:r>
              <a:rPr lang="en-US" sz="4800" dirty="0" smtClean="0">
                <a:solidFill>
                  <a:schemeClr val="accent1"/>
                </a:solidFill>
              </a:rPr>
              <a:t>intuitive customization</a:t>
            </a:r>
            <a:r>
              <a:rPr lang="en-US" sz="4800" dirty="0" smtClean="0"/>
              <a:t> model as part of your solution </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2152649"/>
            <a:ext cx="9144000" cy="677108"/>
          </a:xfrm>
        </p:spPr>
        <p:txBody>
          <a:bodyPr/>
          <a:lstStyle/>
          <a:p>
            <a:pPr algn="ctr">
              <a:buNone/>
            </a:pPr>
            <a:r>
              <a:rPr lang="en-US" sz="4800" dirty="0" smtClean="0"/>
              <a:t>How do I create a workflow?</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hlinkClick r:id="rId3"/>
              </a:rPr>
              <a:t>Stef Sewell</a:t>
            </a:r>
            <a:r>
              <a:rPr lang="en-US" dirty="0" smtClean="0"/>
              <a:t> &amp; </a:t>
            </a:r>
            <a:r>
              <a:rPr lang="en-US" dirty="0" smtClean="0">
                <a:hlinkClick r:id="rId4"/>
              </a:rPr>
              <a:t>Peter Goodman</a:t>
            </a:r>
            <a:endParaRPr lang="en-US" dirty="0" smtClean="0"/>
          </a:p>
          <a:p>
            <a:r>
              <a:rPr lang="en-US" dirty="0" smtClean="0"/>
              <a:t>Architect, Lead Engineer</a:t>
            </a:r>
          </a:p>
          <a:p>
            <a:r>
              <a:rPr lang="en-US" dirty="0" smtClean="0"/>
              <a:t>ADERANT</a:t>
            </a:r>
            <a:endParaRPr lang="en-US" dirty="0"/>
          </a:p>
        </p:txBody>
      </p:sp>
      <p:sp>
        <p:nvSpPr>
          <p:cNvPr id="2" name="Title 1"/>
          <p:cNvSpPr>
            <a:spLocks noGrp="1"/>
          </p:cNvSpPr>
          <p:nvPr>
            <p:ph type="ctrTitle"/>
          </p:nvPr>
        </p:nvSpPr>
        <p:spPr/>
        <p:txBody>
          <a:bodyPr/>
          <a:lstStyle/>
          <a:p>
            <a:r>
              <a:rPr lang="en-US" dirty="0" smtClean="0"/>
              <a:t>Getting Started with Workflow in .NET 4</a:t>
            </a:r>
            <a:endParaRPr lang="en-US" dirty="0"/>
          </a:p>
        </p:txBody>
      </p:sp>
      <p:sp>
        <p:nvSpPr>
          <p:cNvPr id="4" name="Title 1"/>
          <p:cNvSpPr txBox="1">
            <a:spLocks/>
          </p:cNvSpPr>
          <p:nvPr/>
        </p:nvSpPr>
        <p:spPr>
          <a:xfrm>
            <a:off x="334201" y="335525"/>
            <a:ext cx="3605471" cy="249299"/>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b="1" i="0" u="none" strike="noStrike" kern="600" cap="none" spc="40" normalizeH="0" baseline="0" noProof="0" dirty="0" smtClean="0">
                <a:ln w="3175">
                  <a:noFill/>
                </a:ln>
                <a:solidFill>
                  <a:schemeClr val="accent1"/>
                </a:solidFill>
                <a:effectLst/>
                <a:uLnTx/>
                <a:uFillTx/>
                <a:latin typeface="Calibri" pitchFamily="34" charset="0"/>
                <a:ea typeface="+mn-ea"/>
                <a:cs typeface="Arial" charset="0"/>
              </a:rPr>
              <a:t>SESSION CODE: DEV208</a:t>
            </a:r>
            <a:endParaRPr kumimoji="0" lang="en-US" b="1" i="0" u="none" strike="noStrike" kern="600" cap="none" spc="40" normalizeH="0" baseline="0" noProof="0" dirty="0">
              <a:ln w="3175">
                <a:noFill/>
              </a:ln>
              <a:solidFill>
                <a:schemeClr val="accent1"/>
              </a:solidFill>
              <a:effectLst/>
              <a:uLnTx/>
              <a:uFillTx/>
              <a:latin typeface="Calibri" pitchFamily="34" charset="0"/>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2152649"/>
            <a:ext cx="9144000" cy="1489639"/>
          </a:xfrm>
        </p:spPr>
        <p:txBody>
          <a:bodyPr/>
          <a:lstStyle/>
          <a:p>
            <a:pPr algn="ctr">
              <a:buNone/>
            </a:pPr>
            <a:r>
              <a:rPr lang="en-US" sz="4800" dirty="0" smtClean="0"/>
              <a:t>DEMO: Business Process</a:t>
            </a:r>
          </a:p>
          <a:p>
            <a:pPr algn="ctr">
              <a:buNone/>
            </a:pPr>
            <a:r>
              <a:rPr lang="en-US" sz="4800" dirty="0" smtClean="0"/>
              <a:t>Leave Request</a:t>
            </a:r>
          </a:p>
        </p:txBody>
      </p:sp>
    </p:spTree>
    <p:extLst>
      <p:ext uri="{BB962C8B-B14F-4D97-AF65-F5344CB8AC3E}">
        <p14:creationId xmlns:p14="http://schemas.microsoft.com/office/powerpoint/2010/main" val="8647580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340600" y="1549400"/>
            <a:ext cx="1638300" cy="1638300"/>
          </a:xfrm>
          <a:prstGeom prst="rect">
            <a:avLst/>
          </a:prstGeom>
        </p:spPr>
      </p:pic>
      <p:sp>
        <p:nvSpPr>
          <p:cNvPr id="3" name="Text Placeholder 2"/>
          <p:cNvSpPr>
            <a:spLocks noGrp="1"/>
          </p:cNvSpPr>
          <p:nvPr>
            <p:ph idx="1"/>
          </p:nvPr>
        </p:nvSpPr>
        <p:spPr>
          <a:xfrm>
            <a:off x="0" y="2152649"/>
            <a:ext cx="9144000" cy="1489639"/>
          </a:xfrm>
        </p:spPr>
        <p:txBody>
          <a:bodyPr/>
          <a:lstStyle/>
          <a:p>
            <a:pPr algn="ctr">
              <a:buNone/>
            </a:pPr>
            <a:r>
              <a:rPr lang="en-US" sz="4800" dirty="0" smtClean="0"/>
              <a:t>DEMO: The Magic Eight Ball</a:t>
            </a:r>
          </a:p>
          <a:p>
            <a:pPr algn="ctr">
              <a:buNone/>
            </a:pPr>
            <a:r>
              <a:rPr lang="en-US" sz="4800" dirty="0" smtClean="0"/>
              <a:t>Part 1 – Create &amp; Execute</a:t>
            </a:r>
          </a:p>
        </p:txBody>
      </p:sp>
    </p:spTree>
    <p:extLst>
      <p:ext uri="{BB962C8B-B14F-4D97-AF65-F5344CB8AC3E}">
        <p14:creationId xmlns:p14="http://schemas.microsoft.com/office/powerpoint/2010/main" val="324344770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2152649"/>
            <a:ext cx="9144000" cy="677108"/>
          </a:xfrm>
        </p:spPr>
        <p:txBody>
          <a:bodyPr/>
          <a:lstStyle/>
          <a:p>
            <a:pPr algn="ctr">
              <a:buNone/>
            </a:pPr>
            <a:r>
              <a:rPr lang="en-US" sz="4800" dirty="0" smtClean="0"/>
              <a:t>How do I </a:t>
            </a:r>
            <a:r>
              <a:rPr lang="en-US" sz="4800" strike="sngStrike" dirty="0" smtClean="0"/>
              <a:t>debug</a:t>
            </a:r>
            <a:r>
              <a:rPr lang="en-US" sz="4800" dirty="0" smtClean="0"/>
              <a:t> test a workflow?</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340600" y="1549400"/>
            <a:ext cx="1638300" cy="1638300"/>
          </a:xfrm>
          <a:prstGeom prst="rect">
            <a:avLst/>
          </a:prstGeom>
        </p:spPr>
      </p:pic>
      <p:sp>
        <p:nvSpPr>
          <p:cNvPr id="3" name="Text Placeholder 2"/>
          <p:cNvSpPr>
            <a:spLocks noGrp="1"/>
          </p:cNvSpPr>
          <p:nvPr>
            <p:ph idx="1"/>
          </p:nvPr>
        </p:nvSpPr>
        <p:spPr>
          <a:xfrm>
            <a:off x="0" y="2152649"/>
            <a:ext cx="9144000" cy="1489639"/>
          </a:xfrm>
        </p:spPr>
        <p:txBody>
          <a:bodyPr/>
          <a:lstStyle/>
          <a:p>
            <a:pPr algn="ctr">
              <a:buNone/>
            </a:pPr>
            <a:r>
              <a:rPr lang="en-US" sz="4800" dirty="0" smtClean="0"/>
              <a:t>DEMO: The Magic Eight Ball</a:t>
            </a:r>
          </a:p>
          <a:p>
            <a:pPr algn="ctr">
              <a:buNone/>
            </a:pPr>
            <a:r>
              <a:rPr lang="en-US" sz="4800" dirty="0" smtClean="0"/>
              <a:t>Part 2 – Test &amp; Debug</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smtClean="0"/>
              <a:t>Workflow Basics</a:t>
            </a:r>
            <a:br>
              <a:rPr lang="en-US" dirty="0" smtClean="0"/>
            </a:br>
            <a:r>
              <a:rPr lang="en-US" sz="3600" dirty="0" smtClean="0">
                <a:solidFill>
                  <a:schemeClr val="accent1"/>
                </a:solidFill>
              </a:rPr>
              <a:t>Anything else I need to know?</a:t>
            </a:r>
            <a:endParaRPr lang="en-US" dirty="0">
              <a:solidFill>
                <a:schemeClr val="accent1"/>
              </a:solidFill>
            </a:endParaRPr>
          </a:p>
        </p:txBody>
      </p:sp>
      <p:sp>
        <p:nvSpPr>
          <p:cNvPr id="3" name="Text Placeholder 2"/>
          <p:cNvSpPr>
            <a:spLocks noGrp="1"/>
          </p:cNvSpPr>
          <p:nvPr>
            <p:ph idx="1"/>
          </p:nvPr>
        </p:nvSpPr>
        <p:spPr>
          <a:xfrm>
            <a:off x="381000" y="1059657"/>
            <a:ext cx="8382000" cy="3514295"/>
          </a:xfrm>
        </p:spPr>
        <p:txBody>
          <a:bodyPr/>
          <a:lstStyle/>
          <a:p>
            <a:endParaRPr lang="en-US" dirty="0" smtClean="0"/>
          </a:p>
          <a:p>
            <a:pPr>
              <a:buNone/>
            </a:pPr>
            <a:r>
              <a:rPr lang="en-US" dirty="0" smtClean="0"/>
              <a:t>Lots that we don’t have time for so check out:</a:t>
            </a:r>
          </a:p>
          <a:p>
            <a:pPr lvl="1"/>
            <a:r>
              <a:rPr lang="en-US" dirty="0" smtClean="0"/>
              <a:t>Total Noobs’ Guide to WF4 </a:t>
            </a:r>
            <a:r>
              <a:rPr lang="en-US" dirty="0" smtClean="0">
                <a:hlinkClick r:id="rId3"/>
              </a:rPr>
              <a:t>http://www.msteched.com/2010/NorthAmerica/DEV207</a:t>
            </a:r>
            <a:r>
              <a:rPr lang="en-US" dirty="0" smtClean="0"/>
              <a:t> </a:t>
            </a:r>
          </a:p>
          <a:p>
            <a:pPr lvl="1"/>
            <a:r>
              <a:rPr lang="en-US" dirty="0" smtClean="0"/>
              <a:t>Building Activities for WF4 </a:t>
            </a:r>
            <a:r>
              <a:rPr lang="en-US" dirty="0" smtClean="0">
                <a:hlinkClick r:id="rId4"/>
              </a:rPr>
              <a:t>http://www.msteched.com/2010/NorthAmerica/ASI303</a:t>
            </a:r>
            <a:r>
              <a:rPr lang="en-US" dirty="0" smtClean="0"/>
              <a:t> </a:t>
            </a:r>
          </a:p>
          <a:p>
            <a:pPr lvl="1"/>
            <a:r>
              <a:rPr lang="en-US" dirty="0" smtClean="0"/>
              <a:t>WF4 Inside Out      [‘Runtime-Mediated Code Rendezvous’]		</a:t>
            </a:r>
            <a:r>
              <a:rPr lang="en-US" dirty="0" smtClean="0">
                <a:hlinkClick r:id="rId5"/>
              </a:rPr>
              <a:t>http://www.microsoftpdc.com/2009/P09-22</a:t>
            </a:r>
            <a:r>
              <a:rPr lang="en-US" dirty="0" smtClean="0"/>
              <a:t> </a:t>
            </a:r>
          </a:p>
          <a:p>
            <a:pPr lvl="1"/>
            <a:r>
              <a:rPr lang="en-US" dirty="0" smtClean="0"/>
              <a:t>The .NET Endpoint 		</a:t>
            </a:r>
            <a:r>
              <a:rPr lang="en-US" dirty="0" smtClean="0">
                <a:hlinkClick r:id="rId6"/>
              </a:rPr>
              <a:t>http://blogs.msdn.com/b/endpoint/</a:t>
            </a:r>
            <a:endParaRPr lang="en-US"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smtClean="0"/>
              <a:t>Workflow Basics</a:t>
            </a:r>
            <a:br>
              <a:rPr lang="en-US" dirty="0" smtClean="0"/>
            </a:br>
            <a:r>
              <a:rPr lang="en-US" sz="3600" dirty="0" smtClean="0">
                <a:solidFill>
                  <a:schemeClr val="accent1"/>
                </a:solidFill>
              </a:rPr>
              <a:t>Anything else I need to know?</a:t>
            </a:r>
            <a:endParaRPr lang="en-US" dirty="0">
              <a:solidFill>
                <a:schemeClr val="accent1"/>
              </a:solidFill>
            </a:endParaRPr>
          </a:p>
        </p:txBody>
      </p:sp>
      <p:sp>
        <p:nvSpPr>
          <p:cNvPr id="3" name="Text Placeholder 2"/>
          <p:cNvSpPr>
            <a:spLocks noGrp="1"/>
          </p:cNvSpPr>
          <p:nvPr>
            <p:ph idx="1"/>
          </p:nvPr>
        </p:nvSpPr>
        <p:spPr>
          <a:xfrm>
            <a:off x="381000" y="1059656"/>
            <a:ext cx="8382000" cy="1782026"/>
          </a:xfrm>
        </p:spPr>
        <p:txBody>
          <a:bodyPr/>
          <a:lstStyle/>
          <a:p>
            <a:endParaRPr lang="en-US" dirty="0" smtClean="0"/>
          </a:p>
          <a:p>
            <a:pPr lvl="1"/>
            <a:r>
              <a:rPr lang="en-US" dirty="0" smtClean="0"/>
              <a:t>A First Look at WCF and WF in .NET 4  </a:t>
            </a:r>
            <a:r>
              <a:rPr lang="en-US" dirty="0" smtClean="0">
                <a:hlinkClick r:id="rId3"/>
              </a:rPr>
              <a:t>http://www.msteched.com/2009/NewZealand/SOA206</a:t>
            </a:r>
            <a:endParaRPr lang="en-US" dirty="0" smtClean="0"/>
          </a:p>
          <a:p>
            <a:pPr lvl="1"/>
            <a:r>
              <a:rPr lang="en-US" dirty="0" err="1" smtClean="0"/>
              <a:t>Stef’s</a:t>
            </a:r>
            <a:r>
              <a:rPr lang="en-US" dirty="0" smtClean="0"/>
              <a:t> Blog: </a:t>
            </a:r>
            <a:r>
              <a:rPr lang="en-US" dirty="0" smtClean="0">
                <a:hlinkClick r:id="rId4"/>
              </a:rPr>
              <a:t>http://web.me.com/stefsewell/TechEd2010</a:t>
            </a:r>
            <a:r>
              <a:rPr lang="en-US" dirty="0" smtClean="0"/>
              <a:t> </a:t>
            </a:r>
          </a:p>
          <a:p>
            <a:pPr lvl="1"/>
            <a:r>
              <a:rPr lang="en-US" dirty="0" smtClean="0"/>
              <a:t>Pete’s Blog: </a:t>
            </a:r>
            <a:r>
              <a:rPr lang="en-US" dirty="0" smtClean="0">
                <a:hlinkClick r:id="rId5"/>
              </a:rPr>
              <a:t>http://blog.petegoo.com/</a:t>
            </a:r>
            <a:r>
              <a:rPr lang="en-US" dirty="0" smtClean="0"/>
              <a:t> </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smtClean="0"/>
              <a:t>Agenda</a:t>
            </a:r>
            <a:br>
              <a:rPr lang="en-US" dirty="0" smtClean="0"/>
            </a:br>
            <a:r>
              <a:rPr lang="en-US" sz="3600" dirty="0" smtClean="0">
                <a:solidFill>
                  <a:schemeClr val="accent1"/>
                </a:solidFill>
              </a:rPr>
              <a:t>Workflow Basics</a:t>
            </a:r>
            <a:endParaRPr lang="en-US" dirty="0">
              <a:solidFill>
                <a:schemeClr val="accent1"/>
              </a:solidFill>
            </a:endParaRPr>
          </a:p>
        </p:txBody>
      </p:sp>
      <p:sp>
        <p:nvSpPr>
          <p:cNvPr id="3" name="Text Placeholder 2"/>
          <p:cNvSpPr>
            <a:spLocks noGrp="1"/>
          </p:cNvSpPr>
          <p:nvPr>
            <p:ph idx="1"/>
          </p:nvPr>
        </p:nvSpPr>
        <p:spPr>
          <a:xfrm>
            <a:off x="381000" y="1059657"/>
            <a:ext cx="8382000" cy="3007490"/>
          </a:xfrm>
        </p:spPr>
        <p:txBody>
          <a:bodyPr/>
          <a:lstStyle/>
          <a:p>
            <a:endParaRPr lang="en-US" dirty="0" smtClean="0"/>
          </a:p>
          <a:p>
            <a:pPr>
              <a:buFont typeface="Wingdings" charset="2"/>
              <a:buChar char="ü"/>
            </a:pPr>
            <a:r>
              <a:rPr lang="en-US" dirty="0" smtClean="0"/>
              <a:t>What is a workflow?</a:t>
            </a:r>
          </a:p>
          <a:p>
            <a:pPr>
              <a:buFont typeface="Wingdings" charset="2"/>
              <a:buChar char="ü"/>
            </a:pPr>
            <a:r>
              <a:rPr lang="en-US" dirty="0" smtClean="0"/>
              <a:t>Why would I use a workflow?</a:t>
            </a:r>
          </a:p>
          <a:p>
            <a:pPr>
              <a:buFont typeface="Wingdings" charset="2"/>
              <a:buChar char="ü"/>
            </a:pPr>
            <a:r>
              <a:rPr lang="en-US" dirty="0" smtClean="0"/>
              <a:t>How do I create a workflow?</a:t>
            </a:r>
          </a:p>
          <a:p>
            <a:pPr>
              <a:buFont typeface="Wingdings" charset="2"/>
              <a:buChar char="ü"/>
            </a:pPr>
            <a:r>
              <a:rPr lang="en-US" dirty="0" smtClean="0"/>
              <a:t>How do I execute a workflow?</a:t>
            </a:r>
          </a:p>
          <a:p>
            <a:pPr>
              <a:buFont typeface="Wingdings" charset="2"/>
              <a:buChar char="ü"/>
            </a:pPr>
            <a:r>
              <a:rPr lang="en-US" dirty="0" smtClean="0"/>
              <a:t>How do I test and debug a workflow?</a:t>
            </a:r>
          </a:p>
          <a:p>
            <a:pPr>
              <a:buFont typeface="Wingdings" charset="2"/>
              <a:buChar char="ü"/>
            </a:pPr>
            <a:r>
              <a:rPr lang="en-US" dirty="0" smtClean="0"/>
              <a:t>Anything else I need to know?</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smtClean="0"/>
              <a:t>Agenda</a:t>
            </a:r>
            <a:br>
              <a:rPr lang="en-US" dirty="0" smtClean="0"/>
            </a:br>
            <a:r>
              <a:rPr lang="en-US" sz="3600" dirty="0" smtClean="0">
                <a:solidFill>
                  <a:schemeClr val="accent1"/>
                </a:solidFill>
              </a:rPr>
              <a:t>Workflow Services</a:t>
            </a:r>
            <a:endParaRPr lang="en-US" dirty="0">
              <a:solidFill>
                <a:schemeClr val="accent1"/>
              </a:solidFill>
            </a:endParaRPr>
          </a:p>
        </p:txBody>
      </p:sp>
      <p:sp>
        <p:nvSpPr>
          <p:cNvPr id="3" name="Text Placeholder 2"/>
          <p:cNvSpPr>
            <a:spLocks noGrp="1"/>
          </p:cNvSpPr>
          <p:nvPr>
            <p:ph idx="1"/>
          </p:nvPr>
        </p:nvSpPr>
        <p:spPr>
          <a:xfrm>
            <a:off x="381000" y="1059657"/>
            <a:ext cx="8382000" cy="3007490"/>
          </a:xfrm>
        </p:spPr>
        <p:txBody>
          <a:bodyPr/>
          <a:lstStyle/>
          <a:p>
            <a:endParaRPr lang="en-US" dirty="0" smtClean="0"/>
          </a:p>
          <a:p>
            <a:pPr>
              <a:buFont typeface="Wingdings" charset="2"/>
              <a:buChar char="q"/>
            </a:pPr>
            <a:r>
              <a:rPr lang="en-US" dirty="0" smtClean="0"/>
              <a:t>What is a workflow service?</a:t>
            </a:r>
          </a:p>
          <a:p>
            <a:pPr>
              <a:buFont typeface="Wingdings" charset="2"/>
              <a:buChar char="q"/>
            </a:pPr>
            <a:r>
              <a:rPr lang="en-US" dirty="0" smtClean="0"/>
              <a:t>Why would I use a workflow service?</a:t>
            </a:r>
          </a:p>
          <a:p>
            <a:pPr>
              <a:buFont typeface="Wingdings" charset="2"/>
              <a:buChar char="q"/>
            </a:pPr>
            <a:r>
              <a:rPr lang="en-US" dirty="0" smtClean="0"/>
              <a:t>How do I create a workflow service?</a:t>
            </a:r>
          </a:p>
          <a:p>
            <a:pPr>
              <a:buFont typeface="Wingdings" charset="2"/>
              <a:buChar char="q"/>
            </a:pPr>
            <a:r>
              <a:rPr lang="en-US" dirty="0" smtClean="0"/>
              <a:t>How do I host a workflow service?</a:t>
            </a:r>
          </a:p>
          <a:p>
            <a:pPr>
              <a:buFont typeface="Wingdings" charset="2"/>
              <a:buChar char="q"/>
            </a:pPr>
            <a:r>
              <a:rPr lang="en-US" dirty="0" smtClean="0"/>
              <a:t>How do I monitor and manage a workflow service?</a:t>
            </a:r>
          </a:p>
          <a:p>
            <a:pPr>
              <a:buFont typeface="Wingdings" charset="2"/>
              <a:buChar char="q"/>
            </a:pPr>
            <a:r>
              <a:rPr lang="en-US" dirty="0" smtClean="0"/>
              <a:t>Anything else I need to know?</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2152649"/>
            <a:ext cx="9144000" cy="677108"/>
          </a:xfrm>
        </p:spPr>
        <p:txBody>
          <a:bodyPr/>
          <a:lstStyle/>
          <a:p>
            <a:pPr algn="ctr">
              <a:buNone/>
            </a:pPr>
            <a:r>
              <a:rPr lang="en-US" sz="4800" dirty="0" smtClean="0"/>
              <a:t>What is a workflow service?</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2152649"/>
            <a:ext cx="9144000" cy="1341906"/>
          </a:xfrm>
        </p:spPr>
        <p:txBody>
          <a:bodyPr/>
          <a:lstStyle/>
          <a:p>
            <a:pPr algn="ctr">
              <a:buNone/>
            </a:pPr>
            <a:r>
              <a:rPr lang="en-US" sz="4800" dirty="0" smtClean="0"/>
              <a:t>A WCF service whose </a:t>
            </a:r>
            <a:r>
              <a:rPr lang="en-US" sz="4800" dirty="0" smtClean="0">
                <a:solidFill>
                  <a:schemeClr val="accent1"/>
                </a:solidFill>
              </a:rPr>
              <a:t>implementation</a:t>
            </a:r>
            <a:r>
              <a:rPr lang="en-US" sz="4800" dirty="0" smtClean="0"/>
              <a:t> is a workflow</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2152649"/>
            <a:ext cx="9144000" cy="620683"/>
          </a:xfrm>
        </p:spPr>
        <p:txBody>
          <a:bodyPr/>
          <a:lstStyle/>
          <a:p>
            <a:pPr algn="ctr">
              <a:buNone/>
            </a:pPr>
            <a:r>
              <a:rPr lang="en-US" sz="4400" dirty="0" smtClean="0"/>
              <a:t>“Runtime-Mediated Code Rendezvous”</a:t>
            </a:r>
          </a:p>
        </p:txBody>
      </p:sp>
      <p:sp>
        <p:nvSpPr>
          <p:cNvPr id="4" name="Title 1"/>
          <p:cNvSpPr>
            <a:spLocks noGrp="1"/>
          </p:cNvSpPr>
          <p:nvPr>
            <p:ph type="title"/>
          </p:nvPr>
        </p:nvSpPr>
        <p:spPr>
          <a:xfrm>
            <a:off x="387054" y="171450"/>
            <a:ext cx="8375946" cy="997196"/>
          </a:xfrm>
        </p:spPr>
        <p:txBody>
          <a:bodyPr/>
          <a:lstStyle/>
          <a:p>
            <a:r>
              <a:rPr lang="en-US" dirty="0" smtClean="0"/>
              <a:t>Before we begin…</a:t>
            </a:r>
            <a:br>
              <a:rPr lang="en-US" dirty="0" smtClean="0"/>
            </a:br>
            <a:r>
              <a:rPr lang="en-US" sz="3600" dirty="0" smtClean="0">
                <a:solidFill>
                  <a:schemeClr val="accent1"/>
                </a:solidFill>
              </a:rPr>
              <a:t>Is this session for you?</a:t>
            </a:r>
            <a:endParaRPr lang="en-US" dirty="0">
              <a:solidFill>
                <a:schemeClr val="accent1"/>
              </a:solidFill>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1733549"/>
            <a:ext cx="9144000" cy="1489639"/>
          </a:xfrm>
        </p:spPr>
        <p:txBody>
          <a:bodyPr/>
          <a:lstStyle/>
          <a:p>
            <a:pPr algn="ctr">
              <a:buNone/>
            </a:pPr>
            <a:r>
              <a:rPr lang="en-US" sz="4800" dirty="0" smtClean="0"/>
              <a:t>Why would I use a </a:t>
            </a:r>
          </a:p>
          <a:p>
            <a:pPr algn="ctr">
              <a:buNone/>
            </a:pPr>
            <a:r>
              <a:rPr lang="en-US" sz="4800" dirty="0" smtClean="0"/>
              <a:t>workflow service?</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1974849"/>
            <a:ext cx="9144000" cy="1329595"/>
          </a:xfrm>
        </p:spPr>
        <p:txBody>
          <a:bodyPr/>
          <a:lstStyle/>
          <a:p>
            <a:pPr algn="ctr">
              <a:buNone/>
            </a:pPr>
            <a:r>
              <a:rPr lang="en-US" sz="4800" dirty="0" smtClean="0"/>
              <a:t>Service logic </a:t>
            </a:r>
            <a:r>
              <a:rPr lang="en-US" sz="4800" dirty="0" smtClean="0">
                <a:solidFill>
                  <a:schemeClr val="accent1"/>
                </a:solidFill>
              </a:rPr>
              <a:t>easily</a:t>
            </a:r>
            <a:r>
              <a:rPr lang="en-US" sz="4800" dirty="0" smtClean="0"/>
              <a:t> modeled as a workflow</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1733549"/>
            <a:ext cx="9144000" cy="1341906"/>
          </a:xfrm>
        </p:spPr>
        <p:txBody>
          <a:bodyPr/>
          <a:lstStyle/>
          <a:p>
            <a:pPr algn="ctr">
              <a:buNone/>
            </a:pPr>
            <a:r>
              <a:rPr lang="en-US" sz="4800" dirty="0" smtClean="0"/>
              <a:t>Service encapsulates a </a:t>
            </a:r>
            <a:r>
              <a:rPr lang="en-US" sz="4800" dirty="0" smtClean="0">
                <a:solidFill>
                  <a:schemeClr val="accent1"/>
                </a:solidFill>
              </a:rPr>
              <a:t>long running </a:t>
            </a:r>
            <a:r>
              <a:rPr lang="en-US" sz="4800" dirty="0" smtClean="0"/>
              <a:t>process</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2152649"/>
            <a:ext cx="9144000" cy="677108"/>
          </a:xfrm>
        </p:spPr>
        <p:txBody>
          <a:bodyPr/>
          <a:lstStyle/>
          <a:p>
            <a:pPr algn="ctr">
              <a:buNone/>
            </a:pPr>
            <a:r>
              <a:rPr lang="en-US" sz="4800" dirty="0" smtClean="0"/>
              <a:t>How do I create a workflow service?</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340600" y="1549400"/>
            <a:ext cx="1638300" cy="1638300"/>
          </a:xfrm>
          <a:prstGeom prst="rect">
            <a:avLst/>
          </a:prstGeom>
        </p:spPr>
      </p:pic>
      <p:sp>
        <p:nvSpPr>
          <p:cNvPr id="3" name="Text Placeholder 2"/>
          <p:cNvSpPr>
            <a:spLocks noGrp="1"/>
          </p:cNvSpPr>
          <p:nvPr>
            <p:ph idx="1"/>
          </p:nvPr>
        </p:nvSpPr>
        <p:spPr>
          <a:xfrm>
            <a:off x="0" y="2152649"/>
            <a:ext cx="9144000" cy="1489639"/>
          </a:xfrm>
        </p:spPr>
        <p:txBody>
          <a:bodyPr/>
          <a:lstStyle/>
          <a:p>
            <a:pPr algn="ctr">
              <a:buNone/>
            </a:pPr>
            <a:r>
              <a:rPr lang="en-US" sz="4800" dirty="0" smtClean="0"/>
              <a:t>DEMO: The Magic Eight Ball Service</a:t>
            </a:r>
          </a:p>
          <a:p>
            <a:pPr algn="ctr">
              <a:buNone/>
            </a:pPr>
            <a:r>
              <a:rPr lang="en-US" sz="4800" dirty="0" smtClean="0"/>
              <a:t>Part 1 – Create &amp; Host</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2152649"/>
            <a:ext cx="9144000" cy="1341906"/>
          </a:xfrm>
          <a:ln>
            <a:noFill/>
          </a:ln>
        </p:spPr>
        <p:txBody>
          <a:bodyPr/>
          <a:lstStyle/>
          <a:p>
            <a:pPr algn="ctr">
              <a:buNone/>
            </a:pPr>
            <a:r>
              <a:rPr lang="en-US" sz="4800" dirty="0" smtClean="0"/>
              <a:t>How do I </a:t>
            </a:r>
            <a:r>
              <a:rPr lang="en-US" sz="4800" dirty="0" smtClean="0">
                <a:solidFill>
                  <a:schemeClr val="accent1"/>
                </a:solidFill>
              </a:rPr>
              <a:t>monitor</a:t>
            </a:r>
            <a:r>
              <a:rPr lang="en-US" sz="4800" dirty="0" smtClean="0"/>
              <a:t> and </a:t>
            </a:r>
            <a:r>
              <a:rPr lang="en-US" sz="4800" dirty="0" smtClean="0">
                <a:solidFill>
                  <a:schemeClr val="accent1"/>
                </a:solidFill>
              </a:rPr>
              <a:t>manage</a:t>
            </a:r>
            <a:r>
              <a:rPr lang="en-US" sz="4800" dirty="0" smtClean="0"/>
              <a:t> a workflow service?</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340600" y="1549400"/>
            <a:ext cx="1638300" cy="1638300"/>
          </a:xfrm>
          <a:prstGeom prst="rect">
            <a:avLst/>
          </a:prstGeom>
        </p:spPr>
      </p:pic>
      <p:sp>
        <p:nvSpPr>
          <p:cNvPr id="3" name="Text Placeholder 2"/>
          <p:cNvSpPr>
            <a:spLocks noGrp="1"/>
          </p:cNvSpPr>
          <p:nvPr>
            <p:ph idx="1"/>
          </p:nvPr>
        </p:nvSpPr>
        <p:spPr>
          <a:xfrm>
            <a:off x="0" y="2152649"/>
            <a:ext cx="9144000" cy="1489639"/>
          </a:xfrm>
        </p:spPr>
        <p:txBody>
          <a:bodyPr/>
          <a:lstStyle/>
          <a:p>
            <a:pPr algn="ctr">
              <a:buNone/>
            </a:pPr>
            <a:r>
              <a:rPr lang="en-US" sz="4800" dirty="0" smtClean="0"/>
              <a:t>DEMO: The Magic Eight Ball Service</a:t>
            </a:r>
          </a:p>
          <a:p>
            <a:pPr algn="ctr">
              <a:buNone/>
            </a:pPr>
            <a:r>
              <a:rPr lang="en-US" sz="4800" dirty="0" smtClean="0"/>
              <a:t>Part 2 – Monitor &amp; Manage</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smtClean="0"/>
              <a:t>Workflow Services</a:t>
            </a:r>
            <a:br>
              <a:rPr lang="en-US" dirty="0" smtClean="0"/>
            </a:br>
            <a:r>
              <a:rPr lang="en-US" sz="3600" dirty="0" smtClean="0">
                <a:solidFill>
                  <a:schemeClr val="accent1"/>
                </a:solidFill>
              </a:rPr>
              <a:t>Anything else I need to know?</a:t>
            </a:r>
            <a:endParaRPr lang="en-US" dirty="0">
              <a:solidFill>
                <a:schemeClr val="accent1"/>
              </a:solidFill>
            </a:endParaRPr>
          </a:p>
        </p:txBody>
      </p:sp>
      <p:sp>
        <p:nvSpPr>
          <p:cNvPr id="3" name="Text Placeholder 2"/>
          <p:cNvSpPr>
            <a:spLocks noGrp="1"/>
          </p:cNvSpPr>
          <p:nvPr>
            <p:ph idx="1"/>
          </p:nvPr>
        </p:nvSpPr>
        <p:spPr>
          <a:xfrm>
            <a:off x="355600" y="869157"/>
            <a:ext cx="8382000" cy="5438412"/>
          </a:xfrm>
        </p:spPr>
        <p:txBody>
          <a:bodyPr/>
          <a:lstStyle/>
          <a:p>
            <a:endParaRPr lang="en-US" dirty="0" smtClean="0"/>
          </a:p>
          <a:p>
            <a:pPr lvl="1">
              <a:buNone/>
            </a:pPr>
            <a:r>
              <a:rPr lang="en-US" dirty="0" smtClean="0"/>
              <a:t>Lots that we don’t have time for so check out:</a:t>
            </a:r>
          </a:p>
          <a:p>
            <a:pPr lvl="1"/>
            <a:r>
              <a:rPr lang="en-US" dirty="0" smtClean="0">
                <a:solidFill>
                  <a:srgbClr val="FFFF00"/>
                </a:solidFill>
              </a:rPr>
              <a:t>DEV306</a:t>
            </a:r>
            <a:r>
              <a:rPr lang="en-US" dirty="0" smtClean="0"/>
              <a:t>: Taming SOA Deployments using Window Server AppFabric (Wed, 10:40 – 11:40)</a:t>
            </a:r>
          </a:p>
          <a:p>
            <a:pPr lvl="1"/>
            <a:r>
              <a:rPr lang="en-US" dirty="0" smtClean="0"/>
              <a:t>Declarative N-Tier Applications using WPF, WCF and WF </a:t>
            </a:r>
            <a:r>
              <a:rPr lang="en-US" dirty="0" smtClean="0">
                <a:hlinkClick r:id="rId3"/>
              </a:rPr>
              <a:t>http://www.msteched.com/2009/NewZealand/SOA306</a:t>
            </a:r>
            <a:endParaRPr lang="en-US" dirty="0" smtClean="0"/>
          </a:p>
          <a:p>
            <a:pPr lvl="1"/>
            <a:r>
              <a:rPr lang="en-US" dirty="0" smtClean="0"/>
              <a:t>Developer’s Introduction to Windows Workflow Foundation (WF) in .NET 4 </a:t>
            </a:r>
            <a:r>
              <a:rPr lang="en-US" dirty="0" smtClean="0">
                <a:hlinkClick r:id="rId4"/>
              </a:rPr>
              <a:t>http://msdn.microsoft.com/en-us/library/ee342461.aspx </a:t>
            </a:r>
            <a:endParaRPr lang="en-US" dirty="0" smtClean="0"/>
          </a:p>
          <a:p>
            <a:pPr lvl="1"/>
            <a:r>
              <a:rPr lang="en-US" dirty="0" smtClean="0"/>
              <a:t>Windows Server AppFabric </a:t>
            </a:r>
            <a:r>
              <a:rPr lang="en-US" dirty="0" smtClean="0">
                <a:hlinkClick r:id="rId5"/>
              </a:rPr>
              <a:t>http://msdn.microsoft.com/en-us/windowsserver/ee695849.aspx</a:t>
            </a:r>
            <a:endParaRPr lang="en-US" dirty="0" smtClean="0"/>
          </a:p>
          <a:p>
            <a:pPr lvl="1"/>
            <a:r>
              <a:rPr lang="en-NZ" dirty="0" smtClean="0">
                <a:hlinkClick r:id="rId6"/>
              </a:rPr>
              <a:t>Workflow </a:t>
            </a:r>
            <a:r>
              <a:rPr lang="en-NZ" dirty="0">
                <a:hlinkClick r:id="rId6"/>
              </a:rPr>
              <a:t>Service and Windows Server </a:t>
            </a:r>
            <a:r>
              <a:rPr lang="en-NZ" dirty="0" err="1" smtClean="0">
                <a:hlinkClick r:id="rId6"/>
              </a:rPr>
              <a:t>AppFabric</a:t>
            </a:r>
            <a:r>
              <a:rPr lang="en-NZ" dirty="0" smtClean="0"/>
              <a:t> </a:t>
            </a:r>
            <a:endParaRPr lang="en-US" dirty="0"/>
          </a:p>
          <a:p>
            <a:pPr lvl="1"/>
            <a:endParaRPr lang="en-US" dirty="0" smtClean="0"/>
          </a:p>
          <a:p>
            <a:pPr lvl="1"/>
            <a:endParaRPr lang="en-US" dirty="0" smtClean="0"/>
          </a:p>
          <a:p>
            <a:pPr>
              <a:buNone/>
            </a:pPr>
            <a:endParaRPr lang="en-US" dirty="0" smtClean="0"/>
          </a:p>
          <a:p>
            <a:pPr>
              <a:buNone/>
            </a:pPr>
            <a:endParaRPr lang="en-US" dirty="0" smtClean="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smtClean="0"/>
              <a:t>Agenda</a:t>
            </a:r>
            <a:br>
              <a:rPr lang="en-US" dirty="0" smtClean="0"/>
            </a:br>
            <a:r>
              <a:rPr lang="en-US" sz="3600" dirty="0" smtClean="0">
                <a:solidFill>
                  <a:schemeClr val="accent1"/>
                </a:solidFill>
              </a:rPr>
              <a:t>Workflow Services</a:t>
            </a:r>
            <a:endParaRPr lang="en-US" dirty="0">
              <a:solidFill>
                <a:schemeClr val="accent1"/>
              </a:solidFill>
            </a:endParaRPr>
          </a:p>
        </p:txBody>
      </p:sp>
      <p:sp>
        <p:nvSpPr>
          <p:cNvPr id="3" name="Text Placeholder 2"/>
          <p:cNvSpPr>
            <a:spLocks noGrp="1"/>
          </p:cNvSpPr>
          <p:nvPr>
            <p:ph idx="1"/>
          </p:nvPr>
        </p:nvSpPr>
        <p:spPr>
          <a:xfrm>
            <a:off x="381000" y="1059657"/>
            <a:ext cx="8382000" cy="3007490"/>
          </a:xfrm>
        </p:spPr>
        <p:txBody>
          <a:bodyPr/>
          <a:lstStyle/>
          <a:p>
            <a:endParaRPr lang="en-US" dirty="0" smtClean="0"/>
          </a:p>
          <a:p>
            <a:pPr>
              <a:buFont typeface="Wingdings" charset="2"/>
              <a:buChar char="ü"/>
            </a:pPr>
            <a:r>
              <a:rPr lang="en-US" dirty="0" smtClean="0"/>
              <a:t>What is a workflow service?</a:t>
            </a:r>
          </a:p>
          <a:p>
            <a:pPr>
              <a:buFont typeface="Wingdings" charset="2"/>
              <a:buChar char="ü"/>
            </a:pPr>
            <a:r>
              <a:rPr lang="en-US" dirty="0" smtClean="0"/>
              <a:t>Why would I use a workflow service?</a:t>
            </a:r>
          </a:p>
          <a:p>
            <a:pPr>
              <a:buFont typeface="Wingdings" charset="2"/>
              <a:buChar char="ü"/>
            </a:pPr>
            <a:r>
              <a:rPr lang="en-US" dirty="0" smtClean="0"/>
              <a:t>How do I create a workflow service?</a:t>
            </a:r>
          </a:p>
          <a:p>
            <a:pPr>
              <a:buFont typeface="Wingdings" charset="2"/>
              <a:buChar char="ü"/>
            </a:pPr>
            <a:r>
              <a:rPr lang="en-US" dirty="0" smtClean="0"/>
              <a:t>How do I host a workflow service?</a:t>
            </a:r>
          </a:p>
          <a:p>
            <a:pPr>
              <a:buFont typeface="Wingdings" charset="2"/>
              <a:buChar char="ü"/>
            </a:pPr>
            <a:r>
              <a:rPr lang="en-US" dirty="0" smtClean="0"/>
              <a:t>How do I monitor and manage a workflow service?</a:t>
            </a:r>
          </a:p>
          <a:p>
            <a:pPr>
              <a:buFont typeface="Wingdings" charset="2"/>
              <a:buChar char="ü"/>
            </a:pPr>
            <a:r>
              <a:rPr lang="en-US" dirty="0" smtClean="0"/>
              <a:t>Anything else I need to know?</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a:xfrm>
            <a:off x="381001" y="1015277"/>
            <a:ext cx="8018462" cy="2870923"/>
          </a:xfrm>
          <a:ln w="12700"/>
        </p:spPr>
        <p:txBody>
          <a:bodyPr/>
          <a:lstStyle/>
          <a:p>
            <a:pPr marL="0" lvl="1" indent="-361950" defTabSz="914099" fontAlgn="base">
              <a:spcBef>
                <a:spcPct val="0"/>
              </a:spcBef>
              <a:spcAft>
                <a:spcPct val="0"/>
              </a:spcAft>
              <a:buNone/>
            </a:pPr>
            <a:r>
              <a:rPr lang="en-US" dirty="0" smtClean="0"/>
              <a:t>DEV306: Taming SOA Deployments using Window Server AppFabric (Wed, 10:40 – 11:40)</a:t>
            </a:r>
          </a:p>
          <a:p>
            <a:endParaRPr lang="en-US" dirty="0"/>
          </a:p>
        </p:txBody>
      </p:sp>
      <p:pic>
        <p:nvPicPr>
          <p:cNvPr id="8" name="Picture 7" descr="Connect icon.png"/>
          <p:cNvPicPr>
            <a:picLocks noChangeAspect="1"/>
          </p:cNvPicPr>
          <p:nvPr/>
        </p:nvPicPr>
        <p:blipFill>
          <a:blip r:embed="rId3"/>
          <a:stretch>
            <a:fillRect/>
          </a:stretch>
        </p:blipFill>
        <p:spPr>
          <a:xfrm>
            <a:off x="8013875" y="1787181"/>
            <a:ext cx="630000" cy="630000"/>
          </a:xfrm>
          <a:prstGeom prst="rect">
            <a:avLst/>
          </a:prstGeom>
          <a:noFill/>
          <a:ln>
            <a:noFill/>
          </a:ln>
        </p:spPr>
      </p:pic>
      <p:pic>
        <p:nvPicPr>
          <p:cNvPr id="10" name="Picture 9" descr="Evolve icon.png"/>
          <p:cNvPicPr>
            <a:picLocks noChangeAspect="1"/>
          </p:cNvPicPr>
          <p:nvPr/>
        </p:nvPicPr>
        <p:blipFill>
          <a:blip r:embed="rId4"/>
          <a:stretch>
            <a:fillRect/>
          </a:stretch>
        </p:blipFill>
        <p:spPr>
          <a:xfrm>
            <a:off x="8013875" y="3188913"/>
            <a:ext cx="630000" cy="630000"/>
          </a:xfrm>
          <a:prstGeom prst="rect">
            <a:avLst/>
          </a:prstGeom>
          <a:noFill/>
          <a:ln>
            <a:noFill/>
          </a:ln>
        </p:spPr>
      </p:pic>
      <p:pic>
        <p:nvPicPr>
          <p:cNvPr id="11" name="Picture 10" descr="Explore icon.png"/>
          <p:cNvPicPr>
            <a:picLocks noChangeAspect="1"/>
          </p:cNvPicPr>
          <p:nvPr/>
        </p:nvPicPr>
        <p:blipFill>
          <a:blip r:embed="rId5"/>
          <a:stretch>
            <a:fillRect/>
          </a:stretch>
        </p:blipFill>
        <p:spPr>
          <a:xfrm>
            <a:off x="8013875" y="2486508"/>
            <a:ext cx="630000" cy="630000"/>
          </a:xfrm>
          <a:prstGeom prst="rect">
            <a:avLst/>
          </a:prstGeom>
          <a:noFill/>
          <a:ln>
            <a:noFill/>
          </a:ln>
        </p:spPr>
      </p:pic>
      <p:pic>
        <p:nvPicPr>
          <p:cNvPr id="12" name="Picture 11" descr="Learn icon.png"/>
          <p:cNvPicPr>
            <a:picLocks noChangeAspect="1"/>
          </p:cNvPicPr>
          <p:nvPr/>
        </p:nvPicPr>
        <p:blipFill>
          <a:blip r:embed="rId6"/>
          <a:stretch>
            <a:fillRect/>
          </a:stretch>
        </p:blipFill>
        <p:spPr>
          <a:xfrm>
            <a:off x="8013875" y="1089172"/>
            <a:ext cx="630000" cy="630000"/>
          </a:xfrm>
          <a:prstGeom prst="rect">
            <a:avLst/>
          </a:prstGeom>
          <a:noFill/>
          <a:ln>
            <a:noFill/>
          </a:ln>
        </p:spPr>
      </p:pic>
      <p:sp>
        <p:nvSpPr>
          <p:cNvPr id="13" name="Title 12"/>
          <p:cNvSpPr>
            <a:spLocks noGrp="1"/>
          </p:cNvSpPr>
          <p:nvPr>
            <p:ph type="title"/>
          </p:nvPr>
        </p:nvSpPr>
        <p:spPr/>
        <p:txBody>
          <a:bodyPr/>
          <a:lstStyle/>
          <a:p>
            <a:r>
              <a:rPr lang="en-GB" dirty="0" smtClean="0"/>
              <a:t>Related Content</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smtClean="0"/>
              <a:t>Agenda</a:t>
            </a:r>
            <a:br>
              <a:rPr lang="en-US" dirty="0" smtClean="0"/>
            </a:br>
            <a:r>
              <a:rPr lang="en-US" sz="3600" dirty="0" smtClean="0">
                <a:solidFill>
                  <a:schemeClr val="accent1"/>
                </a:solidFill>
              </a:rPr>
              <a:t>Workflow Basics</a:t>
            </a:r>
            <a:endParaRPr lang="en-US" dirty="0">
              <a:solidFill>
                <a:schemeClr val="accent1"/>
              </a:solidFill>
            </a:endParaRPr>
          </a:p>
        </p:txBody>
      </p:sp>
      <p:sp>
        <p:nvSpPr>
          <p:cNvPr id="3" name="Text Placeholder 2"/>
          <p:cNvSpPr>
            <a:spLocks noGrp="1"/>
          </p:cNvSpPr>
          <p:nvPr>
            <p:ph idx="1"/>
          </p:nvPr>
        </p:nvSpPr>
        <p:spPr>
          <a:xfrm>
            <a:off x="381000" y="1059657"/>
            <a:ext cx="8382000" cy="3007490"/>
          </a:xfrm>
        </p:spPr>
        <p:txBody>
          <a:bodyPr/>
          <a:lstStyle/>
          <a:p>
            <a:endParaRPr lang="en-US" dirty="0" smtClean="0"/>
          </a:p>
          <a:p>
            <a:pPr>
              <a:buFont typeface="Wingdings" charset="2"/>
              <a:buChar char="q"/>
            </a:pPr>
            <a:r>
              <a:rPr lang="en-US" dirty="0" smtClean="0"/>
              <a:t>What is a workflow?</a:t>
            </a:r>
          </a:p>
          <a:p>
            <a:pPr>
              <a:buFont typeface="Wingdings" charset="2"/>
              <a:buChar char="q"/>
            </a:pPr>
            <a:r>
              <a:rPr lang="en-US" dirty="0" smtClean="0"/>
              <a:t>Why would I use a workflow?</a:t>
            </a:r>
          </a:p>
          <a:p>
            <a:pPr>
              <a:buFont typeface="Wingdings" charset="2"/>
              <a:buChar char="q"/>
            </a:pPr>
            <a:r>
              <a:rPr lang="en-US" dirty="0" smtClean="0"/>
              <a:t>How do I create a workflow? </a:t>
            </a:r>
          </a:p>
          <a:p>
            <a:pPr>
              <a:buFont typeface="Wingdings" charset="2"/>
              <a:buChar char="q"/>
            </a:pPr>
            <a:r>
              <a:rPr lang="en-US" dirty="0" smtClean="0"/>
              <a:t>How do I execute a workflow?</a:t>
            </a:r>
          </a:p>
          <a:p>
            <a:pPr>
              <a:buFont typeface="Wingdings" charset="2"/>
              <a:buChar char="q"/>
            </a:pPr>
            <a:r>
              <a:rPr lang="en-US" dirty="0" smtClean="0"/>
              <a:t>How do I test and debug a workflow?</a:t>
            </a:r>
          </a:p>
          <a:p>
            <a:pPr>
              <a:buFont typeface="Wingdings" charset="2"/>
              <a:buChar char="q"/>
            </a:pPr>
            <a:r>
              <a:rPr lang="en-US" dirty="0" smtClean="0"/>
              <a:t>Anything else I need to know?</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2152649"/>
            <a:ext cx="9144000" cy="677108"/>
          </a:xfrm>
        </p:spPr>
        <p:txBody>
          <a:bodyPr/>
          <a:lstStyle/>
          <a:p>
            <a:pPr algn="ctr">
              <a:buNone/>
            </a:pPr>
            <a:r>
              <a:rPr lang="en-US" sz="4800" dirty="0" smtClean="0"/>
              <a:t>Please submit Feedback</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2152649"/>
            <a:ext cx="9144000" cy="677108"/>
          </a:xfrm>
        </p:spPr>
        <p:txBody>
          <a:bodyPr/>
          <a:lstStyle/>
          <a:p>
            <a:pPr algn="ctr">
              <a:buNone/>
            </a:pPr>
            <a:r>
              <a:rPr lang="en-US" sz="4800" dirty="0" smtClean="0"/>
              <a:t>Questions ?</a:t>
            </a:r>
          </a:p>
        </p:txBody>
      </p:sp>
    </p:spTree>
    <p:extLst>
      <p:ext uri="{BB962C8B-B14F-4D97-AF65-F5344CB8AC3E}">
        <p14:creationId xmlns:p14="http://schemas.microsoft.com/office/powerpoint/2010/main" val="349474246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98963" y="422910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latin typeface="Calibri" pitchFamily="34" charset="0"/>
                <a:cs typeface="Arial" charset="0"/>
              </a:rPr>
              <a:t>© </a:t>
            </a:r>
            <a:r>
              <a:rPr lang="en-US" sz="700" dirty="0" smtClean="0">
                <a:latin typeface="Calibri" pitchFamily="34" charset="0"/>
                <a:cs typeface="Arial" charset="0"/>
              </a:rPr>
              <a:t>2008 Microsoft </a:t>
            </a:r>
            <a:r>
              <a:rPr lang="en-US" sz="700" dirty="0">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latin typeface="Calibri" pitchFamily="34" charset="0"/>
                <a:cs typeface="Arial" charset="0"/>
              </a:rPr>
              <a:t>MICROSOFT </a:t>
            </a:r>
            <a:r>
              <a:rPr lang="en-US" sz="700" dirty="0">
                <a:latin typeface="Calibri" pitchFamily="34" charset="0"/>
                <a:cs typeface="Arial" charset="0"/>
              </a:rPr>
              <a:t>MAKES NO WARRANTIES, EXPRESS, IMPLIED OR STATUTORY, AS TO THE INFORMATION IN THIS PRESENTATION.</a:t>
            </a:r>
          </a:p>
        </p:txBody>
      </p:sp>
      <p:pic>
        <p:nvPicPr>
          <p:cNvPr id="4" name="Picture 2" descr="Microsoft logo and tagline"/>
          <p:cNvPicPr>
            <a:picLocks noChangeAspect="1" noChangeArrowheads="1"/>
          </p:cNvPicPr>
          <p:nvPr/>
        </p:nvPicPr>
        <p:blipFill>
          <a:blip r:embed="rId3"/>
          <a:srcRect r="25835" b="36765"/>
          <a:stretch>
            <a:fillRect/>
          </a:stretch>
        </p:blipFill>
        <p:spPr bwMode="black">
          <a:xfrm>
            <a:off x="2211720" y="1966182"/>
            <a:ext cx="4771363" cy="877445"/>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smtClean="0"/>
              <a:t>Agenda</a:t>
            </a:r>
            <a:br>
              <a:rPr lang="en-US" dirty="0" smtClean="0"/>
            </a:br>
            <a:r>
              <a:rPr lang="en-US" sz="3600" dirty="0" smtClean="0">
                <a:solidFill>
                  <a:schemeClr val="accent1"/>
                </a:solidFill>
              </a:rPr>
              <a:t>Workflow Services</a:t>
            </a:r>
            <a:endParaRPr lang="en-US" dirty="0">
              <a:solidFill>
                <a:schemeClr val="accent1"/>
              </a:solidFill>
            </a:endParaRPr>
          </a:p>
        </p:txBody>
      </p:sp>
      <p:sp>
        <p:nvSpPr>
          <p:cNvPr id="3" name="Text Placeholder 2"/>
          <p:cNvSpPr>
            <a:spLocks noGrp="1"/>
          </p:cNvSpPr>
          <p:nvPr>
            <p:ph idx="1"/>
          </p:nvPr>
        </p:nvSpPr>
        <p:spPr>
          <a:xfrm>
            <a:off x="381000" y="1059657"/>
            <a:ext cx="8382000" cy="3007490"/>
          </a:xfrm>
        </p:spPr>
        <p:txBody>
          <a:bodyPr/>
          <a:lstStyle/>
          <a:p>
            <a:endParaRPr lang="en-US" dirty="0" smtClean="0"/>
          </a:p>
          <a:p>
            <a:pPr>
              <a:buFont typeface="Wingdings" charset="2"/>
              <a:buChar char="q"/>
            </a:pPr>
            <a:r>
              <a:rPr lang="en-US" dirty="0" smtClean="0"/>
              <a:t>What is a workflow service?</a:t>
            </a:r>
          </a:p>
          <a:p>
            <a:pPr>
              <a:buFont typeface="Wingdings" charset="2"/>
              <a:buChar char="q"/>
            </a:pPr>
            <a:r>
              <a:rPr lang="en-US" dirty="0" smtClean="0"/>
              <a:t>Why would I use a workflow service?</a:t>
            </a:r>
          </a:p>
          <a:p>
            <a:pPr>
              <a:buFont typeface="Wingdings" charset="2"/>
              <a:buChar char="q"/>
            </a:pPr>
            <a:r>
              <a:rPr lang="en-US" dirty="0" smtClean="0"/>
              <a:t>How do I create a workflow service?</a:t>
            </a:r>
          </a:p>
          <a:p>
            <a:pPr>
              <a:buFont typeface="Wingdings" charset="2"/>
              <a:buChar char="q"/>
            </a:pPr>
            <a:r>
              <a:rPr lang="en-US" dirty="0" smtClean="0"/>
              <a:t>How do I host a workflow service?</a:t>
            </a:r>
          </a:p>
          <a:p>
            <a:pPr>
              <a:buFont typeface="Wingdings" charset="2"/>
              <a:buChar char="q"/>
            </a:pPr>
            <a:r>
              <a:rPr lang="en-US" dirty="0" smtClean="0"/>
              <a:t>How do I monitor and manage a workflow service?</a:t>
            </a:r>
          </a:p>
          <a:p>
            <a:pPr>
              <a:buFont typeface="Wingdings" charset="2"/>
              <a:buChar char="q"/>
            </a:pPr>
            <a:r>
              <a:rPr lang="en-US" dirty="0" smtClean="0"/>
              <a:t>Anything else I need to know?</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2152649"/>
            <a:ext cx="9144000" cy="677108"/>
          </a:xfrm>
        </p:spPr>
        <p:txBody>
          <a:bodyPr/>
          <a:lstStyle/>
          <a:p>
            <a:pPr algn="ctr">
              <a:buNone/>
            </a:pPr>
            <a:r>
              <a:rPr lang="en-US" sz="4800" dirty="0" smtClean="0"/>
              <a:t>What is a workflow?</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2100" y="419100"/>
            <a:ext cx="4744184" cy="3924300"/>
          </a:xfrm>
          <a:prstGeom prst="rect">
            <a:avLst/>
          </a:prstGeom>
        </p:spPr>
      </p:pic>
      <p:pic>
        <p:nvPicPr>
          <p:cNvPr id="5" name="Picture 4"/>
          <p:cNvPicPr>
            <a:picLocks noChangeAspect="1"/>
          </p:cNvPicPr>
          <p:nvPr/>
        </p:nvPicPr>
        <p:blipFill>
          <a:blip r:embed="rId4"/>
          <a:stretch>
            <a:fillRect/>
          </a:stretch>
        </p:blipFill>
        <p:spPr>
          <a:xfrm>
            <a:off x="5334000" y="419100"/>
            <a:ext cx="2946400" cy="3924300"/>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2152649"/>
            <a:ext cx="9144000" cy="677108"/>
          </a:xfrm>
        </p:spPr>
        <p:txBody>
          <a:bodyPr/>
          <a:lstStyle/>
          <a:p>
            <a:pPr algn="ctr">
              <a:buNone/>
            </a:pPr>
            <a:r>
              <a:rPr lang="en-US" sz="4800" dirty="0" smtClean="0"/>
              <a:t>A workflow is a program</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0" y="1784348"/>
            <a:ext cx="9144000" cy="1489639"/>
          </a:xfrm>
        </p:spPr>
        <p:txBody>
          <a:bodyPr/>
          <a:lstStyle/>
          <a:p>
            <a:pPr algn="ctr">
              <a:buNone/>
            </a:pPr>
            <a:r>
              <a:rPr lang="en-US" sz="4800" dirty="0" smtClean="0"/>
              <a:t>A workflow is a </a:t>
            </a:r>
          </a:p>
          <a:p>
            <a:pPr algn="ctr">
              <a:buNone/>
            </a:pPr>
            <a:r>
              <a:rPr lang="en-US" sz="4800" dirty="0" smtClean="0">
                <a:solidFill>
                  <a:schemeClr val="accent1"/>
                </a:solidFill>
              </a:rPr>
              <a:t>declarative </a:t>
            </a:r>
            <a:r>
              <a:rPr lang="en-US" sz="4800" dirty="0" smtClean="0"/>
              <a:t>program</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2010_NA_4-3">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FAD18D62016C640A18B4602AF84C96B" ma:contentTypeVersion="0" ma:contentTypeDescription="Create a new document." ma:contentTypeScope="" ma:versionID="caa81f01dd96cdfbc3682f85211525f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E36A69-20AF-4475-8E56-46E6A5BAB14A}">
  <ds:schemaRefs>
    <ds:schemaRef ds:uri="http://www.w3.org/XML/1998/namespace"/>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C720BFF8-353C-459A-AFEF-E21478A415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27A27AF-67A1-4A64-B04E-6572043AD3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TechEd2008_ITPro_4-3</Template>
  <TotalTime>2524</TotalTime>
  <Words>7524</Words>
  <Application>Microsoft Office PowerPoint</Application>
  <PresentationFormat>On-screen Show (16:9)</PresentationFormat>
  <Paragraphs>474</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TechEd2010_NA_4-3</vt:lpstr>
      <vt:lpstr>PowerPoint Presentation</vt:lpstr>
      <vt:lpstr>Getting Started with Workflow in .NET 4</vt:lpstr>
      <vt:lpstr>Before we begin… Is this session for you?</vt:lpstr>
      <vt:lpstr>Agenda Workflow Basics</vt:lpstr>
      <vt:lpstr>Agenda Workflow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Workflow Basics Anything else I need to know?</vt:lpstr>
      <vt:lpstr>Workflow Basics Anything else I need to know?</vt:lpstr>
      <vt:lpstr>Agenda Workflow Basics</vt:lpstr>
      <vt:lpstr>Agenda Workflow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Workflow Services Anything else I need to know?</vt:lpstr>
      <vt:lpstr>Agenda Workflow Services</vt:lpstr>
      <vt:lpstr>Related Content</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 Ed 2010 NA 4x3</dc:subject>
  <dc:creator>James Dent</dc:creator>
  <dc:description>Event Location: New Orleans, LA
Audience: Technical, partners and customers, Developers, IT Professionals,</dc:description>
  <cp:lastModifiedBy>Stefan Sewell</cp:lastModifiedBy>
  <cp:revision>218</cp:revision>
  <cp:lastPrinted>2010-08-27T01:58:37Z</cp:lastPrinted>
  <dcterms:created xsi:type="dcterms:W3CDTF">2010-08-19T09:21:09Z</dcterms:created>
  <dcterms:modified xsi:type="dcterms:W3CDTF">2010-08-31T01:20:16Z</dcterms:modified>
</cp:coreProperties>
</file>