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80" r:id="rId7"/>
    <p:sldId id="278" r:id="rId8"/>
    <p:sldId id="275" r:id="rId9"/>
    <p:sldId id="276" r:id="rId10"/>
    <p:sldId id="277" r:id="rId11"/>
    <p:sldId id="281" r:id="rId12"/>
    <p:sldId id="282" r:id="rId13"/>
    <p:sldId id="279" r:id="rId14"/>
    <p:sldId id="306" r:id="rId15"/>
    <p:sldId id="304" r:id="rId16"/>
    <p:sldId id="305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6" r:id="rId27"/>
    <p:sldId id="297" r:id="rId28"/>
    <p:sldId id="298" r:id="rId29"/>
    <p:sldId id="295" r:id="rId30"/>
    <p:sldId id="303" r:id="rId31"/>
    <p:sldId id="307" r:id="rId32"/>
    <p:sldId id="308" r:id="rId33"/>
    <p:sldId id="309" r:id="rId34"/>
    <p:sldId id="310" r:id="rId35"/>
    <p:sldId id="274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2975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28600" y="1295400"/>
            <a:ext cx="89154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228600" y="1338263"/>
            <a:ext cx="89154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1000" y="7620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0" y="6096000"/>
            <a:ext cx="8991600" cy="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0" y="6172200"/>
            <a:ext cx="8991600" cy="0"/>
          </a:xfrm>
          <a:prstGeom prst="line">
            <a:avLst/>
          </a:prstGeom>
          <a:noFill/>
          <a:ln w="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400800"/>
            <a:ext cx="20923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2009 Cenfotec 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839200" y="4800600"/>
            <a:ext cx="0" cy="1752600"/>
          </a:xfrm>
          <a:prstGeom prst="line">
            <a:avLst/>
          </a:prstGeom>
          <a:noFill/>
          <a:ln w="508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07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171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62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6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7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4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2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1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fld id="{A47E0C2F-249C-48CA-AD31-93A3A567EF3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21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endParaRPr lang="es-ES"/>
          </a:p>
        </p:txBody>
      </p:sp>
      <p:sp>
        <p:nvSpPr>
          <p:cNvPr id="421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+mn-lt"/>
              </a:defRPr>
            </a:lvl1pPr>
          </a:lstStyle>
          <a:p>
            <a:fld id="{7C687E20-38F0-4D3C-8571-C832CE3FD7C3}" type="slidenum">
              <a:rPr lang="es-ES" smtClean="0"/>
              <a:t>‹Nº›</a:t>
            </a:fld>
            <a:endParaRPr lang="es-E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2975A3"/>
          </a:solidFill>
          <a:ln w="9525">
            <a:solidFill>
              <a:srgbClr val="2975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CR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0" y="6553200"/>
            <a:ext cx="16002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ES_tradnl" sz="1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000" i="0" dirty="0">
                <a:solidFill>
                  <a:schemeClr val="bg2"/>
                </a:solidFill>
                <a:latin typeface="Arial" charset="0"/>
                <a:cs typeface="Times New Roman" pitchFamily="18" charset="0"/>
                <a:sym typeface="Symbol" pitchFamily="18" charset="2"/>
              </a:rPr>
              <a:t> 2009 Cenfotec S.A</a:t>
            </a:r>
            <a:endParaRPr lang="en-GB" sz="1000" i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>
            <a:off x="228600" y="914400"/>
            <a:ext cx="304800" cy="304800"/>
          </a:xfrm>
          <a:prstGeom prst="ellipse">
            <a:avLst/>
          </a:prstGeom>
          <a:solidFill>
            <a:srgbClr val="2975A3"/>
          </a:solidFill>
          <a:ln w="9525">
            <a:solidFill>
              <a:srgbClr val="2975A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000" b="1" i="0">
              <a:latin typeface="Verdana" pitchFamily="34" charset="0"/>
            </a:endParaRP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381000" y="762000"/>
            <a:ext cx="0" cy="609600"/>
          </a:xfrm>
          <a:prstGeom prst="line">
            <a:avLst/>
          </a:prstGeom>
          <a:noFill/>
          <a:ln w="12700">
            <a:solidFill>
              <a:srgbClr val="2975A3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colorpi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estciv.com/tools/radialgradients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radients.glrzad.com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background-clip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layit.asp?filename=playcss_background-siz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en-US/docs/Web/Guide/CSS/CSS_Image_Spri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orabrowndesign.com/css-experiments/border-image-ani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othereffinghsl.com/" TargetMode="External"/><Relationship Id="rId2" Type="http://schemas.openxmlformats.org/officeDocument/2006/relationships/hyperlink" Target="http://css-tricks.com/understanding-border-im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css3_pr_background-size.asp" TargetMode="External"/><Relationship Id="rId5" Type="http://schemas.openxmlformats.org/officeDocument/2006/relationships/hyperlink" Target="http://www.css3.info/preview/background-origin-and-background-clip/" TargetMode="External"/><Relationship Id="rId4" Type="http://schemas.openxmlformats.org/officeDocument/2006/relationships/hyperlink" Target="http://en.wikipedia.org/wiki/RGB_color_mode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tutorialplus.com/border-radiu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Modelo_de_color_RG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Estilos para Bloques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6560"/>
            <a:ext cx="6400800" cy="1752600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Bordes, Sombras, </a:t>
            </a:r>
            <a:b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Gradientes y </a:t>
            </a:r>
            <a:r>
              <a:rPr lang="es-ES" sz="3200" dirty="0" err="1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  <a:endParaRPr lang="es-E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RGBa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408712" cy="43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HSLa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H</a:t>
            </a:r>
            <a:r>
              <a:rPr lang="es-ES" dirty="0" err="1" smtClean="0"/>
              <a:t>ue</a:t>
            </a:r>
            <a:r>
              <a:rPr lang="es-ES" dirty="0" smtClean="0"/>
              <a:t> (Tono o “</a:t>
            </a:r>
            <a:r>
              <a:rPr lang="es-ES" i="1" dirty="0" smtClean="0"/>
              <a:t>color</a:t>
            </a:r>
            <a:r>
              <a:rPr lang="es-ES" dirty="0" smtClean="0"/>
              <a:t>”)</a:t>
            </a:r>
          </a:p>
          <a:p>
            <a:r>
              <a:rPr lang="es-ES" b="1" dirty="0" err="1" smtClean="0"/>
              <a:t>S</a:t>
            </a:r>
            <a:r>
              <a:rPr lang="es-ES" dirty="0" err="1" smtClean="0"/>
              <a:t>aturation</a:t>
            </a:r>
            <a:r>
              <a:rPr lang="es-ES" dirty="0" smtClean="0"/>
              <a:t> (Potencia del tono)</a:t>
            </a:r>
          </a:p>
          <a:p>
            <a:r>
              <a:rPr lang="es-ES" b="1" dirty="0" err="1" smtClean="0"/>
              <a:t>L</a:t>
            </a:r>
            <a:r>
              <a:rPr lang="es-ES" dirty="0" err="1" smtClean="0"/>
              <a:t>ightness</a:t>
            </a:r>
            <a:r>
              <a:rPr lang="es-ES" dirty="0" smtClean="0"/>
              <a:t> (Iluminación)</a:t>
            </a:r>
          </a:p>
          <a:p>
            <a:r>
              <a:rPr lang="es-ES" b="1" dirty="0" err="1" smtClean="0"/>
              <a:t>a</a:t>
            </a:r>
            <a:r>
              <a:rPr lang="es-ES" dirty="0" err="1" smtClean="0"/>
              <a:t>lpha</a:t>
            </a:r>
            <a:r>
              <a:rPr lang="es-ES" dirty="0" smtClean="0"/>
              <a:t> (Transparencia)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88" y="3501007"/>
            <a:ext cx="3797054" cy="29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HSLa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Hue</a:t>
            </a:r>
            <a:r>
              <a:rPr lang="es-ES" dirty="0" smtClean="0"/>
              <a:t> se da en grados (0-360)</a:t>
            </a:r>
          </a:p>
          <a:p>
            <a:r>
              <a:rPr lang="es-ES" dirty="0" err="1" smtClean="0"/>
              <a:t>Saturation</a:t>
            </a:r>
            <a:r>
              <a:rPr lang="es-ES" dirty="0" smtClean="0"/>
              <a:t> y </a:t>
            </a:r>
            <a:r>
              <a:rPr lang="es-ES" dirty="0" err="1" smtClean="0"/>
              <a:t>Lightness</a:t>
            </a:r>
            <a:r>
              <a:rPr lang="es-ES" dirty="0" smtClean="0"/>
              <a:t> en porcentaje (0-100)</a:t>
            </a:r>
          </a:p>
          <a:p>
            <a:r>
              <a:rPr lang="es-ES" dirty="0" err="1" smtClean="0"/>
              <a:t>Alpha</a:t>
            </a:r>
            <a:r>
              <a:rPr lang="es-ES" dirty="0" smtClean="0"/>
              <a:t> en valor decimal (0 – 1)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77072"/>
            <a:ext cx="7992888" cy="1247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color: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hsla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120, 100%, 50%, 1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Tres círculos que se traslapen uno sobre otro</a:t>
            </a:r>
          </a:p>
          <a:p>
            <a:pPr lvl="1"/>
            <a:r>
              <a:rPr lang="es-ES" dirty="0">
                <a:hlinkClick r:id="rId2"/>
              </a:rPr>
              <a:t>http://www.colorpicker.com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r>
              <a:rPr lang="es-ES" dirty="0" smtClean="0"/>
              <a:t>Uno </a:t>
            </a:r>
            <a:r>
              <a:rPr lang="es-ES" dirty="0" err="1" smtClean="0"/>
              <a:t>RGBa</a:t>
            </a:r>
            <a:r>
              <a:rPr lang="es-ES" dirty="0" smtClean="0"/>
              <a:t>, otro </a:t>
            </a:r>
            <a:r>
              <a:rPr lang="es-ES" dirty="0" err="1" smtClean="0"/>
              <a:t>HLSa</a:t>
            </a:r>
            <a:r>
              <a:rPr lang="es-ES" dirty="0" smtClean="0"/>
              <a:t>, otro hexadecimal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3645024"/>
            <a:ext cx="2462335" cy="234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Múltiples </a:t>
            </a:r>
            <a:r>
              <a:rPr lang="es-ES" dirty="0" err="1" smtClean="0"/>
              <a:t>Background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594594" cy="3240360"/>
          </a:xfrm>
        </p:spPr>
      </p:pic>
    </p:spTree>
    <p:extLst>
      <p:ext uri="{BB962C8B-B14F-4D97-AF65-F5344CB8AC3E}">
        <p14:creationId xmlns:p14="http://schemas.microsoft.com/office/powerpoint/2010/main" val="26276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Múltiples </a:t>
            </a:r>
            <a:r>
              <a:rPr lang="es-ES" dirty="0" err="1" smtClean="0"/>
              <a:t>Background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CSS3 permite que un mismo elemento tenga más de una imagen de fondo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85962" y="3529058"/>
            <a:ext cx="7992888" cy="14938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background: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("image1.png") no-repeat left top,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("image2.png") no-repeat 50% 10%;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Múltiples </a:t>
            </a:r>
            <a:r>
              <a:rPr lang="es-ES" dirty="0" err="1" smtClean="0"/>
              <a:t>Background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78182"/>
            <a:ext cx="8686800" cy="3568436"/>
          </a:xfrm>
        </p:spPr>
      </p:pic>
    </p:spTree>
    <p:extLst>
      <p:ext uri="{BB962C8B-B14F-4D97-AF65-F5344CB8AC3E}">
        <p14:creationId xmlns:p14="http://schemas.microsoft.com/office/powerpoint/2010/main" val="394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08810" y="2060848"/>
            <a:ext cx="6696744" cy="4032448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en CSS3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Antes: imágenes.</a:t>
            </a:r>
          </a:p>
          <a:p>
            <a:endParaRPr lang="es-ES" dirty="0" smtClean="0"/>
          </a:p>
          <a:p>
            <a:r>
              <a:rPr lang="es-ES" dirty="0" smtClean="0"/>
              <a:t>Internet Explorer permite crearlas con una propiedad nativa “</a:t>
            </a:r>
            <a:r>
              <a:rPr lang="es-ES" dirty="0" err="1" smtClean="0"/>
              <a:t>filter</a:t>
            </a:r>
            <a:r>
              <a:rPr lang="es-E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en CSS3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aplican al </a:t>
            </a:r>
            <a:r>
              <a:rPr lang="es-ES" b="1" i="1" dirty="0" err="1" smtClean="0"/>
              <a:t>background</a:t>
            </a:r>
            <a:r>
              <a:rPr lang="es-ES" b="1" i="1" dirty="0" smtClean="0"/>
              <a:t> 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564904"/>
            <a:ext cx="7992888" cy="1247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Bordes redondeados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CSS3: imágenes</a:t>
            </a:r>
          </a:p>
          <a:p>
            <a:pPr lvl="1"/>
            <a:r>
              <a:rPr lang="es-ES" dirty="0" smtClean="0"/>
              <a:t>Complicaba el mantenimiento del sitio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CSS3 introduce </a:t>
            </a:r>
            <a:r>
              <a:rPr lang="es-ES" dirty="0" err="1" smtClean="0"/>
              <a:t>border-radius</a:t>
            </a: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5542" y="4053622"/>
            <a:ext cx="7992888" cy="1247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4px;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55776" y="5517232"/>
            <a:ext cx="1080120" cy="10801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004048" y="5517232"/>
            <a:ext cx="1080120" cy="108012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995936" y="5877272"/>
            <a:ext cx="664042" cy="36004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en CSS3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recomendable usar </a:t>
            </a:r>
            <a:r>
              <a:rPr lang="es-ES" i="1" dirty="0" err="1" smtClean="0"/>
              <a:t>vendor</a:t>
            </a:r>
            <a:r>
              <a:rPr lang="es-ES" i="1" dirty="0" smtClean="0"/>
              <a:t> </a:t>
            </a:r>
            <a:r>
              <a:rPr lang="es-ES" i="1" dirty="0" err="1" smtClean="0"/>
              <a:t>prefixes</a:t>
            </a:r>
            <a:r>
              <a:rPr lang="es-ES" dirty="0" smtClean="0"/>
              <a:t> para mayor soporte, y opcionalmente un color sólido de fondo para navegadores que no lo soportan: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223786"/>
            <a:ext cx="8208912" cy="24786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background-color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fallback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moz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-o-background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#2F2727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#1a82f7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+2 puntos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configurar la gradiente para que tenga más de dos puntos:</a:t>
            </a:r>
            <a:endParaRPr lang="es-E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996952"/>
            <a:ext cx="7272808" cy="255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9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+2 puntos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definir los puntos, se le indica con porcentaje la posición donde el nuevo color será introducido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7992888" cy="19862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background: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linear-gradient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(top,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feffff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0%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ddf1f9 54%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a0d8ef 82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en CSS3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Hasta ahora hemos visto solo gradientes lineares, pero con la propiedad </a:t>
            </a:r>
            <a:r>
              <a:rPr lang="es-ES" dirty="0" smtClean="0">
                <a:solidFill>
                  <a:srgbClr val="00B0F0"/>
                </a:solidFill>
              </a:rPr>
              <a:t>radial-</a:t>
            </a:r>
            <a:r>
              <a:rPr lang="es-ES" dirty="0" err="1" smtClean="0">
                <a:solidFill>
                  <a:srgbClr val="00B0F0"/>
                </a:solidFill>
              </a:rPr>
              <a:t>gradient</a:t>
            </a:r>
            <a:r>
              <a:rPr lang="es-ES" dirty="0" smtClean="0"/>
              <a:t> se puede </a:t>
            </a:r>
            <a:r>
              <a:rPr lang="es-ES" dirty="0" err="1" smtClean="0"/>
              <a:t>renderizar</a:t>
            </a:r>
            <a:r>
              <a:rPr lang="es-ES" dirty="0" smtClean="0"/>
              <a:t> en pantalla </a:t>
            </a:r>
            <a:r>
              <a:rPr lang="es-ES" dirty="0" smtClean="0">
                <a:solidFill>
                  <a:srgbClr val="00B0F0"/>
                </a:solidFill>
              </a:rPr>
              <a:t>gradientes circulares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962" y="3529058"/>
            <a:ext cx="7992888" cy="14938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background: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radial-gradient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50% 50%, circle, 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#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FFE047, #A36C5F 62%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en CSS3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585962" y="2079209"/>
            <a:ext cx="7992888" cy="14938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background: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radial-gradient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50%,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ellipse,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#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FFE047, #A36C5F 62%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62" y="5589240"/>
            <a:ext cx="7298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westciv.com/tools/radialgradients/index.html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879409"/>
            <a:ext cx="7992888" cy="14938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background: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radial-gradient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circle,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#47e0ff, #2889a1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42%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Gradientes Herramientas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lo complejo que puede resultar crear una gradiente de manera precisa, existen varias herramientas para hacerlo:</a:t>
            </a:r>
          </a:p>
          <a:p>
            <a:endParaRPr lang="es-ES" dirty="0" smtClean="0"/>
          </a:p>
          <a:p>
            <a:pPr lvl="1"/>
            <a:r>
              <a:rPr lang="es-ES" dirty="0">
                <a:hlinkClick r:id="rId2"/>
              </a:rPr>
              <a:t>http://www.colorzilla.com/gradient-editor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r>
              <a:rPr lang="es-ES" dirty="0">
                <a:hlinkClick r:id="rId3"/>
              </a:rPr>
              <a:t>http://gradients.glrzad.com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Usar una herramienta es la mejor opción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background</a:t>
            </a:r>
            <a:r>
              <a:rPr lang="es-ES" dirty="0"/>
              <a:t>-clip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indica al browser desde donde empezar a aplicar el </a:t>
            </a:r>
            <a:r>
              <a:rPr lang="es-ES" dirty="0" err="1" smtClean="0"/>
              <a:t>background</a:t>
            </a:r>
            <a:r>
              <a:rPr lang="es-ES" dirty="0" smtClean="0"/>
              <a:t> de un elemento: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Desde el borde exterior (</a:t>
            </a:r>
            <a:r>
              <a:rPr lang="es-ES" dirty="0" err="1" smtClean="0"/>
              <a:t>border</a:t>
            </a:r>
            <a:r>
              <a:rPr lang="es-ES" dirty="0" smtClean="0"/>
              <a:t>-box)</a:t>
            </a:r>
          </a:p>
          <a:p>
            <a:pPr lvl="1"/>
            <a:r>
              <a:rPr lang="es-ES" dirty="0" smtClean="0"/>
              <a:t>Desde el </a:t>
            </a:r>
            <a:r>
              <a:rPr lang="es-ES" dirty="0" err="1" smtClean="0"/>
              <a:t>padding</a:t>
            </a:r>
            <a:r>
              <a:rPr lang="es-ES" dirty="0" smtClean="0"/>
              <a:t> 		(</a:t>
            </a:r>
            <a:r>
              <a:rPr lang="es-ES" dirty="0" err="1" smtClean="0"/>
              <a:t>padding</a:t>
            </a:r>
            <a:r>
              <a:rPr lang="es-ES" dirty="0" smtClean="0"/>
              <a:t>-box)</a:t>
            </a:r>
          </a:p>
          <a:p>
            <a:pPr lvl="1"/>
            <a:r>
              <a:rPr lang="es-ES" dirty="0" smtClean="0"/>
              <a:t>Desde el contenido	(</a:t>
            </a:r>
            <a:r>
              <a:rPr lang="es-ES" dirty="0" err="1" smtClean="0"/>
              <a:t>content</a:t>
            </a:r>
            <a:r>
              <a:rPr lang="es-ES" dirty="0" smtClean="0"/>
              <a:t>-box)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12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background</a:t>
            </a:r>
            <a:r>
              <a:rPr lang="es-ES" dirty="0" smtClean="0"/>
              <a:t>-clip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8" y="1556792"/>
            <a:ext cx="5248275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58052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www.w3schools.com/cssref/css3_pr_background-clip.asp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5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background-size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background-size</a:t>
            </a:r>
            <a:r>
              <a:rPr lang="es-ES" dirty="0" smtClean="0"/>
              <a:t> le indica en porcentajes o pixeles el alto y ancho en que debe ocupar una imagen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Acepta también como valores:</a:t>
            </a:r>
          </a:p>
          <a:p>
            <a:pPr lvl="1"/>
            <a:r>
              <a:rPr lang="es-ES" dirty="0" err="1" smtClean="0"/>
              <a:t>cover</a:t>
            </a:r>
            <a:r>
              <a:rPr lang="es-ES" dirty="0" smtClean="0"/>
              <a:t>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(cubre 100% de todo el elemento)</a:t>
            </a:r>
          </a:p>
          <a:p>
            <a:pPr lvl="1"/>
            <a:r>
              <a:rPr lang="es-ES" dirty="0" err="1" smtClean="0"/>
              <a:t>contain</a:t>
            </a:r>
            <a:r>
              <a:rPr lang="es-ES" dirty="0" smtClean="0"/>
              <a:t> 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(extiende al 100% hasta donde llegue)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5805264"/>
            <a:ext cx="835292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www.w3schools.com/cssref/playit.asp?filename=playcss_background-size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1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Sprites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</a:t>
            </a:r>
            <a:r>
              <a:rPr lang="es-CR" dirty="0" err="1" smtClean="0"/>
              <a:t>écnica</a:t>
            </a:r>
            <a:r>
              <a:rPr lang="es-CR" dirty="0" smtClean="0"/>
              <a:t> para reducir el número de </a:t>
            </a:r>
            <a:r>
              <a:rPr lang="es-CR" i="1" dirty="0" smtClean="0"/>
              <a:t>HTTP </a:t>
            </a:r>
            <a:r>
              <a:rPr lang="es-CR" i="1" dirty="0" err="1" smtClean="0"/>
              <a:t>requests</a:t>
            </a:r>
            <a:endParaRPr lang="es-ES" i="1" dirty="0" smtClean="0"/>
          </a:p>
          <a:p>
            <a:r>
              <a:rPr lang="es-ES" dirty="0" smtClean="0"/>
              <a:t>Un único archivo posee varias imágenes</a:t>
            </a:r>
          </a:p>
          <a:p>
            <a:r>
              <a:rPr lang="es-ES" dirty="0" smtClean="0"/>
              <a:t>También puede ser útil para animaciones</a:t>
            </a:r>
            <a:br>
              <a:rPr lang="es-ES" dirty="0" smtClean="0"/>
            </a:b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611560" y="6381328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developer.mozilla.org/en-US/docs/Web/Guide/CSS/CSS_Image_Sprites</a:t>
            </a:r>
            <a:endParaRPr lang="en-US" sz="1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877188"/>
            <a:ext cx="712879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Bordes redondeados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Aceptar valores diferentes para cada esquina: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542" y="2852936"/>
            <a:ext cx="7992888" cy="17400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40px  10px  0px  80x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width: 150px;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height: 150px;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Laboratorio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8797"/>
            <a:ext cx="5128890" cy="48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image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decorar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s-ES" dirty="0" smtClean="0"/>
              <a:t>con una imagen, en lugar de un color sólido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26697"/>
            <a:ext cx="4991100" cy="314960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1527290" cy="15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Border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cada borde la imagen se puede repetir o estirar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5328592" cy="26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image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Ejemplo de </a:t>
            </a:r>
            <a:r>
              <a:rPr lang="es-CR" dirty="0" err="1" smtClean="0"/>
              <a:t>border</a:t>
            </a:r>
            <a:r>
              <a:rPr lang="es-CR" dirty="0" smtClean="0"/>
              <a:t> </a:t>
            </a:r>
            <a:r>
              <a:rPr lang="es-CR" dirty="0" err="1" smtClean="0"/>
              <a:t>image</a:t>
            </a:r>
            <a:r>
              <a:rPr lang="es-CR" dirty="0" smtClean="0"/>
              <a:t> en código</a:t>
            </a:r>
            <a:endParaRPr lang="es-ES" dirty="0"/>
          </a:p>
        </p:txBody>
      </p:sp>
      <p:sp>
        <p:nvSpPr>
          <p:cNvPr id="8" name="TextBox 5"/>
          <p:cNvSpPr txBox="1"/>
          <p:nvPr/>
        </p:nvSpPr>
        <p:spPr>
          <a:xfrm>
            <a:off x="734113" y="2420888"/>
            <a:ext cx="7992888" cy="19862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caja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border-width: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border-image-source: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("border.png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imagen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border-image-slice: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22%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%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que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usar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border-image-repeat: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‘repeat’ o ‘stretch’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734113" y="4725144"/>
            <a:ext cx="7992888" cy="17400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Mismo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arriba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versión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corta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caja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border-width: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border-image: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("border.png")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22% repeat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Border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Experimentar con </a:t>
            </a:r>
            <a:r>
              <a:rPr lang="es-ES" dirty="0" err="1" smtClean="0"/>
              <a:t>border-image</a:t>
            </a:r>
            <a:r>
              <a:rPr lang="es-ES" dirty="0" smtClean="0"/>
              <a:t>:</a:t>
            </a:r>
            <a:endParaRPr lang="es-ES" dirty="0" smtClean="0">
              <a:hlinkClick r:id="rId2"/>
            </a:endParaRPr>
          </a:p>
          <a:p>
            <a:pPr lvl="1"/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www.norabrowndesign.com/css-experiments/border-image-anim.html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07" y="3717032"/>
            <a:ext cx="1512168" cy="15121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3" y="3717032"/>
            <a:ext cx="1510613" cy="15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http://css-tricks.com/understanding-border-image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http://mothereffinghsl.com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en.wikipedia.org/wiki/RGB_color_model</a:t>
            </a:r>
            <a:endParaRPr lang="es-ES" dirty="0" smtClean="0"/>
          </a:p>
          <a:p>
            <a:r>
              <a:rPr lang="es-ES" dirty="0">
                <a:hlinkClick r:id="rId5"/>
              </a:rPr>
              <a:t>http://www.css3.info/preview/background-origin-and-background-clip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smtClean="0">
                <a:hlinkClick r:id="rId6"/>
              </a:rPr>
              <a:t>www.w3schools.com/cssref/css3_pr_background-size.asp</a:t>
            </a:r>
            <a:endParaRPr lang="es-ES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5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735542" y="1249954"/>
            <a:ext cx="7992888" cy="297113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120px 10px;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width: 150px;</a:t>
            </a:r>
            <a:b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height: 150px;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transform: all 2s;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s-ES" sz="16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elem:hover</a:t>
            </a:r>
            <a:r>
              <a:rPr kumimoji="0" lang="es-E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10px 120px;</a:t>
            </a: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365104"/>
            <a:ext cx="7992888" cy="22324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otro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0 0 200px;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otro:hover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0 200px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0;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 con 8 </a:t>
            </a:r>
            <a:r>
              <a:rPr lang="en-US" dirty="0" err="1" smtClean="0"/>
              <a:t>valores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Aunque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, border-radius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tambi</a:t>
            </a:r>
            <a:r>
              <a:rPr lang="es-ES" dirty="0" err="1" smtClean="0"/>
              <a:t>én</a:t>
            </a:r>
            <a:r>
              <a:rPr lang="es-ES" dirty="0" smtClean="0"/>
              <a:t> que se le especifiquen valores desiguales para una misma esquina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www.webtutorialplus.com/border-radius.aspx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35542" y="3129132"/>
            <a:ext cx="7992888" cy="1247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10px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 40px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40px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40px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 en CSS3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04864"/>
            <a:ext cx="3371056" cy="3205513"/>
          </a:xfrm>
        </p:spPr>
      </p:pic>
    </p:spTree>
    <p:extLst>
      <p:ext uri="{BB962C8B-B14F-4D97-AF65-F5344CB8AC3E}">
        <p14:creationId xmlns:p14="http://schemas.microsoft.com/office/powerpoint/2010/main" val="12492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RGB: 256 bits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>
                <a:solidFill>
                  <a:srgbClr val="FF0000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rgbClr val="0070C0"/>
                </a:solidFill>
              </a:rPr>
              <a:t>0</a:t>
            </a:r>
            <a:r>
              <a:rPr lang="es-ES" dirty="0"/>
              <a:t>) es rojo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0</a:t>
            </a:r>
            <a:r>
              <a:rPr lang="es-ES" dirty="0"/>
              <a:t>) es verde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chemeClr val="accent6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255</a:t>
            </a:r>
            <a:r>
              <a:rPr lang="es-ES" dirty="0"/>
              <a:t>) es azul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chemeClr val="accent6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0</a:t>
            </a:r>
            <a:r>
              <a:rPr lang="es-ES" dirty="0"/>
              <a:t>) es negro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chemeClr val="accent6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255</a:t>
            </a:r>
            <a:r>
              <a:rPr lang="es-ES" dirty="0"/>
              <a:t>) es </a:t>
            </a:r>
            <a:r>
              <a:rPr lang="es-ES" dirty="0" smtClean="0"/>
              <a:t>blanco</a:t>
            </a:r>
          </a:p>
          <a:p>
            <a:r>
              <a:rPr lang="es-ES" dirty="0" smtClean="0"/>
              <a:t>(</a:t>
            </a:r>
            <a:r>
              <a:rPr lang="es-ES" dirty="0">
                <a:solidFill>
                  <a:schemeClr val="accent6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0</a:t>
            </a:r>
            <a:r>
              <a:rPr lang="es-ES" dirty="0"/>
              <a:t>) es amarillo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chemeClr val="accent6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255</a:t>
            </a:r>
            <a:r>
              <a:rPr lang="es-ES" dirty="0"/>
              <a:t>) es cian</a:t>
            </a:r>
          </a:p>
          <a:p>
            <a:r>
              <a:rPr lang="es-ES" dirty="0"/>
              <a:t>(</a:t>
            </a:r>
            <a:r>
              <a:rPr lang="es-ES" dirty="0">
                <a:solidFill>
                  <a:schemeClr val="accent6"/>
                </a:solidFill>
              </a:rPr>
              <a:t>255</a:t>
            </a:r>
            <a:r>
              <a:rPr lang="es-ES" dirty="0"/>
              <a:t>, </a:t>
            </a:r>
            <a:r>
              <a:rPr lang="es-ES" dirty="0">
                <a:solidFill>
                  <a:srgbClr val="00B050"/>
                </a:solidFill>
              </a:rPr>
              <a:t>0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255</a:t>
            </a:r>
            <a:r>
              <a:rPr lang="es-ES" dirty="0"/>
              <a:t>) es magenta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6084004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es.wikipedia.org/wiki/Modelo_de_color_RGB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Hexadecimal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común expresar los colores en notación hexadecimal: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/>
              <a:t>#</a:t>
            </a:r>
            <a:r>
              <a:rPr lang="es-ES" dirty="0">
                <a:solidFill>
                  <a:schemeClr val="accent6"/>
                </a:solidFill>
              </a:rPr>
              <a:t>00</a:t>
            </a:r>
            <a:r>
              <a:rPr lang="es-ES" dirty="0">
                <a:solidFill>
                  <a:srgbClr val="00B050"/>
                </a:solidFill>
              </a:rPr>
              <a:t>00</a:t>
            </a:r>
            <a:r>
              <a:rPr lang="es-ES" dirty="0">
                <a:solidFill>
                  <a:srgbClr val="0070C0"/>
                </a:solidFill>
              </a:rPr>
              <a:t>00</a:t>
            </a:r>
            <a:r>
              <a:rPr lang="es-ES" dirty="0"/>
              <a:t>  	-  negro</a:t>
            </a:r>
          </a:p>
          <a:p>
            <a:pPr lvl="1"/>
            <a:r>
              <a:rPr lang="es-ES" dirty="0" smtClean="0"/>
              <a:t>#</a:t>
            </a:r>
            <a:r>
              <a:rPr lang="es-ES" dirty="0" smtClean="0">
                <a:solidFill>
                  <a:schemeClr val="accent6"/>
                </a:solidFill>
              </a:rPr>
              <a:t>FF</a:t>
            </a:r>
            <a:r>
              <a:rPr lang="es-ES" dirty="0" smtClean="0">
                <a:solidFill>
                  <a:srgbClr val="00B050"/>
                </a:solidFill>
              </a:rPr>
              <a:t>FF</a:t>
            </a:r>
            <a:r>
              <a:rPr lang="es-ES" dirty="0" smtClean="0">
                <a:solidFill>
                  <a:srgbClr val="0070C0"/>
                </a:solidFill>
              </a:rPr>
              <a:t>FF</a:t>
            </a:r>
            <a:r>
              <a:rPr lang="es-ES" dirty="0" smtClean="0"/>
              <a:t>  	-  blanco</a:t>
            </a:r>
          </a:p>
          <a:p>
            <a:pPr lvl="1"/>
            <a:r>
              <a:rPr lang="es-ES" dirty="0" smtClean="0"/>
              <a:t>#</a:t>
            </a:r>
            <a:r>
              <a:rPr lang="es-ES" dirty="0" smtClean="0">
                <a:solidFill>
                  <a:srgbClr val="FF0000"/>
                </a:solidFill>
              </a:rPr>
              <a:t>3a</a:t>
            </a:r>
            <a:r>
              <a:rPr lang="es-ES" dirty="0" smtClean="0">
                <a:solidFill>
                  <a:srgbClr val="00B050"/>
                </a:solidFill>
              </a:rPr>
              <a:t>b5</a:t>
            </a:r>
            <a:r>
              <a:rPr lang="es-ES" dirty="0" smtClean="0">
                <a:solidFill>
                  <a:srgbClr val="0070C0"/>
                </a:solidFill>
              </a:rPr>
              <a:t>1c</a:t>
            </a:r>
            <a:r>
              <a:rPr lang="es-ES" dirty="0" smtClean="0"/>
              <a:t>	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08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RGBa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3 valores en formato numérico</a:t>
            </a:r>
          </a:p>
          <a:p>
            <a:r>
              <a:rPr lang="es-ES" dirty="0" smtClean="0"/>
              <a:t>4to valor extra para el canal </a:t>
            </a:r>
            <a:r>
              <a:rPr lang="es-ES" dirty="0" err="1" smtClean="0"/>
              <a:t>Alpha</a:t>
            </a:r>
            <a:endParaRPr lang="es-ES" dirty="0" smtClean="0"/>
          </a:p>
          <a:p>
            <a:pPr lvl="1"/>
            <a:r>
              <a:rPr lang="es-ES" dirty="0" smtClean="0"/>
              <a:t>Transparencia entre 0 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4077072"/>
            <a:ext cx="7992888" cy="124758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52000" tIns="252000" rIns="252000" bIns="252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background-color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100,20,40,0.5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16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ML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0000"/>
      </a:accent6>
      <a:hlink>
        <a:srgbClr val="0000FF"/>
      </a:hlink>
      <a:folHlink>
        <a:srgbClr val="800080"/>
      </a:folHlink>
    </a:clrScheme>
    <a:fontScheme name="PlantillaU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CR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U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U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U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para ppts Actis 2009</Template>
  <TotalTime>1612</TotalTime>
  <Words>845</Words>
  <Application>Microsoft Office PowerPoint</Application>
  <PresentationFormat>Presentación en pantalla (4:3)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Symbol</vt:lpstr>
      <vt:lpstr>Times New Roman</vt:lpstr>
      <vt:lpstr>Verdana</vt:lpstr>
      <vt:lpstr>PlantillaUML</vt:lpstr>
      <vt:lpstr>Estilos para Bloques</vt:lpstr>
      <vt:lpstr>Bordes redondeados</vt:lpstr>
      <vt:lpstr>Bordes redondeados</vt:lpstr>
      <vt:lpstr>Práctica</vt:lpstr>
      <vt:lpstr>Radius con 8 valores</vt:lpstr>
      <vt:lpstr>Colores en CSS3</vt:lpstr>
      <vt:lpstr>RGB: 256 bits</vt:lpstr>
      <vt:lpstr>Hexadecimal</vt:lpstr>
      <vt:lpstr>RGBa</vt:lpstr>
      <vt:lpstr>RGBa</vt:lpstr>
      <vt:lpstr>HSLa</vt:lpstr>
      <vt:lpstr>HSLa</vt:lpstr>
      <vt:lpstr>Práctica</vt:lpstr>
      <vt:lpstr>Múltiples Background</vt:lpstr>
      <vt:lpstr>Múltiples Background</vt:lpstr>
      <vt:lpstr>Múltiples Background</vt:lpstr>
      <vt:lpstr>Gradientes</vt:lpstr>
      <vt:lpstr>Gradientes en CSS3</vt:lpstr>
      <vt:lpstr>Gradientes en CSS3</vt:lpstr>
      <vt:lpstr>Gradientes en CSS3</vt:lpstr>
      <vt:lpstr>Gradientes +2 puntos</vt:lpstr>
      <vt:lpstr>Gradientes +2 puntos</vt:lpstr>
      <vt:lpstr>Gradientes en CSS3</vt:lpstr>
      <vt:lpstr>Gradientes en CSS3</vt:lpstr>
      <vt:lpstr>Gradientes Herramientas</vt:lpstr>
      <vt:lpstr>background-clip</vt:lpstr>
      <vt:lpstr>background-clip</vt:lpstr>
      <vt:lpstr>background-size</vt:lpstr>
      <vt:lpstr>Sprites</vt:lpstr>
      <vt:lpstr>Laboratorio</vt:lpstr>
      <vt:lpstr>Border image</vt:lpstr>
      <vt:lpstr>Border image</vt:lpstr>
      <vt:lpstr>Border image</vt:lpstr>
      <vt:lpstr>Border image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Esteban</dc:creator>
  <cp:lastModifiedBy>Luis Navarro</cp:lastModifiedBy>
  <cp:revision>71</cp:revision>
  <dcterms:created xsi:type="dcterms:W3CDTF">2012-11-08T17:28:52Z</dcterms:created>
  <dcterms:modified xsi:type="dcterms:W3CDTF">2016-10-12T00:33:05Z</dcterms:modified>
</cp:coreProperties>
</file>