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9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302" r:id="rId18"/>
    <p:sldId id="304" r:id="rId19"/>
    <p:sldId id="275" r:id="rId20"/>
    <p:sldId id="277" r:id="rId21"/>
    <p:sldId id="284" r:id="rId22"/>
    <p:sldId id="276" r:id="rId23"/>
    <p:sldId id="279" r:id="rId24"/>
    <p:sldId id="280" r:id="rId25"/>
    <p:sldId id="281" r:id="rId26"/>
    <p:sldId id="282" r:id="rId27"/>
    <p:sldId id="294" r:id="rId28"/>
    <p:sldId id="295" r:id="rId29"/>
    <p:sldId id="296" r:id="rId30"/>
    <p:sldId id="303" r:id="rId31"/>
    <p:sldId id="297" r:id="rId32"/>
    <p:sldId id="298" r:id="rId33"/>
    <p:sldId id="300" r:id="rId34"/>
    <p:sldId id="299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2975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28600" y="1295400"/>
            <a:ext cx="89154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228600" y="1338263"/>
            <a:ext cx="89154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81000" y="7620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0" y="6096000"/>
            <a:ext cx="89916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0" y="6172200"/>
            <a:ext cx="89916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0" y="6400800"/>
            <a:ext cx="20923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2009 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8839200" y="48006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2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4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171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95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2128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7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07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35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15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8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53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s-C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2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fld id="{A53B9F26-0E83-46C4-BD12-4EB38329532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21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endParaRPr lang="es-ES"/>
          </a:p>
        </p:txBody>
      </p:sp>
      <p:sp>
        <p:nvSpPr>
          <p:cNvPr id="421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+mn-lt"/>
              </a:defRPr>
            </a:lvl1pPr>
          </a:lstStyle>
          <a:p>
            <a:fld id="{7F082982-039D-415B-A7D6-58269F8478F5}" type="slidenum">
              <a:rPr lang="es-ES" smtClean="0"/>
              <a:t>‹Nº›</a:t>
            </a:fld>
            <a:endParaRPr lang="es-E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2975A3"/>
          </a:solidFill>
          <a:ln w="9525">
            <a:solidFill>
              <a:srgbClr val="2975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0" y="6553200"/>
            <a:ext cx="16002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 2009 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21902" name="Oval 14"/>
          <p:cNvSpPr>
            <a:spLocks noChangeArrowheads="1"/>
          </p:cNvSpPr>
          <p:nvPr/>
        </p:nvSpPr>
        <p:spPr bwMode="auto">
          <a:xfrm>
            <a:off x="228600" y="914400"/>
            <a:ext cx="304800" cy="304800"/>
          </a:xfrm>
          <a:prstGeom prst="ellipse">
            <a:avLst/>
          </a:prstGeom>
          <a:solidFill>
            <a:srgbClr val="2975A3"/>
          </a:solidFill>
          <a:ln w="9525">
            <a:solidFill>
              <a:srgbClr val="2975A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000" b="1" i="0">
              <a:latin typeface="Verdana" pitchFamily="34" charset="0"/>
            </a:endParaRPr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381000" y="762000"/>
            <a:ext cx="0" cy="60960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pring.com/blog/the-new-bulletproof-font-face-syntax" TargetMode="External"/><Relationship Id="rId2" Type="http://schemas.openxmlformats.org/officeDocument/2006/relationships/hyperlink" Target="http://paulirish.com/2009/bulletproof-font-face-implementation-syntax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fonts" TargetMode="External"/><Relationship Id="rId2" Type="http://schemas.openxmlformats.org/officeDocument/2006/relationships/hyperlink" Target="https://typek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etblue.com/" TargetMode="External"/><Relationship Id="rId4" Type="http://schemas.openxmlformats.org/officeDocument/2006/relationships/hyperlink" Target="http://lostworldsfairs.com/atlanti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ntawesome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signshack.net/articles/css/12-fun-css-text-shadows-you-can-copy-and-past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yleschaeffer.com/user-experience/css-font-size-em-vs-px-vs-pt-v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layit.asp?filename=playcss_overflo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eyerweb.com/eric/css/tests/white-spac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ebdesigndev.com/web-development/16-gorgeous-web-safe-fonts-to-use-with-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s-ES" sz="6000" dirty="0" smtClean="0">
                <a:solidFill>
                  <a:schemeClr val="accent3">
                    <a:lumMod val="50000"/>
                  </a:schemeClr>
                </a:solidFill>
              </a:rPr>
              <a:t>CSS3</a:t>
            </a:r>
            <a:endParaRPr lang="es-ES" sz="6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60576"/>
            <a:ext cx="9144000" cy="17526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Texto y Tipografía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0456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¿Cómo usar @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font-face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2348880"/>
            <a:ext cx="705678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font-face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Papyrus;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(fonts/PapyrusSerif.otf);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3945830"/>
            <a:ext cx="705678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h1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font-family: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“Papyrus”, Times, serif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¿Cómo usar @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font-face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2348880"/>
            <a:ext cx="705678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font-face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“Papyrus”;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(“fonts/PapyrusSerif.otf”);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3945830"/>
            <a:ext cx="705678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h1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font-family: “Papyrus”, Times, serif;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trike="sngStrike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font-style: italic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¿Cómo usar @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font-face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513815"/>
            <a:ext cx="7056784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font-face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Papyrus;</a:t>
            </a:r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(fonts/PapyrusSerif.otf);</a:t>
            </a:r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@font-face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font-family: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PapyrusItalica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(fonts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PapyrusItalicSans.otf);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4482986"/>
            <a:ext cx="705678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h1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font-family: “Papyrus”, Times, serif;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font-family: “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PapyrusItalica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”, serif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font-face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 Browser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support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437940"/>
              </p:ext>
            </p:extLst>
          </p:nvPr>
        </p:nvGraphicFramePr>
        <p:xfrm>
          <a:off x="2705246" y="1772816"/>
          <a:ext cx="4819082" cy="36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8786"/>
                <a:gridCol w="691982"/>
                <a:gridCol w="1052692"/>
                <a:gridCol w="917564"/>
                <a:gridCol w="1018058"/>
              </a:tblGrid>
              <a:tr h="50575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WOFF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OTF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TTF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SVG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EOT</a:t>
                      </a:r>
                      <a:endParaRPr lang="es-ES" dirty="0"/>
                    </a:p>
                  </a:txBody>
                  <a:tcPr/>
                </a:tc>
              </a:tr>
              <a:tr h="574365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x</a:t>
                      </a:r>
                      <a:endParaRPr lang="es-E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x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  <a:tr h="57855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4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4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3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x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  <a:tr h="66414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x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6295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11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x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x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6" y="2276872"/>
            <a:ext cx="61912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6" y="3535056"/>
            <a:ext cx="619125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6" y="4178027"/>
            <a:ext cx="619125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13" y="4797152"/>
            <a:ext cx="619125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83599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font-face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cross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browsing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348880"/>
            <a:ext cx="770485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@font-face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Graublau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GraublauWeb.eot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'GraublauWeb.otf') format(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opentype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GraublauWeb.woff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') format('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woff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('GraublauWeb.ttf') format('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truetype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b="1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521990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http://paulirish.com/2009/bulletproof-font-face-implementation-syntax/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906035"/>
            <a:ext cx="4320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Lecturas Recomendadas:</a:t>
            </a:r>
            <a:endParaRPr lang="es-ES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558924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http://www.fontspring.com/blog/the-new-bulletproof-font-face-syntax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53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font-face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cross-browsing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EOT, OTF, WOFF, TTF?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ingresa una tipografía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 servidor la convierte a todos los tipos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Descarga un .</a:t>
            </a:r>
            <a:r>
              <a:rPr lang="es-ES" dirty="0" err="1" smtClean="0"/>
              <a:t>zip</a:t>
            </a:r>
            <a:r>
              <a:rPr lang="es-ES" dirty="0" smtClean="0"/>
              <a:t> con todos los formatos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276872"/>
            <a:ext cx="321357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Hosted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Fonts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Archivo(s) están en un servidor ajeno</a:t>
            </a:r>
          </a:p>
          <a:p>
            <a:pPr lvl="1"/>
            <a:r>
              <a:rPr lang="es-ES" dirty="0" err="1" smtClean="0"/>
              <a:t>TypeKit</a:t>
            </a:r>
            <a:r>
              <a:rPr lang="es-ES" dirty="0" smtClean="0"/>
              <a:t> ($$$)</a:t>
            </a:r>
          </a:p>
          <a:p>
            <a:pPr lvl="2"/>
            <a:r>
              <a:rPr lang="es-ES" dirty="0">
                <a:hlinkClick r:id="rId2"/>
              </a:rPr>
              <a:t>https://typekit.com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r>
              <a:rPr lang="es-ES" dirty="0" smtClean="0"/>
              <a:t>Google </a:t>
            </a:r>
            <a:r>
              <a:rPr lang="es-ES" dirty="0" err="1" smtClean="0"/>
              <a:t>Fonts</a:t>
            </a:r>
            <a:endParaRPr lang="es-ES" dirty="0"/>
          </a:p>
          <a:p>
            <a:pPr lvl="2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www.google.com/webfonts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pPr lvl="1"/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://lostworldsfairs.com/atlantis/</a:t>
            </a:r>
            <a:endParaRPr lang="es-ES" dirty="0"/>
          </a:p>
          <a:p>
            <a:pPr lvl="1"/>
            <a:r>
              <a:rPr lang="es-ES" dirty="0">
                <a:hlinkClick r:id="rId5"/>
              </a:rPr>
              <a:t>http://www.jetblue.com/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44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Librer</a:t>
            </a:r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ía</a:t>
            </a:r>
            <a:r>
              <a:rPr lang="es-C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Font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Awesome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FontAwesome</a:t>
            </a:r>
            <a:r>
              <a:rPr lang="es-ES" dirty="0" smtClean="0"/>
              <a:t> es una librería que permite utilizar letras como si fueran íconos</a:t>
            </a:r>
          </a:p>
          <a:p>
            <a:r>
              <a:rPr lang="es-ES" dirty="0" smtClean="0"/>
              <a:t>Ventajas:</a:t>
            </a:r>
          </a:p>
          <a:p>
            <a:pPr lvl="1"/>
            <a:r>
              <a:rPr lang="es-ES" dirty="0" smtClean="0"/>
              <a:t>Cambiar tamaño y color</a:t>
            </a:r>
          </a:p>
          <a:p>
            <a:pPr lvl="1"/>
            <a:r>
              <a:rPr lang="es-ES" dirty="0" smtClean="0"/>
              <a:t>Menos peso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>
                <a:hlinkClick r:id="rId2"/>
              </a:rPr>
              <a:t>http://fontawesome.io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64904"/>
            <a:ext cx="3517321" cy="40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Librer</a:t>
            </a:r>
            <a:r>
              <a:rPr lang="es-CR" dirty="0" err="1" smtClean="0">
                <a:solidFill>
                  <a:schemeClr val="accent1">
                    <a:lumMod val="75000"/>
                  </a:schemeClr>
                </a:solidFill>
              </a:rPr>
              <a:t>ía</a:t>
            </a:r>
            <a:r>
              <a:rPr lang="es-CR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Font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Awesome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smtClean="0"/>
              <a:t>Práctica:</a:t>
            </a:r>
          </a:p>
          <a:p>
            <a:pPr marL="0" indent="0">
              <a:buNone/>
            </a:pPr>
            <a:endParaRPr lang="es-CR" dirty="0"/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Despliegue en pantalla los íconos de 4 redes sociales, a color gris</a:t>
            </a:r>
            <a:br>
              <a:rPr lang="es-CR" dirty="0" smtClean="0"/>
            </a:br>
            <a:endParaRPr lang="es-CR" dirty="0" smtClean="0"/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El color real de cada ícono debe aparecer cuando el mouse se posiciona encima.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text-shadow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Permite agregar una o más sobras a un elemento que contenga texto adentro</a:t>
            </a:r>
          </a:p>
          <a:p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  <a:p>
            <a:pPr marL="0" indent="0">
              <a:buNone/>
            </a:pPr>
            <a:r>
              <a:rPr lang="es-ES" sz="2800" dirty="0"/>
              <a:t/>
            </a:r>
            <a:br>
              <a:rPr lang="es-ES" sz="2800" dirty="0"/>
            </a:br>
            <a:endParaRPr lang="es-ES" sz="2800" dirty="0" smtClean="0"/>
          </a:p>
          <a:p>
            <a:r>
              <a:rPr lang="es-ES" sz="2800" dirty="0" smtClean="0"/>
              <a:t>Su principal uso es:</a:t>
            </a:r>
          </a:p>
          <a:p>
            <a:pPr lvl="1"/>
            <a:r>
              <a:rPr lang="es-ES" sz="2400" dirty="0" smtClean="0"/>
              <a:t>Hacer </a:t>
            </a:r>
            <a:r>
              <a:rPr lang="es-ES" sz="2400" dirty="0"/>
              <a:t>el texto más </a:t>
            </a:r>
            <a:r>
              <a:rPr lang="es-ES" sz="2400" dirty="0" smtClean="0"/>
              <a:t>legible. Mayor contraste</a:t>
            </a:r>
          </a:p>
          <a:p>
            <a:pPr lvl="1"/>
            <a:r>
              <a:rPr lang="es-ES" sz="2400" dirty="0" smtClean="0"/>
              <a:t>Decoración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Rectangle 3"/>
          <p:cNvSpPr/>
          <p:nvPr/>
        </p:nvSpPr>
        <p:spPr>
          <a:xfrm>
            <a:off x="827584" y="3092767"/>
            <a:ext cx="770485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text-shadow: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2px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2px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10px #333;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Contexto Web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Fonts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00B0F0"/>
                </a:solidFill>
              </a:rPr>
              <a:t>1995</a:t>
            </a:r>
            <a:r>
              <a:rPr lang="es-ES" dirty="0"/>
              <a:t> - Netscape introduce &lt;</a:t>
            </a:r>
            <a:r>
              <a:rPr lang="es-ES" dirty="0" err="1" smtClean="0"/>
              <a:t>font</a:t>
            </a:r>
            <a:r>
              <a:rPr lang="es-ES" dirty="0" smtClean="0"/>
              <a:t>&gt;</a:t>
            </a:r>
          </a:p>
          <a:p>
            <a:r>
              <a:rPr lang="es-ES" dirty="0" smtClean="0">
                <a:solidFill>
                  <a:srgbClr val="00B0F0"/>
                </a:solidFill>
              </a:rPr>
              <a:t>1996</a:t>
            </a:r>
            <a:r>
              <a:rPr lang="es-ES" dirty="0" smtClean="0"/>
              <a:t> </a:t>
            </a:r>
            <a:r>
              <a:rPr lang="es-ES" dirty="0"/>
              <a:t>- Microsoft lanza </a:t>
            </a:r>
            <a:r>
              <a:rPr lang="es-ES" i="1" dirty="0" err="1"/>
              <a:t>Core</a:t>
            </a:r>
            <a:r>
              <a:rPr lang="es-ES" i="1" dirty="0"/>
              <a:t> </a:t>
            </a:r>
            <a:r>
              <a:rPr lang="es-ES" i="1" dirty="0" err="1"/>
              <a:t>Fonts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smtClean="0"/>
              <a:t>Web</a:t>
            </a:r>
          </a:p>
          <a:p>
            <a:pPr lvl="1"/>
            <a:r>
              <a:rPr lang="es-ES" dirty="0" smtClean="0"/>
              <a:t>Mejor </a:t>
            </a:r>
            <a:r>
              <a:rPr lang="es-ES" dirty="0"/>
              <a:t>set de </a:t>
            </a:r>
            <a:r>
              <a:rPr lang="es-ES" dirty="0" smtClean="0"/>
              <a:t>tipografía para uso online </a:t>
            </a:r>
          </a:p>
          <a:p>
            <a:pPr lvl="1"/>
            <a:r>
              <a:rPr lang="es-ES" dirty="0" err="1" smtClean="0"/>
              <a:t>Verdana</a:t>
            </a:r>
            <a:r>
              <a:rPr lang="es-ES" dirty="0"/>
              <a:t>, Georgia, Arial, Times New </a:t>
            </a:r>
            <a:r>
              <a:rPr lang="es-ES" dirty="0" err="1"/>
              <a:t>Roman</a:t>
            </a:r>
            <a:r>
              <a:rPr lang="es-ES" dirty="0"/>
              <a:t>, </a:t>
            </a:r>
            <a:r>
              <a:rPr lang="es-ES" dirty="0" err="1"/>
              <a:t>Trebuchet</a:t>
            </a:r>
            <a:r>
              <a:rPr lang="es-ES" dirty="0"/>
              <a:t> y Courier </a:t>
            </a:r>
            <a:r>
              <a:rPr lang="es-ES" dirty="0" smtClean="0"/>
              <a:t>New</a:t>
            </a:r>
          </a:p>
          <a:p>
            <a:r>
              <a:rPr lang="es-ES" dirty="0" smtClean="0">
                <a:solidFill>
                  <a:srgbClr val="00B0F0"/>
                </a:solidFill>
              </a:rPr>
              <a:t>2004</a:t>
            </a:r>
            <a:r>
              <a:rPr lang="es-ES" dirty="0" smtClean="0"/>
              <a:t> </a:t>
            </a:r>
            <a:r>
              <a:rPr lang="es-ES" dirty="0"/>
              <a:t>- Explosión de técnicas  de reemplazo de texto impulsadas por los Web </a:t>
            </a:r>
            <a:r>
              <a:rPr lang="es-ES" dirty="0" err="1" smtClean="0"/>
              <a:t>Standards</a:t>
            </a:r>
            <a:endParaRPr lang="es-ES" dirty="0"/>
          </a:p>
          <a:p>
            <a:pPr lvl="1"/>
            <a:r>
              <a:rPr lang="es-ES" dirty="0" smtClean="0"/>
              <a:t>Se </a:t>
            </a:r>
            <a:r>
              <a:rPr lang="es-ES" dirty="0"/>
              <a:t>crea </a:t>
            </a:r>
            <a:r>
              <a:rPr lang="es-ES" i="1" dirty="0" err="1"/>
              <a:t>sIFR</a:t>
            </a:r>
            <a:r>
              <a:rPr lang="es-ES" dirty="0"/>
              <a:t>, la mejor técnica de reemplazo de textos </a:t>
            </a:r>
            <a:r>
              <a:rPr lang="es-ES" dirty="0" smtClean="0"/>
              <a:t>en su momento. Usaba Flash.</a:t>
            </a:r>
          </a:p>
          <a:p>
            <a:r>
              <a:rPr lang="es-ES" dirty="0" smtClean="0">
                <a:solidFill>
                  <a:srgbClr val="00B0F0"/>
                </a:solidFill>
              </a:rPr>
              <a:t>2008</a:t>
            </a:r>
            <a:r>
              <a:rPr lang="es-ES" dirty="0" smtClean="0"/>
              <a:t> – </a:t>
            </a:r>
            <a:r>
              <a:rPr lang="es-ES" dirty="0" err="1" smtClean="0"/>
              <a:t>Typekit</a:t>
            </a:r>
            <a:r>
              <a:rPr lang="es-ES" dirty="0" smtClean="0"/>
              <a:t> </a:t>
            </a:r>
            <a:r>
              <a:rPr lang="es-ES" dirty="0"/>
              <a:t>sale al aire.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501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text-shadow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¿Cómo construir la sombra?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Rectangle 3"/>
          <p:cNvSpPr/>
          <p:nvPr/>
        </p:nvSpPr>
        <p:spPr>
          <a:xfrm>
            <a:off x="827584" y="2804735"/>
            <a:ext cx="770485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text-shadow: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horizontal vertical blur color;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text-shadow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  <a:p>
            <a:pPr marL="0" indent="0">
              <a:buNone/>
            </a:pPr>
            <a:r>
              <a:rPr lang="es-ES" sz="2800" dirty="0"/>
              <a:t/>
            </a:r>
            <a:br>
              <a:rPr lang="es-ES" sz="2800" dirty="0"/>
            </a:b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Rectangle 3"/>
          <p:cNvSpPr/>
          <p:nvPr/>
        </p:nvSpPr>
        <p:spPr>
          <a:xfrm>
            <a:off x="827584" y="2780928"/>
            <a:ext cx="7704856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text-shadow: 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2px 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2px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333,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	-2px -2px #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aaa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771" y="47971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Portafolio de Sombras:</a:t>
            </a:r>
          </a:p>
          <a:p>
            <a:r>
              <a:rPr lang="en-US" dirty="0">
                <a:hlinkClick r:id="rId2"/>
              </a:rPr>
              <a:t>http://designshack.net/articles/css/12-fun-css-text-shadows-you-can-copy-and-paste/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text-shadow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5" y="1916832"/>
            <a:ext cx="8440097" cy="3672408"/>
          </a:xfrm>
        </p:spPr>
      </p:pic>
    </p:spTree>
    <p:extLst>
      <p:ext uri="{BB962C8B-B14F-4D97-AF65-F5344CB8AC3E}">
        <p14:creationId xmlns:p14="http://schemas.microsoft.com/office/powerpoint/2010/main" val="2730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Texto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Multi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-columna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 smtClean="0"/>
          </a:p>
          <a:p>
            <a:r>
              <a:rPr lang="en-US" dirty="0" smtClean="0"/>
              <a:t>DIVs (</a:t>
            </a:r>
            <a:r>
              <a:rPr lang="en-US" dirty="0" err="1" smtClean="0"/>
              <a:t>float:left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CSS3: column-count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4009449"/>
            <a:ext cx="770485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.post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column-count: 2;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Texto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-columna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column-count</a:t>
            </a:r>
          </a:p>
          <a:p>
            <a:pPr lvl="1"/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columnas</a:t>
            </a:r>
            <a:r>
              <a:rPr lang="en-US" dirty="0" smtClean="0"/>
              <a:t> en </a:t>
            </a:r>
            <a:r>
              <a:rPr lang="en-US" dirty="0" err="1" smtClean="0"/>
              <a:t>que</a:t>
            </a:r>
            <a:r>
              <a:rPr lang="en-US" dirty="0" smtClean="0"/>
              <a:t> se divide el </a:t>
            </a:r>
            <a:r>
              <a:rPr lang="en-US" dirty="0" err="1" smtClean="0"/>
              <a:t>texto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column-width</a:t>
            </a:r>
          </a:p>
          <a:p>
            <a:pPr lvl="1"/>
            <a:r>
              <a:rPr lang="en-US" dirty="0" err="1" smtClean="0"/>
              <a:t>Ancho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9632" y="2852936"/>
            <a:ext cx="77048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.post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column-count: 2;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5530006"/>
            <a:ext cx="77048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.post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column-width: 300px;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Texto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-columna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column-gap</a:t>
            </a:r>
          </a:p>
          <a:p>
            <a:pPr lvl="1"/>
            <a:r>
              <a:rPr lang="en-US" dirty="0" err="1" smtClean="0"/>
              <a:t>Espacio</a:t>
            </a:r>
            <a:r>
              <a:rPr lang="en-US" dirty="0" smtClean="0"/>
              <a:t> entre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column-rule</a:t>
            </a:r>
          </a:p>
          <a:p>
            <a:pPr lvl="1"/>
            <a:r>
              <a:rPr lang="en-US" dirty="0" err="1" smtClean="0"/>
              <a:t>Borde</a:t>
            </a:r>
            <a:r>
              <a:rPr lang="en-US" dirty="0" smtClean="0"/>
              <a:t> entre </a:t>
            </a:r>
            <a:r>
              <a:rPr lang="en-US" dirty="0" err="1" smtClean="0"/>
              <a:t>columnas</a:t>
            </a:r>
            <a:r>
              <a:rPr lang="en-US" dirty="0" smtClean="0"/>
              <a:t> (</a:t>
            </a:r>
            <a:r>
              <a:rPr lang="en-US" dirty="0" err="1" smtClean="0"/>
              <a:t>ancho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/>
              <a:t> </a:t>
            </a:r>
            <a:r>
              <a:rPr lang="en-US" dirty="0" smtClean="0"/>
              <a:t>y color)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9632" y="2852936"/>
            <a:ext cx="770485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.post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column-count: 2;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column-gap: 50px;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5373216"/>
            <a:ext cx="770485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.post {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column-count: 2;</a:t>
            </a:r>
          </a:p>
          <a:p>
            <a:pPr lvl="1"/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column-rule: 2px dashed #</a:t>
            </a:r>
            <a:r>
              <a:rPr lang="en-US" b="1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aaa</a:t>
            </a: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05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Texto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-columna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4" y="1988841"/>
            <a:ext cx="8427148" cy="3744416"/>
          </a:xfrm>
        </p:spPr>
      </p:pic>
    </p:spTree>
    <p:extLst>
      <p:ext uri="{BB962C8B-B14F-4D97-AF65-F5344CB8AC3E}">
        <p14:creationId xmlns:p14="http://schemas.microsoft.com/office/powerpoint/2010/main" val="40963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err="1" smtClean="0">
                <a:solidFill>
                  <a:schemeClr val="accent2"/>
                </a:solidFill>
              </a:rPr>
              <a:t>font-size</a:t>
            </a:r>
            <a:r>
              <a:rPr lang="es-ES" sz="3200" dirty="0" smtClean="0">
                <a:solidFill>
                  <a:schemeClr val="accent2"/>
                </a:solidFill>
              </a:rPr>
              <a:t>: </a:t>
            </a:r>
            <a:r>
              <a:rPr lang="es-ES" sz="3200" dirty="0">
                <a:solidFill>
                  <a:schemeClr val="accent2"/>
                </a:solidFill>
              </a:rPr>
              <a:t>¿</a:t>
            </a:r>
            <a:r>
              <a:rPr lang="es-ES" sz="3200" dirty="0" smtClean="0">
                <a:solidFill>
                  <a:schemeClr val="accent2"/>
                </a:solidFill>
              </a:rPr>
              <a:t>Estático o Escalable?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Pixels</a:t>
            </a:r>
            <a:r>
              <a:rPr lang="es-ES" dirty="0" smtClean="0"/>
              <a:t> 	</a:t>
            </a:r>
            <a:r>
              <a:rPr lang="es-ES" dirty="0" err="1" smtClean="0"/>
              <a:t>px</a:t>
            </a:r>
            <a:endParaRPr lang="es-ES" dirty="0" smtClean="0"/>
          </a:p>
          <a:p>
            <a:r>
              <a:rPr lang="es-ES" dirty="0" err="1" smtClean="0"/>
              <a:t>Points</a:t>
            </a:r>
            <a:r>
              <a:rPr lang="es-ES" dirty="0" smtClean="0"/>
              <a:t>	pt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Ems</a:t>
            </a:r>
            <a:r>
              <a:rPr lang="es-ES" dirty="0" smtClean="0"/>
              <a:t> 	</a:t>
            </a:r>
            <a:r>
              <a:rPr lang="es-ES" dirty="0" err="1" smtClean="0"/>
              <a:t>em</a:t>
            </a:r>
            <a:endParaRPr lang="es-ES" dirty="0" smtClean="0"/>
          </a:p>
          <a:p>
            <a:r>
              <a:rPr lang="es-ES" dirty="0" smtClean="0"/>
              <a:t>Porcentaje %</a:t>
            </a:r>
          </a:p>
        </p:txBody>
      </p:sp>
    </p:spTree>
    <p:extLst>
      <p:ext uri="{BB962C8B-B14F-4D97-AF65-F5344CB8AC3E}">
        <p14:creationId xmlns:p14="http://schemas.microsoft.com/office/powerpoint/2010/main" val="612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px</a:t>
            </a:r>
            <a:r>
              <a:rPr lang="es-ES" dirty="0" smtClean="0"/>
              <a:t>  vs  pt</a:t>
            </a:r>
          </a:p>
          <a:p>
            <a:r>
              <a:rPr lang="es-ES" dirty="0" err="1" smtClean="0"/>
              <a:t>em</a:t>
            </a:r>
            <a:r>
              <a:rPr lang="es-ES" dirty="0" smtClean="0"/>
              <a:t> vs  %</a:t>
            </a:r>
          </a:p>
          <a:p>
            <a:r>
              <a:rPr lang="es-ES" dirty="0"/>
              <a:t>16px = 12pt </a:t>
            </a:r>
            <a:r>
              <a:rPr lang="en-US" dirty="0" smtClean="0"/>
              <a:t>= </a:t>
            </a:r>
            <a:r>
              <a:rPr lang="es-ES" dirty="0" smtClean="0"/>
              <a:t>1em = 100%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«</a:t>
            </a:r>
            <a:r>
              <a:rPr lang="es-ES" dirty="0" err="1" smtClean="0"/>
              <a:t>px</a:t>
            </a:r>
            <a:r>
              <a:rPr lang="es-ES" dirty="0" smtClean="0"/>
              <a:t>» es útil para diseños </a:t>
            </a:r>
            <a:r>
              <a:rPr lang="es-ES" i="1" dirty="0" smtClean="0"/>
              <a:t>pixel </a:t>
            </a:r>
            <a:r>
              <a:rPr lang="es-ES" i="1" dirty="0" err="1" smtClean="0"/>
              <a:t>perfect</a:t>
            </a:r>
            <a:endParaRPr lang="es-ES" i="1" dirty="0" smtClean="0"/>
          </a:p>
          <a:p>
            <a:pPr lvl="1"/>
            <a:r>
              <a:rPr lang="es-ES" dirty="0" smtClean="0"/>
              <a:t>Problemas en </a:t>
            </a:r>
            <a:r>
              <a:rPr lang="es-ES" dirty="0" err="1" smtClean="0"/>
              <a:t>mobile</a:t>
            </a:r>
            <a:endParaRPr lang="es-ES" dirty="0" smtClean="0"/>
          </a:p>
          <a:p>
            <a:r>
              <a:rPr lang="es-ES" dirty="0"/>
              <a:t>«</a:t>
            </a:r>
            <a:r>
              <a:rPr lang="es-ES" dirty="0" err="1"/>
              <a:t>em</a:t>
            </a:r>
            <a:r>
              <a:rPr lang="es-ES" dirty="0"/>
              <a:t>» </a:t>
            </a:r>
            <a:r>
              <a:rPr lang="es-ES" dirty="0" smtClean="0"/>
              <a:t>para escalar el texto</a:t>
            </a:r>
          </a:p>
          <a:p>
            <a:r>
              <a:rPr lang="es-ES" dirty="0" smtClean="0"/>
              <a:t>«pt» usar solo en páginas para imprimir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239000" cy="762000"/>
          </a:xfrm>
        </p:spPr>
        <p:txBody>
          <a:bodyPr>
            <a:noAutofit/>
          </a:bodyPr>
          <a:lstStyle/>
          <a:p>
            <a:r>
              <a:rPr lang="es-ES" sz="3200" dirty="0" err="1" smtClean="0">
                <a:solidFill>
                  <a:schemeClr val="accent2"/>
                </a:solidFill>
              </a:rPr>
              <a:t>font-size</a:t>
            </a:r>
            <a:r>
              <a:rPr lang="es-ES" sz="3200" dirty="0" smtClean="0">
                <a:solidFill>
                  <a:schemeClr val="accent2"/>
                </a:solidFill>
              </a:rPr>
              <a:t>: </a:t>
            </a:r>
            <a:r>
              <a:rPr lang="es-ES" sz="3200" dirty="0">
                <a:solidFill>
                  <a:schemeClr val="accent2"/>
                </a:solidFill>
              </a:rPr>
              <a:t>¿</a:t>
            </a:r>
            <a:r>
              <a:rPr lang="es-ES" sz="3200" dirty="0" smtClean="0">
                <a:solidFill>
                  <a:schemeClr val="accent2"/>
                </a:solidFill>
              </a:rPr>
              <a:t>Estático o Escalable?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578" y="574254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http://kyleschaeffer.com/user-experience/css-font-size-em-vs-px-vs-pt-vs/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2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2348880"/>
            <a:ext cx="7704856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body {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font-size: 62.5%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font-size: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1.8em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18px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 {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font-size: 1.2em   /* 12px */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979548"/>
            <a:ext cx="126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“Estándar”: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239000" cy="762000"/>
          </a:xfrm>
        </p:spPr>
        <p:txBody>
          <a:bodyPr>
            <a:noAutofit/>
          </a:bodyPr>
          <a:lstStyle/>
          <a:p>
            <a:r>
              <a:rPr lang="es-ES" sz="3200" dirty="0" err="1" smtClean="0">
                <a:solidFill>
                  <a:schemeClr val="accent2"/>
                </a:solidFill>
              </a:rPr>
              <a:t>font-size</a:t>
            </a:r>
            <a:r>
              <a:rPr lang="es-ES" sz="3200" dirty="0" smtClean="0">
                <a:solidFill>
                  <a:schemeClr val="accent2"/>
                </a:solidFill>
              </a:rPr>
              <a:t>: </a:t>
            </a:r>
            <a:r>
              <a:rPr lang="es-ES" sz="3200" dirty="0">
                <a:solidFill>
                  <a:schemeClr val="accent2"/>
                </a:solidFill>
              </a:rPr>
              <a:t>¿</a:t>
            </a:r>
            <a:r>
              <a:rPr lang="es-ES" sz="3200" dirty="0" smtClean="0">
                <a:solidFill>
                  <a:schemeClr val="accent2"/>
                </a:solidFill>
              </a:rPr>
              <a:t>Estático o Escalable?</a:t>
            </a:r>
            <a:endParaRPr lang="es-E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Websafe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Fonts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Lista de </a:t>
            </a:r>
            <a:r>
              <a:rPr lang="es-ES" dirty="0" err="1" smtClean="0"/>
              <a:t>fonts</a:t>
            </a:r>
            <a:r>
              <a:rPr lang="es-ES" dirty="0" smtClean="0"/>
              <a:t> compatibles (</a:t>
            </a:r>
            <a:r>
              <a:rPr lang="es-ES" i="1" dirty="0" err="1" smtClean="0"/>
              <a:t>safe</a:t>
            </a:r>
            <a:r>
              <a:rPr lang="es-ES" dirty="0" smtClean="0"/>
              <a:t>) entre:</a:t>
            </a:r>
          </a:p>
          <a:p>
            <a:pPr lvl="1"/>
            <a:r>
              <a:rPr lang="es-ES" dirty="0" smtClean="0"/>
              <a:t>Sistemas operativos</a:t>
            </a:r>
          </a:p>
          <a:p>
            <a:pPr lvl="1"/>
            <a:r>
              <a:rPr lang="es-ES" dirty="0" smtClean="0"/>
              <a:t>Browsers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CSS respeta un orden jerárquico:</a:t>
            </a:r>
          </a:p>
          <a:p>
            <a:endParaRPr lang="es-ES" dirty="0"/>
          </a:p>
          <a:p>
            <a:pPr lvl="1"/>
            <a:r>
              <a:rPr lang="es-ES" dirty="0" smtClean="0"/>
              <a:t>En primer lugar se define la fuente </a:t>
            </a:r>
            <a:r>
              <a:rPr lang="es-ES" i="1" dirty="0" smtClean="0"/>
              <a:t>ideal</a:t>
            </a:r>
            <a:endParaRPr lang="es-ES" dirty="0" smtClean="0"/>
          </a:p>
          <a:p>
            <a:pPr lvl="1"/>
            <a:r>
              <a:rPr lang="es-ES" dirty="0" smtClean="0"/>
              <a:t>Como </a:t>
            </a:r>
            <a:r>
              <a:rPr lang="es-ES" i="1" dirty="0" smtClean="0"/>
              <a:t>default</a:t>
            </a:r>
            <a:r>
              <a:rPr lang="es-ES" dirty="0"/>
              <a:t> </a:t>
            </a:r>
            <a:r>
              <a:rPr lang="es-ES" dirty="0" smtClean="0"/>
              <a:t>un </a:t>
            </a:r>
            <a:r>
              <a:rPr lang="es-ES" dirty="0" err="1" smtClean="0"/>
              <a:t>font-family</a:t>
            </a:r>
            <a:r>
              <a:rPr lang="es-ES" dirty="0" smtClean="0"/>
              <a:t> como lo es </a:t>
            </a:r>
            <a:r>
              <a:rPr lang="es-ES" dirty="0" err="1" smtClean="0"/>
              <a:t>sans-serif</a:t>
            </a:r>
            <a:r>
              <a:rPr lang="es-ES" dirty="0" smtClean="0"/>
              <a:t>, script o </a:t>
            </a:r>
            <a:r>
              <a:rPr lang="es-ES" dirty="0" err="1" smtClean="0"/>
              <a:t>fantasy</a:t>
            </a:r>
            <a:endParaRPr lang="es-E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9592" y="3933056"/>
            <a:ext cx="7056784" cy="473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s-E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Arial, </a:t>
            </a:r>
            <a:r>
              <a:rPr lang="es-E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Helvetica</a:t>
            </a:r>
            <a:r>
              <a:rPr lang="es-E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sans-serif</a:t>
            </a:r>
            <a:r>
              <a:rPr lang="es-ES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04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Nueva t</a:t>
            </a:r>
            <a:r>
              <a:rPr lang="es-CR" dirty="0" err="1" smtClean="0"/>
              <a:t>énica</a:t>
            </a:r>
            <a:r>
              <a:rPr lang="es-CR" dirty="0" smtClean="0"/>
              <a:t> para tamaño de texto dinámico</a:t>
            </a:r>
          </a:p>
          <a:p>
            <a:r>
              <a:rPr lang="es-CR" dirty="0" smtClean="0"/>
              <a:t>Cambia según el ancho del navegador</a:t>
            </a:r>
          </a:p>
          <a:p>
            <a:r>
              <a:rPr lang="es-CR" dirty="0" smtClean="0"/>
              <a:t>1</a:t>
            </a:r>
            <a:r>
              <a:rPr lang="es-CR" b="1" dirty="0" smtClean="0"/>
              <a:t>vw</a:t>
            </a:r>
            <a:r>
              <a:rPr lang="es-CR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V</a:t>
            </a:r>
            <a:r>
              <a:rPr lang="en-US" dirty="0" smtClean="0"/>
              <a:t>iewport </a:t>
            </a:r>
            <a:r>
              <a:rPr lang="en-US" b="1" dirty="0" smtClean="0"/>
              <a:t>W</a:t>
            </a:r>
            <a:r>
              <a:rPr lang="en-US" dirty="0" smtClean="0"/>
              <a:t>idth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Viewport Height</a:t>
            </a:r>
          </a:p>
          <a:p>
            <a:endParaRPr lang="es-CR" dirty="0"/>
          </a:p>
          <a:p>
            <a:r>
              <a:rPr lang="es-CR" dirty="0" smtClean="0"/>
              <a:t>Al año 2014, tiene soporte total o parcial en casi todos los navegadores modernos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239000" cy="762000"/>
          </a:xfrm>
        </p:spPr>
        <p:txBody>
          <a:bodyPr>
            <a:noAutofit/>
          </a:bodyPr>
          <a:lstStyle/>
          <a:p>
            <a:r>
              <a:rPr lang="es-ES" sz="3200" dirty="0" err="1" smtClean="0">
                <a:solidFill>
                  <a:schemeClr val="accent2"/>
                </a:solidFill>
              </a:rPr>
              <a:t>font-size</a:t>
            </a:r>
            <a:r>
              <a:rPr lang="es-ES" sz="3200" dirty="0" smtClean="0">
                <a:solidFill>
                  <a:schemeClr val="accent2"/>
                </a:solidFill>
              </a:rPr>
              <a:t>: </a:t>
            </a:r>
            <a:r>
              <a:rPr lang="es-ES" sz="3200" dirty="0">
                <a:solidFill>
                  <a:schemeClr val="accent2"/>
                </a:solidFill>
              </a:rPr>
              <a:t>¿</a:t>
            </a:r>
            <a:r>
              <a:rPr lang="es-ES" sz="3200" dirty="0" smtClean="0">
                <a:solidFill>
                  <a:schemeClr val="accent2"/>
                </a:solidFill>
              </a:rPr>
              <a:t>Estático o Escalable?</a:t>
            </a:r>
            <a:endParaRPr lang="es-E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Controlando el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hacer cuando tenemos más texto de lo que aguanta un contenedor?</a:t>
            </a:r>
          </a:p>
          <a:p>
            <a:pPr lvl="1"/>
            <a:r>
              <a:rPr lang="es-ES" dirty="0" err="1" smtClean="0"/>
              <a:t>overflow</a:t>
            </a:r>
            <a:endParaRPr lang="es-ES" dirty="0" smtClean="0"/>
          </a:p>
          <a:p>
            <a:pPr lvl="1"/>
            <a:r>
              <a:rPr lang="es-ES" dirty="0" err="1" smtClean="0"/>
              <a:t>text-overflow</a:t>
            </a:r>
            <a:endParaRPr lang="es-ES" dirty="0" smtClean="0"/>
          </a:p>
          <a:p>
            <a:pPr lvl="1"/>
            <a:r>
              <a:rPr lang="es-ES" dirty="0" err="1" smtClean="0"/>
              <a:t>white-space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458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overflow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  <a:endParaRPr lang="es-E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8519"/>
              </p:ext>
            </p:extLst>
          </p:nvPr>
        </p:nvGraphicFramePr>
        <p:xfrm>
          <a:off x="457200" y="192404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overflow</a:t>
                      </a:r>
                      <a:r>
                        <a:rPr lang="es-ES" dirty="0" smtClean="0"/>
                        <a:t>: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visible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texto no respeta los límites de su contenedor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hidden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texto</a:t>
                      </a:r>
                      <a:r>
                        <a:rPr lang="es-ES" baseline="0" dirty="0" smtClean="0"/>
                        <a:t> es visible sólo dentro de su contenedor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scroll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 muestran dos barras de </a:t>
                      </a:r>
                      <a:r>
                        <a:rPr lang="es-ES" dirty="0" err="1" smtClean="0"/>
                        <a:t>scroll</a:t>
                      </a:r>
                      <a:r>
                        <a:rPr lang="es-ES" dirty="0" smtClean="0"/>
                        <a:t>,</a:t>
                      </a:r>
                      <a:r>
                        <a:rPr lang="es-ES" baseline="0" dirty="0" smtClean="0"/>
                        <a:t> en caso de que se «desborde»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auto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 muestran 0, 1 o 2 barras de </a:t>
                      </a:r>
                      <a:r>
                        <a:rPr lang="es-ES" dirty="0" err="1" smtClean="0"/>
                        <a:t>scroll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inherit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Valor heredado</a:t>
                      </a:r>
                      <a:r>
                        <a:rPr lang="es-ES" baseline="0" dirty="0" smtClean="0"/>
                        <a:t> del contenedor padre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1560" y="5085184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http://www.w3schools.com/cssref/playit.asp?filename=playcss_overflow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611560" y="479715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Ejemplo: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5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text-overflow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  <a:endParaRPr lang="es-E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83852"/>
              </p:ext>
            </p:extLst>
          </p:nvPr>
        </p:nvGraphicFramePr>
        <p:xfrm>
          <a:off x="457200" y="192404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text-overflow</a:t>
                      </a:r>
                      <a:r>
                        <a:rPr lang="es-E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endParaRPr lang="es-E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clip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texto salta de línea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ellipsis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</a:t>
                      </a:r>
                      <a:r>
                        <a:rPr lang="es-ES" baseline="0" dirty="0" smtClean="0"/>
                        <a:t> agrega el </a:t>
                      </a:r>
                      <a:r>
                        <a:rPr lang="es-ES" baseline="0" dirty="0" err="1" smtClean="0"/>
                        <a:t>caracter</a:t>
                      </a:r>
                      <a:r>
                        <a:rPr lang="es-ES" baseline="0" dirty="0" smtClean="0"/>
                        <a:t> de  …  al final del texto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328498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NOTA</a:t>
            </a:r>
            <a:r>
              <a:rPr lang="es-ES" dirty="0" smtClean="0"/>
              <a:t>: </a:t>
            </a:r>
            <a:r>
              <a:rPr lang="es-ES" dirty="0" err="1" smtClean="0"/>
              <a:t>overflow</a:t>
            </a:r>
            <a:r>
              <a:rPr lang="es-ES" dirty="0" smtClean="0"/>
              <a:t> debe ser «</a:t>
            </a:r>
            <a:r>
              <a:rPr lang="es-ES" dirty="0" err="1" smtClean="0"/>
              <a:t>hidden</a:t>
            </a:r>
            <a:r>
              <a:rPr lang="es-ES" dirty="0" smtClean="0"/>
              <a:t>» y </a:t>
            </a:r>
            <a:r>
              <a:rPr lang="es-ES" dirty="0" err="1" smtClean="0"/>
              <a:t>white-space</a:t>
            </a:r>
            <a:r>
              <a:rPr lang="es-ES" dirty="0" smtClean="0"/>
              <a:t> debe ser «</a:t>
            </a:r>
            <a:r>
              <a:rPr lang="es-ES" dirty="0" err="1" smtClean="0"/>
              <a:t>nowrap</a:t>
            </a:r>
            <a:r>
              <a:rPr lang="es-ES" dirty="0" smtClean="0"/>
              <a:t>»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white-space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  <a:endParaRPr lang="es-E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18983"/>
              </p:ext>
            </p:extLst>
          </p:nvPr>
        </p:nvGraphicFramePr>
        <p:xfrm>
          <a:off x="457200" y="2273280"/>
          <a:ext cx="778720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2136742"/>
                <a:gridCol w="2063977"/>
                <a:gridCol w="206397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white-space</a:t>
                      </a:r>
                      <a:r>
                        <a:rPr lang="es-E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endParaRPr lang="es-E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Contenedor «empaca» el texto ?</a:t>
                      </a:r>
                      <a:endParaRPr lang="es-E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Espacios </a:t>
                      </a:r>
                      <a:br>
                        <a:rPr lang="es-E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s-E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 hola     mundo )</a:t>
                      </a:r>
                      <a:endParaRPr lang="es-E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Respeta el</a:t>
                      </a:r>
                      <a:r>
                        <a:rPr lang="es-ES" sz="1600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salto de línea</a:t>
                      </a:r>
                      <a:endParaRPr lang="es-E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normal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hola mundo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nowrap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hola mundo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</a:t>
                      </a:r>
                      <a:r>
                        <a:rPr lang="es-ES" baseline="0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hola     mundo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hola mundo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hola     mundo 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Sí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inherit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Valor heredado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565195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http://meyerweb.com/eric/css/tests/white-space.html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467544" y="5363924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Ejemplo: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467544" y="1772816"/>
            <a:ext cx="77768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¿Qué hacer con el espacio en blanco dentro de un contenedor?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2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Websafe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Fonts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Families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7" y="1844824"/>
            <a:ext cx="7800867" cy="3240360"/>
          </a:xfrm>
        </p:spPr>
      </p:pic>
    </p:spTree>
    <p:extLst>
      <p:ext uri="{BB962C8B-B14F-4D97-AF65-F5344CB8AC3E}">
        <p14:creationId xmlns:p14="http://schemas.microsoft.com/office/powerpoint/2010/main" val="37106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Websafe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Fonts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: Ejemplos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Windows + Mac + Linux</a:t>
            </a:r>
          </a:p>
          <a:p>
            <a:pPr lvl="1"/>
            <a:r>
              <a:rPr lang="es-ES" dirty="0" smtClean="0"/>
              <a:t>Arial / </a:t>
            </a:r>
            <a:r>
              <a:rPr lang="es-ES" dirty="0" err="1" smtClean="0"/>
              <a:t>Helvetica</a:t>
            </a:r>
            <a:endParaRPr lang="es-ES" dirty="0" smtClean="0"/>
          </a:p>
          <a:p>
            <a:pPr lvl="1"/>
            <a:r>
              <a:rPr lang="es-ES" dirty="0" smtClean="0"/>
              <a:t>Times New </a:t>
            </a:r>
            <a:r>
              <a:rPr lang="es-ES" dirty="0" err="1" smtClean="0"/>
              <a:t>Roman</a:t>
            </a:r>
            <a:r>
              <a:rPr lang="es-ES" dirty="0" smtClean="0"/>
              <a:t> / Times</a:t>
            </a:r>
          </a:p>
          <a:p>
            <a:pPr lvl="1"/>
            <a:r>
              <a:rPr lang="es-ES" dirty="0" smtClean="0"/>
              <a:t>Courier New / Courier</a:t>
            </a:r>
          </a:p>
          <a:p>
            <a:pPr lvl="1"/>
            <a:r>
              <a:rPr lang="es-ES" dirty="0" smtClean="0"/>
              <a:t>Palatino, Garamond, Bookman, </a:t>
            </a:r>
            <a:r>
              <a:rPr lang="es-ES" dirty="0" err="1" smtClean="0"/>
              <a:t>Avant</a:t>
            </a:r>
            <a:r>
              <a:rPr lang="es-ES" dirty="0" smtClean="0"/>
              <a:t> </a:t>
            </a:r>
            <a:r>
              <a:rPr lang="es-ES" dirty="0" err="1" smtClean="0"/>
              <a:t>Garde</a:t>
            </a:r>
            <a:endParaRPr lang="es-ES" dirty="0" smtClean="0"/>
          </a:p>
          <a:p>
            <a:r>
              <a:rPr lang="es-ES" dirty="0" smtClean="0"/>
              <a:t>Windows + Mac </a:t>
            </a:r>
            <a:r>
              <a:rPr lang="es-ES" strike="sngStrike" dirty="0" smtClean="0">
                <a:solidFill>
                  <a:schemeClr val="bg1">
                    <a:lumMod val="65000"/>
                  </a:schemeClr>
                </a:solidFill>
              </a:rPr>
              <a:t>+ Linux</a:t>
            </a:r>
          </a:p>
          <a:p>
            <a:pPr lvl="1"/>
            <a:r>
              <a:rPr lang="es-E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Verdana</a:t>
            </a:r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s-ES" dirty="0" smtClean="0">
                <a:latin typeface="Georgia" pitchFamily="18" charset="0"/>
              </a:rPr>
              <a:t>Georgia</a:t>
            </a:r>
          </a:p>
          <a:p>
            <a:pPr lvl="1"/>
            <a:r>
              <a:rPr lang="es-ES" dirty="0" smtClean="0">
                <a:latin typeface="Comic Sans MS" pitchFamily="66" charset="0"/>
              </a:rPr>
              <a:t>Comic Sans MS</a:t>
            </a:r>
          </a:p>
          <a:p>
            <a:pPr lvl="1"/>
            <a:r>
              <a:rPr lang="es-ES" dirty="0" err="1" smtClean="0">
                <a:latin typeface="Trebuchet MS" pitchFamily="34" charset="0"/>
              </a:rPr>
              <a:t>Trebuchet</a:t>
            </a:r>
            <a:r>
              <a:rPr lang="es-ES" dirty="0" smtClean="0">
                <a:latin typeface="Trebuchet MS" pitchFamily="34" charset="0"/>
              </a:rPr>
              <a:t> MS</a:t>
            </a:r>
          </a:p>
          <a:p>
            <a:pPr lvl="1"/>
            <a:r>
              <a:rPr lang="es-ES" dirty="0" smtClean="0">
                <a:latin typeface="Arial Black" pitchFamily="34" charset="0"/>
              </a:rPr>
              <a:t>Arial Black</a:t>
            </a:r>
          </a:p>
          <a:p>
            <a:pPr lvl="1"/>
            <a:r>
              <a:rPr lang="es-ES" dirty="0" err="1" smtClean="0">
                <a:latin typeface="Impact" pitchFamily="34" charset="0"/>
              </a:rPr>
              <a:t>Impact</a:t>
            </a:r>
            <a:endParaRPr lang="es-ES" dirty="0" smtClean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Websafe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Fonts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s-ES" dirty="0" err="1" smtClean="0">
                <a:solidFill>
                  <a:schemeClr val="accent3">
                    <a:lumMod val="50000"/>
                  </a:schemeClr>
                </a:solidFill>
              </a:rPr>
              <a:t>Gmail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45604"/>
            <a:ext cx="8229600" cy="90773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Lista de Web </a:t>
            </a:r>
            <a:r>
              <a:rPr lang="es-ES" sz="2400" dirty="0" err="1" smtClean="0"/>
              <a:t>Safe</a:t>
            </a:r>
            <a:r>
              <a:rPr lang="es-ES" sz="2400" dirty="0" smtClean="0"/>
              <a:t> </a:t>
            </a:r>
            <a:r>
              <a:rPr lang="es-ES" sz="2400" dirty="0" err="1" smtClean="0"/>
              <a:t>Fonts</a:t>
            </a:r>
            <a:r>
              <a:rPr lang="es-ES" sz="2400" dirty="0" smtClean="0"/>
              <a:t>:</a:t>
            </a:r>
            <a:br>
              <a:rPr lang="es-ES" sz="2400" dirty="0" smtClean="0"/>
            </a:br>
            <a:r>
              <a:rPr lang="es-ES" sz="2400" dirty="0">
                <a:hlinkClick r:id="rId2"/>
              </a:rPr>
              <a:t>http://www.webdesigndev.com/web-development/16-gorgeous-web-safe-fonts-to-use-with-css</a:t>
            </a:r>
            <a:endParaRPr lang="es-ES" sz="2400" dirty="0" smtClean="0"/>
          </a:p>
          <a:p>
            <a:endParaRPr lang="es-ES" sz="2400" dirty="0"/>
          </a:p>
        </p:txBody>
      </p:sp>
      <p:sp>
        <p:nvSpPr>
          <p:cNvPr id="5" name="Rectangle 4"/>
          <p:cNvSpPr/>
          <p:nvPr/>
        </p:nvSpPr>
        <p:spPr>
          <a:xfrm>
            <a:off x="3347864" y="4906035"/>
            <a:ext cx="26922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500" dirty="0" err="1" smtClean="0"/>
              <a:t>Websafe</a:t>
            </a:r>
            <a:r>
              <a:rPr lang="es-ES" sz="1500" dirty="0" smtClean="0"/>
              <a:t> </a:t>
            </a:r>
            <a:r>
              <a:rPr lang="es-ES" sz="1500" dirty="0" err="1" smtClean="0"/>
              <a:t>fonts</a:t>
            </a:r>
            <a:r>
              <a:rPr lang="es-ES" sz="1500" dirty="0" smtClean="0"/>
              <a:t> en </a:t>
            </a:r>
            <a:r>
              <a:rPr lang="es-ES" sz="1500" dirty="0" err="1" smtClean="0"/>
              <a:t>Gmail</a:t>
            </a:r>
            <a:endParaRPr lang="es-E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5" y="1556792"/>
            <a:ext cx="5384957" cy="33537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149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font-face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Permite utilizar otras fuentes que no sean parte del SO del usuario</a:t>
            </a:r>
          </a:p>
          <a:p>
            <a:r>
              <a:rPr lang="es-ES" dirty="0" smtClean="0"/>
              <a:t>Fuente se descarga si el usuario no la tiene</a:t>
            </a:r>
          </a:p>
        </p:txBody>
      </p:sp>
      <p:sp>
        <p:nvSpPr>
          <p:cNvPr id="3" name="Cube 2"/>
          <p:cNvSpPr/>
          <p:nvPr/>
        </p:nvSpPr>
        <p:spPr>
          <a:xfrm>
            <a:off x="755576" y="3543933"/>
            <a:ext cx="1872208" cy="2268589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Servidor</a:t>
            </a:r>
            <a:endParaRPr lang="es-ES" sz="2400" dirty="0"/>
          </a:p>
        </p:txBody>
      </p:sp>
      <p:sp>
        <p:nvSpPr>
          <p:cNvPr id="5" name="Cube 4"/>
          <p:cNvSpPr/>
          <p:nvPr/>
        </p:nvSpPr>
        <p:spPr>
          <a:xfrm>
            <a:off x="5868144" y="3508266"/>
            <a:ext cx="1872208" cy="2268589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Usuario</a:t>
            </a:r>
            <a:endParaRPr lang="es-E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7646" y="5884530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s-E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s-ES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s-E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s-E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endParaRPr lang="es-E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sz="1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ErasLight</a:t>
            </a:r>
            <a:endParaRPr lang="es-ES" sz="1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5812522"/>
            <a:ext cx="2232248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Websafe</a:t>
            </a:r>
            <a:endParaRPr lang="es-E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es-ES" sz="1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ErasLight</a:t>
            </a:r>
            <a:endParaRPr lang="es-ES" sz="1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3419872" y="4444370"/>
            <a:ext cx="1728192" cy="648072"/>
          </a:xfrm>
          <a:prstGeom prst="stripedRightArrow">
            <a:avLst>
              <a:gd name="adj1" fmla="val 5285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8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Tipografía: formatos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Principalmente, se usan estos tipos de archivo:</a:t>
            </a:r>
          </a:p>
          <a:p>
            <a:r>
              <a:rPr lang="es-ES" dirty="0" smtClean="0"/>
              <a:t>.TTF </a:t>
            </a:r>
            <a:r>
              <a:rPr lang="es-ES" sz="2400" dirty="0" smtClean="0"/>
              <a:t>(True </a:t>
            </a:r>
            <a:r>
              <a:rPr lang="es-ES" sz="2400" dirty="0" err="1" smtClean="0"/>
              <a:t>Type</a:t>
            </a:r>
            <a:r>
              <a:rPr lang="es-ES" sz="2400" dirty="0" smtClean="0"/>
              <a:t> Font)</a:t>
            </a:r>
            <a:endParaRPr lang="es-ES" dirty="0" smtClean="0"/>
          </a:p>
          <a:p>
            <a:r>
              <a:rPr lang="es-ES" dirty="0" smtClean="0"/>
              <a:t>.OTF </a:t>
            </a:r>
            <a:r>
              <a:rPr lang="es-ES" sz="2400" dirty="0" smtClean="0"/>
              <a:t>(Open </a:t>
            </a:r>
            <a:r>
              <a:rPr lang="es-ES" sz="2400" dirty="0" err="1" smtClean="0"/>
              <a:t>Type</a:t>
            </a:r>
            <a:r>
              <a:rPr lang="es-ES" sz="2400" dirty="0" smtClean="0"/>
              <a:t> </a:t>
            </a:r>
            <a:r>
              <a:rPr lang="es-ES" sz="2400" dirty="0"/>
              <a:t>Font)</a:t>
            </a:r>
            <a:endParaRPr lang="es-ES" dirty="0" smtClean="0"/>
          </a:p>
          <a:p>
            <a:r>
              <a:rPr lang="es-ES" dirty="0" smtClean="0"/>
              <a:t>.EOT </a:t>
            </a:r>
            <a:r>
              <a:rPr lang="es-ES" sz="2400" dirty="0"/>
              <a:t>(</a:t>
            </a:r>
            <a:r>
              <a:rPr lang="es-ES" sz="2400" dirty="0" err="1"/>
              <a:t>Embedded</a:t>
            </a:r>
            <a:r>
              <a:rPr lang="es-ES" sz="2400" dirty="0"/>
              <a:t> </a:t>
            </a:r>
            <a:r>
              <a:rPr lang="es-ES" sz="2400" dirty="0" err="1"/>
              <a:t>OpenType</a:t>
            </a:r>
            <a:r>
              <a:rPr lang="es-ES" sz="2400" dirty="0"/>
              <a:t>)</a:t>
            </a:r>
            <a:endParaRPr lang="es-ES" dirty="0" smtClean="0"/>
          </a:p>
          <a:p>
            <a:r>
              <a:rPr lang="es-ES" dirty="0" smtClean="0"/>
              <a:t>.SVG </a:t>
            </a:r>
            <a:r>
              <a:rPr lang="es-ES" sz="2400" dirty="0"/>
              <a:t>(</a:t>
            </a:r>
            <a:r>
              <a:rPr lang="es-ES" sz="2400" dirty="0" err="1"/>
              <a:t>Scalable</a:t>
            </a:r>
            <a:r>
              <a:rPr lang="es-ES" sz="2400" dirty="0"/>
              <a:t> Vector </a:t>
            </a:r>
            <a:r>
              <a:rPr lang="es-ES" sz="2400" dirty="0" err="1"/>
              <a:t>Graphics</a:t>
            </a:r>
            <a:r>
              <a:rPr lang="es-ES" sz="2400" dirty="0"/>
              <a:t>)</a:t>
            </a:r>
            <a:endParaRPr lang="es-ES" dirty="0" smtClean="0"/>
          </a:p>
          <a:p>
            <a:r>
              <a:rPr lang="es-ES" dirty="0" smtClean="0"/>
              <a:t>.WOFF  </a:t>
            </a:r>
            <a:r>
              <a:rPr lang="en-US" sz="2400" dirty="0"/>
              <a:t>(Web Open Font Format)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256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font-face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: Browser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98124"/>
              </p:ext>
            </p:extLst>
          </p:nvPr>
        </p:nvGraphicFramePr>
        <p:xfrm>
          <a:off x="1878757" y="1916832"/>
          <a:ext cx="6077619" cy="3738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4225"/>
                <a:gridCol w="2383394"/>
              </a:tblGrid>
              <a:tr h="505755">
                <a:tc>
                  <a:txBody>
                    <a:bodyPr/>
                    <a:lstStyle/>
                    <a:p>
                      <a:r>
                        <a:rPr lang="es-ES" dirty="0" smtClean="0"/>
                        <a:t>Browser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Formato</a:t>
                      </a:r>
                      <a:endParaRPr lang="es-ES" dirty="0"/>
                    </a:p>
                  </a:txBody>
                  <a:tcPr/>
                </a:tc>
              </a:tr>
              <a:tr h="5743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dirty="0" smtClean="0"/>
                        <a:t>Firefox (3.5)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ttf</a:t>
                      </a:r>
                      <a:r>
                        <a:rPr lang="es-ES" dirty="0" smtClean="0"/>
                        <a:t/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otf</a:t>
                      </a:r>
                      <a:endParaRPr lang="es-ES" dirty="0"/>
                    </a:p>
                  </a:txBody>
                  <a:tcPr/>
                </a:tc>
              </a:tr>
              <a:tr h="578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dirty="0" err="1" smtClean="0"/>
                        <a:t>Chrome</a:t>
                      </a:r>
                      <a:r>
                        <a:rPr lang="es-ES" dirty="0" smtClean="0"/>
                        <a:t> (4)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ttf</a:t>
                      </a:r>
                      <a:r>
                        <a:rPr lang="es-ES" dirty="0" smtClean="0"/>
                        <a:t/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otf</a:t>
                      </a:r>
                      <a:endParaRPr lang="es-ES" dirty="0" smtClean="0"/>
                    </a:p>
                  </a:txBody>
                  <a:tcPr/>
                </a:tc>
              </a:tr>
              <a:tr h="6641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dirty="0" smtClean="0"/>
                        <a:t>Internet Explorer (4)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eot</a:t>
                      </a:r>
                      <a:endParaRPr lang="es-ES" dirty="0"/>
                    </a:p>
                  </a:txBody>
                  <a:tcPr/>
                </a:tc>
              </a:tr>
              <a:tr h="6295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dirty="0" smtClean="0"/>
                        <a:t>Opera (10)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ttf</a:t>
                      </a:r>
                      <a:r>
                        <a:rPr lang="es-ES" dirty="0" smtClean="0"/>
                        <a:t/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otf</a:t>
                      </a:r>
                      <a:endParaRPr lang="es-ES" dirty="0" smtClean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dirty="0" smtClean="0"/>
                        <a:t>Safari (3.1)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ttf</a:t>
                      </a:r>
                      <a:r>
                        <a:rPr lang="es-ES" dirty="0" smtClean="0"/>
                        <a:t/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otf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77" y="2420888"/>
            <a:ext cx="61912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77" y="3679072"/>
            <a:ext cx="619125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77" y="4394051"/>
            <a:ext cx="619125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042123"/>
            <a:ext cx="619125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3" y="3027615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ML">
  <a:themeElements>
    <a:clrScheme name="PlantillaUML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lantillaU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U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U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para ppts Actis 2009</Template>
  <TotalTime>1901</TotalTime>
  <Words>789</Words>
  <Application>Microsoft Office PowerPoint</Application>
  <PresentationFormat>Presentación en pantalla (4:3)</PresentationFormat>
  <Paragraphs>329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5" baseType="lpstr">
      <vt:lpstr>Arial</vt:lpstr>
      <vt:lpstr>Arial Black</vt:lpstr>
      <vt:lpstr>Comic Sans MS</vt:lpstr>
      <vt:lpstr>Courier New</vt:lpstr>
      <vt:lpstr>Georgia</vt:lpstr>
      <vt:lpstr>Impact</vt:lpstr>
      <vt:lpstr>Symbol</vt:lpstr>
      <vt:lpstr>Times New Roman</vt:lpstr>
      <vt:lpstr>Trebuchet MS</vt:lpstr>
      <vt:lpstr>Verdana</vt:lpstr>
      <vt:lpstr>PlantillaUML</vt:lpstr>
      <vt:lpstr>CSS3</vt:lpstr>
      <vt:lpstr>Contexto Web Fonts</vt:lpstr>
      <vt:lpstr>Websafe Fonts</vt:lpstr>
      <vt:lpstr>Websafe Fonts: Families</vt:lpstr>
      <vt:lpstr>Websafe Fonts: Ejemplos</vt:lpstr>
      <vt:lpstr>Websafe Fonts: Gmail</vt:lpstr>
      <vt:lpstr>@font-face</vt:lpstr>
      <vt:lpstr>Tipografía: formatos</vt:lpstr>
      <vt:lpstr>@font-face: Browser support</vt:lpstr>
      <vt:lpstr>¿Cómo usar @font-face?</vt:lpstr>
      <vt:lpstr>¿Cómo usar @font-face?</vt:lpstr>
      <vt:lpstr>¿Cómo usar @font-face?</vt:lpstr>
      <vt:lpstr>@font-face: Browser support</vt:lpstr>
      <vt:lpstr>@font-face: cross-browsing</vt:lpstr>
      <vt:lpstr>@font-face: cross-browsing</vt:lpstr>
      <vt:lpstr>Hosted Fonts</vt:lpstr>
      <vt:lpstr>Librería: Font Awesome</vt:lpstr>
      <vt:lpstr>Librería: Font Awesome</vt:lpstr>
      <vt:lpstr>text-shadow</vt:lpstr>
      <vt:lpstr>text-shadow</vt:lpstr>
      <vt:lpstr>text-shadow</vt:lpstr>
      <vt:lpstr>text-shadow</vt:lpstr>
      <vt:lpstr>Texto Multi-columna</vt:lpstr>
      <vt:lpstr>Texto Multi-columna</vt:lpstr>
      <vt:lpstr>Texto Multi-columna</vt:lpstr>
      <vt:lpstr>Texto Multi-columna</vt:lpstr>
      <vt:lpstr>font-size: ¿Estático o Escalable?</vt:lpstr>
      <vt:lpstr>font-size: ¿Estático o Escalable?</vt:lpstr>
      <vt:lpstr>font-size: ¿Estático o Escalable?</vt:lpstr>
      <vt:lpstr>font-size: ¿Estático o Escalable?</vt:lpstr>
      <vt:lpstr>Controlando el Texto</vt:lpstr>
      <vt:lpstr>overflow:</vt:lpstr>
      <vt:lpstr>text-overflow:</vt:lpstr>
      <vt:lpstr>white-space: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E Cairol</dc:creator>
  <cp:lastModifiedBy>Luis Navarro</cp:lastModifiedBy>
  <cp:revision>40</cp:revision>
  <dcterms:created xsi:type="dcterms:W3CDTF">2012-11-03T18:09:54Z</dcterms:created>
  <dcterms:modified xsi:type="dcterms:W3CDTF">2016-10-12T00:39:43Z</dcterms:modified>
</cp:coreProperties>
</file>