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87" r:id="rId19"/>
    <p:sldId id="277" r:id="rId20"/>
    <p:sldId id="278" r:id="rId21"/>
    <p:sldId id="285" r:id="rId22"/>
    <p:sldId id="272" r:id="rId23"/>
    <p:sldId id="279" r:id="rId24"/>
    <p:sldId id="281" r:id="rId25"/>
    <p:sldId id="280" r:id="rId26"/>
    <p:sldId id="284" r:id="rId27"/>
    <p:sldId id="282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AFF"/>
    <a:srgbClr val="E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4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C479-EDCE-4E3A-80C9-A76F29E1F96E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335FB-37EE-44D7-831A-27F6A9C00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3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975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28600" y="1295400"/>
            <a:ext cx="89154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28600" y="1338263"/>
            <a:ext cx="89154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81000" y="7620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0" y="6096000"/>
            <a:ext cx="89916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0" y="6172200"/>
            <a:ext cx="89916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0" y="6400800"/>
            <a:ext cx="20923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2009 Cenfotec 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8839200" y="48006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9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0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6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9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2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fld id="{A47E0C2F-249C-48CA-AD31-93A3A567EF36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421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endParaRPr lang="es-ES"/>
          </a:p>
        </p:txBody>
      </p:sp>
      <p:sp>
        <p:nvSpPr>
          <p:cNvPr id="421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+mn-lt"/>
              </a:defRPr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2975A3"/>
          </a:solidFill>
          <a:ln w="9525">
            <a:solidFill>
              <a:srgbClr val="2975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0" y="6553200"/>
            <a:ext cx="16002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 2009 Cenfotec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>
            <a:off x="228600" y="914400"/>
            <a:ext cx="304800" cy="304800"/>
          </a:xfrm>
          <a:prstGeom prst="ellipse">
            <a:avLst/>
          </a:prstGeom>
          <a:solidFill>
            <a:srgbClr val="2975A3"/>
          </a:solidFill>
          <a:ln w="9525">
            <a:solidFill>
              <a:srgbClr val="2975A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000" b="1" i="0">
              <a:latin typeface="Verdana" pitchFamily="34" charset="0"/>
            </a:endParaRP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381000" y="762000"/>
            <a:ext cx="0" cy="60960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av_dom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feofpimovi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rksmode.org/html5/tests/video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6560"/>
            <a:ext cx="6400800" cy="1752600"/>
          </a:xfrm>
        </p:spPr>
        <p:txBody>
          <a:bodyPr/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&lt;audio&gt; y &lt;video&gt;</a:t>
            </a:r>
            <a:endParaRPr lang="es-E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&lt;audio </a:t>
            </a:r>
            <a:r>
              <a:rPr lang="es-ES" dirty="0" err="1" smtClean="0">
                <a:solidFill>
                  <a:srgbClr val="00B0F0"/>
                </a:solidFill>
              </a:rPr>
              <a:t>autoplay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navegador empezar a reproducir el sonido tan pronto como esté listo</a:t>
            </a:r>
          </a:p>
          <a:p>
            <a:pPr lvl="1"/>
            <a:endParaRPr lang="es-ES" dirty="0"/>
          </a:p>
          <a:p>
            <a:r>
              <a:rPr lang="es-ES" dirty="0" smtClean="0"/>
              <a:t>Usabilidad:</a:t>
            </a:r>
          </a:p>
          <a:p>
            <a:pPr lvl="1"/>
            <a:r>
              <a:rPr lang="es-ES" dirty="0" smtClean="0"/>
              <a:t>Considerar volumen del dispositivo</a:t>
            </a:r>
          </a:p>
          <a:p>
            <a:pPr lvl="1"/>
            <a:r>
              <a:rPr lang="es-ES" dirty="0" smtClean="0"/>
              <a:t>Contexto del usuario</a:t>
            </a:r>
          </a:p>
        </p:txBody>
      </p:sp>
    </p:spTree>
    <p:extLst>
      <p:ext uri="{BB962C8B-B14F-4D97-AF65-F5344CB8AC3E}">
        <p14:creationId xmlns:p14="http://schemas.microsoft.com/office/powerpoint/2010/main" val="39009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&lt;audio </a:t>
            </a:r>
            <a:r>
              <a:rPr lang="es-ES" dirty="0" err="1" smtClean="0">
                <a:solidFill>
                  <a:srgbClr val="00B0F0"/>
                </a:solidFill>
              </a:rPr>
              <a:t>loop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reproductor que vuelva a empezar el sonido una vez que haya finalizado</a:t>
            </a:r>
          </a:p>
          <a:p>
            <a:pPr lvl="1"/>
            <a:endParaRPr lang="es-ES" dirty="0"/>
          </a:p>
          <a:p>
            <a:r>
              <a:rPr lang="es-ES" dirty="0" smtClean="0"/>
              <a:t>Al igual que </a:t>
            </a:r>
            <a:r>
              <a:rPr lang="es-ES" dirty="0" err="1" smtClean="0"/>
              <a:t>autoplay</a:t>
            </a:r>
            <a:r>
              <a:rPr lang="es-ES" dirty="0" smtClean="0"/>
              <a:t>, </a:t>
            </a:r>
            <a:r>
              <a:rPr lang="es-ES" i="1" dirty="0" err="1" smtClean="0"/>
              <a:t>loop</a:t>
            </a:r>
            <a:r>
              <a:rPr lang="es-ES" dirty="0" smtClean="0"/>
              <a:t> debe usarse con cuidado y siempre dar la opción de pausa</a:t>
            </a:r>
          </a:p>
        </p:txBody>
      </p:sp>
    </p:spTree>
    <p:extLst>
      <p:ext uri="{BB962C8B-B14F-4D97-AF65-F5344CB8AC3E}">
        <p14:creationId xmlns:p14="http://schemas.microsoft.com/office/powerpoint/2010/main" val="19658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700" dirty="0" smtClean="0"/>
              <a:t>&lt;audio </a:t>
            </a:r>
            <a:r>
              <a:rPr lang="es-ES" sz="3700" dirty="0" err="1" smtClean="0">
                <a:solidFill>
                  <a:srgbClr val="00B0F0"/>
                </a:solidFill>
              </a:rPr>
              <a:t>preload</a:t>
            </a:r>
            <a:r>
              <a:rPr lang="es-ES" sz="3700" dirty="0" smtClean="0">
                <a:solidFill>
                  <a:srgbClr val="00B0F0"/>
                </a:solidFill>
              </a:rPr>
              <a:t>="auto"</a:t>
            </a:r>
            <a:r>
              <a:rPr lang="es-ES" sz="3700" dirty="0" smtClean="0"/>
              <a:t>&gt;</a:t>
            </a:r>
            <a:endParaRPr lang="es-E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Datos que se descargan antes de que el usuario empiece la </a:t>
            </a:r>
            <a:r>
              <a:rPr lang="es-ES" dirty="0" err="1" smtClean="0"/>
              <a:t>reproducci</a:t>
            </a:r>
            <a:r>
              <a:rPr lang="es-CR" dirty="0" err="1" smtClean="0"/>
              <a:t>ón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Acepta tres valores:</a:t>
            </a:r>
          </a:p>
          <a:p>
            <a:pPr lvl="1"/>
            <a:r>
              <a:rPr lang="es-ES" dirty="0" smtClean="0"/>
              <a:t>auto</a:t>
            </a:r>
          </a:p>
          <a:p>
            <a:pPr lvl="1"/>
            <a:r>
              <a:rPr lang="es-ES" dirty="0" err="1" smtClean="0"/>
              <a:t>none</a:t>
            </a:r>
            <a:endParaRPr lang="es-ES" dirty="0" smtClean="0"/>
          </a:p>
          <a:p>
            <a:pPr lvl="1"/>
            <a:r>
              <a:rPr lang="es-ES" dirty="0" err="1" smtClean="0"/>
              <a:t>metadata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021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desde JS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browsers incorporan una serie de </a:t>
            </a:r>
            <a:r>
              <a:rPr lang="es-ES" b="1" dirty="0" smtClean="0">
                <a:solidFill>
                  <a:srgbClr val="00B0F0"/>
                </a:solidFill>
              </a:rPr>
              <a:t>métodos</a:t>
            </a:r>
            <a:r>
              <a:rPr lang="es-ES" dirty="0" smtClean="0"/>
              <a:t>, </a:t>
            </a:r>
            <a:r>
              <a:rPr lang="es-ES" b="1" dirty="0" smtClean="0">
                <a:solidFill>
                  <a:srgbClr val="00B0F0"/>
                </a:solidFill>
              </a:rPr>
              <a:t>propiedades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smtClean="0"/>
              <a:t>y </a:t>
            </a:r>
            <a:r>
              <a:rPr lang="es-ES" b="1" dirty="0" smtClean="0">
                <a:solidFill>
                  <a:srgbClr val="00B0F0"/>
                </a:solidFill>
              </a:rPr>
              <a:t>eventos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smtClean="0"/>
              <a:t>que permiten manipular el audio (o video) desde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83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HTML5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Ejercicio: 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&gt; que al hacerle </a:t>
            </a:r>
            <a:r>
              <a:rPr lang="es-ES" dirty="0" err="1" smtClean="0"/>
              <a:t>click</a:t>
            </a:r>
            <a:r>
              <a:rPr lang="es-ES" dirty="0" smtClean="0"/>
              <a:t> emita un sonido</a:t>
            </a:r>
          </a:p>
          <a:p>
            <a:pPr marL="0" indent="0">
              <a:buNone/>
            </a:pPr>
            <a:endParaRPr lang="es-E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186119"/>
              </p:ext>
            </p:extLst>
          </p:nvPr>
        </p:nvGraphicFramePr>
        <p:xfrm>
          <a:off x="1259633" y="1556792"/>
          <a:ext cx="6912768" cy="1704060"/>
        </p:xfrm>
        <a:graphic>
          <a:graphicData uri="http://schemas.openxmlformats.org/drawingml/2006/table">
            <a:tbl>
              <a:tblPr/>
              <a:tblGrid>
                <a:gridCol w="1871108"/>
                <a:gridCol w="5041660"/>
              </a:tblGrid>
              <a:tr h="356201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Método</a:t>
                      </a:r>
                      <a:endParaRPr lang="es-ES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6201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load()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 smtClean="0">
                          <a:effectLst/>
                          <a:latin typeface="verdana"/>
                        </a:rPr>
                        <a:t>Recarga el </a:t>
                      </a:r>
                      <a:r>
                        <a:rPr lang="es-ES" dirty="0" err="1" smtClean="0">
                          <a:effectLst/>
                          <a:latin typeface="verdana"/>
                        </a:rPr>
                        <a:t>tag</a:t>
                      </a:r>
                      <a:r>
                        <a:rPr lang="es-ES" dirty="0" smtClean="0">
                          <a:effectLst/>
                          <a:latin typeface="verdana"/>
                        </a:rPr>
                        <a:t> de audio/video</a:t>
                      </a:r>
                      <a:endParaRPr lang="es-E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01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play()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 smtClean="0">
                          <a:effectLst/>
                          <a:latin typeface="verdana"/>
                        </a:rPr>
                        <a:t>Inicia la reproducción</a:t>
                      </a:r>
                      <a:endParaRPr lang="es-E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457"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pause()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  <a:latin typeface="verdana"/>
                        </a:rPr>
                        <a:t>Detiene</a:t>
                      </a:r>
                      <a:r>
                        <a:rPr lang="en-US" dirty="0" smtClean="0">
                          <a:effectLst/>
                          <a:latin typeface="verdana"/>
                        </a:rPr>
                        <a:t> la </a:t>
                      </a:r>
                      <a:r>
                        <a:rPr lang="en-US" dirty="0" err="1" smtClean="0">
                          <a:effectLst/>
                          <a:latin typeface="verdana"/>
                        </a:rPr>
                        <a:t>reproducción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5030376"/>
            <a:ext cx="7848872" cy="106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miAudio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audioID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miAudio.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HTML5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407961"/>
              </p:ext>
            </p:extLst>
          </p:nvPr>
        </p:nvGraphicFramePr>
        <p:xfrm>
          <a:off x="1259633" y="1940964"/>
          <a:ext cx="6912768" cy="2326902"/>
        </p:xfrm>
        <a:graphic>
          <a:graphicData uri="http://schemas.openxmlformats.org/drawingml/2006/table">
            <a:tbl>
              <a:tblPr/>
              <a:tblGrid>
                <a:gridCol w="1871108"/>
                <a:gridCol w="5041660"/>
              </a:tblGrid>
              <a:tr h="356201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Propiedades</a:t>
                      </a:r>
                      <a:endParaRPr lang="es-ES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6201">
                <a:tc>
                  <a:txBody>
                    <a:bodyPr/>
                    <a:lstStyle/>
                    <a:p>
                      <a:pPr fontAlgn="t"/>
                      <a:r>
                        <a:rPr lang="es-E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duration</a:t>
                      </a:r>
                      <a:endParaRPr lang="es-E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 smtClean="0">
                          <a:effectLst/>
                          <a:latin typeface="verdana"/>
                        </a:rPr>
                        <a:t>Devuelve el largo d</a:t>
                      </a:r>
                      <a:r>
                        <a:rPr lang="es-ES" baseline="0" dirty="0" smtClean="0">
                          <a:effectLst/>
                          <a:latin typeface="verdana"/>
                        </a:rPr>
                        <a:t>e la reproducción</a:t>
                      </a:r>
                      <a:endParaRPr lang="es-E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201">
                <a:tc>
                  <a:txBody>
                    <a:bodyPr/>
                    <a:lstStyle/>
                    <a:p>
                      <a:pPr fontAlgn="t"/>
                      <a:r>
                        <a:rPr lang="es-E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muted</a:t>
                      </a:r>
                      <a:endParaRPr lang="es-E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 smtClean="0">
                          <a:effectLst/>
                          <a:latin typeface="verdana"/>
                        </a:rPr>
                        <a:t>Set/</a:t>
                      </a:r>
                      <a:r>
                        <a:rPr lang="es-ES" dirty="0" err="1" smtClean="0">
                          <a:effectLst/>
                          <a:latin typeface="verdana"/>
                        </a:rPr>
                        <a:t>Get</a:t>
                      </a:r>
                      <a:r>
                        <a:rPr lang="es-ES" dirty="0" smtClean="0">
                          <a:effectLst/>
                          <a:latin typeface="verdana"/>
                        </a:rPr>
                        <a:t> para silenciar</a:t>
                      </a:r>
                      <a:endParaRPr lang="es-E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433">
                <a:tc>
                  <a:txBody>
                    <a:bodyPr/>
                    <a:lstStyle/>
                    <a:p>
                      <a:pPr fontAlgn="t"/>
                      <a:r>
                        <a:rPr lang="es-E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paused</a:t>
                      </a:r>
                      <a:endParaRPr lang="es-E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verdana"/>
                        </a:rPr>
                        <a:t>Set/Get </a:t>
                      </a:r>
                      <a:r>
                        <a:rPr lang="en-US" dirty="0" err="1" smtClean="0">
                          <a:effectLst/>
                          <a:latin typeface="verdana"/>
                        </a:rPr>
                        <a:t>para</a:t>
                      </a:r>
                      <a:r>
                        <a:rPr lang="en-US" dirty="0" smtClean="0">
                          <a:effectLst/>
                          <a:latin typeface="verdana"/>
                        </a:rPr>
                        <a:t> pausar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433">
                <a:tc>
                  <a:txBody>
                    <a:bodyPr/>
                    <a:lstStyle/>
                    <a:p>
                      <a:pPr fontAlgn="t"/>
                      <a:r>
                        <a:rPr lang="es-E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src</a:t>
                      </a:r>
                      <a:endParaRPr lang="es-E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verdana"/>
                        </a:rPr>
                        <a:t>Set/Get del </a:t>
                      </a:r>
                      <a:r>
                        <a:rPr lang="en-US" dirty="0" err="1" smtClean="0">
                          <a:effectLst/>
                          <a:latin typeface="verdana"/>
                        </a:rPr>
                        <a:t>archiv</a:t>
                      </a:r>
                      <a:r>
                        <a:rPr lang="en-US" baseline="0" dirty="0" err="1" smtClean="0">
                          <a:effectLst/>
                          <a:latin typeface="verdana"/>
                        </a:rPr>
                        <a:t>o</a:t>
                      </a:r>
                      <a:r>
                        <a:rPr lang="en-US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  <a:latin typeface="verdana"/>
                        </a:rPr>
                        <a:t>fuente</a:t>
                      </a:r>
                      <a:endParaRPr lang="en-US" dirty="0" smtClean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433">
                <a:tc>
                  <a:txBody>
                    <a:bodyPr/>
                    <a:lstStyle/>
                    <a:p>
                      <a:pPr fontAlgn="t"/>
                      <a:r>
                        <a:rPr lang="es-E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verdana"/>
                        </a:rPr>
                        <a:t>volumen</a:t>
                      </a:r>
                      <a:endParaRPr lang="es-E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verdana"/>
                        </a:rPr>
                        <a:t>Set/Get del </a:t>
                      </a:r>
                      <a:r>
                        <a:rPr lang="en-US" dirty="0" err="1" smtClean="0">
                          <a:effectLst/>
                          <a:latin typeface="verdana"/>
                        </a:rPr>
                        <a:t>volumen</a:t>
                      </a:r>
                      <a:r>
                        <a:rPr lang="en-US" dirty="0" smtClean="0">
                          <a:effectLst/>
                          <a:latin typeface="verdana"/>
                        </a:rPr>
                        <a:t> del </a:t>
                      </a:r>
                      <a:r>
                        <a:rPr lang="en-US" dirty="0" err="1" smtClean="0">
                          <a:effectLst/>
                          <a:latin typeface="verdana"/>
                        </a:rPr>
                        <a:t>archivo</a:t>
                      </a:r>
                      <a:endParaRPr lang="en-US" dirty="0" smtClean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1560" y="5157192"/>
            <a:ext cx="74778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Lista completa: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www.w3schools.com/tags/ref_av_dom.asp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5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Eventos HTML5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449536"/>
              </p:ext>
            </p:extLst>
          </p:nvPr>
        </p:nvGraphicFramePr>
        <p:xfrm>
          <a:off x="539553" y="1412776"/>
          <a:ext cx="3960440" cy="5063994"/>
        </p:xfrm>
        <a:graphic>
          <a:graphicData uri="http://schemas.openxmlformats.org/drawingml/2006/table">
            <a:tbl>
              <a:tblPr/>
              <a:tblGrid>
                <a:gridCol w="1296143"/>
                <a:gridCol w="2664297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dirty="0" err="1" smtClean="0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Event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dirty="0" err="1">
                          <a:solidFill>
                            <a:schemeClr val="bg1"/>
                          </a:solidFill>
                          <a:effectLst/>
                          <a:latin typeface="verdana"/>
                        </a:rPr>
                        <a:t>Description</a:t>
                      </a:r>
                      <a:endParaRPr lang="es-ES" sz="1200" b="1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abort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loading of an audio/video is aborted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canplay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can start playing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95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canplaythrough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can play through the audio/video without stopping for buffering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durationchange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duration of the audio/video is changed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emptied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current playlist is empty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ended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current playlist is ended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error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an error occurred during the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loading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loadeddata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has loaded the current frame of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loadedmetadata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has loaded meta data for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34">
                <a:tc>
                  <a:txBody>
                    <a:bodyPr/>
                    <a:lstStyle/>
                    <a:p>
                      <a:pPr fontAlgn="t"/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loadstart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starts looking for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pause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the audio/video has been paused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77016"/>
              </p:ext>
            </p:extLst>
          </p:nvPr>
        </p:nvGraphicFramePr>
        <p:xfrm>
          <a:off x="4644008" y="1556792"/>
          <a:ext cx="4032448" cy="4958842"/>
        </p:xfrm>
        <a:graphic>
          <a:graphicData uri="http://schemas.openxmlformats.org/drawingml/2006/table">
            <a:tbl>
              <a:tblPr/>
              <a:tblGrid>
                <a:gridCol w="1152128"/>
                <a:gridCol w="2880320"/>
              </a:tblGrid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play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the audio/video has been started or is no longer paused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95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  <a:latin typeface="verdana"/>
                        </a:rPr>
                        <a:t>playing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audio/video is ready to play after having been paused or stopped for buffering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 dirty="0" err="1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progress</a:t>
                      </a:r>
                      <a:endParaRPr lang="es-ES" sz="1200" b="1" dirty="0">
                        <a:solidFill>
                          <a:srgbClr val="00B050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the browser is downloading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  <a:latin typeface="verdana"/>
                        </a:rPr>
                        <a:t>ratechange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playing speed of the audio/video is changed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95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  <a:latin typeface="verdana"/>
                        </a:rPr>
                        <a:t>seeked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user is finished moving/skipping to a new position in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95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  <a:latin typeface="verdana"/>
                        </a:rPr>
                        <a:t>seeking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user starts moving/skipping to a new position in the audio/video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95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  <a:latin typeface="verdana"/>
                        </a:rPr>
                        <a:t>stalled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is trying to get media data, but data is not available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>
                          <a:effectLst/>
                          <a:latin typeface="verdana"/>
                        </a:rPr>
                        <a:t>suspend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Fires when the browser is intentionally not getting media data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 dirty="0" err="1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timeupdate</a:t>
                      </a:r>
                      <a:endParaRPr lang="es-ES" sz="1200" b="1" dirty="0">
                        <a:solidFill>
                          <a:srgbClr val="00B050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the current playback position has changed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volumechange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the volume has been changed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551">
                <a:tc>
                  <a:txBody>
                    <a:bodyPr/>
                    <a:lstStyle/>
                    <a:p>
                      <a:pPr fontAlgn="t"/>
                      <a:r>
                        <a:rPr lang="es-ES" sz="1200" b="1" dirty="0" err="1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waiting</a:t>
                      </a:r>
                      <a:endParaRPr lang="es-ES" sz="1200" b="1" dirty="0">
                        <a:solidFill>
                          <a:srgbClr val="00B050"/>
                        </a:solidFill>
                        <a:effectLst/>
                        <a:latin typeface="verdana"/>
                      </a:endParaRP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verdana"/>
                        </a:rPr>
                        <a:t>Fires when the video stops because it needs to buffer the next frame</a:t>
                      </a:r>
                    </a:p>
                  </a:txBody>
                  <a:tcPr marL="9271" marR="9271" marT="9271" marB="927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Eventos HTML5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eventos multimedia todavía tiene muy poco soporte en los navegadores actuales </a:t>
            </a:r>
            <a:r>
              <a:rPr lang="es-ES" sz="2000" dirty="0" smtClean="0"/>
              <a:t>(2012)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590216"/>
            <a:ext cx="7848872" cy="106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miAudio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audioID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miAudio.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onPause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miFuncion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Audio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Abra </a:t>
            </a:r>
            <a:r>
              <a:rPr lang="es-ES" i="1" dirty="0" smtClean="0"/>
              <a:t>index.html</a:t>
            </a:r>
            <a:r>
              <a:rPr lang="es-ES" dirty="0" smtClean="0"/>
              <a:t> de la carpeta </a:t>
            </a:r>
            <a:r>
              <a:rPr lang="es-ES" i="1" dirty="0" smtClean="0"/>
              <a:t>/audio-animales</a:t>
            </a:r>
          </a:p>
          <a:p>
            <a:endParaRPr lang="es-ES" dirty="0" smtClean="0"/>
          </a:p>
          <a:p>
            <a:r>
              <a:rPr lang="es-ES" dirty="0" smtClean="0"/>
              <a:t>Al hacer </a:t>
            </a:r>
            <a:r>
              <a:rPr lang="es-ES" dirty="0" err="1" smtClean="0"/>
              <a:t>click</a:t>
            </a:r>
            <a:r>
              <a:rPr lang="es-ES" dirty="0" smtClean="0"/>
              <a:t> sobre algún animal se debe reproducir el sonido correspondiente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061456"/>
            <a:ext cx="7848872" cy="106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miAudio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audioID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miAudio.play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kumimoji="0" lang="es-ES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Video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2.000.000.000 = número de videos que se ven en YouTube cada día</a:t>
            </a:r>
          </a:p>
          <a:p>
            <a:r>
              <a:rPr lang="es-ES" dirty="0" smtClean="0"/>
              <a:t>Cada minuto se suben 35 horas de video a YT</a:t>
            </a:r>
          </a:p>
          <a:p>
            <a:r>
              <a:rPr lang="es-ES" dirty="0" smtClean="0"/>
              <a:t>En promedio, cada usuario de Internet ve 186 videos al mes (EEUU)</a:t>
            </a:r>
          </a:p>
          <a:p>
            <a:r>
              <a:rPr lang="es-ES" dirty="0" smtClean="0"/>
              <a:t>84% de los usuarios Internet ve videos </a:t>
            </a:r>
          </a:p>
          <a:p>
            <a:r>
              <a:rPr lang="es-ES" dirty="0" smtClean="0"/>
              <a:t>14% de ellos suben videos</a:t>
            </a:r>
          </a:p>
          <a:p>
            <a:r>
              <a:rPr lang="es-ES" dirty="0" smtClean="0"/>
              <a:t>Cada mes se sube a Facebook 20 millones de videos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4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Audio en Web</a:t>
            </a:r>
            <a:endParaRPr lang="es-E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Inicios con reproductores instalables:</a:t>
            </a:r>
          </a:p>
          <a:p>
            <a:pPr lvl="1"/>
            <a:r>
              <a:rPr lang="es-ES" dirty="0" err="1" smtClean="0"/>
              <a:t>Quicktime</a:t>
            </a:r>
            <a:endParaRPr lang="es-ES" dirty="0" smtClean="0"/>
          </a:p>
          <a:p>
            <a:pPr lvl="1"/>
            <a:r>
              <a:rPr lang="es-ES" dirty="0" smtClean="0"/>
              <a:t>Windows Media Player</a:t>
            </a:r>
          </a:p>
          <a:p>
            <a:pPr lvl="1"/>
            <a:r>
              <a:rPr lang="es-ES" dirty="0" smtClean="0"/>
              <a:t>Real Player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.mp3 se </a:t>
            </a:r>
            <a:r>
              <a:rPr lang="es-ES" dirty="0" err="1" smtClean="0"/>
              <a:t>populariz</a:t>
            </a:r>
            <a:r>
              <a:rPr lang="es-CR" dirty="0" err="1" smtClean="0"/>
              <a:t>ó</a:t>
            </a:r>
            <a:endParaRPr lang="es-ES" dirty="0" smtClean="0"/>
          </a:p>
          <a:p>
            <a:pPr lvl="1"/>
            <a:r>
              <a:rPr lang="es-ES" dirty="0" smtClean="0"/>
              <a:t>Adobe Flash fue adoptado por la comunidad</a:t>
            </a:r>
            <a:br>
              <a:rPr lang="es-ES" dirty="0" smtClean="0"/>
            </a:br>
            <a:r>
              <a:rPr lang="es-ES" dirty="0" smtClean="0"/>
              <a:t>como </a:t>
            </a:r>
            <a:r>
              <a:rPr lang="es-ES" dirty="0" err="1" smtClean="0"/>
              <a:t>plugin</a:t>
            </a:r>
            <a:r>
              <a:rPr lang="es-ES" dirty="0" smtClean="0"/>
              <a:t> «por defecto»</a:t>
            </a:r>
            <a:br>
              <a:rPr lang="es-ES" dirty="0" smtClean="0"/>
            </a:b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752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Video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Mayor ancho </a:t>
            </a:r>
            <a:r>
              <a:rPr lang="es-ES" dirty="0"/>
              <a:t>de banda</a:t>
            </a:r>
            <a:br>
              <a:rPr lang="es-ES" dirty="0"/>
            </a:br>
            <a:r>
              <a:rPr lang="es-ES" dirty="0">
                <a:hlinkClick r:id="rId2"/>
              </a:rPr>
              <a:t>http://www.lifeofpimovie.com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Actualmente la tecnología líder es Flash, pero HTML5 puede cambiar eso dentro de muy poco</a:t>
            </a:r>
          </a:p>
          <a:p>
            <a:pPr lvl="1"/>
            <a:r>
              <a:rPr lang="es-ES" dirty="0" smtClean="0"/>
              <a:t>Navegadores están evolucionando muy rápido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45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&lt;video&gt;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 </a:t>
            </a:r>
            <a:r>
              <a:rPr lang="es-ES" dirty="0" err="1" smtClean="0"/>
              <a:t>autoplay</a:t>
            </a:r>
            <a:r>
              <a:rPr lang="es-ES" dirty="0" smtClean="0"/>
              <a:t>, </a:t>
            </a:r>
            <a:r>
              <a:rPr lang="es-ES" dirty="0" err="1" smtClean="0"/>
              <a:t>controls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loop</a:t>
            </a:r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source</a:t>
            </a:r>
            <a:r>
              <a:rPr lang="es-ES" dirty="0" smtClean="0"/>
              <a:t>&gt; indica el archivo a reproducir</a:t>
            </a:r>
            <a:br>
              <a:rPr lang="es-ES" dirty="0" smtClean="0"/>
            </a:b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extBox 4"/>
          <p:cNvSpPr txBox="1"/>
          <p:nvPr/>
        </p:nvSpPr>
        <p:spPr>
          <a:xfrm>
            <a:off x="663925" y="3501366"/>
            <a:ext cx="7848872" cy="16169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controls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movie.mp4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type="video/mp4"&gt;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 video no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está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disponible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este</a:t>
            </a:r>
            <a:r>
              <a:rPr lang="en-US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navegador</a:t>
            </a:r>
            <a:endParaRPr lang="en-US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&lt;/video&gt;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Atributos extra</a:t>
            </a:r>
            <a:r>
              <a:rPr lang="en-US" dirty="0" smtClean="0"/>
              <a:t> </a:t>
            </a:r>
            <a:r>
              <a:rPr lang="en-US" dirty="0" err="1" smtClean="0"/>
              <a:t>exclusivos</a:t>
            </a:r>
            <a:r>
              <a:rPr lang="en-US" dirty="0" smtClean="0"/>
              <a:t> de &lt;video&gt;</a:t>
            </a:r>
            <a:r>
              <a:rPr lang="es-CR" dirty="0" smtClean="0"/>
              <a:t>:</a:t>
            </a:r>
            <a:endParaRPr lang="es-ES" dirty="0" smtClean="0"/>
          </a:p>
          <a:p>
            <a:pPr lvl="1"/>
            <a:r>
              <a:rPr lang="es-ES" dirty="0" err="1" smtClean="0"/>
              <a:t>width</a:t>
            </a:r>
            <a:endParaRPr lang="es-ES" dirty="0"/>
          </a:p>
          <a:p>
            <a:pPr lvl="1"/>
            <a:r>
              <a:rPr lang="es-ES" dirty="0" err="1" smtClean="0"/>
              <a:t>height</a:t>
            </a:r>
            <a:endParaRPr lang="es-ES" dirty="0" smtClean="0"/>
          </a:p>
          <a:p>
            <a:pPr lvl="1"/>
            <a:r>
              <a:rPr lang="es-ES" dirty="0" err="1"/>
              <a:t>muted</a:t>
            </a:r>
            <a:endParaRPr lang="es-ES" dirty="0" smtClean="0"/>
          </a:p>
          <a:p>
            <a:pPr lvl="1"/>
            <a:r>
              <a:rPr lang="es-ES" dirty="0" smtClean="0"/>
              <a:t>poster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6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>
                <a:solidFill>
                  <a:srgbClr val="0070C0"/>
                </a:solidFill>
              </a:rPr>
              <a:t>Poster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funciona como imagen pre-carga</a:t>
            </a:r>
          </a:p>
          <a:p>
            <a:pPr lvl="1"/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15716"/>
            <a:ext cx="5619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Formatos de Video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3 </a:t>
            </a:r>
            <a:r>
              <a:rPr lang="es-ES" dirty="0" err="1" smtClean="0"/>
              <a:t>codecs</a:t>
            </a:r>
            <a:r>
              <a:rPr lang="es-ES" dirty="0" smtClean="0"/>
              <a:t>:</a:t>
            </a:r>
          </a:p>
          <a:p>
            <a:r>
              <a:rPr lang="es-ES" dirty="0" smtClean="0"/>
              <a:t>MP4</a:t>
            </a:r>
          </a:p>
          <a:p>
            <a:r>
              <a:rPr lang="es-ES" dirty="0" smtClean="0"/>
              <a:t>OGG</a:t>
            </a:r>
          </a:p>
          <a:p>
            <a:r>
              <a:rPr lang="es-ES" dirty="0" err="1" smtClean="0"/>
              <a:t>WebM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467544" y="579597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www.quirksmode.org/html5/tests/video.html</a:t>
            </a:r>
            <a:endParaRPr lang="es-E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739052"/>
              </p:ext>
            </p:extLst>
          </p:nvPr>
        </p:nvGraphicFramePr>
        <p:xfrm>
          <a:off x="323528" y="4005064"/>
          <a:ext cx="8591872" cy="1249680"/>
        </p:xfrm>
        <a:graphic>
          <a:graphicData uri="http://schemas.openxmlformats.org/drawingml/2006/table">
            <a:tbl>
              <a:tblPr/>
              <a:tblGrid>
                <a:gridCol w="1247056"/>
                <a:gridCol w="1186763"/>
                <a:gridCol w="1565607"/>
                <a:gridCol w="1352580"/>
                <a:gridCol w="734895"/>
                <a:gridCol w="704771"/>
                <a:gridCol w="1080120"/>
                <a:gridCol w="720080"/>
              </a:tblGrid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Android</a:t>
                      </a:r>
                      <a:endParaRPr lang="es-ES" b="1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Chrome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Firefox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IE</a:t>
                      </a:r>
                      <a:endParaRPr lang="es-ES" b="1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iOS</a:t>
                      </a:r>
                      <a:endParaRPr lang="es-ES" b="1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Opera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Safari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MP4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OGV</a:t>
                      </a:r>
                      <a:endParaRPr lang="es-E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2.3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3.6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10.63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/>
                        <a:t>WebM</a:t>
                      </a:r>
                      <a:endParaRPr lang="es-E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3.6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10.63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A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2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Tag</a:t>
            </a:r>
            <a:r>
              <a:rPr lang="es-ES" dirty="0" smtClean="0"/>
              <a:t> de &lt;video&gt;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en HTML:</a:t>
            </a:r>
          </a:p>
          <a:p>
            <a:pPr lvl="1"/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63925" y="2924944"/>
            <a:ext cx="7848872" cy="24479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="320"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="240" 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poster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imagen.jpg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movie.mp4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type="video/mp4"&gt;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movie.ogv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type="video/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movie.webm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video/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 video no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está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disponible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navegador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&lt;/video&gt;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3925" y="5949280"/>
            <a:ext cx="3924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http://html5demos.com/video</a:t>
            </a:r>
          </a:p>
        </p:txBody>
      </p:sp>
    </p:spTree>
    <p:extLst>
      <p:ext uri="{BB962C8B-B14F-4D97-AF65-F5344CB8AC3E}">
        <p14:creationId xmlns:p14="http://schemas.microsoft.com/office/powerpoint/2010/main" val="24911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 guiada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Usando el video “gato” en media.zip, haga un HTML con un video adentro.</a:t>
            </a:r>
          </a:p>
          <a:p>
            <a:endParaRPr lang="es-ES" dirty="0"/>
          </a:p>
          <a:p>
            <a:r>
              <a:rPr lang="es-ES" dirty="0" smtClean="0"/>
              <a:t>Note cómo se comportan los diferentes browsers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Firefox sin </a:t>
            </a:r>
            <a:r>
              <a:rPr lang="es-ES" dirty="0" err="1" smtClean="0"/>
              <a:t>WebM</a:t>
            </a:r>
            <a:r>
              <a:rPr lang="es-ES" dirty="0" smtClean="0"/>
              <a:t> ni OGV</a:t>
            </a:r>
            <a:endParaRPr lang="es-ES" dirty="0"/>
          </a:p>
        </p:txBody>
      </p:sp>
      <p:sp>
        <p:nvSpPr>
          <p:cNvPr id="4" name="TextBox 4"/>
          <p:cNvSpPr txBox="1"/>
          <p:nvPr/>
        </p:nvSpPr>
        <p:spPr>
          <a:xfrm>
            <a:off x="827584" y="4148901"/>
            <a:ext cx="7848872" cy="24479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="320"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="240" 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poster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imagen.jpg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movie.mp4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type="video/mp4"&gt;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movie.ogv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type="video/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movie.webm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video/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 video no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está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disponible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navegador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&lt;/video&gt;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Laboratorio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600" dirty="0" smtClean="0"/>
              <a:t>Construya con HTML y </a:t>
            </a:r>
            <a:r>
              <a:rPr lang="es-ES" sz="2600" dirty="0" err="1" smtClean="0"/>
              <a:t>Javascript</a:t>
            </a:r>
            <a:r>
              <a:rPr lang="es-ES" sz="2600" dirty="0" smtClean="0"/>
              <a:t> un «televisor»</a:t>
            </a:r>
          </a:p>
          <a:p>
            <a:pPr lvl="1"/>
            <a:r>
              <a:rPr lang="es-ES" sz="2400" dirty="0" smtClean="0"/>
              <a:t>Cargar un primer video</a:t>
            </a:r>
          </a:p>
          <a:p>
            <a:pPr lvl="1"/>
            <a:r>
              <a:rPr lang="es-ES" sz="2400" dirty="0" smtClean="0"/>
              <a:t>Botón de “</a:t>
            </a:r>
            <a:r>
              <a:rPr lang="es-ES" sz="2400" i="1" dirty="0" smtClean="0"/>
              <a:t>Cambiar Canal</a:t>
            </a:r>
            <a:r>
              <a:rPr lang="es-ES" sz="2400" dirty="0" smtClean="0"/>
              <a:t>” pasa sig. video</a:t>
            </a:r>
          </a:p>
          <a:p>
            <a:pPr lvl="1"/>
            <a:r>
              <a:rPr lang="es-ES" sz="2400" dirty="0" smtClean="0"/>
              <a:t>Input </a:t>
            </a:r>
            <a:r>
              <a:rPr lang="es-ES" sz="2400" dirty="0" err="1" smtClean="0"/>
              <a:t>range</a:t>
            </a:r>
            <a:r>
              <a:rPr lang="es-ES" sz="2400" dirty="0" smtClean="0"/>
              <a:t> para subir y bajar volumen</a:t>
            </a:r>
          </a:p>
          <a:p>
            <a:pPr lvl="1"/>
            <a:r>
              <a:rPr lang="es-ES" sz="2400" dirty="0" err="1" smtClean="0"/>
              <a:t>Click</a:t>
            </a:r>
            <a:r>
              <a:rPr lang="es-ES" sz="2400" dirty="0" smtClean="0"/>
              <a:t> sobre el video detiene la reproducción</a:t>
            </a:r>
            <a:endParaRPr lang="es-ES" sz="2400" dirty="0"/>
          </a:p>
          <a:p>
            <a:pPr lvl="1"/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Opcionalmente:</a:t>
            </a:r>
          </a:p>
          <a:p>
            <a:pPr lvl="1"/>
            <a:r>
              <a:rPr lang="es-ES" sz="2400" dirty="0" smtClean="0"/>
              <a:t>Media </a:t>
            </a:r>
            <a:r>
              <a:rPr lang="es-ES" sz="2400" dirty="0" err="1" smtClean="0"/>
              <a:t>Queries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11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Audio en Web</a:t>
            </a:r>
            <a:endParaRPr lang="es-E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Problemas de Flash</a:t>
            </a:r>
          </a:p>
          <a:p>
            <a:pPr lvl="1"/>
            <a:r>
              <a:rPr lang="es-ES" dirty="0" smtClean="0"/>
              <a:t>Sigue siendo un </a:t>
            </a:r>
            <a:r>
              <a:rPr lang="es-ES" dirty="0" err="1" smtClean="0"/>
              <a:t>plug</a:t>
            </a:r>
            <a:r>
              <a:rPr lang="es-ES" dirty="0" smtClean="0"/>
              <a:t>-in</a:t>
            </a:r>
          </a:p>
          <a:p>
            <a:pPr lvl="1"/>
            <a:r>
              <a:rPr lang="es-ES" dirty="0" smtClean="0"/>
              <a:t>Tecnología comercial</a:t>
            </a:r>
          </a:p>
          <a:p>
            <a:pPr lvl="1"/>
            <a:r>
              <a:rPr lang="es-ES" dirty="0" smtClean="0"/>
              <a:t>Mantenimiento de archivos requiere licencia y conocimiento de Adobe Flash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HTML5:</a:t>
            </a:r>
          </a:p>
          <a:p>
            <a:pPr lvl="1"/>
            <a:r>
              <a:rPr lang="es-ES" dirty="0" smtClean="0"/>
              <a:t>Ofrece control directo en el c</a:t>
            </a:r>
            <a:r>
              <a:rPr lang="es-CR" dirty="0" err="1" smtClean="0"/>
              <a:t>ódigo</a:t>
            </a:r>
            <a:endParaRPr lang="es-ES" dirty="0" smtClean="0"/>
          </a:p>
          <a:p>
            <a:pPr lvl="1"/>
            <a:r>
              <a:rPr lang="es-ES" dirty="0" smtClean="0"/>
              <a:t>Controles / botones son nativos</a:t>
            </a:r>
            <a:br>
              <a:rPr lang="es-ES" dirty="0" smtClean="0"/>
            </a:b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084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Audio con HTML5</a:t>
            </a:r>
            <a:endParaRPr lang="es-E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su forma más sencilla, el </a:t>
            </a:r>
            <a:r>
              <a:rPr lang="es-ES" dirty="0" err="1" smtClean="0"/>
              <a:t>tag</a:t>
            </a:r>
            <a:r>
              <a:rPr lang="es-ES" dirty="0" smtClean="0"/>
              <a:t> de audio se ve de la siguiente manera</a:t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3022202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="sound.mp3"&gt;&lt;/audio&gt;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Audio con HTML5</a:t>
            </a:r>
            <a:endParaRPr lang="es-E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Soporte y patentes</a:t>
            </a:r>
            <a:endParaRPr lang="es-ES" sz="2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35902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Navegador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MP3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WAV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OGG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IE9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Firefox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Chrome</a:t>
                      </a:r>
                      <a:r>
                        <a:rPr lang="es-ES" dirty="0" smtClean="0"/>
                        <a:t> 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Safari</a:t>
                      </a:r>
                      <a:r>
                        <a:rPr lang="es-ES" baseline="0" dirty="0" smtClean="0"/>
                        <a:t> 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 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ross 4"/>
          <p:cNvSpPr/>
          <p:nvPr/>
        </p:nvSpPr>
        <p:spPr bwMode="auto">
          <a:xfrm rot="2592525">
            <a:off x="4991594" y="3488554"/>
            <a:ext cx="288032" cy="288032"/>
          </a:xfrm>
          <a:prstGeom prst="plu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ross 5"/>
          <p:cNvSpPr/>
          <p:nvPr/>
        </p:nvSpPr>
        <p:spPr bwMode="auto">
          <a:xfrm rot="2592525">
            <a:off x="6431754" y="3488554"/>
            <a:ext cx="288032" cy="288032"/>
          </a:xfrm>
          <a:prstGeom prst="plu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Cross 6"/>
          <p:cNvSpPr/>
          <p:nvPr/>
        </p:nvSpPr>
        <p:spPr bwMode="auto">
          <a:xfrm rot="2592525">
            <a:off x="3407418" y="3848594"/>
            <a:ext cx="288032" cy="288032"/>
          </a:xfrm>
          <a:prstGeom prst="plu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Cross 7"/>
          <p:cNvSpPr/>
          <p:nvPr/>
        </p:nvSpPr>
        <p:spPr bwMode="auto">
          <a:xfrm rot="2592525">
            <a:off x="3432326" y="4953622"/>
            <a:ext cx="288032" cy="288032"/>
          </a:xfrm>
          <a:prstGeom prst="plu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ross 8"/>
          <p:cNvSpPr/>
          <p:nvPr/>
        </p:nvSpPr>
        <p:spPr bwMode="auto">
          <a:xfrm rot="2592525">
            <a:off x="6456662" y="4593582"/>
            <a:ext cx="288032" cy="288032"/>
          </a:xfrm>
          <a:prstGeom prst="plu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Action Button: Forward or Next 9">
            <a:hlinkClick r:id="" action="ppaction://noaction" highlightClick="1"/>
          </p:cNvPr>
          <p:cNvSpPr/>
          <p:nvPr/>
        </p:nvSpPr>
        <p:spPr bwMode="auto">
          <a:xfrm>
            <a:off x="3347864" y="350100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Action Button: Forward or Next 10">
            <a:hlinkClick r:id="" action="ppaction://noaction" highlightClick="1"/>
          </p:cNvPr>
          <p:cNvSpPr/>
          <p:nvPr/>
        </p:nvSpPr>
        <p:spPr bwMode="auto">
          <a:xfrm>
            <a:off x="3372772" y="422108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ction Button: Forward or Next 11">
            <a:hlinkClick r:id="" action="ppaction://noaction" highlightClick="1"/>
          </p:cNvPr>
          <p:cNvSpPr/>
          <p:nvPr/>
        </p:nvSpPr>
        <p:spPr bwMode="auto">
          <a:xfrm>
            <a:off x="3372772" y="458112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ction Button: Forward or Next 12">
            <a:hlinkClick r:id="" action="ppaction://noaction" highlightClick="1"/>
          </p:cNvPr>
          <p:cNvSpPr/>
          <p:nvPr/>
        </p:nvSpPr>
        <p:spPr bwMode="auto">
          <a:xfrm>
            <a:off x="5004048" y="386104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Action Button: Forward or Next 13">
            <a:hlinkClick r:id="" action="ppaction://noaction" highlightClick="1"/>
          </p:cNvPr>
          <p:cNvSpPr/>
          <p:nvPr/>
        </p:nvSpPr>
        <p:spPr bwMode="auto">
          <a:xfrm>
            <a:off x="5004048" y="422108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Action Button: Forward or Next 14">
            <a:hlinkClick r:id="" action="ppaction://noaction" highlightClick="1"/>
          </p:cNvPr>
          <p:cNvSpPr/>
          <p:nvPr/>
        </p:nvSpPr>
        <p:spPr bwMode="auto">
          <a:xfrm>
            <a:off x="5004048" y="458112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Action Button: Forward or Next 15">
            <a:hlinkClick r:id="" action="ppaction://noaction" highlightClick="1"/>
          </p:cNvPr>
          <p:cNvSpPr/>
          <p:nvPr/>
        </p:nvSpPr>
        <p:spPr bwMode="auto">
          <a:xfrm>
            <a:off x="5004048" y="494116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Action Button: Forward or Next 16">
            <a:hlinkClick r:id="" action="ppaction://noaction" highlightClick="1"/>
          </p:cNvPr>
          <p:cNvSpPr/>
          <p:nvPr/>
        </p:nvSpPr>
        <p:spPr bwMode="auto">
          <a:xfrm>
            <a:off x="6444208" y="386104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Action Button: Forward or Next 17">
            <a:hlinkClick r:id="" action="ppaction://noaction" highlightClick="1"/>
          </p:cNvPr>
          <p:cNvSpPr/>
          <p:nvPr/>
        </p:nvSpPr>
        <p:spPr bwMode="auto">
          <a:xfrm>
            <a:off x="6444208" y="422108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Action Button: Forward or Next 18">
            <a:hlinkClick r:id="" action="ppaction://noaction" highlightClick="1"/>
          </p:cNvPr>
          <p:cNvSpPr/>
          <p:nvPr/>
        </p:nvSpPr>
        <p:spPr bwMode="auto">
          <a:xfrm>
            <a:off x="6444208" y="4941168"/>
            <a:ext cx="335132" cy="288032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con HTML5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848872" cy="7859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sound.mp3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&gt;&lt;/audio&gt;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7848872" cy="18939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&lt;audio&gt;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sound.mp3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audio/mp3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sound.ogg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audio/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&lt;p&gt;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Disculpe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navegador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no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soporta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audio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&lt;/audio&gt;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Flecha abajo"/>
          <p:cNvSpPr/>
          <p:nvPr/>
        </p:nvSpPr>
        <p:spPr bwMode="auto">
          <a:xfrm>
            <a:off x="3275856" y="3356992"/>
            <a:ext cx="720080" cy="86409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Audio con HTML5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lugar del mensaje, se puede poner un </a:t>
            </a:r>
            <a:r>
              <a:rPr lang="es-ES" i="1" dirty="0" err="1" smtClean="0"/>
              <a:t>fallback</a:t>
            </a:r>
            <a:r>
              <a:rPr lang="es-ES" dirty="0" smtClean="0"/>
              <a:t> a Flash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926463"/>
            <a:ext cx="7848872" cy="28788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&lt;audio&gt;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sound.mp3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audio/mpeg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sound.ogg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audio/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&lt;object type="application/x-shockwave-flash"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data="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player.swf?soundFile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=sound.mp3"&gt;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name="movie"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	value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player.swf?soundFile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=sound.mp3" 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&lt;/audio&gt;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Aitrbutos</a:t>
            </a:r>
            <a:r>
              <a:rPr lang="es-ES" dirty="0" smtClean="0"/>
              <a:t> de &lt;audio&gt;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siguientes atributos determinan el comportamiento del audio: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212976"/>
            <a:ext cx="7848872" cy="16169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controls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loop preload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sound.mp3" type="audio/mpeg"&gt;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sound.ogg"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audio/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&lt;/audio&gt;</a:t>
            </a:r>
            <a:endParaRPr kumimoji="0" lang="es-ES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&lt;audio </a:t>
            </a:r>
            <a:r>
              <a:rPr lang="es-ES" dirty="0" err="1" smtClean="0">
                <a:solidFill>
                  <a:srgbClr val="00B0F0"/>
                </a:solidFill>
              </a:rPr>
              <a:t>controls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browser que despliegue los controles nativos para que el usuario maneje el audio</a:t>
            </a:r>
          </a:p>
          <a:p>
            <a:pPr lvl="1"/>
            <a:r>
              <a:rPr lang="es-ES" dirty="0" smtClean="0"/>
              <a:t>Play/Pausa</a:t>
            </a:r>
          </a:p>
          <a:p>
            <a:pPr lvl="1"/>
            <a:r>
              <a:rPr lang="es-ES" dirty="0" smtClean="0"/>
              <a:t>Duración / Progreso</a:t>
            </a:r>
          </a:p>
          <a:p>
            <a:pPr lvl="1"/>
            <a:r>
              <a:rPr lang="es-ES" dirty="0" smtClean="0"/>
              <a:t>Volumen / Mute</a:t>
            </a:r>
          </a:p>
          <a:p>
            <a:pPr lvl="1"/>
            <a:endParaRPr lang="es-ES" dirty="0"/>
          </a:p>
          <a:p>
            <a:r>
              <a:rPr lang="es-ES" dirty="0" smtClean="0"/>
              <a:t>Su apariencia cambia de navegador a navegador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0492" y="5805264"/>
            <a:ext cx="74778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Carpeta</a:t>
            </a:r>
            <a:r>
              <a:rPr lang="en-US" dirty="0"/>
              <a:t>: audio-NASA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1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ML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0000"/>
      </a:accent6>
      <a:hlink>
        <a:srgbClr val="0000FF"/>
      </a:hlink>
      <a:folHlink>
        <a:srgbClr val="800080"/>
      </a:folHlink>
    </a:clrScheme>
    <a:fontScheme name="PlantillaU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U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U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ppts Actis 2009</Template>
  <TotalTime>2073</TotalTime>
  <Words>1161</Words>
  <Application>Microsoft Office PowerPoint</Application>
  <PresentationFormat>Presentación en pantalla (4:3)</PresentationFormat>
  <Paragraphs>272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Times New Roman</vt:lpstr>
      <vt:lpstr>Verdana</vt:lpstr>
      <vt:lpstr>Verdana</vt:lpstr>
      <vt:lpstr>PlantillaUML</vt:lpstr>
      <vt:lpstr>Multimedia</vt:lpstr>
      <vt:lpstr>Audio en Web</vt:lpstr>
      <vt:lpstr>Audio en Web</vt:lpstr>
      <vt:lpstr>Audio con HTML5</vt:lpstr>
      <vt:lpstr>Audio con HTML5</vt:lpstr>
      <vt:lpstr>Audio con HTML5</vt:lpstr>
      <vt:lpstr>Audio con HTML5</vt:lpstr>
      <vt:lpstr>Aitrbutos de &lt;audio&gt;</vt:lpstr>
      <vt:lpstr>&lt;audio controls&gt;</vt:lpstr>
      <vt:lpstr>&lt;audio autoplay&gt;</vt:lpstr>
      <vt:lpstr>&lt;audio loop&gt;</vt:lpstr>
      <vt:lpstr>&lt;audio preload="auto"&gt;</vt:lpstr>
      <vt:lpstr>Control desde JS</vt:lpstr>
      <vt:lpstr>Métodos HTML5</vt:lpstr>
      <vt:lpstr>Propiedades HTML5</vt:lpstr>
      <vt:lpstr>Eventos HTML5</vt:lpstr>
      <vt:lpstr>Eventos HTML5</vt:lpstr>
      <vt:lpstr>Práctica Audio</vt:lpstr>
      <vt:lpstr>Video</vt:lpstr>
      <vt:lpstr>Video</vt:lpstr>
      <vt:lpstr>Atributos &lt;video&gt;</vt:lpstr>
      <vt:lpstr>Atributos &lt;video&gt;</vt:lpstr>
      <vt:lpstr>Atributos &lt;video&gt;</vt:lpstr>
      <vt:lpstr>Formatos de Video</vt:lpstr>
      <vt:lpstr>Tag de &lt;video&gt;</vt:lpstr>
      <vt:lpstr>Práctica guiada</vt:lpstr>
      <vt:lpstr>Laboratorio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Esteban</dc:creator>
  <cp:lastModifiedBy>PROGRAMACION</cp:lastModifiedBy>
  <cp:revision>80</cp:revision>
  <dcterms:created xsi:type="dcterms:W3CDTF">2012-11-08T17:28:52Z</dcterms:created>
  <dcterms:modified xsi:type="dcterms:W3CDTF">2016-12-13T02:21:58Z</dcterms:modified>
</cp:coreProperties>
</file>