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3" r:id="rId3"/>
    <p:sldId id="294" r:id="rId4"/>
    <p:sldId id="257" r:id="rId5"/>
    <p:sldId id="262" r:id="rId6"/>
    <p:sldId id="297" r:id="rId7"/>
    <p:sldId id="258" r:id="rId8"/>
    <p:sldId id="301" r:id="rId9"/>
    <p:sldId id="300" r:id="rId10"/>
    <p:sldId id="259" r:id="rId11"/>
    <p:sldId id="260" r:id="rId12"/>
    <p:sldId id="264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5" r:id="rId38"/>
    <p:sldId id="292" r:id="rId39"/>
    <p:sldId id="298" r:id="rId40"/>
    <p:sldId id="266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/>
    <p:restoredTop sz="81867" autoAdjust="0"/>
  </p:normalViewPr>
  <p:slideViewPr>
    <p:cSldViewPr>
      <p:cViewPr varScale="1">
        <p:scale>
          <a:sx n="61" d="100"/>
          <a:sy n="61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C479-EDCE-4E3A-80C9-A76F29E1F96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335FB-37EE-44D7-831A-27F6A9C00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3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335FB-37EE-44D7-831A-27F6A9C0055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46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335FB-37EE-44D7-831A-27F6A9C0055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11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335FB-37EE-44D7-831A-27F6A9C0055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33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975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28600" y="1295400"/>
            <a:ext cx="89154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28600" y="1338263"/>
            <a:ext cx="89154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81000" y="7620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0" y="6096000"/>
            <a:ext cx="89916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0" y="6172200"/>
            <a:ext cx="89916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0" y="6400800"/>
            <a:ext cx="20923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2009 Cenfotec 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8839200" y="48006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9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0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6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9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2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21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endParaRPr lang="es-ES"/>
          </a:p>
        </p:txBody>
      </p:sp>
      <p:sp>
        <p:nvSpPr>
          <p:cNvPr id="421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+mn-lt"/>
              </a:defRPr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2975A3"/>
          </a:solidFill>
          <a:ln w="9525">
            <a:solidFill>
              <a:srgbClr val="2975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0" y="6553200"/>
            <a:ext cx="16002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 2009 Cenfotec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>
            <a:off x="228600" y="914400"/>
            <a:ext cx="304800" cy="304800"/>
          </a:xfrm>
          <a:prstGeom prst="ellipse">
            <a:avLst/>
          </a:prstGeom>
          <a:solidFill>
            <a:srgbClr val="2975A3"/>
          </a:solidFill>
          <a:ln w="9525">
            <a:solidFill>
              <a:srgbClr val="2975A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000" b="1" i="0">
              <a:latin typeface="Verdana" pitchFamily="34" charset="0"/>
            </a:endParaRP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381000" y="762000"/>
            <a:ext cx="0" cy="60960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single-page.html#the-meter-elem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ufoo.com/html5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sewebmaster.com/html/html5-form-elements.php" TargetMode="External"/><Relationship Id="rId2" Type="http://schemas.openxmlformats.org/officeDocument/2006/relationships/hyperlink" Target="http://diveintohtml5.info/form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ufoo.com/html5/" TargetMode="External"/><Relationship Id="rId4" Type="http://schemas.openxmlformats.org/officeDocument/2006/relationships/hyperlink" Target="http://www.html5rocks.com/en/tutorials/forms/html5form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Formularios en HTML5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6560"/>
            <a:ext cx="6400800" cy="1752600"/>
          </a:xfrm>
        </p:spPr>
        <p:txBody>
          <a:bodyPr/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Nuevas etiquetas y atributos</a:t>
            </a:r>
            <a:endParaRPr lang="es-E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</a:t>
            </a:r>
            <a:r>
              <a:rPr lang="es-ES" dirty="0" err="1" smtClean="0"/>
              <a:t>progress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 el progreso de una tarea</a:t>
            </a:r>
          </a:p>
          <a:p>
            <a:pPr lvl="1"/>
            <a:r>
              <a:rPr lang="es-ES" dirty="0" smtClean="0"/>
              <a:t>Manipulable desde JS</a:t>
            </a:r>
          </a:p>
          <a:p>
            <a:endParaRPr lang="es-ES" dirty="0" smtClean="0"/>
          </a:p>
          <a:p>
            <a:r>
              <a:rPr lang="es-ES" dirty="0" err="1" smtClean="0"/>
              <a:t>Ej</a:t>
            </a:r>
            <a:r>
              <a:rPr lang="es-ES" dirty="0" smtClean="0"/>
              <a:t>: El porcentaje de un archivo mientras se sube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795207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&lt;progress max="100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progress&gt;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&lt;meter&gt;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Datos representados dentro de un rango conocido</a:t>
            </a:r>
          </a:p>
          <a:p>
            <a:r>
              <a:rPr lang="es-ES" dirty="0" err="1" smtClean="0"/>
              <a:t>Ej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/>
              <a:t>Temperatura</a:t>
            </a:r>
          </a:p>
          <a:p>
            <a:pPr lvl="1"/>
            <a:r>
              <a:rPr lang="es-ES" dirty="0" smtClean="0"/>
              <a:t>Espacio disponible disco duro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r>
              <a:rPr lang="es-ES" dirty="0" smtClean="0"/>
              <a:t>Otros atributos: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high, low, optimum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723199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&lt;meter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min="10" max="50"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32" &gt;&lt;/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433" y="6309320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dev.w3.org/html5/spec/single-page.html#the-meter-element</a:t>
            </a: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&lt;output&gt;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 los datos producto de un cálculo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Su contenido debería ser dinámico, ya sea JS o desde el servidor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654433" y="630932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http://dev.w3.org/html5/spec/single-page.html#the-meter-element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5968" y="4437112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").value =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3+5;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3199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&lt;output id="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suma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"&gt;&lt;/output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atributos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varios atributos que definen ciertas características a un campo de texto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047252"/>
            <a:ext cx="7848872" cy="18939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="32"&gt;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disabled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atributos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HTML5 incorpora una serie de nuevos atributos que proporcionan funcionalidad:</a:t>
            </a:r>
          </a:p>
          <a:p>
            <a:pPr lvl="1"/>
            <a:r>
              <a:rPr lang="es-ES" dirty="0" smtClean="0"/>
              <a:t>autofocus</a:t>
            </a:r>
          </a:p>
          <a:p>
            <a:pPr lvl="1"/>
            <a:r>
              <a:rPr lang="es-ES" dirty="0" err="1" smtClean="0"/>
              <a:t>placeholder</a:t>
            </a:r>
            <a:endParaRPr lang="es-ES" dirty="0" smtClean="0"/>
          </a:p>
          <a:p>
            <a:pPr lvl="1"/>
            <a:r>
              <a:rPr lang="es-ES" dirty="0" err="1" smtClean="0"/>
              <a:t>required</a:t>
            </a:r>
            <a:endParaRPr lang="es-ES" dirty="0" smtClean="0"/>
          </a:p>
          <a:p>
            <a:pPr lvl="1"/>
            <a:r>
              <a:rPr lang="es-ES" dirty="0" smtClean="0"/>
              <a:t>autocomplete</a:t>
            </a:r>
          </a:p>
          <a:p>
            <a:pPr lvl="1"/>
            <a:r>
              <a:rPr lang="es-ES" dirty="0" err="1" smtClean="0"/>
              <a:t>form</a:t>
            </a:r>
            <a:endParaRPr lang="es-ES" dirty="0" smtClean="0"/>
          </a:p>
          <a:p>
            <a:pPr lvl="1"/>
            <a:r>
              <a:rPr lang="es-ES" dirty="0" err="1" smtClean="0"/>
              <a:t>pattern</a:t>
            </a:r>
            <a:endParaRPr lang="es-ES" dirty="0" smtClean="0"/>
          </a:p>
          <a:p>
            <a:pPr lvl="1"/>
            <a:r>
              <a:rPr lang="es-ES" dirty="0" err="1" smtClean="0"/>
              <a:t>contenteditable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2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autofocus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carga la página, el navegador pone el cursor parpadeando sobre el campo de texto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Si hay más de uno, el browser obedece al primero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11231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autofocus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placeholder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Texto de guía que aparece</a:t>
            </a:r>
            <a:r>
              <a:rPr lang="es-ES" i="1" dirty="0" smtClean="0"/>
              <a:t> </a:t>
            </a:r>
            <a:r>
              <a:rPr lang="es-ES" dirty="0" smtClean="0"/>
              <a:t>sobre el campo de texto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Normalmente representa un ejemplo del contenido o viene con una instrucción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11231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placeholder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="Ingrese su nombre"&gt;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required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navegador que ese campo es obligatorio: el formulario no se puede </a:t>
            </a:r>
            <a:r>
              <a:rPr lang="es-ES" i="1" dirty="0" err="1" smtClean="0"/>
              <a:t>submitear</a:t>
            </a:r>
            <a:endParaRPr lang="es-ES" i="1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Mensaje de </a:t>
            </a:r>
            <a:r>
              <a:rPr lang="es-ES" dirty="0" err="1" smtClean="0"/>
              <a:t>feedback</a:t>
            </a:r>
            <a:r>
              <a:rPr lang="es-ES" dirty="0" smtClean="0"/>
              <a:t> varía entre plataformas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11231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required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autocomplete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no se indica, el valor por defecto es </a:t>
            </a:r>
            <a:r>
              <a:rPr lang="es-ES" i="1" dirty="0" err="1" smtClean="0"/>
              <a:t>on</a:t>
            </a:r>
            <a:endParaRPr lang="es-ES" i="1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Al cambiarse a </a:t>
            </a:r>
            <a:r>
              <a:rPr lang="es-ES" i="1" dirty="0" smtClean="0"/>
              <a:t>off</a:t>
            </a:r>
            <a:r>
              <a:rPr lang="es-ES" dirty="0" smtClean="0"/>
              <a:t> el navegador deja de almacenar posibles valores para ese campo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11231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autocomplete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="off"&gt;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pattern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Impone un formato específico al valor del campo de texto. Útil para hacer validaciones</a:t>
            </a:r>
            <a:endParaRPr lang="es-ES" i="1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Acepta como valor una </a:t>
            </a:r>
            <a:r>
              <a:rPr lang="es-ES" dirty="0" err="1" smtClean="0"/>
              <a:t>RegEx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11231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="\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d{2,15}" 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formulario?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4608512" cy="3456384"/>
          </a:xfrm>
        </p:spPr>
      </p:pic>
      <p:sp>
        <p:nvSpPr>
          <p:cNvPr id="5" name="TextBox 4"/>
          <p:cNvSpPr txBox="1"/>
          <p:nvPr/>
        </p:nvSpPr>
        <p:spPr>
          <a:xfrm>
            <a:off x="5573751" y="3356992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 &lt;input 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=‘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’&gt;</a:t>
            </a:r>
          </a:p>
          <a:p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s-E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form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navegador a cuál(es) formularios pertenece el campo de texto</a:t>
            </a:r>
            <a:endParaRPr lang="es-ES" i="1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Si el input necesita estar afuera del &lt;</a:t>
            </a:r>
            <a:r>
              <a:rPr lang="es-ES" dirty="0" err="1" smtClean="0"/>
              <a:t>form</a:t>
            </a:r>
            <a:r>
              <a:rPr lang="es-ES" dirty="0" smtClean="0"/>
              <a:t>&gt;, su valor aún así se puede </a:t>
            </a:r>
            <a:r>
              <a:rPr lang="es-ES" i="1" dirty="0" err="1" smtClean="0"/>
              <a:t>submitear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515287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formName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i="1" dirty="0" err="1" smtClean="0"/>
              <a:t>tipos</a:t>
            </a:r>
            <a:r>
              <a:rPr lang="en-US" dirty="0" smtClean="0"/>
              <a:t> de </a:t>
            </a:r>
            <a:r>
              <a:rPr lang="en-US" i="1" dirty="0" smtClean="0"/>
              <a:t>input</a:t>
            </a:r>
            <a:endParaRPr lang="es-E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un usuario ingresa datos en un formulario, existen diferentes «tipos» de campos: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84984"/>
            <a:ext cx="7848872" cy="24479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login.php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&lt;input </a:t>
            </a:r>
            <a:r>
              <a:rPr lang="es-E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&lt;input </a:t>
            </a:r>
            <a:r>
              <a:rPr lang="es-E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&lt;input </a:t>
            </a:r>
            <a:r>
              <a:rPr lang="es-E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44417"/>
            <a:ext cx="2759535" cy="2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campo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HTML5 incorpora una nueva gama de opciones para el atributo </a:t>
            </a:r>
            <a:r>
              <a:rPr lang="es-ES" b="1" dirty="0" err="1" smtClean="0"/>
              <a:t>type</a:t>
            </a:r>
            <a:endParaRPr lang="es-ES" b="1" dirty="0"/>
          </a:p>
          <a:p>
            <a:endParaRPr lang="es-ES" b="1" dirty="0" smtClean="0"/>
          </a:p>
          <a:p>
            <a:r>
              <a:rPr lang="es-ES" dirty="0" smtClean="0"/>
              <a:t>Dos motivos:</a:t>
            </a:r>
          </a:p>
          <a:p>
            <a:pPr lvl="1"/>
            <a:r>
              <a:rPr lang="es-ES" dirty="0" smtClean="0"/>
              <a:t>Funcionalidad</a:t>
            </a:r>
          </a:p>
          <a:p>
            <a:pPr lvl="1"/>
            <a:r>
              <a:rPr lang="es-ES" dirty="0" smtClean="0"/>
              <a:t>Semántica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Todavía no todos tienen soporte por todos los </a:t>
            </a:r>
            <a:r>
              <a:rPr lang="es-ES" smtClean="0"/>
              <a:t>browsers pero </a:t>
            </a:r>
            <a:r>
              <a:rPr lang="es-ES" dirty="0" smtClean="0"/>
              <a:t>aplican </a:t>
            </a:r>
            <a:r>
              <a:rPr lang="es-ES" i="1" dirty="0" err="1" smtClean="0"/>
              <a:t>graceful</a:t>
            </a:r>
            <a:r>
              <a:rPr lang="es-ES" i="1" dirty="0" smtClean="0"/>
              <a:t> </a:t>
            </a:r>
            <a:r>
              <a:rPr lang="es-ES" i="1" dirty="0" err="1" smtClean="0"/>
              <a:t>degradation</a:t>
            </a:r>
            <a:endParaRPr lang="es-ES" i="1" dirty="0" smtClean="0"/>
          </a:p>
          <a:p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105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type=“…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271392" cy="4876800"/>
          </a:xfrm>
        </p:spPr>
        <p:txBody>
          <a:bodyPr/>
          <a:lstStyle/>
          <a:p>
            <a:r>
              <a:rPr lang="es-ES" dirty="0" err="1" smtClean="0"/>
              <a:t>tel</a:t>
            </a:r>
            <a:endParaRPr lang="es-ES" dirty="0" smtClean="0"/>
          </a:p>
          <a:p>
            <a:r>
              <a:rPr lang="es-ES" dirty="0" err="1" smtClean="0"/>
              <a:t>search</a:t>
            </a:r>
            <a:endParaRPr lang="es-ES" dirty="0" smtClean="0"/>
          </a:p>
          <a:p>
            <a:r>
              <a:rPr lang="es-ES" dirty="0" err="1" smtClean="0"/>
              <a:t>url</a:t>
            </a:r>
            <a:endParaRPr lang="es-ES" dirty="0" smtClean="0"/>
          </a:p>
          <a:p>
            <a:r>
              <a:rPr lang="es-ES" dirty="0" smtClean="0"/>
              <a:t>email</a:t>
            </a:r>
          </a:p>
          <a:p>
            <a:r>
              <a:rPr lang="es-ES" dirty="0" err="1" smtClean="0"/>
              <a:t>datetime</a:t>
            </a:r>
            <a:endParaRPr lang="es-ES" dirty="0" smtClean="0"/>
          </a:p>
          <a:p>
            <a:r>
              <a:rPr lang="es-ES" dirty="0" smtClean="0"/>
              <a:t>date</a:t>
            </a:r>
          </a:p>
          <a:p>
            <a:r>
              <a:rPr lang="es-ES" dirty="0" err="1" smtClean="0"/>
              <a:t>month</a:t>
            </a:r>
            <a:endParaRPr lang="es-ES" dirty="0" smtClean="0"/>
          </a:p>
          <a:p>
            <a:r>
              <a:rPr lang="es-ES" dirty="0" err="1"/>
              <a:t>week</a:t>
            </a:r>
            <a:endParaRPr lang="es-E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29000" y="1504528"/>
            <a:ext cx="427139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dirty="0" smtClean="0"/>
              <a:t>time</a:t>
            </a:r>
            <a:endParaRPr lang="es-ES" dirty="0"/>
          </a:p>
          <a:p>
            <a:r>
              <a:rPr lang="es-ES" dirty="0" err="1" smtClean="0"/>
              <a:t>datetime</a:t>
            </a:r>
            <a:r>
              <a:rPr lang="es-ES" dirty="0" smtClean="0"/>
              <a:t>-local</a:t>
            </a:r>
          </a:p>
          <a:p>
            <a:r>
              <a:rPr lang="es-ES" dirty="0" err="1" smtClean="0"/>
              <a:t>number</a:t>
            </a:r>
            <a:endParaRPr lang="es-ES" dirty="0" smtClean="0"/>
          </a:p>
          <a:p>
            <a:r>
              <a:rPr lang="es-ES" dirty="0" err="1" smtClean="0"/>
              <a:t>range</a:t>
            </a:r>
            <a:endParaRPr lang="es-ES" dirty="0" smtClean="0"/>
          </a:p>
          <a:p>
            <a:r>
              <a:rPr lang="es-ES" dirty="0" smtClean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2017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err="1" smtClean="0">
                <a:solidFill>
                  <a:srgbClr val="002060"/>
                </a:solidFill>
              </a:rPr>
              <a:t>tel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browser que el dato que se está ingresando es un teléfono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tel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 descr="zzz" title="ab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45" y="3908565"/>
            <a:ext cx="2719491" cy="1824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6645" y="5733256"/>
            <a:ext cx="2719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2004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search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Aparte de semántica, facilita la entrada de datos y despliega (en algunos browsers) un ícono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search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6309320"/>
            <a:ext cx="2719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Safari</a:t>
            </a:r>
            <a:endParaRPr lang="es-E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79000"/>
            <a:ext cx="1847850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79000"/>
            <a:ext cx="2082540" cy="8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8064" y="4885660"/>
            <a:ext cx="2719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Chrome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042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err="1" smtClean="0">
                <a:solidFill>
                  <a:srgbClr val="002060"/>
                </a:solidFill>
              </a:rPr>
              <a:t>url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 contenido es representado por el browser como una URL absoluta</a:t>
            </a:r>
          </a:p>
          <a:p>
            <a:r>
              <a:rPr lang="es-ES" dirty="0" smtClean="0"/>
              <a:t>Funciones: Validaciones. Ingreso de datos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09320"/>
            <a:ext cx="271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09120"/>
            <a:ext cx="2688634" cy="1787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50525"/>
            <a:ext cx="3276191" cy="1092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3703" y="5641503"/>
            <a:ext cx="32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Opera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37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email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navegador identifica el contenido de este input como un email. </a:t>
            </a:r>
          </a:p>
          <a:p>
            <a:r>
              <a:rPr lang="es-ES" dirty="0" smtClean="0"/>
              <a:t>Puede aplicar validación o facilitar el ingreso de datos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723199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6221906"/>
            <a:ext cx="231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iPhone (</a:t>
            </a:r>
            <a:r>
              <a:rPr lang="es-ES" sz="1400" dirty="0" err="1" smtClean="0"/>
              <a:t>iOS</a:t>
            </a:r>
            <a:r>
              <a:rPr lang="es-ES" sz="1400" dirty="0" smtClean="0"/>
              <a:t>)</a:t>
            </a:r>
            <a:endParaRPr lang="es-E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4685398"/>
            <a:ext cx="2298413" cy="1536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4764942"/>
            <a:ext cx="2971429" cy="1180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6975" y="6186790"/>
            <a:ext cx="28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Chrome</a:t>
            </a:r>
            <a:r>
              <a:rPr lang="es-ES" sz="1400" dirty="0" smtClean="0"/>
              <a:t> Desktop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005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err="1" smtClean="0">
                <a:solidFill>
                  <a:srgbClr val="002060"/>
                </a:solidFill>
              </a:rPr>
              <a:t>datetime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Campo que indica que el contenido va a ser una fecha (incluyendo el tiempo)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s-E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s-E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HH:MM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5" y="618679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" y="3789040"/>
            <a:ext cx="2641270" cy="24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157192"/>
            <a:ext cx="1498413" cy="495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8965" y="5733256"/>
            <a:ext cx="178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Opera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205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date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navegador interpreta este campo como una fecha, sin incluir el tiempo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s-E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s-E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s-E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5" y="618679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" y="3789040"/>
            <a:ext cx="264127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Forms</a:t>
            </a:r>
            <a:r>
              <a:rPr lang="es-ES" dirty="0" smtClean="0"/>
              <a:t> en HTML5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HTML5 incorpora nuevas etiquetas y algunos nuevos atributos para capturar información</a:t>
            </a:r>
          </a:p>
          <a:p>
            <a:pPr lvl="1"/>
            <a:r>
              <a:rPr lang="es-ES" dirty="0" smtClean="0"/>
              <a:t>Componente para elegir color</a:t>
            </a:r>
          </a:p>
          <a:p>
            <a:pPr lvl="1"/>
            <a:r>
              <a:rPr lang="es-ES" dirty="0" smtClean="0"/>
              <a:t>Campo de texto exclusivo para email</a:t>
            </a:r>
          </a:p>
          <a:p>
            <a:pPr lvl="1"/>
            <a:endParaRPr lang="es-ES" dirty="0"/>
          </a:p>
          <a:p>
            <a:r>
              <a:rPr lang="es-ES" dirty="0" smtClean="0"/>
              <a:t>La implementación de estos componentes queda a discreción de cada browser</a:t>
            </a:r>
          </a:p>
        </p:txBody>
      </p:sp>
    </p:spTree>
    <p:extLst>
      <p:ext uri="{BB962C8B-B14F-4D97-AF65-F5344CB8AC3E}">
        <p14:creationId xmlns:p14="http://schemas.microsoft.com/office/powerpoint/2010/main" val="24463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month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valor de este input representa un mes del año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s-E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s-E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-mm</a:t>
            </a:r>
            <a:endParaRPr lang="es-E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5" y="618679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" y="3789040"/>
            <a:ext cx="264127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week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valor de este input representa una semana del año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week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s-E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yyyy-mmW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5" y="618679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" y="3789040"/>
            <a:ext cx="264127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time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valor de este campo representa estrictamente tiempo, dejando de lado día, mes y año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//HH-MM</a:t>
            </a:r>
            <a:endParaRPr lang="es-E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5" y="618679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Safari Mobile</a:t>
            </a:r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" y="3789040"/>
            <a:ext cx="264127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sz="3800" dirty="0" err="1" smtClean="0">
                <a:solidFill>
                  <a:srgbClr val="002060"/>
                </a:solidFill>
              </a:rPr>
              <a:t>datetime</a:t>
            </a:r>
            <a:r>
              <a:rPr lang="en-US" sz="3800" dirty="0" smtClean="0">
                <a:solidFill>
                  <a:srgbClr val="002060"/>
                </a:solidFill>
              </a:rPr>
              <a:t>-local</a:t>
            </a: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sz="3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Semánticamente, representa la fecha y hora local del lugar donde está el dispositivo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s-E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-local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s-E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s-E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s-E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HH:MM</a:t>
            </a:r>
            <a:endParaRPr lang="es-E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5" y="618679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Safari Mobile</a:t>
            </a:r>
            <a:endParaRPr lang="es-E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" y="3789040"/>
            <a:ext cx="264127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number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Facilita al usuario la entrada de datos numéricos</a:t>
            </a:r>
          </a:p>
          <a:p>
            <a:r>
              <a:rPr lang="es-ES" dirty="0" err="1" smtClean="0"/>
              <a:t>Tambien</a:t>
            </a:r>
            <a:r>
              <a:rPr lang="es-ES" dirty="0" smtClean="0"/>
              <a:t> puede ofrecer validación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05600"/>
            <a:ext cx="2514286" cy="168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0" y="4696075"/>
            <a:ext cx="3225397" cy="5079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1111" y="5805264"/>
            <a:ext cx="231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iPhone (</a:t>
            </a:r>
            <a:r>
              <a:rPr lang="es-ES" sz="1200" dirty="0" err="1" smtClean="0"/>
              <a:t>iOS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1681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range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 valor es representado como un rango de datos numéricos secuenciales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62246"/>
            <a:ext cx="3238095" cy="1612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68003"/>
            <a:ext cx="3261448" cy="20754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616" y="5866471"/>
            <a:ext cx="231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Opera</a:t>
            </a:r>
            <a:endParaRPr lang="es-E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5741872"/>
            <a:ext cx="231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IE10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337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&lt;input type=“</a:t>
            </a:r>
            <a:r>
              <a:rPr lang="en-US" dirty="0" smtClean="0">
                <a:solidFill>
                  <a:srgbClr val="002060"/>
                </a:solidFill>
              </a:rPr>
              <a:t>color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”&gt;</a:t>
            </a:r>
            <a:endParaRPr lang="es-E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Útil para el ingreso de datos que representen un color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8092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4391012"/>
            <a:ext cx="242887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89040"/>
            <a:ext cx="3667967" cy="26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contenteditable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aplicable</a:t>
            </a:r>
            <a:r>
              <a:rPr lang="en-US" dirty="0" smtClean="0"/>
              <a:t> a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permiten</a:t>
            </a:r>
            <a:r>
              <a:rPr lang="en-US" dirty="0" smtClean="0"/>
              <a:t> la </a:t>
            </a:r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Permite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un &lt;p&gt; o un &lt;div&gt;,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 de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Poner</a:t>
            </a:r>
            <a:r>
              <a:rPr lang="en-US" dirty="0" smtClean="0"/>
              <a:t> un &lt;h1&gt;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‘</a:t>
            </a:r>
            <a:r>
              <a:rPr lang="en-US" i="1" dirty="0" err="1" smtClean="0"/>
              <a:t>contenteditable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en el </a:t>
            </a:r>
            <a:r>
              <a:rPr lang="en-US" dirty="0" err="1" smtClean="0"/>
              <a:t>navegador</a:t>
            </a:r>
            <a:endParaRPr lang="en-US" dirty="0" smtClean="0"/>
          </a:p>
          <a:p>
            <a:pPr marL="400050" lvl="1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alcances en CSS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Ciertos estilos se pueden aplicar para campos específicos en un formulario:</a:t>
            </a:r>
          </a:p>
          <a:p>
            <a:pPr lvl="1"/>
            <a:r>
              <a:rPr lang="es-ES" dirty="0" smtClean="0"/>
              <a:t>Borde rojo para los obligatorios (</a:t>
            </a:r>
            <a:r>
              <a:rPr lang="es-ES" i="1" dirty="0" err="1" smtClean="0"/>
              <a:t>required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Detalle visual para los </a:t>
            </a:r>
            <a:r>
              <a:rPr lang="es-ES" i="1" dirty="0" smtClean="0"/>
              <a:t>autofocus</a:t>
            </a:r>
          </a:p>
          <a:p>
            <a:pPr lvl="1"/>
            <a:r>
              <a:rPr lang="es-ES" dirty="0" smtClean="0"/>
              <a:t>CSS para los </a:t>
            </a:r>
            <a:r>
              <a:rPr lang="es-ES" i="1" dirty="0" err="1" smtClean="0"/>
              <a:t>range</a:t>
            </a:r>
            <a:endParaRPr lang="es-ES" i="1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550493" y="5805264"/>
            <a:ext cx="50405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Ver: </a:t>
            </a:r>
            <a:r>
              <a:rPr lang="es-ES" dirty="0">
                <a:hlinkClick r:id="rId2"/>
              </a:rPr>
              <a:t>http://www.wufoo.com/html5/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3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73352"/>
          </a:xfrm>
        </p:spPr>
        <p:txBody>
          <a:bodyPr/>
          <a:lstStyle/>
          <a:p>
            <a:pPr marL="0" indent="0">
              <a:buNone/>
            </a:pPr>
            <a:r>
              <a:rPr lang="es-ES" sz="2600" dirty="0" smtClean="0"/>
              <a:t>Ver indicaciones del taller en </a:t>
            </a:r>
            <a:r>
              <a:rPr lang="es-ES" sz="2600" smtClean="0"/>
              <a:t>el documento: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Taller1.docx</a:t>
            </a:r>
            <a:endParaRPr lang="es-ES" sz="2400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15880"/>
            <a:ext cx="3581197" cy="43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Graceful</a:t>
            </a:r>
            <a:r>
              <a:rPr lang="es-ES" dirty="0" smtClean="0"/>
              <a:t> </a:t>
            </a:r>
            <a:r>
              <a:rPr lang="es-ES" dirty="0" err="1" smtClean="0"/>
              <a:t>Degradation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Concepto que aplica a un sitio web que continúa funcionando aún cuando se despliega en un navegador o software que no es el óptimo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Si algo no puede desplegarse como queremos en X plataforma, por lo menos que el usuario siga siendo capaz de utilizar la aplicación</a:t>
            </a:r>
            <a:br>
              <a:rPr lang="es-ES" dirty="0" smtClean="0"/>
            </a:b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752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Lecturas recomendadas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diveintohtml5.info/forms.html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www.basewebmaster.com/html/html5-form-elements.php</a:t>
            </a:r>
            <a:endParaRPr lang="es-ES" dirty="0" smtClean="0"/>
          </a:p>
          <a:p>
            <a:r>
              <a:rPr lang="es-ES" dirty="0">
                <a:hlinkClick r:id="rId4"/>
              </a:rPr>
              <a:t>http://www.html5rocks.com/en/tutorials/forms/html5forms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i="1" dirty="0" err="1" smtClean="0"/>
              <a:t>Screenshots</a:t>
            </a:r>
            <a:r>
              <a:rPr lang="es-ES" dirty="0" smtClean="0"/>
              <a:t> tomados de:</a:t>
            </a:r>
          </a:p>
          <a:p>
            <a:r>
              <a:rPr lang="es-ES" dirty="0">
                <a:hlinkClick r:id="rId5"/>
              </a:rPr>
              <a:t>http://www.wufoo.com/html5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1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Graceful</a:t>
            </a:r>
            <a:r>
              <a:rPr lang="es-ES" dirty="0" smtClean="0"/>
              <a:t> </a:t>
            </a:r>
            <a:r>
              <a:rPr lang="es-ES" dirty="0" err="1" smtClean="0"/>
              <a:t>Degradation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312266" cy="324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1893" y="5085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No todos los usuarios deben tener la misma experiencia en una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2044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HTML5 trae nuevas…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4000" dirty="0" smtClean="0"/>
              <a:t>Etiquetas</a:t>
            </a:r>
          </a:p>
          <a:p>
            <a:r>
              <a:rPr lang="es-CR" sz="4000" dirty="0" smtClean="0"/>
              <a:t>Atributos</a:t>
            </a:r>
          </a:p>
          <a:p>
            <a:r>
              <a:rPr lang="es-CR" sz="4000" dirty="0" smtClean="0"/>
              <a:t>Valores</a:t>
            </a:r>
            <a:endParaRPr lang="en-US" sz="4000" dirty="0"/>
          </a:p>
        </p:txBody>
      </p:sp>
      <p:sp>
        <p:nvSpPr>
          <p:cNvPr id="4" name="TextBox 5"/>
          <p:cNvSpPr txBox="1"/>
          <p:nvPr/>
        </p:nvSpPr>
        <p:spPr>
          <a:xfrm>
            <a:off x="683568" y="4365104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details</a:t>
            </a:r>
            <a:r>
              <a:rPr lang="es-ES" dirty="0"/>
              <a:t>&gt; + &lt;</a:t>
            </a:r>
            <a:r>
              <a:rPr lang="es-ES" dirty="0" err="1"/>
              <a:t>summary</a:t>
            </a:r>
            <a:r>
              <a:rPr lang="es-ES" dirty="0"/>
              <a:t>&gt;</a:t>
            </a:r>
          </a:p>
          <a:p>
            <a:r>
              <a:rPr lang="es-ES" dirty="0"/>
              <a:t>&lt;</a:t>
            </a:r>
            <a:r>
              <a:rPr lang="es-ES" dirty="0" err="1"/>
              <a:t>datalist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progress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&lt;meter&gt;</a:t>
            </a:r>
          </a:p>
          <a:p>
            <a:r>
              <a:rPr lang="es-ES" dirty="0" smtClean="0"/>
              <a:t>&lt;output&gt;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7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</a:t>
            </a:r>
            <a:r>
              <a:rPr lang="es-ES" dirty="0" err="1" smtClean="0"/>
              <a:t>details</a:t>
            </a:r>
            <a:r>
              <a:rPr lang="es-ES" dirty="0" smtClean="0"/>
              <a:t>&gt; + &lt;</a:t>
            </a:r>
            <a:r>
              <a:rPr lang="es-ES" dirty="0" err="1" smtClean="0"/>
              <a:t>summary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Componente que hace visible solo una parte del contenido (lo que esté en &lt;</a:t>
            </a:r>
            <a:r>
              <a:rPr lang="es-ES" dirty="0" err="1" smtClean="0"/>
              <a:t>summary</a:t>
            </a:r>
            <a:r>
              <a:rPr lang="es-ES" dirty="0" smtClean="0"/>
              <a:t>&gt;) mientras que esconde el resto</a:t>
            </a:r>
          </a:p>
          <a:p>
            <a:r>
              <a:rPr lang="es-ES" dirty="0" smtClean="0"/>
              <a:t>Responde al evento </a:t>
            </a:r>
            <a:r>
              <a:rPr lang="es-ES" i="1" dirty="0" err="1" smtClean="0"/>
              <a:t>click</a:t>
            </a:r>
            <a:endParaRPr lang="es-E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723199"/>
            <a:ext cx="7848872" cy="16169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details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&gt;Esto de acá es visible&lt;/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p&gt;Pero todo el resto del contenido </a:t>
            </a: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details</a:t>
            </a:r>
            <a:r>
              <a:rPr lang="es-E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</a:t>
            </a:r>
            <a:r>
              <a:rPr lang="es-ES" dirty="0" err="1" smtClean="0"/>
              <a:t>datalist</a:t>
            </a:r>
            <a:r>
              <a:rPr lang="es-ES" dirty="0" smtClean="0"/>
              <a:t>&gt; + atributo «</a:t>
            </a:r>
            <a:r>
              <a:rPr lang="es-ES" dirty="0" err="1" smtClean="0"/>
              <a:t>list</a:t>
            </a:r>
            <a:r>
              <a:rPr lang="es-ES" dirty="0" smtClean="0"/>
              <a:t>»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Opciones a sugerir que se muestran en un campo de texto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54433" y="2770253"/>
            <a:ext cx="7848872" cy="21709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colores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datalist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colores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="Amarillo"&gt;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="Cyan"&gt;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="Magenta"&gt;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datalist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ML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0000"/>
      </a:accent6>
      <a:hlink>
        <a:srgbClr val="0000FF"/>
      </a:hlink>
      <a:folHlink>
        <a:srgbClr val="800080"/>
      </a:folHlink>
    </a:clrScheme>
    <a:fontScheme name="PlantillaU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U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U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ppts Actis 2009</Template>
  <TotalTime>2505</TotalTime>
  <Words>1148</Words>
  <Application>Microsoft Office PowerPoint</Application>
  <PresentationFormat>Presentación en pantalla (4:3)</PresentationFormat>
  <Paragraphs>226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Symbol</vt:lpstr>
      <vt:lpstr>Times New Roman</vt:lpstr>
      <vt:lpstr>Verdana</vt:lpstr>
      <vt:lpstr>PlantillaUML</vt:lpstr>
      <vt:lpstr>Formularios en HTML5</vt:lpstr>
      <vt:lpstr>¿Qué es un formulario?</vt:lpstr>
      <vt:lpstr>Forms en HTML5</vt:lpstr>
      <vt:lpstr>Graceful Degradation</vt:lpstr>
      <vt:lpstr>Graceful Degradation</vt:lpstr>
      <vt:lpstr>HTML5 trae nuevas…</vt:lpstr>
      <vt:lpstr>Nuevas etiquetas</vt:lpstr>
      <vt:lpstr>&lt;details&gt; + &lt;summary&gt;</vt:lpstr>
      <vt:lpstr>&lt;datalist&gt; + atributo «list»</vt:lpstr>
      <vt:lpstr>&lt;progress&gt;</vt:lpstr>
      <vt:lpstr>&lt;meter&gt;</vt:lpstr>
      <vt:lpstr>&lt;output&gt;</vt:lpstr>
      <vt:lpstr>Nuevos atributos</vt:lpstr>
      <vt:lpstr>Nuevos atributos</vt:lpstr>
      <vt:lpstr>autofocus</vt:lpstr>
      <vt:lpstr>placeholder</vt:lpstr>
      <vt:lpstr>required</vt:lpstr>
      <vt:lpstr>autocomplete</vt:lpstr>
      <vt:lpstr>pattern</vt:lpstr>
      <vt:lpstr>form</vt:lpstr>
      <vt:lpstr>Nuevos tipos de input</vt:lpstr>
      <vt:lpstr>Nuevos tipos de campo</vt:lpstr>
      <vt:lpstr>&lt;input type=“…</vt:lpstr>
      <vt:lpstr>&lt;input type=“tel”&gt;</vt:lpstr>
      <vt:lpstr>&lt;input type=“search”&gt;</vt:lpstr>
      <vt:lpstr>&lt;input type=“url”&gt;</vt:lpstr>
      <vt:lpstr>&lt;input type=“email”&gt;</vt:lpstr>
      <vt:lpstr>&lt;input type=“datetime”&gt;</vt:lpstr>
      <vt:lpstr>&lt;input type=“date”&gt;</vt:lpstr>
      <vt:lpstr>&lt;input type=“month”&gt;</vt:lpstr>
      <vt:lpstr>&lt;input type=“week”&gt;</vt:lpstr>
      <vt:lpstr>&lt;input type=“time”&gt;</vt:lpstr>
      <vt:lpstr>&lt;input type=“datetime-local”&gt;</vt:lpstr>
      <vt:lpstr>&lt;input type=“number”&gt;</vt:lpstr>
      <vt:lpstr>&lt;input type=“range”&gt;</vt:lpstr>
      <vt:lpstr>&lt;input type=“color”&gt;</vt:lpstr>
      <vt:lpstr>contenteditable</vt:lpstr>
      <vt:lpstr>Nuevos alcances en CSS</vt:lpstr>
      <vt:lpstr>Taller</vt:lpstr>
      <vt:lpstr>Lecturas recomendadas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Esteban</dc:creator>
  <cp:lastModifiedBy>Luis Navarro</cp:lastModifiedBy>
  <cp:revision>69</cp:revision>
  <dcterms:created xsi:type="dcterms:W3CDTF">2012-11-08T17:28:52Z</dcterms:created>
  <dcterms:modified xsi:type="dcterms:W3CDTF">2016-10-12T00:32:04Z</dcterms:modified>
</cp:coreProperties>
</file>