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12192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846716C-E4E8-7EEF-DA67-CF1BFAA16683}">
  <a:tblStyle styleId="{5531EBDE-0B9D-C122-CDFC-C5C800DC3C27}" styleName="Medium Style 1 - Accent 1">
    <a:wholeTbl>
      <a:tcTxStyle>
        <a:fontRef idx="minor"/>
        <a:schemeClr val="dk1"/>
      </a:tcTxStyle>
      <a:tcStyle>
        <a:tcBdr>
          <a:left>
            <a:ln w="12700">
              <a:solidFill>
                <a:schemeClr val="accent1"/>
              </a:solidFill>
            </a:ln>
          </a:left>
          <a:right>
            <a:ln w="12700">
              <a:solidFill>
                <a:schemeClr val="accent1"/>
              </a:solidFill>
            </a:ln>
          </a:right>
          <a:top>
            <a:ln w="12700">
              <a:solidFill>
                <a:schemeClr val="accent1"/>
              </a:solidFill>
            </a:ln>
          </a:top>
          <a:bottom>
            <a:ln w="12700">
              <a:solidFill>
                <a:schemeClr val="accent1"/>
              </a:solidFill>
            </a:ln>
          </a:bottom>
          <a:insideH>
            <a:ln w="12700">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fontRef idx="minor"/>
        <a:schemeClr val="dk1"/>
      </a:tcTxStyle>
      <a:tcStyle>
        <a:tcBdr/>
      </a:tcStyle>
    </a:lastCol>
    <a:firstCol>
      <a:tcTxStyle b="on">
        <a:fontRef idx="minor"/>
        <a:schemeClr val="dk1"/>
      </a:tcTxStyle>
      <a:tcStyle>
        <a:tcBdr/>
      </a:tcStyle>
    </a:firstCol>
    <a:lastRow>
      <a:tcTxStyle b="on">
        <a:fontRef idx="minor"/>
        <a:schemeClr val="dk1"/>
      </a:tcTxStyle>
      <a:tcStyle>
        <a:tcBdr>
          <a:top>
            <a:ln w="38100">
              <a:solidFill>
                <a:schemeClr val="accent1"/>
              </a:solidFill>
            </a:ln>
          </a:top>
        </a:tcBdr>
        <a:fill>
          <a:solidFill>
            <a:schemeClr val="lt1"/>
          </a:solidFill>
        </a:fill>
      </a:tcStyle>
    </a:lastRow>
    <a:seCell>
      <a:tcStyle>
        <a:tcBdr/>
      </a:tcStyle>
    </a:seCell>
    <a:swCell>
      <a:tcStyle>
        <a:tcBdr/>
      </a:tcStyle>
    </a:swCell>
    <a:firstRow>
      <a:tcTxStyle b="on">
        <a:fontRef idx="minor"/>
        <a:schemeClr val="lt1"/>
      </a:tcTxStyle>
      <a:tcStyle>
        <a:tcBdr>
          <a:bottom>
            <a:ln w="38100">
              <a:solidFill>
                <a:schemeClr val="accent1"/>
              </a:solidFill>
            </a:ln>
          </a:bottom>
        </a:tcBdr>
        <a:fill>
          <a:solidFill>
            <a:schemeClr val="accent1"/>
          </a:solidFill>
        </a:fill>
      </a:tcStyle>
    </a:firstRow>
    <a:neCell>
      <a:tcStyle>
        <a:tcBdr/>
      </a:tcStyle>
    </a:neCell>
    <a:nwCell>
      <a:tcStyle>
        <a:tcBdr/>
      </a:tcStyle>
    </a:nwCell>
  </a:tblStyle>
  <a:tblStyle styleId="{B846716C-E4E8-7EEF-DA67-CF1BFAA16683}"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notesMaster" Target="notesMasters/notesMaster1.xml"/><Relationship Id="rId26" Type="http://schemas.openxmlformats.org/officeDocument/2006/relationships/presProps" Target="presProps.xml" /><Relationship Id="rId27" Type="http://schemas.openxmlformats.org/officeDocument/2006/relationships/tableStyles" Target="tableStyles.xml" /><Relationship Id="rId2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5" name="Date Placeholder 2" hidden="0"/>
          <p:cNvSpPr>
            <a:spLocks noGrp="1"/>
          </p:cNvSpPr>
          <p:nvPr isPhoto="0" userDrawn="0">
            <p:ph type="dt" idx="1" hasCustomPrompt="0"/>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de-DE"/>
              <a:t/>
            </a:fld>
            <a:endParaRPr lang="de-DE"/>
          </a:p>
        </p:txBody>
      </p:sp>
      <p:sp>
        <p:nvSpPr>
          <p:cNvPr id="6" name="Slide Image Placeholder 3" hidden="0"/>
          <p:cNvSpPr>
            <a:spLocks noChangeAspect="1" noGrp="1" noRot="1"/>
          </p:cNvSpPr>
          <p:nvPr isPhoto="0" userDrawn="0">
            <p:ph type="sldImg" idx="2" hasCustomPrompt="0"/>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de-DE"/>
          </a:p>
        </p:txBody>
      </p:sp>
      <p:sp>
        <p:nvSpPr>
          <p:cNvPr id="7" name="Notes Placeholder 4" hidden="0"/>
          <p:cNvSpPr>
            <a:spLocks noGrp="1"/>
          </p:cNvSpPr>
          <p:nvPr isPhoto="0" userDrawn="0">
            <p:ph type="body" sz="quarter" idx="3" hasCustomPrompt="0"/>
          </p:nvPr>
        </p:nvSpPr>
        <p:spPr bwMode="auto">
          <a:xfrm>
            <a:off x="685800" y="4400550"/>
            <a:ext cx="5486400" cy="3600450"/>
          </a:xfrm>
          <a:prstGeom prst="rect">
            <a:avLst/>
          </a:prstGeom>
        </p:spPr>
        <p:txBody>
          <a:bodyPr vert="horz" lIns="91440" tIns="45720" rIns="91440" bIns="45720" rtlCol="0"/>
          <a:lstStyle/>
          <a:p>
            <a:pPr lvl="0">
              <a:defRPr/>
            </a:pPr>
            <a:r>
              <a:rPr lang="de-DE"/>
              <a:t>Click to edit Master text styles</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endParaRPr lang="de-DE"/>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9" name="Slide Number Placeholder 6" hidden="0"/>
          <p:cNvSpPr>
            <a:spLocks noGrp="1"/>
          </p:cNvSpPr>
          <p:nvPr isPhoto="0" userDrawn="0">
            <p:ph type="sldNum" sz="quarter" idx="5"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de-DE"/>
              <a:t/>
            </a:fld>
            <a:endParaRPr lang="de-DE"/>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Artefakte des Projektplans  wurden aktuallisiert und iteriert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Links: </a:t>
            </a:r>
            <a:r>
              <a:rPr lang="de-DE" sz="1200" b="0" i="0" u="none" strike="noStrike" cap="none" spc="0">
                <a:solidFill>
                  <a:schemeClr val="tx1"/>
                </a:solidFill>
                <a:latin typeface="+mn-lt"/>
                <a:ea typeface="+mn-ea"/>
                <a:cs typeface="+mn-cs"/>
              </a:rPr>
              <a:t>Startseite, geändert wurde hier der Support Button (zum kontaktieren des Supports bei Fragen) und die Hilfe Funktion (Impressum, FAQ, Feedback Fomular, Datenschutzerklärung, Nutzungsbedingungen)</a:t>
            </a:r>
            <a:r>
              <a:rPr/>
              <a:t>.</a:t>
            </a:r>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mn-lt"/>
                <a:ea typeface="+mn-ea"/>
                <a:cs typeface="+mn-cs"/>
              </a:rPr>
              <a:t>Rechts: Eigene Profilansicht (Zahnrad oben rechts für die eigenen Einstellungen,  Globus für die öffentliche Ansicht,  Stift zum bearbeiten der Informationen).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Links : Projektsuche Ansicht</a:t>
            </a:r>
            <a:r>
              <a:rPr/>
              <a:t> (beim klicken auf eines der Einträge/Ausgaben kommt man auf Detailansicht (Rechts).</a:t>
            </a:r>
            <a:endParaRPr/>
          </a:p>
          <a:p>
            <a:pPr>
              <a:defRPr/>
            </a:pPr>
            <a:endParaRPr/>
          </a:p>
          <a:p>
            <a:pPr>
              <a:defRPr/>
            </a:pPr>
            <a:r>
              <a:rPr/>
              <a:t>Rechts: Projektsuche Detailansicht</a:t>
            </a:r>
            <a:r>
              <a:rPr/>
              <a:t> (Kontaktaufnahme durch Brief Button oben möglich sowie rechts daneben die Maerke/Makier-Funktion.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Links: Personensuche </a:t>
            </a:r>
            <a:r>
              <a:rPr lang="de-DE" sz="1200" b="0" i="0" u="none" strike="noStrike" cap="none" spc="0">
                <a:solidFill>
                  <a:schemeClr val="tx1"/>
                </a:solidFill>
                <a:latin typeface="+mn-lt"/>
                <a:ea typeface="+mn-ea"/>
                <a:cs typeface="+mn-cs"/>
              </a:rPr>
              <a:t>(beim klicken auf eines der Einträge/Ausgaben kommt man auf die Detailansicht einer Person (Rechts)</a:t>
            </a:r>
            <a:r>
              <a:rPr b="1"/>
              <a:t>.</a:t>
            </a:r>
            <a:endParaRPr lang="de-DE" sz="1200" b="0" i="0" u="none" strike="noStrike" cap="none" spc="0">
              <a:solidFill>
                <a:schemeClr val="tx1"/>
              </a:solidFill>
              <a:latin typeface="Arial"/>
              <a:ea typeface="Arial"/>
              <a:cs typeface="Arial"/>
            </a:endParaRPr>
          </a:p>
          <a:p>
            <a:pPr>
              <a:defRPr/>
            </a:pPr>
            <a:endParaRPr b="1"/>
          </a:p>
          <a:p>
            <a:pPr>
              <a:defRPr/>
            </a:pPr>
            <a:r>
              <a:rPr/>
              <a:t>Rechts: Personensuche Fremd mit allen öffentlichen Informationen über diese.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Links: Login-/Registrierungs-/Fortfahren-ohne-Login-Seite.</a:t>
            </a:r>
            <a:endParaRPr/>
          </a:p>
          <a:p>
            <a:pPr>
              <a:defRPr/>
            </a:pPr>
            <a:endParaRPr/>
          </a:p>
          <a:p>
            <a:pPr>
              <a:defRPr/>
            </a:pPr>
            <a:r>
              <a:rPr/>
              <a:t>Rechts: Account-Einstellungen des Nutzers.</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mn-lt"/>
                <a:ea typeface="+mn-ea"/>
                <a:cs typeface="+mn-cs"/>
              </a:rPr>
              <a:t>Links: Datenschutzeinstellungen des Nutzers. </a:t>
            </a:r>
            <a:endParaRPr lang="de-DE" sz="1200" b="0" i="0" u="none" strike="noStrike" cap="none" spc="0">
              <a:solidFill>
                <a:schemeClr val="tx1"/>
              </a:solidFill>
              <a:latin typeface="+mn-lt"/>
              <a:ea typeface="+mn-ea"/>
              <a:cs typeface="+mn-cs"/>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mn-lt"/>
                <a:ea typeface="+mn-ea"/>
                <a:cs typeface="+mn-cs"/>
              </a:rPr>
              <a:t>Rechts: Email Einstellungen des Nutzers.</a:t>
            </a:r>
            <a:endParaRPr sz="1200"/>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a:t>Die Tabelle kann hier nochmal betrachtet werden: </a:t>
            </a:r>
            <a:r>
              <a:rPr lang="de-DE" sz="1200" b="0" i="0" u="none" strike="noStrike" cap="none" spc="0">
                <a:solidFill>
                  <a:schemeClr val="tx1"/>
                </a:solidFill>
                <a:latin typeface="Arial"/>
                <a:ea typeface="Arial"/>
                <a:cs typeface="Arial"/>
              </a:rPr>
              <a:t>https://github.com/ebelsx7/EPWS2020JuwigEbel/wiki/REST-Schnittstellen-Modellierung</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Dort zu finden ist auch die Tabelle mit weiteren Statuscodes, welche auch die anderen Fälle abdecken.</a:t>
            </a:r>
            <a:endParaRPr lang="de-DE" sz="1200" b="0" i="0" u="none" strike="noStrike" cap="none" spc="0">
              <a:solidFill>
                <a:schemeClr val="tx1"/>
              </a:solidFill>
              <a:latin typeface="Arial"/>
              <a:ea typeface="Arial"/>
              <a:cs typeface="Arial"/>
            </a:endParaRPr>
          </a:p>
          <a:p>
            <a:pPr>
              <a:defRPr/>
            </a:pPr>
            <a:endParaRPr lang="de-DE"/>
          </a:p>
          <a:p>
            <a:pPr>
              <a:defRPr/>
            </a:pPr>
            <a:r>
              <a:rPr sz="1200" b="0" i="0" u="none">
                <a:solidFill>
                  <a:srgbClr val="000000"/>
                </a:solidFill>
                <a:latin typeface="Times New Roman"/>
                <a:ea typeface="Times New Roman"/>
                <a:cs typeface="Times New Roman"/>
              </a:rPr>
              <a:t>Unser erster Versuch an der REST Schnittstellen Modellierung. Ein Gedanke von uns war, dass wir die Projekte als Subressource von  Nutzern sehen, da es zu jedem Projekt immer nur einen Leiter gibt. Letztlich haben wir uns dafür entschieden Projekte als eigene  Primärressource aufzulisten, da der Leiter eines Projekts sich mit der  Zeit ändern bzw. die Leitung übertragen werden kann. Administratoren  sollen ebenso einen speziellen User Account haben mit besonderen  Zugriffsrechten, wie das löschen von anderen User. Ein Feedback soll von  jedem User erstellt werden können. Dies soll allerdings anonym  geschehen und deshalb (unabghängig von User) eine eigene Primärressource  sein.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Nachdem wir versucht hatten die Chats als Subressource der Nutzer zu  platzieren sind wir auf Probleme gestoßen. Denn bei Gruppenchats, sowie  dem Scubscriben von Chats in der Topic Modellierung würden sich demnach  Chats als Unterkategorie von UserID bilden, welches nicht korrekt ist,  da der Chat zwischen zwei unterschiedlichen Personen immer noch derselbe  Chat ist. Daher haben wir uns dafür entschieden die Chats als  Primärressource zu modellieren. Die Liste an Nutzern, welche in einem  Chat sind, wird in einem Attribut des Chats gespeichert. Zusätzlich  haben alle Nutzer eine Liste mit den IDs der Chats an denen sie  beteiligt sind. Beim erstellen eines Chats wird durch ein </a:t>
            </a:r>
            <a:r>
              <a:rPr sz="900" b="0" i="0" u="none">
                <a:solidFill>
                  <a:srgbClr val="000000"/>
                </a:solidFill>
                <a:latin typeface="Courier New"/>
                <a:ea typeface="Courier New"/>
                <a:cs typeface="Courier New"/>
              </a:rPr>
              <a:t>PUT</a:t>
            </a:r>
            <a:r>
              <a:rPr sz="1200" b="0" i="0" u="none">
                <a:solidFill>
                  <a:srgbClr val="000000"/>
                </a:solidFill>
                <a:latin typeface="Times New Roman"/>
                <a:ea typeface="Times New Roman"/>
                <a:cs typeface="Times New Roman"/>
              </a:rPr>
              <a:t> auf </a:t>
            </a:r>
            <a:r>
              <a:rPr sz="900" b="0" i="0" u="none">
                <a:solidFill>
                  <a:srgbClr val="000000"/>
                </a:solidFill>
                <a:latin typeface="Courier New"/>
                <a:ea typeface="Courier New"/>
                <a:cs typeface="Courier New"/>
              </a:rPr>
              <a:t>/chats?userID(s)</a:t>
            </a:r>
            <a:r>
              <a:rPr sz="1200" b="0" i="0" u="none">
                <a:solidFill>
                  <a:srgbClr val="000000"/>
                </a:solidFill>
                <a:latin typeface="Times New Roman"/>
                <a:ea typeface="Times New Roman"/>
                <a:cs typeface="Times New Roman"/>
              </a:rPr>
              <a:t> mit einem Query die ID(s) der Nutzer angegeben, mit denen der Chat  erstellt werden soll. Dadurch kann sowohl ein privater Chat als auch ein  Gruppenchat erstellt werden.</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Entität wird hier die Person/das Prinzip genannt von welchem das Interesse am Pub/Sub ausgeht.</a:t>
            </a:r>
            <a:endParaRPr sz="1200" b="0" i="0" u="none">
              <a:solidFill>
                <a:srgbClr val="000000"/>
              </a:solidFill>
              <a:latin typeface="Times New Roman"/>
              <a:ea typeface="Times New Roman"/>
              <a:cs typeface="Times New Roman"/>
            </a:endParaRPr>
          </a:p>
          <a:p>
            <a:pPr>
              <a:defRPr/>
            </a:pPr>
            <a:endParaRPr/>
          </a:p>
          <a:p>
            <a:pPr>
              <a:defRPr/>
            </a:pPr>
            <a:r>
              <a:rPr lang="de-DE" sz="1200" b="0" i="0" u="none" strike="noStrike" cap="none" spc="0">
                <a:solidFill>
                  <a:schemeClr val="tx1"/>
                </a:solidFill>
                <a:latin typeface="Arial"/>
                <a:ea typeface="Arial"/>
                <a:cs typeface="Arial"/>
              </a:rPr>
              <a:t>1. Die Projektsuche des Dienstes publisht automatisch die neuen Projekte, welche kategorischen Tags zugeordnet wurden, um Projektsuchende darüber zu informieren.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2. Die Nutzer haben ein Interesse daran Projekte nach speziellen Kategorien (Tags) zu subscriben. Dadurch können sie bei der Suche nach Projekten unterstützt werden und werden informiert, wenn ein neues Projekt erstellt wird, für das sie sich interessieren.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3. Die Personensuche des Dienstes publisht automatisch die neuen User, welche die ausgewählten Fähigkeiten (Tags) angegeben haben, um Projektleiter darüber zu informieren.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4. Die Nutzer haben ein Interesse daran Projektsuchende nach speziellen Fähigkeiten (Tags) zu subscriben. Dadurch kann ein Projektleiter darüber informiert werden, wenn ein neuer Nutzer mit den Anforderungen auftaucht, wonach er sucht.</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5. Die Chats publishen automatisch bei Änderungen in einem spezifischen Chat, damit alle Teilnehmer darüber informiert werden können.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6. Der Nutzer subscribed die Liste aller Chats, die in der Suche mit dem Query auf seine ID auftauchen. Somit kann er Chatanfragen sehen, die mit seiner ID versehen wurden.</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7. Jeder eigene Chat publisht Informationen über neue Nachrichten an die jeweiligen Nutzer.</a:t>
            </a: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chemeClr val="tx1"/>
                </a:solidFill>
                <a:latin typeface="Arial"/>
                <a:ea typeface="Arial"/>
                <a:cs typeface="Arial"/>
              </a:rPr>
              <a:t>8. Der Nutzer subscribed seinen spezifischen Chat, damit er über eine neue Nachricht in diesem informiert werden kann.</a:t>
            </a:r>
            <a:endParaRPr lang="de-DE"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Für die PoCs haben wir versucht allgemeine Risiken zu formulieren welche eher technischer Natur sind. Sortiert sind diese nach Priorität, 1 hat die höchste und 4 die niedrigste.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Resultierende Ergebnisse für die Proof Of Concepts.</a:t>
            </a:r>
            <a:endParaRPr/>
          </a:p>
          <a:p>
            <a:pPr>
              <a:defRPr/>
            </a:pPr>
            <a:endParaRPr/>
          </a:p>
          <a:p>
            <a:pPr>
              <a:defRPr/>
            </a:pPr>
            <a:r>
              <a:rPr/>
              <a:t>Wiki Link POC: </a:t>
            </a:r>
            <a:r>
              <a:rPr lang="de-DE" sz="1200" b="0" i="0" u="none" strike="noStrike" cap="none" spc="0">
                <a:solidFill>
                  <a:schemeClr val="tx1"/>
                </a:solidFill>
                <a:latin typeface="Arial"/>
                <a:ea typeface="Arial"/>
                <a:cs typeface="Arial"/>
              </a:rPr>
              <a:t>https://github.com/ebelsx7/EPWS2020JuwigEbel/wiki/Proof-of-Concepts</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mn-lt"/>
                <a:ea typeface="+mn-ea"/>
                <a:cs typeface="+mn-cs"/>
              </a:rPr>
              <a:t>Resultierende Ergebnisse für die Proof Of Concepts.</a:t>
            </a:r>
            <a:endParaRPr lang="de-DE" sz="1200" b="0" i="0" u="none" strike="noStrike" cap="none" spc="0">
              <a:solidFill>
                <a:schemeClr val="tx1"/>
              </a:solidFill>
              <a:latin typeface="+mn-lt"/>
              <a:ea typeface="+mn-ea"/>
              <a:cs typeface="+mn-cs"/>
            </a:endParaRPr>
          </a:p>
          <a:p>
            <a:pPr>
              <a:defRPr/>
            </a:pPr>
            <a:endParaRPr/>
          </a:p>
          <a:p>
            <a:pPr>
              <a:defRPr/>
            </a:pPr>
            <a:r>
              <a:rPr lang="de-DE" sz="1200" b="0" i="0" u="none" strike="noStrike" cap="none" spc="0">
                <a:solidFill>
                  <a:schemeClr val="tx1"/>
                </a:solidFill>
                <a:latin typeface="+mn-lt"/>
                <a:ea typeface="+mn-ea"/>
                <a:cs typeface="+mn-cs"/>
              </a:rPr>
              <a:t>Wiki Link POC: </a:t>
            </a:r>
            <a:r>
              <a:rPr lang="de-DE" sz="1200" b="0" i="0" u="none" strike="noStrike" cap="none" spc="0">
                <a:solidFill>
                  <a:schemeClr val="tx1"/>
                </a:solidFill>
                <a:latin typeface="Arial"/>
                <a:ea typeface="Arial"/>
                <a:cs typeface="Arial"/>
              </a:rPr>
              <a:t>https://github.com/ebelsx7/EPWS2020JuwigEbel/wiki/Proof-of-Concepts</a:t>
            </a:r>
            <a:endParaRPr lang="de-DE"/>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Weitere Iteration nach dem Feedback des 1.Audits. Kategorien für  Projekte und Personen, die Interessen an den jeweiligen  Projektkategorien haben, wurde als Entität statt Eigenschaft geändert,  da diese wiederum eine Eigenschaft besitzt.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Die volle Ansicht kann in unserem Wiki eingesehen werden : </a:t>
            </a:r>
            <a:r>
              <a:rPr lang="de-DE" sz="1200" b="0" i="0" u="none" strike="noStrike" cap="none" spc="0">
                <a:solidFill>
                  <a:schemeClr val="tx1"/>
                </a:solidFill>
                <a:latin typeface="Arial"/>
                <a:ea typeface="Arial"/>
                <a:cs typeface="Arial"/>
              </a:rPr>
              <a:t>https://github.com/ebelsx7/EPWS2020JuwigEbel/wiki/Stakeholder-Analyse</a:t>
            </a:r>
            <a:endParaRPr lang="de-DE" sz="1200" b="0" i="0" u="none" strike="noStrike" cap="none" spc="0">
              <a:solidFill>
                <a:schemeClr val="tx1"/>
              </a:solidFill>
              <a:latin typeface="Arial"/>
              <a:ea typeface="Arial"/>
              <a:cs typeface="Arial"/>
            </a:endParaRPr>
          </a:p>
          <a:p>
            <a:pPr>
              <a:defRPr/>
            </a:pPr>
            <a:endParaRPr/>
          </a:p>
          <a:p>
            <a:pPr>
              <a:defRPr/>
            </a:pPr>
            <a:r>
              <a:rPr sz="1200" b="0" i="0" u="none">
                <a:solidFill>
                  <a:srgbClr val="000000"/>
                </a:solidFill>
                <a:latin typeface="Times New Roman"/>
                <a:ea typeface="Times New Roman"/>
                <a:cs typeface="Times New Roman"/>
              </a:rPr>
              <a:t>Im 1. Audit haben wir Feedback zu unserer dritten Version der  Stakeholder Analyse bekommen. Dort kam zur Diskussion, ob ein Investor  und ein Spender zum gleichen Zeitpunkt Sinn machen würden. Nach weiterer  Iteration haben wir uns dafür entschieden den Investor raus zu nehmen,  da wir eine Plattform betreiben wollen, die ausschließlich sozialen  anstatt kommerziellen Fokus hat und nach Einzelpersonen oder  Organisationen suchen, die dieses Potential erkennen und unterstützen  wollen, ohne das Investoren davon profitieren. Des weiteren haben wir den  Administrator als neuen Stakeholder hinzugefügt, da dieser notwendig  ist, um Service- &amp; Nutzeranfragen zu beantworten und zu verwalten. Aus Redundanz-gründen haben wir alle gemeinsamen Interessen und Anrechte  der Stakeholder "Projektsuchender" und "Teammitgliedssuchender" dem  überkategorisierten Stakeholder "Benutzer" zugeordnet. Somit besitzen  die Stakeholder Benutzer (Projektsuchender) und  Benutzer(Teammitgliedssuchender) nur noch konkrete individuelle  Erforderungen/Erwartungen an das System.</a:t>
            </a:r>
            <a:endParaRPr lang="de-DE"/>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Die volle Ansicht kann in unserem Wiki eingesehen werden : </a:t>
            </a:r>
            <a:r>
              <a:rPr lang="de-DE" sz="1200" b="0" i="0" u="none" strike="noStrike" cap="none" spc="0">
                <a:solidFill>
                  <a:schemeClr val="tx1"/>
                </a:solidFill>
                <a:latin typeface="Arial"/>
                <a:ea typeface="Arial"/>
                <a:cs typeface="Arial"/>
              </a:rPr>
              <a:t>https://github.com/ebelsx7/EPWS2020JuwigEbel/wiki/Stakeholder-Analyse</a:t>
            </a:r>
            <a:endParaRPr lang="de-DE" sz="1200" b="0" i="0" u="none" strike="noStrike" cap="none" spc="0">
              <a:solidFill>
                <a:schemeClr val="tx1"/>
              </a:solidFill>
              <a:latin typeface="Arial"/>
              <a:ea typeface="Arial"/>
              <a:cs typeface="Arial"/>
            </a:endParaRPr>
          </a:p>
          <a:p>
            <a:pPr>
              <a:defRPr/>
            </a:pPr>
            <a:endParaRPr lang="de-DE" sz="1200" b="0" i="0" u="none" strike="noStrike" cap="none" spc="0">
              <a:solidFill>
                <a:schemeClr val="tx1"/>
              </a:solidFill>
              <a:latin typeface="Arial"/>
              <a:ea typeface="Arial"/>
              <a:cs typeface="Arial"/>
            </a:endParaRPr>
          </a:p>
          <a:p>
            <a:pPr>
              <a:defRPr/>
            </a:pPr>
            <a:r>
              <a:rPr lang="de-DE" sz="1200" b="0" i="0" u="none" strike="noStrike" cap="none" spc="0">
                <a:solidFill>
                  <a:srgbClr val="000000"/>
                </a:solidFill>
                <a:latin typeface="Times New Roman"/>
                <a:ea typeface="Times New Roman"/>
                <a:cs typeface="Times New Roman"/>
              </a:rPr>
              <a:t>Im 1. Audit haben wir Feedback zu unserer dritten Version der  Stakeholder Analyse bekommen. Dort kam zur Diskussion, ob ein Investor  und ein Spender zum gleichen Zeitpunkt Sinn machen würden. Nach weiterer  Iteration haben wir uns dafür entschieden den Investor raus zu nehmen,  da wir eine Plattform betreiben wollen, die ausschließlich sozialen  anstatt kommerziellen Fokus hat und nach Einzelpersonen oder  Organisationen suchen, die dieses Potential erkennen und unterstützen  wollen, ohne das Investoren davon profitieren. Des weiteren haben wir den  Administrator als neuen Stakeholder hinzugefügt, da dieser notwendig  ist, um Service- &amp; Nutzeranfragen zu beantworten und zu verwalten. Aus Redundanz-gründen haben wir alle gemeinsamen Interessen und Anrechte  der Stakeholder "Projektsuchender" und "Teammitgliedssuchender" dem  überkategorisierten Stakeholder "Benutzer" zugeordnet. Somit besitzen  die Stakeholder Benutzer (Projektsuchender) und  Benutzer(Teammitgliedssuchender) nur noch konkrete individuelle  Erforderungen/Erwartungen an das System.</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mn-lt"/>
                <a:ea typeface="+mn-ea"/>
                <a:cs typeface="+mn-cs"/>
              </a:rPr>
              <a:t>Die volle Ansicht kann in unserem Wiki eingesehen werden : </a:t>
            </a:r>
            <a:r>
              <a:rPr lang="de-DE" sz="1200" b="0" i="0" u="none" strike="noStrike" cap="none" spc="0">
                <a:solidFill>
                  <a:schemeClr val="tx1"/>
                </a:solidFill>
                <a:latin typeface="Arial"/>
                <a:ea typeface="Arial"/>
                <a:cs typeface="Arial"/>
              </a:rPr>
              <a:t>https://github.com/ebelsx7/EPWS2020JuwigEbel/wiki/Anforderungen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Nachdem die Stakeholder Analyse Version 4 entstanden ist, wurde  dementsprechend auch die Anforderungsanalyse iteriert. (Für die  begründete Änderungen siehe Kommentar der Stakeholderanalyse Version 4).  Welchem Zweck die unten entstandenen Funktionen in dem jeweiligen  dienen wird dem Artefakt "Funktionalitäten" entnommen. </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Wiki Link zu Funktionalitäten: </a:t>
            </a:r>
            <a:r>
              <a:rPr lang="de-DE" sz="1200" b="0" i="0" u="none" strike="noStrike" cap="none" spc="0">
                <a:solidFill>
                  <a:srgbClr val="000000"/>
                </a:solidFill>
                <a:latin typeface="Times New Roman"/>
                <a:ea typeface="Times New Roman"/>
                <a:cs typeface="Times New Roman"/>
              </a:rPr>
              <a:t>https://github.com/ebelsx7/EPWS2020JuwigEbel/wiki/Funktionalit%C3%A4ten</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mn-lt"/>
                <a:ea typeface="+mn-ea"/>
                <a:cs typeface="+mn-cs"/>
              </a:rPr>
              <a:t>Die volle Ansicht kann in unserem Wiki eingesehen werden : </a:t>
            </a:r>
            <a:r>
              <a:rPr lang="de-DE" sz="1200" b="0" i="0" u="none" strike="noStrike" cap="none" spc="0">
                <a:solidFill>
                  <a:schemeClr val="tx1"/>
                </a:solidFill>
                <a:latin typeface="Arial"/>
                <a:ea typeface="Arial"/>
                <a:cs typeface="Arial"/>
              </a:rPr>
              <a:t>https://github.com/ebelsx7/EPWS2020JuwigEbel/wiki/Anforderungen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Nachdem die Stakeholder Analyse Version 4 entstanden ist, wurde  dementsprechend auch die Anforderungsanalyse iteriert. (Für die  begründete Änderungen siehe Kommentar der Stakeholderanalyse Version 4).  Welchem Zweck die unten entstandenen Funktionen in dem jeweiligen  dienen wird dem Artefakt "Funktionalitäten" entnommen. </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Wiki Link zu Funktionalitäten: </a:t>
            </a:r>
            <a:r>
              <a:rPr lang="de-DE" sz="1200" b="0" i="0" u="none" strike="noStrike" cap="none" spc="0">
                <a:solidFill>
                  <a:srgbClr val="000000"/>
                </a:solidFill>
                <a:latin typeface="Times New Roman"/>
                <a:ea typeface="Times New Roman"/>
                <a:cs typeface="Times New Roman"/>
              </a:rPr>
              <a:t>https://github.com/ebelsx7/EPWS2020JuwigEbel/wiki/Funktionalit%C3%A4ten</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mn-lt"/>
                <a:ea typeface="+mn-ea"/>
                <a:cs typeface="+mn-cs"/>
              </a:rPr>
              <a:t>Die volle Ansicht kann in unserem Wiki eingesehen werden : </a:t>
            </a:r>
            <a:r>
              <a:rPr lang="de-DE" sz="1200" b="0" i="0" u="none" strike="noStrike" cap="none" spc="0">
                <a:solidFill>
                  <a:schemeClr val="tx1"/>
                </a:solidFill>
                <a:latin typeface="Arial"/>
                <a:ea typeface="Arial"/>
                <a:cs typeface="Arial"/>
              </a:rPr>
              <a:t>https://github.com/ebelsx7/EPWS2020JuwigEbel/wiki/Anforderungen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Nachdem die Stakeholder Analyse Version 4 entstanden ist, wurde  dementsprechend auch die Anforderungsanalyse iteriert. (Für die  begründete Änderungen siehe Kommentar der Stakeholderanalyse Version 4).  Welchem Zweck die unten entstandenen Funktionen in dem jeweiligen  dienen wird dem Artefakt "Funktionalitäten" entnommen. </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lang="de-DE" sz="1200" b="0" i="0" u="none" strike="noStrike" cap="none" spc="0">
                <a:solidFill>
                  <a:srgbClr val="000000"/>
                </a:solidFill>
                <a:latin typeface="Times New Roman"/>
                <a:ea typeface="Times New Roman"/>
                <a:cs typeface="Times New Roman"/>
              </a:rPr>
              <a:t>Wiki Link zu Funktionalitäten: </a:t>
            </a:r>
            <a:r>
              <a:rPr lang="de-DE" sz="1200" b="0" i="0" u="none" strike="noStrike" cap="none" spc="0">
                <a:solidFill>
                  <a:srgbClr val="000000"/>
                </a:solidFill>
                <a:latin typeface="Times New Roman"/>
                <a:ea typeface="Times New Roman"/>
                <a:cs typeface="Times New Roman"/>
              </a:rPr>
              <a:t>https://github.com/ebelsx7/EPWS2020JuwigEbel/wiki/Funktionalit%C3%A4ten</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Basierend auf dem Feedback vom 1. Audit haben wir uns noch ein paar weitere Konkurrenten angeschaut, unter anderem Facebook Groups und Reddit.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mn-lt"/>
                <a:ea typeface="+mn-ea"/>
                <a:cs typeface="+mn-cs"/>
              </a:rPr>
              <a:t>Basierend auf dem Feedback vom 1. Audit haben wir uns noch ein paar weitere Konkurrenten angeschaut, unter anderem Facebook Groups und Reddit.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elfoli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de-DE"/>
              <a:t>Titelmasterformat durch Klicken bearbeiten</a:t>
            </a:r>
            <a:endParaRPr lang="de-DE"/>
          </a:p>
        </p:txBody>
      </p:sp>
      <p:sp>
        <p:nvSpPr>
          <p:cNvPr id="5" name="Untertitel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de-DE"/>
              <a:t>Formatvorlage des Untertitelmasters durch Klicken bearbeiten</a:t>
            </a:r>
            <a:endParaRPr lang="de-DE"/>
          </a:p>
        </p:txBody>
      </p:sp>
      <p:sp>
        <p:nvSpPr>
          <p:cNvPr id="6" name="Datumsplatzhalter 3"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7" name="Fußzeilenplatzhalter 4" hidden="0"/>
          <p:cNvSpPr>
            <a:spLocks noGrp="1"/>
          </p:cNvSpPr>
          <p:nvPr isPhoto="0" userDrawn="0">
            <p:ph type="ftr" sz="quarter" idx="11" hasCustomPrompt="0"/>
          </p:nvPr>
        </p:nvSpPr>
        <p:spPr bwMode="auto"/>
        <p:txBody>
          <a:bodyPr/>
          <a:lstStyle/>
          <a:p>
            <a:pPr>
              <a:defRPr/>
            </a:pPr>
            <a:endParaRPr lang="de-DE"/>
          </a:p>
        </p:txBody>
      </p:sp>
      <p:sp>
        <p:nvSpPr>
          <p:cNvPr id="8" name="Foliennummernplatzhalter 5"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el und vertikaler Text">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defRPr/>
            </a:pPr>
            <a:r>
              <a:rPr lang="de-DE"/>
              <a:t>Titelmasterformat durch Klicken bearbeiten</a:t>
            </a:r>
            <a:endParaRPr lang="de-DE"/>
          </a:p>
        </p:txBody>
      </p:sp>
      <p:sp>
        <p:nvSpPr>
          <p:cNvPr id="5" name="Vertikaler Textplatzhalter 2" hidden="0"/>
          <p:cNvSpPr>
            <a:spLocks noGrp="1"/>
          </p:cNvSpPr>
          <p:nvPr isPhoto="0" userDrawn="0">
            <p:ph type="body" orient="vert" idx="1" hasCustomPrompt="0"/>
          </p:nvPr>
        </p:nvSpPr>
        <p:spPr bwMode="auto"/>
        <p:txBody>
          <a:bodyPr vert="eaVert"/>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6" name="Datumsplatzhalter 3"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7" name="Fußzeilenplatzhalter 4" hidden="0"/>
          <p:cNvSpPr>
            <a:spLocks noGrp="1"/>
          </p:cNvSpPr>
          <p:nvPr isPhoto="0" userDrawn="0">
            <p:ph type="ftr" sz="quarter" idx="11" hasCustomPrompt="0"/>
          </p:nvPr>
        </p:nvSpPr>
        <p:spPr bwMode="auto"/>
        <p:txBody>
          <a:bodyPr/>
          <a:lstStyle/>
          <a:p>
            <a:pPr>
              <a:defRPr/>
            </a:pPr>
            <a:endParaRPr lang="de-DE"/>
          </a:p>
        </p:txBody>
      </p:sp>
      <p:sp>
        <p:nvSpPr>
          <p:cNvPr id="8" name="Foliennummernplatzhalter 5"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kaler Titel und Text">
    <p:spTree>
      <p:nvGrpSpPr>
        <p:cNvPr id="1" name="" hidden="0"/>
        <p:cNvGrpSpPr/>
        <p:nvPr isPhoto="0" userDrawn="0"/>
      </p:nvGrpSpPr>
      <p:grpSpPr bwMode="auto">
        <a:xfrm>
          <a:off x="0" y="0"/>
          <a:ext cx="0" cy="0"/>
          <a:chOff x="0" y="0"/>
          <a:chExt cx="0" cy="0"/>
        </a:xfrm>
      </p:grpSpPr>
      <p:sp>
        <p:nvSpPr>
          <p:cNvPr id="4" name="Vertikaler Titel 1" hidden="0"/>
          <p:cNvSpPr>
            <a:spLocks noGrp="1"/>
          </p:cNvSpPr>
          <p:nvPr isPhoto="0" userDrawn="0">
            <p:ph type="title" orient="vert" hasCustomPrompt="0"/>
          </p:nvPr>
        </p:nvSpPr>
        <p:spPr bwMode="auto">
          <a:xfrm>
            <a:off x="8724900" y="365125"/>
            <a:ext cx="2628900" cy="5811838"/>
          </a:xfrm>
        </p:spPr>
        <p:txBody>
          <a:bodyPr vert="eaVert"/>
          <a:lstStyle/>
          <a:p>
            <a:pPr>
              <a:defRPr/>
            </a:pPr>
            <a:r>
              <a:rPr lang="de-DE"/>
              <a:t>Titelmasterformat durch Klicken bearbeiten</a:t>
            </a:r>
            <a:endParaRPr lang="de-DE"/>
          </a:p>
        </p:txBody>
      </p:sp>
      <p:sp>
        <p:nvSpPr>
          <p:cNvPr id="5" name="Vertikaler Textplatzhalt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6" name="Datumsplatzhalter 3"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7" name="Fußzeilenplatzhalter 4" hidden="0"/>
          <p:cNvSpPr>
            <a:spLocks noGrp="1"/>
          </p:cNvSpPr>
          <p:nvPr isPhoto="0" userDrawn="0">
            <p:ph type="ftr" sz="quarter" idx="11" hasCustomPrompt="0"/>
          </p:nvPr>
        </p:nvSpPr>
        <p:spPr bwMode="auto"/>
        <p:txBody>
          <a:bodyPr/>
          <a:lstStyle/>
          <a:p>
            <a:pPr>
              <a:defRPr/>
            </a:pPr>
            <a:endParaRPr lang="de-DE"/>
          </a:p>
        </p:txBody>
      </p:sp>
      <p:sp>
        <p:nvSpPr>
          <p:cNvPr id="8" name="Foliennummernplatzhalter 5"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el und Inhalt">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defRPr/>
            </a:pPr>
            <a:r>
              <a:rPr lang="de-DE"/>
              <a:t>Titelmasterformat durch Klicken bearbeiten</a:t>
            </a:r>
            <a:endParaRPr lang="de-DE"/>
          </a:p>
        </p:txBody>
      </p:sp>
      <p:sp>
        <p:nvSpPr>
          <p:cNvPr id="5" name="Inhaltsplatzhalter 2" hidden="0"/>
          <p:cNvSpPr>
            <a:spLocks noGrp="1"/>
          </p:cNvSpPr>
          <p:nvPr isPhoto="0" userDrawn="0">
            <p:ph idx="1" hasCustomPrompt="0"/>
          </p:nvPr>
        </p:nvSpPr>
        <p:spPr bwMode="auto"/>
        <p:txBody>
          <a:body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6" name="Datumsplatzhalter 3"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7" name="Fußzeilenplatzhalter 4" hidden="0"/>
          <p:cNvSpPr>
            <a:spLocks noGrp="1"/>
          </p:cNvSpPr>
          <p:nvPr isPhoto="0" userDrawn="0">
            <p:ph type="ftr" sz="quarter" idx="11" hasCustomPrompt="0"/>
          </p:nvPr>
        </p:nvSpPr>
        <p:spPr bwMode="auto"/>
        <p:txBody>
          <a:bodyPr/>
          <a:lstStyle/>
          <a:p>
            <a:pPr>
              <a:defRPr/>
            </a:pPr>
            <a:endParaRPr lang="de-DE"/>
          </a:p>
        </p:txBody>
      </p:sp>
      <p:sp>
        <p:nvSpPr>
          <p:cNvPr id="8" name="Foliennummernplatzhalter 5"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Abschnitts-überschrift">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de-DE"/>
              <a:t>Titelmasterformat durch Klicken bearbeiten</a:t>
            </a:r>
            <a:endParaRPr lang="de-DE"/>
          </a:p>
        </p:txBody>
      </p:sp>
      <p:sp>
        <p:nvSpPr>
          <p:cNvPr id="5" name="Textplatzhalt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de-DE"/>
              <a:t>Textmasterformat bearbeiten</a:t>
            </a:r>
            <a:endParaRPr/>
          </a:p>
        </p:txBody>
      </p:sp>
      <p:sp>
        <p:nvSpPr>
          <p:cNvPr id="6" name="Datumsplatzhalter 3"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7" name="Fußzeilenplatzhalter 4" hidden="0"/>
          <p:cNvSpPr>
            <a:spLocks noGrp="1"/>
          </p:cNvSpPr>
          <p:nvPr isPhoto="0" userDrawn="0">
            <p:ph type="ftr" sz="quarter" idx="11" hasCustomPrompt="0"/>
          </p:nvPr>
        </p:nvSpPr>
        <p:spPr bwMode="auto"/>
        <p:txBody>
          <a:bodyPr/>
          <a:lstStyle/>
          <a:p>
            <a:pPr>
              <a:defRPr/>
            </a:pPr>
            <a:endParaRPr lang="de-DE"/>
          </a:p>
        </p:txBody>
      </p:sp>
      <p:sp>
        <p:nvSpPr>
          <p:cNvPr id="8" name="Foliennummernplatzhalter 5"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Zwei Inhalt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defRPr/>
            </a:pPr>
            <a:r>
              <a:rPr lang="de-DE"/>
              <a:t>Titelmasterformat durch Klicken bearbeiten</a:t>
            </a:r>
            <a:endParaRPr lang="de-DE"/>
          </a:p>
        </p:txBody>
      </p:sp>
      <p:sp>
        <p:nvSpPr>
          <p:cNvPr id="5" name="Inhaltsplatzhalter 2" hidden="0"/>
          <p:cNvSpPr>
            <a:spLocks noGrp="1"/>
          </p:cNvSpPr>
          <p:nvPr isPhoto="0" userDrawn="0">
            <p:ph sz="half" idx="1" hasCustomPrompt="0"/>
          </p:nvPr>
        </p:nvSpPr>
        <p:spPr bwMode="auto">
          <a:xfrm>
            <a:off x="838200" y="1825625"/>
            <a:ext cx="5181600" cy="4351338"/>
          </a:xfrm>
        </p:spPr>
        <p:txBody>
          <a:body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6" name="Inhaltsplatzhalter 3" hidden="0"/>
          <p:cNvSpPr>
            <a:spLocks noGrp="1"/>
          </p:cNvSpPr>
          <p:nvPr isPhoto="0" userDrawn="0">
            <p:ph sz="half" idx="2" hasCustomPrompt="0"/>
          </p:nvPr>
        </p:nvSpPr>
        <p:spPr bwMode="auto">
          <a:xfrm>
            <a:off x="6172200" y="1825625"/>
            <a:ext cx="5181600" cy="4351338"/>
          </a:xfrm>
        </p:spPr>
        <p:txBody>
          <a:body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7" name="Datumsplatzhalter 4"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8" name="Fußzeilenplatzhalter 5" hidden="0"/>
          <p:cNvSpPr>
            <a:spLocks noGrp="1"/>
          </p:cNvSpPr>
          <p:nvPr isPhoto="0" userDrawn="0">
            <p:ph type="ftr" sz="quarter" idx="11" hasCustomPrompt="0"/>
          </p:nvPr>
        </p:nvSpPr>
        <p:spPr bwMode="auto"/>
        <p:txBody>
          <a:bodyPr/>
          <a:lstStyle/>
          <a:p>
            <a:pPr>
              <a:defRPr/>
            </a:pPr>
            <a:endParaRPr lang="de-DE"/>
          </a:p>
        </p:txBody>
      </p:sp>
      <p:sp>
        <p:nvSpPr>
          <p:cNvPr id="9" name="Foliennummernplatzhalter 6"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Vergleich">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9788" y="365125"/>
            <a:ext cx="10515600" cy="1325563"/>
          </a:xfrm>
        </p:spPr>
        <p:txBody>
          <a:bodyPr/>
          <a:lstStyle/>
          <a:p>
            <a:pPr>
              <a:defRPr/>
            </a:pPr>
            <a:r>
              <a:rPr lang="de-DE"/>
              <a:t>Titelmasterformat durch Klicken bearbeiten</a:t>
            </a:r>
            <a:endParaRPr lang="de-DE"/>
          </a:p>
        </p:txBody>
      </p:sp>
      <p:sp>
        <p:nvSpPr>
          <p:cNvPr id="5" name="Textplatzhalt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e-DE"/>
              <a:t>Textmasterformat bearbeiten</a:t>
            </a:r>
            <a:endParaRPr/>
          </a:p>
        </p:txBody>
      </p:sp>
      <p:sp>
        <p:nvSpPr>
          <p:cNvPr id="6" name="Inhaltsplatzhalter 3" hidden="0"/>
          <p:cNvSpPr>
            <a:spLocks noGrp="1"/>
          </p:cNvSpPr>
          <p:nvPr isPhoto="0" userDrawn="0">
            <p:ph sz="half" idx="2" hasCustomPrompt="0"/>
          </p:nvPr>
        </p:nvSpPr>
        <p:spPr bwMode="auto">
          <a:xfrm>
            <a:off x="839788" y="2505074"/>
            <a:ext cx="5157787" cy="3684588"/>
          </a:xfrm>
        </p:spPr>
        <p:txBody>
          <a:bodyPr/>
          <a:lstStyle/>
          <a:p>
            <a:pPr lvl="0">
              <a:defRPr/>
            </a:pPr>
            <a:r>
              <a:rPr lang="de-DE"/>
              <a:t>Textmasterformat bearbeiten</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endParaRPr lang="de-DE"/>
          </a:p>
        </p:txBody>
      </p:sp>
      <p:sp>
        <p:nvSpPr>
          <p:cNvPr id="7" name="Textplatzhalt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e-DE"/>
              <a:t>Textmasterformat bearbeiten</a:t>
            </a:r>
            <a:endParaRPr/>
          </a:p>
        </p:txBody>
      </p:sp>
      <p:sp>
        <p:nvSpPr>
          <p:cNvPr id="8" name="Inhaltsplatzhalter 5" hidden="0"/>
          <p:cNvSpPr>
            <a:spLocks noGrp="1"/>
          </p:cNvSpPr>
          <p:nvPr isPhoto="0" userDrawn="0">
            <p:ph sz="quarter" idx="4" hasCustomPrompt="0"/>
          </p:nvPr>
        </p:nvSpPr>
        <p:spPr bwMode="auto">
          <a:xfrm>
            <a:off x="6172200" y="2505074"/>
            <a:ext cx="5183188" cy="3684588"/>
          </a:xfrm>
        </p:spPr>
        <p:txBody>
          <a:bodyPr/>
          <a:lstStyle/>
          <a:p>
            <a:pPr lvl="0">
              <a:defRPr/>
            </a:pPr>
            <a:r>
              <a:rPr lang="de-DE"/>
              <a:t>Textmasterformat bearbeiten</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endParaRPr lang="de-DE"/>
          </a:p>
        </p:txBody>
      </p:sp>
      <p:sp>
        <p:nvSpPr>
          <p:cNvPr id="9" name="Datumsplatzhalter 6"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10" name="Fußzeilenplatzhalter 7" hidden="0"/>
          <p:cNvSpPr>
            <a:spLocks noGrp="1"/>
          </p:cNvSpPr>
          <p:nvPr isPhoto="0" userDrawn="0">
            <p:ph type="ftr" sz="quarter" idx="11" hasCustomPrompt="0"/>
          </p:nvPr>
        </p:nvSpPr>
        <p:spPr bwMode="auto"/>
        <p:txBody>
          <a:bodyPr/>
          <a:lstStyle/>
          <a:p>
            <a:pPr>
              <a:defRPr/>
            </a:pPr>
            <a:endParaRPr lang="de-DE"/>
          </a:p>
        </p:txBody>
      </p:sp>
      <p:sp>
        <p:nvSpPr>
          <p:cNvPr id="11" name="Foliennummernplatzhalter 8"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Nur Titel">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defRPr/>
            </a:pPr>
            <a:r>
              <a:rPr lang="de-DE"/>
              <a:t>Titelmasterformat durch Klicken bearbeiten</a:t>
            </a:r>
            <a:endParaRPr lang="de-DE"/>
          </a:p>
        </p:txBody>
      </p:sp>
      <p:sp>
        <p:nvSpPr>
          <p:cNvPr id="5" name="Datumsplatzhalter 2"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6" name="Fußzeilenplatzhalter 3" hidden="0"/>
          <p:cNvSpPr>
            <a:spLocks noGrp="1"/>
          </p:cNvSpPr>
          <p:nvPr isPhoto="0" userDrawn="0">
            <p:ph type="ftr" sz="quarter" idx="11" hasCustomPrompt="0"/>
          </p:nvPr>
        </p:nvSpPr>
        <p:spPr bwMode="auto"/>
        <p:txBody>
          <a:bodyPr/>
          <a:lstStyle/>
          <a:p>
            <a:pPr>
              <a:defRPr/>
            </a:pPr>
            <a:endParaRPr lang="de-DE"/>
          </a:p>
        </p:txBody>
      </p:sp>
      <p:sp>
        <p:nvSpPr>
          <p:cNvPr id="7" name="Foliennummernplatzhalter 4"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Leer">
    <p:spTree>
      <p:nvGrpSpPr>
        <p:cNvPr id="1" name="" hidden="0"/>
        <p:cNvGrpSpPr/>
        <p:nvPr isPhoto="0" userDrawn="0"/>
      </p:nvGrpSpPr>
      <p:grpSpPr bwMode="auto">
        <a:xfrm>
          <a:off x="0" y="0"/>
          <a:ext cx="0" cy="0"/>
          <a:chOff x="0" y="0"/>
          <a:chExt cx="0" cy="0"/>
        </a:xfrm>
      </p:grpSpPr>
      <p:sp>
        <p:nvSpPr>
          <p:cNvPr id="4" name="Datumsplatzhalter 1"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5" name="Fußzeilenplatzhalter 2" hidden="0"/>
          <p:cNvSpPr>
            <a:spLocks noGrp="1"/>
          </p:cNvSpPr>
          <p:nvPr isPhoto="0" userDrawn="0">
            <p:ph type="ftr" sz="quarter" idx="11" hasCustomPrompt="0"/>
          </p:nvPr>
        </p:nvSpPr>
        <p:spPr bwMode="auto"/>
        <p:txBody>
          <a:bodyPr/>
          <a:lstStyle/>
          <a:p>
            <a:pPr>
              <a:defRPr/>
            </a:pPr>
            <a:endParaRPr lang="de-DE"/>
          </a:p>
        </p:txBody>
      </p:sp>
      <p:sp>
        <p:nvSpPr>
          <p:cNvPr id="6" name="Foliennummernplatzhalter 3"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Inhalt mit Überschrift">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de-DE"/>
              <a:t>Titelmasterformat durch Klicken bearbeiten</a:t>
            </a:r>
            <a:endParaRPr lang="de-DE"/>
          </a:p>
        </p:txBody>
      </p:sp>
      <p:sp>
        <p:nvSpPr>
          <p:cNvPr id="5" name="Inhaltsplatzhalt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de-DE"/>
              <a:t>Textmasterformat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de-DE"/>
          </a:p>
        </p:txBody>
      </p:sp>
      <p:sp>
        <p:nvSpPr>
          <p:cNvPr id="6" name="Textplatzhalt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Textmasterformat bearbeiten</a:t>
            </a:r>
            <a:endParaRPr/>
          </a:p>
        </p:txBody>
      </p:sp>
      <p:sp>
        <p:nvSpPr>
          <p:cNvPr id="7" name="Datumsplatzhalter 4"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8" name="Fußzeilenplatzhalter 5" hidden="0"/>
          <p:cNvSpPr>
            <a:spLocks noGrp="1"/>
          </p:cNvSpPr>
          <p:nvPr isPhoto="0" userDrawn="0">
            <p:ph type="ftr" sz="quarter" idx="11" hasCustomPrompt="0"/>
          </p:nvPr>
        </p:nvSpPr>
        <p:spPr bwMode="auto"/>
        <p:txBody>
          <a:bodyPr/>
          <a:lstStyle/>
          <a:p>
            <a:pPr>
              <a:defRPr/>
            </a:pPr>
            <a:endParaRPr lang="de-DE"/>
          </a:p>
        </p:txBody>
      </p:sp>
      <p:sp>
        <p:nvSpPr>
          <p:cNvPr id="9" name="Foliennummernplatzhalter 6"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Bild mit Überschrift">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de-DE"/>
              <a:t>Titelmasterformat durch Klicken bearbeiten</a:t>
            </a:r>
            <a:endParaRPr lang="de-DE"/>
          </a:p>
        </p:txBody>
      </p:sp>
      <p:sp>
        <p:nvSpPr>
          <p:cNvPr id="5" name="Bildplatzhalt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de-DE"/>
              <a:t>Click icon to add picture</a:t>
            </a:r>
            <a:endParaRPr lang="de-DE"/>
          </a:p>
        </p:txBody>
      </p:sp>
      <p:sp>
        <p:nvSpPr>
          <p:cNvPr id="6" name="Textplatzhalt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Textmasterformat bearbeiten</a:t>
            </a:r>
            <a:endParaRPr/>
          </a:p>
        </p:txBody>
      </p:sp>
      <p:sp>
        <p:nvSpPr>
          <p:cNvPr id="7" name="Datumsplatzhalter 4" hidden="0"/>
          <p:cNvSpPr>
            <a:spLocks noGrp="1"/>
          </p:cNvSpPr>
          <p:nvPr isPhoto="0" userDrawn="0">
            <p:ph type="dt" sz="half" idx="10" hasCustomPrompt="0"/>
          </p:nvPr>
        </p:nvSpPr>
        <p:spPr bwMode="auto"/>
        <p:txBody>
          <a:bodyPr/>
          <a:lstStyle/>
          <a:p>
            <a:pPr>
              <a:defRPr/>
            </a:pPr>
            <a:fld id="{BCC18F51-09EC-435C-A3BA-64A766E099C0}" type="datetimeFigureOut">
              <a:rPr lang="de-DE"/>
              <a:t/>
            </a:fld>
            <a:endParaRPr lang="de-DE"/>
          </a:p>
        </p:txBody>
      </p:sp>
      <p:sp>
        <p:nvSpPr>
          <p:cNvPr id="8" name="Fußzeilenplatzhalter 5" hidden="0"/>
          <p:cNvSpPr>
            <a:spLocks noGrp="1"/>
          </p:cNvSpPr>
          <p:nvPr isPhoto="0" userDrawn="0">
            <p:ph type="ftr" sz="quarter" idx="11" hasCustomPrompt="0"/>
          </p:nvPr>
        </p:nvSpPr>
        <p:spPr bwMode="auto"/>
        <p:txBody>
          <a:bodyPr/>
          <a:lstStyle/>
          <a:p>
            <a:pPr>
              <a:defRPr/>
            </a:pPr>
            <a:endParaRPr lang="de-DE"/>
          </a:p>
        </p:txBody>
      </p:sp>
      <p:sp>
        <p:nvSpPr>
          <p:cNvPr id="9" name="Foliennummernplatzhalter 6" hidden="0"/>
          <p:cNvSpPr>
            <a:spLocks noGrp="1"/>
          </p:cNvSpPr>
          <p:nvPr isPhoto="0" userDrawn="0">
            <p:ph type="sldNum" sz="quarter" idx="12" hasCustomPrompt="0"/>
          </p:nvPr>
        </p:nvSpPr>
        <p:spPr bwMode="auto"/>
        <p:txBody>
          <a:bodyPr/>
          <a:lstStyle/>
          <a:p>
            <a:pPr>
              <a:defRPr/>
            </a:pPr>
            <a:fld id="{08395586-F03A-48D1-94DF-16B239DF4FB5}" type="slidenum">
              <a:rPr lang="de-DE"/>
              <a:t/>
            </a:fld>
            <a:endParaRPr lang="de-DE"/>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elplatzhalt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de-DE"/>
              <a:t>Click to edit Master title style</a:t>
            </a:r>
            <a:endParaRPr lang="de-DE"/>
          </a:p>
        </p:txBody>
      </p:sp>
      <p:sp>
        <p:nvSpPr>
          <p:cNvPr id="5" name="Textplatzhalt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de-DE"/>
              <a:t>Click to edit Master text styles</a:t>
            </a:r>
            <a:endParaRPr/>
          </a:p>
          <a:p>
            <a:pPr lvl="1">
              <a:defRPr/>
            </a:pPr>
            <a:r>
              <a:rPr lang="de-DE"/>
              <a:t>Second level</a:t>
            </a:r>
            <a:endParaRPr/>
          </a:p>
          <a:p>
            <a:pPr lvl="2">
              <a:defRPr/>
            </a:pPr>
            <a:r>
              <a:rPr lang="de-DE"/>
              <a:t>Third level</a:t>
            </a:r>
            <a:endParaRPr/>
          </a:p>
          <a:p>
            <a:pPr lvl="3">
              <a:defRPr/>
            </a:pPr>
            <a:r>
              <a:rPr lang="de-DE"/>
              <a:t>Fourth level</a:t>
            </a:r>
            <a:endParaRPr/>
          </a:p>
          <a:p>
            <a:pPr lvl="4">
              <a:defRPr/>
            </a:pPr>
            <a:r>
              <a:rPr lang="de-DE"/>
              <a:t>Fifth level</a:t>
            </a:r>
            <a:endParaRPr lang="de-DE"/>
          </a:p>
        </p:txBody>
      </p:sp>
      <p:sp>
        <p:nvSpPr>
          <p:cNvPr id="6" name="Datumsplatzhalt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de-DE"/>
              <a:t/>
            </a:fld>
            <a:endParaRPr lang="de-DE"/>
          </a:p>
        </p:txBody>
      </p:sp>
      <p:sp>
        <p:nvSpPr>
          <p:cNvPr id="7" name="Fußzeilenplatzhalt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de-DE"/>
          </a:p>
        </p:txBody>
      </p:sp>
      <p:sp>
        <p:nvSpPr>
          <p:cNvPr id="8" name="Foliennummernplatzhalt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de-DE"/>
              <a:t/>
            </a:fld>
            <a:endParaRPr lang="de-DE"/>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ctrTitle" hasCustomPrompt="0"/>
          </p:nvPr>
        </p:nvSpPr>
        <p:spPr bwMode="auto"/>
        <p:txBody>
          <a:bodyPr/>
          <a:lstStyle/>
          <a:p>
            <a:pPr>
              <a:defRPr/>
            </a:pPr>
            <a:r>
              <a:rPr lang="de-DE"/>
              <a:t>EP-Präsentation Audit 2 </a:t>
            </a:r>
            <a:endParaRPr lang="de-DE"/>
          </a:p>
        </p:txBody>
      </p:sp>
      <p:sp>
        <p:nvSpPr>
          <p:cNvPr id="5" name="Untertitel 2" hidden="0"/>
          <p:cNvSpPr>
            <a:spLocks noGrp="1"/>
          </p:cNvSpPr>
          <p:nvPr isPhoto="0" userDrawn="0">
            <p:ph type="subTitle" idx="1" hasCustomPrompt="0"/>
          </p:nvPr>
        </p:nvSpPr>
        <p:spPr bwMode="auto"/>
        <p:txBody>
          <a:bodyPr/>
          <a:lstStyle/>
          <a:p>
            <a:pPr>
              <a:defRPr/>
            </a:pPr>
            <a:r>
              <a:rPr lang="de-DE"/>
              <a:t>von Sergej Ebel, Marvin Juwig</a:t>
            </a:r>
            <a:endParaRPr lang="de-DE"/>
          </a:p>
        </p:txBody>
      </p:sp>
      <p:sp>
        <p:nvSpPr>
          <p:cNvPr id="6" name="Foliennummernplatzhalter 5" hidden="0"/>
          <p:cNvSpPr>
            <a:spLocks noGrp="1"/>
          </p:cNvSpPr>
          <p:nvPr isPhoto="0" userDrawn="0">
            <p:ph type="sldNum" sz="quarter" idx="12" hasCustomPrompt="0"/>
          </p:nvPr>
        </p:nvSpPr>
        <p:spPr bwMode="auto"/>
        <p:txBody>
          <a:bodyPr/>
          <a:lstStyle/>
          <a:p>
            <a:pPr>
              <a:defRPr/>
            </a:pPr>
            <a:fld id="{BC98558A-9D05-1A52-E11D-7992424146D2}" type="slidenum">
              <a:rPr lang="de-DE"/>
              <a:t>1</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Foliennummernplatzhalter 5" hidden="0"/>
          <p:cNvSpPr>
            <a:spLocks noGrp="1"/>
          </p:cNvSpPr>
          <p:nvPr isPhoto="0" userDrawn="0">
            <p:ph type="sldNum" sz="quarter" idx="12" hasCustomPrompt="0"/>
          </p:nvPr>
        </p:nvSpPr>
        <p:spPr bwMode="auto"/>
        <p:txBody>
          <a:bodyPr/>
          <a:lstStyle/>
          <a:p>
            <a:pPr>
              <a:defRPr/>
            </a:pPr>
            <a:fld id="{D5CD06F8-74B9-5F4B-A892-ED0868852F7C}" type="slidenum">
              <a:rPr lang="de-DE"/>
              <a:t>10</a:t>
            </a:fld>
            <a:endParaRPr lang="de-DE"/>
          </a:p>
        </p:txBody>
      </p:sp>
      <p:sp>
        <p:nvSpPr>
          <p:cNvPr id="5" name="Titel 1" hidden="0"/>
          <p:cNvSpPr>
            <a:spLocks noGrp="1"/>
          </p:cNvSpPr>
          <p:nvPr isPhoto="0" userDrawn="0"/>
        </p:nvSpPr>
        <p:spPr bwMode="auto">
          <a:xfrm flipH="0" flipV="0">
            <a:off x="212749" y="2053166"/>
            <a:ext cx="3682999" cy="899583"/>
          </a:xfrm>
        </p:spPr>
        <p:txBody>
          <a:bodyPr vertOverflow="overflow" horzOverflow="clip" vert="horz" wrap="square" lIns="91440" tIns="45720" rIns="91440" bIns="45720" numCol="1" spcCol="0" rtlCol="0" fromWordArt="0" anchor="ctr" anchorCtr="0" forceAA="0" upright="0" compatLnSpc="0">
            <a:normAutofit fontScale="85000" lnSpcReduction="3000"/>
          </a:bodyPr>
          <a:lstStyle>
            <a:lvl1pPr algn="l" defTabSz="914400">
              <a:lnSpc>
                <a:spcPct val="90000"/>
              </a:lnSpc>
              <a:spcBef>
                <a:spcPts val="0"/>
              </a:spcBef>
              <a:buNone/>
              <a:defRPr sz="4400">
                <a:solidFill>
                  <a:schemeClr val="tx1"/>
                </a:solidFill>
                <a:latin typeface="+mj-lt"/>
                <a:ea typeface="+mj-ea"/>
                <a:cs typeface="+mj-cs"/>
              </a:defRPr>
            </a:lvl1pPr>
          </a:lstStyle>
          <a:p>
            <a:pPr algn="ctr">
              <a:defRPr/>
            </a:pPr>
            <a:endParaRPr/>
          </a:p>
        </p:txBody>
      </p:sp>
      <p:pic>
        <p:nvPicPr>
          <p:cNvPr id="6" name="" hidden="0"/>
          <p:cNvPicPr>
            <a:picLocks noChangeAspect="1"/>
          </p:cNvPicPr>
          <p:nvPr isPhoto="0" userDrawn="0"/>
        </p:nvPicPr>
        <p:blipFill>
          <a:blip r:embed="rId3"/>
          <a:stretch/>
        </p:blipFill>
        <p:spPr bwMode="auto">
          <a:xfrm flipH="0" flipV="0">
            <a:off x="3895749" y="272142"/>
            <a:ext cx="5224584" cy="6313714"/>
          </a:xfrm>
          <a:prstGeom prst="rect">
            <a:avLst/>
          </a:prstGeom>
        </p:spPr>
      </p:pic>
      <p:sp>
        <p:nvSpPr>
          <p:cNvPr id="7" name="Titel 1" hidden="0"/>
          <p:cNvSpPr>
            <a:spLocks noGrp="1"/>
          </p:cNvSpPr>
          <p:nvPr isPhoto="0" userDrawn="0"/>
        </p:nvSpPr>
        <p:spPr bwMode="auto">
          <a:xfrm flipH="0" flipV="0">
            <a:off x="212748" y="2696746"/>
            <a:ext cx="3682998" cy="899582"/>
          </a:xfrm>
        </p:spPr>
        <p:txBody>
          <a:bodyPr vertOverflow="overflow" horzOverflow="clip" vert="horz" wrap="square" lIns="91440" tIns="45720" rIns="91440" bIns="45720" numCol="1" spcCol="0" rtlCol="0" fromWordArt="0" anchor="ctr" anchorCtr="0" forceAA="0" upright="0" compatLnSpc="0">
            <a:normAutofit fontScale="85000" lnSpcReduction="3000"/>
          </a:bodyPr>
          <a:lstStyle>
            <a:lvl1pPr algn="l" defTabSz="914400">
              <a:lnSpc>
                <a:spcPct val="90000"/>
              </a:lnSpc>
              <a:spcBef>
                <a:spcPts val="0"/>
              </a:spcBef>
              <a:buNone/>
              <a:defRPr sz="4400">
                <a:solidFill>
                  <a:schemeClr val="tx1"/>
                </a:solidFill>
                <a:latin typeface="+mj-lt"/>
                <a:ea typeface="+mj-ea"/>
                <a:cs typeface="+mj-cs"/>
              </a:defRPr>
            </a:lvl1pPr>
          </a:lstStyle>
          <a:p>
            <a:pPr algn="ctr">
              <a:defRPr/>
            </a:pPr>
            <a:r>
              <a:rPr lang="de-DE" sz="4400" b="0" i="0" u="none" strike="noStrike" cap="none" spc="0">
                <a:solidFill>
                  <a:schemeClr val="tx1"/>
                </a:solidFill>
                <a:latin typeface="+mn-lt"/>
                <a:ea typeface="+mn-ea"/>
                <a:cs typeface="+mn-cs"/>
              </a:rPr>
              <a:t>Marktrecherche</a:t>
            </a:r>
            <a:br>
              <a:rPr lang="de-DE" sz="4400" b="0" i="0" u="none" strike="noStrike" cap="none" spc="0">
                <a:solidFill>
                  <a:schemeClr val="tx1"/>
                </a:solidFill>
                <a:latin typeface="+mn-lt"/>
                <a:ea typeface="+mn-ea"/>
                <a:cs typeface="+mn-cs"/>
              </a:rPr>
            </a:br>
            <a:r>
              <a:rPr lang="de-DE" sz="4400" b="0" i="0" u="none" strike="noStrike" cap="none" spc="0">
                <a:solidFill>
                  <a:schemeClr val="tx1"/>
                </a:solidFill>
                <a:latin typeface="+mn-lt"/>
                <a:ea typeface="+mn-ea"/>
                <a:cs typeface="+mn-cs"/>
              </a:rPr>
              <a:t>2/2</a:t>
            </a:r>
            <a:r>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400268" y="2456245"/>
            <a:ext cx="3191886" cy="1325562"/>
          </a:xfrm>
        </p:spPr>
        <p:txBody>
          <a:bodyPr/>
          <a:lstStyle/>
          <a:p>
            <a:pPr algn="ctr">
              <a:defRPr/>
            </a:pPr>
            <a:r>
              <a:rPr/>
              <a:t>Wireframes</a:t>
            </a:r>
            <a:br>
              <a:rPr/>
            </a:br>
            <a:r>
              <a:rPr/>
              <a:t>1/3</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87F8891D-6DDC-0FEA-175A-318D0092EDBA}" type="slidenum">
              <a:rPr lang="de-DE"/>
              <a:t>11</a:t>
            </a:fld>
            <a:endParaRPr lang="de-DE"/>
          </a:p>
        </p:txBody>
      </p:sp>
      <p:pic>
        <p:nvPicPr>
          <p:cNvPr id="6" name="" hidden="0"/>
          <p:cNvPicPr>
            <a:picLocks noChangeAspect="1"/>
          </p:cNvPicPr>
          <p:nvPr isPhoto="0" userDrawn="0"/>
        </p:nvPicPr>
        <p:blipFill>
          <a:blip r:embed="rId3"/>
          <a:stretch/>
        </p:blipFill>
        <p:spPr bwMode="auto">
          <a:xfrm>
            <a:off x="4053051" y="326258"/>
            <a:ext cx="3429000" cy="6095999"/>
          </a:xfrm>
          <a:prstGeom prst="rect">
            <a:avLst/>
          </a:prstGeom>
          <a:ln w="6349">
            <a:solidFill>
              <a:schemeClr val="accent1">
                <a:lumMod val="50196"/>
              </a:schemeClr>
            </a:solidFill>
            <a:prstDash val="solid"/>
          </a:ln>
        </p:spPr>
      </p:pic>
      <p:pic>
        <p:nvPicPr>
          <p:cNvPr id="7" name="" hidden="0"/>
          <p:cNvPicPr>
            <a:picLocks noChangeAspect="1"/>
          </p:cNvPicPr>
          <p:nvPr isPhoto="0" userDrawn="0"/>
        </p:nvPicPr>
        <p:blipFill>
          <a:blip r:embed="rId4"/>
          <a:stretch/>
        </p:blipFill>
        <p:spPr bwMode="auto">
          <a:xfrm>
            <a:off x="8080374" y="326258"/>
            <a:ext cx="3429000" cy="6095999"/>
          </a:xfrm>
          <a:prstGeom prst="rect">
            <a:avLst/>
          </a:prstGeom>
          <a:ln w="6349">
            <a:solidFill>
              <a:schemeClr val="accent1">
                <a:lumMod val="50196"/>
              </a:schemeClr>
            </a:solidFill>
            <a:prstDash val="soli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400268" y="2456245"/>
            <a:ext cx="3191886" cy="1325562"/>
          </a:xfrm>
        </p:spPr>
        <p:txBody>
          <a:bodyPr/>
          <a:lstStyle/>
          <a:p>
            <a:pPr algn="ctr">
              <a:defRPr/>
            </a:pPr>
            <a:r>
              <a:rPr/>
              <a:t>Wireframes</a:t>
            </a:r>
            <a:br>
              <a:rPr/>
            </a:br>
            <a:r>
              <a:rPr/>
              <a:t>2/3</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506F7DB7-55A0-EBED-4A6C-344C2F55F097}" type="slidenum">
              <a:rPr lang="de-DE"/>
              <a:t>12</a:t>
            </a:fld>
            <a:endParaRPr lang="de-DE"/>
          </a:p>
        </p:txBody>
      </p:sp>
      <p:pic>
        <p:nvPicPr>
          <p:cNvPr id="6" name="" hidden="0"/>
          <p:cNvPicPr>
            <a:picLocks noChangeAspect="1"/>
          </p:cNvPicPr>
          <p:nvPr isPhoto="0" userDrawn="0"/>
        </p:nvPicPr>
        <p:blipFill>
          <a:blip r:embed="rId3"/>
          <a:stretch/>
        </p:blipFill>
        <p:spPr bwMode="auto">
          <a:xfrm>
            <a:off x="4053051" y="326258"/>
            <a:ext cx="3429000" cy="6095999"/>
          </a:xfrm>
          <a:prstGeom prst="rect">
            <a:avLst/>
          </a:prstGeom>
          <a:ln w="6349">
            <a:solidFill>
              <a:schemeClr val="accent1">
                <a:lumMod val="50196"/>
              </a:schemeClr>
            </a:solidFill>
            <a:prstDash val="solid"/>
          </a:ln>
        </p:spPr>
      </p:pic>
      <p:pic>
        <p:nvPicPr>
          <p:cNvPr id="7" name="" hidden="0"/>
          <p:cNvPicPr>
            <a:picLocks noChangeAspect="1"/>
          </p:cNvPicPr>
          <p:nvPr isPhoto="0" userDrawn="0"/>
        </p:nvPicPr>
        <p:blipFill>
          <a:blip r:embed="rId4"/>
          <a:stretch/>
        </p:blipFill>
        <p:spPr bwMode="auto">
          <a:xfrm>
            <a:off x="8080374" y="326258"/>
            <a:ext cx="3429000" cy="6095999"/>
          </a:xfrm>
          <a:prstGeom prst="rect">
            <a:avLst/>
          </a:prstGeom>
          <a:ln w="6349">
            <a:solidFill>
              <a:schemeClr val="accent1">
                <a:lumMod val="50196"/>
              </a:schemeClr>
            </a:solidFill>
            <a:prstDash val="soli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400268" y="2456245"/>
            <a:ext cx="3191886" cy="1325562"/>
          </a:xfrm>
        </p:spPr>
        <p:txBody>
          <a:bodyPr/>
          <a:lstStyle/>
          <a:p>
            <a:pPr algn="ctr">
              <a:defRPr/>
            </a:pPr>
            <a:r>
              <a:rPr/>
              <a:t>Wireframes</a:t>
            </a:r>
            <a:br>
              <a:rPr/>
            </a:br>
            <a:r>
              <a:rPr/>
              <a:t>3/3</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E35C5B1E-5D14-448C-3299-E24D27F5B6C1}" type="slidenum">
              <a:rPr lang="de-DE"/>
              <a:t>13</a:t>
            </a:fld>
            <a:endParaRPr lang="de-DE"/>
          </a:p>
        </p:txBody>
      </p:sp>
      <p:pic>
        <p:nvPicPr>
          <p:cNvPr id="6" name="" hidden="0"/>
          <p:cNvPicPr>
            <a:picLocks noChangeAspect="1"/>
          </p:cNvPicPr>
          <p:nvPr isPhoto="0" userDrawn="0"/>
        </p:nvPicPr>
        <p:blipFill>
          <a:blip r:embed="rId3"/>
          <a:stretch/>
        </p:blipFill>
        <p:spPr bwMode="auto">
          <a:xfrm>
            <a:off x="4053051" y="326258"/>
            <a:ext cx="3429000" cy="6095999"/>
          </a:xfrm>
          <a:prstGeom prst="rect">
            <a:avLst/>
          </a:prstGeom>
          <a:ln w="6349">
            <a:solidFill>
              <a:schemeClr val="accent1">
                <a:lumMod val="50196"/>
              </a:schemeClr>
            </a:solidFill>
            <a:prstDash val="solid"/>
          </a:ln>
        </p:spPr>
      </p:pic>
      <p:pic>
        <p:nvPicPr>
          <p:cNvPr id="7" name="" hidden="0"/>
          <p:cNvPicPr>
            <a:picLocks noChangeAspect="1"/>
          </p:cNvPicPr>
          <p:nvPr isPhoto="0" userDrawn="0"/>
        </p:nvPicPr>
        <p:blipFill>
          <a:blip r:embed="rId4"/>
          <a:stretch/>
        </p:blipFill>
        <p:spPr bwMode="auto">
          <a:xfrm>
            <a:off x="8080374" y="326258"/>
            <a:ext cx="3429000" cy="6095999"/>
          </a:xfrm>
          <a:prstGeom prst="rect">
            <a:avLst/>
          </a:prstGeom>
          <a:ln w="6349">
            <a:solidFill>
              <a:schemeClr val="accent1">
                <a:lumMod val="50196"/>
              </a:schemeClr>
            </a:solidFill>
            <a:prstDash val="soli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446798" y="2442103"/>
            <a:ext cx="2510133" cy="1325562"/>
          </a:xfrm>
        </p:spPr>
        <p:txBody>
          <a:bodyPr/>
          <a:lstStyle/>
          <a:p>
            <a:pPr algn="ctr">
              <a:defRPr/>
            </a:pPr>
            <a:r>
              <a:rPr/>
              <a:t>Mockups</a:t>
            </a:r>
            <a:br>
              <a:rPr/>
            </a:br>
            <a:r>
              <a:rPr/>
              <a:t>1/2</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63869986-9DE1-0D1F-7269-70DBA47A6672}" type="slidenum">
              <a:rPr lang="de-DE"/>
              <a:t>14</a:t>
            </a:fld>
            <a:endParaRPr lang="de-DE"/>
          </a:p>
        </p:txBody>
      </p:sp>
      <p:pic>
        <p:nvPicPr>
          <p:cNvPr id="6" name="" hidden="0"/>
          <p:cNvPicPr>
            <a:picLocks noChangeAspect="1"/>
          </p:cNvPicPr>
          <p:nvPr isPhoto="0" userDrawn="0"/>
        </p:nvPicPr>
        <p:blipFill>
          <a:blip r:embed="rId3"/>
          <a:srcRect l="37296" t="11547" r="36331" b="6234"/>
          <a:stretch/>
        </p:blipFill>
        <p:spPr bwMode="auto">
          <a:xfrm flipH="0" flipV="0">
            <a:off x="3815640" y="260349"/>
            <a:ext cx="3426430" cy="6008913"/>
          </a:xfrm>
          <a:prstGeom prst="rect">
            <a:avLst/>
          </a:prstGeom>
          <a:ln w="6349">
            <a:solidFill>
              <a:schemeClr val="accent1">
                <a:lumMod val="50196"/>
              </a:schemeClr>
            </a:solidFill>
            <a:prstDash val="solid"/>
          </a:ln>
        </p:spPr>
      </p:pic>
      <p:pic>
        <p:nvPicPr>
          <p:cNvPr id="7" name="" hidden="0"/>
          <p:cNvPicPr>
            <a:picLocks noChangeAspect="1"/>
          </p:cNvPicPr>
          <p:nvPr isPhoto="0" userDrawn="0"/>
        </p:nvPicPr>
        <p:blipFill>
          <a:blip r:embed="rId4"/>
          <a:stretch/>
        </p:blipFill>
        <p:spPr bwMode="auto">
          <a:xfrm>
            <a:off x="8045978" y="260349"/>
            <a:ext cx="3429000" cy="6095999"/>
          </a:xfrm>
          <a:prstGeom prst="rect">
            <a:avLst/>
          </a:prstGeom>
          <a:ln w="6349">
            <a:solidFill>
              <a:schemeClr val="accent1">
                <a:lumMod val="50196"/>
              </a:schemeClr>
            </a:solidFill>
            <a:prstDash val="soli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446798" y="2442103"/>
            <a:ext cx="2510133" cy="1325562"/>
          </a:xfrm>
        </p:spPr>
        <p:txBody>
          <a:bodyPr/>
          <a:lstStyle/>
          <a:p>
            <a:pPr algn="ctr">
              <a:defRPr/>
            </a:pPr>
            <a:r>
              <a:rPr/>
              <a:t>Mockups</a:t>
            </a:r>
            <a:br>
              <a:rPr/>
            </a:br>
            <a:r>
              <a:rPr/>
              <a:t>2/2</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66774154-3A61-BBB1-B4B9-E93FB37CE6B4}" type="slidenum">
              <a:rPr lang="de-DE"/>
              <a:t>15</a:t>
            </a:fld>
            <a:endParaRPr lang="de-DE"/>
          </a:p>
        </p:txBody>
      </p:sp>
      <p:pic>
        <p:nvPicPr>
          <p:cNvPr id="6" name="" hidden="0"/>
          <p:cNvPicPr>
            <a:picLocks noChangeAspect="1"/>
          </p:cNvPicPr>
          <p:nvPr isPhoto="0" userDrawn="0"/>
        </p:nvPicPr>
        <p:blipFill>
          <a:blip r:embed="rId3"/>
          <a:stretch/>
        </p:blipFill>
        <p:spPr bwMode="auto">
          <a:xfrm flipH="0" flipV="0">
            <a:off x="3815640" y="260349"/>
            <a:ext cx="3426430" cy="6008913"/>
          </a:xfrm>
          <a:prstGeom prst="rect">
            <a:avLst/>
          </a:prstGeom>
          <a:ln w="6349">
            <a:solidFill>
              <a:schemeClr val="accent1">
                <a:lumMod val="50196"/>
              </a:schemeClr>
            </a:solidFill>
            <a:prstDash val="solid"/>
          </a:ln>
        </p:spPr>
      </p:pic>
      <p:pic>
        <p:nvPicPr>
          <p:cNvPr id="7" name="" hidden="0"/>
          <p:cNvPicPr>
            <a:picLocks noChangeAspect="1"/>
          </p:cNvPicPr>
          <p:nvPr isPhoto="0" userDrawn="0"/>
        </p:nvPicPr>
        <p:blipFill>
          <a:blip r:embed="rId4"/>
          <a:stretch/>
        </p:blipFill>
        <p:spPr bwMode="auto">
          <a:xfrm>
            <a:off x="8045978" y="260349"/>
            <a:ext cx="3429000" cy="6095999"/>
          </a:xfrm>
          <a:prstGeom prst="rect">
            <a:avLst/>
          </a:prstGeom>
          <a:ln w="6349">
            <a:solidFill>
              <a:schemeClr val="accent1">
                <a:lumMod val="50196"/>
              </a:schemeClr>
            </a:solidFill>
            <a:prstDash val="soli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829216" y="-44049"/>
            <a:ext cx="10515600" cy="1084791"/>
          </a:xfrm>
        </p:spPr>
        <p:txBody>
          <a:bodyPr/>
          <a:lstStyle/>
          <a:p>
            <a:pPr algn="ctr">
              <a:defRPr/>
            </a:pPr>
            <a:r>
              <a:rPr/>
              <a:t>REST Schnittstellen Modellierung</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BF7C42E3-88D3-9F92-C0C6-4FD68074332B}" type="slidenum">
              <a:rPr lang="de-DE"/>
              <a:t>16</a:t>
            </a:fld>
            <a:endParaRPr lang="de-DE"/>
          </a:p>
        </p:txBody>
      </p:sp>
      <p:graphicFrame>
        <p:nvGraphicFramePr>
          <p:cNvPr id="6" name="" hidden="0"/>
          <p:cNvGraphicFramePr>
            <a:graphicFrameLocks xmlns:a="http://schemas.openxmlformats.org/drawingml/2006/main"/>
          </p:cNvGraphicFramePr>
          <p:nvPr isPhoto="0" userDrawn="0"/>
        </p:nvGraphicFramePr>
        <p:xfrm>
          <a:off x="0" y="874938"/>
          <a:ext cx="12190743" cy="5491479"/>
        </p:xfrm>
        <a:graphic>
          <a:graphicData uri="http://schemas.openxmlformats.org/drawingml/2006/table">
            <a:tbl>
              <a:tblPr firstRow="1" firstCol="1" lastRow="0" lastCol="0" bandRow="1" bandCol="0">
                <a:tableStyleId>{5531EBDE-0B9D-C122-CDFC-C5C800DC3C27}</a:tableStyleId>
              </a:tblPr>
              <a:tblGrid>
                <a:gridCol w="360000"/>
                <a:gridCol w="1890000"/>
                <a:gridCol w="810000"/>
                <a:gridCol w="4230000"/>
                <a:gridCol w="1620000"/>
                <a:gridCol w="1530000"/>
                <a:gridCol w="1738042"/>
              </a:tblGrid>
              <a:tr h="296840">
                <a:tc>
                  <a:txBody>
                    <a:bodyPr/>
                    <a:p>
                      <a:pPr>
                        <a:defRPr/>
                      </a:pPr>
                      <a:r>
                        <a:rPr sz="1200" b="1" i="0" u="none">
                          <a:solidFill>
                            <a:srgbClr val="000000"/>
                          </a:solidFill>
                          <a:latin typeface="Times New Roman"/>
                          <a:ea typeface="Times New Roman"/>
                          <a:cs typeface="Times New Roman"/>
                        </a:rPr>
                        <a:t>#</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Ressource</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Methode</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Semantik</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Content (Type Req)</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Content (Type Res)</a:t>
                      </a:r>
                      <a:endParaRPr sz="1200" b="1" i="0" u="none">
                        <a:solidFill>
                          <a:srgbClr val="000000"/>
                        </a:solidFill>
                        <a:latin typeface="Times New Roman"/>
                        <a:ea typeface="Times New Roman"/>
                        <a:cs typeface="Times New Roman"/>
                      </a:endParaRPr>
                    </a:p>
                  </a:txBody>
                  <a:tcPr anchor="ctr"/>
                </a:tc>
                <a:tc>
                  <a:txBody>
                    <a:bodyPr/>
                    <a:p>
                      <a:pPr>
                        <a:defRPr/>
                      </a:pPr>
                      <a:r>
                        <a:rPr sz="1200" b="1" i="0" u="none">
                          <a:solidFill>
                            <a:srgbClr val="000000"/>
                          </a:solidFill>
                          <a:latin typeface="Times New Roman"/>
                          <a:ea typeface="Times New Roman"/>
                          <a:cs typeface="Times New Roman"/>
                        </a:rPr>
                        <a:t>Statuscode(Erfolgsfall)</a:t>
                      </a:r>
                      <a:endParaRPr sz="1200" b="1"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1</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/users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POST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neuen Nutzer anlegen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201 Created</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2</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/users?searchword&amp;tags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Zeigt Liste von Nutzern basierend auf dem Suchbegriff und Tags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3</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/users/{userID}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bestimmten Nutzer anzeigen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4</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/users/{userID}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DELETE</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bestimmten Nutzer löschen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5</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/users/{userID}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PUT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bestimmten Nutzer bearbeiten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7</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/projects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POST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 neues Projekt anlegen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201 Created</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8</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/projects?searchword&amp;tags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Zeigt Liste von Projekten basierend auf dem Suchbegriff &amp; Tags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9</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/projects/{projectID}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 bestimmtes Projekt anzeigen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10</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/projects/{projectID}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DELETE</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 bestimmtes Projekt löschen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11</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/projects/{projectID}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PUT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 bestimmtes Projekt bearbeiten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13</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/chats?userID(s)</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POST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neue Chatanfrage senden / Chat erstellen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201 Created</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14</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/chats/{chatID}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PUT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Chat bearbeiten / Anfrage annehmen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15</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/chats/{chatID}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Chat anzeigen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16</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/chats/{chatID}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DELETE</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Einen Chat löschen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17</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/chats/{chatID}/nachricht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POST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Eine neue Nachricht in einem Chat senden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201 Created</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19</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/feedback</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POST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 neues Feedback-Formular erstellen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201 Created</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20</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/feedback</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Liste aller Feedbacks erhalten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r h="284140">
                <a:tc>
                  <a:txBody>
                    <a:bodyPr/>
                    <a:p>
                      <a:pPr>
                        <a:defRPr/>
                      </a:pPr>
                      <a:r>
                        <a:rPr sz="1200" b="0" i="0" u="none">
                          <a:solidFill>
                            <a:srgbClr val="000000"/>
                          </a:solidFill>
                          <a:latin typeface="Times New Roman"/>
                          <a:ea typeface="Times New Roman"/>
                          <a:cs typeface="Times New Roman"/>
                        </a:rPr>
                        <a:t>21</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/feedback/{feedbackID}</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GET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Ein bestimmtes Feedback anzeigen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text/plain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application/json</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200 Ok</a:t>
                      </a:r>
                      <a:endParaRPr sz="1200" b="0" i="0" u="none">
                        <a:solidFill>
                          <a:srgbClr val="000000"/>
                        </a:solidFill>
                        <a:latin typeface="Times New Roman"/>
                        <a:ea typeface="Times New Roman"/>
                        <a:cs typeface="Times New Roman"/>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829216" y="84666"/>
            <a:ext cx="10515600" cy="1084791"/>
          </a:xfrm>
        </p:spPr>
        <p:txBody>
          <a:bodyPr/>
          <a:lstStyle/>
          <a:p>
            <a:pPr algn="ctr">
              <a:defRPr/>
            </a:pPr>
            <a:r>
              <a:rPr/>
              <a:t>Topic Modellierung</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4A473A15-A964-0672-1A77-3B910EA96272}" type="slidenum">
              <a:rPr lang="de-DE"/>
              <a:t>17</a:t>
            </a:fld>
            <a:endParaRPr lang="de-DE"/>
          </a:p>
        </p:txBody>
      </p:sp>
      <p:graphicFrame>
        <p:nvGraphicFramePr>
          <p:cNvPr id="6" name="" hidden="0"/>
          <p:cNvGraphicFramePr>
            <a:graphicFrameLocks xmlns:a="http://schemas.openxmlformats.org/drawingml/2006/main"/>
          </p:cNvGraphicFramePr>
          <p:nvPr isPhoto="0" userDrawn="0"/>
        </p:nvGraphicFramePr>
        <p:xfrm>
          <a:off x="464695" y="1045089"/>
          <a:ext cx="11452697" cy="4245146"/>
        </p:xfrm>
        <a:graphic>
          <a:graphicData uri="http://schemas.openxmlformats.org/drawingml/2006/table">
            <a:tbl>
              <a:tblPr firstRow="1" firstCol="1" lastRow="0" lastCol="0" bandRow="1" bandCol="0">
                <a:tableStyleId>{5531EBDE-0B9D-C122-CDFC-C5C800DC3C27}</a:tableStyleId>
              </a:tblPr>
              <a:tblGrid>
                <a:gridCol w="183521"/>
                <a:gridCol w="8234882"/>
                <a:gridCol w="1165717"/>
                <a:gridCol w="1868575"/>
              </a:tblGrid>
              <a:tr h="629850">
                <a:tc>
                  <a:txBody>
                    <a:bodyPr/>
                    <a:p>
                      <a:pPr>
                        <a:defRPr/>
                      </a:pPr>
                      <a:endParaRPr/>
                    </a:p>
                    <a:p>
                      <a:pPr>
                        <a:defRPr/>
                      </a:pPr>
                      <a:r>
                        <a:rPr sz="1200" b="1" i="0" u="none">
                          <a:solidFill>
                            <a:srgbClr val="000000"/>
                          </a:solidFill>
                          <a:latin typeface="Times New Roman"/>
                          <a:ea typeface="Times New Roman"/>
                          <a:cs typeface="Times New Roman"/>
                        </a:rPr>
                        <a:t>#</a:t>
                      </a:r>
                      <a:endParaRPr sz="1200" b="1" i="0" u="none">
                        <a:solidFill>
                          <a:srgbClr val="000000"/>
                        </a:solidFill>
                        <a:latin typeface="Times New Roman"/>
                        <a:ea typeface="Times New Roman"/>
                        <a:cs typeface="Times New Roman"/>
                      </a:endParaRPr>
                    </a:p>
                  </a:txBody>
                  <a:tcPr anchor="ctr"/>
                </a:tc>
                <a:tc>
                  <a:txBody>
                    <a:bodyPr/>
                    <a:p>
                      <a:pPr>
                        <a:defRPr/>
                      </a:pPr>
                      <a:endParaRPr/>
                    </a:p>
                    <a:p>
                      <a:pPr>
                        <a:defRPr/>
                      </a:pPr>
                      <a:r>
                        <a:rPr sz="1200" b="1" i="0" u="none">
                          <a:solidFill>
                            <a:srgbClr val="000000"/>
                          </a:solidFill>
                          <a:latin typeface="Times New Roman"/>
                          <a:ea typeface="Times New Roman"/>
                          <a:cs typeface="Times New Roman"/>
                        </a:rPr>
                        <a:t>Entität</a:t>
                      </a:r>
                      <a:endParaRPr sz="1200" b="1" i="0" u="none">
                        <a:solidFill>
                          <a:srgbClr val="000000"/>
                        </a:solidFill>
                        <a:latin typeface="Times New Roman"/>
                        <a:ea typeface="Times New Roman"/>
                        <a:cs typeface="Times New Roman"/>
                      </a:endParaRPr>
                    </a:p>
                  </a:txBody>
                  <a:tcPr anchor="ctr"/>
                </a:tc>
                <a:tc>
                  <a:txBody>
                    <a:bodyPr/>
                    <a:p>
                      <a:pPr>
                        <a:defRPr/>
                      </a:pPr>
                      <a:endParaRPr/>
                    </a:p>
                    <a:p>
                      <a:pPr>
                        <a:defRPr/>
                      </a:pPr>
                      <a:r>
                        <a:rPr sz="1200" b="1" i="0" u="none">
                          <a:solidFill>
                            <a:srgbClr val="000000"/>
                          </a:solidFill>
                          <a:latin typeface="Times New Roman"/>
                          <a:ea typeface="Times New Roman"/>
                          <a:cs typeface="Times New Roman"/>
                        </a:rPr>
                        <a:t>Pub/Sub</a:t>
                      </a:r>
                      <a:endParaRPr sz="1200" b="1" i="0" u="none">
                        <a:solidFill>
                          <a:srgbClr val="000000"/>
                        </a:solidFill>
                        <a:latin typeface="Times New Roman"/>
                        <a:ea typeface="Times New Roman"/>
                        <a:cs typeface="Times New Roman"/>
                      </a:endParaRPr>
                    </a:p>
                  </a:txBody>
                  <a:tcPr anchor="ctr"/>
                </a:tc>
                <a:tc>
                  <a:txBody>
                    <a:bodyPr/>
                    <a:p>
                      <a:pPr>
                        <a:defRPr/>
                      </a:pPr>
                      <a:endParaRPr/>
                    </a:p>
                    <a:p>
                      <a:pPr>
                        <a:defRPr/>
                      </a:pPr>
                      <a:r>
                        <a:rPr sz="1200" b="1" i="0" u="none">
                          <a:solidFill>
                            <a:srgbClr val="000000"/>
                          </a:solidFill>
                          <a:latin typeface="Times New Roman"/>
                          <a:ea typeface="Times New Roman"/>
                          <a:cs typeface="Times New Roman"/>
                        </a:rPr>
                        <a:t>Topic</a:t>
                      </a:r>
                      <a:endParaRPr sz="1200" b="1" i="0" u="none">
                        <a:solidFill>
                          <a:srgbClr val="000000"/>
                        </a:solidFill>
                        <a:latin typeface="Times New Roman"/>
                        <a:ea typeface="Times New Roman"/>
                        <a:cs typeface="Times New Roman"/>
                      </a:endParaRPr>
                    </a:p>
                  </a:txBody>
                  <a:tcPr anchor="ctr"/>
                </a:tc>
              </a:tr>
              <a:tr h="416958">
                <a:tc>
                  <a:txBody>
                    <a:bodyPr/>
                    <a:p>
                      <a:pPr>
                        <a:defRPr/>
                      </a:pPr>
                      <a:endParaRPr/>
                    </a:p>
                  </a:txBody>
                  <a:tcPr anchor="ctr"/>
                </a:tc>
                <a:tc>
                  <a:txBody>
                    <a:bodyPr/>
                    <a:p>
                      <a:pPr>
                        <a:defRPr/>
                      </a:pPr>
                      <a:r>
                        <a:rPr sz="1200" b="1" i="0" u="none">
                          <a:solidFill>
                            <a:srgbClr val="000000"/>
                          </a:solidFill>
                          <a:latin typeface="Times New Roman"/>
                          <a:ea typeface="Times New Roman"/>
                          <a:cs typeface="Times New Roman"/>
                        </a:rPr>
                        <a:t>Projekte nach gewissen Kategorien abonnieren/publishen</a:t>
                      </a:r>
                      <a:endParaRPr sz="1200" b="1" i="0" u="none">
                        <a:solidFill>
                          <a:srgbClr val="000000"/>
                        </a:solidFill>
                        <a:latin typeface="Times New Roman"/>
                        <a:ea typeface="Times New Roman"/>
                        <a:cs typeface="Times New Roman"/>
                      </a:endParaRPr>
                    </a:p>
                  </a:txBody>
                  <a:tcPr anchor="ctr"/>
                </a:tc>
                <a:tc>
                  <a:txBody>
                    <a:bodyPr/>
                    <a:p>
                      <a:pPr>
                        <a:defRPr/>
                      </a:pPr>
                      <a:endParaRPr/>
                    </a:p>
                  </a:txBody>
                  <a:tcPr anchor="ctr"/>
                </a:tc>
                <a:tc>
                  <a:txBody>
                    <a:bodyPr/>
                    <a:p>
                      <a:pPr>
                        <a:defRPr/>
                      </a:pPr>
                      <a:endParaRPr/>
                    </a:p>
                  </a:txBody>
                  <a:tcPr anchor="ctr"/>
                </a:tc>
              </a:tr>
              <a:tr h="314925">
                <a:tc>
                  <a:txBody>
                    <a:bodyPr/>
                    <a:p>
                      <a:pPr>
                        <a:defRPr/>
                      </a:pPr>
                      <a:r>
                        <a:rPr sz="1200" b="0" i="0" u="none">
                          <a:solidFill>
                            <a:srgbClr val="000000"/>
                          </a:solidFill>
                          <a:latin typeface="Times New Roman"/>
                          <a:ea typeface="Times New Roman"/>
                          <a:cs typeface="Times New Roman"/>
                        </a:rPr>
                        <a:t>1</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Projektsuche</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pub:</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/users?tags</a:t>
                      </a:r>
                      <a:endParaRPr sz="1200" b="0" i="0" u="none">
                        <a:solidFill>
                          <a:srgbClr val="000000"/>
                        </a:solidFill>
                        <a:latin typeface="Times New Roman"/>
                        <a:ea typeface="Times New Roman"/>
                        <a:cs typeface="Times New Roman"/>
                      </a:endParaRPr>
                    </a:p>
                  </a:txBody>
                  <a:tcPr anchor="ctr"/>
                </a:tc>
              </a:tr>
              <a:tr h="314925">
                <a:tc>
                  <a:txBody>
                    <a:bodyPr/>
                    <a:p>
                      <a:pPr>
                        <a:defRPr/>
                      </a:pPr>
                      <a:r>
                        <a:rPr sz="1200" b="0" i="0" u="none">
                          <a:solidFill>
                            <a:srgbClr val="000000"/>
                          </a:solidFill>
                          <a:latin typeface="Times New Roman"/>
                          <a:ea typeface="Times New Roman"/>
                          <a:cs typeface="Times New Roman"/>
                        </a:rPr>
                        <a:t>2</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Nutzer</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sub:</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/users?tags</a:t>
                      </a:r>
                      <a:endParaRPr sz="1200" b="0" i="0" u="none">
                        <a:solidFill>
                          <a:srgbClr val="000000"/>
                        </a:solidFill>
                        <a:latin typeface="Times New Roman"/>
                        <a:ea typeface="Times New Roman"/>
                        <a:cs typeface="Times New Roman"/>
                      </a:endParaRPr>
                    </a:p>
                  </a:txBody>
                  <a:tcPr anchor="ctr"/>
                </a:tc>
              </a:tr>
              <a:tr h="415667">
                <a:tc>
                  <a:txBody>
                    <a:bodyPr/>
                    <a:p>
                      <a:pPr>
                        <a:defRPr/>
                      </a:pPr>
                      <a:endParaRPr/>
                    </a:p>
                  </a:txBody>
                  <a:tcPr anchor="ctr"/>
                </a:tc>
                <a:tc>
                  <a:txBody>
                    <a:bodyPr/>
                    <a:p>
                      <a:pPr>
                        <a:defRPr/>
                      </a:pPr>
                      <a:r>
                        <a:rPr sz="1200" b="1" i="0" u="none">
                          <a:solidFill>
                            <a:srgbClr val="000000"/>
                          </a:solidFill>
                          <a:latin typeface="Times New Roman"/>
                          <a:ea typeface="Times New Roman"/>
                          <a:cs typeface="Times New Roman"/>
                        </a:rPr>
                        <a:t>Personen nach gewissen Fähigkeiten abonnieren/publishen</a:t>
                      </a:r>
                      <a:endParaRPr sz="1200" b="1" i="0" u="none">
                        <a:solidFill>
                          <a:srgbClr val="000000"/>
                        </a:solidFill>
                        <a:latin typeface="Times New Roman"/>
                        <a:ea typeface="Times New Roman"/>
                        <a:cs typeface="Times New Roman"/>
                      </a:endParaRPr>
                    </a:p>
                  </a:txBody>
                  <a:tcPr anchor="ctr"/>
                </a:tc>
                <a:tc>
                  <a:txBody>
                    <a:bodyPr/>
                    <a:p>
                      <a:pPr>
                        <a:defRPr/>
                      </a:pPr>
                      <a:endParaRPr/>
                    </a:p>
                  </a:txBody>
                  <a:tcPr anchor="ctr"/>
                </a:tc>
                <a:tc>
                  <a:txBody>
                    <a:bodyPr/>
                    <a:p>
                      <a:pPr>
                        <a:defRPr/>
                      </a:pPr>
                      <a:endParaRPr/>
                    </a:p>
                  </a:txBody>
                  <a:tcPr anchor="ctr"/>
                </a:tc>
              </a:tr>
              <a:tr h="314925">
                <a:tc>
                  <a:txBody>
                    <a:bodyPr/>
                    <a:p>
                      <a:pPr>
                        <a:defRPr/>
                      </a:pPr>
                      <a:r>
                        <a:rPr sz="1200" b="0" i="0" u="none">
                          <a:solidFill>
                            <a:srgbClr val="000000"/>
                          </a:solidFill>
                          <a:latin typeface="Times New Roman"/>
                          <a:ea typeface="Times New Roman"/>
                          <a:cs typeface="Times New Roman"/>
                        </a:rPr>
                        <a:t>3</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Personensuche</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pub:</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/projects?tags</a:t>
                      </a:r>
                      <a:endParaRPr sz="1200" b="0" i="0" u="none">
                        <a:solidFill>
                          <a:srgbClr val="000000"/>
                        </a:solidFill>
                        <a:latin typeface="Times New Roman"/>
                        <a:ea typeface="Times New Roman"/>
                        <a:cs typeface="Times New Roman"/>
                      </a:endParaRPr>
                    </a:p>
                  </a:txBody>
                  <a:tcPr anchor="ctr"/>
                </a:tc>
              </a:tr>
              <a:tr h="314925">
                <a:tc>
                  <a:txBody>
                    <a:bodyPr/>
                    <a:p>
                      <a:pPr>
                        <a:defRPr/>
                      </a:pPr>
                      <a:r>
                        <a:rPr sz="1200" b="0" i="0" u="none">
                          <a:solidFill>
                            <a:srgbClr val="000000"/>
                          </a:solidFill>
                          <a:latin typeface="Times New Roman"/>
                          <a:ea typeface="Times New Roman"/>
                          <a:cs typeface="Times New Roman"/>
                        </a:rPr>
                        <a:t>4</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Nutzer</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sub:</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/projects?tags</a:t>
                      </a:r>
                      <a:endParaRPr sz="1200" b="0" i="0" u="none">
                        <a:solidFill>
                          <a:srgbClr val="000000"/>
                        </a:solidFill>
                        <a:latin typeface="Times New Roman"/>
                        <a:ea typeface="Times New Roman"/>
                        <a:cs typeface="Times New Roman"/>
                      </a:endParaRPr>
                    </a:p>
                  </a:txBody>
                  <a:tcPr anchor="ctr"/>
                </a:tc>
              </a:tr>
              <a:tr h="415667">
                <a:tc>
                  <a:txBody>
                    <a:bodyPr/>
                    <a:p>
                      <a:pPr>
                        <a:defRPr/>
                      </a:pPr>
                      <a:endParaRPr/>
                    </a:p>
                  </a:txBody>
                  <a:tcPr anchor="ctr"/>
                </a:tc>
                <a:tc>
                  <a:txBody>
                    <a:bodyPr/>
                    <a:p>
                      <a:pPr>
                        <a:defRPr/>
                      </a:pPr>
                      <a:r>
                        <a:rPr sz="1200" b="1" i="0" u="none">
                          <a:solidFill>
                            <a:srgbClr val="000000"/>
                          </a:solidFill>
                          <a:latin typeface="Times New Roman"/>
                          <a:ea typeface="Times New Roman"/>
                          <a:cs typeface="Times New Roman"/>
                        </a:rPr>
                        <a:t>Chats abonnieren/publishen</a:t>
                      </a:r>
                      <a:endParaRPr sz="1200" b="1" i="0" u="none">
                        <a:solidFill>
                          <a:srgbClr val="000000"/>
                        </a:solidFill>
                        <a:latin typeface="Times New Roman"/>
                        <a:ea typeface="Times New Roman"/>
                        <a:cs typeface="Times New Roman"/>
                      </a:endParaRPr>
                    </a:p>
                  </a:txBody>
                  <a:tcPr anchor="ctr"/>
                </a:tc>
                <a:tc>
                  <a:txBody>
                    <a:bodyPr/>
                    <a:p>
                      <a:pPr>
                        <a:defRPr/>
                      </a:pPr>
                      <a:endParaRPr/>
                    </a:p>
                  </a:txBody>
                  <a:tcPr anchor="ctr"/>
                </a:tc>
                <a:tc>
                  <a:txBody>
                    <a:bodyPr/>
                    <a:p>
                      <a:pPr>
                        <a:defRPr/>
                      </a:pPr>
                      <a:endParaRPr/>
                    </a:p>
                  </a:txBody>
                  <a:tcPr anchor="ctr"/>
                </a:tc>
              </a:tr>
              <a:tr h="314925">
                <a:tc>
                  <a:txBody>
                    <a:bodyPr/>
                    <a:p>
                      <a:pPr>
                        <a:defRPr/>
                      </a:pPr>
                      <a:r>
                        <a:rPr sz="1200" b="0" i="0" u="none">
                          <a:solidFill>
                            <a:srgbClr val="000000"/>
                          </a:solidFill>
                          <a:latin typeface="Times New Roman"/>
                          <a:ea typeface="Times New Roman"/>
                          <a:cs typeface="Times New Roman"/>
                        </a:rPr>
                        <a:t>5</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pub:</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a:t>
                      </a:r>
                      <a:endParaRPr sz="1200" b="0" i="0" u="none">
                        <a:solidFill>
                          <a:srgbClr val="000000"/>
                        </a:solidFill>
                        <a:latin typeface="Times New Roman"/>
                        <a:ea typeface="Times New Roman"/>
                        <a:cs typeface="Times New Roman"/>
                      </a:endParaRPr>
                    </a:p>
                  </a:txBody>
                  <a:tcPr anchor="ctr"/>
                </a:tc>
              </a:tr>
              <a:tr h="314925">
                <a:tc>
                  <a:txBody>
                    <a:bodyPr/>
                    <a:p>
                      <a:pPr>
                        <a:defRPr/>
                      </a:pPr>
                      <a:r>
                        <a:rPr sz="1200" b="0" i="0" u="none">
                          <a:solidFill>
                            <a:srgbClr val="000000"/>
                          </a:solidFill>
                          <a:latin typeface="Times New Roman"/>
                          <a:ea typeface="Times New Roman"/>
                          <a:cs typeface="Times New Roman"/>
                        </a:rPr>
                        <a:t>6</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Nutzer</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sub:</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/chats?userID</a:t>
                      </a:r>
                      <a:endParaRPr sz="1200" b="0" i="0" u="none">
                        <a:solidFill>
                          <a:srgbClr val="000000"/>
                        </a:solidFill>
                        <a:latin typeface="Times New Roman"/>
                        <a:ea typeface="Times New Roman"/>
                        <a:cs typeface="Times New Roman"/>
                      </a:endParaRPr>
                    </a:p>
                  </a:txBody>
                  <a:tcPr anchor="ctr"/>
                </a:tc>
              </a:tr>
              <a:tr h="314925">
                <a:tc>
                  <a:txBody>
                    <a:bodyPr/>
                    <a:p>
                      <a:pPr>
                        <a:defRPr/>
                      </a:pPr>
                      <a:r>
                        <a:rPr sz="1200" b="0" i="0" u="none">
                          <a:solidFill>
                            <a:srgbClr val="000000"/>
                          </a:solidFill>
                          <a:latin typeface="Times New Roman"/>
                          <a:ea typeface="Times New Roman"/>
                          <a:cs typeface="Times New Roman"/>
                        </a:rPr>
                        <a:t>7</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pub:</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/chats{chatID}</a:t>
                      </a:r>
                      <a:endParaRPr sz="1200" b="0" i="0" u="none">
                        <a:solidFill>
                          <a:srgbClr val="000000"/>
                        </a:solidFill>
                        <a:latin typeface="Times New Roman"/>
                        <a:ea typeface="Times New Roman"/>
                        <a:cs typeface="Times New Roman"/>
                      </a:endParaRPr>
                    </a:p>
                  </a:txBody>
                  <a:tcPr anchor="ctr"/>
                </a:tc>
              </a:tr>
              <a:tr h="314925">
                <a:tc>
                  <a:txBody>
                    <a:bodyPr/>
                    <a:p>
                      <a:pPr>
                        <a:defRPr/>
                      </a:pPr>
                      <a:r>
                        <a:rPr sz="1200" b="0" i="0" u="none">
                          <a:solidFill>
                            <a:srgbClr val="000000"/>
                          </a:solidFill>
                          <a:latin typeface="Times New Roman"/>
                          <a:ea typeface="Times New Roman"/>
                          <a:cs typeface="Times New Roman"/>
                        </a:rPr>
                        <a:t>8</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Nutzer</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sub:</a:t>
                      </a:r>
                      <a:endParaRPr sz="1200" b="0" i="0" u="none">
                        <a:solidFill>
                          <a:srgbClr val="000000"/>
                        </a:solidFill>
                        <a:latin typeface="Times New Roman"/>
                        <a:ea typeface="Times New Roman"/>
                        <a:cs typeface="Times New Roman"/>
                      </a:endParaRPr>
                    </a:p>
                  </a:txBody>
                  <a:tcPr anchor="ctr"/>
                </a:tc>
                <a:tc>
                  <a:txBody>
                    <a:bodyPr/>
                    <a:p>
                      <a:pPr>
                        <a:defRPr/>
                      </a:pPr>
                      <a:r>
                        <a:rPr sz="1200" b="0" i="0" u="none">
                          <a:solidFill>
                            <a:srgbClr val="000000"/>
                          </a:solidFill>
                          <a:latin typeface="Times New Roman"/>
                          <a:ea typeface="Times New Roman"/>
                          <a:cs typeface="Times New Roman"/>
                        </a:rPr>
                        <a:t>/chats{chatID}</a:t>
                      </a:r>
                      <a:endParaRPr sz="1200" b="0" i="0" u="none">
                        <a:solidFill>
                          <a:srgbClr val="000000"/>
                        </a:solidFill>
                        <a:latin typeface="Times New Roman"/>
                        <a:ea typeface="Times New Roman"/>
                        <a:cs typeface="Times New Roman"/>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829216" y="84666"/>
            <a:ext cx="10515600" cy="1084791"/>
          </a:xfrm>
        </p:spPr>
        <p:txBody>
          <a:bodyPr/>
          <a:lstStyle/>
          <a:p>
            <a:pPr algn="ctr">
              <a:defRPr/>
            </a:pPr>
            <a:r>
              <a:rPr/>
              <a:t>Risikoanalyse</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F665F4C7-7958-F8EA-47C6-29363CAD3788}" type="slidenum">
              <a:rPr lang="de-DE"/>
              <a:t>18</a:t>
            </a:fld>
            <a:endParaRPr lang="de-DE"/>
          </a:p>
        </p:txBody>
      </p:sp>
      <p:pic>
        <p:nvPicPr>
          <p:cNvPr id="6" name="" hidden="0"/>
          <p:cNvPicPr>
            <a:picLocks noChangeAspect="1"/>
          </p:cNvPicPr>
          <p:nvPr isPhoto="0" userDrawn="0"/>
        </p:nvPicPr>
        <p:blipFill>
          <a:blip r:embed="rId3"/>
          <a:stretch/>
        </p:blipFill>
        <p:spPr bwMode="auto">
          <a:xfrm flipH="0" flipV="0">
            <a:off x="966787" y="1954379"/>
            <a:ext cx="10915320" cy="312896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Foliennummernplatzhalter 5" hidden="0"/>
          <p:cNvSpPr>
            <a:spLocks noGrp="1"/>
          </p:cNvSpPr>
          <p:nvPr isPhoto="0" userDrawn="0">
            <p:ph type="sldNum" sz="quarter" idx="12" hasCustomPrompt="0"/>
          </p:nvPr>
        </p:nvSpPr>
        <p:spPr bwMode="auto"/>
        <p:txBody>
          <a:bodyPr/>
          <a:lstStyle/>
          <a:p>
            <a:pPr>
              <a:defRPr/>
            </a:pPr>
            <a:fld id="{2281BD5B-9685-93E3-C679-8177D13615A7}" type="slidenum">
              <a:rPr lang="de-DE"/>
              <a:t>19</a:t>
            </a:fld>
            <a:endParaRPr lang="de-DE"/>
          </a:p>
        </p:txBody>
      </p:sp>
      <p:pic>
        <p:nvPicPr>
          <p:cNvPr id="5" name="" hidden="0"/>
          <p:cNvPicPr>
            <a:picLocks noChangeAspect="1"/>
          </p:cNvPicPr>
          <p:nvPr isPhoto="0" userDrawn="0"/>
        </p:nvPicPr>
        <p:blipFill>
          <a:blip r:embed="rId3"/>
          <a:stretch/>
        </p:blipFill>
        <p:spPr bwMode="auto">
          <a:xfrm flipH="0" flipV="0">
            <a:off x="3986154" y="217600"/>
            <a:ext cx="5078661" cy="6321312"/>
          </a:xfrm>
          <a:prstGeom prst="rect">
            <a:avLst/>
          </a:prstGeom>
        </p:spPr>
      </p:pic>
      <p:sp>
        <p:nvSpPr>
          <p:cNvPr id="6" name="Titel 1" hidden="0"/>
          <p:cNvSpPr>
            <a:spLocks noGrp="1"/>
          </p:cNvSpPr>
          <p:nvPr isPhoto="0" userDrawn="0">
            <p:ph type="title" hasCustomPrompt="0"/>
          </p:nvPr>
        </p:nvSpPr>
        <p:spPr bwMode="auto">
          <a:xfrm flipH="0" flipV="0">
            <a:off x="446798" y="2442103"/>
            <a:ext cx="2510133" cy="1325562"/>
          </a:xfrm>
        </p:spPr>
        <p:txBody>
          <a:bodyPr/>
          <a:lstStyle/>
          <a:p>
            <a:pPr algn="ctr">
              <a:defRPr/>
            </a:pPr>
            <a:r>
              <a:rPr/>
              <a:t>POC</a:t>
            </a:r>
            <a:br>
              <a:rPr/>
            </a:br>
            <a:r>
              <a:rPr/>
              <a:t>1/2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defRPr/>
            </a:pPr>
            <a:r>
              <a:rPr u="sng"/>
              <a:t>Inhaltsverzeichnis</a:t>
            </a:r>
            <a:endParaRPr/>
          </a:p>
        </p:txBody>
      </p:sp>
      <p:sp>
        <p:nvSpPr>
          <p:cNvPr id="5" name="Inhaltsplatzhalt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0000" lnSpcReduction="2000"/>
          </a:bodyPr>
          <a:lstStyle/>
          <a:p>
            <a:pPr>
              <a:defRPr/>
            </a:pPr>
            <a:r>
              <a:rPr/>
              <a:t>Iteration Domänenmodell</a:t>
            </a:r>
            <a:endParaRPr/>
          </a:p>
          <a:p>
            <a:pPr>
              <a:defRPr/>
            </a:pPr>
            <a:r>
              <a:rPr/>
              <a:t>Iteration Stakeholder Analyse</a:t>
            </a:r>
            <a:endParaRPr/>
          </a:p>
          <a:p>
            <a:pPr>
              <a:defRPr/>
            </a:pPr>
            <a:r>
              <a:rPr lang="de-DE" sz="2800" b="0" i="0" u="none" strike="noStrike" cap="none" spc="0">
                <a:solidFill>
                  <a:schemeClr val="tx1"/>
                </a:solidFill>
                <a:latin typeface="+mn-lt"/>
                <a:ea typeface="+mn-ea"/>
                <a:cs typeface="+mn-cs"/>
              </a:rPr>
              <a:t>Iteration Anforderungen</a:t>
            </a:r>
            <a:endParaRPr lang="de-DE" sz="2800" b="0" i="0" u="none" strike="noStrike" cap="none" spc="0">
              <a:solidFill>
                <a:schemeClr val="tx1"/>
              </a:solidFill>
              <a:latin typeface="+mn-lt"/>
              <a:ea typeface="+mn-ea"/>
              <a:cs typeface="+mn-cs"/>
            </a:endParaRPr>
          </a:p>
          <a:p>
            <a:pPr>
              <a:defRPr/>
            </a:pPr>
            <a:r>
              <a:rPr lang="de-DE" sz="2800" b="0" i="0" u="none" strike="noStrike" cap="none" spc="0">
                <a:solidFill>
                  <a:schemeClr val="tx1"/>
                </a:solidFill>
                <a:latin typeface="+mn-lt"/>
                <a:ea typeface="+mn-ea"/>
                <a:cs typeface="+mn-cs"/>
              </a:rPr>
              <a:t>Iteration Marktrecherche</a:t>
            </a:r>
            <a:endParaRPr sz="2800"/>
          </a:p>
          <a:p>
            <a:pPr>
              <a:defRPr/>
            </a:pPr>
            <a:r>
              <a:rPr/>
              <a:t>Wireframes &amp; Erste Mockups</a:t>
            </a:r>
            <a:endParaRPr/>
          </a:p>
          <a:p>
            <a:pPr>
              <a:defRPr/>
            </a:pPr>
            <a:r>
              <a:rPr/>
              <a:t>REST Schnittstellen Modellierung</a:t>
            </a:r>
            <a:endParaRPr/>
          </a:p>
          <a:p>
            <a:pPr>
              <a:defRPr/>
            </a:pPr>
            <a:r>
              <a:rPr/>
              <a:t>Topic Modellierung</a:t>
            </a:r>
            <a:endParaRPr/>
          </a:p>
          <a:p>
            <a:pPr>
              <a:defRPr/>
            </a:pPr>
            <a:r>
              <a:rPr/>
              <a:t>Proof of Concepts</a:t>
            </a:r>
            <a:endParaRPr/>
          </a:p>
          <a:p>
            <a:pPr>
              <a:defRPr/>
            </a:pPr>
            <a:r>
              <a:rPr/>
              <a:t>Artefakte für Audit 3</a:t>
            </a:r>
            <a:endParaRPr/>
          </a:p>
        </p:txBody>
      </p:sp>
      <p:sp>
        <p:nvSpPr>
          <p:cNvPr id="6" name="Foliennummernplatzhalter 5" hidden="0"/>
          <p:cNvSpPr>
            <a:spLocks noGrp="1"/>
          </p:cNvSpPr>
          <p:nvPr isPhoto="0" userDrawn="0">
            <p:ph type="sldNum" sz="quarter" idx="12" hasCustomPrompt="0"/>
          </p:nvPr>
        </p:nvSpPr>
        <p:spPr bwMode="auto"/>
        <p:txBody>
          <a:bodyPr/>
          <a:lstStyle/>
          <a:p>
            <a:pPr>
              <a:defRPr/>
            </a:pPr>
            <a:fld id="{7CF04E35-AE91-9D1B-CA09-F573FEAE71BB}" type="slidenum">
              <a:rPr lang="de-DE"/>
              <a:t>2</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Foliennummernplatzhalter 5" hidden="0"/>
          <p:cNvSpPr>
            <a:spLocks noGrp="1"/>
          </p:cNvSpPr>
          <p:nvPr isPhoto="0" userDrawn="0">
            <p:ph type="sldNum" sz="quarter" idx="12" hasCustomPrompt="0"/>
          </p:nvPr>
        </p:nvSpPr>
        <p:spPr bwMode="auto"/>
        <p:txBody>
          <a:bodyPr/>
          <a:lstStyle/>
          <a:p>
            <a:pPr>
              <a:defRPr/>
            </a:pPr>
            <a:fld id="{6982BB48-DBCB-A5E2-4E98-26128EDB7E99}" type="slidenum">
              <a:rPr lang="de-DE"/>
              <a:t>20</a:t>
            </a:fld>
            <a:endParaRPr lang="de-DE"/>
          </a:p>
        </p:txBody>
      </p:sp>
      <p:pic>
        <p:nvPicPr>
          <p:cNvPr id="5" name="" hidden="0"/>
          <p:cNvPicPr>
            <a:picLocks noChangeAspect="1"/>
          </p:cNvPicPr>
          <p:nvPr isPhoto="0" userDrawn="0"/>
        </p:nvPicPr>
        <p:blipFill>
          <a:blip r:embed="rId3"/>
          <a:stretch/>
        </p:blipFill>
        <p:spPr bwMode="auto">
          <a:xfrm flipH="0" flipV="0">
            <a:off x="3909265" y="130342"/>
            <a:ext cx="4924944" cy="6428277"/>
          </a:xfrm>
          <a:prstGeom prst="rect">
            <a:avLst/>
          </a:prstGeom>
        </p:spPr>
      </p:pic>
      <p:sp>
        <p:nvSpPr>
          <p:cNvPr id="6" name="Titel 1" hidden="0"/>
          <p:cNvSpPr>
            <a:spLocks noGrp="1"/>
          </p:cNvSpPr>
          <p:nvPr isPhoto="0" userDrawn="0">
            <p:ph type="title" hasCustomPrompt="0"/>
          </p:nvPr>
        </p:nvSpPr>
        <p:spPr bwMode="auto">
          <a:xfrm flipH="0" flipV="0">
            <a:off x="446798" y="2442103"/>
            <a:ext cx="2510133" cy="1325562"/>
          </a:xfrm>
        </p:spPr>
        <p:txBody>
          <a:bodyPr/>
          <a:lstStyle/>
          <a:p>
            <a:pPr algn="ctr">
              <a:defRPr/>
            </a:pPr>
            <a:r>
              <a:rPr/>
              <a:t>POC</a:t>
            </a:r>
            <a:br>
              <a:rPr/>
            </a:br>
            <a:r>
              <a:rPr/>
              <a:t>2/2</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a:t>Artefakte für Audit 3</a:t>
            </a:r>
            <a:endParaRPr/>
          </a:p>
        </p:txBody>
      </p:sp>
      <p:sp>
        <p:nvSpPr>
          <p:cNvPr id="5" name="Inhaltsplatzhalt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a:bodyPr>
          <a:lstStyle/>
          <a:p>
            <a:pPr>
              <a:defRPr/>
            </a:pPr>
            <a:r>
              <a:rPr/>
              <a:t>Iteration für Gamification/soziotechnische Funktionalitäten</a:t>
            </a:r>
            <a:endParaRPr/>
          </a:p>
          <a:p>
            <a:pPr>
              <a:defRPr/>
            </a:pPr>
            <a:r>
              <a:rPr/>
              <a:t>Mockups fertig für das gesamte System</a:t>
            </a:r>
            <a:endParaRPr/>
          </a:p>
          <a:p>
            <a:pPr>
              <a:defRPr/>
            </a:pPr>
            <a:r>
              <a:rPr/>
              <a:t>Erste Version des Styleguides</a:t>
            </a:r>
            <a:endParaRPr/>
          </a:p>
          <a:p>
            <a:pPr>
              <a:defRPr/>
            </a:pPr>
            <a:r>
              <a:rPr/>
              <a:t>Use Cases</a:t>
            </a:r>
            <a:endParaRPr/>
          </a:p>
          <a:p>
            <a:pPr>
              <a:defRPr/>
            </a:pPr>
            <a:r>
              <a:rPr/>
              <a:t>POC Code</a:t>
            </a:r>
            <a:endParaRPr/>
          </a:p>
          <a:p>
            <a:pPr>
              <a:defRPr/>
            </a:pPr>
            <a:r>
              <a:rPr/>
              <a:t>Erster Code für die Umsetzung</a:t>
            </a:r>
            <a:endParaRPr/>
          </a:p>
          <a:p>
            <a:pPr>
              <a:defRPr/>
            </a:pPr>
            <a:r>
              <a:rPr/>
              <a:t>Iteration Artefakte</a:t>
            </a:r>
            <a:endParaRPr/>
          </a:p>
          <a:p>
            <a:pPr>
              <a:defRPr/>
            </a:pPr>
            <a:endParaRPr/>
          </a:p>
        </p:txBody>
      </p:sp>
      <p:sp>
        <p:nvSpPr>
          <p:cNvPr id="6" name="Foliennummernplatzhalter 5" hidden="0"/>
          <p:cNvSpPr>
            <a:spLocks noGrp="1"/>
          </p:cNvSpPr>
          <p:nvPr isPhoto="0" userDrawn="0">
            <p:ph type="sldNum" sz="quarter" idx="12" hasCustomPrompt="0"/>
          </p:nvPr>
        </p:nvSpPr>
        <p:spPr bwMode="auto"/>
        <p:txBody>
          <a:bodyPr/>
          <a:lstStyle/>
          <a:p>
            <a:pPr>
              <a:defRPr/>
            </a:pPr>
            <a:fld id="{35CD6E70-1A3A-EB76-34CC-4BAA323F45BA}" type="slidenum">
              <a:rPr lang="de-DE"/>
              <a:t>21</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lgn="ctr">
              <a:defRPr/>
            </a:pPr>
            <a:r>
              <a:rPr b="1"/>
              <a:t>Domänenmodell Version 3.2</a:t>
            </a:r>
            <a:endParaRPr/>
          </a:p>
        </p:txBody>
      </p:sp>
      <p:sp>
        <p:nvSpPr>
          <p:cNvPr id="5" name="Foliennummernplatzhalter 5" hidden="0"/>
          <p:cNvSpPr>
            <a:spLocks noGrp="1"/>
          </p:cNvSpPr>
          <p:nvPr isPhoto="0" userDrawn="0">
            <p:ph type="sldNum" sz="quarter" idx="12" hasCustomPrompt="0"/>
          </p:nvPr>
        </p:nvSpPr>
        <p:spPr bwMode="auto"/>
        <p:txBody>
          <a:bodyPr/>
          <a:lstStyle/>
          <a:p>
            <a:pPr>
              <a:defRPr/>
            </a:pPr>
            <a:fld id="{2D2E575A-2D17-3054-78E2-ACA6442C30CD}" type="slidenum">
              <a:rPr lang="de-DE"/>
              <a:t>3</a:t>
            </a:fld>
            <a:endParaRPr lang="de-DE"/>
          </a:p>
        </p:txBody>
      </p:sp>
      <p:pic>
        <p:nvPicPr>
          <p:cNvPr id="6" name="" hidden="0"/>
          <p:cNvPicPr>
            <a:picLocks noChangeAspect="1"/>
          </p:cNvPicPr>
          <p:nvPr isPhoto="0" userDrawn="0"/>
        </p:nvPicPr>
        <p:blipFill>
          <a:blip r:embed="rId3"/>
          <a:stretch/>
        </p:blipFill>
        <p:spPr bwMode="auto">
          <a:xfrm flipH="0" flipV="0">
            <a:off x="1262338" y="1851108"/>
            <a:ext cx="9667323" cy="42829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829216" y="84666"/>
            <a:ext cx="10515600" cy="1084791"/>
          </a:xfrm>
        </p:spPr>
        <p:txBody>
          <a:bodyPr/>
          <a:lstStyle/>
          <a:p>
            <a:pPr algn="ctr">
              <a:defRPr/>
            </a:pPr>
            <a:r>
              <a:rPr/>
              <a:t>Stakeholder Analyse 1/2</a:t>
            </a:r>
            <a:endParaRPr/>
          </a:p>
        </p:txBody>
      </p:sp>
      <p:graphicFrame>
        <p:nvGraphicFramePr>
          <p:cNvPr id="5" name="" hidden="0"/>
          <p:cNvGraphicFramePr>
            <a:graphicFrameLocks xmlns:a="http://schemas.openxmlformats.org/drawingml/2006/main"/>
          </p:cNvGraphicFramePr>
          <p:nvPr isPhoto="0" userDrawn="0">
            <p:ph idx="1" hasCustomPrompt="0"/>
          </p:nvPr>
        </p:nvGraphicFramePr>
        <p:xfrm>
          <a:off x="256116" y="989541"/>
          <a:ext cx="11661799" cy="5039359"/>
        </p:xfrm>
        <a:graphic>
          <a:graphicData uri="http://schemas.openxmlformats.org/drawingml/2006/table">
            <a:tbl>
              <a:tblPr firstRow="1" firstCol="0" lastRow="0" lastCol="0" bandRow="1" bandCol="0">
                <a:tableStyleId>{B846716C-E4E8-7EEF-DA67-CF1BFAA16683}</a:tableStyleId>
              </a:tblPr>
              <a:tblGrid>
                <a:gridCol w="1890000"/>
                <a:gridCol w="450000"/>
                <a:gridCol w="540000"/>
                <a:gridCol w="908649"/>
                <a:gridCol w="1161350"/>
                <a:gridCol w="6699099"/>
              </a:tblGrid>
              <a:tr h="476840">
                <a:tc>
                  <a:txBody>
                    <a:bodyPr/>
                    <a:p>
                      <a:pPr>
                        <a:defRPr/>
                      </a:pPr>
                      <a:r>
                        <a:rPr sz="1200" b="1" i="0" u="none">
                          <a:solidFill>
                            <a:srgbClr val="000000"/>
                          </a:solidFill>
                          <a:latin typeface="Times New Roman"/>
                          <a:ea typeface="Times New Roman"/>
                          <a:cs typeface="Times New Roman"/>
                        </a:rPr>
                        <a:t>Bezeichnung</a:t>
                      </a:r>
                      <a:endParaRPr/>
                    </a:p>
                  </a:txBody>
                  <a:tcPr/>
                </a:tc>
                <a:tc>
                  <a:txBody>
                    <a:bodyPr/>
                    <a:p>
                      <a:pPr>
                        <a:defRPr/>
                      </a:pPr>
                      <a:r>
                        <a:rPr sz="1200" b="1" i="0" u="none">
                          <a:solidFill>
                            <a:srgbClr val="000000"/>
                          </a:solidFill>
                          <a:latin typeface="Times New Roman"/>
                          <a:ea typeface="Times New Roman"/>
                          <a:cs typeface="Times New Roman"/>
                        </a:rPr>
                        <a:t>Ind</a:t>
                      </a:r>
                      <a:endParaRPr/>
                    </a:p>
                  </a:txBody>
                  <a:tcPr/>
                </a:tc>
                <a:tc>
                  <a:txBody>
                    <a:bodyPr/>
                    <a:p>
                      <a:pPr>
                        <a:defRPr/>
                      </a:pPr>
                      <a:r>
                        <a:rPr sz="1200" b="1" i="0" u="none">
                          <a:solidFill>
                            <a:srgbClr val="000000"/>
                          </a:solidFill>
                          <a:latin typeface="Times New Roman"/>
                          <a:ea typeface="Times New Roman"/>
                          <a:cs typeface="Times New Roman"/>
                        </a:rPr>
                        <a:t>Orga</a:t>
                      </a:r>
                      <a:endParaRPr/>
                    </a:p>
                  </a:txBody>
                  <a:tcPr/>
                </a:tc>
                <a:tc>
                  <a:txBody>
                    <a:bodyPr/>
                    <a:p>
                      <a:pPr>
                        <a:defRPr/>
                      </a:pPr>
                      <a:r>
                        <a:rPr sz="1200" b="1" i="0" u="none">
                          <a:solidFill>
                            <a:srgbClr val="000000"/>
                          </a:solidFill>
                          <a:latin typeface="Times New Roman"/>
                          <a:ea typeface="Times New Roman"/>
                          <a:cs typeface="Times New Roman"/>
                        </a:rPr>
                        <a:t>Bezug zum System</a:t>
                      </a:r>
                      <a:endParaRPr/>
                    </a:p>
                  </a:txBody>
                  <a:tcPr/>
                </a:tc>
                <a:tc>
                  <a:txBody>
                    <a:bodyPr/>
                    <a:p>
                      <a:pPr>
                        <a:defRPr/>
                      </a:pPr>
                      <a:r>
                        <a:rPr sz="1200" b="1" i="0" u="none">
                          <a:solidFill>
                            <a:srgbClr val="000000"/>
                          </a:solidFill>
                          <a:latin typeface="Times New Roman"/>
                          <a:ea typeface="Times New Roman"/>
                          <a:cs typeface="Times New Roman"/>
                        </a:rPr>
                        <a:t>Objektbereich</a:t>
                      </a:r>
                      <a:endParaRPr/>
                    </a:p>
                  </a:txBody>
                  <a:tcPr/>
                </a:tc>
                <a:tc>
                  <a:txBody>
                    <a:bodyPr/>
                    <a:p>
                      <a:pPr>
                        <a:defRPr/>
                      </a:pPr>
                      <a:r>
                        <a:rPr sz="1200" b="1" i="0" u="none">
                          <a:solidFill>
                            <a:srgbClr val="000000"/>
                          </a:solidFill>
                          <a:latin typeface="Times New Roman"/>
                          <a:ea typeface="Times New Roman"/>
                          <a:cs typeface="Times New Roman"/>
                        </a:rPr>
                        <a:t>Erfordernis/Erwartung</a:t>
                      </a:r>
                      <a:endParaRPr/>
                    </a:p>
                  </a:txBody>
                  <a:tcPr/>
                </a:tc>
              </a:tr>
              <a:tr h="365759">
                <a:tc>
                  <a:txBody>
                    <a:bodyPr/>
                    <a:p>
                      <a:pPr>
                        <a:defRPr/>
                      </a:pPr>
                      <a:r>
                        <a:rPr sz="1200" b="0" i="0" u="none">
                          <a:solidFill>
                            <a:srgbClr val="000000"/>
                          </a:solidFill>
                          <a:latin typeface="Times New Roman"/>
                          <a:ea typeface="Times New Roman"/>
                          <a:cs typeface="Times New Roman"/>
                        </a:rPr>
                        <a:t>Benutzer</a:t>
                      </a:r>
                      <a:endParaRPr/>
                    </a:p>
                  </a:txBody>
                  <a:tcPr/>
                </a:tc>
                <a:tc>
                  <a:txBody>
                    <a:bodyPr/>
                    <a:p>
                      <a:pPr algn="ctr">
                        <a:defRPr/>
                      </a:pPr>
                      <a:r>
                        <a:rPr sz="1200">
                          <a:latin typeface="Times New Roman"/>
                          <a:ea typeface="Times New Roman"/>
                          <a:cs typeface="Times New Roman"/>
                        </a:rPr>
                        <a:t>X</a:t>
                      </a:r>
                      <a:endParaRPr sz="1200">
                        <a:latin typeface="Times New Roman"/>
                        <a:ea typeface="Times New Roman"/>
                        <a:cs typeface="Times New Roman"/>
                      </a:endParaRPr>
                    </a:p>
                  </a:txBody>
                  <a:tcPr/>
                </a:tc>
                <a:tc>
                  <a:txBody>
                    <a:bodyPr/>
                    <a:p>
                      <a:pPr>
                        <a:defRPr/>
                      </a:pPr>
                      <a:endParaRPr/>
                    </a:p>
                  </a:txBody>
                  <a:tcPr/>
                </a:tc>
                <a:tc>
                  <a:txBody>
                    <a:bodyPr/>
                    <a:p>
                      <a:pPr>
                        <a:defRPr/>
                      </a:pPr>
                      <a:r>
                        <a:rPr sz="1200" b="0" i="0" u="none">
                          <a:solidFill>
                            <a:srgbClr val="000000"/>
                          </a:solidFill>
                          <a:latin typeface="Times New Roman"/>
                          <a:ea typeface="Times New Roman"/>
                          <a:cs typeface="Times New Roman"/>
                        </a:rPr>
                        <a:t>Interesse</a:t>
                      </a:r>
                      <a:endParaRPr/>
                    </a:p>
                  </a:txBody>
                  <a:tcPr/>
                </a:tc>
                <a:tc>
                  <a:txBody>
                    <a:bodyPr/>
                    <a:p>
                      <a:pPr>
                        <a:defRPr/>
                      </a:pPr>
                      <a:r>
                        <a:rPr sz="1200" b="0" i="0" u="none">
                          <a:solidFill>
                            <a:srgbClr val="000000"/>
                          </a:solidFill>
                          <a:latin typeface="Times New Roman"/>
                          <a:ea typeface="Times New Roman"/>
                          <a:cs typeface="Times New Roman"/>
                        </a:rPr>
                        <a:t>Merkmal</a:t>
                      </a:r>
                      <a:endParaRPr/>
                    </a:p>
                  </a:txBody>
                  <a:tcPr/>
                </a:tc>
                <a:tc>
                  <a:txBody>
                    <a:bodyPr/>
                    <a:p>
                      <a:pPr>
                        <a:defRPr/>
                      </a:pPr>
                      <a:r>
                        <a:rPr sz="1200" b="0" i="0" u="none">
                          <a:solidFill>
                            <a:srgbClr val="000000"/>
                          </a:solidFill>
                          <a:latin typeface="Times New Roman"/>
                          <a:ea typeface="Times New Roman"/>
                          <a:cs typeface="Times New Roman"/>
                        </a:rPr>
                        <a:t>Sich im System anzumelden und zu registrieren.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Das Anmeldedaten ändern und zurückzusetzen.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Übersicht über individuelle Neuigkeiten.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Präsentation von Projekten, an denen man teilnimmt und deren Teilnehmern.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Option  zur Bestimmung darüber, welche von Projekte öffentlich (global), nur  für Teammitglieder oder privat im Profil angezeigt werden sollen.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Die Sichtbarkeit der eigenen Daten für andere Mitglieder einstellen können.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Möglichkeit ein Projekt zu teilen.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Möglichkeit Profile anderer Nutzer betrachten, blockieren und melden zu können.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Möglichkeit mit Teammitgliedern in Kontakt zu treten.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Möglichkeit die teilnehmende Projekte zu verlassen.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Möglichkeit bei Fragen den Plattformbetreiber zu kontaktieren.</a:t>
                      </a:r>
                      <a:endParaRPr/>
                    </a:p>
                  </a:txBody>
                  <a:tcPr/>
                </a:tc>
              </a:tr>
              <a:tr h="365759">
                <a:tc>
                  <a:txBody>
                    <a:bodyPr/>
                    <a:p>
                      <a:pPr>
                        <a:defRPr/>
                      </a:pPr>
                      <a:r>
                        <a:rPr sz="1200" b="0" i="0" u="none">
                          <a:solidFill>
                            <a:srgbClr val="000000"/>
                          </a:solidFill>
                          <a:latin typeface="Times New Roman"/>
                          <a:ea typeface="Times New Roman"/>
                          <a:cs typeface="Times New Roman"/>
                        </a:rPr>
                        <a:t>Benutzer</a:t>
                      </a:r>
                      <a:endParaRPr/>
                    </a:p>
                  </a:txBody>
                  <a:tcPr/>
                </a:tc>
                <a:tc>
                  <a:txBody>
                    <a:bodyPr/>
                    <a:p>
                      <a:pPr algn="ctr">
                        <a:defRPr/>
                      </a:pPr>
                      <a:r>
                        <a:rPr lang="de-DE" sz="1200" b="0" i="0" u="none" strike="noStrike" cap="none" spc="0">
                          <a:solidFill>
                            <a:schemeClr val="dk1"/>
                          </a:solidFill>
                          <a:latin typeface="Times New Roman"/>
                          <a:ea typeface="Times New Roman"/>
                          <a:cs typeface="Times New Roman"/>
                        </a:rPr>
                        <a:t>X</a:t>
                      </a:r>
                      <a:endParaRPr sz="1200">
                        <a:latin typeface="Times New Roman"/>
                        <a:ea typeface="Times New Roman"/>
                        <a:cs typeface="Times New Roman"/>
                      </a:endParaRPr>
                    </a:p>
                  </a:txBody>
                  <a:tcPr/>
                </a:tc>
                <a:tc>
                  <a:txBody>
                    <a:bodyPr/>
                    <a:p>
                      <a:pPr>
                        <a:defRPr/>
                      </a:pPr>
                      <a:endParaRPr/>
                    </a:p>
                  </a:txBody>
                  <a:tcPr/>
                </a:tc>
                <a:tc>
                  <a:txBody>
                    <a:bodyPr/>
                    <a:p>
                      <a:pPr>
                        <a:defRPr/>
                      </a:pPr>
                      <a:r>
                        <a:rPr sz="1200" b="0" i="0" u="none">
                          <a:solidFill>
                            <a:srgbClr val="000000"/>
                          </a:solidFill>
                          <a:latin typeface="Times New Roman"/>
                          <a:ea typeface="Times New Roman"/>
                          <a:cs typeface="Times New Roman"/>
                        </a:rPr>
                        <a:t>Anrecht</a:t>
                      </a:r>
                      <a:endParaRPr/>
                    </a:p>
                  </a:txBody>
                  <a:tcPr/>
                </a:tc>
                <a:tc>
                  <a:txBody>
                    <a:bodyPr/>
                    <a:p>
                      <a:pPr>
                        <a:defRPr/>
                      </a:pPr>
                      <a:r>
                        <a:rPr sz="1200" b="0" i="0" u="none">
                          <a:solidFill>
                            <a:srgbClr val="000000"/>
                          </a:solidFill>
                          <a:latin typeface="Times New Roman"/>
                          <a:ea typeface="Times New Roman"/>
                          <a:cs typeface="Times New Roman"/>
                        </a:rPr>
                        <a:t>Merkmal</a:t>
                      </a:r>
                      <a:endParaRPr/>
                    </a:p>
                  </a:txBody>
                  <a:tcPr/>
                </a:tc>
                <a:tc>
                  <a:txBody>
                    <a:bodyPr/>
                    <a:p>
                      <a:pPr>
                        <a:defRPr/>
                      </a:pPr>
                      <a:r>
                        <a:rPr sz="1200" b="0" i="0" u="none">
                          <a:solidFill>
                            <a:srgbClr val="000000"/>
                          </a:solidFill>
                          <a:latin typeface="Times New Roman"/>
                          <a:ea typeface="Times New Roman"/>
                          <a:cs typeface="Times New Roman"/>
                        </a:rPr>
                        <a:t>Personenbezogene Daten müssen einsehbar, bearbeitbar und löschbar sein.</a:t>
                      </a:r>
                      <a:endParaRPr/>
                    </a:p>
                  </a:txBody>
                  <a:tcPr/>
                </a:tc>
              </a:tr>
              <a:tr h="365759">
                <a:tc>
                  <a:txBody>
                    <a:bodyPr/>
                    <a:p>
                      <a:pPr>
                        <a:defRPr/>
                      </a:pPr>
                      <a:r>
                        <a:rPr sz="1200" b="0" i="0" u="none">
                          <a:solidFill>
                            <a:srgbClr val="000000"/>
                          </a:solidFill>
                          <a:latin typeface="Times New Roman"/>
                          <a:ea typeface="Times New Roman"/>
                          <a:cs typeface="Times New Roman"/>
                        </a:rPr>
                        <a:t>Benutzer</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(Projektsuchender)</a:t>
                      </a:r>
                      <a:endParaRPr/>
                    </a:p>
                  </a:txBody>
                  <a:tcPr/>
                </a:tc>
                <a:tc>
                  <a:txBody>
                    <a:bodyPr/>
                    <a:p>
                      <a:pPr algn="ctr">
                        <a:defRPr/>
                      </a:pPr>
                      <a:r>
                        <a:rPr sz="1200">
                          <a:latin typeface="Times New Roman"/>
                          <a:ea typeface="Times New Roman"/>
                          <a:cs typeface="Times New Roman"/>
                        </a:rPr>
                        <a:t>X</a:t>
                      </a:r>
                      <a:endParaRPr sz="1200">
                        <a:latin typeface="Times New Roman"/>
                        <a:ea typeface="Times New Roman"/>
                        <a:cs typeface="Times New Roman"/>
                      </a:endParaRPr>
                    </a:p>
                  </a:txBody>
                  <a:tcPr/>
                </a:tc>
                <a:tc>
                  <a:txBody>
                    <a:bodyPr/>
                    <a:p>
                      <a:pPr>
                        <a:defRPr/>
                      </a:pPr>
                      <a:endParaRPr/>
                    </a:p>
                  </a:txBody>
                  <a:tcPr/>
                </a:tc>
                <a:tc>
                  <a:txBody>
                    <a:bodyPr/>
                    <a:p>
                      <a:pPr>
                        <a:defRPr/>
                      </a:pPr>
                      <a:r>
                        <a:rPr sz="1200" b="0" i="0" u="none">
                          <a:solidFill>
                            <a:srgbClr val="000000"/>
                          </a:solidFill>
                          <a:latin typeface="Times New Roman"/>
                          <a:ea typeface="Times New Roman"/>
                          <a:cs typeface="Times New Roman"/>
                        </a:rPr>
                        <a:t>Interesse</a:t>
                      </a:r>
                      <a:endParaRPr/>
                    </a:p>
                  </a:txBody>
                  <a:tcPr/>
                </a:tc>
                <a:tc>
                  <a:txBody>
                    <a:bodyPr/>
                    <a:p>
                      <a:pPr>
                        <a:defRPr/>
                      </a:pPr>
                      <a:r>
                        <a:rPr sz="1200" b="0" i="0" u="none">
                          <a:solidFill>
                            <a:srgbClr val="000000"/>
                          </a:solidFill>
                          <a:latin typeface="Times New Roman"/>
                          <a:ea typeface="Times New Roman"/>
                          <a:cs typeface="Times New Roman"/>
                        </a:rPr>
                        <a:t>Merkmal</a:t>
                      </a:r>
                      <a:endParaRPr/>
                    </a:p>
                  </a:txBody>
                  <a:tcPr/>
                </a:tc>
                <a:tc>
                  <a:txBody>
                    <a:bodyPr/>
                    <a:p>
                      <a:pPr>
                        <a:defRPr/>
                      </a:pPr>
                      <a:r>
                        <a:rPr sz="1200" b="0" i="0" u="none">
                          <a:solidFill>
                            <a:srgbClr val="000000"/>
                          </a:solidFill>
                          <a:latin typeface="Times New Roman"/>
                          <a:ea typeface="Times New Roman"/>
                          <a:cs typeface="Times New Roman"/>
                        </a:rPr>
                        <a:t>Präsentation von individuell zugeschnittene Projekten, basierend auf Filtereinstellungen.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Möglichkeit Projekte zu markieren (merken).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Möglichkeit mit Projektleitern in Kontakt zu treten.</a:t>
                      </a:r>
                      <a:endParaRPr/>
                    </a:p>
                  </a:txBody>
                  <a:tcPr/>
                </a:tc>
              </a:tr>
              <a:tr h="365759">
                <a:tc>
                  <a:txBody>
                    <a:bodyPr/>
                    <a:p>
                      <a:pPr>
                        <a:defRPr/>
                      </a:pPr>
                      <a:r>
                        <a:rPr sz="1200" b="0" i="0" u="none">
                          <a:solidFill>
                            <a:srgbClr val="000000"/>
                          </a:solidFill>
                          <a:latin typeface="Times New Roman"/>
                          <a:ea typeface="Times New Roman"/>
                          <a:cs typeface="Times New Roman"/>
                        </a:rPr>
                        <a:t>Benutzer</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(Teammitglied_Suchender)</a:t>
                      </a:r>
                      <a:endParaRPr/>
                    </a:p>
                  </a:txBody>
                  <a:tcPr/>
                </a:tc>
                <a:tc>
                  <a:txBody>
                    <a:bodyPr/>
                    <a:p>
                      <a:pPr algn="ctr">
                        <a:defRPr/>
                      </a:pPr>
                      <a:r>
                        <a:rPr sz="1200">
                          <a:latin typeface="Times New Roman"/>
                          <a:ea typeface="Times New Roman"/>
                          <a:cs typeface="Times New Roman"/>
                        </a:rPr>
                        <a:t>X</a:t>
                      </a:r>
                      <a:endParaRPr sz="1200">
                        <a:latin typeface="Times New Roman"/>
                        <a:ea typeface="Times New Roman"/>
                        <a:cs typeface="Times New Roman"/>
                      </a:endParaRPr>
                    </a:p>
                  </a:txBody>
                  <a:tcPr/>
                </a:tc>
                <a:tc>
                  <a:txBody>
                    <a:bodyPr/>
                    <a:p>
                      <a:pPr>
                        <a:defRPr/>
                      </a:pPr>
                      <a:endParaRPr/>
                    </a:p>
                  </a:txBody>
                  <a:tcPr/>
                </a:tc>
                <a:tc>
                  <a:txBody>
                    <a:bodyPr/>
                    <a:p>
                      <a:pPr>
                        <a:defRPr/>
                      </a:pPr>
                      <a:r>
                        <a:rPr sz="1200" b="0" i="0" u="none">
                          <a:solidFill>
                            <a:srgbClr val="000000"/>
                          </a:solidFill>
                          <a:latin typeface="Times New Roman"/>
                          <a:ea typeface="Times New Roman"/>
                          <a:cs typeface="Times New Roman"/>
                        </a:rPr>
                        <a:t>Interesse</a:t>
                      </a:r>
                      <a:endParaRPr/>
                    </a:p>
                  </a:txBody>
                  <a:tcPr/>
                </a:tc>
                <a:tc>
                  <a:txBody>
                    <a:bodyPr/>
                    <a:p>
                      <a:pPr>
                        <a:defRPr/>
                      </a:pPr>
                      <a:r>
                        <a:rPr sz="1200" b="0" i="0" u="none">
                          <a:solidFill>
                            <a:srgbClr val="000000"/>
                          </a:solidFill>
                          <a:latin typeface="Times New Roman"/>
                          <a:ea typeface="Times New Roman"/>
                          <a:cs typeface="Times New Roman"/>
                        </a:rPr>
                        <a:t>Merkmal</a:t>
                      </a:r>
                      <a:endParaRPr/>
                    </a:p>
                  </a:txBody>
                  <a:tcPr/>
                </a:tc>
                <a:tc>
                  <a:txBody>
                    <a:bodyPr/>
                    <a:p>
                      <a:pPr>
                        <a:defRPr/>
                      </a:pPr>
                      <a:r>
                        <a:rPr sz="1200" b="0" i="0" u="none">
                          <a:solidFill>
                            <a:srgbClr val="000000"/>
                          </a:solidFill>
                          <a:latin typeface="Times New Roman"/>
                          <a:ea typeface="Times New Roman"/>
                          <a:cs typeface="Times New Roman"/>
                        </a:rPr>
                        <a:t>Anlegen eines eigenen Projekts.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Präsentation von Projektsuchenden,  die die Fähigkeiten und Interessen angeben, die für die Durchführung des  Projekts notwendig sind.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Möglichkeit Personen zu markieren (merken).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Möglichkeit das eigene Projekt zu verwalten.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Möglichkeit mit Projektsuchenden in Kontakt zu treten.</a:t>
                      </a:r>
                      <a:endParaRPr/>
                    </a:p>
                  </a:txBody>
                  <a:tcPr/>
                </a:tc>
              </a:tr>
            </a:tbl>
          </a:graphicData>
        </a:graphic>
      </p:graphicFrame>
      <p:sp>
        <p:nvSpPr>
          <p:cNvPr id="6" name="Foliennummernplatzhalter 5" hidden="0"/>
          <p:cNvSpPr>
            <a:spLocks noGrp="1"/>
          </p:cNvSpPr>
          <p:nvPr isPhoto="0" userDrawn="0">
            <p:ph type="sldNum" sz="quarter" idx="12" hasCustomPrompt="0"/>
          </p:nvPr>
        </p:nvSpPr>
        <p:spPr bwMode="auto"/>
        <p:txBody>
          <a:bodyPr/>
          <a:lstStyle/>
          <a:p>
            <a:pPr>
              <a:defRPr/>
            </a:pPr>
            <a:fld id="{B0222039-D736-6C2B-1A1F-09A399C1B55B}" type="slidenum">
              <a:rPr lang="de-DE"/>
              <a:t>4</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a:xfrm flipH="0" flipV="0">
            <a:off x="829216" y="84666"/>
            <a:ext cx="10515600" cy="1084791"/>
          </a:xfrm>
        </p:spPr>
        <p:txBody>
          <a:bodyPr/>
          <a:lstStyle/>
          <a:p>
            <a:pPr algn="ctr">
              <a:defRPr/>
            </a:pPr>
            <a:r>
              <a:rPr/>
              <a:t>Stakeholder Analyse</a:t>
            </a:r>
            <a:r>
              <a:rPr/>
              <a:t> 2/2</a:t>
            </a:r>
            <a:endParaRPr/>
          </a:p>
        </p:txBody>
      </p:sp>
      <p:graphicFrame>
        <p:nvGraphicFramePr>
          <p:cNvPr id="5" name="" hidden="0"/>
          <p:cNvGraphicFramePr>
            <a:graphicFrameLocks xmlns:a="http://schemas.openxmlformats.org/drawingml/2006/main"/>
          </p:cNvGraphicFramePr>
          <p:nvPr isPhoto="0" userDrawn="0">
            <p:ph idx="1" hasCustomPrompt="0"/>
          </p:nvPr>
        </p:nvGraphicFramePr>
        <p:xfrm>
          <a:off x="256116" y="989541"/>
          <a:ext cx="11661799" cy="5039359"/>
        </p:xfrm>
        <a:graphic>
          <a:graphicData uri="http://schemas.openxmlformats.org/drawingml/2006/table">
            <a:tbl>
              <a:tblPr firstRow="1" firstCol="0" lastRow="0" lastCol="0" bandRow="1" bandCol="0">
                <a:tableStyleId>{B846716C-E4E8-7EEF-DA67-CF1BFAA16683}</a:tableStyleId>
              </a:tblPr>
              <a:tblGrid>
                <a:gridCol w="1890000"/>
                <a:gridCol w="450000"/>
                <a:gridCol w="540000"/>
                <a:gridCol w="908649"/>
                <a:gridCol w="1161350"/>
                <a:gridCol w="6699099"/>
              </a:tblGrid>
              <a:tr h="476840">
                <a:tc>
                  <a:txBody>
                    <a:bodyPr/>
                    <a:p>
                      <a:pPr>
                        <a:defRPr/>
                      </a:pPr>
                      <a:r>
                        <a:rPr sz="1200" b="1" i="0" u="none">
                          <a:solidFill>
                            <a:srgbClr val="000000"/>
                          </a:solidFill>
                          <a:latin typeface="Times New Roman"/>
                          <a:ea typeface="Times New Roman"/>
                          <a:cs typeface="Times New Roman"/>
                        </a:rPr>
                        <a:t>Bezeichnung</a:t>
                      </a:r>
                      <a:endParaRPr/>
                    </a:p>
                  </a:txBody>
                  <a:tcPr/>
                </a:tc>
                <a:tc>
                  <a:txBody>
                    <a:bodyPr/>
                    <a:p>
                      <a:pPr>
                        <a:defRPr/>
                      </a:pPr>
                      <a:r>
                        <a:rPr sz="1200" b="1" i="0" u="none">
                          <a:solidFill>
                            <a:srgbClr val="000000"/>
                          </a:solidFill>
                          <a:latin typeface="Times New Roman"/>
                          <a:ea typeface="Times New Roman"/>
                          <a:cs typeface="Times New Roman"/>
                        </a:rPr>
                        <a:t>Ind</a:t>
                      </a:r>
                      <a:endParaRPr/>
                    </a:p>
                  </a:txBody>
                  <a:tcPr/>
                </a:tc>
                <a:tc>
                  <a:txBody>
                    <a:bodyPr/>
                    <a:p>
                      <a:pPr>
                        <a:defRPr/>
                      </a:pPr>
                      <a:r>
                        <a:rPr sz="1200" b="1" i="0" u="none">
                          <a:solidFill>
                            <a:srgbClr val="000000"/>
                          </a:solidFill>
                          <a:latin typeface="Times New Roman"/>
                          <a:ea typeface="Times New Roman"/>
                          <a:cs typeface="Times New Roman"/>
                        </a:rPr>
                        <a:t>Orga</a:t>
                      </a:r>
                      <a:endParaRPr/>
                    </a:p>
                  </a:txBody>
                  <a:tcPr/>
                </a:tc>
                <a:tc>
                  <a:txBody>
                    <a:bodyPr/>
                    <a:p>
                      <a:pPr>
                        <a:defRPr/>
                      </a:pPr>
                      <a:r>
                        <a:rPr sz="1200" b="1" i="0" u="none">
                          <a:solidFill>
                            <a:srgbClr val="000000"/>
                          </a:solidFill>
                          <a:latin typeface="Times New Roman"/>
                          <a:ea typeface="Times New Roman"/>
                          <a:cs typeface="Times New Roman"/>
                        </a:rPr>
                        <a:t>Bezug zum System</a:t>
                      </a:r>
                      <a:endParaRPr/>
                    </a:p>
                  </a:txBody>
                  <a:tcPr/>
                </a:tc>
                <a:tc>
                  <a:txBody>
                    <a:bodyPr/>
                    <a:p>
                      <a:pPr>
                        <a:defRPr/>
                      </a:pPr>
                      <a:r>
                        <a:rPr sz="1200" b="1" i="0" u="none">
                          <a:solidFill>
                            <a:srgbClr val="000000"/>
                          </a:solidFill>
                          <a:latin typeface="Times New Roman"/>
                          <a:ea typeface="Times New Roman"/>
                          <a:cs typeface="Times New Roman"/>
                        </a:rPr>
                        <a:t>Objektbereich</a:t>
                      </a:r>
                      <a:endParaRPr/>
                    </a:p>
                  </a:txBody>
                  <a:tcPr/>
                </a:tc>
                <a:tc>
                  <a:txBody>
                    <a:bodyPr/>
                    <a:p>
                      <a:pPr>
                        <a:defRPr/>
                      </a:pPr>
                      <a:r>
                        <a:rPr sz="1200" b="1" i="0" u="none">
                          <a:solidFill>
                            <a:srgbClr val="000000"/>
                          </a:solidFill>
                          <a:latin typeface="Times New Roman"/>
                          <a:ea typeface="Times New Roman"/>
                          <a:cs typeface="Times New Roman"/>
                        </a:rPr>
                        <a:t>Erfordernis/Erwartung</a:t>
                      </a:r>
                      <a:endParaRPr/>
                    </a:p>
                  </a:txBody>
                  <a:tcPr/>
                </a:tc>
              </a:tr>
              <a:tr h="365759">
                <a:tc>
                  <a:txBody>
                    <a:bodyPr/>
                    <a:p>
                      <a:pPr>
                        <a:defRPr/>
                      </a:pPr>
                      <a:r>
                        <a:rPr sz="1200" b="0" i="0" u="none">
                          <a:solidFill>
                            <a:srgbClr val="000000"/>
                          </a:solidFill>
                          <a:latin typeface="Times New Roman"/>
                          <a:ea typeface="Times New Roman"/>
                          <a:cs typeface="Times New Roman"/>
                        </a:rPr>
                        <a:t>Entwickler</a:t>
                      </a:r>
                      <a:endParaRPr/>
                    </a:p>
                  </a:txBody>
                  <a:tcPr/>
                </a:tc>
                <a:tc>
                  <a:txBody>
                    <a:bodyPr/>
                    <a:p>
                      <a:pPr algn="ctr">
                        <a:defRPr/>
                      </a:pPr>
                      <a:r>
                        <a:rPr sz="1200">
                          <a:latin typeface="Times New Roman"/>
                          <a:ea typeface="Times New Roman"/>
                          <a:cs typeface="Times New Roman"/>
                        </a:rPr>
                        <a:t>X</a:t>
                      </a:r>
                      <a:endParaRPr sz="1200">
                        <a:latin typeface="Times New Roman"/>
                        <a:ea typeface="Times New Roman"/>
                        <a:cs typeface="Times New Roman"/>
                      </a:endParaRPr>
                    </a:p>
                  </a:txBody>
                  <a:tcPr/>
                </a:tc>
                <a:tc>
                  <a:txBody>
                    <a:bodyPr/>
                    <a:p>
                      <a:pPr algn="ctr">
                        <a:defRPr/>
                      </a:pPr>
                      <a:endParaRPr/>
                    </a:p>
                  </a:txBody>
                  <a:tcPr/>
                </a:tc>
                <a:tc>
                  <a:txBody>
                    <a:bodyPr/>
                    <a:p>
                      <a:pPr>
                        <a:defRPr/>
                      </a:pPr>
                      <a:r>
                        <a:rPr sz="1200" b="0" i="0" u="none">
                          <a:solidFill>
                            <a:srgbClr val="000000"/>
                          </a:solidFill>
                          <a:latin typeface="Times New Roman"/>
                          <a:ea typeface="Times New Roman"/>
                          <a:cs typeface="Times New Roman"/>
                        </a:rPr>
                        <a:t>Interesse</a:t>
                      </a:r>
                      <a:endParaRPr/>
                    </a:p>
                  </a:txBody>
                  <a:tcPr/>
                </a:tc>
                <a:tc>
                  <a:txBody>
                    <a:bodyPr/>
                    <a:p>
                      <a:pPr>
                        <a:defRPr/>
                      </a:pPr>
                      <a:r>
                        <a:rPr sz="1200" b="0" i="0" u="none">
                          <a:solidFill>
                            <a:srgbClr val="000000"/>
                          </a:solidFill>
                          <a:latin typeface="Times New Roman"/>
                          <a:ea typeface="Times New Roman"/>
                          <a:cs typeface="Times New Roman"/>
                        </a:rPr>
                        <a:t>System</a:t>
                      </a:r>
                      <a:endParaRPr/>
                    </a:p>
                  </a:txBody>
                  <a:tcPr/>
                </a:tc>
                <a:tc>
                  <a:txBody>
                    <a:bodyPr/>
                    <a:p>
                      <a:pPr>
                        <a:defRPr/>
                      </a:pPr>
                      <a:r>
                        <a:rPr sz="1200" b="0" i="0" u="none">
                          <a:solidFill>
                            <a:srgbClr val="000000"/>
                          </a:solidFill>
                          <a:latin typeface="Times New Roman"/>
                          <a:ea typeface="Times New Roman"/>
                          <a:cs typeface="Times New Roman"/>
                        </a:rPr>
                        <a:t>Möchte sozialen Beitrag zur Gesellschaft leisten.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Gute Verwaltbarkeit des Codes.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Modularität und Konfigurationsmöglichkeit für das System.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Gute Dokumentation.</a:t>
                      </a:r>
                      <a:endParaRPr/>
                    </a:p>
                  </a:txBody>
                  <a:tcPr/>
                </a:tc>
              </a:tr>
              <a:tr h="365759">
                <a:tc>
                  <a:txBody>
                    <a:bodyPr/>
                    <a:p>
                      <a:pPr>
                        <a:defRPr/>
                      </a:pPr>
                      <a:r>
                        <a:rPr sz="1200" b="0" i="0" u="none">
                          <a:solidFill>
                            <a:srgbClr val="000000"/>
                          </a:solidFill>
                          <a:latin typeface="Times New Roman"/>
                          <a:ea typeface="Times New Roman"/>
                          <a:cs typeface="Times New Roman"/>
                        </a:rPr>
                        <a:t>Administrator</a:t>
                      </a:r>
                      <a:endParaRPr/>
                    </a:p>
                  </a:txBody>
                  <a:tcPr/>
                </a:tc>
                <a:tc>
                  <a:txBody>
                    <a:bodyPr/>
                    <a:p>
                      <a:pPr algn="ctr">
                        <a:defRPr/>
                      </a:pPr>
                      <a:r>
                        <a:rPr sz="1200">
                          <a:latin typeface="Times New Roman"/>
                          <a:ea typeface="Times New Roman"/>
                          <a:cs typeface="Times New Roman"/>
                        </a:rPr>
                        <a:t>X</a:t>
                      </a:r>
                      <a:endParaRPr sz="1200">
                        <a:latin typeface="Times New Roman"/>
                        <a:ea typeface="Times New Roman"/>
                        <a:cs typeface="Times New Roman"/>
                      </a:endParaRPr>
                    </a:p>
                  </a:txBody>
                  <a:tcPr/>
                </a:tc>
                <a:tc>
                  <a:txBody>
                    <a:bodyPr/>
                    <a:p>
                      <a:pPr algn="ctr">
                        <a:defRPr/>
                      </a:pPr>
                      <a:endParaRPr/>
                    </a:p>
                  </a:txBody>
                  <a:tcPr/>
                </a:tc>
                <a:tc>
                  <a:txBody>
                    <a:bodyPr/>
                    <a:p>
                      <a:pPr>
                        <a:defRPr/>
                      </a:pPr>
                      <a:r>
                        <a:rPr lang="de-DE" sz="1200" b="0" i="0" u="none" strike="noStrike" cap="none" spc="0">
                          <a:solidFill>
                            <a:srgbClr val="000000"/>
                          </a:solidFill>
                          <a:latin typeface="Times New Roman"/>
                          <a:ea typeface="Times New Roman"/>
                          <a:cs typeface="Times New Roman"/>
                        </a:rPr>
                        <a:t>Interesse</a:t>
                      </a:r>
                      <a:endParaRPr/>
                    </a:p>
                  </a:txBody>
                  <a:tcPr/>
                </a:tc>
                <a:tc>
                  <a:txBody>
                    <a:bodyPr/>
                    <a:p>
                      <a:pPr>
                        <a:defRPr/>
                      </a:pPr>
                      <a:r>
                        <a:rPr sz="1200" b="0" i="0" u="none">
                          <a:solidFill>
                            <a:srgbClr val="000000"/>
                          </a:solidFill>
                          <a:latin typeface="Times New Roman"/>
                          <a:ea typeface="Times New Roman"/>
                          <a:cs typeface="Times New Roman"/>
                        </a:rPr>
                        <a:t>Merkmal</a:t>
                      </a:r>
                      <a:endParaRPr/>
                    </a:p>
                  </a:txBody>
                  <a:tcPr/>
                </a:tc>
                <a:tc>
                  <a:txBody>
                    <a:bodyPr/>
                    <a:p>
                      <a:pPr>
                        <a:defRPr/>
                      </a:pPr>
                      <a:r>
                        <a:rPr sz="1200" b="0" i="0" u="none">
                          <a:solidFill>
                            <a:srgbClr val="000000"/>
                          </a:solidFill>
                          <a:latin typeface="Times New Roman"/>
                          <a:ea typeface="Times New Roman"/>
                          <a:cs typeface="Times New Roman"/>
                        </a:rPr>
                        <a:t>Möchte Tools zur Verwaltung von Nutzern und Projekten haben.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Hat Interesse an effizienter, strukturierter Übersicht von Anfragen.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Möglichkeit Service- &amp; Nutzeranfragen zu beantworten und zu verwalten.</a:t>
                      </a:r>
                      <a:endParaRPr/>
                    </a:p>
                  </a:txBody>
                  <a:tcPr/>
                </a:tc>
              </a:tr>
              <a:tr h="365759">
                <a:tc>
                  <a:txBody>
                    <a:bodyPr/>
                    <a:p>
                      <a:pPr>
                        <a:defRPr/>
                      </a:pPr>
                      <a:r>
                        <a:rPr sz="1200" b="0" i="0" u="none">
                          <a:solidFill>
                            <a:srgbClr val="000000"/>
                          </a:solidFill>
                          <a:latin typeface="Times New Roman"/>
                          <a:ea typeface="Times New Roman"/>
                          <a:cs typeface="Times New Roman"/>
                        </a:rPr>
                        <a:t>Spender</a:t>
                      </a:r>
                      <a:endParaRPr/>
                    </a:p>
                  </a:txBody>
                  <a:tcPr/>
                </a:tc>
                <a:tc>
                  <a:txBody>
                    <a:bodyPr/>
                    <a:p>
                      <a:pPr algn="ctr">
                        <a:defRPr/>
                      </a:pPr>
                      <a:r>
                        <a:rPr sz="1200">
                          <a:latin typeface="Times New Roman"/>
                          <a:ea typeface="Times New Roman"/>
                          <a:cs typeface="Times New Roman"/>
                        </a:rPr>
                        <a:t>X</a:t>
                      </a:r>
                      <a:endParaRPr sz="1200">
                        <a:latin typeface="Times New Roman"/>
                        <a:ea typeface="Times New Roman"/>
                        <a:cs typeface="Times New Roman"/>
                      </a:endParaRPr>
                    </a:p>
                  </a:txBody>
                  <a:tcPr/>
                </a:tc>
                <a:tc>
                  <a:txBody>
                    <a:bodyPr/>
                    <a:p>
                      <a:pPr algn="ctr">
                        <a:defRPr/>
                      </a:pPr>
                      <a:r>
                        <a:rPr sz="1200">
                          <a:latin typeface="Times New Roman"/>
                          <a:ea typeface="Times New Roman"/>
                          <a:cs typeface="Times New Roman"/>
                        </a:rPr>
                        <a:t>X</a:t>
                      </a:r>
                      <a:endParaRPr sz="1200">
                        <a:latin typeface="Times New Roman"/>
                        <a:ea typeface="Times New Roman"/>
                        <a:cs typeface="Times New Roman"/>
                      </a:endParaRPr>
                    </a:p>
                  </a:txBody>
                  <a:tcPr/>
                </a:tc>
                <a:tc>
                  <a:txBody>
                    <a:bodyPr/>
                    <a:p>
                      <a:pPr>
                        <a:defRPr/>
                      </a:pPr>
                      <a:r>
                        <a:rPr sz="1200" b="0" i="0" u="none">
                          <a:solidFill>
                            <a:srgbClr val="000000"/>
                          </a:solidFill>
                          <a:latin typeface="Times New Roman"/>
                          <a:ea typeface="Times New Roman"/>
                          <a:cs typeface="Times New Roman"/>
                        </a:rPr>
                        <a:t>Interesse</a:t>
                      </a:r>
                      <a:endParaRPr/>
                    </a:p>
                  </a:txBody>
                  <a:tcPr/>
                </a:tc>
                <a:tc>
                  <a:txBody>
                    <a:bodyPr/>
                    <a:p>
                      <a:pPr>
                        <a:defRPr/>
                      </a:pPr>
                      <a:r>
                        <a:rPr sz="1200" b="0" i="0" u="none">
                          <a:solidFill>
                            <a:srgbClr val="000000"/>
                          </a:solidFill>
                          <a:latin typeface="Times New Roman"/>
                          <a:ea typeface="Times New Roman"/>
                          <a:cs typeface="Times New Roman"/>
                        </a:rPr>
                        <a:t>System</a:t>
                      </a:r>
                      <a:endParaRPr/>
                    </a:p>
                  </a:txBody>
                  <a:tcPr/>
                </a:tc>
                <a:tc>
                  <a:txBody>
                    <a:bodyPr/>
                    <a:p>
                      <a:pPr>
                        <a:defRPr/>
                      </a:pPr>
                      <a:r>
                        <a:rPr sz="1200" b="0" i="0" u="none">
                          <a:solidFill>
                            <a:srgbClr val="000000"/>
                          </a:solidFill>
                          <a:latin typeface="Times New Roman"/>
                          <a:ea typeface="Times New Roman"/>
                          <a:cs typeface="Times New Roman"/>
                        </a:rPr>
                        <a:t>Möchte sozialen Beitrag zur Gesellschaft leisten.</a:t>
                      </a:r>
                      <a:endParaRPr/>
                    </a:p>
                  </a:txBody>
                  <a:tcPr/>
                </a:tc>
              </a:tr>
              <a:tr h="365759">
                <a:tc>
                  <a:txBody>
                    <a:bodyPr/>
                    <a:p>
                      <a:pPr>
                        <a:defRPr/>
                      </a:pPr>
                      <a:r>
                        <a:rPr lang="de-DE" sz="1200" b="0" i="0" u="none" strike="noStrike" cap="none" spc="0">
                          <a:solidFill>
                            <a:srgbClr val="000000"/>
                          </a:solidFill>
                          <a:latin typeface="Times New Roman"/>
                          <a:ea typeface="Times New Roman"/>
                          <a:cs typeface="Times New Roman"/>
                        </a:rPr>
                        <a:t>Spender</a:t>
                      </a:r>
                      <a:endParaRPr/>
                    </a:p>
                  </a:txBody>
                  <a:tcPr/>
                </a:tc>
                <a:tc>
                  <a:txBody>
                    <a:bodyPr/>
                    <a:p>
                      <a:pPr algn="ctr">
                        <a:defRPr/>
                      </a:pPr>
                      <a:r>
                        <a:rPr sz="1200">
                          <a:latin typeface="Times New Roman"/>
                          <a:ea typeface="Times New Roman"/>
                          <a:cs typeface="Times New Roman"/>
                        </a:rPr>
                        <a:t>X</a:t>
                      </a:r>
                      <a:endParaRPr sz="1200">
                        <a:latin typeface="Times New Roman"/>
                        <a:ea typeface="Times New Roman"/>
                        <a:cs typeface="Times New Roman"/>
                      </a:endParaRPr>
                    </a:p>
                  </a:txBody>
                  <a:tcPr/>
                </a:tc>
                <a:tc>
                  <a:txBody>
                    <a:bodyPr/>
                    <a:p>
                      <a:pPr algn="ctr">
                        <a:defRPr/>
                      </a:pPr>
                      <a:r>
                        <a:rPr sz="1200">
                          <a:latin typeface="Times New Roman"/>
                          <a:ea typeface="Times New Roman"/>
                          <a:cs typeface="Times New Roman"/>
                        </a:rPr>
                        <a:t>X</a:t>
                      </a:r>
                      <a:endParaRPr sz="1200">
                        <a:latin typeface="Times New Roman"/>
                        <a:ea typeface="Times New Roman"/>
                        <a:cs typeface="Times New Roman"/>
                      </a:endParaRPr>
                    </a:p>
                  </a:txBody>
                  <a:tcPr/>
                </a:tc>
                <a:tc>
                  <a:txBody>
                    <a:bodyPr/>
                    <a:p>
                      <a:pPr>
                        <a:defRPr/>
                      </a:pPr>
                      <a:r>
                        <a:rPr sz="1200" b="0" i="0" u="none">
                          <a:solidFill>
                            <a:srgbClr val="000000"/>
                          </a:solidFill>
                          <a:latin typeface="Times New Roman"/>
                          <a:ea typeface="Times New Roman"/>
                          <a:cs typeface="Times New Roman"/>
                        </a:rPr>
                        <a:t>Interesse</a:t>
                      </a:r>
                      <a:endParaRPr/>
                    </a:p>
                  </a:txBody>
                  <a:tcPr/>
                </a:tc>
                <a:tc>
                  <a:txBody>
                    <a:bodyPr/>
                    <a:p>
                      <a:pPr>
                        <a:defRPr/>
                      </a:pPr>
                      <a:r>
                        <a:rPr sz="1200" b="0" i="0" u="none">
                          <a:solidFill>
                            <a:srgbClr val="000000"/>
                          </a:solidFill>
                          <a:latin typeface="Times New Roman"/>
                          <a:ea typeface="Times New Roman"/>
                          <a:cs typeface="Times New Roman"/>
                        </a:rPr>
                        <a:t>Merkmal</a:t>
                      </a:r>
                      <a:endParaRPr/>
                    </a:p>
                  </a:txBody>
                  <a:tcPr/>
                </a:tc>
                <a:tc>
                  <a:txBody>
                    <a:bodyPr/>
                    <a:p>
                      <a:pPr>
                        <a:defRPr/>
                      </a:pPr>
                      <a:r>
                        <a:rPr sz="1200" b="0" i="0" u="none">
                          <a:solidFill>
                            <a:srgbClr val="000000"/>
                          </a:solidFill>
                          <a:latin typeface="Times New Roman"/>
                          <a:ea typeface="Times New Roman"/>
                          <a:cs typeface="Times New Roman"/>
                        </a:rPr>
                        <a:t>Präsentation der Kontaktinformation zum Plattformbetreiber (Impressum)</a:t>
                      </a:r>
                      <a:endParaRPr/>
                    </a:p>
                  </a:txBody>
                  <a:tcPr/>
                </a:tc>
              </a:tr>
              <a:tr h="365759">
                <a:tc>
                  <a:txBody>
                    <a:bodyPr/>
                    <a:p>
                      <a:pPr>
                        <a:defRPr/>
                      </a:pPr>
                      <a:r>
                        <a:rPr sz="1200" b="0" i="0" u="none">
                          <a:solidFill>
                            <a:srgbClr val="000000"/>
                          </a:solidFill>
                          <a:latin typeface="Times New Roman"/>
                          <a:ea typeface="Times New Roman"/>
                          <a:cs typeface="Times New Roman"/>
                        </a:rPr>
                        <a:t>Bildungseinrichtung</a:t>
                      </a:r>
                      <a:endParaRPr sz="1200"/>
                    </a:p>
                  </a:txBody>
                  <a:tcPr/>
                </a:tc>
                <a:tc>
                  <a:txBody>
                    <a:bodyPr/>
                    <a:p>
                      <a:pPr algn="ctr">
                        <a:defRPr/>
                      </a:pPr>
                      <a:endParaRPr sz="1200">
                        <a:latin typeface="Times New Roman"/>
                        <a:ea typeface="Times New Roman"/>
                        <a:cs typeface="Times New Roman"/>
                      </a:endParaRPr>
                    </a:p>
                  </a:txBody>
                  <a:tcPr/>
                </a:tc>
                <a:tc>
                  <a:txBody>
                    <a:bodyPr/>
                    <a:p>
                      <a:pPr algn="ctr">
                        <a:defRPr/>
                      </a:pPr>
                      <a:r>
                        <a:rPr lang="de-DE" sz="1200" b="0" i="0" u="none" strike="noStrike" cap="none" spc="0">
                          <a:solidFill>
                            <a:schemeClr val="dk1"/>
                          </a:solidFill>
                          <a:latin typeface="Times New Roman"/>
                          <a:ea typeface="Times New Roman"/>
                          <a:cs typeface="Times New Roman"/>
                        </a:rPr>
                        <a:t>X</a:t>
                      </a:r>
                      <a:endParaRPr sz="1200">
                        <a:latin typeface="Times New Roman"/>
                        <a:ea typeface="Times New Roman"/>
                        <a:cs typeface="Times New Roman"/>
                      </a:endParaRPr>
                    </a:p>
                  </a:txBody>
                  <a:tcPr/>
                </a:tc>
                <a:tc>
                  <a:txBody>
                    <a:bodyPr/>
                    <a:p>
                      <a:pPr>
                        <a:defRPr/>
                      </a:pPr>
                      <a:r>
                        <a:rPr sz="1200" b="0" i="0" u="none">
                          <a:solidFill>
                            <a:srgbClr val="000000"/>
                          </a:solidFill>
                          <a:latin typeface="Times New Roman"/>
                          <a:ea typeface="Times New Roman"/>
                          <a:cs typeface="Times New Roman"/>
                        </a:rPr>
                        <a:t>Interesse</a:t>
                      </a:r>
                      <a:endParaRPr/>
                    </a:p>
                  </a:txBody>
                  <a:tcPr/>
                </a:tc>
                <a:tc>
                  <a:txBody>
                    <a:bodyPr/>
                    <a:p>
                      <a:pPr>
                        <a:defRPr/>
                      </a:pPr>
                      <a:r>
                        <a:rPr sz="1200" b="0" i="0" u="none">
                          <a:solidFill>
                            <a:srgbClr val="000000"/>
                          </a:solidFill>
                          <a:latin typeface="Times New Roman"/>
                          <a:ea typeface="Times New Roman"/>
                          <a:cs typeface="Times New Roman"/>
                        </a:rPr>
                        <a:t>System</a:t>
                      </a:r>
                      <a:endParaRPr/>
                    </a:p>
                  </a:txBody>
                  <a:tcPr/>
                </a:tc>
                <a:tc>
                  <a:txBody>
                    <a:bodyPr/>
                    <a:p>
                      <a:pPr>
                        <a:defRPr/>
                      </a:pPr>
                      <a:r>
                        <a:rPr sz="1200" b="0" i="0" u="none">
                          <a:solidFill>
                            <a:srgbClr val="000000"/>
                          </a:solidFill>
                          <a:latin typeface="Times New Roman"/>
                          <a:ea typeface="Times New Roman"/>
                          <a:cs typeface="Times New Roman"/>
                        </a:rPr>
                        <a:t>Verbesserte Organisation für Module mit Projekten.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Möglichkeit für Studenten Engagement in Freizeit zu zeigen.</a:t>
                      </a:r>
                      <a:endParaRPr/>
                    </a:p>
                  </a:txBody>
                  <a:tcPr/>
                </a:tc>
              </a:tr>
              <a:tr h="365759">
                <a:tc>
                  <a:txBody>
                    <a:bodyPr/>
                    <a:p>
                      <a:pPr>
                        <a:defRPr/>
                      </a:pPr>
                      <a:r>
                        <a:rPr sz="1200" b="0" i="0" u="none">
                          <a:solidFill>
                            <a:srgbClr val="000000"/>
                          </a:solidFill>
                          <a:latin typeface="Times New Roman"/>
                          <a:ea typeface="Times New Roman"/>
                          <a:cs typeface="Times New Roman"/>
                        </a:rPr>
                        <a:t>Bildungseinrichtung</a:t>
                      </a:r>
                      <a:endParaRPr sz="1200"/>
                    </a:p>
                  </a:txBody>
                  <a:tcPr/>
                </a:tc>
                <a:tc>
                  <a:txBody>
                    <a:bodyPr/>
                    <a:p>
                      <a:pPr algn="ctr">
                        <a:defRPr/>
                      </a:pPr>
                      <a:endParaRPr sz="1200">
                        <a:latin typeface="Times New Roman"/>
                        <a:ea typeface="Times New Roman"/>
                        <a:cs typeface="Times New Roman"/>
                      </a:endParaRPr>
                    </a:p>
                  </a:txBody>
                  <a:tcPr/>
                </a:tc>
                <a:tc>
                  <a:txBody>
                    <a:bodyPr/>
                    <a:p>
                      <a:pPr algn="ctr">
                        <a:defRPr/>
                      </a:pPr>
                      <a:r>
                        <a:rPr sz="1200">
                          <a:latin typeface="Times New Roman"/>
                          <a:ea typeface="Times New Roman"/>
                          <a:cs typeface="Times New Roman"/>
                        </a:rPr>
                        <a:t>X</a:t>
                      </a:r>
                      <a:endParaRPr sz="1200">
                        <a:latin typeface="Times New Roman"/>
                        <a:ea typeface="Times New Roman"/>
                        <a:cs typeface="Times New Roman"/>
                      </a:endParaRPr>
                    </a:p>
                  </a:txBody>
                  <a:tcPr/>
                </a:tc>
                <a:tc>
                  <a:txBody>
                    <a:bodyPr/>
                    <a:p>
                      <a:pPr>
                        <a:defRPr/>
                      </a:pPr>
                      <a:r>
                        <a:rPr sz="1200" b="0" i="0" u="none">
                          <a:solidFill>
                            <a:srgbClr val="000000"/>
                          </a:solidFill>
                          <a:latin typeface="Times New Roman"/>
                          <a:ea typeface="Times New Roman"/>
                          <a:cs typeface="Times New Roman"/>
                        </a:rPr>
                        <a:t>Interesse</a:t>
                      </a:r>
                      <a:endParaRPr/>
                    </a:p>
                  </a:txBody>
                  <a:tcPr/>
                </a:tc>
                <a:tc>
                  <a:txBody>
                    <a:bodyPr/>
                    <a:p>
                      <a:pPr>
                        <a:defRPr/>
                      </a:pPr>
                      <a:r>
                        <a:rPr sz="1200" b="0" i="0" u="none">
                          <a:solidFill>
                            <a:srgbClr val="000000"/>
                          </a:solidFill>
                          <a:latin typeface="Times New Roman"/>
                          <a:ea typeface="Times New Roman"/>
                          <a:cs typeface="Times New Roman"/>
                        </a:rPr>
                        <a:t>Merkmal</a:t>
                      </a:r>
                      <a:endParaRPr/>
                    </a:p>
                  </a:txBody>
                  <a:tcPr/>
                </a:tc>
                <a:tc>
                  <a:txBody>
                    <a:bodyPr/>
                    <a:p>
                      <a:pPr>
                        <a:defRPr/>
                      </a:pPr>
                      <a:r>
                        <a:rPr sz="1200" b="0" i="0" u="none">
                          <a:solidFill>
                            <a:srgbClr val="000000"/>
                          </a:solidFill>
                          <a:latin typeface="Times New Roman"/>
                          <a:ea typeface="Times New Roman"/>
                          <a:cs typeface="Times New Roman"/>
                        </a:rPr>
                        <a:t>Präsentation der Kontaktinformation zum Plattformbetreiber (Impressum)</a:t>
                      </a:r>
                      <a:endParaRPr/>
                    </a:p>
                  </a:txBody>
                  <a:tcPr/>
                </a:tc>
              </a:tr>
              <a:tr h="365759">
                <a:tc>
                  <a:txBody>
                    <a:bodyPr/>
                    <a:p>
                      <a:pPr>
                        <a:defRPr/>
                      </a:pPr>
                      <a:r>
                        <a:rPr sz="1200" b="0" i="0" u="none">
                          <a:solidFill>
                            <a:srgbClr val="000000"/>
                          </a:solidFill>
                          <a:latin typeface="Times New Roman"/>
                          <a:ea typeface="Times New Roman"/>
                          <a:cs typeface="Times New Roman"/>
                        </a:rPr>
                        <a:t>Plattformbetreiber</a:t>
                      </a:r>
                      <a:endParaRPr sz="1200"/>
                    </a:p>
                  </a:txBody>
                  <a:tcPr/>
                </a:tc>
                <a:tc>
                  <a:txBody>
                    <a:bodyPr/>
                    <a:p>
                      <a:pPr algn="ctr">
                        <a:defRPr/>
                      </a:pPr>
                      <a:endParaRPr sz="1200">
                        <a:latin typeface="Times New Roman"/>
                        <a:ea typeface="Times New Roman"/>
                        <a:cs typeface="Times New Roman"/>
                      </a:endParaRPr>
                    </a:p>
                  </a:txBody>
                  <a:tcPr/>
                </a:tc>
                <a:tc>
                  <a:txBody>
                    <a:bodyPr/>
                    <a:p>
                      <a:pPr algn="ctr">
                        <a:defRPr/>
                      </a:pPr>
                      <a:r>
                        <a:rPr sz="1200">
                          <a:latin typeface="Times New Roman"/>
                          <a:ea typeface="Times New Roman"/>
                          <a:cs typeface="Times New Roman"/>
                        </a:rPr>
                        <a:t>X</a:t>
                      </a:r>
                      <a:endParaRPr sz="1200">
                        <a:latin typeface="Times New Roman"/>
                        <a:ea typeface="Times New Roman"/>
                        <a:cs typeface="Times New Roman"/>
                      </a:endParaRPr>
                    </a:p>
                  </a:txBody>
                  <a:tcPr/>
                </a:tc>
                <a:tc>
                  <a:txBody>
                    <a:bodyPr/>
                    <a:p>
                      <a:pPr>
                        <a:defRPr/>
                      </a:pPr>
                      <a:r>
                        <a:rPr sz="1200" b="0" i="0" u="none">
                          <a:solidFill>
                            <a:srgbClr val="000000"/>
                          </a:solidFill>
                          <a:latin typeface="Times New Roman"/>
                          <a:ea typeface="Times New Roman"/>
                          <a:cs typeface="Times New Roman"/>
                        </a:rPr>
                        <a:t>Interesse</a:t>
                      </a:r>
                      <a:endParaRPr/>
                    </a:p>
                  </a:txBody>
                  <a:tcPr/>
                </a:tc>
                <a:tc>
                  <a:txBody>
                    <a:bodyPr/>
                    <a:p>
                      <a:pPr>
                        <a:defRPr/>
                      </a:pPr>
                      <a:r>
                        <a:rPr sz="1200" b="0" i="0" u="none">
                          <a:solidFill>
                            <a:srgbClr val="000000"/>
                          </a:solidFill>
                          <a:latin typeface="Times New Roman"/>
                          <a:ea typeface="Times New Roman"/>
                          <a:cs typeface="Times New Roman"/>
                        </a:rPr>
                        <a:t>Merkmal</a:t>
                      </a:r>
                      <a:endParaRPr/>
                    </a:p>
                  </a:txBody>
                  <a:tcPr/>
                </a:tc>
                <a:tc>
                  <a:txBody>
                    <a:bodyPr/>
                    <a:p>
                      <a:pPr>
                        <a:defRPr/>
                      </a:pPr>
                      <a:r>
                        <a:rPr sz="1200" b="0" i="0" u="none">
                          <a:solidFill>
                            <a:srgbClr val="000000"/>
                          </a:solidFill>
                          <a:latin typeface="Times New Roman"/>
                          <a:ea typeface="Times New Roman"/>
                          <a:cs typeface="Times New Roman"/>
                        </a:rPr>
                        <a:t>Funktionen und Mechanismen die das Einhalten der Nutzungsbedingungen  gewährleisten bzw. über den Verstoß dieser durch die Nutzer informieren.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Möchte Feedback um die Plattform an die Bedürfnisse der Nutzern anzupassen.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Kontaktservice für Fragen anzubieten.  </a:t>
                      </a:r>
                      <a:br>
                        <a:rPr sz="1200" b="0" i="0" u="none">
                          <a:solidFill>
                            <a:srgbClr val="000000"/>
                          </a:solidFill>
                          <a:latin typeface="Times New Roman"/>
                          <a:ea typeface="Times New Roman"/>
                          <a:cs typeface="Times New Roman"/>
                        </a:rPr>
                      </a:br>
                      <a:r>
                        <a:rPr sz="1200" b="0" i="0" u="none">
                          <a:solidFill>
                            <a:srgbClr val="000000"/>
                          </a:solidFill>
                          <a:latin typeface="Times New Roman"/>
                          <a:ea typeface="Times New Roman"/>
                          <a:cs typeface="Times New Roman"/>
                        </a:rPr>
                        <a:t>Kontaktmöglichkeit für weitere Anliegen zur Verfügung zu stellen (Impressum).</a:t>
                      </a:r>
                      <a:endParaRPr/>
                    </a:p>
                  </a:txBody>
                  <a:tcPr/>
                </a:tc>
              </a:tr>
            </a:tbl>
          </a:graphicData>
        </a:graphic>
      </p:graphicFrame>
      <p:sp>
        <p:nvSpPr>
          <p:cNvPr id="6" name="Foliennummernplatzhalter 5" hidden="0"/>
          <p:cNvSpPr>
            <a:spLocks noGrp="1"/>
          </p:cNvSpPr>
          <p:nvPr isPhoto="0" userDrawn="0">
            <p:ph type="sldNum" sz="quarter" idx="12" hasCustomPrompt="0"/>
          </p:nvPr>
        </p:nvSpPr>
        <p:spPr bwMode="auto"/>
        <p:txBody>
          <a:bodyPr/>
          <a:lstStyle/>
          <a:p>
            <a:pPr>
              <a:defRPr/>
            </a:pPr>
            <a:fld id="{5361C601-0D65-D2C3-5E49-3CD334C2460A}" type="slidenum">
              <a:rPr lang="de-DE"/>
              <a:t>5</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Foliennummernplatzhalter 5" hidden="0"/>
          <p:cNvSpPr>
            <a:spLocks noGrp="1"/>
          </p:cNvSpPr>
          <p:nvPr isPhoto="0" userDrawn="0">
            <p:ph type="sldNum" sz="quarter" idx="12" hasCustomPrompt="0"/>
          </p:nvPr>
        </p:nvSpPr>
        <p:spPr bwMode="auto"/>
        <p:txBody>
          <a:bodyPr/>
          <a:lstStyle/>
          <a:p>
            <a:pPr>
              <a:defRPr/>
            </a:pPr>
            <a:fld id="{F688AB35-DD6A-A785-1C3F-CE7144D3AF0B}" type="slidenum">
              <a:rPr lang="de-DE"/>
              <a:t>6</a:t>
            </a:fld>
            <a:endParaRPr lang="de-DE"/>
          </a:p>
        </p:txBody>
      </p:sp>
      <p:pic>
        <p:nvPicPr>
          <p:cNvPr id="5" name="" hidden="0"/>
          <p:cNvPicPr>
            <a:picLocks noChangeAspect="1"/>
          </p:cNvPicPr>
          <p:nvPr isPhoto="0" userDrawn="0"/>
        </p:nvPicPr>
        <p:blipFill>
          <a:blip r:embed="rId3"/>
          <a:stretch/>
        </p:blipFill>
        <p:spPr bwMode="auto">
          <a:xfrm flipH="0" flipV="0">
            <a:off x="4371884" y="345076"/>
            <a:ext cx="5039502" cy="6011272"/>
          </a:xfrm>
          <a:prstGeom prst="rect">
            <a:avLst/>
          </a:prstGeom>
        </p:spPr>
      </p:pic>
      <p:sp>
        <p:nvSpPr>
          <p:cNvPr id="6" name="Titel 1" hidden="0"/>
          <p:cNvSpPr>
            <a:spLocks noGrp="1"/>
          </p:cNvSpPr>
          <p:nvPr isPhoto="0" userDrawn="0"/>
        </p:nvSpPr>
        <p:spPr bwMode="auto">
          <a:xfrm flipH="0" flipV="0">
            <a:off x="149249" y="2502680"/>
            <a:ext cx="3809999" cy="1197767"/>
          </a:xfrm>
        </p:spPr>
        <p:txBody>
          <a:bodyPr vertOverflow="overflow" horzOverflow="clip" vert="horz" wrap="square" lIns="91440" tIns="45720" rIns="91440" bIns="45720" numCol="1" spcCol="0" rtlCol="0" fromWordArt="0" anchor="ctr" anchorCtr="0" forceAA="0" upright="0" compatLnSpc="0">
            <a:normAutofit fontScale="95000" lnSpcReduction="1000"/>
          </a:bodyPr>
          <a:lstStyle>
            <a:lvl1pPr algn="l" defTabSz="914400">
              <a:lnSpc>
                <a:spcPct val="90000"/>
              </a:lnSpc>
              <a:spcBef>
                <a:spcPts val="0"/>
              </a:spcBef>
              <a:buNone/>
              <a:defRPr sz="4400">
                <a:solidFill>
                  <a:schemeClr val="tx1"/>
                </a:solidFill>
                <a:latin typeface="+mj-lt"/>
                <a:ea typeface="+mj-ea"/>
                <a:cs typeface="+mj-cs"/>
              </a:defRPr>
            </a:lvl1pPr>
          </a:lstStyle>
          <a:p>
            <a:pPr algn="ctr">
              <a:defRPr/>
            </a:pPr>
            <a:r>
              <a:rPr lang="de-DE" sz="4400" b="0" i="0" u="none" strike="noStrike" cap="none" spc="0">
                <a:solidFill>
                  <a:schemeClr val="tx1"/>
                </a:solidFill>
                <a:latin typeface="+mn-lt"/>
                <a:ea typeface="+mn-ea"/>
                <a:cs typeface="+mn-cs"/>
              </a:rPr>
              <a:t>Anforderungen</a:t>
            </a:r>
            <a:br>
              <a:rPr/>
            </a:br>
            <a:r>
              <a:rPr/>
              <a:t>1/3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Foliennummernplatzhalter 5" hidden="0"/>
          <p:cNvSpPr>
            <a:spLocks noGrp="1"/>
          </p:cNvSpPr>
          <p:nvPr isPhoto="0" userDrawn="0">
            <p:ph type="sldNum" sz="quarter" idx="12" hasCustomPrompt="0"/>
          </p:nvPr>
        </p:nvSpPr>
        <p:spPr bwMode="auto"/>
        <p:txBody>
          <a:bodyPr/>
          <a:lstStyle/>
          <a:p>
            <a:pPr>
              <a:defRPr/>
            </a:pPr>
            <a:fld id="{4685E79F-04C4-7380-D695-4479BE90B2E2}" type="slidenum">
              <a:rPr lang="de-DE"/>
              <a:t>7</a:t>
            </a:fld>
            <a:endParaRPr lang="de-DE"/>
          </a:p>
        </p:txBody>
      </p:sp>
      <p:pic>
        <p:nvPicPr>
          <p:cNvPr id="5" name="" hidden="0"/>
          <p:cNvPicPr>
            <a:picLocks noChangeAspect="1"/>
          </p:cNvPicPr>
          <p:nvPr isPhoto="0" userDrawn="0"/>
        </p:nvPicPr>
        <p:blipFill>
          <a:blip r:embed="rId3"/>
          <a:stretch/>
        </p:blipFill>
        <p:spPr bwMode="auto">
          <a:xfrm flipH="0" flipV="0">
            <a:off x="4261928" y="447674"/>
            <a:ext cx="5126698" cy="5600700"/>
          </a:xfrm>
          <a:prstGeom prst="rect">
            <a:avLst/>
          </a:prstGeom>
        </p:spPr>
      </p:pic>
      <p:sp>
        <p:nvSpPr>
          <p:cNvPr id="6" name="Titel 1" hidden="0"/>
          <p:cNvSpPr>
            <a:spLocks noGrp="1"/>
          </p:cNvSpPr>
          <p:nvPr isPhoto="0" userDrawn="0"/>
        </p:nvSpPr>
        <p:spPr bwMode="auto">
          <a:xfrm flipH="0" flipV="0">
            <a:off x="149248" y="2502679"/>
            <a:ext cx="3809998" cy="1197766"/>
          </a:xfrm>
        </p:spPr>
        <p:txBody>
          <a:bodyPr vertOverflow="overflow" horzOverflow="clip" vert="horz" wrap="square" lIns="91440" tIns="45720" rIns="91440" bIns="45720" numCol="1" spcCol="0" rtlCol="0" fromWordArt="0" anchor="ctr" anchorCtr="0" forceAA="0" upright="0" compatLnSpc="0">
            <a:normAutofit fontScale="95000" lnSpcReduction="1000"/>
          </a:bodyPr>
          <a:lstStyle>
            <a:lvl1pPr algn="l" defTabSz="914400">
              <a:lnSpc>
                <a:spcPct val="90000"/>
              </a:lnSpc>
              <a:spcBef>
                <a:spcPts val="0"/>
              </a:spcBef>
              <a:buNone/>
              <a:defRPr sz="4400">
                <a:solidFill>
                  <a:schemeClr val="tx1"/>
                </a:solidFill>
                <a:latin typeface="+mj-lt"/>
                <a:ea typeface="+mj-ea"/>
                <a:cs typeface="+mj-cs"/>
              </a:defRPr>
            </a:lvl1pPr>
          </a:lstStyle>
          <a:p>
            <a:pPr algn="ctr">
              <a:defRPr/>
            </a:pPr>
            <a:r>
              <a:rPr lang="de-DE" sz="4400" b="0" i="0" u="none" strike="noStrike" cap="none" spc="0">
                <a:solidFill>
                  <a:schemeClr val="tx1"/>
                </a:solidFill>
                <a:latin typeface="+mn-lt"/>
                <a:ea typeface="+mn-ea"/>
                <a:cs typeface="+mn-cs"/>
              </a:rPr>
              <a:t>Anforderungen</a:t>
            </a:r>
            <a:br>
              <a:rPr/>
            </a:br>
            <a:r>
              <a:rPr/>
              <a:t>2/3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Foliennummernplatzhalter 5" hidden="0"/>
          <p:cNvSpPr>
            <a:spLocks noGrp="1"/>
          </p:cNvSpPr>
          <p:nvPr isPhoto="0" userDrawn="0">
            <p:ph type="sldNum" sz="quarter" idx="12" hasCustomPrompt="0"/>
          </p:nvPr>
        </p:nvSpPr>
        <p:spPr bwMode="auto"/>
        <p:txBody>
          <a:bodyPr/>
          <a:lstStyle/>
          <a:p>
            <a:pPr>
              <a:defRPr/>
            </a:pPr>
            <a:fld id="{2E558E26-A6B9-D4DF-2AD9-27A4946E8071}" type="slidenum">
              <a:rPr lang="de-DE"/>
              <a:t>8</a:t>
            </a:fld>
            <a:endParaRPr lang="de-DE"/>
          </a:p>
        </p:txBody>
      </p:sp>
      <p:pic>
        <p:nvPicPr>
          <p:cNvPr id="5" name="" hidden="0"/>
          <p:cNvPicPr>
            <a:picLocks noChangeAspect="1"/>
          </p:cNvPicPr>
          <p:nvPr isPhoto="0" userDrawn="0"/>
        </p:nvPicPr>
        <p:blipFill>
          <a:blip r:embed="rId3"/>
          <a:stretch/>
        </p:blipFill>
        <p:spPr bwMode="auto">
          <a:xfrm flipH="0" flipV="0">
            <a:off x="4059944" y="211595"/>
            <a:ext cx="5539935" cy="6433678"/>
          </a:xfrm>
          <a:prstGeom prst="rect">
            <a:avLst/>
          </a:prstGeom>
        </p:spPr>
      </p:pic>
      <p:sp>
        <p:nvSpPr>
          <p:cNvPr id="6" name="Titel 1" hidden="0"/>
          <p:cNvSpPr>
            <a:spLocks noGrp="1"/>
          </p:cNvSpPr>
          <p:nvPr isPhoto="0" userDrawn="0"/>
        </p:nvSpPr>
        <p:spPr bwMode="auto">
          <a:xfrm flipH="0" flipV="0">
            <a:off x="149248" y="2502679"/>
            <a:ext cx="3809998" cy="1197766"/>
          </a:xfrm>
        </p:spPr>
        <p:txBody>
          <a:bodyPr vertOverflow="overflow" horzOverflow="clip" vert="horz" wrap="square" lIns="91440" tIns="45720" rIns="91440" bIns="45720" numCol="1" spcCol="0" rtlCol="0" fromWordArt="0" anchor="ctr" anchorCtr="0" forceAA="0" upright="0" compatLnSpc="0">
            <a:normAutofit fontScale="95000" lnSpcReduction="1000"/>
          </a:bodyPr>
          <a:lstStyle>
            <a:lvl1pPr algn="l" defTabSz="914400">
              <a:lnSpc>
                <a:spcPct val="90000"/>
              </a:lnSpc>
              <a:spcBef>
                <a:spcPts val="0"/>
              </a:spcBef>
              <a:buNone/>
              <a:defRPr sz="4400">
                <a:solidFill>
                  <a:schemeClr val="tx1"/>
                </a:solidFill>
                <a:latin typeface="+mj-lt"/>
                <a:ea typeface="+mj-ea"/>
                <a:cs typeface="+mj-cs"/>
              </a:defRPr>
            </a:lvl1pPr>
          </a:lstStyle>
          <a:p>
            <a:pPr algn="ctr">
              <a:defRPr/>
            </a:pPr>
            <a:r>
              <a:rPr lang="de-DE" sz="4400" b="0" i="0" u="none" strike="noStrike" cap="none" spc="0">
                <a:solidFill>
                  <a:schemeClr val="tx1"/>
                </a:solidFill>
                <a:latin typeface="+mn-lt"/>
                <a:ea typeface="+mn-ea"/>
                <a:cs typeface="+mn-cs"/>
              </a:rPr>
              <a:t>Anforderungen</a:t>
            </a:r>
            <a:br>
              <a:rPr/>
            </a:br>
            <a:r>
              <a:rPr/>
              <a:t>3/3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Foliennummernplatzhalter 5" hidden="0"/>
          <p:cNvSpPr>
            <a:spLocks noGrp="1"/>
          </p:cNvSpPr>
          <p:nvPr isPhoto="0" userDrawn="0">
            <p:ph type="sldNum" sz="quarter" idx="12" hasCustomPrompt="0"/>
          </p:nvPr>
        </p:nvSpPr>
        <p:spPr bwMode="auto"/>
        <p:txBody>
          <a:bodyPr/>
          <a:lstStyle/>
          <a:p>
            <a:pPr>
              <a:defRPr/>
            </a:pPr>
            <a:fld id="{F3FB6337-3F2A-A5F5-9413-CF36AD38136E}" type="slidenum">
              <a:rPr lang="de-DE"/>
              <a:t>9</a:t>
            </a:fld>
            <a:endParaRPr lang="de-DE"/>
          </a:p>
        </p:txBody>
      </p:sp>
      <p:sp>
        <p:nvSpPr>
          <p:cNvPr id="5" name="Titel 1" hidden="0"/>
          <p:cNvSpPr>
            <a:spLocks noGrp="1"/>
          </p:cNvSpPr>
          <p:nvPr isPhoto="0" userDrawn="0"/>
        </p:nvSpPr>
        <p:spPr bwMode="auto">
          <a:xfrm flipH="0" flipV="0">
            <a:off x="212749" y="2696747"/>
            <a:ext cx="3682999" cy="899583"/>
          </a:xfrm>
        </p:spPr>
        <p:txBody>
          <a:bodyPr vertOverflow="overflow" horzOverflow="clip" vert="horz" wrap="square" lIns="91440" tIns="45720" rIns="91440" bIns="45720" numCol="1" spcCol="0" rtlCol="0" fromWordArt="0" anchor="ctr" anchorCtr="0" forceAA="0" upright="0" compatLnSpc="0">
            <a:normAutofit fontScale="85000" lnSpcReduction="3000"/>
          </a:bodyPr>
          <a:lstStyle>
            <a:lvl1pPr algn="l" defTabSz="914400">
              <a:lnSpc>
                <a:spcPct val="90000"/>
              </a:lnSpc>
              <a:spcBef>
                <a:spcPts val="0"/>
              </a:spcBef>
              <a:buNone/>
              <a:defRPr sz="4400">
                <a:solidFill>
                  <a:schemeClr val="tx1"/>
                </a:solidFill>
                <a:latin typeface="+mj-lt"/>
                <a:ea typeface="+mj-ea"/>
                <a:cs typeface="+mj-cs"/>
              </a:defRPr>
            </a:lvl1pPr>
          </a:lstStyle>
          <a:p>
            <a:pPr algn="ctr">
              <a:defRPr/>
            </a:pPr>
            <a:r>
              <a:rPr lang="de-DE" sz="4400" b="0" i="0" u="none" strike="noStrike" cap="none" spc="0">
                <a:solidFill>
                  <a:schemeClr val="tx1"/>
                </a:solidFill>
                <a:latin typeface="+mn-lt"/>
                <a:ea typeface="+mn-ea"/>
                <a:cs typeface="+mn-cs"/>
              </a:rPr>
              <a:t>Marktrecherche</a:t>
            </a:r>
            <a:br>
              <a:rPr lang="de-DE" sz="4400" b="0" i="0" u="none" strike="noStrike" cap="none" spc="0">
                <a:solidFill>
                  <a:schemeClr val="tx1"/>
                </a:solidFill>
                <a:latin typeface="+mn-lt"/>
                <a:ea typeface="+mn-ea"/>
                <a:cs typeface="+mn-cs"/>
              </a:rPr>
            </a:br>
            <a:r>
              <a:rPr lang="de-DE" sz="4400" b="0" i="0" u="none" strike="noStrike" cap="none" spc="0">
                <a:solidFill>
                  <a:schemeClr val="tx1"/>
                </a:solidFill>
                <a:latin typeface="+mn-lt"/>
                <a:ea typeface="+mn-ea"/>
                <a:cs typeface="+mn-cs"/>
              </a:rPr>
              <a:t>1/2</a:t>
            </a:r>
            <a:r>
              <a:rPr/>
              <a:t> </a:t>
            </a:r>
            <a:endParaRPr/>
          </a:p>
        </p:txBody>
      </p:sp>
      <p:pic>
        <p:nvPicPr>
          <p:cNvPr id="6" name="" hidden="0"/>
          <p:cNvPicPr>
            <a:picLocks noChangeAspect="1"/>
          </p:cNvPicPr>
          <p:nvPr isPhoto="0" userDrawn="0"/>
        </p:nvPicPr>
        <p:blipFill>
          <a:blip r:embed="rId3"/>
          <a:stretch/>
        </p:blipFill>
        <p:spPr bwMode="auto">
          <a:xfrm flipH="0" flipV="0">
            <a:off x="4005961" y="305328"/>
            <a:ext cx="6293738" cy="623358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ONLYOFFICE/6.1.0.83</Application>
  <DocSecurity>0</DocSecurity>
  <PresentationFormat>Widescreen</PresentationFormat>
  <Paragraphs>0</Paragraphs>
  <Slides>21</Slides>
  <Notes>21</Notes>
  <HiddenSlides>0</HiddenSlides>
  <MMClips>2</MMClips>
  <ScaleCrop>0</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Juwig, Marvin (mjuwig@th-koeln.de)</cp:lastModifiedBy>
  <cp:revision>6</cp:revision>
  <dcterms:created xsi:type="dcterms:W3CDTF">2012-12-03T06:56:55Z</dcterms:created>
  <dcterms:modified xsi:type="dcterms:W3CDTF">2020-12-13T17:09:09Z</dcterms:modified>
  <cp:category/>
  <cp:contentStatus/>
  <cp:version/>
</cp:coreProperties>
</file>