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30.xml" ContentType="application/vnd.openxmlformats-officedocument.presentationml.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13.xml" ContentType="application/vnd.openxmlformats-officedocument.presentationml.notes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esProps" Target="presProps.xml" /><Relationship Id="rId36" Type="http://schemas.openxmlformats.org/officeDocument/2006/relationships/tableStyles" Target="tableStyles.xml" /><Relationship Id="rId3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5" name="Date Placeholder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
            </a:fld>
            <a:endParaRPr lang="en-US"/>
          </a:p>
        </p:txBody>
      </p:sp>
      <p:sp>
        <p:nvSpPr>
          <p:cNvPr id="6" name="Slide Image Placeholder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7" name="Notes Placeholder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9" name="Slide Number Placeholder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
            </a:fld>
            <a:endParaRPr lang="en-US"/>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In dem Feedback Termin von Audit 3 haben wir erfahren, dass das  Domänenmodell nicht dauerhaft, sondern ledeglich am Angfang des Projekts  technologiefrei dargestellt werden soll. Demnach haben wir einige  technische Aspekte hinzugefügt, die im laufe der Zeit in unseren  Artefakten entstanden sind. Zu den neuen Entitäten gehören "Feedback",  "Support-Anfragen" sowie "Mitarbeiter" und "Tags". Die Entitäten   "Kategorie" und "Projektzweck" aus Version 3.3 sind nun in den  Beziehungen zwischen Person und Tags, wie auch die Projekte und Tags  vorhanden.  Desweiteren sind rekursive Bezeihungen mit einer Person  hinzugekommen, da diese in unserer Anwendung mit anderen Personen  kommuniziert.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Zuerst mussten wir schauen welches Modul wir für die Umsetzung der HTTP Anfragen an unseren REST Dienst geeignet ist. Dabei fanden wir eine Mehrzahl an Möglichkeiten. Wir haben uns für die Java 11 interne HttpClient Methode entschieden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So sieht zB ein asynchroner GET-Request mit dem HttpClient aus. Wir haben den Code alleingestellt ausserhalb Androids getestet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rgbClr val="000000"/>
                </a:solidFill>
                <a:latin typeface="Times New Roman"/>
                <a:ea typeface="Times New Roman"/>
                <a:cs typeface="Times New Roman"/>
              </a:rPr>
              <a:t>Code hat jetzt aus dem Projekt starten können, aber: Android will nicht  das der Thread geblockt wird, also haben wir Asynchron gearbeitet.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Zuerst konnten wir keine Internetverbindung herstellen. Die Anwendung  brauchte erstmal die dafür benötigte Berechtigung, welche im  Android-Manifest gespeichert wird</a:t>
            </a:r>
            <a:r>
              <a:rPr/>
              <a:t>.</a:t>
            </a:r>
            <a:endParaRPr/>
          </a:p>
          <a:p>
            <a:pPr>
              <a:defRPr/>
            </a:pPr>
            <a:endParaRPr/>
          </a:p>
          <a:p>
            <a:pPr>
              <a:defRPr/>
            </a:pPr>
            <a:r>
              <a:rPr sz="1200" b="0" i="0" u="none">
                <a:solidFill>
                  <a:srgbClr val="000000"/>
                </a:solidFill>
                <a:latin typeface="Times New Roman"/>
                <a:ea typeface="Times New Roman"/>
                <a:cs typeface="Times New Roman"/>
              </a:rPr>
              <a:t>Android weigerte sich jetzt jedoch im Plain Text zu senden, Problem ist  den Server als HTTPS aufzusetzen ist umständlich und da müssten wir uns  rein arbeiten. heißt eine Alternative musste her damit Android dieses  Verhalten zulässt. Zur Auswahl standen soweit zwei Implementierungen: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In die </a:t>
            </a:r>
            <a:r>
              <a:rPr sz="900" b="0" i="0" u="none">
                <a:solidFill>
                  <a:srgbClr val="000000"/>
                </a:solidFill>
                <a:latin typeface="Courier New"/>
                <a:ea typeface="Courier New"/>
                <a:cs typeface="Courier New"/>
              </a:rPr>
              <a:t>Android Manifest XML</a:t>
            </a:r>
            <a:r>
              <a:rPr sz="1200" b="0" i="0" u="none">
                <a:solidFill>
                  <a:srgbClr val="000000"/>
                </a:solidFill>
                <a:latin typeface="Times New Roman"/>
                <a:ea typeface="Times New Roman"/>
                <a:cs typeface="Times New Roman"/>
              </a:rPr>
              <a:t> wird </a:t>
            </a:r>
            <a:r>
              <a:rPr sz="900" b="0" i="0" u="none">
                <a:solidFill>
                  <a:srgbClr val="000000"/>
                </a:solidFill>
                <a:latin typeface="Courier New"/>
                <a:ea typeface="Courier New"/>
                <a:cs typeface="Courier New"/>
              </a:rPr>
              <a:t>android:usesCleartextTraffic="true"</a:t>
            </a:r>
            <a:r>
              <a:rPr sz="1200" b="0" i="0" u="none">
                <a:solidFill>
                  <a:srgbClr val="000000"/>
                </a:solidFill>
                <a:latin typeface="Times New Roman"/>
                <a:ea typeface="Times New Roman"/>
                <a:cs typeface="Times New Roman"/>
              </a:rPr>
              <a:t> eingefügt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oder die Datei </a:t>
            </a:r>
            <a:r>
              <a:rPr sz="900" b="0" i="0" u="none">
                <a:solidFill>
                  <a:srgbClr val="000000"/>
                </a:solidFill>
                <a:latin typeface="Courier New"/>
                <a:ea typeface="Courier New"/>
                <a:cs typeface="Courier New"/>
              </a:rPr>
              <a:t>res/xml/network_security_config.xml</a:t>
            </a:r>
            <a:r>
              <a:rPr sz="1200" b="0" i="0" u="none">
                <a:solidFill>
                  <a:srgbClr val="000000"/>
                </a:solidFill>
                <a:latin typeface="Times New Roman"/>
                <a:ea typeface="Times New Roman"/>
                <a:cs typeface="Times New Roman"/>
              </a:rPr>
              <a:t> erstellen und in der </a:t>
            </a:r>
            <a:r>
              <a:rPr sz="900" b="0" i="0" u="none">
                <a:solidFill>
                  <a:srgbClr val="000000"/>
                </a:solidFill>
                <a:latin typeface="Courier New"/>
                <a:ea typeface="Courier New"/>
                <a:cs typeface="Courier New"/>
              </a:rPr>
              <a:t>Android Manifest XML</a:t>
            </a:r>
            <a:r>
              <a:rPr sz="1200" b="0" i="0" u="none">
                <a:solidFill>
                  <a:srgbClr val="000000"/>
                </a:solidFill>
                <a:latin typeface="Times New Roman"/>
                <a:ea typeface="Times New Roman"/>
                <a:cs typeface="Times New Roman"/>
              </a:rPr>
              <a:t> referenzieren durch </a:t>
            </a:r>
            <a:r>
              <a:rPr sz="900" b="0" i="0" u="none">
                <a:solidFill>
                  <a:srgbClr val="000000"/>
                </a:solidFill>
                <a:latin typeface="Courier New"/>
                <a:ea typeface="Courier New"/>
                <a:cs typeface="Courier New"/>
              </a:rPr>
              <a:t>android:networkSecurityConfig="@xml/network_security_config"</a:t>
            </a:r>
            <a:r>
              <a:rPr sz="1200" b="0" i="0" u="none">
                <a:solidFill>
                  <a:srgbClr val="000000"/>
                </a:solidFill>
                <a:latin typeface="Times New Roman"/>
                <a:ea typeface="Times New Roman"/>
                <a:cs typeface="Times New Roman"/>
              </a:rPr>
              <a:t>Haben uns für die erste Option entschieden, weil weniger Komponenten weniger auch weniger potentielle Fehler bedeuten!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Die Option selbst klappte jedoch nicht weil eine Minimum APK Version  unterschritten ist. Um die Kompatibilität zu den niedrigeren Versionen  zu wahren ignoriert Android in dem Fall die neuen Attribute welche nur  in der neueren APK nutzbar sind. Also musste der Eintrag </a:t>
            </a:r>
            <a:r>
              <a:rPr sz="900" b="0" i="0" u="none">
                <a:solidFill>
                  <a:srgbClr val="000000"/>
                </a:solidFill>
                <a:latin typeface="Courier New"/>
                <a:ea typeface="Courier New"/>
                <a:cs typeface="Courier New"/>
              </a:rPr>
              <a:t>minSdkVersion</a:t>
            </a:r>
            <a:r>
              <a:rPr sz="1200" b="0" i="0" u="none">
                <a:solidFill>
                  <a:srgbClr val="000000"/>
                </a:solidFill>
                <a:latin typeface="Times New Roman"/>
                <a:ea typeface="Times New Roman"/>
                <a:cs typeface="Times New Roman"/>
              </a:rPr>
              <a:t> in der Gradle Build Datei auf eine höhere Version gesetzt werden, welche diese Optionen unterstützt: 28.</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Jetzt kann die unsere Anfrage per Plain Text gesendet werden!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Aber Android findet den Server nicht. Als URL wurde bisher immer mit </a:t>
            </a:r>
            <a:r>
              <a:rPr sz="900" b="0" i="0" u="none">
                <a:solidFill>
                  <a:srgbClr val="000000"/>
                </a:solidFill>
                <a:latin typeface="Courier New"/>
                <a:ea typeface="Courier New"/>
                <a:cs typeface="Courier New"/>
              </a:rPr>
              <a:t>"http://localhost:3000"</a:t>
            </a:r>
            <a:r>
              <a:rPr sz="1200" b="0" i="0" u="none">
                <a:solidFill>
                  <a:srgbClr val="000000"/>
                </a:solidFill>
                <a:latin typeface="Times New Roman"/>
                <a:ea typeface="Times New Roman"/>
                <a:cs typeface="Times New Roman"/>
              </a:rPr>
              <a:t> gearbeitet. Wenn der Code auf dem Rechner ausgeführt wird, ist das auch  kein Problem. Jedoch wird in der Android Simulation "localhost" als das  Android System interpretiert, nicht als dass des Hosts. Als musste die  URL durch </a:t>
            </a:r>
            <a:r>
              <a:rPr sz="900" b="0" i="0" u="none">
                <a:solidFill>
                  <a:srgbClr val="000000"/>
                </a:solidFill>
                <a:latin typeface="Courier New"/>
                <a:ea typeface="Courier New"/>
                <a:cs typeface="Courier New"/>
              </a:rPr>
              <a:t>http://10.0.2.2:3000/</a:t>
            </a:r>
            <a:r>
              <a:rPr sz="1200" b="0" i="0" u="none">
                <a:solidFill>
                  <a:srgbClr val="000000"/>
                </a:solidFill>
                <a:latin typeface="Times New Roman"/>
                <a:ea typeface="Times New Roman"/>
                <a:cs typeface="Times New Roman"/>
              </a:rPr>
              <a:t> ausgetauscht werden, da das  die IP für die Bridge zur lokalen Maschine ist. Nun kommen die Anfragen  an unseren Server sogar bei diesem an!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Trotzdem Fehler beim auslesen der Get-Funktion. Wir platzieren  also einige Logs innerhalb der Get-Methode um zu prüfen ob überhaupt  Werte dort ankommen. </a:t>
            </a:r>
            <a:r>
              <a:rPr sz="900" b="0" i="0" u="none">
                <a:solidFill>
                  <a:srgbClr val="000000"/>
                </a:solidFill>
                <a:latin typeface="Courier New"/>
                <a:ea typeface="Courier New"/>
                <a:cs typeface="Courier New"/>
              </a:rPr>
              <a:t>HTTP Code Response für HTTP-GET auf "http://10.0.2.2:3000/users/eb5e03b4-15bc-4bb4-8450-73448265ca2a": 200</a:t>
            </a:r>
            <a:r>
              <a:rPr sz="1200" b="0" i="0" u="none">
                <a:solidFill>
                  <a:srgbClr val="000000"/>
                </a:solidFill>
                <a:latin typeface="Times New Roman"/>
                <a:ea typeface="Times New Roman"/>
                <a:cs typeface="Times New Roman"/>
              </a:rPr>
              <a:t>.  Die Adresse und der Statuscode scheinen korrekt. Der Body enhält  ebenfalls die gewünschten Daten. Wir kriegen also Daten. Beim genaueren  hinsehen lief es nun auf einen</a:t>
            </a:r>
            <a:r>
              <a:rPr sz="900" b="0" i="0" u="none">
                <a:solidFill>
                  <a:srgbClr val="000000"/>
                </a:solidFill>
                <a:latin typeface="Courier New"/>
                <a:ea typeface="Courier New"/>
                <a:cs typeface="Courier New"/>
              </a:rPr>
              <a:t>Attempt to invoke virtual method on a null object reference</a:t>
            </a:r>
            <a:r>
              <a:rPr sz="1200" b="0" i="0" u="none">
                <a:solidFill>
                  <a:srgbClr val="000000"/>
                </a:solidFill>
                <a:latin typeface="Times New Roman"/>
                <a:ea typeface="Times New Roman"/>
                <a:cs typeface="Times New Roman"/>
              </a:rPr>
              <a:t> Fehler hinaus. Ein Objekt wird nun also referenziert welches auf NULL verweist.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Das Problem scheint zu sein dass der Code im inneren unserer  GET-Methode schneller zum return Statement am Ende kommt als die  GET-Anfrage verarbeitet wird. Wir kriegen also die ganze Zeit nichts  zurück und haben danach versucht auf einen leeren Inhalt zuzugreifen. Da  liegt also das Problem. Die Asynchronität haben wir gewählt da Android scheinbar nur mit Code  läuft der non-IO blocking ist. Nun mussten wir nur noch rausfinden wie wir die Asynchronität bewahren,  aber es so abstimmen können damit der Ablauf auf die Daten wartet bevor  das Ergebnis zurück geliefert wird. Hier haben wir uns mehrere Mögliche Lösungen angeschaut: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CountDownLatch</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CyclicBarrier</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doch keine hat uns wirklich zufrieden gestellt oder eine ausreichend schnelle Lösung geboten.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Letztlich war die Lösung wieder zurück auf die synchrone Kommunikation  zu gehen, diese aber mit einer Coroutine aus zu führen um den Thread  nicht zu blockieren (siehe Bild)</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Da wir in der Version 4.0 zwischen den Entitäten "Projekten", "Tags"  und "Personen" mehrere Beziehungen in eine kompremiert haben, haben wir  in einem weiteren Feedback Termin gefragt ob dies empfehlenswert wäre.  Demnach haben wir die Entitäten "Zweck", "Fähigkeiten" und "Kategorie"  aus der Entität "Tags" entnommen bzw von "Tags" spezialisiert, um diesen  jeweils eigene Beziehungen von Person und Projekten zu geben.  Desweiteren wurde die Beziehung "führt Chat mit" mit der eigenen Person  aufgelöst und anstatt dessen "Chats" als eigene Entität angelegt.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Wiki Link zur vollständigen darstellung : </a:t>
            </a:r>
            <a:r>
              <a:rPr lang="en-US" sz="1200" b="0" i="0" u="none" strike="noStrike" cap="none" spc="0">
                <a:solidFill>
                  <a:schemeClr val="tx1"/>
                </a:solidFill>
                <a:latin typeface="Arial"/>
                <a:ea typeface="Arial"/>
                <a:cs typeface="Arial"/>
              </a:rPr>
              <a:t>https://github.com/ebelsx7/EPWS2020JuwigEbel/wiki/Process-Assessment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Wiki Link zur vollständigen darstellung : </a:t>
            </a:r>
            <a:r>
              <a:rPr lang="en-US" sz="1200" b="0" i="0" u="none" strike="noStrike" cap="none" spc="0">
                <a:solidFill>
                  <a:schemeClr val="tx1"/>
                </a:solidFill>
                <a:latin typeface="Arial"/>
                <a:ea typeface="Arial"/>
                <a:cs typeface="Arial"/>
              </a:rPr>
              <a:t>https://github.com/ebelsx7/EPWS2020JuwigEbel/wiki/Process-Assessment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Zur Aufbereitung der Daten war eine gute Datenstruktur essentiell. Dafür haben wir zuerst die data class One_User und data class One_Project hinzugefügt, später kam noch die data class One_Tag hinzu. Da wir mit dem parsen von Werten in und aus JSON arbeiten war eine Serialisierung praktisch, bei der wir die Variablen mit den dazu gehörigen Werten aus der JSON verbinden. Da wir auch mit optionalen Werten arbeiten, mussten wir manche Variablen mit ? = null definieren. Dadurch werden sie optional und weichen zum Standardwert null aus falls sie keinen anderen Wert erhalten. Mehrere Objekte einer data class legen wir beim erhalten vom Server in einer Liste aus Objekten ab, welche das weitere Arbeiten immens erleichtern.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Zur Aufbereitung der Daten war eine gute Datenstruktur essentiell. Dafür haben wir zuerst die data class One_User und data class One_Project hinzugefügt, später kam noch die data class One_Tag hinzu. Da wir mit dem parsen von Werten in und aus JSON arbeiten war eine Serialisierung praktisch, bei der wir die Variablen mit den dazu gehörigen Werten aus der JSON verbinden. Da wir auch mit optionalen Werten arbeiten, mussten wir manche Variablen mit ? = null definieren. Dadurch werden sie optional und weichen zum Standardwert null aus falls sie keinen anderen Wert erhalten. Mehrere Objekte einer data class legen wir beim erhalten vom Server in einer Liste aus Objekten ab, welche das weitere Arbeiten immens erleichtern.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Zur Aufbereitung der Daten war eine gute Datenstruktur essentiell. Dafür haben wir zuerst die data class One_User und data class One_Project hinzugefügt, später kam noch die data class One_Tag hinzu. Da wir mit dem parsen von Werten in und aus JSON arbeiten war eine Serialisierung praktisch, bei der wir die Variablen mit den dazu gehörigen Werten aus der JSON verbinden. Da wir auch mit optionalen Werten arbeiten, mussten wir manche Variablen mit ? = null definieren. Dadurch werden sie optional und weichen zum Standardwert null aus falls sie keinen anderen Wert erhalten. Mehrere Objekte einer data class legen wir beim erhalten vom Server in einer Liste aus Objekten ab, welche das weitere Arbeiten immens erleichtern.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Links ist die das Ergebnis für eine ungefilterte Suche für Nutzer oder Projekte zu sehen</a:t>
            </a:r>
            <a:endParaRPr/>
          </a:p>
          <a:p>
            <a:pPr>
              <a:defRPr/>
            </a:pPr>
            <a:r>
              <a:rPr/>
              <a:t>Rechts findet sich die Suche nachdem ein Begriff eingegeben wurde. Hier wird in Vorname, Nachname, (Nicknamen die hier nicht zu sehen sind) und Ort gesucht.</a:t>
            </a:r>
            <a:endParaRPr/>
          </a:p>
          <a:p>
            <a:pPr>
              <a:defRPr/>
            </a:pPr>
            <a:r>
              <a:rPr/>
              <a:t>Für Projekte kann in Projektnamen und Projektort gesucht werden.</a:t>
            </a:r>
            <a:endParaRPr/>
          </a:p>
          <a:p>
            <a:pPr>
              <a:defRPr/>
            </a:pPr>
            <a:endParaRPr/>
          </a:p>
          <a:p>
            <a:pPr>
              <a:defRPr/>
            </a:pPr>
            <a:r>
              <a:rPr/>
              <a:t>Für mehr Details und Codebeispiele bitte ins Github Repo schauen!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Hier sieht man links das eigene Profil. Nur wenn man auf seinem eigenen Profil ist, hat man das Recht zu editieren und der Stift erscheint oben rechts. Dort können Dinge angepasst werden und werden beim </a:t>
            </a:r>
            <a:r>
              <a:rPr lang="en-US" sz="1200" b="0" i="0" u="none" strike="noStrike" cap="none" spc="0">
                <a:solidFill>
                  <a:schemeClr val="tx1"/>
                </a:solidFill>
                <a:latin typeface="Arial"/>
                <a:ea typeface="Arial"/>
                <a:cs typeface="Arial"/>
              </a:rPr>
              <a:t>bestätigen an den Server gesendet und man kehrt zur aktualisierten Profilansicht zurück.</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Hier sind die Projekte zu sehen denen man selber angehört. Wenn man diese erstellt hat (also Admin ist), dann wird ein entsprechendes Schild-Symbol angezeigt</a:t>
            </a:r>
            <a:r>
              <a:rPr/>
              <a:t>.</a:t>
            </a:r>
            <a:endParaRPr/>
          </a:p>
          <a:p>
            <a:pPr>
              <a:defRPr/>
            </a:pPr>
            <a:r>
              <a:rPr lang="en-US" sz="1200" b="0" i="0" u="none" strike="noStrike" cap="none" spc="0">
                <a:solidFill>
                  <a:schemeClr val="tx1"/>
                </a:solidFill>
                <a:latin typeface="Arial"/>
                <a:ea typeface="Arial"/>
                <a:cs typeface="Arial"/>
              </a:rPr>
              <a:t>Klickt man nun auf ein Projekt bei dem man nicht Leiter(Admin) ist, dann sieht man folgende Detailansicht (rechts zu sehen).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Hier sieht man links die Detailansicht eines Projektes in dem man Administrator bzw. Leiter ist. Es wird das Logo hierfür oben rechts angezeigt. Und in der Titelleiste erscheint ein Bearbeitungssymbol. </a:t>
            </a:r>
            <a:endParaRPr lang="en-US" sz="1200" b="0" i="0" u="none" strike="noStrike" cap="none" spc="0">
              <a:solidFill>
                <a:schemeClr val="tx1"/>
              </a:solidFill>
              <a:latin typeface="Arial"/>
              <a:ea typeface="Arial"/>
              <a:cs typeface="Arial"/>
            </a:endParaRPr>
          </a:p>
          <a:p>
            <a:pPr>
              <a:defRPr/>
            </a:pPr>
            <a:endParaRPr lang="en-US" sz="1200" b="0" i="0" u="none" strike="noStrike" cap="none" spc="0">
              <a:solidFill>
                <a:schemeClr val="tx1"/>
              </a:solidFill>
              <a:latin typeface="Arial"/>
              <a:ea typeface="Arial"/>
              <a:cs typeface="Arial"/>
            </a:endParaRPr>
          </a:p>
          <a:p>
            <a:pPr>
              <a:defRPr/>
            </a:pPr>
            <a:r>
              <a:rPr lang="en-US" sz="1200" b="0" i="0" u="none" strike="noStrike" cap="none" spc="0">
                <a:solidFill>
                  <a:schemeClr val="tx1"/>
                </a:solidFill>
                <a:latin typeface="Arial"/>
                <a:ea typeface="Arial"/>
                <a:cs typeface="Arial"/>
              </a:rPr>
              <a:t>Rechts sieht man nun was passiert wenn man dieses Symbol anklickt.</a:t>
            </a:r>
            <a:endParaRPr lang="en-US" sz="1200" b="0" i="0" u="none" strike="noStrike" cap="none" spc="0">
              <a:solidFill>
                <a:schemeClr val="tx1"/>
              </a:solidFill>
              <a:latin typeface="Arial"/>
              <a:ea typeface="Arial"/>
              <a:cs typeface="Arial"/>
            </a:endParaRPr>
          </a:p>
          <a:p>
            <a:pPr>
              <a:defRPr/>
            </a:pPr>
            <a:r>
              <a:rPr lang="en-US" sz="1200" b="0" i="0" u="none" strike="noStrike" cap="none" spc="0">
                <a:solidFill>
                  <a:schemeClr val="tx1"/>
                </a:solidFill>
                <a:latin typeface="Arial"/>
                <a:ea typeface="Arial"/>
                <a:cs typeface="Arial"/>
              </a:rPr>
              <a:t>Man kann die Details anpassen und auch Nutzer entfernen. Mit einem klick auf das rote Minus Symbol werden sie entfernt. Die Änderungen werden erst übernommen wenn man auf das Häckchen oben klickt und man gelangt sofort auf die aktualisierte Projektseite.</a:t>
            </a:r>
            <a:endParaRPr lang="en-US"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Entwicklungsprojekt</a:t>
            </a:r>
            <a:br>
              <a:rPr lang="en-US"/>
            </a:br>
            <a:r>
              <a:rPr lang="en-US"/>
              <a:t>Präsentation Audit 4</a:t>
            </a:r>
            <a:endParaRPr lang="en-US"/>
          </a:p>
        </p:txBody>
      </p:sp>
      <p:sp>
        <p:nvSpPr>
          <p:cNvPr id="5" name="Subtitle 2" hidden="0"/>
          <p:cNvSpPr>
            <a:spLocks noGrp="1"/>
          </p:cNvSpPr>
          <p:nvPr isPhoto="0" userDrawn="0">
            <p:ph type="subTitle" idx="1" hasCustomPrompt="0"/>
          </p:nvPr>
        </p:nvSpPr>
        <p:spPr bwMode="auto"/>
        <p:txBody>
          <a:bodyPr/>
          <a:lstStyle/>
          <a:p>
            <a:pPr>
              <a:defRPr/>
            </a:pPr>
            <a:r>
              <a:rPr lang="en-US"/>
              <a:t>von</a:t>
            </a:r>
            <a:br>
              <a:rPr lang="en-US"/>
            </a:br>
            <a:r>
              <a:rPr lang="en-US"/>
              <a:t>Marvin Juwig &amp; Sergej Ebel</a:t>
            </a: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4053529-A5AD-5947-0893-E590F59F1353}" type="slidenum">
              <a:rPr lang="en-US"/>
              <a:t>1</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Datenklassen: Project</a:t>
            </a:r>
            <a:endParaRPr/>
          </a:p>
        </p:txBody>
      </p:sp>
      <p:pic>
        <p:nvPicPr>
          <p:cNvPr id="5" name="" hidden="0"/>
          <p:cNvPicPr>
            <a:picLocks noChangeAspect="1"/>
          </p:cNvPicPr>
          <p:nvPr isPhoto="0" userDrawn="0"/>
        </p:nvPicPr>
        <p:blipFill>
          <a:blip r:embed="rId3"/>
          <a:stretch/>
        </p:blipFill>
        <p:spPr bwMode="auto">
          <a:xfrm>
            <a:off x="1795696" y="1608319"/>
            <a:ext cx="8067674" cy="4190999"/>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1A4094B8-1D4C-AF18-4C72-7D6724AD6934}" type="slidenum">
              <a:rPr lang="en-US"/>
              <a:t>10</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Datenklassen: Tag</a:t>
            </a:r>
            <a:endParaRPr/>
          </a:p>
        </p:txBody>
      </p:sp>
      <p:pic>
        <p:nvPicPr>
          <p:cNvPr id="5" name="" hidden="0"/>
          <p:cNvPicPr>
            <a:picLocks noChangeAspect="1"/>
          </p:cNvPicPr>
          <p:nvPr isPhoto="0" userDrawn="0"/>
        </p:nvPicPr>
        <p:blipFill>
          <a:blip r:embed="rId3"/>
          <a:stretch/>
        </p:blipFill>
        <p:spPr bwMode="auto">
          <a:xfrm>
            <a:off x="2919958" y="2779426"/>
            <a:ext cx="5695949" cy="962024"/>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24EAEB29-3221-2A12-2809-EBC06D72D7A9}" type="slidenum">
              <a:rPr lang="en-US"/>
              <a:t>11</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1/4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9870EC8B-9C08-00F1-76BB-498CCC9F7A5C}" type="slidenum">
              <a:rPr lang="en-US"/>
              <a:t>12</a:t>
            </a:fld>
            <a:endParaRPr lang="en-US"/>
          </a:p>
        </p:txBody>
      </p:sp>
      <p:pic>
        <p:nvPicPr>
          <p:cNvPr id="6" name="" hidden="0"/>
          <p:cNvPicPr>
            <a:picLocks noChangeAspect="1"/>
          </p:cNvPicPr>
          <p:nvPr isPhoto="0" userDrawn="0"/>
        </p:nvPicPr>
        <p:blipFill>
          <a:blip r:embed="rId3"/>
          <a:stretch/>
        </p:blipFill>
        <p:spPr bwMode="auto">
          <a:xfrm flipH="0" flipV="0">
            <a:off x="5547385" y="485727"/>
            <a:ext cx="2888924" cy="5104357"/>
          </a:xfrm>
          <a:prstGeom prst="rect">
            <a:avLst/>
          </a:prstGeom>
        </p:spPr>
      </p:pic>
      <p:pic>
        <p:nvPicPr>
          <p:cNvPr id="7" name="" hidden="0"/>
          <p:cNvPicPr>
            <a:picLocks noChangeAspect="1"/>
          </p:cNvPicPr>
          <p:nvPr isPhoto="0" userDrawn="0"/>
        </p:nvPicPr>
        <p:blipFill>
          <a:blip r:embed="rId4"/>
          <a:stretch/>
        </p:blipFill>
        <p:spPr bwMode="auto">
          <a:xfrm flipH="0" flipV="0">
            <a:off x="8766405" y="540223"/>
            <a:ext cx="2858081" cy="50498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2/4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79A0E37B-9B56-3927-0F4A-490306940F6D}" type="slidenum">
              <a:rPr lang="en-US"/>
              <a:t>13</a:t>
            </a:fld>
            <a:endParaRPr lang="en-US"/>
          </a:p>
        </p:txBody>
      </p:sp>
      <p:pic>
        <p:nvPicPr>
          <p:cNvPr id="6" name="" hidden="0"/>
          <p:cNvPicPr>
            <a:picLocks noChangeAspect="1"/>
          </p:cNvPicPr>
          <p:nvPr isPhoto="0" userDrawn="0"/>
        </p:nvPicPr>
        <p:blipFill>
          <a:blip r:embed="rId3"/>
          <a:stretch/>
        </p:blipFill>
        <p:spPr bwMode="auto">
          <a:xfrm flipH="0" flipV="0">
            <a:off x="5410006" y="447604"/>
            <a:ext cx="3145058" cy="5556913"/>
          </a:xfrm>
          <a:prstGeom prst="rect">
            <a:avLst/>
          </a:prstGeom>
        </p:spPr>
      </p:pic>
      <p:pic>
        <p:nvPicPr>
          <p:cNvPr id="7" name="" hidden="0"/>
          <p:cNvPicPr>
            <a:picLocks noChangeAspect="1"/>
          </p:cNvPicPr>
          <p:nvPr isPhoto="0" userDrawn="0"/>
        </p:nvPicPr>
        <p:blipFill>
          <a:blip r:embed="rId4"/>
          <a:stretch/>
        </p:blipFill>
        <p:spPr bwMode="auto">
          <a:xfrm flipH="0" flipV="0">
            <a:off x="8610599" y="504469"/>
            <a:ext cx="3112873" cy="550004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3/4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ED083EAB-5F07-0BF0-31C2-9903A04A2E66}" type="slidenum">
              <a:rPr lang="en-US"/>
              <a:t>14</a:t>
            </a:fld>
            <a:endParaRPr lang="en-US"/>
          </a:p>
        </p:txBody>
      </p:sp>
      <p:pic>
        <p:nvPicPr>
          <p:cNvPr id="6" name="" hidden="0"/>
          <p:cNvPicPr>
            <a:picLocks noChangeAspect="1"/>
          </p:cNvPicPr>
          <p:nvPr isPhoto="0" userDrawn="0"/>
        </p:nvPicPr>
        <p:blipFill>
          <a:blip r:embed="rId3"/>
          <a:stretch/>
        </p:blipFill>
        <p:spPr bwMode="auto">
          <a:xfrm flipH="0" flipV="0">
            <a:off x="5568286" y="464079"/>
            <a:ext cx="2968044" cy="5244152"/>
          </a:xfrm>
          <a:prstGeom prst="rect">
            <a:avLst/>
          </a:prstGeom>
        </p:spPr>
      </p:pic>
      <p:pic>
        <p:nvPicPr>
          <p:cNvPr id="7" name="" hidden="0"/>
          <p:cNvPicPr>
            <a:picLocks noChangeAspect="1"/>
          </p:cNvPicPr>
          <p:nvPr isPhoto="0" userDrawn="0"/>
        </p:nvPicPr>
        <p:blipFill>
          <a:blip r:embed="rId4"/>
          <a:stretch/>
        </p:blipFill>
        <p:spPr bwMode="auto">
          <a:xfrm flipH="0" flipV="0">
            <a:off x="8471174" y="464079"/>
            <a:ext cx="3022050" cy="53395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4/4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7AFC0464-6D5B-56EF-0098-76633E47D915}" type="slidenum">
              <a:rPr lang="en-US"/>
              <a:t>15</a:t>
            </a:fld>
            <a:endParaRPr lang="en-US"/>
          </a:p>
        </p:txBody>
      </p:sp>
      <p:pic>
        <p:nvPicPr>
          <p:cNvPr id="6" name="" hidden="0"/>
          <p:cNvPicPr>
            <a:picLocks noChangeAspect="1"/>
          </p:cNvPicPr>
          <p:nvPr isPhoto="0" userDrawn="0"/>
        </p:nvPicPr>
        <p:blipFill>
          <a:blip r:embed="rId3"/>
          <a:stretch/>
        </p:blipFill>
        <p:spPr bwMode="auto">
          <a:xfrm flipH="0" flipV="0">
            <a:off x="5484772" y="284328"/>
            <a:ext cx="3241611" cy="5727510"/>
          </a:xfrm>
          <a:prstGeom prst="rect">
            <a:avLst/>
          </a:prstGeom>
        </p:spPr>
      </p:pic>
      <p:pic>
        <p:nvPicPr>
          <p:cNvPr id="7" name="" hidden="0"/>
          <p:cNvPicPr>
            <a:picLocks noChangeAspect="1"/>
          </p:cNvPicPr>
          <p:nvPr isPhoto="0" userDrawn="0"/>
        </p:nvPicPr>
        <p:blipFill>
          <a:blip r:embed="rId4"/>
          <a:stretch/>
        </p:blipFill>
        <p:spPr bwMode="auto">
          <a:xfrm flipH="0" flipV="0">
            <a:off x="8726384" y="298544"/>
            <a:ext cx="3225519" cy="56990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n-lt"/>
                <a:ea typeface="+mn-ea"/>
                <a:cs typeface="+mn-cs"/>
              </a:rPr>
              <a:t>Probleme &amp; Hürden</a:t>
            </a:r>
            <a:r>
              <a:rPr/>
              <a:t>: </a:t>
            </a:r>
            <a:br>
              <a:rPr/>
            </a:br>
            <a:r>
              <a:rPr/>
              <a:t>	</a:t>
            </a:r>
            <a:r>
              <a:rPr lang="en-US" sz="4400" b="0" i="0" u="none" strike="noStrike" cap="none" spc="0">
                <a:solidFill>
                  <a:schemeClr val="tx1"/>
                </a:solidFill>
                <a:latin typeface="Arial"/>
                <a:ea typeface="Arial"/>
                <a:cs typeface="Arial"/>
              </a:rPr>
              <a:t>Client Logik (REST-API)</a:t>
            </a:r>
            <a:endParaRPr/>
          </a:p>
        </p:txBody>
      </p:sp>
      <p:sp>
        <p:nvSpPr>
          <p:cNvPr id="5"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5000" lnSpcReduction="1000"/>
          </a:bodyPr>
          <a:lstStyle/>
          <a:p>
            <a:pPr marL="0" indent="0">
              <a:buFont typeface="Arial"/>
              <a:buNone/>
              <a:defRPr/>
            </a:pPr>
            <a:r>
              <a:rPr lang="en-US" sz="2800" b="0" i="0" u="none" strike="noStrike" cap="none" spc="0">
                <a:solidFill>
                  <a:schemeClr val="tx1"/>
                </a:solidFill>
                <a:latin typeface="Arial"/>
                <a:ea typeface="Arial"/>
                <a:cs typeface="Arial"/>
              </a:rPr>
              <a:t>Finden eines HTTP Moduls. Zur Auswahl standen:</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Java 11 HttpClient API</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Fuel</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OkHttp</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khttp</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ktor</a:t>
            </a:r>
            <a:endParaRPr lang="en-US" sz="2800" b="0" i="0" u="none" strike="noStrike" cap="none" spc="0">
              <a:solidFill>
                <a:schemeClr val="tx1"/>
              </a:solidFill>
              <a:latin typeface="Arial"/>
              <a:ea typeface="Arial"/>
              <a:cs typeface="Arial"/>
            </a:endParaRPr>
          </a:p>
          <a:p>
            <a:pPr marL="0" indent="0">
              <a:buFont typeface="Arial"/>
              <a:buNone/>
              <a:defRPr/>
            </a:pPr>
            <a:endParaRPr lang="en-US" sz="2800" b="0" i="0" u="none" strike="noStrike" cap="none" spc="0">
              <a:solidFill>
                <a:schemeClr val="tx1"/>
              </a:solidFill>
              <a:latin typeface="Arial"/>
              <a:ea typeface="Arial"/>
              <a:cs typeface="Arial"/>
            </a:endParaRPr>
          </a:p>
          <a:p>
            <a:pPr marL="0" indent="0">
              <a:buFont typeface="Arial"/>
              <a:buNone/>
              <a:defRPr/>
            </a:pPr>
            <a:r>
              <a:rPr lang="en-US" sz="2800" b="0" i="0" u="none" strike="noStrike" cap="none" spc="0">
                <a:solidFill>
                  <a:schemeClr val="tx1"/>
                </a:solidFill>
                <a:latin typeface="Arial"/>
                <a:ea typeface="Arial"/>
                <a:cs typeface="Arial"/>
              </a:rPr>
              <a:t>Wir </a:t>
            </a:r>
            <a:r>
              <a:rPr lang="en-US" sz="2800" b="0" i="0" u="none" strike="noStrike" cap="none" spc="0">
                <a:solidFill>
                  <a:schemeClr val="tx1"/>
                </a:solidFill>
                <a:latin typeface="Arial"/>
                <a:ea typeface="Arial"/>
                <a:cs typeface="Arial"/>
              </a:rPr>
              <a:t>haben uns für die interne Implementierung der Java 11 API HttpClient entschieden</a:t>
            </a:r>
            <a:endParaRPr lang="en-US" sz="2800" b="0" i="0" u="none" strike="noStrike" cap="none" spc="0">
              <a:solidFill>
                <a:schemeClr val="tx1"/>
              </a:solidFill>
              <a:latin typeface="Arial"/>
              <a:ea typeface="Arial"/>
              <a:cs typeface="Arial"/>
            </a:endParaRPr>
          </a:p>
        </p:txBody>
      </p:sp>
      <p:sp>
        <p:nvSpPr>
          <p:cNvPr id="6" name="Slide Number Placeholder 5" hidden="0"/>
          <p:cNvSpPr>
            <a:spLocks noGrp="1"/>
          </p:cNvSpPr>
          <p:nvPr isPhoto="0" userDrawn="0">
            <p:ph type="sldNum" sz="quarter" idx="12" hasCustomPrompt="0"/>
          </p:nvPr>
        </p:nvSpPr>
        <p:spPr bwMode="auto"/>
        <p:txBody>
          <a:bodyPr/>
          <a:lstStyle/>
          <a:p>
            <a:pPr>
              <a:defRPr/>
            </a:pPr>
            <a:fld id="{CFF299C2-5327-58BB-0715-93F38D0B5185}" type="slidenum">
              <a:rPr lang="en-US"/>
              <a:t>16</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2189720" y="313638"/>
            <a:ext cx="10515600" cy="1325562"/>
          </a:xfrm>
        </p:spPr>
        <p:txBody>
          <a:bodyPr/>
          <a:lstStyle/>
          <a:p>
            <a:pPr>
              <a:defRPr/>
            </a:pPr>
            <a:r>
              <a:rPr lang="en-US" sz="4400" b="0" i="0" u="none" strike="noStrike" cap="none" spc="0">
                <a:solidFill>
                  <a:schemeClr val="tx1"/>
                </a:solidFill>
                <a:latin typeface="Arial"/>
                <a:ea typeface="Arial"/>
                <a:cs typeface="Arial"/>
              </a:rPr>
              <a:t>Beispiel für GET Methode mit HttpClient(asynchron):</a:t>
            </a:r>
            <a:endParaRPr/>
          </a:p>
        </p:txBody>
      </p:sp>
      <p:pic>
        <p:nvPicPr>
          <p:cNvPr id="5" name="" hidden="0"/>
          <p:cNvPicPr>
            <a:picLocks noChangeAspect="1"/>
          </p:cNvPicPr>
          <p:nvPr isPhoto="0" userDrawn="0"/>
        </p:nvPicPr>
        <p:blipFill>
          <a:blip r:embed="rId3"/>
          <a:stretch/>
        </p:blipFill>
        <p:spPr bwMode="auto">
          <a:xfrm>
            <a:off x="1660439" y="1904999"/>
            <a:ext cx="7962899" cy="4667249"/>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EBBF93C2-0430-838C-F6DE-A8BF76828C43}" type="slidenum">
              <a:rPr lang="en-US"/>
              <a:t>17</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Arial"/>
                <a:ea typeface="Arial"/>
                <a:cs typeface="Arial"/>
              </a:rPr>
              <a:t>Zusammengefügt mit Android Code, Problem : Android läuft nur auf Java 8...</a:t>
            </a:r>
            <a:endParaRPr/>
          </a:p>
        </p:txBody>
      </p:sp>
      <p:sp>
        <p:nvSpPr>
          <p:cNvPr id="5" name="Content Placeholder 2" hidden="0"/>
          <p:cNvSpPr>
            <a:spLocks noGrp="1"/>
          </p:cNvSpPr>
          <p:nvPr isPhoto="0" userDrawn="0">
            <p:ph idx="1" hasCustomPrompt="0"/>
          </p:nvPr>
        </p:nvSpPr>
        <p:spPr bwMode="auto"/>
        <p:txBody>
          <a:bodyPr/>
          <a:lstStyle/>
          <a:p>
            <a:pPr>
              <a:defRPr/>
            </a:pPr>
            <a:r>
              <a:rPr lang="en-US" sz="2800" b="0" i="0" u="none" strike="noStrike" cap="none" spc="0">
                <a:solidFill>
                  <a:schemeClr val="tx1"/>
                </a:solidFill>
                <a:latin typeface="Arial"/>
                <a:ea typeface="Arial"/>
                <a:cs typeface="Arial"/>
              </a:rPr>
              <a:t>Keine Möglichkeit gefunden Android eine höhere Version von Java nutzen zu machen, also musste die Implementierung gewechselt werden</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Implementierung wird nun Umgesetzt mit Hilfe von OkHttp (Asynchron und Synchron)</a:t>
            </a:r>
            <a:endParaRPr lang="en-US" sz="2800" b="0" i="0" u="none" strike="noStrike" cap="none" spc="0">
              <a:solidFill>
                <a:schemeClr val="tx1"/>
              </a:solidFill>
              <a:latin typeface="Arial"/>
              <a:ea typeface="Arial"/>
              <a:cs typeface="Arial"/>
            </a:endParaRPr>
          </a:p>
        </p:txBody>
      </p:sp>
      <p:sp>
        <p:nvSpPr>
          <p:cNvPr id="6" name="Slide Number Placeholder 5" hidden="0"/>
          <p:cNvSpPr>
            <a:spLocks noGrp="1"/>
          </p:cNvSpPr>
          <p:nvPr isPhoto="0" userDrawn="0">
            <p:ph type="sldNum" sz="quarter" idx="12" hasCustomPrompt="0"/>
          </p:nvPr>
        </p:nvSpPr>
        <p:spPr bwMode="auto"/>
        <p:txBody>
          <a:bodyPr/>
          <a:lstStyle/>
          <a:p>
            <a:pPr>
              <a:defRPr/>
            </a:pPr>
            <a:fld id="{A8E0C8DF-4A2D-F98F-D8E5-D977C901300E}" type="slidenum">
              <a:rPr lang="en-US"/>
              <a:t>18</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GET-Funktion mit OkHttp</a:t>
            </a:r>
            <a:endParaRPr/>
          </a:p>
        </p:txBody>
      </p:sp>
      <p:pic>
        <p:nvPicPr>
          <p:cNvPr id="5" name="" hidden="0"/>
          <p:cNvPicPr>
            <a:picLocks noChangeAspect="1"/>
          </p:cNvPicPr>
          <p:nvPr isPhoto="0" userDrawn="0"/>
        </p:nvPicPr>
        <p:blipFill>
          <a:blip r:embed="rId2"/>
          <a:stretch/>
        </p:blipFill>
        <p:spPr bwMode="auto">
          <a:xfrm>
            <a:off x="1657349" y="1763412"/>
            <a:ext cx="8877299" cy="4314825"/>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017CC7C4-000F-974A-F716-A3027A142339}" type="slidenum">
              <a:rPr lang="en-US"/>
              <a:t>19</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sz="4400" b="0" i="0" u="sng">
                <a:solidFill>
                  <a:srgbClr val="000000"/>
                </a:solidFill>
                <a:latin typeface="Arial"/>
                <a:ea typeface="Arial"/>
                <a:cs typeface="Arial"/>
              </a:rPr>
              <a:t>Inhaltsverzeichnis</a:t>
            </a:r>
            <a:endParaRPr/>
          </a:p>
        </p:txBody>
      </p:sp>
      <p:sp>
        <p:nvSpPr>
          <p:cNvPr id="5" name="Inhaltsplatzhalter 2" hidden="0"/>
          <p:cNvSpPr>
            <a:spLocks noGrp="1"/>
          </p:cNvSpPr>
          <p:nvPr isPhoto="0" userDrawn="0">
            <p:ph idx="1" hasCustomPrompt="0"/>
          </p:nvPr>
        </p:nvSpPr>
        <p:spPr bwMode="auto">
          <a:xfrm>
            <a:off x="838199" y="1825624"/>
            <a:ext cx="10515600" cy="4351338"/>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Iteration Domänenmodell</a:t>
            </a:r>
            <a:endParaRPr/>
          </a:p>
          <a:p>
            <a:pPr>
              <a:defRPr/>
            </a:pPr>
            <a:r>
              <a:rPr lang="de-DE" sz="2800" b="0" i="0" u="none" strike="noStrike" cap="none" spc="0">
                <a:solidFill>
                  <a:schemeClr val="tx1"/>
                </a:solidFill>
                <a:latin typeface="+mn-lt"/>
                <a:ea typeface="+mn-ea"/>
                <a:cs typeface="+mn-cs"/>
              </a:rPr>
              <a:t>UUID im Server Code</a:t>
            </a:r>
            <a:endParaRPr/>
          </a:p>
          <a:p>
            <a:pPr>
              <a:defRPr/>
            </a:pPr>
            <a:r>
              <a:rPr lang="de-DE" sz="2800" b="0" i="0" u="none" strike="noStrike" cap="none" spc="0">
                <a:solidFill>
                  <a:schemeClr val="tx1"/>
                </a:solidFill>
                <a:latin typeface="+mn-lt"/>
                <a:ea typeface="+mn-ea"/>
                <a:cs typeface="+mn-cs"/>
              </a:rPr>
              <a:t>Iteration Server: Tags</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Iteration Datenbank Schema: </a:t>
            </a:r>
            <a:r>
              <a:rPr lang="de-DE" sz="2800" b="0" i="0" u="none" strike="noStrike" cap="none" spc="0">
                <a:solidFill>
                  <a:schemeClr val="tx1"/>
                </a:solidFill>
                <a:latin typeface="+mn-lt"/>
                <a:ea typeface="+mn-ea"/>
                <a:cs typeface="+mn-cs"/>
              </a:rPr>
              <a:t>Tags</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Datenklassen</a:t>
            </a:r>
            <a:endParaRPr lang="de-DE" sz="2800" b="0" i="0" u="none" strike="noStrike" cap="none" spc="0">
              <a:solidFill>
                <a:schemeClr val="tx1"/>
              </a:solidFill>
              <a:latin typeface="Arial"/>
              <a:ea typeface="Arial"/>
              <a:cs typeface="Arial"/>
            </a:endParaRPr>
          </a:p>
          <a:p>
            <a:pPr>
              <a:defRPr/>
            </a:pPr>
            <a:r>
              <a:rPr lang="de-DE" sz="2800" b="0" i="0" u="none" strike="noStrike" cap="none" spc="0">
                <a:solidFill>
                  <a:schemeClr val="tx1"/>
                </a:solidFill>
                <a:latin typeface="+mn-lt"/>
                <a:ea typeface="+mn-ea"/>
                <a:cs typeface="+mn-cs"/>
              </a:rPr>
              <a:t>Umsetzung des Android Clients</a:t>
            </a:r>
            <a:endParaRPr lang="de-DE" sz="2800" b="0" i="0" u="none" strike="noStrike" cap="none" spc="0">
              <a:solidFill>
                <a:schemeClr val="tx1"/>
              </a:solidFill>
              <a:latin typeface="+mn-lt"/>
              <a:ea typeface="+mn-ea"/>
              <a:cs typeface="+mn-cs"/>
            </a:endParaRPr>
          </a:p>
          <a:p>
            <a:pPr>
              <a:defRPr/>
            </a:pPr>
            <a:r>
              <a:rPr lang="en-US" sz="2800" b="0" i="0" u="none" strike="noStrike" cap="none" spc="0">
                <a:solidFill>
                  <a:schemeClr val="tx1"/>
                </a:solidFill>
                <a:latin typeface="+mn-lt"/>
                <a:ea typeface="+mn-ea"/>
                <a:cs typeface="+mn-cs"/>
              </a:rPr>
              <a:t>Probleme &amp; Hürden</a:t>
            </a:r>
            <a:endParaRPr lang="de-DE" sz="2800" b="0" i="0" u="none" strike="noStrike" cap="none" spc="0">
              <a:solidFill>
                <a:schemeClr val="tx1"/>
              </a:solidFill>
              <a:latin typeface="Arial"/>
              <a:ea typeface="Arial"/>
              <a:cs typeface="Arial"/>
            </a:endParaRPr>
          </a:p>
          <a:p>
            <a:pPr>
              <a:defRPr/>
            </a:pPr>
            <a:r>
              <a:rPr lang="de-DE" sz="2800" b="0" i="0" u="none" strike="noStrike" cap="none" spc="0">
                <a:solidFill>
                  <a:schemeClr val="tx1"/>
                </a:solidFill>
                <a:latin typeface="+mn-lt"/>
                <a:ea typeface="+mn-ea"/>
                <a:cs typeface="+mn-cs"/>
              </a:rPr>
              <a:t>Process Assessment</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Fazit</a:t>
            </a:r>
            <a:endParaRPr lang="de-DE"/>
          </a:p>
        </p:txBody>
      </p:sp>
      <p:sp>
        <p:nvSpPr>
          <p:cNvPr id="6" name="Foliennummernplatzhalter 5" hidden="0"/>
          <p:cNvSpPr>
            <a:spLocks noGrp="1"/>
          </p:cNvSpPr>
          <p:nvPr isPhoto="0" userDrawn="0">
            <p:ph type="sldNum" sz="quarter" idx="12" hasCustomPrompt="0"/>
          </p:nvPr>
        </p:nvSpPr>
        <p:spPr bwMode="auto"/>
        <p:txBody>
          <a:bodyPr/>
          <a:lstStyle/>
          <a:p>
            <a:pPr>
              <a:defRPr/>
            </a:pPr>
            <a:fld id="{B52C246F-8B5B-854F-8E1D-549DD92C3CFF}" type="slidenum">
              <a:rPr lang="de-DE"/>
              <a:t>2</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901127" y="-181391"/>
            <a:ext cx="10515600" cy="1325562"/>
          </a:xfrm>
        </p:spPr>
        <p:txBody>
          <a:bodyPr/>
          <a:lstStyle/>
          <a:p>
            <a:pPr>
              <a:defRPr/>
            </a:pPr>
            <a:r>
              <a:rPr/>
              <a:t>Asynchrone GET Funktion mit OkHttp</a:t>
            </a:r>
            <a:endParaRPr/>
          </a:p>
        </p:txBody>
      </p:sp>
      <p:pic>
        <p:nvPicPr>
          <p:cNvPr id="5" name="" hidden="0"/>
          <p:cNvPicPr>
            <a:picLocks noChangeAspect="1"/>
          </p:cNvPicPr>
          <p:nvPr isPhoto="0" userDrawn="0"/>
        </p:nvPicPr>
        <p:blipFill>
          <a:blip r:embed="rId3"/>
          <a:stretch/>
        </p:blipFill>
        <p:spPr bwMode="auto">
          <a:xfrm>
            <a:off x="1748852" y="858811"/>
            <a:ext cx="8820149" cy="5991224"/>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F4777B32-F389-2E01-322C-95C6ABE8ED9A}" type="slidenum">
              <a:rPr lang="en-US"/>
              <a:t>20</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Verbindungsaufbau zum Server</a:t>
            </a:r>
            <a:endParaRPr/>
          </a:p>
        </p:txBody>
      </p:sp>
      <p:pic>
        <p:nvPicPr>
          <p:cNvPr id="5" name="" hidden="0"/>
          <p:cNvPicPr>
            <a:picLocks noChangeAspect="1"/>
          </p:cNvPicPr>
          <p:nvPr isPhoto="0" userDrawn="0"/>
        </p:nvPicPr>
        <p:blipFill>
          <a:blip r:embed="rId3"/>
          <a:stretch/>
        </p:blipFill>
        <p:spPr bwMode="auto">
          <a:xfrm>
            <a:off x="3478966" y="1638160"/>
            <a:ext cx="6677024" cy="400050"/>
          </a:xfrm>
          <a:prstGeom prst="rect">
            <a:avLst/>
          </a:prstGeom>
        </p:spPr>
      </p:pic>
      <p:pic>
        <p:nvPicPr>
          <p:cNvPr id="6" name="" hidden="0"/>
          <p:cNvPicPr>
            <a:picLocks noChangeAspect="1"/>
          </p:cNvPicPr>
          <p:nvPr isPhoto="0" userDrawn="0"/>
        </p:nvPicPr>
        <p:blipFill>
          <a:blip r:embed="rId4"/>
          <a:stretch/>
        </p:blipFill>
        <p:spPr bwMode="auto">
          <a:xfrm>
            <a:off x="4195762" y="2509298"/>
            <a:ext cx="3800475" cy="266699"/>
          </a:xfrm>
          <a:prstGeom prst="rect">
            <a:avLst/>
          </a:prstGeom>
        </p:spPr>
      </p:pic>
      <p:pic>
        <p:nvPicPr>
          <p:cNvPr id="7" name="" hidden="0"/>
          <p:cNvPicPr>
            <a:picLocks noChangeAspect="1"/>
          </p:cNvPicPr>
          <p:nvPr isPhoto="0" userDrawn="0"/>
        </p:nvPicPr>
        <p:blipFill>
          <a:blip r:embed="rId5"/>
          <a:stretch/>
        </p:blipFill>
        <p:spPr bwMode="auto">
          <a:xfrm>
            <a:off x="4195762" y="3142152"/>
            <a:ext cx="3429000" cy="1866899"/>
          </a:xfrm>
          <a:prstGeom prst="rect">
            <a:avLst/>
          </a:prstGeom>
        </p:spPr>
      </p:pic>
      <p:sp>
        <p:nvSpPr>
          <p:cNvPr id="8" name="" hidden="0"/>
          <p:cNvSpPr/>
          <p:nvPr isPhoto="0" userDrawn="0"/>
        </p:nvSpPr>
        <p:spPr bwMode="auto">
          <a:xfrm flipH="0" flipV="0">
            <a:off x="902532" y="1638160"/>
            <a:ext cx="2576434" cy="40737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Internetberechtigung:</a:t>
            </a:r>
            <a:endParaRPr/>
          </a:p>
        </p:txBody>
      </p:sp>
      <p:sp>
        <p:nvSpPr>
          <p:cNvPr id="9" name="" hidden="0"/>
          <p:cNvSpPr/>
          <p:nvPr isPhoto="0" userDrawn="0"/>
        </p:nvSpPr>
        <p:spPr bwMode="auto">
          <a:xfrm flipH="0" flipV="0">
            <a:off x="949376" y="2474641"/>
            <a:ext cx="3127672" cy="336013"/>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In Android Manifest XML:</a:t>
            </a:r>
            <a:endParaRPr/>
          </a:p>
        </p:txBody>
      </p:sp>
      <p:sp>
        <p:nvSpPr>
          <p:cNvPr id="10" name="" hidden="0"/>
          <p:cNvSpPr/>
          <p:nvPr isPhoto="0" userDrawn="0"/>
        </p:nvSpPr>
        <p:spPr bwMode="auto">
          <a:xfrm flipH="0" flipV="0">
            <a:off x="1047786" y="3435245"/>
            <a:ext cx="2563627" cy="118875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Minimale Sdk Version</a:t>
            </a:r>
            <a:endParaRPr/>
          </a:p>
          <a:p>
            <a:pPr>
              <a:defRPr/>
            </a:pPr>
            <a:r>
              <a:rPr/>
              <a:t>zum nutzen des CleartextTraffic Features ist Version 28</a:t>
            </a:r>
            <a:endParaRPr/>
          </a:p>
        </p:txBody>
      </p:sp>
      <p:sp>
        <p:nvSpPr>
          <p:cNvPr id="11" name="" hidden="0"/>
          <p:cNvSpPr/>
          <p:nvPr isPhoto="0" userDrawn="0"/>
        </p:nvSpPr>
        <p:spPr bwMode="auto">
          <a:xfrm flipH="0" flipV="0">
            <a:off x="391966" y="5402075"/>
            <a:ext cx="10758565" cy="59336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Android sieht </a:t>
            </a:r>
            <a:r>
              <a:rPr lang="en-US" sz="1800" b="0" i="0" u="none" strike="noStrike" cap="none" spc="0">
                <a:solidFill>
                  <a:schemeClr val="tx1"/>
                </a:solidFill>
                <a:latin typeface="Arial"/>
                <a:ea typeface="Arial"/>
                <a:cs typeface="Arial"/>
              </a:rPr>
              <a:t>"http://localhost:3000" als sich selbst, die Bridge zum host ist: "http://10.0.2.2:3000" </a:t>
            </a:r>
            <a:endParaRPr/>
          </a:p>
        </p:txBody>
      </p:sp>
      <p:sp>
        <p:nvSpPr>
          <p:cNvPr id="12" name="Slide Number Placeholder 5" hidden="0"/>
          <p:cNvSpPr>
            <a:spLocks noGrp="1"/>
          </p:cNvSpPr>
          <p:nvPr isPhoto="0" userDrawn="0">
            <p:ph type="sldNum" sz="quarter" idx="12" hasCustomPrompt="0"/>
          </p:nvPr>
        </p:nvSpPr>
        <p:spPr bwMode="auto"/>
        <p:txBody>
          <a:bodyPr/>
          <a:lstStyle/>
          <a:p>
            <a:pPr>
              <a:defRPr/>
            </a:pPr>
            <a:fld id="{68EE9668-F244-2B24-C837-EBF8F9517DC2}" type="slidenum">
              <a:rPr lang="en-US"/>
              <a:t>21</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Verarbeitung der Daten</a:t>
            </a:r>
            <a:endParaRPr/>
          </a:p>
        </p:txBody>
      </p:sp>
      <p:pic>
        <p:nvPicPr>
          <p:cNvPr id="5" name="" hidden="0"/>
          <p:cNvPicPr>
            <a:picLocks noChangeAspect="1"/>
          </p:cNvPicPr>
          <p:nvPr isPhoto="0" userDrawn="0"/>
        </p:nvPicPr>
        <p:blipFill>
          <a:blip r:embed="rId3"/>
          <a:stretch/>
        </p:blipFill>
        <p:spPr bwMode="auto">
          <a:xfrm>
            <a:off x="942975" y="2020843"/>
            <a:ext cx="10306048" cy="4429125"/>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F846761B-2A4E-B423-9DBA-84584C014483}" type="slidenum">
              <a:rPr lang="en-US"/>
              <a:t>22</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1/5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094E3645-6D49-31B5-A2BC-E378700F4B9C}" type="slidenum">
              <a:rPr lang="en-US"/>
              <a:t>23</a:t>
            </a:fld>
            <a:endParaRPr lang="en-US"/>
          </a:p>
        </p:txBody>
      </p:sp>
      <p:pic>
        <p:nvPicPr>
          <p:cNvPr id="6" name="" hidden="0"/>
          <p:cNvPicPr>
            <a:picLocks noChangeAspect="1"/>
          </p:cNvPicPr>
          <p:nvPr isPhoto="0" userDrawn="0"/>
        </p:nvPicPr>
        <p:blipFill>
          <a:blip r:embed="rId3"/>
          <a:stretch/>
        </p:blipFill>
        <p:spPr bwMode="auto">
          <a:xfrm flipH="0" flipV="0">
            <a:off x="1681025" y="1862670"/>
            <a:ext cx="8829949" cy="46762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2/</a:t>
            </a:r>
            <a:r>
              <a:rPr/>
              <a:t>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048FD67F-F428-F469-BDE8-899BDF47BDAC}" type="slidenum">
              <a:rPr lang="en-US"/>
              <a:t>24</a:t>
            </a:fld>
            <a:endParaRPr lang="en-US"/>
          </a:p>
        </p:txBody>
      </p:sp>
      <p:pic>
        <p:nvPicPr>
          <p:cNvPr id="6" name="" hidden="0"/>
          <p:cNvPicPr>
            <a:picLocks noChangeAspect="1"/>
          </p:cNvPicPr>
          <p:nvPr isPhoto="0" userDrawn="0"/>
        </p:nvPicPr>
        <p:blipFill>
          <a:blip r:embed="rId3"/>
          <a:stretch/>
        </p:blipFill>
        <p:spPr bwMode="auto">
          <a:xfrm>
            <a:off x="1303421" y="2472489"/>
            <a:ext cx="9401175" cy="17906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2/</a:t>
            </a:r>
            <a:r>
              <a:rPr/>
              <a:t>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31BB34BB-0492-7B1E-C0BC-874730226263}" type="slidenum">
              <a:rPr lang="en-US"/>
              <a:t>25</a:t>
            </a:fld>
            <a:endParaRPr lang="en-US"/>
          </a:p>
        </p:txBody>
      </p:sp>
      <p:pic>
        <p:nvPicPr>
          <p:cNvPr id="6" name="" hidden="0"/>
          <p:cNvPicPr>
            <a:picLocks noChangeAspect="1"/>
          </p:cNvPicPr>
          <p:nvPr isPhoto="0" userDrawn="0"/>
        </p:nvPicPr>
        <p:blipFill>
          <a:blip r:embed="rId3"/>
          <a:stretch/>
        </p:blipFill>
        <p:spPr bwMode="auto">
          <a:xfrm>
            <a:off x="1149015" y="1690687"/>
            <a:ext cx="9410699" cy="4952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3/5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086F4852-A62F-1876-93E1-CAFD96739E74}" type="slidenum">
              <a:rPr lang="en-US"/>
              <a:t>26</a:t>
            </a:fld>
            <a:endParaRPr lang="en-US"/>
          </a:p>
        </p:txBody>
      </p:sp>
      <p:pic>
        <p:nvPicPr>
          <p:cNvPr id="6" name="" hidden="0"/>
          <p:cNvPicPr>
            <a:picLocks noChangeAspect="1"/>
          </p:cNvPicPr>
          <p:nvPr isPhoto="0" userDrawn="0"/>
        </p:nvPicPr>
        <p:blipFill>
          <a:blip r:embed="rId3"/>
          <a:stretch/>
        </p:blipFill>
        <p:spPr bwMode="auto">
          <a:xfrm>
            <a:off x="1400175" y="2085139"/>
            <a:ext cx="9391649" cy="4000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4/5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B5FECB55-8234-1188-31B9-CA23A7D40F64}" type="slidenum">
              <a:rPr lang="en-US"/>
              <a:t>27</a:t>
            </a:fld>
            <a:endParaRPr lang="en-US"/>
          </a:p>
        </p:txBody>
      </p:sp>
      <p:pic>
        <p:nvPicPr>
          <p:cNvPr id="6" name="" hidden="0"/>
          <p:cNvPicPr>
            <a:picLocks noChangeAspect="1"/>
          </p:cNvPicPr>
          <p:nvPr isPhoto="0" userDrawn="0"/>
        </p:nvPicPr>
        <p:blipFill>
          <a:blip r:embed="rId3"/>
          <a:stretch/>
        </p:blipFill>
        <p:spPr bwMode="auto">
          <a:xfrm>
            <a:off x="1082841" y="1975183"/>
            <a:ext cx="9363074" cy="39242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5/</a:t>
            </a:r>
            <a:r>
              <a:rPr/>
              <a:t>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19E0D9F5-5BE4-26CA-6C5F-0AC0CFAA5B5D}" type="slidenum">
              <a:rPr lang="en-US"/>
              <a:t>28</a:t>
            </a:fld>
            <a:endParaRPr lang="en-US"/>
          </a:p>
        </p:txBody>
      </p:sp>
      <p:pic>
        <p:nvPicPr>
          <p:cNvPr id="6" name="" hidden="0"/>
          <p:cNvPicPr>
            <a:picLocks noChangeAspect="1"/>
          </p:cNvPicPr>
          <p:nvPr isPhoto="0" userDrawn="0"/>
        </p:nvPicPr>
        <p:blipFill>
          <a:blip r:embed="rId3"/>
          <a:stretch/>
        </p:blipFill>
        <p:spPr bwMode="auto">
          <a:xfrm flipH="0" flipV="0">
            <a:off x="2470973" y="1834815"/>
            <a:ext cx="6704372" cy="470409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8199" y="28086"/>
            <a:ext cx="10515600" cy="1325562"/>
          </a:xfrm>
        </p:spPr>
        <p:txBody>
          <a:bodyPr/>
          <a:lstStyle/>
          <a:p>
            <a:pPr algn="ctr">
              <a:defRPr/>
            </a:pPr>
            <a:r>
              <a:rPr lang="de-DE" sz="4400" b="0" i="0" u="none" strike="noStrike" cap="none" spc="0">
                <a:solidFill>
                  <a:schemeClr val="tx1"/>
                </a:solidFill>
                <a:latin typeface="+mn-lt"/>
                <a:ea typeface="+mn-ea"/>
                <a:cs typeface="+mn-cs"/>
              </a:rPr>
              <a:t>Process Assessment</a:t>
            </a:r>
            <a:r>
              <a:rPr/>
              <a:t> Teil 1/2:</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AE0F5AD3-FE54-F9B0-4E70-30BA0801C9B4}" type="slidenum">
              <a:rPr lang="en-US"/>
              <a:t>29</a:t>
            </a:fld>
            <a:endParaRPr lang="en-US"/>
          </a:p>
        </p:txBody>
      </p:sp>
      <p:pic>
        <p:nvPicPr>
          <p:cNvPr id="6" name="" hidden="0"/>
          <p:cNvPicPr>
            <a:picLocks noChangeAspect="1"/>
          </p:cNvPicPr>
          <p:nvPr isPhoto="0" userDrawn="0"/>
        </p:nvPicPr>
        <p:blipFill>
          <a:blip r:embed="rId3"/>
          <a:stretch/>
        </p:blipFill>
        <p:spPr bwMode="auto">
          <a:xfrm flipH="0" flipV="0">
            <a:off x="2652511" y="1153278"/>
            <a:ext cx="6746237" cy="53969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1546138" y="-123996"/>
            <a:ext cx="9724168" cy="1310958"/>
          </a:xfrm>
        </p:spPr>
        <p:txBody>
          <a:bodyPr/>
          <a:lstStyle/>
          <a:p>
            <a:pPr>
              <a:defRPr/>
            </a:pPr>
            <a:r>
              <a:rPr/>
              <a:t>Iteration Domänenmodell Version 4.0</a:t>
            </a:r>
            <a:endParaRPr/>
          </a:p>
        </p:txBody>
      </p:sp>
      <p:pic>
        <p:nvPicPr>
          <p:cNvPr id="5" name="" hidden="0"/>
          <p:cNvPicPr>
            <a:picLocks noChangeAspect="1"/>
          </p:cNvPicPr>
          <p:nvPr isPhoto="0" userDrawn="0"/>
        </p:nvPicPr>
        <p:blipFill>
          <a:blip r:embed="rId3"/>
          <a:stretch/>
        </p:blipFill>
        <p:spPr bwMode="auto">
          <a:xfrm flipH="0" flipV="0">
            <a:off x="1451512" y="912189"/>
            <a:ext cx="9428066" cy="5624967"/>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B5DDCE49-E50B-194F-C3C0-6B7E203A6953}" type="slidenum">
              <a:rPr lang="en-US"/>
              <a:t>3</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8199" y="203932"/>
            <a:ext cx="10515600" cy="1325562"/>
          </a:xfrm>
        </p:spPr>
        <p:txBody>
          <a:bodyPr/>
          <a:lstStyle/>
          <a:p>
            <a:pPr algn="ctr">
              <a:defRPr/>
            </a:pPr>
            <a:r>
              <a:rPr lang="de-DE" sz="4400" b="0" i="0" u="none" strike="noStrike" cap="none" spc="0">
                <a:solidFill>
                  <a:schemeClr val="tx1"/>
                </a:solidFill>
                <a:latin typeface="+mn-lt"/>
                <a:ea typeface="+mn-ea"/>
                <a:cs typeface="+mn-cs"/>
              </a:rPr>
              <a:t>Process Assessment</a:t>
            </a:r>
            <a:r>
              <a:rPr/>
              <a:t> Teil 2/2:</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1300B46F-1B53-FBDD-5D48-9DCEADE7A183}" type="slidenum">
              <a:rPr lang="en-US"/>
              <a:t>30</a:t>
            </a:fld>
            <a:endParaRPr lang="en-US"/>
          </a:p>
        </p:txBody>
      </p:sp>
      <p:pic>
        <p:nvPicPr>
          <p:cNvPr id="6" name="" hidden="0"/>
          <p:cNvPicPr>
            <a:picLocks noChangeAspect="1"/>
          </p:cNvPicPr>
          <p:nvPr isPhoto="0" userDrawn="0"/>
        </p:nvPicPr>
        <p:blipFill>
          <a:blip r:embed="rId3"/>
          <a:stretch/>
        </p:blipFill>
        <p:spPr bwMode="auto">
          <a:xfrm flipH="0" flipV="0">
            <a:off x="2461845" y="2051538"/>
            <a:ext cx="8204027" cy="22801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1546139" y="-123996"/>
            <a:ext cx="9460414" cy="1325562"/>
          </a:xfrm>
        </p:spPr>
        <p:txBody>
          <a:bodyPr/>
          <a:lstStyle/>
          <a:p>
            <a:pPr>
              <a:defRPr/>
            </a:pPr>
            <a:r>
              <a:rPr/>
              <a:t>Iteration Domänenmodell Version 4.2</a:t>
            </a:r>
            <a:endParaRPr/>
          </a:p>
        </p:txBody>
      </p:sp>
      <p:pic>
        <p:nvPicPr>
          <p:cNvPr id="5" name="" hidden="0"/>
          <p:cNvPicPr>
            <a:picLocks noChangeAspect="1"/>
          </p:cNvPicPr>
          <p:nvPr isPhoto="0" userDrawn="0"/>
        </p:nvPicPr>
        <p:blipFill>
          <a:blip r:embed="rId3"/>
          <a:stretch/>
        </p:blipFill>
        <p:spPr bwMode="auto">
          <a:xfrm flipH="0" flipV="0">
            <a:off x="1386774" y="838529"/>
            <a:ext cx="9779142" cy="5745078"/>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09E9BE53-6633-15B3-CAC9-C58F2D39644C}" type="slidenum">
              <a:rPr lang="en-US"/>
              <a:t>4</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UUID im Server Code</a:t>
            </a:r>
            <a:r>
              <a:rPr/>
              <a:t>:</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E5840F34-605F-45CA-B945-63C63A62CEAD}" type="slidenum">
              <a:rPr lang="en-US"/>
              <a:t>5</a:t>
            </a:fld>
            <a:endParaRPr lang="en-US"/>
          </a:p>
        </p:txBody>
      </p:sp>
      <p:sp>
        <p:nvSpPr>
          <p:cNvPr id="6" name="" hidden="0"/>
          <p:cNvSpPr/>
          <p:nvPr isPhoto="0" userDrawn="0"/>
        </p:nvSpPr>
        <p:spPr bwMode="auto">
          <a:xfrm flipH="0" flipV="0">
            <a:off x="2347184" y="2576763"/>
            <a:ext cx="91465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7" name="" hidden="0"/>
          <p:cNvSpPr/>
          <p:nvPr isPhoto="0" userDrawn="0"/>
        </p:nvSpPr>
        <p:spPr bwMode="auto">
          <a:xfrm flipH="0" flipV="0">
            <a:off x="973578" y="2155657"/>
            <a:ext cx="9857937" cy="320842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latin typeface="Courier New"/>
                <a:ea typeface="Courier New"/>
                <a:cs typeface="Courier New"/>
              </a:rPr>
              <a:t>-UUID inerhalb der Routes Files implementieren: </a:t>
            </a:r>
            <a:br>
              <a:rPr/>
            </a:br>
            <a:endParaRPr/>
          </a:p>
          <a:p>
            <a:pPr>
              <a:defRPr/>
            </a:pPr>
            <a:r>
              <a:rPr sz="1200" b="1" i="0" u="none">
                <a:solidFill>
                  <a:srgbClr val="000080"/>
                </a:solidFill>
                <a:latin typeface="Courier New"/>
                <a:ea typeface="Courier New"/>
                <a:cs typeface="Courier New"/>
              </a:rPr>
              <a:t>const </a:t>
            </a:r>
            <a:r>
              <a:rPr sz="1200" b="0" i="0" u="none">
                <a:solidFill>
                  <a:srgbClr val="000000"/>
                </a:solidFill>
                <a:latin typeface="Courier New"/>
                <a:ea typeface="Courier New"/>
                <a:cs typeface="Courier New"/>
              </a:rPr>
              <a:t>{ v4: </a:t>
            </a:r>
            <a:r>
              <a:rPr sz="1200" b="1" i="0" u="none">
                <a:solidFill>
                  <a:srgbClr val="660E7A"/>
                </a:solidFill>
                <a:latin typeface="Courier New"/>
                <a:ea typeface="Courier New"/>
                <a:cs typeface="Courier New"/>
              </a:rPr>
              <a:t>uuidv4 </a:t>
            </a:r>
            <a:r>
              <a:rPr sz="1200" b="0" i="0" u="none">
                <a:solidFill>
                  <a:srgbClr val="000000"/>
                </a:solidFill>
                <a:latin typeface="Courier New"/>
                <a:ea typeface="Courier New"/>
                <a:cs typeface="Courier New"/>
              </a:rPr>
              <a:t>} = require(</a:t>
            </a:r>
            <a:r>
              <a:rPr sz="1200" b="1" i="0" u="none">
                <a:solidFill>
                  <a:srgbClr val="008000"/>
                </a:solidFill>
                <a:latin typeface="Courier New"/>
                <a:ea typeface="Courier New"/>
                <a:cs typeface="Courier New"/>
              </a:rPr>
              <a:t>'uuid'</a:t>
            </a:r>
            <a:r>
              <a:rPr sz="1200" b="0" i="0" u="none">
                <a:solidFill>
                  <a:srgbClr val="000000"/>
                </a:solidFill>
                <a:latin typeface="Courier New"/>
                <a:ea typeface="Courier New"/>
                <a:cs typeface="Courier New"/>
              </a:rPr>
              <a:t>);</a:t>
            </a: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r>
              <a:rPr sz="1600" b="0" i="0" u="none">
                <a:solidFill>
                  <a:srgbClr val="000000"/>
                </a:solidFill>
                <a:latin typeface="Courier New"/>
                <a:ea typeface="Courier New"/>
                <a:cs typeface="Courier New"/>
              </a:rPr>
              <a:t>-</a:t>
            </a:r>
            <a:r>
              <a:rPr lang="en-US" sz="1600" b="0" i="0" u="none" strike="noStrike" cap="none" spc="0">
                <a:solidFill>
                  <a:srgbClr val="000000"/>
                </a:solidFill>
                <a:latin typeface="Courier New"/>
                <a:ea typeface="Courier New"/>
                <a:cs typeface="Courier New"/>
              </a:rPr>
              <a:t>UUID Datentyp im Schema definieren</a:t>
            </a:r>
            <a:r>
              <a:rPr sz="1600" b="0" i="0" u="none">
                <a:solidFill>
                  <a:srgbClr val="000000"/>
                </a:solidFill>
                <a:latin typeface="Courier New"/>
                <a:ea typeface="Courier New"/>
                <a:cs typeface="Courier New"/>
              </a:rPr>
              <a:t>: </a:t>
            </a:r>
            <a:endParaRPr sz="1600" b="0" i="0" u="none">
              <a:solidFill>
                <a:srgbClr val="000000"/>
              </a:solidFill>
              <a:latin typeface="Courier New"/>
              <a:ea typeface="Courier New"/>
              <a:cs typeface="Courier New"/>
            </a:endParaRPr>
          </a:p>
          <a:p>
            <a:pPr>
              <a:defRPr/>
            </a:pPr>
            <a:endParaRPr sz="1600" b="0" i="0" u="none">
              <a:solidFill>
                <a:srgbClr val="000000"/>
              </a:solidFill>
              <a:latin typeface="Courier New"/>
              <a:ea typeface="Courier New"/>
              <a:cs typeface="Courier New"/>
            </a:endParaRPr>
          </a:p>
          <a:p>
            <a:pPr>
              <a:defRPr/>
            </a:pPr>
            <a:r>
              <a:rPr sz="1200" b="1" i="0" u="none">
                <a:solidFill>
                  <a:srgbClr val="660E7A"/>
                </a:solidFill>
                <a:latin typeface="Courier New"/>
                <a:ea typeface="Courier New"/>
                <a:cs typeface="Courier New"/>
              </a:rPr>
              <a:t>_id</a:t>
            </a:r>
            <a:r>
              <a:rPr sz="1200" b="0" i="0" u="none">
                <a:solidFill>
                  <a:srgbClr val="000000"/>
                </a:solidFill>
                <a:latin typeface="Courier New"/>
                <a:ea typeface="Courier New"/>
                <a:cs typeface="Courier New"/>
              </a:rPr>
              <a:t>: </a:t>
            </a:r>
            <a:r>
              <a:rPr sz="1200" b="1" i="1" u="none">
                <a:solidFill>
                  <a:srgbClr val="660E7A"/>
                </a:solidFill>
                <a:latin typeface="Courier New"/>
                <a:ea typeface="Courier New"/>
                <a:cs typeface="Courier New"/>
              </a:rPr>
              <a:t>String</a:t>
            </a: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r>
              <a:rPr sz="1800" b="0" i="0" u="none">
                <a:solidFill>
                  <a:srgbClr val="000000"/>
                </a:solidFill>
                <a:latin typeface="Courier New"/>
                <a:ea typeface="Courier New"/>
                <a:cs typeface="Courier New"/>
              </a:rPr>
              <a:t>-BSP zum automatischen </a:t>
            </a:r>
            <a:r>
              <a:rPr lang="en-US" sz="1800" b="0" i="0" u="none" strike="noStrike" cap="none" spc="0">
                <a:solidFill>
                  <a:srgbClr val="000000"/>
                </a:solidFill>
                <a:latin typeface="Courier New"/>
                <a:ea typeface="Courier New"/>
                <a:cs typeface="Courier New"/>
              </a:rPr>
              <a:t>Überschreiben der</a:t>
            </a:r>
            <a:r>
              <a:rPr sz="1800" b="0" i="0" u="none">
                <a:solidFill>
                  <a:srgbClr val="000000"/>
                </a:solidFill>
                <a:latin typeface="Courier New"/>
                <a:ea typeface="Courier New"/>
                <a:cs typeface="Courier New"/>
              </a:rPr>
              <a:t> UUID bei einem Post-Request:</a:t>
            </a:r>
            <a:endParaRPr sz="1800" b="0" i="0" u="none">
              <a:solidFill>
                <a:srgbClr val="000000"/>
              </a:solidFill>
              <a:latin typeface="Courier New"/>
              <a:ea typeface="Courier New"/>
              <a:cs typeface="Courier New"/>
            </a:endParaRPr>
          </a:p>
          <a:p>
            <a:pPr>
              <a:defRPr/>
            </a:pPr>
            <a:r>
              <a:rPr sz="1200" b="0" i="0" u="none">
                <a:solidFill>
                  <a:srgbClr val="000000"/>
                </a:solidFill>
                <a:latin typeface="Courier New"/>
                <a:ea typeface="Courier New"/>
                <a:cs typeface="Courier New"/>
              </a:rPr>
              <a:t> </a:t>
            </a:r>
            <a:endParaRPr sz="1200" b="0" i="0" u="none">
              <a:solidFill>
                <a:srgbClr val="000000"/>
              </a:solidFill>
              <a:latin typeface="Courier New"/>
              <a:ea typeface="Courier New"/>
              <a:cs typeface="Courier New"/>
            </a:endParaRPr>
          </a:p>
          <a:p>
            <a:pPr>
              <a:defRPr/>
            </a:pPr>
            <a:r>
              <a:rPr sz="1200" b="1" i="0" u="none">
                <a:solidFill>
                  <a:srgbClr val="660E7A"/>
                </a:solidFill>
                <a:latin typeface="Courier New"/>
                <a:ea typeface="Courier New"/>
                <a:cs typeface="Courier New"/>
              </a:rPr>
              <a:t>_id</a:t>
            </a:r>
            <a:r>
              <a:rPr sz="1200" b="0" i="0" u="none">
                <a:solidFill>
                  <a:srgbClr val="000000"/>
                </a:solidFill>
                <a:latin typeface="Courier New"/>
                <a:ea typeface="Courier New"/>
                <a:cs typeface="Courier New"/>
              </a:rPr>
              <a:t>: req.</a:t>
            </a:r>
            <a:r>
              <a:rPr sz="1200" b="1" i="0" u="none">
                <a:solidFill>
                  <a:srgbClr val="660E7A"/>
                </a:solidFill>
                <a:latin typeface="Courier New"/>
                <a:ea typeface="Courier New"/>
                <a:cs typeface="Courier New"/>
              </a:rPr>
              <a:t>body</a:t>
            </a:r>
            <a:r>
              <a:rPr sz="1200" b="0" i="0" u="none">
                <a:solidFill>
                  <a:srgbClr val="000000"/>
                </a:solidFill>
                <a:latin typeface="Courier New"/>
                <a:ea typeface="Courier New"/>
                <a:cs typeface="Courier New"/>
              </a:rPr>
              <a:t>.</a:t>
            </a:r>
            <a:r>
              <a:rPr sz="1200" b="1" i="0" u="none">
                <a:solidFill>
                  <a:srgbClr val="660E7A"/>
                </a:solidFill>
                <a:latin typeface="Courier New"/>
                <a:ea typeface="Courier New"/>
                <a:cs typeface="Courier New"/>
              </a:rPr>
              <a:t>id</a:t>
            </a:r>
            <a:r>
              <a:rPr sz="1200" b="0" i="0" u="none">
                <a:solidFill>
                  <a:srgbClr val="000000"/>
                </a:solidFill>
                <a:latin typeface="Courier New"/>
                <a:ea typeface="Courier New"/>
                <a:cs typeface="Courier New"/>
              </a:rPr>
              <a:t>,</a:t>
            </a: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Iteration Server: Tags</a:t>
            </a:r>
            <a:endParaRPr/>
          </a:p>
        </p:txBody>
      </p:sp>
      <p:sp>
        <p:nvSpPr>
          <p:cNvPr id="5" name="Content Placeholder 2" hidden="0"/>
          <p:cNvSpPr>
            <a:spLocks noGrp="1"/>
          </p:cNvSpPr>
          <p:nvPr isPhoto="0" userDrawn="0">
            <p:ph idx="1" hasCustomPrompt="0"/>
          </p:nvPr>
        </p:nvSpPr>
        <p:spPr bwMode="auto"/>
        <p:txBody>
          <a:bodyPr/>
          <a:lstStyle/>
          <a:p>
            <a:pPr>
              <a:defRPr/>
            </a:pPr>
            <a:r>
              <a:rPr/>
              <a:t>Routing für Tags wurde erstellt</a:t>
            </a:r>
            <a:endParaRPr/>
          </a:p>
          <a:p>
            <a:pPr>
              <a:defRPr/>
            </a:pPr>
            <a:r>
              <a:rPr/>
              <a:t>Neue Tags können von Nutzern abgefragt</a:t>
            </a:r>
            <a:endParaRPr/>
          </a:p>
          <a:p>
            <a:pPr>
              <a:defRPr/>
            </a:pPr>
            <a:r>
              <a:rPr/>
              <a:t>Und von Admins erstellt werden</a:t>
            </a:r>
            <a:endParaRPr/>
          </a:p>
        </p:txBody>
      </p:sp>
      <p:pic>
        <p:nvPicPr>
          <p:cNvPr id="6" name="" hidden="0"/>
          <p:cNvPicPr>
            <a:picLocks noChangeAspect="1"/>
          </p:cNvPicPr>
          <p:nvPr isPhoto="0" userDrawn="0"/>
        </p:nvPicPr>
        <p:blipFill>
          <a:blip r:embed="rId2"/>
          <a:stretch/>
        </p:blipFill>
        <p:spPr bwMode="auto">
          <a:xfrm flipH="0" flipV="0">
            <a:off x="8007465" y="699361"/>
            <a:ext cx="3243648" cy="5477601"/>
          </a:xfrm>
          <a:prstGeom prst="rect">
            <a:avLst/>
          </a:prstGeom>
        </p:spPr>
      </p:pic>
      <p:sp>
        <p:nvSpPr>
          <p:cNvPr id="7" name="Slide Number Placeholder 5" hidden="0"/>
          <p:cNvSpPr>
            <a:spLocks noGrp="1"/>
          </p:cNvSpPr>
          <p:nvPr isPhoto="0" userDrawn="0">
            <p:ph type="sldNum" sz="quarter" idx="12" hasCustomPrompt="0"/>
          </p:nvPr>
        </p:nvSpPr>
        <p:spPr bwMode="auto"/>
        <p:txBody>
          <a:bodyPr/>
          <a:lstStyle/>
          <a:p>
            <a:pPr>
              <a:defRPr/>
            </a:pPr>
            <a:fld id="{D3782627-8DAF-2228-ECCC-CBA63F847C72}" type="slidenum">
              <a:rPr lang="en-US"/>
              <a:t>6</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Iteration Datenbank Schema: </a:t>
            </a:r>
            <a:r>
              <a:rPr lang="de-DE" sz="4400" b="0" i="0" u="none" strike="noStrike" cap="none" spc="0">
                <a:solidFill>
                  <a:schemeClr val="tx1"/>
                </a:solidFill>
                <a:latin typeface="+mn-lt"/>
                <a:ea typeface="+mn-ea"/>
                <a:cs typeface="+mn-cs"/>
              </a:rPr>
              <a:t>Tags</a:t>
            </a:r>
            <a:endParaRPr/>
          </a:p>
        </p:txBody>
      </p:sp>
      <p:pic>
        <p:nvPicPr>
          <p:cNvPr id="5" name="" hidden="0"/>
          <p:cNvPicPr>
            <a:picLocks noChangeAspect="1"/>
          </p:cNvPicPr>
          <p:nvPr isPhoto="0" userDrawn="0"/>
        </p:nvPicPr>
        <p:blipFill>
          <a:blip r:embed="rId2"/>
          <a:stretch/>
        </p:blipFill>
        <p:spPr bwMode="auto">
          <a:xfrm>
            <a:off x="5277364" y="2394121"/>
            <a:ext cx="5705474" cy="1409699"/>
          </a:xfrm>
          <a:prstGeom prst="rect">
            <a:avLst/>
          </a:prstGeom>
        </p:spPr>
      </p:pic>
      <p:sp>
        <p:nvSpPr>
          <p:cNvPr id="6" name="" hidden="0"/>
          <p:cNvSpPr/>
          <p:nvPr isPhoto="0" userDrawn="0"/>
        </p:nvSpPr>
        <p:spPr bwMode="auto">
          <a:xfrm flipH="0" flipV="0">
            <a:off x="400337" y="2090801"/>
            <a:ext cx="4646655" cy="201633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marL="283879" indent="-283879">
              <a:buFont typeface="Arial"/>
              <a:buChar char="•"/>
              <a:defRPr/>
            </a:pPr>
            <a:r>
              <a:rPr/>
              <a:t>id: Ist ein aufsteigender Zahlenwert</a:t>
            </a:r>
            <a:endParaRPr/>
          </a:p>
          <a:p>
            <a:pPr>
              <a:defRPr/>
            </a:pPr>
            <a:endParaRPr/>
          </a:p>
          <a:p>
            <a:pPr marL="283879" indent="-283879">
              <a:buFont typeface="Arial"/>
              <a:buChar char="•"/>
              <a:defRPr/>
            </a:pPr>
            <a:r>
              <a:rPr/>
              <a:t>Bezeichung: Beschreibt den Namen</a:t>
            </a:r>
            <a:endParaRPr/>
          </a:p>
          <a:p>
            <a:pPr>
              <a:defRPr/>
            </a:pPr>
            <a:endParaRPr/>
          </a:p>
          <a:p>
            <a:pPr marL="283879" indent="-283879">
              <a:buFont typeface="Arial"/>
              <a:buChar char="•"/>
              <a:defRPr/>
            </a:pPr>
            <a:r>
              <a:rPr/>
              <a:t>Typ: Bestimmt den Bereich in dem der Tag in unserer Anwendung angewendet werden kann</a:t>
            </a:r>
            <a:endParaRPr/>
          </a:p>
        </p:txBody>
      </p:sp>
      <p:sp>
        <p:nvSpPr>
          <p:cNvPr id="7" name="Slide Number Placeholder 5" hidden="0"/>
          <p:cNvSpPr>
            <a:spLocks noGrp="1"/>
          </p:cNvSpPr>
          <p:nvPr isPhoto="0" userDrawn="0">
            <p:ph type="sldNum" sz="quarter" idx="12" hasCustomPrompt="0"/>
          </p:nvPr>
        </p:nvSpPr>
        <p:spPr bwMode="auto"/>
        <p:txBody>
          <a:bodyPr/>
          <a:lstStyle/>
          <a:p>
            <a:pPr>
              <a:defRPr/>
            </a:pPr>
            <a:fld id="{CB667BBB-3C65-A4C8-842A-BC9678926A8C}" type="slidenum">
              <a:rPr lang="en-US"/>
              <a:t>7</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Iteration Datenbank Schema: </a:t>
            </a:r>
            <a:r>
              <a:rPr/>
              <a:t>Users</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05A746AC-7DEA-23DA-4B01-6648AE07C1FD}" type="slidenum">
              <a:rPr lang="en-US"/>
              <a:t>8</a:t>
            </a:fld>
            <a:endParaRPr lang="en-US"/>
          </a:p>
        </p:txBody>
      </p:sp>
      <p:pic>
        <p:nvPicPr>
          <p:cNvPr id="6" name="" hidden="0"/>
          <p:cNvPicPr>
            <a:picLocks noChangeAspect="1"/>
          </p:cNvPicPr>
          <p:nvPr isPhoto="0" userDrawn="0"/>
        </p:nvPicPr>
        <p:blipFill>
          <a:blip r:embed="rId2"/>
          <a:stretch/>
        </p:blipFill>
        <p:spPr bwMode="auto">
          <a:xfrm>
            <a:off x="1293693" y="1690687"/>
            <a:ext cx="9344024" cy="37909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Datenklassen: User</a:t>
            </a:r>
            <a:endParaRPr/>
          </a:p>
        </p:txBody>
      </p:sp>
      <p:pic>
        <p:nvPicPr>
          <p:cNvPr id="5" name="" hidden="0"/>
          <p:cNvPicPr>
            <a:picLocks noChangeAspect="1"/>
          </p:cNvPicPr>
          <p:nvPr isPhoto="0" userDrawn="0"/>
        </p:nvPicPr>
        <p:blipFill>
          <a:blip r:embed="rId3"/>
          <a:stretch/>
        </p:blipFill>
        <p:spPr bwMode="auto">
          <a:xfrm>
            <a:off x="1951844" y="1780081"/>
            <a:ext cx="6905624" cy="4076699"/>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90EDA379-4280-7811-9D5D-56B32C43025D}" type="slidenum">
              <a:rPr lang="en-US"/>
              <a:t>9</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ONLYOFFICE/6.1.0.83</Application>
  <DocSecurity>0</DocSecurity>
  <PresentationFormat>Widescreen</PresentationFormat>
  <Paragraphs>0</Paragraphs>
  <Slides>30</Slides>
  <Notes>30</Notes>
  <HiddenSlides>0</HiddenSlides>
  <MMClips>2</MMClips>
  <ScaleCrop>0</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Juwig, Marvin (mjuwig@th-koeln.de)</cp:lastModifiedBy>
  <cp:revision>6</cp:revision>
  <dcterms:created xsi:type="dcterms:W3CDTF">2012-12-03T06:56:55Z</dcterms:created>
  <dcterms:modified xsi:type="dcterms:W3CDTF">2021-02-20T22:59:48Z</dcterms:modified>
  <cp:category/>
  <cp:contentStatus/>
  <cp:version/>
</cp:coreProperties>
</file>