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slides/slide37.xml" ContentType="application/vnd.openxmlformats-officedocument.presentationml.slide+xml"/>
  <Override PartName="/ppt/notesSlides/notesSlide28.xml" ContentType="application/vnd.openxmlformats-officedocument.presentationml.notes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42.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notesSlides/notesSlide35.xml" ContentType="application/vnd.openxmlformats-officedocument.presentationml.notesSlide+xml"/>
  <Override PartName="/ppt/slides/slide7.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3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35.xml" ContentType="application/vnd.openxmlformats-officedocument.presentationml.slide+xml"/>
  <Override PartName="/ppt/slides/slide1.xml" ContentType="application/vnd.openxmlformats-officedocument.presentationml.slide+xml"/>
  <Override PartName="/ppt/notesSlides/notesSlide14.xml" ContentType="application/vnd.openxmlformats-officedocument.presentationml.notesSlide+xml"/>
  <Override PartName="/ppt/slides/slide26.xml" ContentType="application/vnd.openxmlformats-officedocument.presentationml.slide+xml"/>
  <Override PartName="/ppt/notesSlides/notesSlide39.xml" ContentType="application/vnd.openxmlformats-officedocument.presentationml.notesSlide+xml"/>
  <Override PartName="/ppt/slideLayouts/slideLayout8.xml" ContentType="application/vnd.openxmlformats-officedocument.presentationml.slideLayout+xml"/>
  <Override PartName="/ppt/slides/slide4.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notesSlides/notesSlide38.xml" ContentType="application/vnd.openxmlformats-officedocument.presentationml.notesSlide+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28.xml" ContentType="application/vnd.openxmlformats-officedocument.presentationml.slide+xml"/>
  <Override PartName="/ppt/slideLayouts/slideLayout1.xml" ContentType="application/vnd.openxmlformats-officedocument.presentationml.slideLayout+xml"/>
  <Override PartName="/ppt/slides/slide4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s/slide38.xml" ContentType="application/vnd.openxmlformats-officedocument.presentationml.slide+xml"/>
  <Override PartName="/ppt/notesSlides/notesSlide12.xml" ContentType="application/vnd.openxmlformats-officedocument.presentationml.notesSlide+xml"/>
  <Override PartName="/ppt/slides/slide34.xml" ContentType="application/vnd.openxmlformats-officedocument.presentationml.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5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12192000" cy="6858000"/>
  <p:notesSz cx="6858000" cy="12192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423C4CB-73CF-C38D-0DAF-468803FCEE04}">
  <a:tblStyle styleId="{B423C4CB-73CF-C38D-0DAF-468803FCEE04}" styleName="Medium Style 1 - Accent 1">
    <a:wholeTbl>
      <a:tcTxStyle>
        <a:fontRef idx="minor"/>
        <a:schemeClr val="dk1"/>
      </a:tcTxStyle>
      <a:tcStyle>
        <a:tcBdr>
          <a:left>
            <a:ln w="12700">
              <a:solidFill>
                <a:schemeClr val="accent1"/>
              </a:solidFill>
            </a:ln>
          </a:left>
          <a:right>
            <a:ln w="12700">
              <a:solidFill>
                <a:schemeClr val="accent1"/>
              </a:solidFill>
            </a:ln>
          </a:right>
          <a:top>
            <a:ln w="12700">
              <a:solidFill>
                <a:schemeClr val="accent1"/>
              </a:solidFill>
            </a:ln>
          </a:top>
          <a:bottom>
            <a:ln w="12700">
              <a:solidFill>
                <a:schemeClr val="accent1"/>
              </a:solidFill>
            </a:ln>
          </a:bottom>
          <a:insideH>
            <a:ln w="12700">
              <a:solidFill>
                <a:schemeClr val="accent1"/>
              </a:solidFill>
            </a:ln>
          </a:insideH>
          <a:insideV>
            <a:ln w="12700">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fill>
          <a:solidFill>
            <a:schemeClr val="accent1">
              <a:tint val="20000"/>
            </a:schemeClr>
          </a:solidFill>
        </a:fill>
      </a:tcStyle>
    </a:band2V>
    <a:lastCol>
      <a:tcTxStyle b="on">
        <a:fontRef idx="minor"/>
        <a:schemeClr val="dk1"/>
      </a:tcTxStyle>
      <a:tcStyle>
        <a:tcBdr/>
      </a:tcStyle>
    </a:lastCol>
    <a:firstCol>
      <a:tcTxStyle b="on">
        <a:fontRef idx="minor"/>
        <a:schemeClr val="dk1"/>
      </a:tcTxStyle>
      <a:tcStyle>
        <a:tcBdr/>
      </a:tcStyle>
    </a:firstCol>
    <a:lastRow>
      <a:tcTxStyle b="on">
        <a:fontRef idx="minor"/>
        <a:schemeClr val="dk1"/>
      </a:tcTxStyle>
      <a:tcStyle>
        <a:tcBdr>
          <a:top>
            <a:ln w="38100">
              <a:solidFill>
                <a:schemeClr val="accent1"/>
              </a:solidFill>
            </a:ln>
          </a:top>
        </a:tcBdr>
        <a:fill>
          <a:solidFill>
            <a:schemeClr val="lt1"/>
          </a:solidFill>
        </a:fill>
      </a:tcStyle>
    </a:lastRow>
    <a:seCell>
      <a:tcStyle>
        <a:tcBdr/>
      </a:tcStyle>
    </a:seCell>
    <a:swCell>
      <a:tcStyle>
        <a:tcBdr/>
      </a:tcStyle>
    </a:swCell>
    <a:firstRow>
      <a:tcTxStyle b="on">
        <a:fontRef idx="minor"/>
        <a:schemeClr val="lt1"/>
      </a:tcTxStyle>
      <a:tcStyle>
        <a:tcBdr>
          <a:bottom>
            <a:ln w="38100">
              <a:solidFill>
                <a:schemeClr val="accen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notesMaster" Target="notesMasters/notesMaster1.xml"/><Relationship Id="rId52" Type="http://schemas.openxmlformats.org/officeDocument/2006/relationships/presProps" Target="presProps.xml" /><Relationship Id="rId53" Type="http://schemas.openxmlformats.org/officeDocument/2006/relationships/tableStyles" Target="tableStyles.xml" /><Relationship Id="rId5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5" name="Date Placeholder 2" hidden="0"/>
          <p:cNvSpPr>
            <a:spLocks noGrp="1"/>
          </p:cNvSpPr>
          <p:nvPr isPhoto="0" userDrawn="0">
            <p:ph type="dt" idx="1" hasCustomPrompt="0"/>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de-DE"/>
              <a:t/>
            </a:fld>
            <a:endParaRPr lang="de-DE"/>
          </a:p>
        </p:txBody>
      </p:sp>
      <p:sp>
        <p:nvSpPr>
          <p:cNvPr id="6" name="Slide Image Placeholder 3" hidden="0"/>
          <p:cNvSpPr>
            <a:spLocks noChangeAspect="1" noGrp="1" noRot="1"/>
          </p:cNvSpPr>
          <p:nvPr isPhoto="0" userDrawn="0">
            <p:ph type="sldImg" idx="2" hasCustomPrompt="0"/>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de-DE"/>
          </a:p>
        </p:txBody>
      </p:sp>
      <p:sp>
        <p:nvSpPr>
          <p:cNvPr id="7" name="Notes Placeholder 4" hidden="0"/>
          <p:cNvSpPr>
            <a:spLocks noGrp="1"/>
          </p:cNvSpPr>
          <p:nvPr isPhoto="0" userDrawn="0">
            <p:ph type="body" sz="quarter" idx="3" hasCustomPrompt="0"/>
          </p:nvPr>
        </p:nvSpPr>
        <p:spPr bwMode="auto">
          <a:xfrm>
            <a:off x="685800" y="4400550"/>
            <a:ext cx="5486400" cy="3600450"/>
          </a:xfrm>
          <a:prstGeom prst="rect">
            <a:avLst/>
          </a:prstGeom>
        </p:spPr>
        <p:txBody>
          <a:bodyPr vert="horz" lIns="91440" tIns="45720" rIns="91440" bIns="45720" rtlCol="0"/>
          <a:lstStyle/>
          <a:p>
            <a:pPr lvl="0">
              <a:defRPr/>
            </a:pPr>
            <a:r>
              <a:rPr lang="de-DE"/>
              <a:t>Click to edit Master text styles</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endParaRPr lang="de-DE"/>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9" name="Slide Number Placeholder 6" hidden="0"/>
          <p:cNvSpPr>
            <a:spLocks noGrp="1"/>
          </p:cNvSpPr>
          <p:nvPr isPhoto="0" userDrawn="0">
            <p:ph type="sldNum" sz="quarter" idx="5"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de-DE"/>
              <a:t/>
            </a:fld>
            <a:endParaRPr lang="de-DE"/>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In der aktuellsten Version haben wir uns dafür entschieden das  Domänenmodell noch einmal  um die Entitäten "Projektteilnehmer" und  "Projektzweck" zu erweitern. Der Projektteilnehmer stellen die Personen  dar, welche Teil eines Projekts sind, jedoch nicht als Leiter zählen.  Jeder Teilnehmer hat eine Liste an Projekten, an denen er teilnimmt.  Projektleiter hat das Attribut "leitende_Projekte" erhalten, welches die  Beziehung zum Projekt nochmal widerspiegelt. Es handelt sich hierbei um  eine Liste an Projekten, welche von dieser Person geleitet werden.  Zuletzt wurde der Projektzweck als Entität ausgegliedert und diesem eine  Beschreibung als Attribut gegeben.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Wir haben die Projektrisiken in drei Kategorien aufgeteilt:</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-Technische Risiken</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-Risiken des Managements</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-Allgemeine Risiken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Die technischen Risiken umfassen, wie der Name schon sagt, Aspekte der  technischen Natur. Die Risiken des Managements gelten der Organisationsebene, Problemen mit  der Leitung sowie der Planung. Die allgemeinen Risiken decken alle weiteren Fälle ab, für die es keine eigene Kategorie gibt. In der Regel handelt es sich hier um Risiken,  welche während der Nutzung des Systems selbst auftreten.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Beim Bewerten der Kriterien haben wir uns für eine simple 5 Stufen Skalierung entschieden:</a:t>
            </a:r>
            <a:endParaRPr sz="1200" b="0" i="0" u="none">
              <a:solidFill>
                <a:srgbClr val="000000"/>
              </a:solidFill>
              <a:latin typeface="Times New Roman"/>
              <a:ea typeface="Times New Roman"/>
              <a:cs typeface="Times New Roman"/>
            </a:endParaRPr>
          </a:p>
          <a:p>
            <a:pPr>
              <a:defRPr/>
            </a:pPr>
            <a:endParaRPr/>
          </a:p>
          <a:p>
            <a:pPr>
              <a:defRPr/>
            </a:pPr>
            <a:r>
              <a:rPr sz="1200" b="1" i="0" u="none">
                <a:solidFill>
                  <a:srgbClr val="000000"/>
                </a:solidFill>
                <a:latin typeface="Times New Roman"/>
                <a:ea typeface="Times New Roman"/>
                <a:cs typeface="Times New Roman"/>
              </a:rPr>
              <a:t>Bewertungsskala</a:t>
            </a:r>
            <a:endParaRPr sz="1200" b="1"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sehr hoch</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hoch</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mittel</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niedrig</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sehr niedrig</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Die Risiken werden mit einer Schätzung für die Wahrscheinlichkeit des  Auftritts und für die Schwere der Folgen aufgelistet. Die Priorität (mit Prio abgekürzt) ergibt sich aus den Werten der  Wahrscheinlichkeit und Folgen. Eine niedrige Prio Zahl bedeutet in dem  Fall, dass die Wichtigkeit bzw. Priorität für die Erarbeitung von  Lösungen hoch ist.</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Vollstände Darstellung im Wiki: </a:t>
            </a:r>
            <a:r>
              <a:rPr lang="de-DE" sz="1200" b="0" i="0" u="none" strike="noStrike" cap="none" spc="0">
                <a:solidFill>
                  <a:srgbClr val="000000"/>
                </a:solidFill>
                <a:latin typeface="Times New Roman"/>
                <a:ea typeface="Times New Roman"/>
                <a:cs typeface="Times New Roman"/>
              </a:rPr>
              <a:t>https://github.com/ebelsx7/EPWS2020JuwigEbel/wiki/Projektrisiken</a:t>
            </a:r>
            <a:endParaRPr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rgbClr val="000000"/>
                </a:solidFill>
                <a:latin typeface="Times New Roman"/>
                <a:ea typeface="Times New Roman"/>
                <a:cs typeface="Times New Roman"/>
              </a:rPr>
              <a:t>Wir haben die Projektrisiken in drei Kategorien aufgeteilt:</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-Technische Risiken</a:t>
            </a: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-Risiken des Managements</a:t>
            </a: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-Allgemeine Risiken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Die technischen Risiken umfassen, wie der Name schon sagt, Aspekte der  technischen Natur. Die Risiken des Managements gelten der Organisationsebene, Problemen mit  der Leitung sowie der Planung. Die allgemeinen Risiken decken alle weiteren Fälle ab, für die es keine eigene Kategorie gibt. In der Regel handelt es sich hier um Risiken,  welche während der Nutzung des Systems selbst auftreten.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Beim Bewerten der Kriterien haben wir uns für eine simple 5 Stufen Skalierung entschieden:</a:t>
            </a:r>
            <a:endParaRPr sz="1200" b="0" i="0" u="none">
              <a:solidFill>
                <a:srgbClr val="000000"/>
              </a:solidFill>
              <a:latin typeface="Times New Roman"/>
              <a:ea typeface="Times New Roman"/>
              <a:cs typeface="Times New Roman"/>
            </a:endParaRPr>
          </a:p>
          <a:p>
            <a:pPr>
              <a:defRPr/>
            </a:pPr>
            <a:endParaRPr sz="1200"/>
          </a:p>
          <a:p>
            <a:pPr>
              <a:defRPr/>
            </a:pPr>
            <a:r>
              <a:rPr lang="de-DE" sz="1200" b="1" i="0" u="none" strike="noStrike" cap="none" spc="0">
                <a:solidFill>
                  <a:srgbClr val="000000"/>
                </a:solidFill>
                <a:latin typeface="Times New Roman"/>
                <a:ea typeface="Times New Roman"/>
                <a:cs typeface="Times New Roman"/>
              </a:rPr>
              <a:t>Bewertungsskala</a:t>
            </a:r>
            <a:endParaRPr sz="1200" b="1"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sehr hoch</a:t>
            </a: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hoch</a:t>
            </a: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mittel</a:t>
            </a: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niedrig</a:t>
            </a: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sehr niedrig</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Die Risiken werden mit einer Schätzung für die Wahrscheinlichkeit des  Auftritts und für die Schwere der Folgen aufgelistet. Die Priorität (mit Prio abgekürzt) ergibt sich aus den Werten der  Wahrscheinlichkeit und Folgen. Eine niedrige Prio Zahl bedeutet in dem  Fall, dass die Wichtigkeit bzw. Priorität für die Erarbeitung von  Lösungen hoch ist.</a:t>
            </a:r>
            <a:endParaRPr lang="de-DE" sz="1200" b="0" i="0" u="none" strike="noStrike" cap="none" spc="0">
              <a:solidFill>
                <a:srgbClr val="000000"/>
              </a:solidFill>
              <a:latin typeface="Times New Roman"/>
              <a:ea typeface="Times New Roman"/>
              <a:cs typeface="Times New Roman"/>
            </a:endParaRPr>
          </a:p>
          <a:p>
            <a:pPr>
              <a:defRPr/>
            </a:pPr>
            <a:endParaRPr lang="de-DE" sz="1200" b="0" i="0" u="none">
              <a:solidFill>
                <a:srgbClr val="000000"/>
              </a:solidFill>
              <a:latin typeface="Times New Roman"/>
              <a:ea typeface="Times New Roman"/>
              <a:cs typeface="Times New Roman"/>
            </a:endParaRPr>
          </a:p>
          <a:p>
            <a:pPr>
              <a:defRPr/>
            </a:pPr>
            <a:endParaRPr lang="de-DE"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Vollstände Darstellung im Wiki: </a:t>
            </a:r>
            <a:r>
              <a:rPr lang="de-DE" sz="1200" b="0" i="0" u="none" strike="noStrike" cap="none" spc="0">
                <a:solidFill>
                  <a:srgbClr val="000000"/>
                </a:solidFill>
                <a:latin typeface="Times New Roman"/>
                <a:ea typeface="Times New Roman"/>
                <a:cs typeface="Times New Roman"/>
              </a:rPr>
              <a:t>https://github.com/ebelsx7/EPWS2020JuwigEbel/wiki/Projektrisiken</a:t>
            </a:r>
            <a:endParaRPr lang="de-DE"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rgbClr val="000000"/>
                </a:solidFill>
                <a:latin typeface="Times New Roman"/>
                <a:ea typeface="Times New Roman"/>
                <a:cs typeface="Times New Roman"/>
              </a:rPr>
              <a:t>Wir haben die Projektrisiken in drei Kategorien aufgeteilt:</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-Technische Risiken</a:t>
            </a: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-Risiken des Managements</a:t>
            </a: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-Allgemeine Risiken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Die technischen Risiken umfassen, wie der Name schon sagt, Aspekte der  technischen Natur. Die Risiken des Managements gelten der Organisationsebene, Problemen mit  der Leitung sowie der Planung. Die allgemeinen Risiken decken alle weiteren Fälle ab, für die es keine eigene Kategorie gibt. In der Regel handelt es sich hier um Risiken,  welche während der Nutzung des Systems selbst auftreten.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Beim Bewerten der Kriterien haben wir uns für eine simple 5 Stufen Skalierung entschieden:</a:t>
            </a:r>
            <a:endParaRPr sz="1200" b="0" i="0" u="none">
              <a:solidFill>
                <a:srgbClr val="000000"/>
              </a:solidFill>
              <a:latin typeface="Times New Roman"/>
              <a:ea typeface="Times New Roman"/>
              <a:cs typeface="Times New Roman"/>
            </a:endParaRPr>
          </a:p>
          <a:p>
            <a:pPr>
              <a:defRPr/>
            </a:pPr>
            <a:endParaRPr sz="1200"/>
          </a:p>
          <a:p>
            <a:pPr>
              <a:defRPr/>
            </a:pPr>
            <a:r>
              <a:rPr lang="de-DE" sz="1200" b="1" i="0" u="none" strike="noStrike" cap="none" spc="0">
                <a:solidFill>
                  <a:srgbClr val="000000"/>
                </a:solidFill>
                <a:latin typeface="Times New Roman"/>
                <a:ea typeface="Times New Roman"/>
                <a:cs typeface="Times New Roman"/>
              </a:rPr>
              <a:t>Bewertungsskala</a:t>
            </a:r>
            <a:endParaRPr sz="1200" b="1"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sehr hoch</a:t>
            </a: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hoch</a:t>
            </a: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mittel</a:t>
            </a: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niedrig</a:t>
            </a: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sehr niedrig</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Die Risiken werden mit einer Schätzung für die Wahrscheinlichkeit des  Auftritts und für die Schwere der Folgen aufgelistet. Die Priorität (mit Prio abgekürzt) ergibt sich aus den Werten der  Wahrscheinlichkeit und Folgen. Eine niedrige Prio Zahl bedeutet in dem  Fall, dass die Wichtigkeit bzw. Priorität für die Erarbeitung von  Lösungen hoch ist.</a:t>
            </a:r>
            <a:endParaRPr lang="de-DE" sz="1200" b="0" i="0" u="none" strike="noStrike" cap="none" spc="0">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endParaRPr lang="de-DE" sz="1200" b="0" i="0" u="none">
              <a:solidFill>
                <a:srgbClr val="000000"/>
              </a:solidFill>
              <a:latin typeface="Times New Roman"/>
              <a:ea typeface="Times New Roman"/>
              <a:cs typeface="Times New Roman"/>
            </a:endParaRPr>
          </a:p>
          <a:p>
            <a:pPr>
              <a:defRPr/>
            </a:pPr>
            <a:r>
              <a:rPr lang="de-DE" sz="1200" b="0" i="0" u="none">
                <a:solidFill>
                  <a:srgbClr val="000000"/>
                </a:solidFill>
                <a:latin typeface="Times New Roman"/>
                <a:ea typeface="Times New Roman"/>
                <a:cs typeface="Times New Roman"/>
              </a:rPr>
              <a:t>Vollstände Darstellung im Wiki: </a:t>
            </a:r>
            <a:r>
              <a:rPr lang="de-DE" sz="1200" b="0" i="0" u="none" strike="noStrike" cap="none" spc="0">
                <a:solidFill>
                  <a:srgbClr val="000000"/>
                </a:solidFill>
                <a:latin typeface="Times New Roman"/>
                <a:ea typeface="Times New Roman"/>
                <a:cs typeface="Times New Roman"/>
              </a:rPr>
              <a:t>https://github.com/ebelsx7/EPWS2020JuwigEbel/wiki/Projektrisiken</a:t>
            </a:r>
            <a:endParaRPr lang="de-DE"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Arial"/>
                <a:ea typeface="Arial"/>
                <a:cs typeface="Arial"/>
              </a:rPr>
              <a:t>Nach dem Feedback aus Audit 2 haben wir unterschiedliche Fälle  alphabetisch sortiert und weitere Pocs hinzugefügt. Diese resultierten  z.T aus der Projektrisikoanalyse, welches nun als eigenes Artefakt  speriert wurde.</a:t>
            </a:r>
            <a:endParaRPr sz="1200" b="0" i="0" u="none">
              <a:solidFill>
                <a:srgbClr val="000000"/>
              </a:solidFill>
              <a:latin typeface="Arial"/>
              <a:ea typeface="Arial"/>
              <a:cs typeface="Arial"/>
            </a:endParaRPr>
          </a:p>
          <a:p>
            <a:pPr>
              <a:defRPr/>
            </a:pPr>
            <a:endParaRPr sz="1200" b="0" i="0" u="none">
              <a:solidFill>
                <a:srgbClr val="000000"/>
              </a:solidFill>
              <a:latin typeface="Times New Roman"/>
              <a:ea typeface="Times New Roman"/>
              <a:cs typeface="Times New Roman"/>
            </a:endParaRPr>
          </a:p>
          <a:p>
            <a:pPr>
              <a:defRPr/>
            </a:pPr>
            <a:endParaRPr/>
          </a:p>
          <a:p>
            <a:pPr>
              <a:defRPr/>
            </a:pPr>
            <a:r>
              <a:rPr/>
              <a:t>Zur vollständigen Darstellung im Wiki : </a:t>
            </a:r>
            <a:r>
              <a:rPr lang="de-DE" sz="1200" b="0" i="0" u="none" strike="noStrike" cap="none" spc="0">
                <a:solidFill>
                  <a:schemeClr val="tx1"/>
                </a:solidFill>
                <a:latin typeface="Arial"/>
                <a:ea typeface="Arial"/>
                <a:cs typeface="Arial"/>
              </a:rPr>
              <a:t>https://github.com/ebelsx7/EPWS2020JuwigEbel/wiki/Proof-of-Concepts</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Arial"/>
                <a:ea typeface="Arial"/>
                <a:cs typeface="Arial"/>
              </a:rPr>
              <a:t>Nach dem Feedback aus Audit 2 haben wir unterschiedliche Fälle  alphabetisch sortiert und weitere Pocs hinzugefügt. Diese resultierten  z.T aus der Projektrisikoanalyse, welches nun als eigenes Artefakt  speriert wurde</a:t>
            </a:r>
            <a:r>
              <a:rPr sz="1200" b="0" i="0" u="none">
                <a:solidFill>
                  <a:srgbClr val="000000"/>
                </a:solidFill>
                <a:latin typeface="Arial"/>
                <a:ea typeface="Arial"/>
                <a:cs typeface="Arial"/>
              </a:rPr>
              <a:t>.</a:t>
            </a:r>
            <a:r>
              <a:rPr>
                <a:latin typeface="Arial"/>
                <a:ea typeface="Arial"/>
                <a:cs typeface="Arial"/>
              </a:rPr>
              <a:t> </a:t>
            </a:r>
            <a:endParaRPr>
              <a:latin typeface="Arial"/>
              <a:ea typeface="Arial"/>
              <a:cs typeface="Arial"/>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chemeClr val="tx1"/>
                </a:solidFill>
                <a:latin typeface="+mn-lt"/>
                <a:ea typeface="+mn-ea"/>
                <a:cs typeface="+mn-cs"/>
              </a:rPr>
              <a:t>Zur vollständigen Darstellung im Wiki : </a:t>
            </a:r>
            <a:r>
              <a:rPr lang="de-DE" sz="1200" b="0" i="0" u="none" strike="noStrike" cap="none" spc="0">
                <a:solidFill>
                  <a:schemeClr val="tx1"/>
                </a:solidFill>
                <a:latin typeface="Arial"/>
                <a:ea typeface="Arial"/>
                <a:cs typeface="Arial"/>
              </a:rPr>
              <a:t>https://github.com/ebelsx7/EPWS2020JuwigEbel/wiki/Proof-of-Concepts</a:t>
            </a:r>
            <a:endParaRPr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rgbClr val="000000"/>
                </a:solidFill>
                <a:latin typeface="Arial"/>
                <a:ea typeface="Arial"/>
                <a:cs typeface="Arial"/>
              </a:rPr>
              <a:t>Nach dem Feedback aus Audit 2 haben wir unterschiedliche Fälle  alphabetisch sortiert und weitere Pocs hinzugefügt. Diese resultierten  z.T aus der Projektrisikoanalyse, welches nun als eigenes Artefakt  speriert wurde</a:t>
            </a:r>
            <a:r>
              <a:rPr lang="de-DE" sz="1200" b="0" i="0" u="none" strike="noStrike" cap="none" spc="0">
                <a:solidFill>
                  <a:srgbClr val="000000"/>
                </a:solidFill>
                <a:latin typeface="Arial"/>
                <a:ea typeface="Arial"/>
                <a:cs typeface="Arial"/>
              </a:rPr>
              <a:t>.</a:t>
            </a:r>
            <a:r>
              <a:rPr lang="de-DE" sz="1200" b="0" i="0" u="none" strike="noStrike" cap="none" spc="0">
                <a:solidFill>
                  <a:schemeClr val="tx1"/>
                </a:solidFill>
                <a:latin typeface="Arial"/>
                <a:ea typeface="Arial"/>
                <a:cs typeface="Arial"/>
              </a:rPr>
              <a:t> </a:t>
            </a:r>
            <a:endParaRPr sz="1200">
              <a:latin typeface="Arial"/>
              <a:ea typeface="Arial"/>
              <a:cs typeface="Arial"/>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chemeClr val="tx1"/>
                </a:solidFill>
                <a:latin typeface="+mn-lt"/>
                <a:ea typeface="+mn-ea"/>
                <a:cs typeface="+mn-cs"/>
              </a:rPr>
              <a:t>Zur vollständigen Darstellung im Wiki : </a:t>
            </a:r>
            <a:r>
              <a:rPr lang="de-DE" sz="1200" b="0" i="0" u="none" strike="noStrike" cap="none" spc="0">
                <a:solidFill>
                  <a:schemeClr val="tx1"/>
                </a:solidFill>
                <a:latin typeface="Arial"/>
                <a:ea typeface="Arial"/>
                <a:cs typeface="Arial"/>
              </a:rPr>
              <a:t>https://github.com/ebelsx7/EPWS2020JuwigEbel/wiki/Proof-of-Concepts</a:t>
            </a:r>
            <a:endParaRPr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rgbClr val="000000"/>
                </a:solidFill>
                <a:latin typeface="Arial"/>
                <a:ea typeface="Arial"/>
                <a:cs typeface="Arial"/>
              </a:rPr>
              <a:t>Nach dem Feedback aus Audit 2 haben wir unterschiedliche Fälle  alphabetisch sortiert und weitere Pocs hinzugefügt. Diese resultierten  z.T aus der Projektrisikoanalyse, welches nun als eigenes Artefakt  speriert wurde</a:t>
            </a:r>
            <a:r>
              <a:rPr lang="de-DE" sz="1200" b="0" i="0" u="none" strike="noStrike" cap="none" spc="0">
                <a:solidFill>
                  <a:srgbClr val="000000"/>
                </a:solidFill>
                <a:latin typeface="Arial"/>
                <a:ea typeface="Arial"/>
                <a:cs typeface="Arial"/>
              </a:rPr>
              <a:t>.</a:t>
            </a:r>
            <a:r>
              <a:rPr lang="de-DE" sz="1200" b="0" i="0" u="none" strike="noStrike" cap="none" spc="0">
                <a:solidFill>
                  <a:schemeClr val="tx1"/>
                </a:solidFill>
                <a:latin typeface="Arial"/>
                <a:ea typeface="Arial"/>
                <a:cs typeface="Arial"/>
              </a:rPr>
              <a:t> </a:t>
            </a:r>
            <a:endParaRPr sz="1200">
              <a:latin typeface="Arial"/>
              <a:ea typeface="Arial"/>
              <a:cs typeface="Arial"/>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chemeClr val="tx1"/>
                </a:solidFill>
                <a:latin typeface="+mn-lt"/>
                <a:ea typeface="+mn-ea"/>
                <a:cs typeface="+mn-cs"/>
              </a:rPr>
              <a:t>Zur vollständigen Darstellung im Wiki : </a:t>
            </a:r>
            <a:r>
              <a:rPr lang="de-DE" sz="1200" b="0" i="0" u="none" strike="noStrike" cap="none" spc="0">
                <a:solidFill>
                  <a:schemeClr val="tx1"/>
                </a:solidFill>
                <a:latin typeface="Arial"/>
                <a:ea typeface="Arial"/>
                <a:cs typeface="Arial"/>
              </a:rPr>
              <a:t>https://github.com/ebelsx7/EPWS2020JuwigEbel/wiki/Proof-of-Concepts</a:t>
            </a:r>
            <a:endParaRPr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rgbClr val="000000"/>
                </a:solidFill>
                <a:latin typeface="Arial"/>
                <a:ea typeface="Arial"/>
                <a:cs typeface="Arial"/>
              </a:rPr>
              <a:t>Nach dem Feedback aus Audit 2 haben wir unterschiedliche Fälle  alphabetisch sortiert und weitere Pocs hinzugefügt. Diese resultierten  z.T aus der Projektrisikoanalyse, welches nun als eigenes Artefakt  speriert wurde</a:t>
            </a:r>
            <a:r>
              <a:rPr lang="de-DE" sz="1200" b="0" i="0" u="none" strike="noStrike" cap="none" spc="0">
                <a:solidFill>
                  <a:srgbClr val="000000"/>
                </a:solidFill>
                <a:latin typeface="Arial"/>
                <a:ea typeface="Arial"/>
                <a:cs typeface="Arial"/>
              </a:rPr>
              <a:t>.</a:t>
            </a:r>
            <a:r>
              <a:rPr lang="de-DE" sz="1200" b="0" i="0" u="none" strike="noStrike" cap="none" spc="0">
                <a:solidFill>
                  <a:schemeClr val="tx1"/>
                </a:solidFill>
                <a:latin typeface="Arial"/>
                <a:ea typeface="Arial"/>
                <a:cs typeface="Arial"/>
              </a:rPr>
              <a:t> </a:t>
            </a:r>
            <a:endParaRPr sz="1200">
              <a:latin typeface="Arial"/>
              <a:ea typeface="Arial"/>
              <a:cs typeface="Arial"/>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chemeClr val="tx1"/>
                </a:solidFill>
                <a:latin typeface="+mn-lt"/>
                <a:ea typeface="+mn-ea"/>
                <a:cs typeface="+mn-cs"/>
              </a:rPr>
              <a:t>Zur vollständigen Darstellung im Wiki : </a:t>
            </a:r>
            <a:r>
              <a:rPr lang="de-DE" sz="1200" b="0" i="0" u="none" strike="noStrike" cap="none" spc="0">
                <a:solidFill>
                  <a:schemeClr val="tx1"/>
                </a:solidFill>
                <a:latin typeface="Arial"/>
                <a:ea typeface="Arial"/>
                <a:cs typeface="Arial"/>
              </a:rPr>
              <a:t>https://github.com/ebelsx7/EPWS2020JuwigEbel/wiki/Proof-of-Concepts</a:t>
            </a:r>
            <a:endParaRPr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rgbClr val="000000"/>
                </a:solidFill>
                <a:latin typeface="Arial"/>
                <a:ea typeface="Arial"/>
                <a:cs typeface="Arial"/>
              </a:rPr>
              <a:t>Nach dem Feedback aus Audit 2 haben wir unterschiedliche Fälle  alphabetisch sortiert und weitere Pocs hinzugefügt. Diese resultierten  z.T aus der Projektrisikoanalyse, welches nun als eigenes Artefakt  speriert wurde</a:t>
            </a:r>
            <a:r>
              <a:rPr lang="de-DE" sz="1200" b="0" i="0" u="none" strike="noStrike" cap="none" spc="0">
                <a:solidFill>
                  <a:srgbClr val="000000"/>
                </a:solidFill>
                <a:latin typeface="Arial"/>
                <a:ea typeface="Arial"/>
                <a:cs typeface="Arial"/>
              </a:rPr>
              <a:t>.</a:t>
            </a:r>
            <a:r>
              <a:rPr lang="de-DE" sz="1200" b="0" i="0" u="none" strike="noStrike" cap="none" spc="0">
                <a:solidFill>
                  <a:schemeClr val="tx1"/>
                </a:solidFill>
                <a:latin typeface="Arial"/>
                <a:ea typeface="Arial"/>
                <a:cs typeface="Arial"/>
              </a:rPr>
              <a:t> </a:t>
            </a:r>
            <a:endParaRPr sz="1200">
              <a:latin typeface="Arial"/>
              <a:ea typeface="Arial"/>
              <a:cs typeface="Arial"/>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chemeClr val="tx1"/>
                </a:solidFill>
                <a:latin typeface="+mn-lt"/>
                <a:ea typeface="+mn-ea"/>
                <a:cs typeface="+mn-cs"/>
              </a:rPr>
              <a:t>Zur vollständigen Darstellung im Wiki : </a:t>
            </a:r>
            <a:r>
              <a:rPr lang="de-DE" sz="1200" b="0" i="0" u="none" strike="noStrike" cap="none" spc="0">
                <a:solidFill>
                  <a:schemeClr val="tx1"/>
                </a:solidFill>
                <a:latin typeface="Arial"/>
                <a:ea typeface="Arial"/>
                <a:cs typeface="Arial"/>
              </a:rPr>
              <a:t>https://github.com/ebelsx7/EPWS2020JuwigEbel/wiki/Proof-of-Concepts</a:t>
            </a:r>
            <a:endParaRPr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Unsere erste Erstellung der Use Cases erfolgte nach den POCs und behandelt diese, die wir prototypisch umzusetzen möchten.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Arial"/>
                <a:ea typeface="Arial"/>
                <a:cs typeface="Arial"/>
              </a:rPr>
              <a:t>Im Iterationsprozess haben wir uns dafür entschieden die Tags als eigene  Ressource zu modellieren, weil sie einen essentiellen Part sowohl beim  finden von Nutzern als auch Projekten spielt. So lassen sich nun neue  Tags erstellen, löschen und bearbeiten sowie eine Liste aller  verfügbaren Tags anzeigen. Desweiteren wurde der Queryparameter UserID  bei Chats entfernt, da diese als in Attribut in den Body mitgegeben  wird. </a:t>
            </a:r>
            <a:r>
              <a:rPr lang="de-DE" sz="1200" b="0" i="0" u="none" strike="noStrike" cap="none" spc="0">
                <a:solidFill>
                  <a:srgbClr val="000000"/>
                </a:solidFill>
                <a:latin typeface="Arial"/>
                <a:ea typeface="Arial"/>
                <a:cs typeface="Arial"/>
              </a:rPr>
              <a:t>Zum Schluss haben wir die neue Subressource /Chats/</a:t>
            </a:r>
            <a:r>
              <a:rPr lang="de-DE" sz="1200" b="0" i="0" u="none" strike="noStrike" cap="none" spc="0">
                <a:solidFill>
                  <a:srgbClr val="000000"/>
                </a:solidFill>
                <a:latin typeface="Arial"/>
                <a:ea typeface="Arial"/>
                <a:cs typeface="Arial"/>
              </a:rPr>
              <a:t>request hinzugefügt, über die man Chatanfragen senden kann.</a:t>
            </a:r>
            <a:endParaRPr sz="1200" b="0" i="0" u="none">
              <a:solidFill>
                <a:srgbClr val="000000"/>
              </a:solidFill>
              <a:latin typeface="Arial"/>
              <a:ea typeface="Arial"/>
              <a:cs typeface="Arial"/>
            </a:endParaRPr>
          </a:p>
          <a:p>
            <a:pPr>
              <a:defRPr/>
            </a:pPr>
            <a:endParaRPr/>
          </a:p>
          <a:p>
            <a:pPr>
              <a:defRPr/>
            </a:pPr>
            <a:endParaRPr/>
          </a:p>
          <a:p>
            <a:pPr>
              <a:defRPr/>
            </a:pPr>
            <a:r>
              <a:rPr/>
              <a:t>Darstellung im Wiki: </a:t>
            </a:r>
            <a:r>
              <a:rPr lang="de-DE" sz="1200" b="0" i="0" u="none" strike="noStrike" cap="none" spc="0">
                <a:solidFill>
                  <a:schemeClr val="tx1"/>
                </a:solidFill>
                <a:latin typeface="Arial"/>
                <a:ea typeface="Arial"/>
                <a:cs typeface="Arial"/>
              </a:rPr>
              <a:t>https://github.com/ebelsx7/EPWS2020JuwigEbel/wiki/REST-Schnittstellen-Modellierung</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Unsere erste Erstellung der Use Cases erfolgte nach den POCs und behandelt diese, die wir prototypisch umzusetzen möchten.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Unsere erste Erstellung der Use Cases erfolgte nach den POCs und behandelt diese, die wir prototypisch umzusetzen möchten.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Unsere erste Erstellung der Use Cases erfolgte nach den POCs und behandelt diese, die wir prototypisch umzusetzen möchten.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Unsere erste Erstellung der Use Cases erfolgte nach den POCs und behandelt diese, die wir prototypisch umzusetzen möchten.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Unsere erste Erstellung der Use Cases erfolgte nach den POCs und behandelt diese, die wir prototypisch umzusetzen möchten.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Unsere erste Erstellung der Use Cases erfolgte nach den POCs und behandelt diese, die wir prototypisch umzusetzen möchten.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Unsere erste Erstellung der Use Cases erfolgte nach den POCs und behandelt diese, die wir prototypisch umzusetzen möchten.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Arial"/>
                <a:ea typeface="Arial"/>
                <a:cs typeface="Arial"/>
              </a:rPr>
              <a:t>Zusätzlich zu den bereits existierenden Funktionalitäten, wurden einige zusätzliche soziotechnische und Gamification Analysen vorgenommen und festgehalten.</a:t>
            </a:r>
            <a:endParaRPr sz="1200" b="0" i="0" u="none">
              <a:solidFill>
                <a:srgbClr val="000000"/>
              </a:solidFill>
              <a:latin typeface="Arial"/>
              <a:ea typeface="Arial"/>
              <a:cs typeface="Arial"/>
            </a:endParaRPr>
          </a:p>
          <a:p>
            <a:pPr>
              <a:defRPr/>
            </a:pPr>
            <a:endParaRPr/>
          </a:p>
          <a:p>
            <a:pPr>
              <a:defRPr/>
            </a:pPr>
            <a:r>
              <a:rPr/>
              <a:t>Ganze Ansicht im Wiki: </a:t>
            </a:r>
            <a:r>
              <a:rPr lang="de-DE" sz="1200" b="0" i="0" u="none" strike="noStrike" cap="none" spc="0">
                <a:solidFill>
                  <a:schemeClr val="tx1"/>
                </a:solidFill>
                <a:latin typeface="Arial"/>
                <a:ea typeface="Arial"/>
                <a:cs typeface="Arial"/>
              </a:rPr>
              <a:t>https://github.com/ebelsx7/EPWS2020JuwigEbel/wiki/%28Soziotechnische%29-Funktionalit%C3%A4ten-und-Gamification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rgbClr val="000000"/>
                </a:solidFill>
                <a:latin typeface="Arial"/>
                <a:ea typeface="Arial"/>
                <a:cs typeface="Arial"/>
              </a:rPr>
              <a:t>Zusätzlich zu den bereits existierenden Funktionalitäten, wurden einige zusätzliche soziotechnische und Gamification Analysen vorgenommen und festgehalten.</a:t>
            </a:r>
            <a:endParaRPr sz="1200" b="0" i="0" u="none">
              <a:solidFill>
                <a:srgbClr val="000000"/>
              </a:solidFill>
              <a:latin typeface="Arial"/>
              <a:ea typeface="Arial"/>
              <a:cs typeface="Arial"/>
            </a:endParaRPr>
          </a:p>
          <a:p>
            <a:pPr>
              <a:defRPr/>
            </a:pPr>
            <a:endParaRPr sz="1200"/>
          </a:p>
          <a:p>
            <a:pPr>
              <a:defRPr/>
            </a:pPr>
            <a:r>
              <a:rPr lang="de-DE" sz="1200" b="0" i="0" u="none" strike="noStrike" cap="none" spc="0">
                <a:solidFill>
                  <a:schemeClr val="tx1"/>
                </a:solidFill>
                <a:latin typeface="+mn-lt"/>
                <a:ea typeface="+mn-ea"/>
                <a:cs typeface="+mn-cs"/>
              </a:rPr>
              <a:t>Ganze Ansicht im Wiki: </a:t>
            </a:r>
            <a:r>
              <a:rPr lang="de-DE" sz="1200" b="0" i="0" u="none" strike="noStrike" cap="none" spc="0">
                <a:solidFill>
                  <a:schemeClr val="tx1"/>
                </a:solidFill>
                <a:latin typeface="Arial"/>
                <a:ea typeface="Arial"/>
                <a:cs typeface="Arial"/>
              </a:rPr>
              <a:t>https://github.com/ebelsx7/EPWS2020JuwigEbel/wiki/%28Soziotechnische%29-Funktionalit%C3%A4ten-und-Gamification</a:t>
            </a:r>
            <a:endParaRPr sz="1200"/>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rgbClr val="000000"/>
                </a:solidFill>
                <a:latin typeface="Arial"/>
                <a:ea typeface="Arial"/>
                <a:cs typeface="Arial"/>
              </a:rPr>
              <a:t>Zusätzlich zu den bereits existierenden Funktionalitäten, wurden einige zusätzliche soziotechnische und Gamification Analysen vorgenommen und festgehalten.</a:t>
            </a:r>
            <a:endParaRPr sz="1200" b="0" i="0" u="none">
              <a:solidFill>
                <a:srgbClr val="000000"/>
              </a:solidFill>
              <a:latin typeface="Arial"/>
              <a:ea typeface="Arial"/>
              <a:cs typeface="Arial"/>
            </a:endParaRPr>
          </a:p>
          <a:p>
            <a:pPr>
              <a:defRPr/>
            </a:pPr>
            <a:endParaRPr sz="1200"/>
          </a:p>
          <a:p>
            <a:pPr>
              <a:defRPr/>
            </a:pPr>
            <a:r>
              <a:rPr lang="de-DE" sz="1200" b="0" i="0" u="none" strike="noStrike" cap="none" spc="0">
                <a:solidFill>
                  <a:schemeClr val="tx1"/>
                </a:solidFill>
                <a:latin typeface="+mn-lt"/>
                <a:ea typeface="+mn-ea"/>
                <a:cs typeface="+mn-cs"/>
              </a:rPr>
              <a:t>Ganze Ansicht im Wiki: </a:t>
            </a:r>
            <a:r>
              <a:rPr lang="de-DE" sz="1200" b="0" i="0" u="none" strike="noStrike" cap="none" spc="0">
                <a:solidFill>
                  <a:schemeClr val="tx1"/>
                </a:solidFill>
                <a:latin typeface="Arial"/>
                <a:ea typeface="Arial"/>
                <a:cs typeface="Arial"/>
              </a:rPr>
              <a:t>https://github.com/ebelsx7/EPWS2020JuwigEbel/wiki/%28Soziotechnische%29-Funktionalit%C3%A4ten-und-Gamification</a:t>
            </a:r>
            <a:endParaRPr sz="1200"/>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Arial"/>
                <a:ea typeface="Arial"/>
                <a:cs typeface="Arial"/>
              </a:rPr>
              <a:t>Im Iterationsprozess haben wir uns dafür entschieden die Tags als eigene  Ressource zu modellieren, weil sie einen essentiellen Part sowohl beim  finden von Nutzern als auch Projekten spielt. So lassen sich nun neue  Tags erstellen, löschen und bearbeiten sowie eine Liste aller  verfügbaren Tags anzeigen. Desweiteren wurde der Queryparameter UserID  bei Chats entfernt, da diese als in Attribut in den Body mitgegeben  wird. Zum Schluss haben wir die neue Subressource /Chats/</a:t>
            </a:r>
            <a:r>
              <a:rPr sz="1200" b="0" i="0" u="none">
                <a:solidFill>
                  <a:srgbClr val="000000"/>
                </a:solidFill>
                <a:latin typeface="Arial"/>
                <a:ea typeface="Arial"/>
                <a:cs typeface="Arial"/>
              </a:rPr>
              <a:t>request hinzugefügt, über die man Chatanfragen senden kann.</a:t>
            </a:r>
            <a:endParaRPr sz="1200" b="0" i="0" u="none">
              <a:solidFill>
                <a:srgbClr val="000000"/>
              </a:solidFill>
              <a:latin typeface="Arial"/>
              <a:ea typeface="Arial"/>
              <a:cs typeface="Arial"/>
            </a:endParaRPr>
          </a:p>
          <a:p>
            <a:pPr>
              <a:defRPr/>
            </a:pPr>
            <a:endParaRPr/>
          </a:p>
          <a:p>
            <a:pPr>
              <a:defRPr/>
            </a:pPr>
            <a:endParaRPr/>
          </a:p>
          <a:p>
            <a:pPr>
              <a:defRPr/>
            </a:pPr>
            <a:r>
              <a:rPr/>
              <a:t>Darstellung im Wiki: </a:t>
            </a:r>
            <a:r>
              <a:rPr lang="de-DE" sz="1200" b="0" i="0" u="none" strike="noStrike" cap="none" spc="0">
                <a:solidFill>
                  <a:schemeClr val="tx1"/>
                </a:solidFill>
                <a:latin typeface="Arial"/>
                <a:ea typeface="Arial"/>
                <a:cs typeface="Arial"/>
              </a:rPr>
              <a:t>https://github.com/ebelsx7/EPWS2020JuwigEbel/wiki/REST-Schnittstellen-Modellierung</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Arial"/>
                <a:ea typeface="Arial"/>
                <a:cs typeface="Arial"/>
              </a:rPr>
              <a:t>Links: Login/Registrierung</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Hier hat man die Optionen sich anzumelden, zu registrieren oder ohne Anmeldung fortzufahren.</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Rechts: Startseite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Oben im Header ist ein Button, der zur Support-Anfragen Seite führt und ein Button der die FAQ öffnet</a:t>
            </a:r>
            <a:r>
              <a:rPr lang="de-DE" sz="1200" b="0" i="0" u="none" strike="noStrike" cap="none" spc="0">
                <a:solidFill>
                  <a:schemeClr val="tx1"/>
                </a:solidFill>
                <a:latin typeface="Arial"/>
                <a:ea typeface="Arial"/>
                <a:cs typeface="Arial"/>
              </a:rPr>
              <a:t>.</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Im oberen Drittel werden neue Projekte mit einem Tag angezeigt, welche man abonniert hat</a:t>
            </a:r>
            <a:r>
              <a:rPr lang="de-DE" sz="1200" b="0" i="0" u="none" strike="noStrike" cap="none" spc="0">
                <a:solidFill>
                  <a:schemeClr val="tx1"/>
                </a:solidFill>
                <a:latin typeface="Arial"/>
                <a:ea typeface="Arial"/>
                <a:cs typeface="Arial"/>
              </a:rPr>
              <a:t>.</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Im zweiten Drittel wird man über verpasste Chatnachrichten informiert</a:t>
            </a:r>
            <a:r>
              <a:rPr lang="de-DE" sz="1200" b="0" i="0" u="none" strike="noStrike" cap="none" spc="0">
                <a:solidFill>
                  <a:schemeClr val="tx1"/>
                </a:solidFill>
                <a:latin typeface="Arial"/>
                <a:ea typeface="Arial"/>
                <a:cs typeface="Arial"/>
              </a:rPr>
              <a:t>.</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Im unteren Drittel werden Kontaktanfragen angezeigt</a:t>
            </a:r>
            <a:r>
              <a:rPr lang="de-DE" sz="1200" b="0" i="0" u="none" strike="noStrike" cap="none" spc="0">
                <a:solidFill>
                  <a:schemeClr val="tx1"/>
                </a:solidFill>
                <a:latin typeface="Arial"/>
                <a:ea typeface="Arial"/>
                <a:cs typeface="Arial"/>
              </a:rPr>
              <a:t>.</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Der Footer enthält die Elemente: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Startseite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Suche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Chats</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Meine Projekte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 Profil</a:t>
            </a:r>
            <a:endParaRPr lang="de-DE"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Arial"/>
                <a:ea typeface="Arial"/>
                <a:cs typeface="Arial"/>
              </a:rPr>
              <a:t>Links: Support Anfrage Seite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Hier muss ein Problembereich angegeben werden, welcher eine Dropdown Liste ist (links dargestellt)</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Darunter werden der Betreff und die Mitteilung eingegeben</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Rechts: Feedback Seite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Hier wird der Grund und der Inhalt angegeben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Der Footer enthält die Elemente: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Startseite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Suche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Chats</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Meine Projekte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 Profil</a:t>
            </a:r>
            <a:endParaRPr lang="de-DE"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Arial"/>
                <a:ea typeface="Arial"/>
                <a:cs typeface="Arial"/>
              </a:rPr>
              <a:t>Links: Personensuche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Ganz oben im Header kann man nach markierten* Personen filtern und seine abonnierten Tags bearbeiten</a:t>
            </a:r>
            <a:r>
              <a:rPr lang="de-DE" sz="1200" b="0" i="0" u="none" strike="noStrike" cap="none" spc="0">
                <a:solidFill>
                  <a:schemeClr val="tx1"/>
                </a:solidFill>
                <a:latin typeface="Arial"/>
                <a:ea typeface="Arial"/>
                <a:cs typeface="Arial"/>
              </a:rPr>
              <a:t>.</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Auf der Hauptseite finden sich die Suchkriterien und darunter die Ergebnisse</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Rechts: Projektsuche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Ganz oben im Header kann nach markierten* Projekten Filtern und seine abonnierten Tags bearbeiten</a:t>
            </a:r>
            <a:r>
              <a:rPr lang="de-DE" sz="1200" b="0" i="0" u="none" strike="noStrike" cap="none" spc="0">
                <a:solidFill>
                  <a:schemeClr val="tx1"/>
                </a:solidFill>
                <a:latin typeface="Arial"/>
                <a:ea typeface="Arial"/>
                <a:cs typeface="Arial"/>
              </a:rPr>
              <a:t>.</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Auf der Hauptseite finden sich die Suchkriterien und darunter die Ergebnisse</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*Markiert bedeutet in dem Fall, dass man sie sich manuell mit dem Stern vorgemerkt hat, um sie sich später nochmal in Ruhe anschauen zu können</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Der Footer enthält die Elemente: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Startseite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Suche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Chats</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Meine Projekte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 Profil</a:t>
            </a:r>
            <a:endParaRPr lang="de-DE"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Arial"/>
                <a:ea typeface="Arial"/>
                <a:cs typeface="Arial"/>
              </a:rPr>
              <a:t>Links: 404 Seite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Darauf ist unser Maskottchen PIP die Raupe zu sehen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Für weiter Details siehe Gamification Begründung im Wiki</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Rechts: Neue Projekte mit dem abonnierten Tag: Handwerk</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Die Projekte hier werden einem dargestellt da sie neu sind  und mit dem Tag "Handwerk" erstellt wurden und der Nutzer diesen Tag abonniert hat</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Der Pfeil rechts führt zur Projektseite und mit dem Stern können die Projekte markiert werden um sie später anzuschauen</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Der Footer enthält die Elemente: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Startseite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Suche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Chats</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Meine Projekte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 Profil</a:t>
            </a:r>
            <a:endParaRPr lang="de-DE"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Arial"/>
                <a:ea typeface="Arial"/>
                <a:cs typeface="Arial"/>
              </a:rPr>
              <a:t>Links (Chat Hauptseite): </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Hier werden die Chats mit den unterschiedlichen Personen angezeigt. </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Die grüne Zahl auf dem Profilbild der Personen steht für die Anzahl neuer Nachrichten.</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Rechts (weitere Darstellung/Animation):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Die weiße Zahl bei dem People Symbol steht für aussehende Kontaktanfragen. </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Desweiteren wird demonstriert wie der Swipe zu der Funktion "Chat löschen" aussehen könnte.</a:t>
            </a:r>
            <a:r>
              <a:rPr lang="de-DE" sz="1200" b="0" i="0" u="none" strike="noStrike" cap="none" spc="0">
                <a:solidFill>
                  <a:schemeClr val="tx1"/>
                </a:solidFill>
                <a:latin typeface="Arial"/>
                <a:ea typeface="Arial"/>
                <a:cs typeface="Arial"/>
              </a:rPr>
              <a:t> </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Der Footer enthält die Elemente:</a:t>
            </a:r>
            <a:endParaRPr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Startseite</a:t>
            </a:r>
            <a:endParaRPr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Suche</a:t>
            </a:r>
            <a:endParaRPr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Chats</a:t>
            </a:r>
            <a:endParaRPr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Meine Projekte</a:t>
            </a:r>
            <a:endParaRPr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 Profil</a:t>
            </a:r>
            <a:endParaRPr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Arial"/>
                <a:ea typeface="Arial"/>
                <a:cs typeface="Arial"/>
              </a:rPr>
              <a:t>Links: Kontaktanfragen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Hier sind die eingehenden Kontaktanfragen zu sehen und wer diese gesendet hat.</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Mit dem grünen Hacken werden sie bestätigt und ein Chat mit den Nutzer wird gestartet.</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Mit dem roten X wird die Anfrage abgelehnt.</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Klickt man auf den Namen des Nutzers kann man sich dessen Profilseite anzeigen lassen.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Oben rechts im Header kann man durch das plus eine neue Anfrage an jemanden senden und das Chatlogo oben wechselt die Anzeige wieder zu den Chats.</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Rechts: Meine Projekte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Im Header oben kann man ein neues Projekt mit dem Plus Symbol erstellen.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In der Hauptanzeige werden hier alle Projekte angezeigt die man selber leitet oder in denen man Mitglied ist.</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Der Footer enthält die Elemente: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Startseite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Suche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Chats</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Meine Projekte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 Profil</a:t>
            </a:r>
            <a:endParaRPr lang="de-DE"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Arial"/>
                <a:ea typeface="Arial"/>
                <a:cs typeface="Arial"/>
              </a:rPr>
              <a:t>Account Einstellungen: </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Hier werden die persönliche Account Einstellungen gezeigt. Darunter findet man unter anderem ei</a:t>
            </a:r>
            <a:r>
              <a:rPr lang="de-DE" sz="1200" b="0" i="0" u="none" strike="noStrike" cap="none" spc="0">
                <a:solidFill>
                  <a:schemeClr val="tx1"/>
                </a:solidFill>
                <a:latin typeface="Arial"/>
                <a:ea typeface="Arial"/>
                <a:cs typeface="Arial"/>
              </a:rPr>
              <a:t>nen Link zu den persönlichen Datenschutz-Einstellungen und den Email-Einstellungen </a:t>
            </a:r>
            <a:r>
              <a:rPr lang="de-DE" sz="1200" b="0" i="0" u="none" strike="noStrike" cap="none" spc="0">
                <a:solidFill>
                  <a:schemeClr val="tx1"/>
                </a:solidFill>
                <a:latin typeface="Arial"/>
                <a:ea typeface="Arial"/>
                <a:cs typeface="Arial"/>
              </a:rPr>
              <a:t> (siehe nächste Folie).</a:t>
            </a:r>
            <a:r>
              <a:rPr lang="de-DE" sz="1200" b="0" i="0" u="none" strike="noStrike" cap="none" spc="0">
                <a:solidFill>
                  <a:schemeClr val="tx1"/>
                </a:solidFill>
                <a:latin typeface="Arial"/>
                <a:ea typeface="Arial"/>
                <a:cs typeface="Arial"/>
              </a:rPr>
              <a:t> Das Benutzer-Passwort kann bearbeitet werden und man kann sich ausloggen oder seinen Account löschen (Nudging folgt).</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Der Footer enthält die Elemente:</a:t>
            </a:r>
            <a:endParaRPr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Startseite</a:t>
            </a:r>
            <a:endParaRPr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Suche</a:t>
            </a:r>
            <a:endParaRPr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Chats</a:t>
            </a:r>
            <a:endParaRPr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Meine Projekte</a:t>
            </a:r>
            <a:endParaRPr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 Profil</a:t>
            </a:r>
            <a:endParaRPr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Arial"/>
                <a:ea typeface="Arial"/>
                <a:cs typeface="Arial"/>
              </a:rPr>
              <a:t>Links: Email Einstellungen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Hier kann der Nutzer seine Email Adresse ändern.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Darunter kann man einstellen bei welchen Ereignissen man per Email benachrichtigt werden möchte.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Mit "Neue Einträgen im Projektfeed" ist das abonnieren von Tags gemeint.</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Rechts: Datenschutz</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Hier kann man genauer einstellen für wen das eigene Profil sichtbar sein soll und wer einen kontaktieren darf.</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Unten lassen sich noch alle gesammelten Personen bezogenen Daten über sich selbst anfordern.</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Der Footer enthält die Elemente: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Startseite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Suche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Chats</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Meine Projekte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 Profil</a:t>
            </a:r>
            <a:endParaRPr lang="de-DE"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Arial"/>
                <a:ea typeface="Arial"/>
                <a:cs typeface="Arial"/>
              </a:rPr>
              <a:t>Projektansicht-Eigen (links): </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Hier kann man die eigenen Projekte einsehen, bei denen man beteiligt ist. Wenn man Projekteiter eines Projekts ist, hat man die Möglichkeit dieses außerdem zu bearbeiten.</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Projektansicht-Fremd (rechts): </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Im Gegensatz zu den eigenen Projekten kann man bei der Projektsuche keine Einstellungs- bzw. Bearbeitungs-Möglichkeiten vornehmen.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Der Footer enthält die Elemente:</a:t>
            </a:r>
            <a:endParaRPr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Startseite</a:t>
            </a:r>
            <a:endParaRPr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Suche</a:t>
            </a:r>
            <a:endParaRPr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Chats</a:t>
            </a:r>
            <a:endParaRPr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Meine Projekte</a:t>
            </a:r>
            <a:endParaRPr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 Profil</a:t>
            </a:r>
            <a:endParaRPr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Arial"/>
                <a:ea typeface="Arial"/>
                <a:cs typeface="Arial"/>
              </a:rPr>
              <a:t>Links: Mein Profil</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Im Header zu sehen sind drei Symbole: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Profileinstellungen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Eigenes Profil aus fremder perspektive Anzeigen (hier kann man sehen wie das eigene Profil aus einer fremden Perspektive aussehen würde)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Profil bearbeiten (hier kann man die angegebenen Daten bearbeiten)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In der Hauptansicht sind hier die Details über das eigene Profil zu sehen sowie die eigenen Projekte an denen man teilnimmt.</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Rechts: Profil eines anderen Nutzers</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Im Header zu sehen ist ein Menüsymbol welches die Optionen zum anschreiben oder melden des Nutzers bietet.</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In der Hauptansicht sind hier die Details über das Profil des Nutzers zu sehen sowie die Projekte an denen er/sie teilnimmt.</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Der Footer enthält die Elemente: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Startseite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Suche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Chats</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Meine Projekte</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  - Mein Profil</a:t>
            </a:r>
            <a:endParaRPr lang="de-DE"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Die hier angegebenen Schemen dienen zur Verwendung unserer  REST-Schnittstelle. Sie geben die Syntax vor nach der die gesendeten  Daten vorliegen müssen. Die JSON Dateien werden durch die Methoden PUT  und POST an den Server gesendet. Daher sind nur all jene Ressourcen in  diesem Schritt interessant, welche auch über die POST und PUT Methoden  angesprochen werden können. Das </a:t>
            </a:r>
            <a:r>
              <a:rPr sz="1000" b="0" i="0" u="none">
                <a:solidFill>
                  <a:srgbClr val="000000"/>
                </a:solidFill>
                <a:latin typeface="Courier New"/>
                <a:ea typeface="Courier New"/>
                <a:cs typeface="Courier New"/>
              </a:rPr>
              <a:t>"required": []</a:t>
            </a:r>
            <a:r>
              <a:rPr sz="1200" b="0" i="0" u="none">
                <a:solidFill>
                  <a:srgbClr val="000000"/>
                </a:solidFill>
                <a:latin typeface="Times New Roman"/>
                <a:ea typeface="Times New Roman"/>
                <a:cs typeface="Times New Roman"/>
              </a:rPr>
              <a:t> Feld bezieht  sich jeweils darauf, wenn ein POST gesendet wird. Bei einem PUT muss  nur mindestens ein beliebiges Attribut gesendet werden.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Dadurch ergeben sich für uns folgende JSON Schemen: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200" b="0" i="0" u="sng">
                <a:solidFill>
                  <a:schemeClr val="tx1"/>
                </a:solidFill>
                <a:latin typeface="Times New Roman"/>
                <a:ea typeface="Times New Roman"/>
                <a:cs typeface="Times New Roman"/>
              </a:rPr>
              <a:t>Schema</a:t>
            </a:r>
            <a:r>
              <a:rPr u="none">
                <a:solidFill>
                  <a:schemeClr val="tx1"/>
                </a:solidFill>
              </a:rPr>
              <a:t>	  	</a:t>
            </a:r>
            <a:r>
              <a:rPr sz="1200" b="0" i="0" u="sng">
                <a:solidFill>
                  <a:srgbClr val="000000"/>
                </a:solidFill>
                <a:latin typeface="Times New Roman"/>
                <a:ea typeface="Times New Roman"/>
                <a:cs typeface="Times New Roman"/>
              </a:rPr>
              <a:t>Beschreibung</a:t>
            </a:r>
            <a:endParaRPr sz="1200" b="0" i="0" u="sng">
              <a:solidFill>
                <a:schemeClr val="tx1"/>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user_schema.json</a:t>
            </a:r>
            <a:r>
              <a:rPr/>
              <a:t>	</a:t>
            </a:r>
            <a:r>
              <a:rPr sz="1200" b="0" i="0" u="none">
                <a:solidFill>
                  <a:srgbClr val="000000"/>
                </a:solidFill>
                <a:latin typeface="Times New Roman"/>
                <a:ea typeface="Times New Roman"/>
                <a:cs typeface="Times New Roman"/>
              </a:rPr>
              <a:t>Für das anlegen und bearbeiten eines Nutzers</a:t>
            </a:r>
            <a:r>
              <a:rPr/>
              <a:t>	</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project_schema.json</a:t>
            </a:r>
            <a:r>
              <a:rPr/>
              <a:t>	</a:t>
            </a:r>
            <a:r>
              <a:rPr sz="1200" b="0" i="0" u="none">
                <a:solidFill>
                  <a:srgbClr val="000000"/>
                </a:solidFill>
                <a:latin typeface="Times New Roman"/>
                <a:ea typeface="Times New Roman"/>
                <a:cs typeface="Times New Roman"/>
              </a:rPr>
              <a:t>Für das anlegen und bearbeiten eines Projekts</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tag_schema.json</a:t>
            </a:r>
            <a:r>
              <a:rPr/>
              <a:t>	</a:t>
            </a:r>
            <a:r>
              <a:rPr sz="1200" b="0" i="0" u="none">
                <a:solidFill>
                  <a:srgbClr val="000000"/>
                </a:solidFill>
                <a:latin typeface="Times New Roman"/>
                <a:ea typeface="Times New Roman"/>
                <a:cs typeface="Times New Roman"/>
              </a:rPr>
              <a:t>Für das anlegen und bearbeiten eines Tags</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chat_schema.json</a:t>
            </a:r>
            <a:r>
              <a:rPr/>
              <a:t>	</a:t>
            </a:r>
            <a:r>
              <a:rPr sz="1200" b="0" i="0" u="none">
                <a:solidFill>
                  <a:srgbClr val="000000"/>
                </a:solidFill>
                <a:latin typeface="Times New Roman"/>
                <a:ea typeface="Times New Roman"/>
                <a:cs typeface="Times New Roman"/>
              </a:rPr>
              <a:t>Für das senden einer Chat-Nachricht</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chatanfrage_schema.json</a:t>
            </a:r>
            <a:r>
              <a:rPr/>
              <a:t>	</a:t>
            </a:r>
            <a:r>
              <a:rPr sz="1200" b="0" i="0" u="none">
                <a:solidFill>
                  <a:srgbClr val="000000"/>
                </a:solidFill>
                <a:latin typeface="Times New Roman"/>
                <a:ea typeface="Times New Roman"/>
                <a:cs typeface="Times New Roman"/>
              </a:rPr>
              <a:t>Für das senden einer Chat-Anfrage</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feedback_schema.json</a:t>
            </a:r>
            <a:r>
              <a:rPr/>
              <a:t>	</a:t>
            </a:r>
            <a:r>
              <a:rPr sz="1200" b="0" i="0" u="none">
                <a:solidFill>
                  <a:srgbClr val="000000"/>
                </a:solidFill>
                <a:latin typeface="Times New Roman"/>
                <a:ea typeface="Times New Roman"/>
                <a:cs typeface="Times New Roman"/>
              </a:rPr>
              <a:t>Für das senden eines Feedbacks</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support_schema.json</a:t>
            </a:r>
            <a:r>
              <a:rPr sz="1200" b="0" i="0" u="none">
                <a:solidFill>
                  <a:srgbClr val="000000"/>
                </a:solidFill>
                <a:latin typeface="Times New Roman"/>
                <a:ea typeface="Times New Roman"/>
                <a:cs typeface="Times New Roman"/>
              </a:rPr>
              <a:t>	</a:t>
            </a:r>
            <a:r>
              <a:rPr sz="1200" b="0" i="0" u="none">
                <a:solidFill>
                  <a:srgbClr val="000000"/>
                </a:solidFill>
                <a:latin typeface="Times New Roman"/>
                <a:ea typeface="Times New Roman"/>
                <a:cs typeface="Times New Roman"/>
              </a:rPr>
              <a:t>Für das senden einer Support Anfrage</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endParaRPr/>
          </a:p>
          <a:p>
            <a:pPr>
              <a:defRPr/>
            </a:pPr>
            <a:r>
              <a:rPr/>
              <a:t>Vollständige Ansicht im Wiki: </a:t>
            </a:r>
            <a:r>
              <a:rPr lang="de-DE" sz="1200" b="0" i="0" u="none" strike="noStrike" cap="none" spc="0">
                <a:solidFill>
                  <a:schemeClr val="tx1"/>
                </a:solidFill>
                <a:latin typeface="Arial"/>
                <a:ea typeface="Arial"/>
                <a:cs typeface="Arial"/>
              </a:rPr>
              <a:t>https://github.com/ebelsx7/EPWS2020JuwigEbel/wiki/JSON-Schemas</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Wir haben uns für die Speicherung von Daten mit Hilfe von Mongoose und  MongoDB entschieden. Es handelt sich um eine Open Source Software, die  frei zugänglich ist und bietet durch das Modul Mongoose eine einfache  Einbindung in Javascript. Dadurch dass wir eine Datenbank verwenden sind  wir auch in der Lage die Daten konsistent und mit weniger Problemen,  wie z.B. Race Conditions oder Rechteprüfung, zu speichern.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Wir haben uns für die Speicherung von Daten mit Hilfe von Mongoose und  MongoDB entschieden. Es handelt sich um eine Open Source Software, die  frei zugänglich ist und bietet durch das Modul Mongoose eine einfache  Einbindung in Javascript. Dadurch dass wir eine Datenbank verwenden sind  wir auch in der Lage die Daten konsistent und mit weniger Problemen,  wie z.B. Race Conditions oder Rechteprüfung, zu speichern.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Wir haben uns für die Speicherung von Daten mit Hilfe von Mongoose und  MongoDB entschieden. Es handelt sich um eine Open Source Software, die  frei zugänglich ist und bietet durch das Modul Mongoose eine einfache  Einbindung in Javascript. Dadurch dass wir eine Datenbank verwenden sind  wir auch in der Lage die Daten konsistent und mit weniger Problemen,  wie z.B. Race Conditions oder Rechteprüfung, zu speichern.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Wir haben uns für die Speicherung von Daten mit Hilfe von Mongoose und  MongoDB entschieden. Es handelt sich um eine Open Source Software, die  frei zugänglich ist und bietet durch das Modul Mongoose eine einfache  Einbindung in Javascript. Dadurch dass wir eine Datenbank verwenden sind  wir auch in der Lage die Daten konsistent und mit weniger Problemen,  wie z.B. Race Conditions oder Rechteprüfung, zu speichern.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Hier wurden nur die Topics von Projektsuche und Nutzer sowie Personensuche und Nutzer vertauscht, da diese versehentlich verdreht waren. </a:t>
            </a:r>
            <a:endParaRPr/>
          </a:p>
          <a:p>
            <a:pPr>
              <a:defRPr/>
            </a:pPr>
            <a:endParaRPr/>
          </a:p>
          <a:p>
            <a:pPr>
              <a:defRPr/>
            </a:pPr>
            <a:r>
              <a:rPr sz="1200" b="0" i="0" u="none">
                <a:solidFill>
                  <a:srgbClr val="000000"/>
                </a:solidFill>
                <a:latin typeface="Arial"/>
                <a:ea typeface="Arial"/>
                <a:cs typeface="Arial"/>
              </a:rPr>
              <a:t>Entität wird hier die Person/das Prinzip genannt von welchem das Interesse am Pub/Sub ausgeht.</a:t>
            </a:r>
            <a:endParaRPr sz="1200" b="0" i="0" u="none">
              <a:solidFill>
                <a:srgbClr val="000000"/>
              </a:solidFill>
              <a:latin typeface="Arial"/>
              <a:ea typeface="Arial"/>
              <a:cs typeface="Arial"/>
            </a:endParaRPr>
          </a:p>
          <a:p>
            <a:pPr>
              <a:defRPr/>
            </a:pPr>
            <a:endParaRPr/>
          </a:p>
          <a:p>
            <a:pPr>
              <a:defRPr/>
            </a:pPr>
            <a:r>
              <a:rPr sz="1200" b="0" i="0" u="none">
                <a:solidFill>
                  <a:srgbClr val="000000"/>
                </a:solidFill>
                <a:latin typeface="Arial"/>
                <a:ea typeface="Arial"/>
                <a:cs typeface="Arial"/>
              </a:rPr>
              <a:t>1. Die Projektsuche des Dienstes publisht automatisch die neuen Projekte, welche kategorischen Tags zugeordnet wurden, um Projektsuchende darüber zu informieren.</a:t>
            </a:r>
            <a:endParaRPr sz="1200" b="0" i="0" u="none">
              <a:solidFill>
                <a:srgbClr val="000000"/>
              </a:solidFill>
              <a:latin typeface="Arial"/>
              <a:ea typeface="Arial"/>
              <a:cs typeface="Arial"/>
            </a:endParaRPr>
          </a:p>
          <a:p>
            <a:pPr>
              <a:defRPr/>
            </a:pPr>
            <a:r>
              <a:rPr sz="1200" b="0" i="0" u="none">
                <a:solidFill>
                  <a:srgbClr val="000000"/>
                </a:solidFill>
                <a:latin typeface="Arial"/>
                <a:ea typeface="Arial"/>
                <a:cs typeface="Arial"/>
              </a:rPr>
              <a:t>2. Die Nutzer haben ein Interesse daran Projekte nach speziellen Kategorien (Tags) zu </a:t>
            </a:r>
            <a:r>
              <a:rPr sz="1200" b="0" i="0" u="none">
                <a:solidFill>
                  <a:srgbClr val="000000"/>
                </a:solidFill>
                <a:latin typeface="Arial"/>
                <a:ea typeface="Arial"/>
                <a:cs typeface="Arial"/>
              </a:rPr>
              <a:t>subscriben</a:t>
            </a:r>
            <a:r>
              <a:rPr sz="1200" b="0" i="0" u="none">
                <a:solidFill>
                  <a:srgbClr val="000000"/>
                </a:solidFill>
                <a:latin typeface="Arial"/>
                <a:ea typeface="Arial"/>
                <a:cs typeface="Arial"/>
              </a:rPr>
              <a:t>. Dadurch können sie bei der Suche nach Projekten unterstützt werden und werden informiert, wenn ein neues Projekt erstellt wird, für das sie sich interessieren.</a:t>
            </a:r>
            <a:endParaRPr sz="1200" b="0" i="0" u="none">
              <a:solidFill>
                <a:srgbClr val="000000"/>
              </a:solidFill>
              <a:latin typeface="Arial"/>
              <a:ea typeface="Arial"/>
              <a:cs typeface="Arial"/>
            </a:endParaRPr>
          </a:p>
          <a:p>
            <a:pPr>
              <a:defRPr/>
            </a:pPr>
            <a:r>
              <a:rPr sz="1200" b="0" i="0" u="none">
                <a:solidFill>
                  <a:srgbClr val="000000"/>
                </a:solidFill>
                <a:latin typeface="Arial"/>
                <a:ea typeface="Arial"/>
                <a:cs typeface="Arial"/>
              </a:rPr>
              <a:t>3. Die Personensuche des Dienstes publisht automatisch die neuen User, welche die ausgewählten Fähigkeiten (Tags) angegeben haben, um Projektleiter darüber zu informieren.</a:t>
            </a:r>
            <a:endParaRPr sz="1200" b="0" i="0" u="none">
              <a:solidFill>
                <a:srgbClr val="000000"/>
              </a:solidFill>
              <a:latin typeface="Arial"/>
              <a:ea typeface="Arial"/>
              <a:cs typeface="Arial"/>
            </a:endParaRPr>
          </a:p>
          <a:p>
            <a:pPr>
              <a:defRPr/>
            </a:pPr>
            <a:r>
              <a:rPr sz="1200" b="0" i="0" u="none">
                <a:solidFill>
                  <a:srgbClr val="000000"/>
                </a:solidFill>
                <a:latin typeface="Arial"/>
                <a:ea typeface="Arial"/>
                <a:cs typeface="Arial"/>
              </a:rPr>
              <a:t>4. Die Nutzer haben ein Interesse daran Projektsuchende nach speziellen Fähigkeiten (Tags) zu </a:t>
            </a:r>
            <a:r>
              <a:rPr sz="1200" b="0" i="0" u="none">
                <a:solidFill>
                  <a:srgbClr val="000000"/>
                </a:solidFill>
                <a:latin typeface="Arial"/>
                <a:ea typeface="Arial"/>
                <a:cs typeface="Arial"/>
              </a:rPr>
              <a:t>subscriben</a:t>
            </a:r>
            <a:r>
              <a:rPr sz="1200" b="0" i="0" u="none">
                <a:solidFill>
                  <a:srgbClr val="000000"/>
                </a:solidFill>
                <a:latin typeface="Arial"/>
                <a:ea typeface="Arial"/>
                <a:cs typeface="Arial"/>
              </a:rPr>
              <a:t>. Dadurch kann ein Projektleiter darüber informiert werden, wenn ein neuer Nutzer mit den Anforderungen auftaucht, wonach er sucht.</a:t>
            </a:r>
            <a:endParaRPr sz="1200" b="0" i="0" u="none">
              <a:solidFill>
                <a:srgbClr val="000000"/>
              </a:solidFill>
              <a:latin typeface="Arial"/>
              <a:ea typeface="Arial"/>
              <a:cs typeface="Arial"/>
            </a:endParaRPr>
          </a:p>
          <a:p>
            <a:pPr>
              <a:defRPr/>
            </a:pPr>
            <a:r>
              <a:rPr sz="1200" b="0" i="0" u="none">
                <a:solidFill>
                  <a:srgbClr val="000000"/>
                </a:solidFill>
                <a:latin typeface="Arial"/>
                <a:ea typeface="Arial"/>
                <a:cs typeface="Arial"/>
              </a:rPr>
              <a:t>5. Die Chats publishen automatisch bei Änderungen in einem spezifischen Chat, damit alle Teilnehmer darüber informiert werden können.</a:t>
            </a:r>
            <a:endParaRPr sz="1200" b="0" i="0" u="none">
              <a:solidFill>
                <a:srgbClr val="000000"/>
              </a:solidFill>
              <a:latin typeface="Arial"/>
              <a:ea typeface="Arial"/>
              <a:cs typeface="Arial"/>
            </a:endParaRPr>
          </a:p>
          <a:p>
            <a:pPr>
              <a:defRPr/>
            </a:pPr>
            <a:r>
              <a:rPr sz="1200" b="0" i="0" u="none">
                <a:solidFill>
                  <a:srgbClr val="000000"/>
                </a:solidFill>
                <a:latin typeface="Arial"/>
                <a:ea typeface="Arial"/>
                <a:cs typeface="Arial"/>
              </a:rPr>
              <a:t>6. Der Nutzer </a:t>
            </a:r>
            <a:r>
              <a:rPr sz="1200" b="0" i="0" u="none">
                <a:solidFill>
                  <a:srgbClr val="000000"/>
                </a:solidFill>
                <a:latin typeface="Arial"/>
                <a:ea typeface="Arial"/>
                <a:cs typeface="Arial"/>
              </a:rPr>
              <a:t>subscribed</a:t>
            </a:r>
            <a:r>
              <a:rPr sz="1200" b="0" i="0" u="none">
                <a:solidFill>
                  <a:srgbClr val="000000"/>
                </a:solidFill>
                <a:latin typeface="Arial"/>
                <a:ea typeface="Arial"/>
                <a:cs typeface="Arial"/>
              </a:rPr>
              <a:t>die Liste aller Chats, die in der Suche mit dem Query auf seine ID auftauchen. Somit kann er Chatanfragen sehen, die mit seiner ID versehen wurden.</a:t>
            </a:r>
            <a:endParaRPr sz="1200" b="0" i="0" u="none">
              <a:solidFill>
                <a:srgbClr val="000000"/>
              </a:solidFill>
              <a:latin typeface="Arial"/>
              <a:ea typeface="Arial"/>
              <a:cs typeface="Arial"/>
            </a:endParaRPr>
          </a:p>
          <a:p>
            <a:pPr>
              <a:defRPr/>
            </a:pPr>
            <a:r>
              <a:rPr sz="1200" b="0" i="0" u="none">
                <a:solidFill>
                  <a:srgbClr val="000000"/>
                </a:solidFill>
                <a:latin typeface="Arial"/>
                <a:ea typeface="Arial"/>
                <a:cs typeface="Arial"/>
              </a:rPr>
              <a:t>7. Jeder eigene Chat publisht Informationen über neue Nachrichten an die jeweiligen Nutzer.</a:t>
            </a:r>
            <a:endParaRPr sz="1200" b="0" i="0" u="none">
              <a:solidFill>
                <a:srgbClr val="000000"/>
              </a:solidFill>
              <a:latin typeface="Arial"/>
              <a:ea typeface="Arial"/>
              <a:cs typeface="Arial"/>
            </a:endParaRPr>
          </a:p>
          <a:p>
            <a:pPr>
              <a:defRPr/>
            </a:pPr>
            <a:r>
              <a:rPr sz="1200" b="0" i="0" u="none">
                <a:solidFill>
                  <a:srgbClr val="000000"/>
                </a:solidFill>
                <a:latin typeface="Arial"/>
                <a:ea typeface="Arial"/>
                <a:cs typeface="Arial"/>
              </a:rPr>
              <a:t>8. Der Nutzer </a:t>
            </a:r>
            <a:r>
              <a:rPr sz="1200" b="0" i="0" u="none">
                <a:solidFill>
                  <a:srgbClr val="000000"/>
                </a:solidFill>
                <a:latin typeface="Arial"/>
                <a:ea typeface="Arial"/>
                <a:cs typeface="Arial"/>
              </a:rPr>
              <a:t>subscribed</a:t>
            </a:r>
            <a:r>
              <a:rPr sz="1200" b="0" i="0" u="none">
                <a:solidFill>
                  <a:srgbClr val="000000"/>
                </a:solidFill>
                <a:latin typeface="Arial"/>
                <a:ea typeface="Arial"/>
                <a:cs typeface="Arial"/>
              </a:rPr>
              <a:t>seinen spezifischen Chat, damit er über eine neue Nachricht in diesem informiert werden kann.</a:t>
            </a:r>
            <a:endParaRPr sz="1200" b="0" i="0" u="none">
              <a:solidFill>
                <a:srgbClr val="000000"/>
              </a:solidFill>
              <a:latin typeface="Arial"/>
              <a:ea typeface="Arial"/>
              <a:cs typeface="Arial"/>
            </a:endParaRPr>
          </a:p>
          <a:p>
            <a:pPr>
              <a:defRPr/>
            </a:pPr>
            <a:endParaRPr sz="1200" b="0" i="0" u="none">
              <a:solidFill>
                <a:srgbClr val="000000"/>
              </a:solidFill>
              <a:latin typeface="Arial"/>
              <a:ea typeface="Arial"/>
              <a:cs typeface="Arial"/>
            </a:endParaRPr>
          </a:p>
          <a:p>
            <a:pPr>
              <a:defRPr/>
            </a:pPr>
            <a:endParaRPr lang="de-DE" sz="1200" b="0" i="0" u="none" strike="noStrike" cap="none" spc="0">
              <a:solidFill>
                <a:srgbClr val="000000"/>
              </a:solidFill>
              <a:latin typeface="Arial"/>
              <a:ea typeface="Arial"/>
              <a:cs typeface="Arial"/>
            </a:endParaRPr>
          </a:p>
          <a:p>
            <a:pPr>
              <a:defRPr/>
            </a:pPr>
            <a:r>
              <a:rPr lang="de-DE" sz="1200" b="0" i="0" u="none" strike="noStrike" cap="none" spc="0">
                <a:solidFill>
                  <a:srgbClr val="000000"/>
                </a:solidFill>
                <a:latin typeface="Arial"/>
                <a:ea typeface="Arial"/>
                <a:cs typeface="Arial"/>
              </a:rPr>
              <a:t>Darstellung im Wiki: https://github.com/ebelsx7/EPWS2020JuwigEbel/wiki/Topic-Modellierung</a:t>
            </a:r>
            <a:endParaRPr sz="1200" b="0" i="0" u="none">
              <a:solidFill>
                <a:srgbClr val="000000"/>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elfoli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de-DE"/>
              <a:t>Titelmasterformat durch Klicken bearbeiten</a:t>
            </a:r>
            <a:endParaRPr lang="de-DE"/>
          </a:p>
        </p:txBody>
      </p:sp>
      <p:sp>
        <p:nvSpPr>
          <p:cNvPr id="5" name="Untertitel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de-DE"/>
              <a:t>Formatvorlage des Untertitelmasters durch Klicken bearbeiten</a:t>
            </a:r>
            <a:endParaRPr lang="de-DE"/>
          </a:p>
        </p:txBody>
      </p:sp>
      <p:sp>
        <p:nvSpPr>
          <p:cNvPr id="6" name="Datumsplatzhalter 3"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7" name="Fußzeilenplatzhalter 4" hidden="0"/>
          <p:cNvSpPr>
            <a:spLocks noGrp="1"/>
          </p:cNvSpPr>
          <p:nvPr isPhoto="0" userDrawn="0">
            <p:ph type="ftr" sz="quarter" idx="11" hasCustomPrompt="0"/>
          </p:nvPr>
        </p:nvSpPr>
        <p:spPr bwMode="auto"/>
        <p:txBody>
          <a:bodyPr/>
          <a:lstStyle/>
          <a:p>
            <a:pPr>
              <a:defRPr/>
            </a:pPr>
            <a:endParaRPr lang="de-DE"/>
          </a:p>
        </p:txBody>
      </p:sp>
      <p:sp>
        <p:nvSpPr>
          <p:cNvPr id="8" name="Foliennummernplatzhalter 5"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el und vertikaler Text">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defRPr/>
            </a:pPr>
            <a:r>
              <a:rPr lang="de-DE"/>
              <a:t>Titelmasterformat durch Klicken bearbeiten</a:t>
            </a:r>
            <a:endParaRPr lang="de-DE"/>
          </a:p>
        </p:txBody>
      </p:sp>
      <p:sp>
        <p:nvSpPr>
          <p:cNvPr id="5" name="Vertikaler Textplatzhalter 2" hidden="0"/>
          <p:cNvSpPr>
            <a:spLocks noGrp="1"/>
          </p:cNvSpPr>
          <p:nvPr isPhoto="0" userDrawn="0">
            <p:ph type="body" orient="vert" idx="1" hasCustomPrompt="0"/>
          </p:nvPr>
        </p:nvSpPr>
        <p:spPr bwMode="auto"/>
        <p:txBody>
          <a:bodyPr vert="eaVert"/>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6" name="Datumsplatzhalter 3"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7" name="Fußzeilenplatzhalter 4" hidden="0"/>
          <p:cNvSpPr>
            <a:spLocks noGrp="1"/>
          </p:cNvSpPr>
          <p:nvPr isPhoto="0" userDrawn="0">
            <p:ph type="ftr" sz="quarter" idx="11" hasCustomPrompt="0"/>
          </p:nvPr>
        </p:nvSpPr>
        <p:spPr bwMode="auto"/>
        <p:txBody>
          <a:bodyPr/>
          <a:lstStyle/>
          <a:p>
            <a:pPr>
              <a:defRPr/>
            </a:pPr>
            <a:endParaRPr lang="de-DE"/>
          </a:p>
        </p:txBody>
      </p:sp>
      <p:sp>
        <p:nvSpPr>
          <p:cNvPr id="8" name="Foliennummernplatzhalter 5"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kaler Titel und Text">
    <p:spTree>
      <p:nvGrpSpPr>
        <p:cNvPr id="1" name="" hidden="0"/>
        <p:cNvGrpSpPr/>
        <p:nvPr isPhoto="0" userDrawn="0"/>
      </p:nvGrpSpPr>
      <p:grpSpPr bwMode="auto">
        <a:xfrm>
          <a:off x="0" y="0"/>
          <a:ext cx="0" cy="0"/>
          <a:chOff x="0" y="0"/>
          <a:chExt cx="0" cy="0"/>
        </a:xfrm>
      </p:grpSpPr>
      <p:sp>
        <p:nvSpPr>
          <p:cNvPr id="4" name="Vertikaler Titel 1" hidden="0"/>
          <p:cNvSpPr>
            <a:spLocks noGrp="1"/>
          </p:cNvSpPr>
          <p:nvPr isPhoto="0" userDrawn="0">
            <p:ph type="title" orient="vert" hasCustomPrompt="0"/>
          </p:nvPr>
        </p:nvSpPr>
        <p:spPr bwMode="auto">
          <a:xfrm>
            <a:off x="8724900" y="365125"/>
            <a:ext cx="2628900" cy="5811838"/>
          </a:xfrm>
        </p:spPr>
        <p:txBody>
          <a:bodyPr vert="eaVert"/>
          <a:lstStyle/>
          <a:p>
            <a:pPr>
              <a:defRPr/>
            </a:pPr>
            <a:r>
              <a:rPr lang="de-DE"/>
              <a:t>Titelmasterformat durch Klicken bearbeiten</a:t>
            </a:r>
            <a:endParaRPr lang="de-DE"/>
          </a:p>
        </p:txBody>
      </p:sp>
      <p:sp>
        <p:nvSpPr>
          <p:cNvPr id="5" name="Vertikaler Textplatzhalt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6" name="Datumsplatzhalter 3"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7" name="Fußzeilenplatzhalter 4" hidden="0"/>
          <p:cNvSpPr>
            <a:spLocks noGrp="1"/>
          </p:cNvSpPr>
          <p:nvPr isPhoto="0" userDrawn="0">
            <p:ph type="ftr" sz="quarter" idx="11" hasCustomPrompt="0"/>
          </p:nvPr>
        </p:nvSpPr>
        <p:spPr bwMode="auto"/>
        <p:txBody>
          <a:bodyPr/>
          <a:lstStyle/>
          <a:p>
            <a:pPr>
              <a:defRPr/>
            </a:pPr>
            <a:endParaRPr lang="de-DE"/>
          </a:p>
        </p:txBody>
      </p:sp>
      <p:sp>
        <p:nvSpPr>
          <p:cNvPr id="8" name="Foliennummernplatzhalter 5"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el und Inhalt">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defRPr/>
            </a:pPr>
            <a:r>
              <a:rPr lang="de-DE"/>
              <a:t>Titelmasterformat durch Klicken bearbeiten</a:t>
            </a:r>
            <a:endParaRPr lang="de-DE"/>
          </a:p>
        </p:txBody>
      </p:sp>
      <p:sp>
        <p:nvSpPr>
          <p:cNvPr id="5" name="Inhaltsplatzhalter 2" hidden="0"/>
          <p:cNvSpPr>
            <a:spLocks noGrp="1"/>
          </p:cNvSpPr>
          <p:nvPr isPhoto="0" userDrawn="0">
            <p:ph idx="1" hasCustomPrompt="0"/>
          </p:nvPr>
        </p:nvSpPr>
        <p:spPr bwMode="auto"/>
        <p:txBody>
          <a:body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6" name="Datumsplatzhalter 3"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7" name="Fußzeilenplatzhalter 4" hidden="0"/>
          <p:cNvSpPr>
            <a:spLocks noGrp="1"/>
          </p:cNvSpPr>
          <p:nvPr isPhoto="0" userDrawn="0">
            <p:ph type="ftr" sz="quarter" idx="11" hasCustomPrompt="0"/>
          </p:nvPr>
        </p:nvSpPr>
        <p:spPr bwMode="auto"/>
        <p:txBody>
          <a:bodyPr/>
          <a:lstStyle/>
          <a:p>
            <a:pPr>
              <a:defRPr/>
            </a:pPr>
            <a:endParaRPr lang="de-DE"/>
          </a:p>
        </p:txBody>
      </p:sp>
      <p:sp>
        <p:nvSpPr>
          <p:cNvPr id="8" name="Foliennummernplatzhalter 5"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Abschnitts-überschrift">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de-DE"/>
              <a:t>Titelmasterformat durch Klicken bearbeiten</a:t>
            </a:r>
            <a:endParaRPr lang="de-DE"/>
          </a:p>
        </p:txBody>
      </p:sp>
      <p:sp>
        <p:nvSpPr>
          <p:cNvPr id="5" name="Textplatzhalt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de-DE"/>
              <a:t>Textmasterformat bearbeiten</a:t>
            </a:r>
            <a:endParaRPr/>
          </a:p>
        </p:txBody>
      </p:sp>
      <p:sp>
        <p:nvSpPr>
          <p:cNvPr id="6" name="Datumsplatzhalter 3"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7" name="Fußzeilenplatzhalter 4" hidden="0"/>
          <p:cNvSpPr>
            <a:spLocks noGrp="1"/>
          </p:cNvSpPr>
          <p:nvPr isPhoto="0" userDrawn="0">
            <p:ph type="ftr" sz="quarter" idx="11" hasCustomPrompt="0"/>
          </p:nvPr>
        </p:nvSpPr>
        <p:spPr bwMode="auto"/>
        <p:txBody>
          <a:bodyPr/>
          <a:lstStyle/>
          <a:p>
            <a:pPr>
              <a:defRPr/>
            </a:pPr>
            <a:endParaRPr lang="de-DE"/>
          </a:p>
        </p:txBody>
      </p:sp>
      <p:sp>
        <p:nvSpPr>
          <p:cNvPr id="8" name="Foliennummernplatzhalter 5"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Zwei Inhalt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defRPr/>
            </a:pPr>
            <a:r>
              <a:rPr lang="de-DE"/>
              <a:t>Titelmasterformat durch Klicken bearbeiten</a:t>
            </a:r>
            <a:endParaRPr lang="de-DE"/>
          </a:p>
        </p:txBody>
      </p:sp>
      <p:sp>
        <p:nvSpPr>
          <p:cNvPr id="5" name="Inhaltsplatzhalter 2" hidden="0"/>
          <p:cNvSpPr>
            <a:spLocks noGrp="1"/>
          </p:cNvSpPr>
          <p:nvPr isPhoto="0" userDrawn="0">
            <p:ph sz="half" idx="1" hasCustomPrompt="0"/>
          </p:nvPr>
        </p:nvSpPr>
        <p:spPr bwMode="auto">
          <a:xfrm>
            <a:off x="838200" y="1825625"/>
            <a:ext cx="5181600" cy="4351338"/>
          </a:xfrm>
        </p:spPr>
        <p:txBody>
          <a:body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6" name="Inhaltsplatzhalter 3" hidden="0"/>
          <p:cNvSpPr>
            <a:spLocks noGrp="1"/>
          </p:cNvSpPr>
          <p:nvPr isPhoto="0" userDrawn="0">
            <p:ph sz="half" idx="2" hasCustomPrompt="0"/>
          </p:nvPr>
        </p:nvSpPr>
        <p:spPr bwMode="auto">
          <a:xfrm>
            <a:off x="6172200" y="1825625"/>
            <a:ext cx="5181600" cy="4351338"/>
          </a:xfrm>
        </p:spPr>
        <p:txBody>
          <a:body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7" name="Datumsplatzhalter 4"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8" name="Fußzeilenplatzhalter 5" hidden="0"/>
          <p:cNvSpPr>
            <a:spLocks noGrp="1"/>
          </p:cNvSpPr>
          <p:nvPr isPhoto="0" userDrawn="0">
            <p:ph type="ftr" sz="quarter" idx="11" hasCustomPrompt="0"/>
          </p:nvPr>
        </p:nvSpPr>
        <p:spPr bwMode="auto"/>
        <p:txBody>
          <a:bodyPr/>
          <a:lstStyle/>
          <a:p>
            <a:pPr>
              <a:defRPr/>
            </a:pPr>
            <a:endParaRPr lang="de-DE"/>
          </a:p>
        </p:txBody>
      </p:sp>
      <p:sp>
        <p:nvSpPr>
          <p:cNvPr id="9" name="Foliennummernplatzhalter 6"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Vergleich">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9788" y="365125"/>
            <a:ext cx="10515600" cy="1325563"/>
          </a:xfrm>
        </p:spPr>
        <p:txBody>
          <a:bodyPr/>
          <a:lstStyle/>
          <a:p>
            <a:pPr>
              <a:defRPr/>
            </a:pPr>
            <a:r>
              <a:rPr lang="de-DE"/>
              <a:t>Titelmasterformat durch Klicken bearbeiten</a:t>
            </a:r>
            <a:endParaRPr lang="de-DE"/>
          </a:p>
        </p:txBody>
      </p:sp>
      <p:sp>
        <p:nvSpPr>
          <p:cNvPr id="5" name="Textplatzhalt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e-DE"/>
              <a:t>Textmasterformat bearbeiten</a:t>
            </a:r>
            <a:endParaRPr/>
          </a:p>
        </p:txBody>
      </p:sp>
      <p:sp>
        <p:nvSpPr>
          <p:cNvPr id="6" name="Inhaltsplatzhalter 3" hidden="0"/>
          <p:cNvSpPr>
            <a:spLocks noGrp="1"/>
          </p:cNvSpPr>
          <p:nvPr isPhoto="0" userDrawn="0">
            <p:ph sz="half" idx="2" hasCustomPrompt="0"/>
          </p:nvPr>
        </p:nvSpPr>
        <p:spPr bwMode="auto">
          <a:xfrm>
            <a:off x="839788" y="2505074"/>
            <a:ext cx="5157787" cy="3684588"/>
          </a:xfrm>
        </p:spPr>
        <p:txBody>
          <a:bodyPr/>
          <a:lstStyle/>
          <a:p>
            <a:pPr lvl="0">
              <a:defRPr/>
            </a:pPr>
            <a:r>
              <a:rPr lang="de-DE"/>
              <a:t>Textmasterformat bearbeiten</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endParaRPr lang="de-DE"/>
          </a:p>
        </p:txBody>
      </p:sp>
      <p:sp>
        <p:nvSpPr>
          <p:cNvPr id="7" name="Textplatzhalt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e-DE"/>
              <a:t>Textmasterformat bearbeiten</a:t>
            </a:r>
            <a:endParaRPr/>
          </a:p>
        </p:txBody>
      </p:sp>
      <p:sp>
        <p:nvSpPr>
          <p:cNvPr id="8" name="Inhaltsplatzhalter 5" hidden="0"/>
          <p:cNvSpPr>
            <a:spLocks noGrp="1"/>
          </p:cNvSpPr>
          <p:nvPr isPhoto="0" userDrawn="0">
            <p:ph sz="quarter" idx="4" hasCustomPrompt="0"/>
          </p:nvPr>
        </p:nvSpPr>
        <p:spPr bwMode="auto">
          <a:xfrm>
            <a:off x="6172200" y="2505074"/>
            <a:ext cx="5183188" cy="3684588"/>
          </a:xfrm>
        </p:spPr>
        <p:txBody>
          <a:bodyPr/>
          <a:lstStyle/>
          <a:p>
            <a:pPr lvl="0">
              <a:defRPr/>
            </a:pPr>
            <a:r>
              <a:rPr lang="de-DE"/>
              <a:t>Textmasterformat bearbeiten</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endParaRPr lang="de-DE"/>
          </a:p>
        </p:txBody>
      </p:sp>
      <p:sp>
        <p:nvSpPr>
          <p:cNvPr id="9" name="Datumsplatzhalter 6"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10" name="Fußzeilenplatzhalter 7" hidden="0"/>
          <p:cNvSpPr>
            <a:spLocks noGrp="1"/>
          </p:cNvSpPr>
          <p:nvPr isPhoto="0" userDrawn="0">
            <p:ph type="ftr" sz="quarter" idx="11" hasCustomPrompt="0"/>
          </p:nvPr>
        </p:nvSpPr>
        <p:spPr bwMode="auto"/>
        <p:txBody>
          <a:bodyPr/>
          <a:lstStyle/>
          <a:p>
            <a:pPr>
              <a:defRPr/>
            </a:pPr>
            <a:endParaRPr lang="de-DE"/>
          </a:p>
        </p:txBody>
      </p:sp>
      <p:sp>
        <p:nvSpPr>
          <p:cNvPr id="11" name="Foliennummernplatzhalter 8"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Nur Titel">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defRPr/>
            </a:pPr>
            <a:r>
              <a:rPr lang="de-DE"/>
              <a:t>Titelmasterformat durch Klicken bearbeiten</a:t>
            </a:r>
            <a:endParaRPr lang="de-DE"/>
          </a:p>
        </p:txBody>
      </p:sp>
      <p:sp>
        <p:nvSpPr>
          <p:cNvPr id="5" name="Datumsplatzhalter 2"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6" name="Fußzeilenplatzhalter 3" hidden="0"/>
          <p:cNvSpPr>
            <a:spLocks noGrp="1"/>
          </p:cNvSpPr>
          <p:nvPr isPhoto="0" userDrawn="0">
            <p:ph type="ftr" sz="quarter" idx="11" hasCustomPrompt="0"/>
          </p:nvPr>
        </p:nvSpPr>
        <p:spPr bwMode="auto"/>
        <p:txBody>
          <a:bodyPr/>
          <a:lstStyle/>
          <a:p>
            <a:pPr>
              <a:defRPr/>
            </a:pPr>
            <a:endParaRPr lang="de-DE"/>
          </a:p>
        </p:txBody>
      </p:sp>
      <p:sp>
        <p:nvSpPr>
          <p:cNvPr id="7" name="Foliennummernplatzhalter 4"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Leer">
    <p:spTree>
      <p:nvGrpSpPr>
        <p:cNvPr id="1" name="" hidden="0"/>
        <p:cNvGrpSpPr/>
        <p:nvPr isPhoto="0" userDrawn="0"/>
      </p:nvGrpSpPr>
      <p:grpSpPr bwMode="auto">
        <a:xfrm>
          <a:off x="0" y="0"/>
          <a:ext cx="0" cy="0"/>
          <a:chOff x="0" y="0"/>
          <a:chExt cx="0" cy="0"/>
        </a:xfrm>
      </p:grpSpPr>
      <p:sp>
        <p:nvSpPr>
          <p:cNvPr id="4" name="Datumsplatzhalter 1"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5" name="Fußzeilenplatzhalter 2" hidden="0"/>
          <p:cNvSpPr>
            <a:spLocks noGrp="1"/>
          </p:cNvSpPr>
          <p:nvPr isPhoto="0" userDrawn="0">
            <p:ph type="ftr" sz="quarter" idx="11" hasCustomPrompt="0"/>
          </p:nvPr>
        </p:nvSpPr>
        <p:spPr bwMode="auto"/>
        <p:txBody>
          <a:bodyPr/>
          <a:lstStyle/>
          <a:p>
            <a:pPr>
              <a:defRPr/>
            </a:pPr>
            <a:endParaRPr lang="de-DE"/>
          </a:p>
        </p:txBody>
      </p:sp>
      <p:sp>
        <p:nvSpPr>
          <p:cNvPr id="6" name="Foliennummernplatzhalter 3"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Inhalt mit Überschrift">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de-DE"/>
              <a:t>Titelmasterformat durch Klicken bearbeiten</a:t>
            </a:r>
            <a:endParaRPr lang="de-DE"/>
          </a:p>
        </p:txBody>
      </p:sp>
      <p:sp>
        <p:nvSpPr>
          <p:cNvPr id="5" name="Inhaltsplatzhalt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6" name="Textplatzhalt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de-DE"/>
              <a:t>Textmasterformat bearbeiten</a:t>
            </a:r>
            <a:endParaRPr/>
          </a:p>
        </p:txBody>
      </p:sp>
      <p:sp>
        <p:nvSpPr>
          <p:cNvPr id="7" name="Datumsplatzhalter 4"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8" name="Fußzeilenplatzhalter 5" hidden="0"/>
          <p:cNvSpPr>
            <a:spLocks noGrp="1"/>
          </p:cNvSpPr>
          <p:nvPr isPhoto="0" userDrawn="0">
            <p:ph type="ftr" sz="quarter" idx="11" hasCustomPrompt="0"/>
          </p:nvPr>
        </p:nvSpPr>
        <p:spPr bwMode="auto"/>
        <p:txBody>
          <a:bodyPr/>
          <a:lstStyle/>
          <a:p>
            <a:pPr>
              <a:defRPr/>
            </a:pPr>
            <a:endParaRPr lang="de-DE"/>
          </a:p>
        </p:txBody>
      </p:sp>
      <p:sp>
        <p:nvSpPr>
          <p:cNvPr id="9" name="Foliennummernplatzhalter 6"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Bild mit Überschrift">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de-DE"/>
              <a:t>Titelmasterformat durch Klicken bearbeiten</a:t>
            </a:r>
            <a:endParaRPr lang="de-DE"/>
          </a:p>
        </p:txBody>
      </p:sp>
      <p:sp>
        <p:nvSpPr>
          <p:cNvPr id="5" name="Bildplatzhalt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de-DE"/>
              <a:t>Click icon to add picture</a:t>
            </a:r>
            <a:endParaRPr lang="de-DE"/>
          </a:p>
        </p:txBody>
      </p:sp>
      <p:sp>
        <p:nvSpPr>
          <p:cNvPr id="6" name="Textplatzhalt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de-DE"/>
              <a:t>Textmasterformat bearbeiten</a:t>
            </a:r>
            <a:endParaRPr/>
          </a:p>
        </p:txBody>
      </p:sp>
      <p:sp>
        <p:nvSpPr>
          <p:cNvPr id="7" name="Datumsplatzhalter 4"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8" name="Fußzeilenplatzhalter 5" hidden="0"/>
          <p:cNvSpPr>
            <a:spLocks noGrp="1"/>
          </p:cNvSpPr>
          <p:nvPr isPhoto="0" userDrawn="0">
            <p:ph type="ftr" sz="quarter" idx="11" hasCustomPrompt="0"/>
          </p:nvPr>
        </p:nvSpPr>
        <p:spPr bwMode="auto"/>
        <p:txBody>
          <a:bodyPr/>
          <a:lstStyle/>
          <a:p>
            <a:pPr>
              <a:defRPr/>
            </a:pPr>
            <a:endParaRPr lang="de-DE"/>
          </a:p>
        </p:txBody>
      </p:sp>
      <p:sp>
        <p:nvSpPr>
          <p:cNvPr id="9" name="Foliennummernplatzhalter 6"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elplatzhalt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de-DE"/>
              <a:t>Click to edit Master title style</a:t>
            </a:r>
            <a:endParaRPr lang="de-DE"/>
          </a:p>
        </p:txBody>
      </p:sp>
      <p:sp>
        <p:nvSpPr>
          <p:cNvPr id="5" name="Textplatzhalt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de-DE"/>
              <a:t>Click to edit Master text styles</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endParaRPr lang="de-DE"/>
          </a:p>
        </p:txBody>
      </p:sp>
      <p:sp>
        <p:nvSpPr>
          <p:cNvPr id="6" name="Datumsplatzhalt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de-DE"/>
              <a:t/>
            </a:fld>
            <a:endParaRPr lang="de-DE"/>
          </a:p>
        </p:txBody>
      </p:sp>
      <p:sp>
        <p:nvSpPr>
          <p:cNvPr id="7" name="Fußzeilenplatzhalt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de-DE"/>
          </a:p>
        </p:txBody>
      </p:sp>
      <p:sp>
        <p:nvSpPr>
          <p:cNvPr id="8" name="Foliennummernplatzhalt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de-DE"/>
              <a:t/>
            </a:fld>
            <a:endParaRPr lang="de-DE"/>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8.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6.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8.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30.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image" Target="../media/image36.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7.png"/><Relationship Id="rId4" Type="http://schemas.openxmlformats.org/officeDocument/2006/relationships/image" Target="../media/image38.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9.png"/><Relationship Id="rId4" Type="http://schemas.openxmlformats.org/officeDocument/2006/relationships/image" Target="../media/image40.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1.png"/><Relationship Id="rId4" Type="http://schemas.openxmlformats.org/officeDocument/2006/relationships/image" Target="../media/image42.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3.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4.png"/><Relationship Id="rId4" Type="http://schemas.openxmlformats.org/officeDocument/2006/relationships/image" Target="../media/image45.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6.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7.png"/><Relationship Id="rId4" Type="http://schemas.openxmlformats.org/officeDocument/2006/relationships/image" Target="../media/image48.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9.png"/><Relationship Id="rId4" Type="http://schemas.openxmlformats.org/officeDocument/2006/relationships/image" Target="../media/image50.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1.png"/><Relationship Id="rId4" Type="http://schemas.openxmlformats.org/officeDocument/2006/relationships/image" Target="../media/image52.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 Id="rId3" Type="http://schemas.openxmlformats.org/officeDocument/2006/relationships/image" Target="../media/image60.png"/><Relationship Id="rId4" Type="http://schemas.openxmlformats.org/officeDocument/2006/relationships/image" Target="../media/image61.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github.com/ebelsx7/EPWS2020JuwigEbel/wiki/JSON-Schemas"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ctrTitle" hasCustomPrompt="0"/>
          </p:nvPr>
        </p:nvSpPr>
        <p:spPr bwMode="auto"/>
        <p:txBody>
          <a:bodyPr/>
          <a:lstStyle/>
          <a:p>
            <a:pPr>
              <a:defRPr/>
            </a:pPr>
            <a:r>
              <a:rPr sz="6000" b="0" i="0" u="none">
                <a:solidFill>
                  <a:srgbClr val="000000"/>
                </a:solidFill>
                <a:latin typeface="Arial"/>
                <a:ea typeface="Arial"/>
                <a:cs typeface="Arial"/>
              </a:rPr>
              <a:t>EP-Präsentation Audit 3</a:t>
            </a:r>
            <a:endParaRPr lang="de-DE"/>
          </a:p>
        </p:txBody>
      </p:sp>
      <p:sp>
        <p:nvSpPr>
          <p:cNvPr id="5" name="Untertitel 2" hidden="0"/>
          <p:cNvSpPr>
            <a:spLocks noGrp="1"/>
          </p:cNvSpPr>
          <p:nvPr isPhoto="0" userDrawn="0">
            <p:ph type="subTitle" idx="1" hasCustomPrompt="0"/>
          </p:nvPr>
        </p:nvSpPr>
        <p:spPr bwMode="auto"/>
        <p:txBody>
          <a:bodyPr/>
          <a:lstStyle/>
          <a:p>
            <a:pPr>
              <a:defRPr/>
            </a:pPr>
            <a:r>
              <a:rPr sz="2400" b="0" i="0" u="none">
                <a:solidFill>
                  <a:srgbClr val="000000"/>
                </a:solidFill>
                <a:latin typeface="Arial"/>
                <a:ea typeface="Arial"/>
                <a:cs typeface="Arial"/>
              </a:rPr>
              <a:t>von Sergej Ebel, Marvin Juwig</a:t>
            </a:r>
            <a:endParaRPr lang="de-DE"/>
          </a:p>
        </p:txBody>
      </p:sp>
      <p:sp>
        <p:nvSpPr>
          <p:cNvPr id="6" name="Foliennummernplatzhalter 5" hidden="0"/>
          <p:cNvSpPr>
            <a:spLocks noGrp="1"/>
          </p:cNvSpPr>
          <p:nvPr isPhoto="0" userDrawn="0">
            <p:ph type="sldNum" sz="quarter" idx="12" hasCustomPrompt="0"/>
          </p:nvPr>
        </p:nvSpPr>
        <p:spPr bwMode="auto"/>
        <p:txBody>
          <a:bodyPr/>
          <a:lstStyle/>
          <a:p>
            <a:pPr>
              <a:defRPr/>
            </a:pPr>
            <a:fld id="{9D8B8397-FB8C-C2D7-8FB1-B6F7B02B44EC}" type="slidenum">
              <a:rPr lang="de-DE"/>
              <a:t>1</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8199" y="123824"/>
            <a:ext cx="10515600" cy="1325562"/>
          </a:xfrm>
        </p:spPr>
        <p:txBody>
          <a:bodyPr/>
          <a:lstStyle/>
          <a:p>
            <a:pPr algn="ctr">
              <a:defRPr/>
            </a:pPr>
            <a:r>
              <a:rPr/>
              <a:t>Interne Datenstruktur </a:t>
            </a:r>
            <a:r>
              <a:rPr sz="2400"/>
              <a:t>(4 von 4)</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E9FE4912-BFC5-819D-3220-7AF5411C4B1E}" type="slidenum">
              <a:rPr lang="de-DE"/>
              <a:t>10</a:t>
            </a:fld>
            <a:endParaRPr lang="de-DE"/>
          </a:p>
        </p:txBody>
      </p:sp>
      <p:pic>
        <p:nvPicPr>
          <p:cNvPr id="6" name="" hidden="0"/>
          <p:cNvPicPr>
            <a:picLocks noChangeAspect="1"/>
          </p:cNvPicPr>
          <p:nvPr isPhoto="0" userDrawn="0"/>
        </p:nvPicPr>
        <p:blipFill>
          <a:blip r:embed="rId3"/>
          <a:stretch/>
        </p:blipFill>
        <p:spPr bwMode="auto">
          <a:xfrm>
            <a:off x="1984374" y="1449387"/>
            <a:ext cx="7829550" cy="45434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Topic Modellierung Korrektur </a:t>
            </a:r>
            <a:endParaRPr/>
          </a:p>
        </p:txBody>
      </p:sp>
      <p:pic>
        <p:nvPicPr>
          <p:cNvPr id="5" name="" hidden="0"/>
          <p:cNvPicPr>
            <a:picLocks noChangeAspect="1"/>
          </p:cNvPicPr>
          <p:nvPr isPhoto="0" userDrawn="0"/>
        </p:nvPicPr>
        <p:blipFill>
          <a:blip r:embed="rId3"/>
          <a:stretch/>
        </p:blipFill>
        <p:spPr bwMode="auto">
          <a:xfrm flipH="0" flipV="0">
            <a:off x="2331492" y="1690687"/>
            <a:ext cx="7450858" cy="4648915"/>
          </a:xfrm>
          <a:prstGeom prst="rect">
            <a:avLst/>
          </a:prstGeom>
        </p:spPr>
      </p:pic>
      <p:sp>
        <p:nvSpPr>
          <p:cNvPr id="6" name="Foliennummernplatzhalter 5" hidden="0"/>
          <p:cNvSpPr>
            <a:spLocks noGrp="1"/>
          </p:cNvSpPr>
          <p:nvPr isPhoto="0" userDrawn="0">
            <p:ph type="sldNum" sz="quarter" idx="12" hasCustomPrompt="0"/>
          </p:nvPr>
        </p:nvSpPr>
        <p:spPr bwMode="auto"/>
        <p:txBody>
          <a:bodyPr/>
          <a:lstStyle/>
          <a:p>
            <a:pPr>
              <a:defRPr/>
            </a:pPr>
            <a:fld id="{52F0AC51-DA41-4731-E26F-83C5B51E4AF3}" type="slidenum">
              <a:rPr lang="de-DE"/>
              <a:t>11</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8200" y="222250"/>
            <a:ext cx="10515600" cy="1325563"/>
          </a:xfrm>
        </p:spPr>
        <p:txBody>
          <a:bodyPr/>
          <a:lstStyle/>
          <a:p>
            <a:pPr algn="ctr">
              <a:defRPr/>
            </a:pPr>
            <a:r>
              <a:rPr/>
              <a:t>Projektrisiken </a:t>
            </a:r>
            <a:r>
              <a:rPr sz="2400"/>
              <a:t>(1 von 3)</a:t>
            </a:r>
            <a:r>
              <a:rPr/>
              <a:t> </a:t>
            </a:r>
            <a:br>
              <a:rPr/>
            </a:br>
            <a:r>
              <a:rPr/>
              <a:t>Technische Risiken</a:t>
            </a:r>
            <a:endParaRPr/>
          </a:p>
        </p:txBody>
      </p:sp>
      <p:pic>
        <p:nvPicPr>
          <p:cNvPr id="5" name="" hidden="0"/>
          <p:cNvPicPr>
            <a:picLocks noChangeAspect="1"/>
          </p:cNvPicPr>
          <p:nvPr isPhoto="0" userDrawn="0"/>
        </p:nvPicPr>
        <p:blipFill>
          <a:blip r:embed="rId3"/>
          <a:stretch/>
        </p:blipFill>
        <p:spPr bwMode="auto">
          <a:xfrm>
            <a:off x="1795461" y="1690686"/>
            <a:ext cx="8601075" cy="4448174"/>
          </a:xfrm>
          <a:prstGeom prst="rect">
            <a:avLst/>
          </a:prstGeom>
        </p:spPr>
      </p:pic>
      <p:sp>
        <p:nvSpPr>
          <p:cNvPr id="6" name="Foliennummernplatzhalter 5" hidden="0"/>
          <p:cNvSpPr>
            <a:spLocks noGrp="1"/>
          </p:cNvSpPr>
          <p:nvPr isPhoto="0" userDrawn="0">
            <p:ph type="sldNum" sz="quarter" idx="12" hasCustomPrompt="0"/>
          </p:nvPr>
        </p:nvSpPr>
        <p:spPr bwMode="auto"/>
        <p:txBody>
          <a:bodyPr/>
          <a:lstStyle/>
          <a:p>
            <a:pPr>
              <a:defRPr/>
            </a:pPr>
            <a:fld id="{65717C94-6E9E-472C-1D67-BE232391D618}" type="slidenum">
              <a:rPr lang="de-DE"/>
              <a:t>12</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8200" y="269874"/>
            <a:ext cx="10515600" cy="1325563"/>
          </a:xfrm>
        </p:spPr>
        <p:txBody>
          <a:bodyPr/>
          <a:lstStyle/>
          <a:p>
            <a:pPr algn="ctr">
              <a:defRPr/>
            </a:pPr>
            <a:r>
              <a:rPr lang="de-DE" sz="4400" b="0" i="0" u="none" strike="noStrike" cap="none" spc="0">
                <a:solidFill>
                  <a:schemeClr val="tx1"/>
                </a:solidFill>
                <a:latin typeface="+mj-lt"/>
                <a:ea typeface="+mj-ea"/>
                <a:cs typeface="+mj-cs"/>
              </a:rPr>
              <a:t>Projektrisiken </a:t>
            </a:r>
            <a:r>
              <a:rPr lang="de-DE" sz="2400" b="0" i="0" u="none" strike="noStrike" cap="none" spc="0">
                <a:solidFill>
                  <a:schemeClr val="tx1"/>
                </a:solidFill>
                <a:latin typeface="+mj-lt"/>
                <a:ea typeface="+mj-ea"/>
                <a:cs typeface="+mj-cs"/>
              </a:rPr>
              <a:t>(2 von 3)</a:t>
            </a:r>
            <a:br>
              <a:rPr lang="de-DE" sz="4400" b="0" i="0" u="none" strike="noStrike" cap="none" spc="0">
                <a:solidFill>
                  <a:schemeClr val="tx1"/>
                </a:solidFill>
                <a:latin typeface="+mj-lt"/>
                <a:ea typeface="+mj-ea"/>
                <a:cs typeface="+mj-cs"/>
              </a:rPr>
            </a:br>
            <a:r>
              <a:rPr lang="de-DE" sz="4400" b="0" i="0" u="none" strike="noStrike" cap="none" spc="0">
                <a:solidFill>
                  <a:schemeClr val="tx1"/>
                </a:solidFill>
                <a:latin typeface="+mj-lt"/>
                <a:ea typeface="+mj-ea"/>
                <a:cs typeface="+mj-cs"/>
              </a:rPr>
              <a:t>Risiken des Managements</a:t>
            </a:r>
            <a:endParaRPr/>
          </a:p>
        </p:txBody>
      </p:sp>
      <p:pic>
        <p:nvPicPr>
          <p:cNvPr id="5" name="" hidden="0"/>
          <p:cNvPicPr>
            <a:picLocks noChangeAspect="1"/>
          </p:cNvPicPr>
          <p:nvPr isPhoto="0" userDrawn="0"/>
        </p:nvPicPr>
        <p:blipFill>
          <a:blip r:embed="rId3"/>
          <a:stretch/>
        </p:blipFill>
        <p:spPr bwMode="auto">
          <a:xfrm flipH="0" flipV="0">
            <a:off x="1269552" y="2146678"/>
            <a:ext cx="9652895" cy="2900149"/>
          </a:xfrm>
          <a:prstGeom prst="rect">
            <a:avLst/>
          </a:prstGeom>
        </p:spPr>
      </p:pic>
      <p:sp>
        <p:nvSpPr>
          <p:cNvPr id="6" name="Foliennummernplatzhalter 5" hidden="0"/>
          <p:cNvSpPr>
            <a:spLocks noGrp="1"/>
          </p:cNvSpPr>
          <p:nvPr isPhoto="0" userDrawn="0">
            <p:ph type="sldNum" sz="quarter" idx="12" hasCustomPrompt="0"/>
          </p:nvPr>
        </p:nvSpPr>
        <p:spPr bwMode="auto"/>
        <p:txBody>
          <a:bodyPr/>
          <a:lstStyle/>
          <a:p>
            <a:pPr>
              <a:defRPr/>
            </a:pPr>
            <a:fld id="{DFC6EFBB-7DEB-8D53-F644-27DD818ED15A}" type="slidenum">
              <a:rPr lang="de-DE"/>
              <a:t>13</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lang="de-DE" sz="4400" b="0" i="0" u="none" strike="noStrike" cap="none" spc="0">
                <a:solidFill>
                  <a:schemeClr val="tx1"/>
                </a:solidFill>
                <a:latin typeface="+mj-lt"/>
                <a:ea typeface="+mj-ea"/>
                <a:cs typeface="+mj-cs"/>
              </a:rPr>
              <a:t>Projektrisiken </a:t>
            </a:r>
            <a:r>
              <a:rPr lang="de-DE" sz="2400" b="0" i="0" u="none" strike="noStrike" cap="none" spc="0">
                <a:solidFill>
                  <a:schemeClr val="tx1"/>
                </a:solidFill>
                <a:latin typeface="+mj-lt"/>
                <a:ea typeface="+mj-ea"/>
                <a:cs typeface="+mj-cs"/>
              </a:rPr>
              <a:t>(3 von 3)</a:t>
            </a:r>
            <a:br>
              <a:rPr lang="de-DE" sz="4400" b="0" i="0" u="none" strike="noStrike" cap="none" spc="0">
                <a:solidFill>
                  <a:schemeClr val="tx1"/>
                </a:solidFill>
                <a:latin typeface="+mj-lt"/>
                <a:ea typeface="+mj-ea"/>
                <a:cs typeface="+mj-cs"/>
              </a:rPr>
            </a:br>
            <a:r>
              <a:rPr lang="de-DE" sz="4400" b="0" i="0" u="none" strike="noStrike" cap="none" spc="0">
                <a:solidFill>
                  <a:schemeClr val="tx1"/>
                </a:solidFill>
                <a:latin typeface="+mj-lt"/>
                <a:ea typeface="+mj-ea"/>
                <a:cs typeface="+mj-cs"/>
              </a:rPr>
              <a:t>Allgemeine Risiken</a:t>
            </a:r>
            <a:endParaRPr/>
          </a:p>
        </p:txBody>
      </p:sp>
      <p:pic>
        <p:nvPicPr>
          <p:cNvPr id="5" name="" hidden="0"/>
          <p:cNvPicPr>
            <a:picLocks noChangeAspect="1"/>
          </p:cNvPicPr>
          <p:nvPr isPhoto="0" userDrawn="0"/>
        </p:nvPicPr>
        <p:blipFill>
          <a:blip r:embed="rId3"/>
          <a:stretch/>
        </p:blipFill>
        <p:spPr bwMode="auto">
          <a:xfrm flipH="0" flipV="0">
            <a:off x="1337112" y="2217760"/>
            <a:ext cx="9517774" cy="2684770"/>
          </a:xfrm>
          <a:prstGeom prst="rect">
            <a:avLst/>
          </a:prstGeom>
        </p:spPr>
      </p:pic>
      <p:sp>
        <p:nvSpPr>
          <p:cNvPr id="6" name="Foliennummernplatzhalter 5" hidden="0"/>
          <p:cNvSpPr>
            <a:spLocks noGrp="1"/>
          </p:cNvSpPr>
          <p:nvPr isPhoto="0" userDrawn="0">
            <p:ph type="sldNum" sz="quarter" idx="12" hasCustomPrompt="0"/>
          </p:nvPr>
        </p:nvSpPr>
        <p:spPr bwMode="auto"/>
        <p:txBody>
          <a:bodyPr/>
          <a:lstStyle/>
          <a:p>
            <a:pPr>
              <a:defRPr/>
            </a:pPr>
            <a:fld id="{3849F560-F3CD-F4C5-6E15-0CD1BF046059}" type="slidenum">
              <a:rPr lang="de-DE"/>
              <a:t>14</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Proof of Concepts Version 2 </a:t>
            </a:r>
            <a:r>
              <a:rPr lang="de-DE" sz="2600" b="0" i="0" u="none" strike="noStrike" cap="none" spc="0">
                <a:solidFill>
                  <a:schemeClr val="tx1"/>
                </a:solidFill>
                <a:latin typeface="+mj-lt"/>
                <a:ea typeface="+mj-ea"/>
                <a:cs typeface="+mj-cs"/>
              </a:rPr>
              <a:t>(1 von 6)</a:t>
            </a:r>
            <a:endParaRPr/>
          </a:p>
        </p:txBody>
      </p:sp>
      <p:pic>
        <p:nvPicPr>
          <p:cNvPr id="5" name="" hidden="0"/>
          <p:cNvPicPr>
            <a:picLocks noChangeAspect="1"/>
          </p:cNvPicPr>
          <p:nvPr isPhoto="0" userDrawn="0"/>
        </p:nvPicPr>
        <p:blipFill>
          <a:blip r:embed="rId3"/>
          <a:stretch/>
        </p:blipFill>
        <p:spPr bwMode="auto">
          <a:xfrm>
            <a:off x="1691753" y="1690687"/>
            <a:ext cx="8601075" cy="4048124"/>
          </a:xfrm>
          <a:prstGeom prst="rect">
            <a:avLst/>
          </a:prstGeom>
        </p:spPr>
      </p:pic>
      <p:sp>
        <p:nvSpPr>
          <p:cNvPr id="6" name="Foliennummernplatzhalter 5" hidden="0"/>
          <p:cNvSpPr>
            <a:spLocks noGrp="1"/>
          </p:cNvSpPr>
          <p:nvPr isPhoto="0" userDrawn="0">
            <p:ph type="sldNum" sz="quarter" idx="12" hasCustomPrompt="0"/>
          </p:nvPr>
        </p:nvSpPr>
        <p:spPr bwMode="auto"/>
        <p:txBody>
          <a:bodyPr/>
          <a:lstStyle/>
          <a:p>
            <a:pPr>
              <a:defRPr/>
            </a:pPr>
            <a:fld id="{FAE184F0-C6EF-5A5C-A712-00386493390B}" type="slidenum">
              <a:rPr lang="de-DE"/>
              <a:t>15</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Proof of Concepts Version 2</a:t>
            </a:r>
            <a:r>
              <a:rPr/>
              <a:t>  </a:t>
            </a:r>
            <a:r>
              <a:rPr sz="2600"/>
              <a:t>(2 von 6)</a:t>
            </a:r>
            <a:endParaRPr sz="2600"/>
          </a:p>
        </p:txBody>
      </p:sp>
      <p:pic>
        <p:nvPicPr>
          <p:cNvPr id="5" name="" hidden="0"/>
          <p:cNvPicPr>
            <a:picLocks noChangeAspect="1"/>
          </p:cNvPicPr>
          <p:nvPr isPhoto="0" userDrawn="0"/>
        </p:nvPicPr>
        <p:blipFill>
          <a:blip r:embed="rId3"/>
          <a:stretch/>
        </p:blipFill>
        <p:spPr bwMode="auto">
          <a:xfrm flipH="0" flipV="0">
            <a:off x="2914365" y="1690687"/>
            <a:ext cx="5854215" cy="4831022"/>
          </a:xfrm>
          <a:prstGeom prst="rect">
            <a:avLst/>
          </a:prstGeom>
        </p:spPr>
      </p:pic>
      <p:sp>
        <p:nvSpPr>
          <p:cNvPr id="6" name="Foliennummernplatzhalter 5" hidden="0"/>
          <p:cNvSpPr>
            <a:spLocks noGrp="1"/>
          </p:cNvSpPr>
          <p:nvPr isPhoto="0" userDrawn="0">
            <p:ph type="sldNum" sz="quarter" idx="12" hasCustomPrompt="0"/>
          </p:nvPr>
        </p:nvSpPr>
        <p:spPr bwMode="auto"/>
        <p:txBody>
          <a:bodyPr/>
          <a:lstStyle/>
          <a:p>
            <a:pPr>
              <a:defRPr/>
            </a:pPr>
            <a:fld id="{27408493-AA01-B685-0BD8-D71EE022AD85}" type="slidenum">
              <a:rPr lang="de-DE"/>
              <a:t>16</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Proof of Concepts Version 2</a:t>
            </a:r>
            <a:r>
              <a:rPr/>
              <a:t> </a:t>
            </a:r>
            <a:r>
              <a:rPr lang="de-DE" sz="2600" b="0" i="0" u="none" strike="noStrike" cap="none" spc="0">
                <a:solidFill>
                  <a:schemeClr val="tx1"/>
                </a:solidFill>
                <a:latin typeface="+mj-lt"/>
                <a:ea typeface="+mj-ea"/>
                <a:cs typeface="+mj-cs"/>
              </a:rPr>
              <a:t>(3 von 6)</a:t>
            </a:r>
            <a:endParaRPr/>
          </a:p>
        </p:txBody>
      </p:sp>
      <p:pic>
        <p:nvPicPr>
          <p:cNvPr id="5" name="" hidden="0"/>
          <p:cNvPicPr>
            <a:picLocks noChangeAspect="1"/>
          </p:cNvPicPr>
          <p:nvPr isPhoto="0" userDrawn="0"/>
        </p:nvPicPr>
        <p:blipFill>
          <a:blip r:embed="rId3"/>
          <a:stretch/>
        </p:blipFill>
        <p:spPr bwMode="auto">
          <a:xfrm flipH="0" flipV="0">
            <a:off x="2533921" y="1690687"/>
            <a:ext cx="7124156" cy="4499881"/>
          </a:xfrm>
          <a:prstGeom prst="rect">
            <a:avLst/>
          </a:prstGeom>
        </p:spPr>
      </p:pic>
      <p:sp>
        <p:nvSpPr>
          <p:cNvPr id="6" name="Foliennummernplatzhalter 5" hidden="0"/>
          <p:cNvSpPr>
            <a:spLocks noGrp="1"/>
          </p:cNvSpPr>
          <p:nvPr isPhoto="0" userDrawn="0">
            <p:ph type="sldNum" sz="quarter" idx="12" hasCustomPrompt="0"/>
          </p:nvPr>
        </p:nvSpPr>
        <p:spPr bwMode="auto"/>
        <p:txBody>
          <a:bodyPr/>
          <a:lstStyle/>
          <a:p>
            <a:pPr>
              <a:defRPr/>
            </a:pPr>
            <a:fld id="{D47B78C1-D063-4BD9-9B6E-5F875148AA33}" type="slidenum">
              <a:rPr lang="de-DE"/>
              <a:t>17</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Proof of Concepts Version 2</a:t>
            </a:r>
            <a:r>
              <a:rPr/>
              <a:t> </a:t>
            </a:r>
            <a:r>
              <a:rPr lang="de-DE" sz="2600" b="0" i="0" u="none" strike="noStrike" cap="none" spc="0">
                <a:solidFill>
                  <a:schemeClr val="tx1"/>
                </a:solidFill>
                <a:latin typeface="+mj-lt"/>
                <a:ea typeface="+mj-ea"/>
                <a:cs typeface="+mj-cs"/>
              </a:rPr>
              <a:t>(4 von 6)</a:t>
            </a:r>
            <a:endParaRPr/>
          </a:p>
        </p:txBody>
      </p:sp>
      <p:pic>
        <p:nvPicPr>
          <p:cNvPr id="5" name="" hidden="0"/>
          <p:cNvPicPr>
            <a:picLocks noChangeAspect="1"/>
          </p:cNvPicPr>
          <p:nvPr isPhoto="0" userDrawn="0"/>
        </p:nvPicPr>
        <p:blipFill>
          <a:blip r:embed="rId3"/>
          <a:stretch/>
        </p:blipFill>
        <p:spPr bwMode="auto">
          <a:xfrm>
            <a:off x="1700892" y="1962830"/>
            <a:ext cx="8620124" cy="3362324"/>
          </a:xfrm>
          <a:prstGeom prst="rect">
            <a:avLst/>
          </a:prstGeom>
        </p:spPr>
      </p:pic>
      <p:sp>
        <p:nvSpPr>
          <p:cNvPr id="6" name="Foliennummernplatzhalter 5" hidden="0"/>
          <p:cNvSpPr>
            <a:spLocks noGrp="1"/>
          </p:cNvSpPr>
          <p:nvPr isPhoto="0" userDrawn="0">
            <p:ph type="sldNum" sz="quarter" idx="12" hasCustomPrompt="0"/>
          </p:nvPr>
        </p:nvSpPr>
        <p:spPr bwMode="auto"/>
        <p:txBody>
          <a:bodyPr/>
          <a:lstStyle/>
          <a:p>
            <a:pPr>
              <a:defRPr/>
            </a:pPr>
            <a:fld id="{536B41AB-2BE4-CA6C-653B-FADBA89BF232}" type="slidenum">
              <a:rPr lang="de-DE"/>
              <a:t>18</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Proof of Concepts Version 2</a:t>
            </a:r>
            <a:r>
              <a:rPr/>
              <a:t> </a:t>
            </a:r>
            <a:r>
              <a:rPr lang="de-DE" sz="2600" b="0" i="0" u="none" strike="noStrike" cap="none" spc="0">
                <a:solidFill>
                  <a:schemeClr val="tx1"/>
                </a:solidFill>
                <a:latin typeface="+mj-lt"/>
                <a:ea typeface="+mj-ea"/>
                <a:cs typeface="+mj-cs"/>
              </a:rPr>
              <a:t>(5 von 6)</a:t>
            </a:r>
            <a:endParaRPr sz="2600"/>
          </a:p>
        </p:txBody>
      </p:sp>
      <p:pic>
        <p:nvPicPr>
          <p:cNvPr id="5" name="" hidden="0"/>
          <p:cNvPicPr>
            <a:picLocks noChangeAspect="1"/>
          </p:cNvPicPr>
          <p:nvPr isPhoto="0" userDrawn="0"/>
        </p:nvPicPr>
        <p:blipFill>
          <a:blip r:embed="rId3"/>
          <a:stretch/>
        </p:blipFill>
        <p:spPr bwMode="auto">
          <a:xfrm flipH="0" flipV="0">
            <a:off x="2766807" y="1690687"/>
            <a:ext cx="6658383" cy="4780189"/>
          </a:xfrm>
          <a:prstGeom prst="rect">
            <a:avLst/>
          </a:prstGeom>
        </p:spPr>
      </p:pic>
      <p:sp>
        <p:nvSpPr>
          <p:cNvPr id="6" name="Foliennummernplatzhalter 5" hidden="0"/>
          <p:cNvSpPr>
            <a:spLocks noGrp="1"/>
          </p:cNvSpPr>
          <p:nvPr isPhoto="0" userDrawn="0">
            <p:ph type="sldNum" sz="quarter" idx="12" hasCustomPrompt="0"/>
          </p:nvPr>
        </p:nvSpPr>
        <p:spPr bwMode="auto"/>
        <p:txBody>
          <a:bodyPr/>
          <a:lstStyle/>
          <a:p>
            <a:pPr>
              <a:defRPr/>
            </a:pPr>
            <a:fld id="{AAA831CD-7730-92E6-614E-2D5096440D8D}" type="slidenum">
              <a:rPr lang="de-DE"/>
              <a:t>19</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defRPr/>
            </a:pPr>
            <a:r>
              <a:rPr sz="4400" b="0" i="0" u="sng">
                <a:solidFill>
                  <a:srgbClr val="000000"/>
                </a:solidFill>
                <a:latin typeface="Arial"/>
                <a:ea typeface="Arial"/>
                <a:cs typeface="Arial"/>
              </a:rPr>
              <a:t>Inhaltsverzeichnis</a:t>
            </a:r>
            <a:endParaRPr/>
          </a:p>
        </p:txBody>
      </p:sp>
      <p:sp>
        <p:nvSpPr>
          <p:cNvPr id="5" name="Inhaltsplatzhalt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65000" lnSpcReduction="7000"/>
          </a:bodyPr>
          <a:lstStyle/>
          <a:p>
            <a:pPr>
              <a:defRPr/>
            </a:pPr>
            <a:r>
              <a:rPr/>
              <a:t>Iteration Domänenmodell</a:t>
            </a:r>
            <a:endParaRPr/>
          </a:p>
          <a:p>
            <a:pPr>
              <a:defRPr/>
            </a:pPr>
            <a:r>
              <a:rPr/>
              <a:t>Iteration REST </a:t>
            </a:r>
            <a:endParaRPr/>
          </a:p>
          <a:p>
            <a:pPr>
              <a:defRPr/>
            </a:pPr>
            <a:r>
              <a:rPr/>
              <a:t>JSON Schemas</a:t>
            </a:r>
            <a:endParaRPr/>
          </a:p>
          <a:p>
            <a:pPr>
              <a:defRPr/>
            </a:pPr>
            <a:r>
              <a:rPr lang="de-DE" sz="2800" b="0" i="0" u="none" strike="noStrike" cap="none" spc="0">
                <a:solidFill>
                  <a:schemeClr val="tx1"/>
                </a:solidFill>
                <a:latin typeface="+mn-lt"/>
                <a:ea typeface="+mn-ea"/>
                <a:cs typeface="+mn-cs"/>
              </a:rPr>
              <a:t>Interne Datenstruktur</a:t>
            </a:r>
            <a:endParaRPr/>
          </a:p>
          <a:p>
            <a:pPr>
              <a:defRPr/>
            </a:pPr>
            <a:r>
              <a:rPr/>
              <a:t>Korrektur Topic Modellierung</a:t>
            </a:r>
            <a:endParaRPr/>
          </a:p>
          <a:p>
            <a:pPr>
              <a:defRPr/>
            </a:pPr>
            <a:r>
              <a:rPr/>
              <a:t>Iteration Projektrisiken</a:t>
            </a:r>
            <a:endParaRPr/>
          </a:p>
          <a:p>
            <a:pPr>
              <a:defRPr/>
            </a:pPr>
            <a:r>
              <a:rPr/>
              <a:t>Iteration </a:t>
            </a:r>
            <a:r>
              <a:rPr/>
              <a:t>Proof of Concepts</a:t>
            </a:r>
            <a:endParaRPr/>
          </a:p>
          <a:p>
            <a:pPr>
              <a:defRPr/>
            </a:pPr>
            <a:r>
              <a:rPr/>
              <a:t>Use Cases </a:t>
            </a:r>
            <a:endParaRPr/>
          </a:p>
          <a:p>
            <a:pPr>
              <a:defRPr/>
            </a:pPr>
            <a:r>
              <a:rPr/>
              <a:t>Gamification/Soziotechnische Analyse</a:t>
            </a:r>
            <a:r>
              <a:rPr/>
              <a:t>  </a:t>
            </a:r>
            <a:endParaRPr/>
          </a:p>
          <a:p>
            <a:pPr>
              <a:defRPr/>
            </a:pPr>
            <a:r>
              <a:rPr/>
              <a:t>Mockups </a:t>
            </a:r>
            <a:endParaRPr/>
          </a:p>
          <a:p>
            <a:pPr>
              <a:defRPr/>
            </a:pPr>
            <a:r>
              <a:rPr lang="de-DE" sz="2800" b="0" i="0" u="none" strike="noStrike" cap="none" spc="0">
                <a:solidFill>
                  <a:schemeClr val="tx1"/>
                </a:solidFill>
                <a:latin typeface="+mn-lt"/>
                <a:ea typeface="+mn-ea"/>
                <a:cs typeface="+mn-cs"/>
              </a:rPr>
              <a:t>Server Code</a:t>
            </a:r>
            <a:endParaRPr lang="de-DE" sz="2800" b="0" i="0" u="none" strike="noStrike" cap="none" spc="0">
              <a:solidFill>
                <a:schemeClr val="tx1"/>
              </a:solidFill>
              <a:latin typeface="+mn-lt"/>
              <a:ea typeface="+mn-ea"/>
              <a:cs typeface="+mn-cs"/>
            </a:endParaRPr>
          </a:p>
          <a:p>
            <a:pPr>
              <a:defRPr/>
            </a:pPr>
            <a:r>
              <a:rPr lang="de-DE" sz="2800" b="0" i="0" u="none" strike="noStrike" cap="none" spc="0">
                <a:solidFill>
                  <a:schemeClr val="tx1"/>
                </a:solidFill>
                <a:latin typeface="+mn-lt"/>
                <a:ea typeface="+mn-ea"/>
                <a:cs typeface="+mn-cs"/>
              </a:rPr>
              <a:t>Artefakte für Audit 4</a:t>
            </a:r>
            <a:endParaRPr/>
          </a:p>
        </p:txBody>
      </p:sp>
      <p:sp>
        <p:nvSpPr>
          <p:cNvPr id="6" name="Foliennummernplatzhalter 5" hidden="0"/>
          <p:cNvSpPr>
            <a:spLocks noGrp="1"/>
          </p:cNvSpPr>
          <p:nvPr isPhoto="0" userDrawn="0">
            <p:ph type="sldNum" sz="quarter" idx="12" hasCustomPrompt="0"/>
          </p:nvPr>
        </p:nvSpPr>
        <p:spPr bwMode="auto"/>
        <p:txBody>
          <a:bodyPr/>
          <a:lstStyle/>
          <a:p>
            <a:pPr>
              <a:defRPr/>
            </a:pPr>
            <a:fld id="{6D1B8F01-651C-2929-C186-7A24CD8747BA}" type="slidenum">
              <a:rPr lang="de-DE"/>
              <a:t>2</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Proof of Concepts Version 2</a:t>
            </a:r>
            <a:r>
              <a:rPr/>
              <a:t> </a:t>
            </a:r>
            <a:r>
              <a:rPr lang="de-DE" sz="2600" b="0" i="0" u="none" strike="noStrike" cap="none" spc="0">
                <a:solidFill>
                  <a:schemeClr val="tx1"/>
                </a:solidFill>
                <a:latin typeface="+mj-lt"/>
                <a:ea typeface="+mj-ea"/>
                <a:cs typeface="+mj-cs"/>
              </a:rPr>
              <a:t>(6 von 6)</a:t>
            </a:r>
            <a:endParaRPr/>
          </a:p>
        </p:txBody>
      </p:sp>
      <p:pic>
        <p:nvPicPr>
          <p:cNvPr id="5" name="" hidden="0"/>
          <p:cNvPicPr>
            <a:picLocks noChangeAspect="1"/>
          </p:cNvPicPr>
          <p:nvPr isPhoto="0" userDrawn="0"/>
        </p:nvPicPr>
        <p:blipFill>
          <a:blip r:embed="rId3"/>
          <a:stretch/>
        </p:blipFill>
        <p:spPr bwMode="auto">
          <a:xfrm flipH="0" flipV="0">
            <a:off x="3035197" y="1496785"/>
            <a:ext cx="6121603" cy="5075463"/>
          </a:xfrm>
          <a:prstGeom prst="rect">
            <a:avLst/>
          </a:prstGeom>
        </p:spPr>
      </p:pic>
      <p:sp>
        <p:nvSpPr>
          <p:cNvPr id="6" name="Foliennummernplatzhalter 5" hidden="0"/>
          <p:cNvSpPr>
            <a:spLocks noGrp="1"/>
          </p:cNvSpPr>
          <p:nvPr isPhoto="0" userDrawn="0">
            <p:ph type="sldNum" sz="quarter" idx="12" hasCustomPrompt="0"/>
          </p:nvPr>
        </p:nvSpPr>
        <p:spPr bwMode="auto"/>
        <p:txBody>
          <a:bodyPr/>
          <a:lstStyle/>
          <a:p>
            <a:pPr>
              <a:defRPr/>
            </a:pPr>
            <a:fld id="{8566AFEB-49E8-7A69-C6B5-6F3A860B299B}" type="slidenum">
              <a:rPr lang="de-DE"/>
              <a:t>20</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Use Cases Version 1 </a:t>
            </a:r>
            <a:r>
              <a:rPr sz="2400"/>
              <a:t>(1 von 8)</a:t>
            </a:r>
            <a:endParaRPr sz="2400"/>
          </a:p>
        </p:txBody>
      </p:sp>
      <p:pic>
        <p:nvPicPr>
          <p:cNvPr id="5" name="" hidden="0"/>
          <p:cNvPicPr>
            <a:picLocks noChangeAspect="1"/>
          </p:cNvPicPr>
          <p:nvPr isPhoto="0" userDrawn="0"/>
        </p:nvPicPr>
        <p:blipFill>
          <a:blip r:embed="rId3"/>
          <a:stretch/>
        </p:blipFill>
        <p:spPr bwMode="auto">
          <a:xfrm flipH="0" flipV="0">
            <a:off x="6095999" y="1900237"/>
            <a:ext cx="5969756" cy="3815556"/>
          </a:xfrm>
          <a:prstGeom prst="rect">
            <a:avLst/>
          </a:prstGeom>
        </p:spPr>
      </p:pic>
      <p:pic>
        <p:nvPicPr>
          <p:cNvPr id="6" name="" hidden="0"/>
          <p:cNvPicPr>
            <a:picLocks noChangeAspect="1"/>
          </p:cNvPicPr>
          <p:nvPr isPhoto="0" userDrawn="0"/>
        </p:nvPicPr>
        <p:blipFill>
          <a:blip r:embed="rId4"/>
          <a:stretch/>
        </p:blipFill>
        <p:spPr bwMode="auto">
          <a:xfrm flipH="0" flipV="0">
            <a:off x="333374" y="1852612"/>
            <a:ext cx="5523056" cy="4521199"/>
          </a:xfrm>
          <a:prstGeom prst="rect">
            <a:avLst/>
          </a:prstGeom>
        </p:spPr>
      </p:pic>
      <p:sp>
        <p:nvSpPr>
          <p:cNvPr id="7" name="Foliennummernplatzhalter 5" hidden="0"/>
          <p:cNvSpPr>
            <a:spLocks noGrp="1"/>
          </p:cNvSpPr>
          <p:nvPr isPhoto="0" userDrawn="0">
            <p:ph type="sldNum" sz="quarter" idx="12" hasCustomPrompt="0"/>
          </p:nvPr>
        </p:nvSpPr>
        <p:spPr bwMode="auto"/>
        <p:txBody>
          <a:bodyPr/>
          <a:lstStyle/>
          <a:p>
            <a:pPr>
              <a:defRPr/>
            </a:pPr>
            <a:fld id="{8A8E729A-52B1-3FC3-7F20-31A67C3D1926}" type="slidenum">
              <a:rPr lang="de-DE"/>
              <a:t>21</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Use Cases Version 1</a:t>
            </a:r>
            <a:r>
              <a:rPr/>
              <a:t> </a:t>
            </a:r>
            <a:r>
              <a:rPr lang="de-DE" sz="2400" b="0" i="0" u="none" strike="noStrike" cap="none" spc="0">
                <a:solidFill>
                  <a:schemeClr val="tx1"/>
                </a:solidFill>
                <a:latin typeface="+mj-lt"/>
                <a:ea typeface="+mj-ea"/>
                <a:cs typeface="+mj-cs"/>
              </a:rPr>
              <a:t>(2 von 8)</a:t>
            </a:r>
            <a:endParaRPr sz="2400"/>
          </a:p>
        </p:txBody>
      </p:sp>
      <p:sp>
        <p:nvSpPr>
          <p:cNvPr id="5" name="Foliennummernplatzhalter 5" hidden="0"/>
          <p:cNvSpPr>
            <a:spLocks noGrp="1"/>
          </p:cNvSpPr>
          <p:nvPr isPhoto="0" userDrawn="0">
            <p:ph type="sldNum" sz="quarter" idx="12" hasCustomPrompt="0"/>
          </p:nvPr>
        </p:nvSpPr>
        <p:spPr bwMode="auto"/>
        <p:txBody>
          <a:bodyPr/>
          <a:lstStyle/>
          <a:p>
            <a:pPr>
              <a:defRPr/>
            </a:pPr>
            <a:fld id="{897EFB03-7FB9-3901-1B74-2E8079F13F05}" type="slidenum">
              <a:rPr lang="de-DE"/>
              <a:t>22</a:t>
            </a:fld>
            <a:endParaRPr lang="de-DE"/>
          </a:p>
        </p:txBody>
      </p:sp>
      <p:pic>
        <p:nvPicPr>
          <p:cNvPr id="6" name="" hidden="0"/>
          <p:cNvPicPr>
            <a:picLocks noChangeAspect="1"/>
          </p:cNvPicPr>
          <p:nvPr isPhoto="0" userDrawn="0"/>
        </p:nvPicPr>
        <p:blipFill>
          <a:blip r:embed="rId3"/>
          <a:stretch/>
        </p:blipFill>
        <p:spPr bwMode="auto">
          <a:xfrm flipH="0" flipV="0">
            <a:off x="285750" y="1759646"/>
            <a:ext cx="5988534" cy="4329549"/>
          </a:xfrm>
          <a:prstGeom prst="rect">
            <a:avLst/>
          </a:prstGeom>
        </p:spPr>
      </p:pic>
      <p:pic>
        <p:nvPicPr>
          <p:cNvPr id="7" name="" hidden="0"/>
          <p:cNvPicPr>
            <a:picLocks noChangeAspect="1"/>
          </p:cNvPicPr>
          <p:nvPr isPhoto="0" userDrawn="0"/>
        </p:nvPicPr>
        <p:blipFill>
          <a:blip r:embed="rId4"/>
          <a:stretch/>
        </p:blipFill>
        <p:spPr bwMode="auto">
          <a:xfrm flipH="0" flipV="0">
            <a:off x="6274284" y="1759646"/>
            <a:ext cx="5900962" cy="447334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Use Cases Version 1</a:t>
            </a:r>
            <a:r>
              <a:rPr/>
              <a:t> </a:t>
            </a:r>
            <a:r>
              <a:rPr lang="de-DE" sz="2400" b="0" i="0" u="none" strike="noStrike" cap="none" spc="0">
                <a:solidFill>
                  <a:schemeClr val="tx1"/>
                </a:solidFill>
                <a:latin typeface="+mj-lt"/>
                <a:ea typeface="+mj-ea"/>
                <a:cs typeface="+mj-cs"/>
              </a:rPr>
              <a:t>(3 von 8)</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B080E50C-25D6-3EE6-0D5B-933CB67DDF10}" type="slidenum">
              <a:rPr lang="de-DE"/>
              <a:t>23</a:t>
            </a:fld>
            <a:endParaRPr lang="de-DE"/>
          </a:p>
        </p:txBody>
      </p:sp>
      <p:pic>
        <p:nvPicPr>
          <p:cNvPr id="6" name="" hidden="0"/>
          <p:cNvPicPr>
            <a:picLocks noChangeAspect="1"/>
          </p:cNvPicPr>
          <p:nvPr isPhoto="0" userDrawn="0"/>
        </p:nvPicPr>
        <p:blipFill>
          <a:blip r:embed="rId3"/>
          <a:stretch/>
        </p:blipFill>
        <p:spPr bwMode="auto">
          <a:xfrm flipH="0" flipV="0">
            <a:off x="204107" y="1796142"/>
            <a:ext cx="6092666" cy="3916136"/>
          </a:xfrm>
          <a:prstGeom prst="rect">
            <a:avLst/>
          </a:prstGeom>
        </p:spPr>
      </p:pic>
      <p:pic>
        <p:nvPicPr>
          <p:cNvPr id="7" name="" hidden="0"/>
          <p:cNvPicPr>
            <a:picLocks noChangeAspect="1"/>
          </p:cNvPicPr>
          <p:nvPr isPhoto="0" userDrawn="0"/>
        </p:nvPicPr>
        <p:blipFill>
          <a:blip r:embed="rId4"/>
          <a:stretch/>
        </p:blipFill>
        <p:spPr bwMode="auto">
          <a:xfrm flipH="0" flipV="0">
            <a:off x="6558642" y="1745116"/>
            <a:ext cx="5430195" cy="4324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Use Cases Version 1</a:t>
            </a:r>
            <a:r>
              <a:rPr/>
              <a:t> </a:t>
            </a:r>
            <a:r>
              <a:rPr lang="de-DE" sz="2400" b="0" i="0" u="none" strike="noStrike" cap="none" spc="0">
                <a:solidFill>
                  <a:schemeClr val="tx1"/>
                </a:solidFill>
                <a:latin typeface="+mj-lt"/>
                <a:ea typeface="+mj-ea"/>
                <a:cs typeface="+mj-cs"/>
              </a:rPr>
              <a:t>(4 von 8)</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10C23A82-7032-4A1C-077A-AF0C8B6D67BE}" type="slidenum">
              <a:rPr lang="de-DE"/>
              <a:t>24</a:t>
            </a:fld>
            <a:endParaRPr lang="de-DE"/>
          </a:p>
        </p:txBody>
      </p:sp>
      <p:pic>
        <p:nvPicPr>
          <p:cNvPr id="6" name="" hidden="0"/>
          <p:cNvPicPr>
            <a:picLocks noChangeAspect="1"/>
          </p:cNvPicPr>
          <p:nvPr isPhoto="0" userDrawn="0"/>
        </p:nvPicPr>
        <p:blipFill>
          <a:blip r:embed="rId3"/>
          <a:stretch/>
        </p:blipFill>
        <p:spPr bwMode="auto">
          <a:xfrm flipH="0" flipV="0">
            <a:off x="217713" y="1910907"/>
            <a:ext cx="5879678" cy="3442142"/>
          </a:xfrm>
          <a:prstGeom prst="rect">
            <a:avLst/>
          </a:prstGeom>
        </p:spPr>
      </p:pic>
      <p:pic>
        <p:nvPicPr>
          <p:cNvPr id="7" name="" hidden="0"/>
          <p:cNvPicPr>
            <a:picLocks noChangeAspect="1"/>
          </p:cNvPicPr>
          <p:nvPr isPhoto="0" userDrawn="0"/>
        </p:nvPicPr>
        <p:blipFill>
          <a:blip r:embed="rId4"/>
          <a:stretch/>
        </p:blipFill>
        <p:spPr bwMode="auto">
          <a:xfrm flipH="0" flipV="0">
            <a:off x="6218463" y="1979198"/>
            <a:ext cx="5798035" cy="315613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Use Cases Version 1</a:t>
            </a:r>
            <a:r>
              <a:rPr/>
              <a:t> </a:t>
            </a:r>
            <a:r>
              <a:rPr lang="de-DE" sz="2400" b="0" i="0" u="none" strike="noStrike" cap="none" spc="0">
                <a:solidFill>
                  <a:schemeClr val="tx1"/>
                </a:solidFill>
                <a:latin typeface="+mj-lt"/>
                <a:ea typeface="+mj-ea"/>
                <a:cs typeface="+mj-cs"/>
              </a:rPr>
              <a:t>(5 von 8)</a:t>
            </a:r>
            <a:endParaRPr sz="2400"/>
          </a:p>
        </p:txBody>
      </p:sp>
      <p:sp>
        <p:nvSpPr>
          <p:cNvPr id="5" name="Foliennummernplatzhalter 5" hidden="0"/>
          <p:cNvSpPr>
            <a:spLocks noGrp="1"/>
          </p:cNvSpPr>
          <p:nvPr isPhoto="0" userDrawn="0">
            <p:ph type="sldNum" sz="quarter" idx="12" hasCustomPrompt="0"/>
          </p:nvPr>
        </p:nvSpPr>
        <p:spPr bwMode="auto"/>
        <p:txBody>
          <a:bodyPr/>
          <a:lstStyle/>
          <a:p>
            <a:pPr>
              <a:defRPr/>
            </a:pPr>
            <a:fld id="{45C3EF31-47E5-1213-F2E7-A30885D397A4}" type="slidenum">
              <a:rPr lang="de-DE"/>
              <a:t>25</a:t>
            </a:fld>
            <a:endParaRPr lang="de-DE"/>
          </a:p>
        </p:txBody>
      </p:sp>
      <p:pic>
        <p:nvPicPr>
          <p:cNvPr id="6" name="" hidden="0"/>
          <p:cNvPicPr>
            <a:picLocks noChangeAspect="1"/>
          </p:cNvPicPr>
          <p:nvPr isPhoto="0" userDrawn="0"/>
        </p:nvPicPr>
        <p:blipFill>
          <a:blip r:embed="rId3"/>
          <a:stretch/>
        </p:blipFill>
        <p:spPr bwMode="auto">
          <a:xfrm flipH="0" flipV="0">
            <a:off x="204107" y="2367642"/>
            <a:ext cx="7116158" cy="3518807"/>
          </a:xfrm>
          <a:prstGeom prst="rect">
            <a:avLst/>
          </a:prstGeom>
        </p:spPr>
      </p:pic>
      <p:pic>
        <p:nvPicPr>
          <p:cNvPr id="7" name="" hidden="0"/>
          <p:cNvPicPr>
            <a:picLocks noChangeAspect="1"/>
          </p:cNvPicPr>
          <p:nvPr isPhoto="0" userDrawn="0"/>
        </p:nvPicPr>
        <p:blipFill>
          <a:blip r:embed="rId4"/>
          <a:stretch/>
        </p:blipFill>
        <p:spPr bwMode="auto">
          <a:xfrm flipH="0" flipV="0">
            <a:off x="7675821" y="2367642"/>
            <a:ext cx="4203214" cy="359984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Use Cases Version 1</a:t>
            </a:r>
            <a:r>
              <a:rPr/>
              <a:t> </a:t>
            </a:r>
            <a:r>
              <a:rPr lang="de-DE" sz="2400" b="0" i="0" u="none" strike="noStrike" cap="none" spc="0">
                <a:solidFill>
                  <a:schemeClr val="tx1"/>
                </a:solidFill>
                <a:latin typeface="+mj-lt"/>
                <a:ea typeface="+mj-ea"/>
                <a:cs typeface="+mj-cs"/>
              </a:rPr>
              <a:t>(6 von 8)</a:t>
            </a:r>
            <a:endParaRPr sz="2400"/>
          </a:p>
        </p:txBody>
      </p:sp>
      <p:sp>
        <p:nvSpPr>
          <p:cNvPr id="5" name="Foliennummernplatzhalter 5" hidden="0"/>
          <p:cNvSpPr>
            <a:spLocks noGrp="1"/>
          </p:cNvSpPr>
          <p:nvPr isPhoto="0" userDrawn="0">
            <p:ph type="sldNum" sz="quarter" idx="12" hasCustomPrompt="0"/>
          </p:nvPr>
        </p:nvSpPr>
        <p:spPr bwMode="auto"/>
        <p:txBody>
          <a:bodyPr/>
          <a:lstStyle/>
          <a:p>
            <a:pPr>
              <a:defRPr/>
            </a:pPr>
            <a:fld id="{1808D8B9-F075-2BFA-1163-7BDF7B11E71F}" type="slidenum">
              <a:rPr lang="de-DE"/>
              <a:t>26</a:t>
            </a:fld>
            <a:endParaRPr lang="de-DE"/>
          </a:p>
        </p:txBody>
      </p:sp>
      <p:pic>
        <p:nvPicPr>
          <p:cNvPr id="6" name="" hidden="0"/>
          <p:cNvPicPr>
            <a:picLocks noChangeAspect="1"/>
          </p:cNvPicPr>
          <p:nvPr isPhoto="0" userDrawn="0"/>
        </p:nvPicPr>
        <p:blipFill>
          <a:blip r:embed="rId3"/>
          <a:stretch/>
        </p:blipFill>
        <p:spPr bwMode="auto">
          <a:xfrm flipH="0" flipV="0">
            <a:off x="503463" y="1703029"/>
            <a:ext cx="5417034" cy="4558977"/>
          </a:xfrm>
          <a:prstGeom prst="rect">
            <a:avLst/>
          </a:prstGeom>
        </p:spPr>
      </p:pic>
      <p:pic>
        <p:nvPicPr>
          <p:cNvPr id="7" name="" hidden="0"/>
          <p:cNvPicPr>
            <a:picLocks noChangeAspect="1"/>
          </p:cNvPicPr>
          <p:nvPr isPhoto="0" userDrawn="0"/>
        </p:nvPicPr>
        <p:blipFill>
          <a:blip r:embed="rId4"/>
          <a:stretch/>
        </p:blipFill>
        <p:spPr bwMode="auto">
          <a:xfrm>
            <a:off x="6762749" y="1690687"/>
            <a:ext cx="5248274" cy="275272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Use Cases Version 1</a:t>
            </a:r>
            <a:r>
              <a:rPr/>
              <a:t> </a:t>
            </a:r>
            <a:r>
              <a:rPr lang="de-DE" sz="2400" b="0" i="0" u="none" strike="noStrike" cap="none" spc="0">
                <a:solidFill>
                  <a:schemeClr val="tx1"/>
                </a:solidFill>
                <a:latin typeface="+mj-lt"/>
                <a:ea typeface="+mj-ea"/>
                <a:cs typeface="+mj-cs"/>
              </a:rPr>
              <a:t>(7 von 8)</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BDF9001E-2897-0170-3FF0-3ACE3B8D3643}" type="slidenum">
              <a:rPr lang="de-DE"/>
              <a:t>27</a:t>
            </a:fld>
            <a:endParaRPr lang="de-DE"/>
          </a:p>
        </p:txBody>
      </p:sp>
      <p:pic>
        <p:nvPicPr>
          <p:cNvPr id="6" name="" hidden="0"/>
          <p:cNvPicPr>
            <a:picLocks noChangeAspect="1"/>
          </p:cNvPicPr>
          <p:nvPr isPhoto="0" userDrawn="0"/>
        </p:nvPicPr>
        <p:blipFill>
          <a:blip r:embed="rId3"/>
          <a:stretch/>
        </p:blipFill>
        <p:spPr bwMode="auto">
          <a:xfrm flipH="0" flipV="0">
            <a:off x="272142" y="1745116"/>
            <a:ext cx="7049892" cy="3934091"/>
          </a:xfrm>
          <a:prstGeom prst="rect">
            <a:avLst/>
          </a:prstGeom>
        </p:spPr>
      </p:pic>
      <p:pic>
        <p:nvPicPr>
          <p:cNvPr id="7" name="" hidden="0"/>
          <p:cNvPicPr>
            <a:picLocks noChangeAspect="1"/>
          </p:cNvPicPr>
          <p:nvPr isPhoto="0" userDrawn="0"/>
        </p:nvPicPr>
        <p:blipFill>
          <a:blip r:embed="rId4"/>
          <a:stretch/>
        </p:blipFill>
        <p:spPr bwMode="auto">
          <a:xfrm flipH="0" flipV="0">
            <a:off x="7505092" y="1745116"/>
            <a:ext cx="4497768" cy="42658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8198" y="313674"/>
            <a:ext cx="10515600" cy="1325562"/>
          </a:xfrm>
        </p:spPr>
        <p:txBody>
          <a:bodyPr/>
          <a:lstStyle/>
          <a:p>
            <a:pPr algn="ctr">
              <a:defRPr/>
            </a:pPr>
            <a:r>
              <a:rPr/>
              <a:t>Use Cases Version 1</a:t>
            </a:r>
            <a:r>
              <a:rPr/>
              <a:t> </a:t>
            </a:r>
            <a:r>
              <a:rPr lang="de-DE" sz="2400" b="0" i="0" u="none" strike="noStrike" cap="none" spc="0">
                <a:solidFill>
                  <a:schemeClr val="tx1"/>
                </a:solidFill>
                <a:latin typeface="+mj-lt"/>
                <a:ea typeface="+mj-ea"/>
                <a:cs typeface="+mj-cs"/>
              </a:rPr>
              <a:t>(8 von 8)</a:t>
            </a:r>
            <a:endParaRPr sz="2400"/>
          </a:p>
        </p:txBody>
      </p:sp>
      <p:sp>
        <p:nvSpPr>
          <p:cNvPr id="5" name="Foliennummernplatzhalter 5" hidden="0"/>
          <p:cNvSpPr>
            <a:spLocks noGrp="1"/>
          </p:cNvSpPr>
          <p:nvPr isPhoto="0" userDrawn="0">
            <p:ph type="sldNum" sz="quarter" idx="12" hasCustomPrompt="0"/>
          </p:nvPr>
        </p:nvSpPr>
        <p:spPr bwMode="auto"/>
        <p:txBody>
          <a:bodyPr/>
          <a:lstStyle/>
          <a:p>
            <a:pPr>
              <a:defRPr/>
            </a:pPr>
            <a:fld id="{77230B0A-8035-F595-2085-D3DFC451473A}" type="slidenum">
              <a:rPr lang="de-DE"/>
              <a:t>28</a:t>
            </a:fld>
            <a:endParaRPr lang="de-DE"/>
          </a:p>
        </p:txBody>
      </p:sp>
      <p:pic>
        <p:nvPicPr>
          <p:cNvPr id="6" name="" hidden="0"/>
          <p:cNvPicPr>
            <a:picLocks noChangeAspect="1"/>
          </p:cNvPicPr>
          <p:nvPr isPhoto="0" userDrawn="0"/>
        </p:nvPicPr>
        <p:blipFill>
          <a:blip r:embed="rId3"/>
          <a:stretch/>
        </p:blipFill>
        <p:spPr bwMode="auto">
          <a:xfrm flipH="0" flipV="0">
            <a:off x="3510642" y="1639238"/>
            <a:ext cx="5471463" cy="4664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Gamification &amp; Soziotechnische Ergänzungen </a:t>
            </a:r>
            <a:r>
              <a:rPr lang="de-DE" sz="2400" b="0" i="0" u="none" strike="noStrike" cap="none" spc="0">
                <a:solidFill>
                  <a:schemeClr val="tx1"/>
                </a:solidFill>
                <a:latin typeface="+mj-lt"/>
                <a:ea typeface="+mj-ea"/>
                <a:cs typeface="+mj-cs"/>
              </a:rPr>
              <a:t>(</a:t>
            </a:r>
            <a:r>
              <a:rPr lang="de-DE" sz="2400" b="0" i="0" u="none" strike="noStrike" cap="none" spc="0">
                <a:solidFill>
                  <a:schemeClr val="tx1"/>
                </a:solidFill>
                <a:latin typeface="+mj-lt"/>
                <a:ea typeface="+mj-ea"/>
                <a:cs typeface="+mj-cs"/>
              </a:rPr>
              <a:t>1 von 3)</a:t>
            </a:r>
            <a:r>
              <a:rPr/>
              <a:t> </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AD8F5407-718F-9D60-AE02-90114FDCA970}" type="slidenum">
              <a:rPr lang="de-DE"/>
              <a:t>29</a:t>
            </a:fld>
            <a:endParaRPr lang="de-DE"/>
          </a:p>
        </p:txBody>
      </p:sp>
      <p:pic>
        <p:nvPicPr>
          <p:cNvPr id="6" name="" hidden="0"/>
          <p:cNvPicPr>
            <a:picLocks noChangeAspect="1"/>
          </p:cNvPicPr>
          <p:nvPr isPhoto="0" userDrawn="0"/>
        </p:nvPicPr>
        <p:blipFill>
          <a:blip r:embed="rId3"/>
          <a:stretch/>
        </p:blipFill>
        <p:spPr bwMode="auto">
          <a:xfrm flipH="0" flipV="0">
            <a:off x="2035342" y="1899426"/>
            <a:ext cx="7480657" cy="46394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Domänenmodell Version 3.3</a:t>
            </a:r>
            <a:endParaRPr/>
          </a:p>
        </p:txBody>
      </p:sp>
      <p:sp>
        <p:nvSpPr>
          <p:cNvPr id="5" name="" hidden="0"/>
          <p:cNvSpPr/>
          <p:nvPr isPhoto="0" userDrawn="0"/>
        </p:nvSpPr>
        <p:spPr bwMode="auto">
          <a:xfrm flipH="0" flipV="0">
            <a:off x="5362729" y="3246120"/>
            <a:ext cx="1466575"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lgn="l">
              <a:defRPr/>
            </a:pPr>
            <a:endParaRPr/>
          </a:p>
        </p:txBody>
      </p:sp>
      <p:pic>
        <p:nvPicPr>
          <p:cNvPr id="6" name="" hidden="0"/>
          <p:cNvPicPr>
            <a:picLocks noChangeAspect="1"/>
          </p:cNvPicPr>
          <p:nvPr isPhoto="0" userDrawn="0"/>
        </p:nvPicPr>
        <p:blipFill>
          <a:blip r:embed="rId3"/>
          <a:stretch/>
        </p:blipFill>
        <p:spPr bwMode="auto">
          <a:xfrm flipH="0" flipV="0">
            <a:off x="1548570" y="1690687"/>
            <a:ext cx="9094894" cy="4732128"/>
          </a:xfrm>
          <a:prstGeom prst="rect">
            <a:avLst/>
          </a:prstGeom>
        </p:spPr>
      </p:pic>
      <p:sp>
        <p:nvSpPr>
          <p:cNvPr id="7" name="Foliennummernplatzhalter 5" hidden="0"/>
          <p:cNvSpPr>
            <a:spLocks noGrp="1"/>
          </p:cNvSpPr>
          <p:nvPr isPhoto="0" userDrawn="0">
            <p:ph type="sldNum" sz="quarter" idx="12" hasCustomPrompt="0"/>
          </p:nvPr>
        </p:nvSpPr>
        <p:spPr bwMode="auto"/>
        <p:txBody>
          <a:bodyPr/>
          <a:lstStyle/>
          <a:p>
            <a:pPr>
              <a:defRPr/>
            </a:pPr>
            <a:fld id="{0EC817F8-1CE0-ECB9-9C32-1C69C8A08973}" type="slidenum">
              <a:rPr lang="de-DE"/>
              <a:t>3</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8199" y="317499"/>
            <a:ext cx="10515600" cy="1325562"/>
          </a:xfrm>
        </p:spPr>
        <p:txBody>
          <a:bodyPr/>
          <a:lstStyle/>
          <a:p>
            <a:pPr algn="ctr">
              <a:defRPr/>
            </a:pPr>
            <a:r>
              <a:rPr/>
              <a:t>Gamification &amp; Soziotechnische Ergänzungen </a:t>
            </a:r>
            <a:r>
              <a:rPr lang="de-DE" sz="2400" b="0" i="0" u="none" strike="noStrike" cap="none" spc="0">
                <a:solidFill>
                  <a:schemeClr val="tx1"/>
                </a:solidFill>
                <a:latin typeface="+mj-lt"/>
                <a:ea typeface="+mj-ea"/>
                <a:cs typeface="+mj-cs"/>
              </a:rPr>
              <a:t>(</a:t>
            </a:r>
            <a:r>
              <a:rPr lang="de-DE" sz="2400" b="0" i="0" u="none" strike="noStrike" cap="none" spc="0">
                <a:solidFill>
                  <a:schemeClr val="tx1"/>
                </a:solidFill>
                <a:latin typeface="+mj-lt"/>
                <a:ea typeface="+mj-ea"/>
                <a:cs typeface="+mj-cs"/>
              </a:rPr>
              <a:t>2 von 3)</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B5FA6192-0B05-5B39-1D52-20E95E6BFFA5}" type="slidenum">
              <a:rPr lang="de-DE"/>
              <a:t>30</a:t>
            </a:fld>
            <a:endParaRPr lang="de-DE"/>
          </a:p>
        </p:txBody>
      </p:sp>
      <p:pic>
        <p:nvPicPr>
          <p:cNvPr id="6" name="" hidden="0"/>
          <p:cNvPicPr>
            <a:picLocks noChangeAspect="1"/>
          </p:cNvPicPr>
          <p:nvPr isPhoto="0" userDrawn="0"/>
        </p:nvPicPr>
        <p:blipFill>
          <a:blip r:embed="rId3"/>
          <a:stretch/>
        </p:blipFill>
        <p:spPr bwMode="auto">
          <a:xfrm>
            <a:off x="1800224" y="1774031"/>
            <a:ext cx="8591549" cy="45053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8199" y="317499"/>
            <a:ext cx="10515600" cy="1325562"/>
          </a:xfrm>
        </p:spPr>
        <p:txBody>
          <a:bodyPr/>
          <a:lstStyle/>
          <a:p>
            <a:pPr algn="ctr">
              <a:defRPr/>
            </a:pPr>
            <a:r>
              <a:rPr/>
              <a:t>Gamification &amp; Soziotechnische Ergänzungen </a:t>
            </a:r>
            <a:r>
              <a:rPr sz="2400"/>
              <a:t>(</a:t>
            </a:r>
            <a:r>
              <a:rPr sz="2400"/>
              <a:t>3 von 3)</a:t>
            </a:r>
            <a:endParaRPr sz="2400"/>
          </a:p>
        </p:txBody>
      </p:sp>
      <p:sp>
        <p:nvSpPr>
          <p:cNvPr id="5" name="Foliennummernplatzhalter 5" hidden="0"/>
          <p:cNvSpPr>
            <a:spLocks noGrp="1"/>
          </p:cNvSpPr>
          <p:nvPr isPhoto="0" userDrawn="0">
            <p:ph type="sldNum" sz="quarter" idx="12" hasCustomPrompt="0"/>
          </p:nvPr>
        </p:nvSpPr>
        <p:spPr bwMode="auto"/>
        <p:txBody>
          <a:bodyPr/>
          <a:lstStyle/>
          <a:p>
            <a:pPr>
              <a:defRPr/>
            </a:pPr>
            <a:fld id="{025954DA-34A5-5B8E-EFFF-617C93B91092}" type="slidenum">
              <a:rPr lang="de-DE"/>
              <a:t>31</a:t>
            </a:fld>
            <a:endParaRPr lang="de-DE"/>
          </a:p>
        </p:txBody>
      </p:sp>
      <p:pic>
        <p:nvPicPr>
          <p:cNvPr id="6" name="" hidden="0"/>
          <p:cNvPicPr>
            <a:picLocks noChangeAspect="1"/>
          </p:cNvPicPr>
          <p:nvPr isPhoto="0" userDrawn="0"/>
        </p:nvPicPr>
        <p:blipFill>
          <a:blip r:embed="rId3"/>
          <a:stretch/>
        </p:blipFill>
        <p:spPr bwMode="auto">
          <a:xfrm>
            <a:off x="1428750" y="1726406"/>
            <a:ext cx="8553449" cy="43243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259755" y="2460937"/>
            <a:ext cx="4455014" cy="1325562"/>
          </a:xfrm>
        </p:spPr>
        <p:txBody>
          <a:bodyPr/>
          <a:lstStyle/>
          <a:p>
            <a:pPr algn="ctr">
              <a:defRPr/>
            </a:pPr>
            <a:r>
              <a:rPr/>
              <a:t>Mockups</a:t>
            </a:r>
            <a:br>
              <a:rPr/>
            </a:br>
            <a:r>
              <a:rPr/>
              <a:t>1/10</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1AD7B824-AECB-B7F1-F924-80B30D7AB9ED}" type="slidenum">
              <a:rPr lang="de-DE"/>
              <a:t>32</a:t>
            </a:fld>
            <a:endParaRPr lang="de-DE"/>
          </a:p>
        </p:txBody>
      </p:sp>
      <p:pic>
        <p:nvPicPr>
          <p:cNvPr id="6" name="" hidden="0"/>
          <p:cNvPicPr>
            <a:picLocks noChangeAspect="1"/>
          </p:cNvPicPr>
          <p:nvPr isPhoto="0" userDrawn="0"/>
        </p:nvPicPr>
        <p:blipFill>
          <a:blip r:embed="rId3"/>
          <a:stretch/>
        </p:blipFill>
        <p:spPr bwMode="auto">
          <a:xfrm>
            <a:off x="3398761" y="260349"/>
            <a:ext cx="3429000" cy="6095999"/>
          </a:xfrm>
          <a:prstGeom prst="rect">
            <a:avLst/>
          </a:prstGeom>
        </p:spPr>
      </p:pic>
      <p:pic>
        <p:nvPicPr>
          <p:cNvPr id="7" name="" hidden="0"/>
          <p:cNvPicPr>
            <a:picLocks noChangeAspect="1"/>
          </p:cNvPicPr>
          <p:nvPr isPhoto="0" userDrawn="0"/>
        </p:nvPicPr>
        <p:blipFill>
          <a:blip r:embed="rId4"/>
          <a:stretch/>
        </p:blipFill>
        <p:spPr bwMode="auto">
          <a:xfrm>
            <a:off x="7344833" y="260349"/>
            <a:ext cx="3429000" cy="6095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205014" y="2451553"/>
            <a:ext cx="4455014" cy="1325562"/>
          </a:xfrm>
        </p:spPr>
        <p:txBody>
          <a:bodyPr/>
          <a:lstStyle/>
          <a:p>
            <a:pPr algn="ctr">
              <a:defRPr/>
            </a:pPr>
            <a:r>
              <a:rPr/>
              <a:t>Mockups</a:t>
            </a:r>
            <a:br>
              <a:rPr/>
            </a:br>
            <a:r>
              <a:rPr/>
              <a:t>2/10</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1612AFFC-66CA-DD91-1E33-8B074112799C}" type="slidenum">
              <a:rPr lang="de-DE"/>
              <a:t>33</a:t>
            </a:fld>
            <a:endParaRPr lang="de-DE"/>
          </a:p>
        </p:txBody>
      </p:sp>
      <p:pic>
        <p:nvPicPr>
          <p:cNvPr id="6" name="" hidden="0"/>
          <p:cNvPicPr>
            <a:picLocks noChangeAspect="1"/>
          </p:cNvPicPr>
          <p:nvPr isPhoto="0" userDrawn="0"/>
        </p:nvPicPr>
        <p:blipFill>
          <a:blip r:embed="rId3"/>
          <a:stretch/>
        </p:blipFill>
        <p:spPr bwMode="auto">
          <a:xfrm>
            <a:off x="8448523" y="260349"/>
            <a:ext cx="3429000" cy="6095999"/>
          </a:xfrm>
          <a:prstGeom prst="rect">
            <a:avLst/>
          </a:prstGeom>
        </p:spPr>
      </p:pic>
      <p:pic>
        <p:nvPicPr>
          <p:cNvPr id="7" name="" hidden="0"/>
          <p:cNvPicPr>
            <a:picLocks noChangeAspect="1"/>
          </p:cNvPicPr>
          <p:nvPr isPhoto="0" userDrawn="0"/>
        </p:nvPicPr>
        <p:blipFill>
          <a:blip r:embed="rId4"/>
          <a:stretch/>
        </p:blipFill>
        <p:spPr bwMode="auto">
          <a:xfrm>
            <a:off x="2696028" y="260349"/>
            <a:ext cx="7162799" cy="6095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205014" y="2451553"/>
            <a:ext cx="4455014" cy="1325562"/>
          </a:xfrm>
        </p:spPr>
        <p:txBody>
          <a:bodyPr/>
          <a:lstStyle/>
          <a:p>
            <a:pPr algn="ctr">
              <a:defRPr/>
            </a:pPr>
            <a:r>
              <a:rPr/>
              <a:t>Mockups</a:t>
            </a:r>
            <a:br>
              <a:rPr/>
            </a:br>
            <a:r>
              <a:rPr/>
              <a:t>3/10</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92AE2E70-CE1A-884A-AC38-A8F1B36F91CA}" type="slidenum">
              <a:rPr lang="de-DE"/>
              <a:t>34</a:t>
            </a:fld>
            <a:endParaRPr lang="de-DE"/>
          </a:p>
        </p:txBody>
      </p:sp>
      <p:pic>
        <p:nvPicPr>
          <p:cNvPr id="6" name="" hidden="0"/>
          <p:cNvPicPr>
            <a:picLocks noChangeAspect="1"/>
          </p:cNvPicPr>
          <p:nvPr isPhoto="0" userDrawn="0"/>
        </p:nvPicPr>
        <p:blipFill>
          <a:blip r:embed="rId3"/>
          <a:stretch/>
        </p:blipFill>
        <p:spPr bwMode="auto">
          <a:xfrm>
            <a:off x="1430715" y="260349"/>
            <a:ext cx="6457950" cy="6095999"/>
          </a:xfrm>
          <a:prstGeom prst="rect">
            <a:avLst/>
          </a:prstGeom>
        </p:spPr>
      </p:pic>
      <p:pic>
        <p:nvPicPr>
          <p:cNvPr id="7" name="" hidden="0"/>
          <p:cNvPicPr>
            <a:picLocks noChangeAspect="1"/>
          </p:cNvPicPr>
          <p:nvPr isPhoto="0" userDrawn="0"/>
        </p:nvPicPr>
        <p:blipFill>
          <a:blip r:embed="rId4"/>
          <a:stretch/>
        </p:blipFill>
        <p:spPr bwMode="auto">
          <a:xfrm>
            <a:off x="8041972" y="260349"/>
            <a:ext cx="3486150" cy="6095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205014" y="2451553"/>
            <a:ext cx="4455014" cy="1325562"/>
          </a:xfrm>
        </p:spPr>
        <p:txBody>
          <a:bodyPr/>
          <a:lstStyle/>
          <a:p>
            <a:pPr algn="ctr">
              <a:defRPr/>
            </a:pPr>
            <a:r>
              <a:rPr/>
              <a:t>Mockups</a:t>
            </a:r>
            <a:br>
              <a:rPr/>
            </a:br>
            <a:r>
              <a:rPr/>
              <a:t>4/10</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72EA9ABD-7C37-3ED7-2C22-AEBD3D8876BE}" type="slidenum">
              <a:rPr lang="de-DE"/>
              <a:t>34</a:t>
            </a:fld>
            <a:endParaRPr lang="de-DE"/>
          </a:p>
        </p:txBody>
      </p:sp>
      <p:pic>
        <p:nvPicPr>
          <p:cNvPr id="6" name="" hidden="0"/>
          <p:cNvPicPr>
            <a:picLocks noChangeAspect="1"/>
          </p:cNvPicPr>
          <p:nvPr isPhoto="0" userDrawn="0"/>
        </p:nvPicPr>
        <p:blipFill>
          <a:blip r:embed="rId3"/>
          <a:stretch/>
        </p:blipFill>
        <p:spPr bwMode="auto">
          <a:xfrm>
            <a:off x="3761618" y="260349"/>
            <a:ext cx="3429000" cy="6095999"/>
          </a:xfrm>
          <a:prstGeom prst="rect">
            <a:avLst/>
          </a:prstGeom>
        </p:spPr>
      </p:pic>
      <p:pic>
        <p:nvPicPr>
          <p:cNvPr id="7" name="" hidden="0"/>
          <p:cNvPicPr>
            <a:picLocks noChangeAspect="1"/>
          </p:cNvPicPr>
          <p:nvPr isPhoto="0" userDrawn="0"/>
        </p:nvPicPr>
        <p:blipFill>
          <a:blip r:embed="rId4"/>
          <a:stretch/>
        </p:blipFill>
        <p:spPr bwMode="auto">
          <a:xfrm>
            <a:off x="5355544" y="260349"/>
            <a:ext cx="5572125" cy="6095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205014" y="2451553"/>
            <a:ext cx="4455014" cy="1325562"/>
          </a:xfrm>
        </p:spPr>
        <p:txBody>
          <a:bodyPr/>
          <a:lstStyle/>
          <a:p>
            <a:pPr algn="ctr">
              <a:defRPr/>
            </a:pPr>
            <a:r>
              <a:rPr/>
              <a:t>Mockups</a:t>
            </a:r>
            <a:br>
              <a:rPr/>
            </a:br>
            <a:r>
              <a:rPr/>
              <a:t>5/10</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7A1D8B45-FF54-6268-EE77-823633A4433A}" type="slidenum">
              <a:rPr lang="de-DE"/>
              <a:t>35</a:t>
            </a:fld>
            <a:endParaRPr lang="de-DE"/>
          </a:p>
        </p:txBody>
      </p:sp>
      <p:pic>
        <p:nvPicPr>
          <p:cNvPr id="6" name="" hidden="0"/>
          <p:cNvPicPr>
            <a:picLocks noChangeAspect="1"/>
          </p:cNvPicPr>
          <p:nvPr isPhoto="0" userDrawn="0"/>
        </p:nvPicPr>
        <p:blipFill>
          <a:blip r:embed="rId3"/>
          <a:stretch/>
        </p:blipFill>
        <p:spPr bwMode="auto">
          <a:xfrm>
            <a:off x="4128180" y="129796"/>
            <a:ext cx="7019924" cy="62960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205014" y="2451553"/>
            <a:ext cx="4455014" cy="1325562"/>
          </a:xfrm>
        </p:spPr>
        <p:txBody>
          <a:bodyPr/>
          <a:lstStyle/>
          <a:p>
            <a:pPr algn="ctr">
              <a:defRPr/>
            </a:pPr>
            <a:r>
              <a:rPr/>
              <a:t>Mockups</a:t>
            </a:r>
            <a:br>
              <a:rPr/>
            </a:br>
            <a:r>
              <a:rPr/>
              <a:t>6/10</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164F7681-7BC0-34A1-0450-BBCB9C98414A}" type="slidenum">
              <a:rPr lang="de-DE"/>
              <a:t>36</a:t>
            </a:fld>
            <a:endParaRPr lang="de-DE"/>
          </a:p>
        </p:txBody>
      </p:sp>
      <p:pic>
        <p:nvPicPr>
          <p:cNvPr id="6" name="" hidden="0"/>
          <p:cNvPicPr>
            <a:picLocks noChangeAspect="1"/>
          </p:cNvPicPr>
          <p:nvPr isPhoto="0" userDrawn="0"/>
        </p:nvPicPr>
        <p:blipFill>
          <a:blip r:embed="rId3"/>
          <a:stretch/>
        </p:blipFill>
        <p:spPr bwMode="auto">
          <a:xfrm>
            <a:off x="4316865" y="335945"/>
            <a:ext cx="3429000" cy="6095999"/>
          </a:xfrm>
          <a:prstGeom prst="rect">
            <a:avLst/>
          </a:prstGeom>
        </p:spPr>
      </p:pic>
      <p:pic>
        <p:nvPicPr>
          <p:cNvPr id="7" name="" hidden="0"/>
          <p:cNvPicPr>
            <a:picLocks noChangeAspect="1"/>
          </p:cNvPicPr>
          <p:nvPr isPhoto="0" userDrawn="0"/>
        </p:nvPicPr>
        <p:blipFill>
          <a:blip r:embed="rId4"/>
          <a:stretch/>
        </p:blipFill>
        <p:spPr bwMode="auto">
          <a:xfrm>
            <a:off x="6031365" y="335945"/>
            <a:ext cx="5572125" cy="6095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205014" y="2451553"/>
            <a:ext cx="4455014" cy="1325562"/>
          </a:xfrm>
        </p:spPr>
        <p:txBody>
          <a:bodyPr/>
          <a:lstStyle/>
          <a:p>
            <a:pPr algn="ctr">
              <a:defRPr/>
            </a:pPr>
            <a:r>
              <a:rPr/>
              <a:t>Mockups</a:t>
            </a:r>
            <a:br>
              <a:rPr/>
            </a:br>
            <a:r>
              <a:rPr/>
              <a:t>7/10</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1F03B41C-ECA8-F6B9-6226-6FA7491805E8}" type="slidenum">
              <a:rPr lang="de-DE"/>
              <a:t>37</a:t>
            </a:fld>
            <a:endParaRPr lang="de-DE"/>
          </a:p>
        </p:txBody>
      </p:sp>
      <p:pic>
        <p:nvPicPr>
          <p:cNvPr id="6" name="" hidden="0"/>
          <p:cNvPicPr>
            <a:picLocks noChangeAspect="1"/>
          </p:cNvPicPr>
          <p:nvPr isPhoto="0" userDrawn="0"/>
        </p:nvPicPr>
        <p:blipFill>
          <a:blip r:embed="rId3"/>
          <a:stretch/>
        </p:blipFill>
        <p:spPr bwMode="auto">
          <a:xfrm>
            <a:off x="5454952" y="260349"/>
            <a:ext cx="3429000" cy="6095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205014" y="2451553"/>
            <a:ext cx="4455014" cy="1325562"/>
          </a:xfrm>
        </p:spPr>
        <p:txBody>
          <a:bodyPr/>
          <a:lstStyle/>
          <a:p>
            <a:pPr algn="ctr">
              <a:defRPr/>
            </a:pPr>
            <a:r>
              <a:rPr/>
              <a:t>Mockups</a:t>
            </a:r>
            <a:br>
              <a:rPr/>
            </a:br>
            <a:r>
              <a:rPr/>
              <a:t>8/10</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460A0E60-AAEB-E838-910D-FAEB29E70EBC}" type="slidenum">
              <a:rPr lang="de-DE"/>
              <a:t>38</a:t>
            </a:fld>
            <a:endParaRPr lang="de-DE"/>
          </a:p>
        </p:txBody>
      </p:sp>
      <p:pic>
        <p:nvPicPr>
          <p:cNvPr id="6" name="" hidden="0"/>
          <p:cNvPicPr>
            <a:picLocks noChangeAspect="1"/>
          </p:cNvPicPr>
          <p:nvPr isPhoto="0" userDrawn="0"/>
        </p:nvPicPr>
        <p:blipFill>
          <a:blip r:embed="rId3"/>
          <a:stretch/>
        </p:blipFill>
        <p:spPr bwMode="auto">
          <a:xfrm>
            <a:off x="4249999" y="260349"/>
            <a:ext cx="3429000" cy="6095999"/>
          </a:xfrm>
          <a:prstGeom prst="rect">
            <a:avLst/>
          </a:prstGeom>
        </p:spPr>
      </p:pic>
      <p:pic>
        <p:nvPicPr>
          <p:cNvPr id="7" name="" hidden="0"/>
          <p:cNvPicPr>
            <a:picLocks noChangeAspect="1"/>
          </p:cNvPicPr>
          <p:nvPr isPhoto="0" userDrawn="0"/>
        </p:nvPicPr>
        <p:blipFill>
          <a:blip r:embed="rId4"/>
          <a:stretch/>
        </p:blipFill>
        <p:spPr bwMode="auto">
          <a:xfrm>
            <a:off x="7994952" y="260349"/>
            <a:ext cx="3429000" cy="6095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8198" y="-277811"/>
            <a:ext cx="10515600" cy="1325562"/>
          </a:xfrm>
        </p:spPr>
        <p:txBody>
          <a:bodyPr/>
          <a:lstStyle/>
          <a:p>
            <a:pPr algn="ctr">
              <a:defRPr/>
            </a:pPr>
            <a:r>
              <a:rPr sz="3600"/>
              <a:t>Rest-Modellierung Version 2</a:t>
            </a:r>
            <a:r>
              <a:rPr/>
              <a:t> </a:t>
            </a:r>
            <a:r>
              <a:rPr sz="2200"/>
              <a:t>(</a:t>
            </a:r>
            <a:r>
              <a:rPr sz="2400"/>
              <a:t>1 von 2)</a:t>
            </a:r>
            <a:endParaRPr/>
          </a:p>
        </p:txBody>
      </p:sp>
      <p:graphicFrame>
        <p:nvGraphicFramePr>
          <p:cNvPr id="5" name="" hidden="0"/>
          <p:cNvGraphicFramePr>
            <a:graphicFrameLocks xmlns:a="http://schemas.openxmlformats.org/drawingml/2006/main"/>
          </p:cNvGraphicFramePr>
          <p:nvPr isPhoto="0" userDrawn="0"/>
        </p:nvGraphicFramePr>
        <p:xfrm>
          <a:off x="627" y="745809"/>
          <a:ext cx="12190743" cy="6144259"/>
        </p:xfrm>
        <a:graphic>
          <a:graphicData uri="http://schemas.openxmlformats.org/drawingml/2006/table">
            <a:tbl>
              <a:tblPr firstRow="1" firstCol="1" lastRow="0" lastCol="0" bandRow="1" bandCol="0">
                <a:tableStyleId>{B423C4CB-73CF-C38D-0DAF-468803FCEE04}</a:tableStyleId>
              </a:tblPr>
              <a:tblGrid>
                <a:gridCol w="360000"/>
                <a:gridCol w="2160000"/>
                <a:gridCol w="540000"/>
                <a:gridCol w="4230000"/>
                <a:gridCol w="1620000"/>
                <a:gridCol w="1530000"/>
                <a:gridCol w="1738040"/>
              </a:tblGrid>
              <a:tr h="276444">
                <a:tc>
                  <a:txBody>
                    <a:bodyPr/>
                    <a:p>
                      <a:pPr>
                        <a:defRPr/>
                      </a:pPr>
                      <a:r>
                        <a:rPr sz="1200" b="1" i="0" u="none">
                          <a:solidFill>
                            <a:srgbClr val="000000"/>
                          </a:solidFill>
                          <a:latin typeface="Times New Roman"/>
                          <a:ea typeface="Times New Roman"/>
                          <a:cs typeface="Times New Roman"/>
                        </a:rPr>
                        <a:t>#</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Ressource</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Methode</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Semantik</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Content (Type Req)</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Content (Type Res)</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Statuscode(Erfolgsfall)</a:t>
                      </a:r>
                      <a:endParaRPr sz="1200" b="1" i="0" u="none">
                        <a:solidFill>
                          <a:srgbClr val="000000"/>
                        </a:solidFill>
                        <a:latin typeface="Times New Roman"/>
                        <a:ea typeface="Times New Roman"/>
                        <a:cs typeface="Times New Roman"/>
                      </a:endParaRPr>
                    </a:p>
                  </a:txBody>
                  <a:tcPr anchor="ctr"/>
                </a:tc>
              </a:tr>
              <a:tr h="261684">
                <a:tc>
                  <a:txBody>
                    <a:bodyPr/>
                    <a:p>
                      <a:pPr>
                        <a:defRPr/>
                      </a:pPr>
                      <a:r>
                        <a:rPr sz="1200" b="0" i="0" u="none">
                          <a:solidFill>
                            <a:srgbClr val="000000"/>
                          </a:solidFill>
                          <a:latin typeface="Times New Roman"/>
                          <a:ea typeface="Times New Roman"/>
                          <a:cs typeface="Times New Roman"/>
                        </a:rPr>
                        <a:t>1</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/users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POST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neuen Nutzer anlegen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201 Created</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2</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/users?{searchword}&amp;{tags}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GET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Zeigt Liste von Nutzern basierend auf dem Suchbegriff und Tags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3</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/users/{userID}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GET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bestimmten Nutzer anzeigen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4</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/users/{userID}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DELETE</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bestimmten Nutzer löschen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5</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/users/{userID}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PUT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bestimmten Nutzer bearbeiten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7</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/projects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POST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 neues Projekt anlegen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201 Created</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8</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/projects?{searchword}&amp;{tags}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GET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Zeigt Liste von Projekten basierend auf dem Suchbegriff &amp; Tags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9</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/projects/{projectID}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GET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 bestimmtes Projekt anzeigen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10</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/projects/{projectID}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DELETE</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 bestimmtes Projekt löschen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11</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/projects/{projectID}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PUT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 bestimmtes Projekt bearbeiten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13</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POST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neue Chatanfrage senden / Chat erstellen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201 Created</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14</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/chats/{chatID}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PUT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Chat bearbeiten / Anfrage annehmen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63743">
                <a:tc>
                  <a:txBody>
                    <a:bodyPr/>
                    <a:p>
                      <a:pPr>
                        <a:defRPr/>
                      </a:pPr>
                      <a:r>
                        <a:rPr sz="1200" b="0" i="0" u="none">
                          <a:solidFill>
                            <a:srgbClr val="000000"/>
                          </a:solidFill>
                          <a:latin typeface="Times New Roman"/>
                          <a:ea typeface="Times New Roman"/>
                          <a:cs typeface="Times New Roman"/>
                        </a:rPr>
                        <a:t>15    </a:t>
                      </a:r>
                      <a:endParaRPr sz="1200" b="0" i="0" u="none">
                        <a:solidFill>
                          <a:srgbClr val="000000"/>
                        </a:solidFill>
                        <a:latin typeface="Times New Roman"/>
                        <a:ea typeface="Times New Roman"/>
                        <a:cs typeface="Times New Roman"/>
                      </a:endParaRPr>
                    </a:p>
                  </a:txBody>
                  <a:tcPr anchor="ctr"/>
                </a:tc>
                <a:tc>
                  <a:txBody>
                    <a:bodyPr/>
                    <a:p>
                      <a:pPr>
                        <a:defRPr/>
                      </a:pPr>
                      <a:r>
                        <a:rPr lang="de-DE" sz="1200" b="0" i="0" u="none" strike="noStrike" cap="none" spc="0">
                          <a:solidFill>
                            <a:srgbClr val="000000"/>
                          </a:solidFill>
                          <a:latin typeface="Times New Roman"/>
                          <a:ea typeface="Times New Roman"/>
                          <a:cs typeface="Times New Roman"/>
                        </a:rPr>
                        <a:t>/chats/request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POST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 neue Chatanfrage senden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201 Created</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16</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/chats/{chatID}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GET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Chat anzeigen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17</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/chats/{chatID}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DELETE</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Chat löschen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18</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/chats/{chatID}/nachricht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POST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 neue Nachricht in einem Chat senden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201 Created</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19</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/feedback</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POST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 neues Feedback-Formular erstellen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201 Created</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20</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/feedback</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GET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Liste aller Feedbacks erhalten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63744">
                <a:tc>
                  <a:txBody>
                    <a:bodyPr/>
                    <a:p>
                      <a:pPr>
                        <a:defRPr/>
                      </a:pPr>
                      <a:r>
                        <a:rPr sz="1200" b="0" i="0" u="none">
                          <a:solidFill>
                            <a:srgbClr val="000000"/>
                          </a:solidFill>
                          <a:latin typeface="Times New Roman"/>
                          <a:ea typeface="Times New Roman"/>
                          <a:cs typeface="Times New Roman"/>
                        </a:rPr>
                        <a:t>21</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/feedback/{feedbackID}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GET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 bestimmtes Feedback anzeigen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bl>
          </a:graphicData>
        </a:graphic>
      </p:graphicFrame>
      <p:sp>
        <p:nvSpPr>
          <p:cNvPr id="6" name="Foliennummernplatzhalter 5" hidden="0"/>
          <p:cNvSpPr>
            <a:spLocks noGrp="1"/>
          </p:cNvSpPr>
          <p:nvPr isPhoto="0" userDrawn="0">
            <p:ph type="sldNum" sz="quarter" idx="12" hasCustomPrompt="0"/>
          </p:nvPr>
        </p:nvSpPr>
        <p:spPr bwMode="auto"/>
        <p:txBody>
          <a:bodyPr/>
          <a:lstStyle/>
          <a:p>
            <a:pPr>
              <a:defRPr/>
            </a:pPr>
            <a:fld id="{20581EC6-3DC3-056B-5322-5AA68A0B5823}" type="slidenum">
              <a:rPr lang="de-DE"/>
              <a:t>4</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205014" y="2451553"/>
            <a:ext cx="4455014" cy="1325562"/>
          </a:xfrm>
        </p:spPr>
        <p:txBody>
          <a:bodyPr/>
          <a:lstStyle/>
          <a:p>
            <a:pPr algn="ctr">
              <a:defRPr/>
            </a:pPr>
            <a:r>
              <a:rPr/>
              <a:t>Mockups</a:t>
            </a:r>
            <a:br>
              <a:rPr/>
            </a:br>
            <a:r>
              <a:rPr/>
              <a:t>9/10</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BABDE975-EFDA-30FD-4E25-F3B6FC615BCA}" type="slidenum">
              <a:rPr lang="de-DE"/>
              <a:t>39</a:t>
            </a:fld>
            <a:endParaRPr lang="de-DE"/>
          </a:p>
        </p:txBody>
      </p:sp>
      <p:pic>
        <p:nvPicPr>
          <p:cNvPr id="6" name="" hidden="0"/>
          <p:cNvPicPr>
            <a:picLocks noChangeAspect="1"/>
          </p:cNvPicPr>
          <p:nvPr isPhoto="0" userDrawn="0"/>
        </p:nvPicPr>
        <p:blipFill>
          <a:blip r:embed="rId3"/>
          <a:stretch/>
        </p:blipFill>
        <p:spPr bwMode="auto">
          <a:xfrm>
            <a:off x="7986650" y="260349"/>
            <a:ext cx="3429000" cy="6095999"/>
          </a:xfrm>
          <a:prstGeom prst="rect">
            <a:avLst/>
          </a:prstGeom>
        </p:spPr>
      </p:pic>
      <p:pic>
        <p:nvPicPr>
          <p:cNvPr id="7" name="" hidden="0"/>
          <p:cNvPicPr>
            <a:picLocks noChangeAspect="1"/>
          </p:cNvPicPr>
          <p:nvPr isPhoto="0" userDrawn="0"/>
        </p:nvPicPr>
        <p:blipFill>
          <a:blip r:embed="rId4"/>
          <a:stretch/>
        </p:blipFill>
        <p:spPr bwMode="auto">
          <a:xfrm>
            <a:off x="4249999" y="260349"/>
            <a:ext cx="3429000" cy="6095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205014" y="2451553"/>
            <a:ext cx="4455014" cy="1325562"/>
          </a:xfrm>
        </p:spPr>
        <p:txBody>
          <a:bodyPr/>
          <a:lstStyle/>
          <a:p>
            <a:pPr algn="ctr">
              <a:defRPr/>
            </a:pPr>
            <a:r>
              <a:rPr/>
              <a:t>Mockups</a:t>
            </a:r>
            <a:br>
              <a:rPr/>
            </a:br>
            <a:r>
              <a:rPr/>
              <a:t>10/10</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465DD4A9-8DC3-1081-8912-0C06473F1A04}" type="slidenum">
              <a:rPr lang="de-DE"/>
              <a:t>41</a:t>
            </a:fld>
            <a:endParaRPr lang="de-DE"/>
          </a:p>
        </p:txBody>
      </p:sp>
      <p:pic>
        <p:nvPicPr>
          <p:cNvPr id="6" name="" hidden="0"/>
          <p:cNvPicPr>
            <a:picLocks noChangeAspect="1"/>
          </p:cNvPicPr>
          <p:nvPr isPhoto="0" userDrawn="0"/>
        </p:nvPicPr>
        <p:blipFill>
          <a:blip r:embed="rId3"/>
          <a:stretch/>
        </p:blipFill>
        <p:spPr bwMode="auto">
          <a:xfrm>
            <a:off x="4319649" y="306779"/>
            <a:ext cx="3429000" cy="6095999"/>
          </a:xfrm>
          <a:prstGeom prst="rect">
            <a:avLst/>
          </a:prstGeom>
        </p:spPr>
      </p:pic>
      <p:pic>
        <p:nvPicPr>
          <p:cNvPr id="7" name="" hidden="0"/>
          <p:cNvPicPr>
            <a:picLocks noChangeAspect="1"/>
          </p:cNvPicPr>
          <p:nvPr isPhoto="0" userDrawn="0"/>
        </p:nvPicPr>
        <p:blipFill>
          <a:blip r:embed="rId4"/>
          <a:stretch/>
        </p:blipFill>
        <p:spPr bwMode="auto">
          <a:xfrm>
            <a:off x="8104908" y="306779"/>
            <a:ext cx="3429000" cy="6095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Server Code </a:t>
            </a:r>
            <a:r>
              <a:rPr sz="2400"/>
              <a:t>(1 von</a:t>
            </a:r>
            <a:r>
              <a:rPr sz="2400"/>
              <a:t> 5)</a:t>
            </a:r>
            <a:r>
              <a:rPr/>
              <a:t> </a:t>
            </a:r>
            <a:br>
              <a:rPr/>
            </a:br>
            <a:r>
              <a:rPr/>
              <a:t>Server.js</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7D47C56F-7BAD-6988-E46A-6DD005A8C0FB}" type="slidenum">
              <a:rPr lang="de-DE"/>
              <a:t>33</a:t>
            </a:fld>
            <a:endParaRPr lang="de-DE"/>
          </a:p>
        </p:txBody>
      </p:sp>
      <p:pic>
        <p:nvPicPr>
          <p:cNvPr id="6" name="" hidden="0"/>
          <p:cNvPicPr>
            <a:picLocks noChangeAspect="1"/>
          </p:cNvPicPr>
          <p:nvPr isPhoto="0" userDrawn="0"/>
        </p:nvPicPr>
        <p:blipFill>
          <a:blip r:embed="rId2"/>
          <a:srcRect l="28307" t="8950" r="55546" b="73996"/>
          <a:stretch/>
        </p:blipFill>
        <p:spPr bwMode="auto">
          <a:xfrm flipH="0" flipV="0">
            <a:off x="3182937" y="1932355"/>
            <a:ext cx="5699124" cy="338576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Server Code </a:t>
            </a:r>
            <a:r>
              <a:rPr sz="2400"/>
              <a:t>(2 von</a:t>
            </a:r>
            <a:r>
              <a:rPr sz="2400"/>
              <a:t> 5)</a:t>
            </a:r>
            <a:r>
              <a:rPr/>
              <a:t> </a:t>
            </a:r>
            <a:br>
              <a:rPr/>
            </a:br>
            <a:r>
              <a:rPr/>
              <a:t>app.js</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5D8A07A5-91FC-557B-F709-B313CF3B3548}" type="slidenum">
              <a:rPr lang="de-DE"/>
              <a:t>34</a:t>
            </a:fld>
            <a:endParaRPr lang="de-DE"/>
          </a:p>
        </p:txBody>
      </p:sp>
      <p:pic>
        <p:nvPicPr>
          <p:cNvPr id="6" name="" hidden="0"/>
          <p:cNvPicPr>
            <a:picLocks noChangeAspect="1"/>
          </p:cNvPicPr>
          <p:nvPr isPhoto="0" userDrawn="0"/>
        </p:nvPicPr>
        <p:blipFill>
          <a:blip r:embed="rId2"/>
          <a:srcRect l="25876" t="9104" r="39806" b="11728"/>
          <a:stretch/>
        </p:blipFill>
        <p:spPr bwMode="auto">
          <a:xfrm flipH="0" flipV="0">
            <a:off x="4162855" y="1760537"/>
            <a:ext cx="3682352" cy="47783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Server Code </a:t>
            </a:r>
            <a:r>
              <a:rPr sz="2400"/>
              <a:t>(3 von</a:t>
            </a:r>
            <a:r>
              <a:rPr sz="2400"/>
              <a:t> 5)</a:t>
            </a:r>
            <a:r>
              <a:rPr/>
              <a:t> </a:t>
            </a:r>
            <a:br>
              <a:rPr/>
            </a:br>
            <a:r>
              <a:rPr/>
              <a:t>errors.js</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93AF9213-5A40-28E3-236A-492584C43EAF}" type="slidenum">
              <a:rPr lang="de-DE"/>
              <a:t>35</a:t>
            </a:fld>
            <a:endParaRPr lang="de-DE"/>
          </a:p>
        </p:txBody>
      </p:sp>
      <p:pic>
        <p:nvPicPr>
          <p:cNvPr id="6" name="" hidden="0"/>
          <p:cNvPicPr>
            <a:picLocks noChangeAspect="1"/>
          </p:cNvPicPr>
          <p:nvPr isPhoto="0" userDrawn="0"/>
        </p:nvPicPr>
        <p:blipFill>
          <a:blip r:embed="rId2"/>
          <a:srcRect l="25635" t="8888" r="48635" b="46104"/>
          <a:stretch/>
        </p:blipFill>
        <p:spPr bwMode="auto">
          <a:xfrm flipH="0" flipV="0">
            <a:off x="4266428" y="1978024"/>
            <a:ext cx="3546260" cy="34893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Server Code </a:t>
            </a:r>
            <a:r>
              <a:rPr sz="2400"/>
              <a:t>(4 von</a:t>
            </a:r>
            <a:r>
              <a:rPr sz="2400"/>
              <a:t> 5)</a:t>
            </a:r>
            <a:r>
              <a:rPr/>
              <a:t> </a:t>
            </a:r>
            <a:br>
              <a:rPr/>
            </a:br>
            <a:r>
              <a:rPr/>
              <a:t>users.js</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03455632-0D30-8322-26F4-71EF0866E83C}" type="slidenum">
              <a:rPr lang="de-DE"/>
              <a:t>36</a:t>
            </a:fld>
            <a:endParaRPr lang="de-DE"/>
          </a:p>
        </p:txBody>
      </p:sp>
      <p:pic>
        <p:nvPicPr>
          <p:cNvPr id="6" name="" hidden="0"/>
          <p:cNvPicPr>
            <a:picLocks noChangeAspect="1"/>
          </p:cNvPicPr>
          <p:nvPr isPhoto="0" userDrawn="0"/>
        </p:nvPicPr>
        <p:blipFill>
          <a:blip r:embed="rId2"/>
          <a:srcRect l="26052" t="8888" r="30093" b="9814"/>
          <a:stretch/>
        </p:blipFill>
        <p:spPr bwMode="auto">
          <a:xfrm flipH="0" flipV="0">
            <a:off x="487278" y="1690688"/>
            <a:ext cx="4009544" cy="4180973"/>
          </a:xfrm>
          <a:prstGeom prst="rect">
            <a:avLst/>
          </a:prstGeom>
        </p:spPr>
      </p:pic>
      <p:pic>
        <p:nvPicPr>
          <p:cNvPr id="7" name="" hidden="0"/>
          <p:cNvPicPr>
            <a:picLocks noChangeAspect="1"/>
          </p:cNvPicPr>
          <p:nvPr isPhoto="0" userDrawn="0"/>
        </p:nvPicPr>
        <p:blipFill>
          <a:blip r:embed="rId3"/>
          <a:srcRect l="25873" t="16049" r="37176" b="23446"/>
          <a:stretch/>
        </p:blipFill>
        <p:spPr bwMode="auto">
          <a:xfrm flipH="0" flipV="0">
            <a:off x="4561177" y="1690688"/>
            <a:ext cx="3645196" cy="3357561"/>
          </a:xfrm>
          <a:prstGeom prst="rect">
            <a:avLst/>
          </a:prstGeom>
        </p:spPr>
      </p:pic>
      <p:pic>
        <p:nvPicPr>
          <p:cNvPr id="8" name="" hidden="0"/>
          <p:cNvPicPr>
            <a:picLocks noChangeAspect="1"/>
          </p:cNvPicPr>
          <p:nvPr isPhoto="0" userDrawn="0"/>
        </p:nvPicPr>
        <p:blipFill>
          <a:blip r:embed="rId4"/>
          <a:srcRect l="25722" t="16087" r="37801" b="11851"/>
          <a:stretch/>
        </p:blipFill>
        <p:spPr bwMode="auto">
          <a:xfrm flipH="0" flipV="0">
            <a:off x="7910040" y="1657099"/>
            <a:ext cx="3822798" cy="42481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Server Code </a:t>
            </a:r>
            <a:r>
              <a:rPr sz="2400"/>
              <a:t>(5 von</a:t>
            </a:r>
            <a:r>
              <a:rPr sz="2400"/>
              <a:t> 5)</a:t>
            </a:r>
            <a:r>
              <a:rPr/>
              <a:t> </a:t>
            </a:r>
            <a:br>
              <a:rPr/>
            </a:br>
            <a:r>
              <a:rPr/>
              <a:t>projects.js</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AA7342D3-E5F0-D963-5045-D61FF95FB66F}" type="slidenum">
              <a:rPr lang="de-DE"/>
              <a:t>37</a:t>
            </a:fld>
            <a:endParaRPr lang="de-DE"/>
          </a:p>
        </p:txBody>
      </p:sp>
      <p:pic>
        <p:nvPicPr>
          <p:cNvPr id="6" name="" hidden="0"/>
          <p:cNvPicPr>
            <a:picLocks noChangeAspect="1"/>
          </p:cNvPicPr>
          <p:nvPr isPhoto="0" userDrawn="0"/>
        </p:nvPicPr>
        <p:blipFill>
          <a:blip r:embed="rId2"/>
          <a:srcRect l="26052" t="8888" r="29364" b="9814"/>
          <a:stretch/>
        </p:blipFill>
        <p:spPr bwMode="auto">
          <a:xfrm flipH="0" flipV="0">
            <a:off x="141288" y="1690688"/>
            <a:ext cx="4268818" cy="4378531"/>
          </a:xfrm>
          <a:prstGeom prst="rect">
            <a:avLst/>
          </a:prstGeom>
        </p:spPr>
      </p:pic>
      <p:pic>
        <p:nvPicPr>
          <p:cNvPr id="7" name="" hidden="0"/>
          <p:cNvPicPr>
            <a:picLocks noChangeAspect="1"/>
          </p:cNvPicPr>
          <p:nvPr isPhoto="0" userDrawn="0"/>
        </p:nvPicPr>
        <p:blipFill>
          <a:blip r:embed="rId3"/>
          <a:srcRect l="25751" t="22222" r="41343" b="18888"/>
          <a:stretch/>
        </p:blipFill>
        <p:spPr bwMode="auto">
          <a:xfrm flipH="0" flipV="0">
            <a:off x="4522755" y="1690688"/>
            <a:ext cx="3387285" cy="3409949"/>
          </a:xfrm>
          <a:prstGeom prst="rect">
            <a:avLst/>
          </a:prstGeom>
        </p:spPr>
      </p:pic>
      <p:pic>
        <p:nvPicPr>
          <p:cNvPr id="8" name="" hidden="0"/>
          <p:cNvPicPr>
            <a:picLocks noChangeAspect="1"/>
          </p:cNvPicPr>
          <p:nvPr isPhoto="0" userDrawn="0"/>
        </p:nvPicPr>
        <p:blipFill>
          <a:blip r:embed="rId4"/>
          <a:srcRect l="25873" t="16049" r="36343" b="12222"/>
          <a:stretch/>
        </p:blipFill>
        <p:spPr bwMode="auto">
          <a:xfrm flipH="0" flipV="0">
            <a:off x="8076929" y="1690688"/>
            <a:ext cx="3810541" cy="406920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lang="de-DE" sz="4400" b="0" i="0" u="none" strike="noStrike" cap="none" spc="0">
                <a:solidFill>
                  <a:schemeClr val="tx1"/>
                </a:solidFill>
                <a:latin typeface="+mj-lt"/>
                <a:ea typeface="+mj-ea"/>
                <a:cs typeface="+mj-cs"/>
              </a:rPr>
              <a:t>Artefakte für Audit 4</a:t>
            </a:r>
            <a:endParaRPr/>
          </a:p>
        </p:txBody>
      </p:sp>
      <p:sp>
        <p:nvSpPr>
          <p:cNvPr id="5" name="Inhaltsplatzhalt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90000" lnSpcReduction="2000"/>
          </a:bodyPr>
          <a:lstStyle/>
          <a:p>
            <a:pPr>
              <a:defRPr/>
            </a:pPr>
            <a:r>
              <a:rPr/>
              <a:t>Iteration Artefakte</a:t>
            </a:r>
            <a:endParaRPr/>
          </a:p>
          <a:p>
            <a:pPr>
              <a:defRPr/>
            </a:pPr>
            <a:r>
              <a:rPr/>
              <a:t>Restliche Mockups für Gamification/Soziotechnische Funktionen</a:t>
            </a:r>
            <a:endParaRPr/>
          </a:p>
          <a:p>
            <a:pPr>
              <a:defRPr/>
            </a:pPr>
            <a:r>
              <a:rPr/>
              <a:t>Client- &amp; Server-Code </a:t>
            </a:r>
            <a:r>
              <a:rPr/>
              <a:t>Umsetzung voraussichtlich für:</a:t>
            </a:r>
            <a:endParaRPr/>
          </a:p>
          <a:p>
            <a:pPr marL="0" indent="0">
              <a:buFont typeface="Arial"/>
              <a:buNone/>
              <a:defRPr/>
            </a:pPr>
            <a:r>
              <a:rPr/>
              <a:t>	-Projekte </a:t>
            </a:r>
            <a:r>
              <a:rPr lang="de-DE" sz="2800" b="0" i="0" u="none" strike="noStrike" cap="none" spc="0">
                <a:solidFill>
                  <a:schemeClr val="tx1"/>
                </a:solidFill>
                <a:latin typeface="+mn-lt"/>
                <a:ea typeface="+mn-ea"/>
                <a:cs typeface="+mn-cs"/>
              </a:rPr>
              <a:t>erstellen,</a:t>
            </a:r>
            <a:r>
              <a:rPr/>
              <a:t>anzeigen,bearbeiten</a:t>
            </a:r>
            <a:endParaRPr/>
          </a:p>
          <a:p>
            <a:pPr marL="0" indent="0">
              <a:buFont typeface="Arial"/>
              <a:buNone/>
              <a:defRPr/>
            </a:pPr>
            <a:r>
              <a:rPr/>
              <a:t>	-</a:t>
            </a:r>
            <a:r>
              <a:rPr lang="de-DE" sz="2800" b="0" i="0" u="none" strike="noStrike" cap="none" spc="0">
                <a:solidFill>
                  <a:schemeClr val="tx1"/>
                </a:solidFill>
                <a:latin typeface="+mn-lt"/>
                <a:ea typeface="+mn-ea"/>
                <a:cs typeface="+mn-cs"/>
              </a:rPr>
              <a:t>Personen </a:t>
            </a:r>
            <a:r>
              <a:rPr lang="de-DE" sz="2800" b="0" i="0" u="none" strike="noStrike" cap="none" spc="0">
                <a:solidFill>
                  <a:schemeClr val="tx1"/>
                </a:solidFill>
                <a:latin typeface="+mn-lt"/>
                <a:ea typeface="+mn-ea"/>
                <a:cs typeface="+mn-cs"/>
              </a:rPr>
              <a:t>erstellen,</a:t>
            </a:r>
            <a:r>
              <a:rPr lang="de-DE" sz="2800" b="0" i="0" u="none" strike="noStrike" cap="none" spc="0">
                <a:solidFill>
                  <a:schemeClr val="tx1"/>
                </a:solidFill>
                <a:latin typeface="+mn-lt"/>
                <a:ea typeface="+mn-ea"/>
                <a:cs typeface="+mn-cs"/>
              </a:rPr>
              <a:t> anzeigen,bearbeiten</a:t>
            </a:r>
            <a:endParaRPr lang="de-DE" sz="2800" b="0" i="0" u="none" strike="noStrike" cap="none" spc="0">
              <a:solidFill>
                <a:schemeClr val="tx1"/>
              </a:solidFill>
              <a:latin typeface="+mn-lt"/>
              <a:ea typeface="+mn-ea"/>
              <a:cs typeface="+mn-cs"/>
            </a:endParaRPr>
          </a:p>
          <a:p>
            <a:pPr marL="0" indent="0">
              <a:buFont typeface="Arial"/>
              <a:buNone/>
              <a:defRPr/>
            </a:pPr>
            <a:r>
              <a:rPr lang="de-DE" sz="2800" b="0" i="0" u="none" strike="noStrike" cap="none" spc="0">
                <a:solidFill>
                  <a:schemeClr val="tx1"/>
                </a:solidFill>
                <a:latin typeface="+mn-lt"/>
                <a:ea typeface="+mn-ea"/>
                <a:cs typeface="+mn-cs"/>
              </a:rPr>
              <a:t>	-Projekt &amp; Personen-Suche</a:t>
            </a:r>
            <a:endParaRPr lang="de-DE" sz="2800" b="0" i="0" u="none" strike="noStrike" cap="none" spc="0">
              <a:solidFill>
                <a:schemeClr val="tx1"/>
              </a:solidFill>
              <a:latin typeface="+mn-lt"/>
              <a:ea typeface="+mn-ea"/>
              <a:cs typeface="+mn-cs"/>
            </a:endParaRPr>
          </a:p>
          <a:p>
            <a:pPr marL="0" indent="0">
              <a:buFont typeface="Arial"/>
              <a:buNone/>
              <a:defRPr/>
            </a:pPr>
            <a:r>
              <a:rPr lang="de-DE" sz="2800" b="0" i="0" u="none" strike="noStrike" cap="none" spc="0">
                <a:solidFill>
                  <a:schemeClr val="tx1"/>
                </a:solidFill>
                <a:latin typeface="+mn-lt"/>
                <a:ea typeface="+mn-ea"/>
                <a:cs typeface="+mn-cs"/>
              </a:rPr>
              <a:t>	-Teamanfrage senden,annehmen,ablehnen</a:t>
            </a:r>
            <a:endParaRPr lang="de-DE" sz="2800" b="0" i="0" u="none" strike="noStrike" cap="none" spc="0">
              <a:solidFill>
                <a:schemeClr val="tx1"/>
              </a:solidFill>
              <a:latin typeface="Arial"/>
              <a:ea typeface="Arial"/>
              <a:cs typeface="Arial"/>
            </a:endParaRPr>
          </a:p>
          <a:p>
            <a:pPr marL="0" indent="0">
              <a:buFont typeface="Arial"/>
              <a:buNone/>
              <a:defRPr/>
            </a:pPr>
            <a:r>
              <a:rPr lang="de-DE" sz="2800" b="0" i="0" u="none" strike="noStrike" cap="none" spc="0">
                <a:solidFill>
                  <a:schemeClr val="tx1"/>
                </a:solidFill>
                <a:latin typeface="+mn-lt"/>
                <a:ea typeface="+mn-ea"/>
                <a:cs typeface="+mn-cs"/>
              </a:rPr>
              <a:t>	</a:t>
            </a:r>
            <a:endParaRPr lang="de-DE"/>
          </a:p>
          <a:p>
            <a:pPr>
              <a:defRPr/>
            </a:pPr>
            <a:endParaRPr/>
          </a:p>
        </p:txBody>
      </p:sp>
      <p:sp>
        <p:nvSpPr>
          <p:cNvPr id="6" name="Foliennummernplatzhalter 5" hidden="0"/>
          <p:cNvSpPr>
            <a:spLocks noGrp="1"/>
          </p:cNvSpPr>
          <p:nvPr isPhoto="0" userDrawn="0">
            <p:ph type="sldNum" sz="quarter" idx="12" hasCustomPrompt="0"/>
          </p:nvPr>
        </p:nvSpPr>
        <p:spPr bwMode="auto"/>
        <p:txBody>
          <a:bodyPr/>
          <a:lstStyle/>
          <a:p>
            <a:pPr>
              <a:defRPr/>
            </a:pPr>
            <a:fld id="{AD869BD7-0C34-6E4D-7F50-569E80EEAA57}" type="slidenum">
              <a:rPr lang="de-DE"/>
              <a:t>47</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8198" y="99785"/>
            <a:ext cx="10515600" cy="1325562"/>
          </a:xfrm>
        </p:spPr>
        <p:txBody>
          <a:bodyPr/>
          <a:lstStyle/>
          <a:p>
            <a:pPr algn="ctr">
              <a:defRPr/>
            </a:pPr>
            <a:r>
              <a:rPr/>
              <a:t>Rest-Modellierung Version 2 </a:t>
            </a:r>
            <a:r>
              <a:rPr sz="2200"/>
              <a:t>(</a:t>
            </a:r>
            <a:r>
              <a:rPr sz="2400"/>
              <a:t>2 von 2)</a:t>
            </a:r>
            <a:endParaRPr/>
          </a:p>
        </p:txBody>
      </p:sp>
      <p:graphicFrame>
        <p:nvGraphicFramePr>
          <p:cNvPr id="5" name="" hidden="0"/>
          <p:cNvGraphicFramePr>
            <a:graphicFrameLocks xmlns:a="http://schemas.openxmlformats.org/drawingml/2006/main"/>
          </p:cNvGraphicFramePr>
          <p:nvPr isPhoto="0" userDrawn="0"/>
        </p:nvGraphicFramePr>
        <p:xfrm>
          <a:off x="628" y="2475572"/>
          <a:ext cx="12190743" cy="1473199"/>
        </p:xfrm>
        <a:graphic>
          <a:graphicData uri="http://schemas.openxmlformats.org/drawingml/2006/table">
            <a:tbl>
              <a:tblPr firstRow="1" firstCol="1" lastRow="0" lastCol="0" bandRow="1" bandCol="0">
                <a:tableStyleId>{B423C4CB-73CF-C38D-0DAF-468803FCEE04}</a:tableStyleId>
              </a:tblPr>
              <a:tblGrid>
                <a:gridCol w="360000"/>
                <a:gridCol w="1890000"/>
                <a:gridCol w="810000"/>
                <a:gridCol w="4230000"/>
                <a:gridCol w="1620000"/>
                <a:gridCol w="1530000"/>
                <a:gridCol w="1738041"/>
              </a:tblGrid>
              <a:tr h="266139">
                <a:tc>
                  <a:txBody>
                    <a:bodyPr/>
                    <a:p>
                      <a:pPr>
                        <a:defRPr/>
                      </a:pPr>
                      <a:r>
                        <a:rPr sz="1200" b="1" i="0" u="none">
                          <a:solidFill>
                            <a:srgbClr val="000000"/>
                          </a:solidFill>
                          <a:latin typeface="Times New Roman"/>
                          <a:ea typeface="Times New Roman"/>
                          <a:cs typeface="Times New Roman"/>
                        </a:rPr>
                        <a:t>#</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Ressource</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Methode</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Semantik</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Content (Type Req)</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Content (Type Res)</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Statuscode(Erfolgsfall)</a:t>
                      </a:r>
                      <a:endParaRPr sz="1200" b="1" i="0" u="none">
                        <a:solidFill>
                          <a:srgbClr val="000000"/>
                        </a:solidFill>
                        <a:latin typeface="Times New Roman"/>
                        <a:ea typeface="Times New Roman"/>
                        <a:cs typeface="Times New Roman"/>
                      </a:endParaRPr>
                    </a:p>
                  </a:txBody>
                  <a:tcPr anchor="ctr"/>
                </a:tc>
              </a:tr>
              <a:tr h="228038">
                <a:tc>
                  <a:txBody>
                    <a:bodyPr/>
                    <a:p>
                      <a:pPr>
                        <a:defRPr/>
                      </a:pPr>
                      <a:r>
                        <a:rPr sz="1200" b="0" i="0" u="none">
                          <a:solidFill>
                            <a:srgbClr val="000000"/>
                          </a:solidFill>
                          <a:latin typeface="Times New Roman"/>
                          <a:ea typeface="Times New Roman"/>
                          <a:cs typeface="Times New Roman"/>
                        </a:rPr>
                        <a:t>22</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/tags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POST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neuen Tag anlegen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201 Created</a:t>
                      </a:r>
                      <a:endParaRPr sz="1200" b="0" i="0" u="none">
                        <a:solidFill>
                          <a:srgbClr val="000000"/>
                        </a:solidFill>
                        <a:latin typeface="Times New Roman"/>
                        <a:ea typeface="Times New Roman"/>
                        <a:cs typeface="Times New Roman"/>
                      </a:endParaRPr>
                    </a:p>
                  </a:txBody>
                  <a:tcPr anchor="ctr"/>
                </a:tc>
              </a:tr>
              <a:tr h="253438">
                <a:tc>
                  <a:txBody>
                    <a:bodyPr/>
                    <a:p>
                      <a:pPr>
                        <a:defRPr/>
                      </a:pPr>
                      <a:r>
                        <a:rPr sz="1200" b="0" i="0" u="none">
                          <a:solidFill>
                            <a:srgbClr val="000000"/>
                          </a:solidFill>
                          <a:latin typeface="Times New Roman"/>
                          <a:ea typeface="Times New Roman"/>
                          <a:cs typeface="Times New Roman"/>
                        </a:rPr>
                        <a:t>23</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/tags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GET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Liste aller Tags anzeigen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53438">
                <a:tc>
                  <a:txBody>
                    <a:bodyPr/>
                    <a:p>
                      <a:pPr>
                        <a:defRPr/>
                      </a:pPr>
                      <a:r>
                        <a:rPr sz="1200" b="0" i="0" u="none">
                          <a:solidFill>
                            <a:srgbClr val="000000"/>
                          </a:solidFill>
                          <a:latin typeface="Times New Roman"/>
                          <a:ea typeface="Times New Roman"/>
                          <a:cs typeface="Times New Roman"/>
                        </a:rPr>
                        <a:t>24</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/tags/{tagID}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PUT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bestimmten Tag aktualisieren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53438">
                <a:tc>
                  <a:txBody>
                    <a:bodyPr/>
                    <a:p>
                      <a:pPr>
                        <a:defRPr/>
                      </a:pPr>
                      <a:r>
                        <a:rPr sz="1200" b="0" i="0" u="none">
                          <a:solidFill>
                            <a:srgbClr val="000000"/>
                          </a:solidFill>
                          <a:latin typeface="Times New Roman"/>
                          <a:ea typeface="Times New Roman"/>
                          <a:cs typeface="Times New Roman"/>
                        </a:rPr>
                        <a:t>25</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/tags/{tagID}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DELETE</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bestimmten Tag löschen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bl>
          </a:graphicData>
        </a:graphic>
      </p:graphicFrame>
      <p:sp>
        <p:nvSpPr>
          <p:cNvPr id="6" name="Foliennummernplatzhalter 5" hidden="0"/>
          <p:cNvSpPr>
            <a:spLocks noGrp="1"/>
          </p:cNvSpPr>
          <p:nvPr isPhoto="0" userDrawn="0">
            <p:ph type="sldNum" sz="quarter" idx="12" hasCustomPrompt="0"/>
          </p:nvPr>
        </p:nvSpPr>
        <p:spPr bwMode="auto"/>
        <p:txBody>
          <a:bodyPr/>
          <a:lstStyle/>
          <a:p>
            <a:pPr>
              <a:defRPr/>
            </a:pPr>
            <a:fld id="{67D978C3-3FFA-A55D-8230-9DF82F37ECC6}" type="slidenum">
              <a:rPr lang="de-DE"/>
              <a:t>5</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8199" y="150812"/>
            <a:ext cx="10515600" cy="1325562"/>
          </a:xfrm>
        </p:spPr>
        <p:txBody>
          <a:bodyPr vertOverflow="overflow" horzOverflow="clip" vert="horz" wrap="square" lIns="91440" tIns="45720" rIns="91440" bIns="45720" numCol="1" spcCol="0" rtlCol="0" fromWordArt="0" anchor="ctr" anchorCtr="0" forceAA="0" upright="0" compatLnSpc="0">
            <a:normAutofit/>
          </a:bodyPr>
          <a:lstStyle/>
          <a:p>
            <a:pPr algn="ctr">
              <a:defRPr/>
            </a:pPr>
            <a:r>
              <a:rPr/>
              <a:t>JSON Schemas</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4EAD6F27-C249-CCDA-0A8F-F38DC59C81DD}" type="slidenum">
              <a:rPr lang="de-DE"/>
              <a:t>6</a:t>
            </a:fld>
            <a:endParaRPr lang="de-DE"/>
          </a:p>
        </p:txBody>
      </p:sp>
      <p:pic>
        <p:nvPicPr>
          <p:cNvPr id="6" name="" hidden="0"/>
          <p:cNvPicPr>
            <a:picLocks noChangeAspect="1"/>
          </p:cNvPicPr>
          <p:nvPr isPhoto="0" userDrawn="0"/>
        </p:nvPicPr>
        <p:blipFill>
          <a:blip r:embed="rId3"/>
          <a:stretch/>
        </p:blipFill>
        <p:spPr bwMode="auto">
          <a:xfrm flipH="0" flipV="0">
            <a:off x="838199" y="1601629"/>
            <a:ext cx="5920499" cy="4822755"/>
          </a:xfrm>
          <a:prstGeom prst="rect">
            <a:avLst/>
          </a:prstGeom>
        </p:spPr>
      </p:pic>
      <p:sp>
        <p:nvSpPr>
          <p:cNvPr id="7" name="" hidden="0"/>
          <p:cNvSpPr/>
          <p:nvPr isPhoto="0" userDrawn="0"/>
        </p:nvSpPr>
        <p:spPr bwMode="auto">
          <a:xfrm flipH="0" flipV="0">
            <a:off x="6865594" y="1997225"/>
            <a:ext cx="5216071" cy="393195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Die weiteren JSON Schemas finden sich im Wiki:</a:t>
            </a:r>
            <a:endParaRPr/>
          </a:p>
          <a:p>
            <a:pPr marL="283879" indent="-283879">
              <a:buFont typeface="Arial"/>
              <a:buChar char="•"/>
              <a:defRPr/>
            </a:pPr>
            <a:r>
              <a:rPr lang="de-DE" sz="1800" b="0" i="0" u="none" strike="noStrike" cap="none" spc="0">
                <a:solidFill>
                  <a:srgbClr val="000000"/>
                </a:solidFill>
                <a:latin typeface="Times New Roman"/>
                <a:ea typeface="Times New Roman"/>
                <a:cs typeface="Times New Roman"/>
              </a:rPr>
              <a:t>user_schema</a:t>
            </a:r>
            <a:endParaRPr lang="de-DE" sz="1800" b="0" i="0" u="none" strike="noStrike" cap="none" spc="0">
              <a:solidFill>
                <a:srgbClr val="000000"/>
              </a:solidFill>
              <a:latin typeface="Times New Roman"/>
              <a:ea typeface="Times New Roman"/>
              <a:cs typeface="Times New Roman"/>
            </a:endParaRPr>
          </a:p>
          <a:p>
            <a:pPr marL="283879" indent="-283879">
              <a:buFont typeface="Arial"/>
              <a:buChar char="•"/>
              <a:defRPr/>
            </a:pPr>
            <a:r>
              <a:rPr lang="de-DE" sz="1800" b="0" i="0" u="none" strike="noStrike" cap="none" spc="0">
                <a:solidFill>
                  <a:srgbClr val="000000"/>
                </a:solidFill>
                <a:latin typeface="Times New Roman"/>
                <a:ea typeface="Times New Roman"/>
                <a:cs typeface="Times New Roman"/>
              </a:rPr>
              <a:t>project_schema</a:t>
            </a:r>
            <a:endParaRPr lang="de-DE" sz="1800" b="0" i="0" u="none" strike="noStrike" cap="none" spc="0">
              <a:solidFill>
                <a:srgbClr val="000000"/>
              </a:solidFill>
              <a:latin typeface="Times New Roman"/>
              <a:ea typeface="Times New Roman"/>
              <a:cs typeface="Times New Roman"/>
            </a:endParaRPr>
          </a:p>
          <a:p>
            <a:pPr marL="283879" indent="-283879">
              <a:buFont typeface="Arial"/>
              <a:buChar char="•"/>
              <a:defRPr/>
            </a:pPr>
            <a:r>
              <a:rPr lang="de-DE" sz="1800" b="0" i="0" u="none" strike="noStrike" cap="none" spc="0">
                <a:solidFill>
                  <a:srgbClr val="000000"/>
                </a:solidFill>
                <a:latin typeface="Times New Roman"/>
                <a:ea typeface="Times New Roman"/>
                <a:cs typeface="Times New Roman"/>
              </a:rPr>
              <a:t>tag_schema</a:t>
            </a:r>
            <a:endParaRPr lang="de-DE" sz="1800" b="0" i="0" u="none" strike="noStrike" cap="none" spc="0">
              <a:solidFill>
                <a:srgbClr val="000000"/>
              </a:solidFill>
              <a:latin typeface="Times New Roman"/>
              <a:ea typeface="Times New Roman"/>
              <a:cs typeface="Times New Roman"/>
            </a:endParaRPr>
          </a:p>
          <a:p>
            <a:pPr marL="283879" indent="-283879">
              <a:buFont typeface="Arial"/>
              <a:buChar char="•"/>
              <a:defRPr/>
            </a:pPr>
            <a:r>
              <a:rPr lang="de-DE" sz="1800" b="0" i="0" u="none" strike="noStrike" cap="none" spc="0">
                <a:solidFill>
                  <a:srgbClr val="000000"/>
                </a:solidFill>
                <a:latin typeface="Times New Roman"/>
                <a:ea typeface="Times New Roman"/>
                <a:cs typeface="Times New Roman"/>
              </a:rPr>
              <a:t>chat_schema</a:t>
            </a:r>
            <a:endParaRPr lang="de-DE" sz="1800" b="0" i="0" u="none" strike="noStrike" cap="none" spc="0">
              <a:solidFill>
                <a:srgbClr val="000000"/>
              </a:solidFill>
              <a:latin typeface="Times New Roman"/>
              <a:ea typeface="Times New Roman"/>
              <a:cs typeface="Times New Roman"/>
            </a:endParaRPr>
          </a:p>
          <a:p>
            <a:pPr marL="283879" indent="-283879">
              <a:buFont typeface="Arial"/>
              <a:buChar char="•"/>
              <a:defRPr/>
            </a:pPr>
            <a:r>
              <a:rPr lang="de-DE" sz="1800" b="0" i="0" u="none" strike="noStrike" cap="none" spc="0">
                <a:solidFill>
                  <a:srgbClr val="000000"/>
                </a:solidFill>
                <a:latin typeface="Times New Roman"/>
                <a:ea typeface="Times New Roman"/>
                <a:cs typeface="Times New Roman"/>
              </a:rPr>
              <a:t>chatanfrage_schema</a:t>
            </a:r>
            <a:endParaRPr lang="de-DE" sz="1800" b="0" i="0" u="none" strike="noStrike" cap="none" spc="0">
              <a:solidFill>
                <a:srgbClr val="000000"/>
              </a:solidFill>
              <a:latin typeface="Times New Roman"/>
              <a:ea typeface="Times New Roman"/>
              <a:cs typeface="Times New Roman"/>
            </a:endParaRPr>
          </a:p>
          <a:p>
            <a:pPr marL="283879" indent="-283879">
              <a:buFont typeface="Arial"/>
              <a:buChar char="•"/>
              <a:defRPr/>
            </a:pPr>
            <a:r>
              <a:rPr lang="de-DE" sz="1800" b="0" i="0" u="none" strike="noStrike" cap="none" spc="0">
                <a:solidFill>
                  <a:srgbClr val="000000"/>
                </a:solidFill>
                <a:latin typeface="Times New Roman"/>
                <a:ea typeface="Times New Roman"/>
                <a:cs typeface="Times New Roman"/>
              </a:rPr>
              <a:t>feedback_schema</a:t>
            </a:r>
            <a:endParaRPr lang="de-DE" sz="1800" b="0" i="0" u="none" strike="noStrike" cap="none" spc="0">
              <a:solidFill>
                <a:srgbClr val="000000"/>
              </a:solidFill>
              <a:latin typeface="Times New Roman"/>
              <a:ea typeface="Times New Roman"/>
              <a:cs typeface="Times New Roman"/>
            </a:endParaRPr>
          </a:p>
          <a:p>
            <a:pPr marL="283879" indent="-283879">
              <a:buFont typeface="Arial"/>
              <a:buChar char="•"/>
              <a:defRPr/>
            </a:pPr>
            <a:r>
              <a:rPr lang="de-DE" sz="1800" b="0" i="0" u="none" strike="noStrike" cap="none" spc="0">
                <a:solidFill>
                  <a:srgbClr val="000000"/>
                </a:solidFill>
                <a:latin typeface="Times New Roman"/>
                <a:ea typeface="Times New Roman"/>
                <a:cs typeface="Times New Roman"/>
              </a:rPr>
              <a:t>support_schema</a:t>
            </a:r>
            <a:endParaRPr lang="de-DE" sz="1800" b="0" i="0" u="none" strike="noStrike" cap="none" spc="0">
              <a:solidFill>
                <a:srgbClr val="000000"/>
              </a:solidFill>
              <a:latin typeface="Times New Roman"/>
              <a:ea typeface="Times New Roman"/>
              <a:cs typeface="Times New Roman"/>
            </a:endParaRPr>
          </a:p>
          <a:p>
            <a:pPr marL="283879" indent="-283879">
              <a:buFont typeface="Arial"/>
              <a:buChar char="•"/>
              <a:defRPr/>
            </a:pPr>
            <a:endParaRPr lang="de-DE" sz="1800" b="0" i="0" u="none" strike="noStrike" cap="none" spc="0">
              <a:solidFill>
                <a:srgbClr val="000000"/>
              </a:solidFill>
              <a:latin typeface="Times New Roman"/>
              <a:ea typeface="Times New Roman"/>
              <a:cs typeface="Times New Roman"/>
            </a:endParaRPr>
          </a:p>
          <a:p>
            <a:pPr marL="283879" indent="-283879">
              <a:buFont typeface="Arial"/>
              <a:buChar char="•"/>
              <a:defRPr/>
            </a:pPr>
            <a:endParaRPr lang="de-DE" sz="1800" b="0" i="0" u="none" strike="noStrike" cap="none" spc="0">
              <a:solidFill>
                <a:srgbClr val="000000"/>
              </a:solidFill>
              <a:latin typeface="Times New Roman"/>
              <a:ea typeface="Times New Roman"/>
              <a:cs typeface="Times New Roman"/>
            </a:endParaRPr>
          </a:p>
          <a:p>
            <a:pPr>
              <a:defRPr/>
            </a:pPr>
            <a:r>
              <a:rPr lang="de-DE" sz="1800" b="0" i="0" u="none" strike="noStrike" cap="none" spc="0">
                <a:solidFill>
                  <a:schemeClr val="tx1"/>
                </a:solidFill>
                <a:latin typeface="+mn-lt"/>
                <a:ea typeface="+mn-ea"/>
                <a:cs typeface="+mn-cs"/>
              </a:rPr>
              <a:t>Link: </a:t>
            </a:r>
            <a:r>
              <a:rPr lang="de-DE" sz="1800" b="0" i="0" u="sng" strike="noStrike" cap="none" spc="0">
                <a:solidFill>
                  <a:schemeClr val="tx1"/>
                </a:solidFill>
                <a:latin typeface="Arial"/>
                <a:ea typeface="Arial"/>
                <a:cs typeface="Arial"/>
                <a:hlinkClick r:id="rId4" tooltip="Wiki Link"/>
              </a:rPr>
              <a:t>https://github.com/ebelsx7/EPWS2020JuwigEbel/wiki/JSON-Schemas</a:t>
            </a:r>
            <a:endParaRPr lang="de-DE" sz="1800" b="0" i="0" u="none" strike="noStrike" cap="none" spc="0">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8199" y="123824"/>
            <a:ext cx="10515600" cy="1325562"/>
          </a:xfrm>
        </p:spPr>
        <p:txBody>
          <a:bodyPr/>
          <a:lstStyle/>
          <a:p>
            <a:pPr algn="ctr">
              <a:defRPr/>
            </a:pPr>
            <a:r>
              <a:rPr/>
              <a:t>Interne Datenstruktur </a:t>
            </a:r>
            <a:r>
              <a:rPr sz="2400"/>
              <a:t>(1 von 4)</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9A1D79A1-4A9C-6493-9145-CE7BA1E234CC}" type="slidenum">
              <a:rPr lang="de-DE"/>
              <a:t>7</a:t>
            </a:fld>
            <a:endParaRPr lang="de-DE"/>
          </a:p>
        </p:txBody>
      </p:sp>
      <p:pic>
        <p:nvPicPr>
          <p:cNvPr id="6" name="" hidden="0"/>
          <p:cNvPicPr>
            <a:picLocks noChangeAspect="1"/>
          </p:cNvPicPr>
          <p:nvPr isPhoto="0" userDrawn="0"/>
        </p:nvPicPr>
        <p:blipFill>
          <a:blip r:embed="rId3"/>
          <a:stretch/>
        </p:blipFill>
        <p:spPr bwMode="auto">
          <a:xfrm>
            <a:off x="1984374" y="1385887"/>
            <a:ext cx="7800975" cy="51530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8199" y="123824"/>
            <a:ext cx="10515600" cy="1325562"/>
          </a:xfrm>
        </p:spPr>
        <p:txBody>
          <a:bodyPr/>
          <a:lstStyle/>
          <a:p>
            <a:pPr algn="ctr">
              <a:defRPr/>
            </a:pPr>
            <a:r>
              <a:rPr/>
              <a:t>Interne Datenstruktur </a:t>
            </a:r>
            <a:r>
              <a:rPr sz="2400"/>
              <a:t>(2 von 4)</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3ED7C48B-72A6-32D2-8DAD-B570513C8E30}" type="slidenum">
              <a:rPr lang="de-DE"/>
              <a:t>8</a:t>
            </a:fld>
            <a:endParaRPr lang="de-DE"/>
          </a:p>
        </p:txBody>
      </p:sp>
      <p:pic>
        <p:nvPicPr>
          <p:cNvPr id="6" name="" hidden="0"/>
          <p:cNvPicPr>
            <a:picLocks noChangeAspect="1"/>
          </p:cNvPicPr>
          <p:nvPr isPhoto="0" userDrawn="0"/>
        </p:nvPicPr>
        <p:blipFill>
          <a:blip r:embed="rId3"/>
          <a:stretch/>
        </p:blipFill>
        <p:spPr bwMode="auto">
          <a:xfrm>
            <a:off x="2200275" y="1355724"/>
            <a:ext cx="7791449" cy="50006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8199" y="123824"/>
            <a:ext cx="10515600" cy="1325562"/>
          </a:xfrm>
        </p:spPr>
        <p:txBody>
          <a:bodyPr/>
          <a:lstStyle/>
          <a:p>
            <a:pPr algn="ctr">
              <a:defRPr/>
            </a:pPr>
            <a:r>
              <a:rPr/>
              <a:t>Interne Datenstruktur </a:t>
            </a:r>
            <a:r>
              <a:rPr sz="2400"/>
              <a:t>(3 von 4)</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6FDFCA0D-EC50-5D44-57CB-F3799EA51D74}" type="slidenum">
              <a:rPr lang="de-DE"/>
              <a:t>9</a:t>
            </a:fld>
            <a:endParaRPr lang="de-DE"/>
          </a:p>
        </p:txBody>
      </p:sp>
      <p:pic>
        <p:nvPicPr>
          <p:cNvPr id="6" name="" hidden="0"/>
          <p:cNvPicPr>
            <a:picLocks noChangeAspect="1"/>
          </p:cNvPicPr>
          <p:nvPr isPhoto="0" userDrawn="0"/>
        </p:nvPicPr>
        <p:blipFill>
          <a:blip r:embed="rId3"/>
          <a:stretch/>
        </p:blipFill>
        <p:spPr bwMode="auto">
          <a:xfrm>
            <a:off x="2184399" y="1619249"/>
            <a:ext cx="7972425" cy="3657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ONLYOFFICE/6.1.0.83</Application>
  <DocSecurity>0</DocSecurity>
  <PresentationFormat>Widescreen</PresentationFormat>
  <Paragraphs>0</Paragraphs>
  <Slides>47</Slides>
  <Notes>47</Notes>
  <HiddenSlides>0</HiddenSlides>
  <MMClips>2</MMClips>
  <ScaleCrop>0</ScaleCrop>
  <HeadingPairs>
    <vt:vector size="4" baseType="variant">
      <vt:variant>
        <vt:lpstr>Theme</vt:lpstr>
      </vt:variant>
      <vt:variant>
        <vt:i4>1</vt:i4>
      </vt:variant>
      <vt:variant>
        <vt:lpstr>Slide Titles</vt:lpstr>
      </vt:variant>
      <vt:variant>
        <vt:i4>47</vt:i4>
      </vt:variant>
    </vt:vector>
  </HeadingPairs>
  <TitlesOfParts>
    <vt:vector size="4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Juwig, Marvin (mjuwig@th-koeln.de)</cp:lastModifiedBy>
  <cp:revision>7</cp:revision>
  <dcterms:created xsi:type="dcterms:W3CDTF">2012-12-03T06:56:55Z</dcterms:created>
  <dcterms:modified xsi:type="dcterms:W3CDTF">2021-01-10T21:05:02Z</dcterms:modified>
  <cp:category/>
  <cp:contentStatus/>
  <cp:version/>
</cp:coreProperties>
</file>