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12192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notesMaster" Target="notesMasters/notesMaster1.xml"/><Relationship Id="rId25" Type="http://schemas.openxmlformats.org/officeDocument/2006/relationships/presProps" Target="presProps.xml" /><Relationship Id="rId26" Type="http://schemas.openxmlformats.org/officeDocument/2006/relationships/tableStyles" Target="tableStyles.xml" /><Relationship Id="rId2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5"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6"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7"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9"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 Id="rId3" Type="http://schemas.openxmlformats.org/officeDocument/2006/relationships/hyperlink" Target="https://books.google.de/books?id=yD6EAgAAQBAJ&amp;pg=PA135&amp;lpg=PA135&amp;dq=%22work+spend+work+spend%22+mentality&amp;source=bl&amp;ots=Ias_57GxN2&amp;sig=sU4lEpEzfveu9tRxZmFwt1JZkBY&amp;hl=en&amp;sa=X&amp;ei=aw20U4euLoayyASusYGQCQ&amp;redir_esc=y#v=onepage&amp;q=%22work%20spend%20work%20spend%22%20mentality&amp;f=false" TargetMode="External"/><Relationship Id="rId4" Type="http://schemas.openxmlformats.org/officeDocument/2006/relationships/hyperlink" Target="https://de.statista.com/statistik/daten/studie/36009/umfrage/anteil-der-internetnutzer-in-deutschland-seit-1997/"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 Id="rId3" Type="http://schemas.openxmlformats.org/officeDocument/2006/relationships/hyperlink" Target="https://www.ionos.de/digitalguide/websites/web-entwicklung/die-besten-projektmanagement-apps-fuer-ihr-team-in-der-uebersicht/" TargetMode="External"/><Relationship Id="rId4" Type="http://schemas.openxmlformats.org/officeDocument/2006/relationships/hyperlink" Target="https://www.twago.de/" TargetMode="External"/><Relationship Id="rId5" Type="http://schemas.openxmlformats.org/officeDocument/2006/relationships/hyperlink" Target="https://scistarter.org/finder" TargetMode="External"/><Relationship Id="rId6" Type="http://schemas.openxmlformats.org/officeDocument/2006/relationships/hyperlink" Target="https://pf.fwf.ac.at/de/wissenschaft-konkret/project-finder" TargetMode="External"/><Relationship Id="rId7" Type="http://schemas.openxmlformats.org/officeDocument/2006/relationships/hyperlink" Target="https://awesomeopensource.com/" TargetMode="External"/><Relationship Id="rId8" Type="http://schemas.openxmlformats.org/officeDocument/2006/relationships/hyperlink" Target="https://www.meetup.co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 Projektplan mit der Zeit aktualisiert (siehe oben), da wir im Laufe der Zeit und nach weiterem Feedback gemerkt haben, dass manche Artefakte weniger und andere mehr für unser Vorgehen geeignet sind</a:t>
            </a:r>
            <a:endParaRPr/>
          </a:p>
          <a:p>
            <a:pPr>
              <a:defRPr/>
            </a:pPr>
            <a:r>
              <a:rPr/>
              <a:t>- Alle Artefakte finden sich auch im Wiki des Githubs wieder</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Die erste Version unserer Stakeholder Analyse. Wir haben uns für die Bezeichnung "Ind" für Individuum und "Orga" für Organisation entschieden.</a:t>
            </a:r>
            <a:endParaRPr/>
          </a:p>
          <a:p>
            <a:pPr>
              <a:defRPr/>
            </a:pPr>
            <a:r>
              <a:rPr/>
              <a:t>Projektsuchender ist die Person, welche über unsere Plattform Kontakt zu bereits bestehenden Gruppen aufnehmen möchte, um sich an deren Idee zu beteilgen.</a:t>
            </a:r>
            <a:br>
              <a:rPr/>
            </a:br>
            <a:r>
              <a:rPr/>
              <a:t>Entwickler ist der Entwickler der Plattform. Investoren sind Organisationen und Einrichtungen welche sich an dem Geschäft beteiligen wollen.</a:t>
            </a:r>
            <a:endParaRPr/>
          </a:p>
          <a:p>
            <a:pPr>
              <a:defRPr/>
            </a:pPr>
            <a:r>
              <a:rPr/>
              <a:t>Investoren sichern sich durch ihren Gelbeitrag ein Anrecht am System.</a:t>
            </a:r>
            <a:br>
              <a:rPr/>
            </a:br>
            <a:r>
              <a:rPr/>
              <a:t>Spender sind diejenigen welche dem Projekt Geld zur Verfügung stellen ohne davon einen direkten Nutzen, Anspruch oder Anrecht zu beziehen.</a:t>
            </a:r>
            <a:endParaRPr/>
          </a:p>
          <a:p>
            <a:pPr>
              <a:defRPr/>
            </a:pPr>
            <a:r>
              <a:rPr/>
              <a:t>Bildungseinrichtung sind Organisationen welche Interesse an unserem System haben könnten um es für ihre Bildungszwecke zu nutzen.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Die zweite Version der Stakeholder Analyse. Hier haben wir noch einige Elemente hinzugefügt, auf die wir beim bearbeiten von anderen Artefakten wie den Anforderungen gestoßen sind. </a:t>
            </a:r>
            <a:r>
              <a:rPr lang="en-US" sz="1200" b="0" i="0" u="none" strike="noStrike" cap="none" spc="0">
                <a:solidFill>
                  <a:schemeClr val="tx1"/>
                </a:solidFill>
                <a:latin typeface="+mn-lt"/>
                <a:ea typeface="+mn-ea"/>
                <a:cs typeface="+mn-cs"/>
              </a:rPr>
              <a:t>Projektsuchender ist die Person, welche über unsere Plattform Kontakt zu bereits bestehenden Gruppen aufnehmen möchte, um sich an deren Idee zu beteilgen.</a:t>
            </a:r>
            <a:endParaRPr lang="en-US" sz="1200" b="0" i="0" u="none" strike="noStrike" cap="none" spc="0">
              <a:solidFill>
                <a:schemeClr val="tx1"/>
              </a:solidFill>
              <a:latin typeface="+mn-lt"/>
              <a:ea typeface="+mn-ea"/>
              <a:cs typeface="+mn-cs"/>
            </a:endParaRPr>
          </a:p>
          <a:p>
            <a:pPr>
              <a:defRPr/>
            </a:pPr>
            <a:r>
              <a:rPr lang="en-US" sz="1200" b="0" i="0" u="none" strike="noStrike" cap="none" spc="0">
                <a:solidFill>
                  <a:schemeClr val="tx1"/>
                </a:solidFill>
                <a:latin typeface="+mn-lt"/>
                <a:ea typeface="+mn-ea"/>
                <a:cs typeface="+mn-cs"/>
              </a:rPr>
              <a:t>Teammitglied_Suchender ist derjenige, welcher ein Projekt auf der Plattform erstellt damit sich andere anschließen können.</a:t>
            </a:r>
            <a:endParaRPr lang="en-US" sz="1200" b="0" i="0" u="none" strike="noStrike" cap="none" spc="0">
              <a:solidFill>
                <a:schemeClr val="tx1"/>
              </a:solidFill>
              <a:latin typeface="Arial"/>
              <a:ea typeface="Arial"/>
              <a:cs typeface="Arial"/>
            </a:endParaRPr>
          </a:p>
          <a:p>
            <a:pPr>
              <a:defRPr/>
            </a:pPr>
            <a:r>
              <a:rPr lang="en-US" sz="1200" b="0" i="0" u="none" strike="noStrike" cap="none" spc="0">
                <a:solidFill>
                  <a:schemeClr val="tx1"/>
                </a:solidFill>
                <a:latin typeface="+mn-lt"/>
                <a:ea typeface="+mn-ea"/>
                <a:cs typeface="+mn-cs"/>
              </a:rPr>
              <a:t>Sowohl der Projektsuchende als auch Teammitglied_Suchende haben ein Anrecht über ihre Personenbezogenen Daten zu bestehen. Darunter fällt sie einzusehen, zu bearbeiten und löschen zu können.</a:t>
            </a:r>
            <a:br>
              <a:rPr lang="en-US" sz="1200" b="0" i="0" u="none" strike="noStrike" cap="none" spc="0">
                <a:solidFill>
                  <a:schemeClr val="tx1"/>
                </a:solidFill>
                <a:latin typeface="+mn-lt"/>
                <a:ea typeface="+mn-ea"/>
                <a:cs typeface="+mn-cs"/>
              </a:rPr>
            </a:br>
            <a:r>
              <a:rPr lang="en-US" sz="1200" b="0" i="0" u="none" strike="noStrike" cap="none" spc="0">
                <a:solidFill>
                  <a:schemeClr val="tx1"/>
                </a:solidFill>
                <a:latin typeface="+mn-lt"/>
                <a:ea typeface="+mn-ea"/>
                <a:cs typeface="+mn-cs"/>
              </a:rPr>
              <a:t>Entwickler ist der Entwickler der Plattform. Investoren sind Organisationen und Einrichtungen, welche sich an dem Geschäft beteiligen wollen.</a:t>
            </a:r>
            <a:br>
              <a:rPr lang="en-US" sz="1200" b="0" i="0" u="none" strike="noStrike" cap="none" spc="0">
                <a:solidFill>
                  <a:schemeClr val="tx1"/>
                </a:solidFill>
                <a:latin typeface="+mn-lt"/>
                <a:ea typeface="+mn-ea"/>
                <a:cs typeface="+mn-cs"/>
              </a:rPr>
            </a:br>
            <a:r>
              <a:rPr lang="en-US" sz="1200" b="0" i="0" u="none" strike="noStrike" cap="none" spc="0">
                <a:solidFill>
                  <a:schemeClr val="tx1"/>
                </a:solidFill>
                <a:latin typeface="+mn-lt"/>
                <a:ea typeface="+mn-ea"/>
                <a:cs typeface="+mn-cs"/>
              </a:rPr>
              <a:t>Spender sind diejenigen, welche dem Projekt Geld zur Verfügung stellen ohne davon einen direkten Nutzen, Anspruch oder Anrecht zu beziehen.</a:t>
            </a:r>
            <a:endParaRPr sz="1200"/>
          </a:p>
          <a:p>
            <a:pPr>
              <a:defRPr/>
            </a:pPr>
            <a:r>
              <a:rPr lang="en-US" sz="1200" b="0" i="0" u="none" strike="noStrike" cap="none" spc="0">
                <a:solidFill>
                  <a:schemeClr val="tx1"/>
                </a:solidFill>
                <a:latin typeface="+mn-lt"/>
                <a:ea typeface="+mn-ea"/>
                <a:cs typeface="+mn-cs"/>
              </a:rPr>
              <a:t>Bildungseinrichtung sind Organisationen welche Interesse an unserem System haben könnten um es für ihre Bildungszwecke zu nutzen.</a:t>
            </a:r>
            <a:endParaRPr sz="1200"/>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In der aktuellsten Iteration haben wir beim bearbeiten der Anforderungen und der Mockups immer wieder neue Elemente gefunden die man ergänzen konnte.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Als neuer Stakeholder ist der Plattformbetreiber hinzugekommen,welcher viele neue Perspektiven und Anforderungen gebracht hat, z.B. neue Nutzerinteraktionen die die Plattform verbessern sollen. Darunter fallen das Feedback und die Funktionen zum melden von Projekten und Personen, welche gegen die Richtlinien der Plattform verstoßen.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rgbClr val="000000"/>
                </a:solidFill>
                <a:latin typeface="Times New Roman"/>
                <a:ea typeface="Times New Roman"/>
                <a:cs typeface="Times New Roman"/>
              </a:rPr>
              <a:t>Auflistung der Anforderungen, welche aus unserer Stakeholder Analyse hervorgehen.</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1. Das System muss in der Lage sein den Projektsuchenden die individuell zugeschnittenen Projekte zu präsentieren.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Suche für Projekte</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Suchoptionen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2. Das System muss dem Projektsuchenden die Möglichkeit bieten seine Anmeldedaten zu ändern.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Email ändern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Passwort ändern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Passwort vergessen Funktion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3. Das System sollte in der Lage sein Projektsuchenden die Möglichkeit zu bieten, Projekte zu markieren (merken).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Projekt-Merk-Funktion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4. Das System sollte in der Lage sein Projektsuchenden die Möglichkeit zu bieten eine Übersicht über individuelle Neuigkeiten auzurufen.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Übersicht über Neuigkeiten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5. Das System muss in der Lage sein Projektsuchenden die Möglichkeit zu bieten  Projekte an denen man teilnimmt zu präsentieren.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Projekte anzeigen an denen Nutzer teilnimmt</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6. Das System sollte in der Lage sein Projektsuchenden die Bestimmung darüber zu ermöglichen, welche von den eigenen Projekten öffentlich (global), nur für Teammitglieder  oder privat präsentiert werden.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Datenschutzeinstellungen bearbeiten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7. Das System sollte in der Lage sein Projektsuchenden die Möglichkeit zu bieten die teilnehmenden Projekte zu teilen.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Projekt teilen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8. Das System muss in der Lage sein Projektsuchenden die Möglichkeit zu bieten die teilnehmende Projekte zu verlassen.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Projekt verlassen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9. Das System muss in der Lage dem Nutzer die Möglichkeit bieten die Profile anderer Nutzer zu betrachten.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Nutzerprofil anzeigen (fremdes).</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10. Das System muss in dem Nutzer die Möglichkeit bieten die Sichtbarkeit der eigenen Daten für andere Mitglieder einstellen zu können.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Datenschutzeinstellungen ändern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11. Das System muss in der Lage sein Projektsuchenden die Möglichkeit zu bieten mit Projektleitern in Kontakt zu treten.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Person anschreiben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12. Das System muss in der Lage sein Projektsuchenden die Möglichkeit zu bieten mit Teammitgliedern in Kontakt zu treten.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Teammitglieder verwalten/einsehen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Person anschreiben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13. Das System muss in der Lage sein Projektsuchenden die Möglichkeit zu bieten bei Fragen den Plattformbetreiber zu kontaktieren.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Kontakt an Service</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FAQ</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Impressum anzeigen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Feedback Formular</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14. Das System muss in der Lage sein Projektsuchenden die Möglichkeit zu bieten personenbezogene Daten einzusehen, zu  bearbeiten und zu löschbar.</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Datenschutzerklärung anzeigen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Datenschutzeinstellungen bearbeiten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Profil bearbeiten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Email Einstellungen ändern </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Konto löschen</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15. Das System muss in der Lage sein Teammitglied_Suchenden das Anlegen eines eigenen Projekts zu ermöglichen.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Projekt erstellen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16. Das System muss dem Teammitglied_Suchenden die Möglichkeit zu bieten seine Anmeldedaten zu ändern.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Email ändern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Passwort ändern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Passwort vergessen Funktion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17. Das System muss in der Lage sein Teammitglied_Suchenden Projektsuchenden zu präsentieren, die die Fähigkeiten und Interessen angeben, die für die Durchführung des Projekts notwendig sind.</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Person suchen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18. Das System sollte in der Lage sein Teammitglied_Suchenden die Möglichkeit zu bieten eine Übersicht über individuelle Neuigkeiten auzurufen.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Übersicht über Neuigkeiten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19. Das System muss in der Lage sein Teammitglied_Suchenden die Möglichkeit zu bieten Personen zu markieren (merken), blockieren und melden. </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Person markieren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Person blockieren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Person melden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20. Das System muss in der Lage sein Teammitglied_Suchenden die Präsentation des eigenen Projekts und dessen Teilnehmer zu ermöglichen.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Teilnehmer anzeigen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Projektinfos anzeigen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21.  Das System muss in der Lage sein Teammitglied_Suchenden die Möglichkeit zu bieten  das eigene Projekt zu verwalten.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Projekte anzeigen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Projekt bearbeiten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Projekt löschen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Teilnehmer entfernen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Projektleitung übertragen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22. Das System sollte in der Lage sein Teammitglied_Suchenden die Möglichkeit zu bieten  das eigene Projekt zu teilen.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Projekt teilen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23. Das System muss in der Lage sein Teammitglied_Suchenden die Möglichkeit zu bieten Profile anderer Nutzer zu betrachten. </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Nutzerprofil betrachten (fremde)</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24. Das System sollte  in der Lage sein Teammitglied_Suchenden Die Sichtbarkeit der eigenen Daten für andere Mitglieder einstellen zu lassen  . </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Datenschutzeinstellungen bearbeiten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25. Das System muss in der Lage sein Teammitglied_Suchenden die Möglichkeit zu bieten mit Projektsuchenden in Kontakt zu treten.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Person kontaktieren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26. Das System muss in der Lage sein Teammitglied_Suchenden die Möglichkeit zu bieten mit Teammitgliedern in Kontakt zu treten. </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Person kontaktieren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Teammitglieder anzeigen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27. Das System sollte in der Lage sein Teammitglied_Suchenden die Möglichkeit zu bieten bei Fragen den Plattformbetreiber zu kontaktieren.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Kontakt an Service</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FAQ</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Impressum anzeigen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Feedback Formular</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28. Das System muss in der Lage sein Teammitglied_Suchenden die Möglichkeit zu bieten Personenbezogene Daten einzusehen , zu bearbeiten  und zu löschen.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Datenschutzerklärung anzeigen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Datenschutzeinstellungen bearbeiten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Profil bearbeiten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Email Einstellungen ändern </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Konto löschen</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29. Das System muss in der Lage sein dessen Entwicklern Geld damit verdienen, und einen sozialen Beitrag leisten zu lassen.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(Bearbeitung folgt)</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30. Das System muss in der Lage sein dessen Investoren ein rentables Geschäftsmodell zu ermöglichen.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(Bearbeitung folgt)</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31. Das System muss in der Lage sein dessen Investoren die Kontaktinformation zum Plattformbetreiber (Impressum) zu präsentieren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Impressum anzeigen</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32. Das System muss in der Lage sein dessen Spender einen Beitrag zur Gesellschaft leisten zu lassen.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(Bearbeitung folgt)</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33. Das System muss in der Lage sein dessen Spender Kontaktinformation zum Plattformbetreiber zu präsentieren (Impressum)</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Impressum anzeigen</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34. Das System sollte in der Lage sein Bildungseinrichtung eine verbesserte Organisation für Module mit Projekten zu ermöglichen . </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(Bearbeitung folgt)</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35. Das System sollt in der Lage sein Bildungseinrichtung die Möglichkeit zu bieten Engagement von Studenten in der Freizeit zu zeigen.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(Bearbeitung folgt)</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36. Das System muss in der Lage sein Bildungseinrichtung Kontaktinformation zum Plattformbetreiber (Impressum) zu präsentieren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Impressum anzeigen</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37. Das System muss in der Lage sein Plattformbetreiber Funktionen und Mechanismen bieten zu lassen, die das Einhalten der Nutzungsbedingungen  gewährleisten bzw. über den Verstoß dieser durch die Nutzer informieren.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Nutzer melden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Projekt melden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Nutzungsbedingungen anzeigen</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38. Das System sollte in der Lage sein Plattformbetreiber Feedback erhalten zu lassen, um die Plattform an die Bedürfnisse der Nutzern anzupassen.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Feedback Formular</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39. Das System sollte  in der Lage sein Plattformbetreiber einen  Kontaktservice für Fragen anzubieten zu lassen.</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Kontakt an Service </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40. Das System muss in der Lage sein Plattformbetreiber Kontaktmöglichkeit für weitere Anliegen zur Verfügung stellen zu lassen (Impressum).</a:t>
            </a:r>
            <a:endParaRPr lang="en-US" sz="1200" b="0" i="0" u="none" strike="noStrike" cap="none" spc="0">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  - Impressum anzeigen</a:t>
            </a:r>
            <a:endParaRPr lang="en-US" sz="1200" b="0" i="0" u="none" strike="noStrike" cap="none" spc="0">
              <a:solidFill>
                <a:srgbClr val="000000"/>
              </a:solidFill>
              <a:latin typeface="Times New Roman"/>
              <a:ea typeface="Times New Roman"/>
              <a:cs typeface="Times New Roman"/>
            </a:endParaRPr>
          </a:p>
          <a:p>
            <a:pPr>
              <a:defRPr/>
            </a:pPr>
            <a:endParaRPr lang="en-US" sz="1200" b="0" i="0" u="none" strike="noStrike" cap="none" spc="0">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=&gt;Aufgrund der Darstellung (siehe unten) lieber im Wiki nachlesen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2400" b="1" i="0" u="none">
                <a:solidFill>
                  <a:srgbClr val="000000"/>
                </a:solidFill>
                <a:latin typeface="Times New Roman"/>
                <a:ea typeface="Times New Roman"/>
                <a:cs typeface="Times New Roman"/>
              </a:rPr>
              <a:t>Aufbau:</a:t>
            </a:r>
            <a:endParaRPr sz="24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Startseite</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Übersicht über Neuigkeiten:</a:t>
            </a:r>
            <a:r>
              <a:rPr sz="1200" b="0" i="0" u="none">
                <a:solidFill>
                  <a:srgbClr val="000000"/>
                </a:solidFill>
                <a:latin typeface="Times New Roman"/>
                <a:ea typeface="Times New Roman"/>
                <a:cs typeface="Times New Roman"/>
              </a:rPr>
              <a:t> Neue Projekte, verpasste      Nachrichten, neue Anfragen etc.</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Login</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Ohne Anmeldung fortfahren:</a:t>
            </a:r>
            <a:r>
              <a:rPr sz="1200" b="0" i="0" u="none">
                <a:solidFill>
                  <a:srgbClr val="000000"/>
                </a:solidFill>
                <a:latin typeface="Times New Roman"/>
                <a:ea typeface="Times New Roman"/>
                <a:cs typeface="Times New Roman"/>
              </a:rPr>
              <a:t> Jeder kann die App ohne      Account nutzen und stöbern. Allerdings kann man dann weder Projekten      beitreten noch Personen kontaktieren.</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Anmelden:</a:t>
            </a:r>
            <a:r>
              <a:rPr sz="1200" b="0" i="0" u="none">
                <a:solidFill>
                  <a:srgbClr val="000000"/>
                </a:solidFill>
                <a:latin typeface="Times New Roman"/>
                <a:ea typeface="Times New Roman"/>
                <a:cs typeface="Times New Roman"/>
              </a:rPr>
              <a:t> Benutzername/E-Mail-Adresse,      Passwort, Passwort vergessen Funktion</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Registrieren:</a:t>
            </a:r>
            <a:r>
              <a:rPr sz="1200" b="0" i="0" u="none">
                <a:solidFill>
                  <a:srgbClr val="000000"/>
                </a:solidFill>
                <a:latin typeface="Times New Roman"/>
                <a:ea typeface="Times New Roman"/>
                <a:cs typeface="Times New Roman"/>
              </a:rPr>
              <a:t> Benutzername/E-Mail-Adresse      eingeben, Passwort erstellen, Pflichtfelder Profil (s.u.) erstellen</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Benutzer </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Profil anzeigen:</a:t>
            </a:r>
            <a:r>
              <a:rPr sz="1200" b="0" i="0" u="none">
                <a:solidFill>
                  <a:srgbClr val="000000"/>
                </a:solidFill>
                <a:latin typeface="Times New Roman"/>
                <a:ea typeface="Times New Roman"/>
                <a:cs typeface="Times New Roman"/>
              </a:rPr>
              <a:t> Option es mit allen Details      anzuzeigen oder aus Sicht von anderen z.B. sehen wie es öffentlich      aussieht</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Profil bearbeiten /</a:t>
            </a:r>
            <a:r>
              <a:rPr sz="1200" b="1" i="0" u="none">
                <a:solidFill>
                  <a:srgbClr val="000000"/>
                </a:solidFill>
                <a:latin typeface="Times New Roman"/>
                <a:ea typeface="Times New Roman"/>
                <a:cs typeface="Times New Roman"/>
              </a:rPr>
              <a:t>Informationen über sich      ändern:</a:t>
            </a:r>
            <a:r>
              <a:rPr sz="1200" b="0" i="0" u="none">
                <a:solidFill>
                  <a:srgbClr val="000000"/>
                </a:solidFill>
                <a:latin typeface="Times New Roman"/>
                <a:ea typeface="Times New Roman"/>
                <a:cs typeface="Times New Roman"/>
              </a:rPr>
              <a:t> Name, Nachname, Nickname (global verwendeter Name, als      Teammitglied kann von den anderen Teammitgliedern im selben Team der      richtige Name eingesehen werden, um an mehr Interaktion und Datenschutz zu      erlangen), Beschreibung (Freitext, da jeder nochmal explizit mit sich      werben kann), Interessen, Kategoriebasierte Fähigkeiten (Tags) auswählen      (Z.B bei IT Projekten: Java, Kotlin usw..)=&gt; Um eine bessere über Suche      gefunden zu werden, Liste an Anwendungen über die man kommunizieren      möchte, Profilbild (upload möglich), Sonstiges (Freitext).</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     Liste an Projekten an denen man teilnimmt.</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Datenschutzeinstellungen</a:t>
            </a:r>
            <a:r>
              <a:rPr sz="1200" b="1" i="0" u="none">
                <a:solidFill>
                  <a:srgbClr val="000000"/>
                </a:solidFill>
                <a:latin typeface="Times New Roman"/>
                <a:ea typeface="Times New Roman"/>
                <a:cs typeface="Times New Roman"/>
              </a:rPr>
              <a:t>anpassen:</a:t>
            </a:r>
            <a:r>
              <a:rPr sz="1200" b="0" i="0" u="none">
                <a:solidFill>
                  <a:srgbClr val="000000"/>
                </a:solidFill>
                <a:latin typeface="Times New Roman"/>
                <a:ea typeface="Times New Roman"/>
                <a:cs typeface="Times New Roman"/>
              </a:rPr>
              <a:t> Infos über      sich anfragen (DSGVO konform), einstellen welche Infos für Free User,      Angemeldete User, Team Mitglieder zu sehen sind. Wer darf mich      kontaktieren. Welche Details auf Profilseite ist für wen sichtbar.</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Persönlichen Avatar      erstellen/wählen:</a:t>
            </a:r>
            <a:r>
              <a:rPr sz="1200" b="0" i="0" u="none">
                <a:solidFill>
                  <a:srgbClr val="000000"/>
                </a:solidFill>
                <a:latin typeface="Times New Roman"/>
                <a:ea typeface="Times New Roman"/>
                <a:cs typeface="Times New Roman"/>
              </a:rPr>
              <a:t> Weist einen durch die App, Weist auf neue      passende Projekte/Projektsuchende hin (=&gt;Nudging) ist jedoch      ausstellbar.</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Email Einstellungen ändern:</a:t>
            </a:r>
            <a:r>
              <a:rPr sz="1200" b="0" i="0" u="none">
                <a:solidFill>
                  <a:srgbClr val="000000"/>
                </a:solidFill>
                <a:latin typeface="Times New Roman"/>
                <a:ea typeface="Times New Roman"/>
                <a:cs typeface="Times New Roman"/>
              </a:rPr>
              <a:t> Benachrichtigung bei      Chatmessage, Anfragen, Email Konto ändern</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Passwort ändern:</a:t>
            </a:r>
            <a:r>
              <a:rPr sz="1200" b="0" i="0" u="none">
                <a:solidFill>
                  <a:srgbClr val="000000"/>
                </a:solidFill>
                <a:latin typeface="Times New Roman"/>
                <a:ea typeface="Times New Roman"/>
                <a:cs typeface="Times New Roman"/>
              </a:rPr>
              <a:t> Minimum 6 Zeichen, Zahlen,      Buchstaben und Sonderzeichen</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Konto löschen:</a:t>
            </a:r>
            <a:r>
              <a:rPr sz="1200" b="0" i="0" u="none">
                <a:solidFill>
                  <a:srgbClr val="000000"/>
                </a:solidFill>
                <a:latin typeface="Times New Roman"/>
                <a:ea typeface="Times New Roman"/>
                <a:cs typeface="Times New Roman"/>
              </a:rPr>
              <a:t> Nudging, damit Nutzer es sich nochmal      überlegt. Sicherheitsbestätigung nötig.</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Projekt/Personen-Suche</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Suchoptionen anpassen:</a:t>
            </a:r>
            <a:r>
              <a:rPr sz="1200" b="0" i="0" u="none">
                <a:solidFill>
                  <a:srgbClr val="000000"/>
                </a:solidFill>
                <a:latin typeface="Times New Roman"/>
                <a:ea typeface="Times New Roman"/>
                <a:cs typeface="Times New Roman"/>
              </a:rPr>
              <a:t> Suche_nach_Person (Option 1):      Nickname, Interessen (Tag), Fähigkeiten/Erfahrung(Tag), Ort (max.      Entfernung).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     Suche_nach_Gruppe: Gruppengröße (Option 2): Name, Projektkategorie (tag),      Zweck (Tag), Zeitraum (Tag), Anforderung (Tag), Ort (max. Entfernung)</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Vorschläge für Suche:</a:t>
            </a:r>
            <a:r>
              <a:rPr sz="1200" b="0" i="0" u="none">
                <a:solidFill>
                  <a:srgbClr val="000000"/>
                </a:solidFill>
                <a:latin typeface="Times New Roman"/>
                <a:ea typeface="Times New Roman"/>
                <a:cs typeface="Times New Roman"/>
              </a:rPr>
              <a:t> Hilft Nutzer, gibt Anstoß und      Beispiele, gibt Gefühl das viele Projekte vorhanden sind</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Anzeige der gesuchten      Projekte/Personen:</a:t>
            </a:r>
            <a:r>
              <a:rPr sz="1200" b="0" i="0" u="none">
                <a:solidFill>
                  <a:srgbClr val="000000"/>
                </a:solidFill>
                <a:latin typeface="Times New Roman"/>
                <a:ea typeface="Times New Roman"/>
                <a:cs typeface="Times New Roman"/>
              </a:rPr>
              <a:t> Übersichtliche Darstellung der gesuchten      Projekte/Personen. Möglichkeit Projekt(leiter)/Person zu kontaktieren.</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Projekt/Person</a:t>
            </a:r>
            <a:r>
              <a:rPr sz="1200" b="1" i="0" u="none">
                <a:solidFill>
                  <a:srgbClr val="000000"/>
                </a:solidFill>
                <a:latin typeface="Times New Roman"/>
                <a:ea typeface="Times New Roman"/>
                <a:cs typeface="Times New Roman"/>
              </a:rPr>
              <a:t>merken:</a:t>
            </a:r>
            <a:r>
              <a:rPr sz="1200" b="0" i="0" u="none">
                <a:solidFill>
                  <a:srgbClr val="000000"/>
                </a:solidFill>
                <a:latin typeface="Times New Roman"/>
                <a:ea typeface="Times New Roman"/>
                <a:cs typeface="Times New Roman"/>
              </a:rPr>
              <a:t> Damit man sie      im Auge behalten kann und sie später wiederfindet bzw. Anschreiben kann</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Person/Projekt(leiter)      blockieren/kontaktieren/melden</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Detailansicht für      Person/Projekt öffnen:</a:t>
            </a:r>
            <a:r>
              <a:rPr sz="1200" b="0" i="0" u="none">
                <a:solidFill>
                  <a:srgbClr val="000000"/>
                </a:solidFill>
                <a:latin typeface="Times New Roman"/>
                <a:ea typeface="Times New Roman"/>
                <a:cs typeface="Times New Roman"/>
              </a:rPr>
              <a:t> Öffnet die Detailansicht von Person/Projekt,      zeigt die Informationen welche sie für die Öffentlichkeit Preis gibt.</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Projekt</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anlegen</a:t>
            </a:r>
            <a:r>
              <a:rPr sz="1200" b="0" i="0" u="none">
                <a:solidFill>
                  <a:srgbClr val="000000"/>
                </a:solidFill>
                <a:latin typeface="Times New Roman"/>
                <a:ea typeface="Times New Roman"/>
                <a:cs typeface="Times New Roman"/>
              </a:rPr>
              <a:t> (Name, Beschreibung, Ziel,      Durchführung, Zweck, Kategorie, Ort, Art der Ausführung (digital, Präsenz      etc.), Anforderungen, Teilnehmeranzahl, Teilnehmer hinzufügen, optional:      Beginn und Abgabe Zeitpunkt, Datenschutzeinstellungen, Titelbild)</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     → gut übersichtliche Button der häufig zu sehen ist damit Nutzer animiert      werden ihr eigenes Projekt zu starten wenn sie nicht das finden was sie      suchen</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bearbeiten (nur Leiter):</a:t>
            </a:r>
            <a:r>
              <a:rPr sz="1200" b="0" i="0" u="none">
                <a:solidFill>
                  <a:srgbClr val="000000"/>
                </a:solidFill>
                <a:latin typeface="Times New Roman"/>
                <a:ea typeface="Times New Roman"/>
                <a:cs typeface="Times New Roman"/>
              </a:rPr>
              <a:t> zeigt die </a:t>
            </a:r>
            <a:r>
              <a:rPr sz="1200" b="1" i="0" u="none">
                <a:solidFill>
                  <a:srgbClr val="000000"/>
                </a:solidFill>
                <a:latin typeface="Times New Roman"/>
                <a:ea typeface="Times New Roman"/>
                <a:cs typeface="Times New Roman"/>
              </a:rPr>
              <a:t>Informationen</a:t>
            </a:r>
            <a:r>
              <a:rPr sz="1200" b="0" i="0" u="none">
                <a:solidFill>
                  <a:srgbClr val="000000"/>
                </a:solidFill>
                <a:latin typeface="Times New Roman"/>
                <a:ea typeface="Times New Roman"/>
                <a:cs typeface="Times New Roman"/>
              </a:rPr>
              <a:t>     welche beim erstellen des Projekts auch verfügbar sind. Dann gibt es noch      die </a:t>
            </a:r>
            <a:r>
              <a:rPr sz="1200" b="1" i="0" u="none">
                <a:solidFill>
                  <a:srgbClr val="000000"/>
                </a:solidFill>
                <a:latin typeface="Times New Roman"/>
                <a:ea typeface="Times New Roman"/>
                <a:cs typeface="Times New Roman"/>
              </a:rPr>
              <a:t>Anzeigeoptionen</a:t>
            </a:r>
            <a:r>
              <a:rPr sz="1200" b="0" i="0" u="none">
                <a:solidFill>
                  <a:srgbClr val="000000"/>
                </a:solidFill>
                <a:latin typeface="Times New Roman"/>
                <a:ea typeface="Times New Roman"/>
                <a:cs typeface="Times New Roman"/>
              </a:rPr>
              <a:t>**(Datenschutzeinstellungen)** welche bestimmen      was für Elemente in der kürzeren Darstellung zu sehen sind wenn man nach      Projekten sucht. Feedback Informationen-&gt;Gewünschte Teilnehmer Anzahl      (mit visuellem Feedback wieviel noch fehlt = Nudging, soll Motivation      steigern weiter zu suchen, Avater verweist gerne darauf und spornt an das      Projekt noch attraktiver zu gestalten und weiter nach Teilnehmern zu      suchen.)</a:t>
            </a:r>
            <a:r>
              <a:rPr sz="1200" b="1" i="0" u="none">
                <a:solidFill>
                  <a:srgbClr val="000000"/>
                </a:solidFill>
                <a:latin typeface="Times New Roman"/>
                <a:ea typeface="Times New Roman"/>
                <a:cs typeface="Times New Roman"/>
              </a:rPr>
              <a:t>Teamrollen/Plätze</a:t>
            </a:r>
            <a:r>
              <a:rPr sz="1200" b="0" i="0" u="none">
                <a:solidFill>
                  <a:srgbClr val="000000"/>
                </a:solidFill>
                <a:latin typeface="Times New Roman"/>
                <a:ea typeface="Times New Roman"/>
                <a:cs typeface="Times New Roman"/>
              </a:rPr>
              <a:t> angeben können z.B. Medieninformatiker,      Manager usw…</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Projekt anzeigen:</a:t>
            </a:r>
            <a:r>
              <a:rPr sz="1200" b="0" i="0" u="none">
                <a:solidFill>
                  <a:srgbClr val="000000"/>
                </a:solidFill>
                <a:latin typeface="Times New Roman"/>
                <a:ea typeface="Times New Roman"/>
                <a:cs typeface="Times New Roman"/>
              </a:rPr>
              <a:t> Zeigt die detaillierten      Informationen über das Projekt an.</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Löschen (Nur Leiter):</a:t>
            </a:r>
            <a:r>
              <a:rPr sz="1200" b="0" i="0" u="none">
                <a:solidFill>
                  <a:srgbClr val="000000"/>
                </a:solidFill>
                <a:latin typeface="Times New Roman"/>
                <a:ea typeface="Times New Roman"/>
                <a:cs typeface="Times New Roman"/>
              </a:rPr>
              <a:t> Dient der Löschung des      Projekts. Nudging damit Nutzer es sich nochmal überlegt.      Sicherheitsbestätigung nötig.(wiederherrstellbar im Archiv für eine Woche,      falls man es sich anders überlegt. Zudem werden alle Teilnehmer über das      Löschen benachrichtigt (per push und innerhalb der App))</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Projekt verlassen (Nur      Mitglied):</a:t>
            </a:r>
            <a:r>
              <a:rPr sz="1200" b="0" i="0" u="none">
                <a:solidFill>
                  <a:srgbClr val="000000"/>
                </a:solidFill>
                <a:latin typeface="Times New Roman"/>
                <a:ea typeface="Times New Roman"/>
                <a:cs typeface="Times New Roman"/>
              </a:rPr>
              <a:t>     Verlassen des Projekts. Nudging damit Nutzer es sich nochmal überlegt.      Sicherheitsbestätigung nötig.</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Teilnehmerverwaltung (Nur      Teammitglieder)</a:t>
            </a:r>
            <a:r>
              <a:rPr sz="1200" b="0" i="0" u="none">
                <a:solidFill>
                  <a:srgbClr val="000000"/>
                </a:solidFill>
                <a:latin typeface="Times New Roman"/>
                <a:ea typeface="Times New Roman"/>
                <a:cs typeface="Times New Roman"/>
              </a:rPr>
              <a:t>:</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Teilnehmer anzeigen: Zeigt die       aktuellen Teilnehmer im Projekt an.</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Nutzer aus Gruppe entfernen       (nur Projektleiter)</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Nutzer anschreiben</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Nutzerprofil des Teilnehmers       öffnen</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Nutzer die Leitung übertragen       (nur Projektleiter)</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Teilen:</a:t>
            </a:r>
            <a:r>
              <a:rPr sz="1200" b="0" i="0" u="none">
                <a:solidFill>
                  <a:srgbClr val="000000"/>
                </a:solidFill>
                <a:latin typeface="Times New Roman"/>
                <a:ea typeface="Times New Roman"/>
                <a:cs typeface="Times New Roman"/>
              </a:rPr>
              <a:t> Link zum Projekt erstellen und      teilen</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Gruppenchat nutzen:</a:t>
            </a:r>
            <a:r>
              <a:rPr sz="1200" b="0" i="0" u="none">
                <a:solidFill>
                  <a:srgbClr val="000000"/>
                </a:solidFill>
                <a:latin typeface="Times New Roman"/>
                <a:ea typeface="Times New Roman"/>
                <a:cs typeface="Times New Roman"/>
              </a:rPr>
              <a:t> Chat für interne      Gruppenkommunikation</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Kommunikationsliste:</a:t>
            </a:r>
            <a:r>
              <a:rPr sz="1200" b="0" i="0" u="none">
                <a:solidFill>
                  <a:srgbClr val="000000"/>
                </a:solidFill>
                <a:latin typeface="Times New Roman"/>
                <a:ea typeface="Times New Roman"/>
                <a:cs typeface="Times New Roman"/>
              </a:rPr>
              <a:t> Liste von      Kommunikationskanälen welche die Nutzer haben und nutzen wollen,      Gemeinsamkeiten werden aufgedeckt (z.B. alle nutzen Discord und Email)</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Eigene Projekte anzeigen:</a:t>
            </a:r>
            <a:r>
              <a:rPr sz="1200" b="0" i="0" u="none">
                <a:solidFill>
                  <a:srgbClr val="000000"/>
                </a:solidFill>
                <a:latin typeface="Times New Roman"/>
                <a:ea typeface="Times New Roman"/>
                <a:cs typeface="Times New Roman"/>
              </a:rPr>
              <a:t> Zeigt Projekte in denen man      Mitglied ist. Bietet Möglichkeiten: Verlassen, anzeigen, bearbeiten      (Leiter), teilen.</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Anfragen- &amp; Chatseite </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Chateinträge anzeigen</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Anfragen für Chats</a:t>
            </a:r>
            <a:r>
              <a:rPr sz="1200" b="1" i="0" u="none">
                <a:solidFill>
                  <a:srgbClr val="000000"/>
                </a:solidFill>
                <a:latin typeface="Times New Roman"/>
                <a:ea typeface="Times New Roman"/>
                <a:cs typeface="Times New Roman"/>
              </a:rPr>
              <a:t>anzeigen</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Anfragen für Chats</a:t>
            </a:r>
            <a:r>
              <a:rPr sz="1200" b="1" i="0" u="none">
                <a:solidFill>
                  <a:srgbClr val="000000"/>
                </a:solidFill>
                <a:latin typeface="Times New Roman"/>
                <a:ea typeface="Times New Roman"/>
                <a:cs typeface="Times New Roman"/>
              </a:rPr>
              <a:t>verwalten</a:t>
            </a:r>
            <a:r>
              <a:rPr sz="1200" b="0" i="0" u="none">
                <a:solidFill>
                  <a:srgbClr val="000000"/>
                </a:solidFill>
                <a:latin typeface="Times New Roman"/>
                <a:ea typeface="Times New Roman"/>
                <a:cs typeface="Times New Roman"/>
              </a:rPr>
              <a:t> (akzeptieren,      ablehnen)</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Chat verwalten:</a:t>
            </a:r>
            <a:r>
              <a:rPr sz="1200" b="0" i="0" u="none">
                <a:solidFill>
                  <a:srgbClr val="000000"/>
                </a:solidFill>
                <a:latin typeface="Times New Roman"/>
                <a:ea typeface="Times New Roman"/>
                <a:cs typeface="Times New Roman"/>
              </a:rPr>
              <a:t> (starten, öffnen, löschen,      Person blockieren)</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Chat mit Person starten</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Chat öffnen</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Chat löschen</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Person blockieren</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Chatfunktionen</a:t>
            </a:r>
            <a:endParaRPr sz="1200" b="1"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Nachricht eingeben</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Nachricht senden</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Blockierte Chats freigeben</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Technische Hilfe für Nutzer </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Feedback Formular</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FAQ</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Kontakt an Service</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Impressum anzeigen</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Datenschutzerklärung anzeigen</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Nutzungsbedingungen anzeigen</a:t>
            </a: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Nutzungsbedingungen akzeptieren</a:t>
            </a:r>
            <a:endParaRPr sz="1200" b="1" i="0" u="none">
              <a:solidFill>
                <a:srgbClr val="000000"/>
              </a:solidFill>
              <a:latin typeface="Times New Roman"/>
              <a:ea typeface="Times New Roman"/>
              <a:cs typeface="Times New Roman"/>
            </a:endParaRPr>
          </a:p>
          <a:p>
            <a:pPr>
              <a:defRPr/>
            </a:pPr>
            <a:r>
              <a:rPr sz="1100" b="0" i="0" u="none">
                <a:solidFill>
                  <a:srgbClr val="000000"/>
                </a:solidFill>
                <a:latin typeface="Calibri"/>
                <a:ea typeface="Calibri"/>
                <a:cs typeface="Calibri"/>
              </a:rPr>
              <a:t> </a:t>
            </a:r>
            <a:endParaRPr sz="1100" b="0" i="0" u="none">
              <a:solidFill>
                <a:srgbClr val="000000"/>
              </a:solidFill>
              <a:latin typeface="Calibri"/>
              <a:ea typeface="Calibri"/>
              <a:cs typeface="Calibri"/>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Aus den zuvor aufgeführten Artefakten haben wir nun eine erste Version der Anwendung in Form von Wireframes und Mockups konzipiert.</a:t>
            </a:r>
            <a:endParaRPr/>
          </a:p>
          <a:p>
            <a:pPr>
              <a:defRPr/>
            </a:pPr>
            <a:r>
              <a:rPr/>
              <a:t>Die Wireframes sind für noch sehr offene Bereiche, die noch weiter definiert werden müssen und sich in stetiger Entwicklung befinden. Ebenso die daraus resultierenden Mockups, welche schonmal einen Einblick in das umgesetzte Design geben.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-Erste Wireframes der Startseite/Übersicht (Links), Sucheingabe (Mitte) und Profilseite (rechts)</a:t>
            </a:r>
            <a:endParaRPr/>
          </a:p>
          <a:p>
            <a:pPr>
              <a:defRPr/>
            </a:pPr>
            <a:r>
              <a:rPr/>
              <a:t>-Wireframes nur grob und noch iterierbar</a:t>
            </a:r>
            <a:endParaRPr/>
          </a:p>
          <a:p>
            <a:pPr>
              <a:defRPr/>
            </a:pP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Erste Mockups der Login/Register Seite (links) und der Account Einstellungen (Rechts)</a:t>
            </a:r>
            <a:endParaRPr/>
          </a:p>
          <a:p>
            <a:pPr>
              <a:defRPr/>
            </a:pP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mn-lt"/>
                <a:ea typeface="+mn-ea"/>
                <a:cs typeface="+mn-cs"/>
              </a:rPr>
              <a:t>Alle Artefakte wurden mit einem Arbeitsanteil von 50:50 erarbeitet </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Unser erster Versuch vom Problemraum hatte zu viele wage Vermutungen und subjektive Behauptungen. Der Fokus lag auf der Produktivität und darauf, dass Mitstreiter zu finden eine Hürde ist, wofür wir keine Belege hatten, da es kaum auffindbare Studien zum Thema Hobby Projekte gibt. Unser neuer Problemraum befasst sich mit den gesundheitlichen Vorteilen wenn man sich Herausforderungen stellt und belegt diese Anhand von Quellen. Des Weiteren haben wir festgestellt ene enorm hohe Reichweite von Nutzern verfügbar ist wenn man sich für eine Online Lösung entscheidet, da eine große Menge Menschen einen Internetzugang besitzen. Belegt wurde das mit einer Studie aus Deutschland.</a:t>
            </a:r>
            <a:endParaRPr/>
          </a:p>
          <a:p>
            <a:pPr>
              <a:defRPr/>
            </a:pPr>
            <a:endParaRPr/>
          </a:p>
          <a:p>
            <a:pPr>
              <a:defRPr/>
            </a:pPr>
            <a:r>
              <a:rPr/>
              <a:t>Die neuste Iteration des Problemraums sieht wie folgt aus:</a:t>
            </a:r>
            <a:endParaRPr/>
          </a:p>
          <a:p>
            <a:pPr>
              <a:defRPr/>
            </a:pPr>
            <a:endParaRPr/>
          </a:p>
          <a:p>
            <a:pPr>
              <a:defRPr/>
            </a:pPr>
            <a:endParaRPr/>
          </a:p>
          <a:p>
            <a:pPr marL="0" indent="0">
              <a:buFont typeface="Arial"/>
              <a:buNone/>
              <a:defRPr/>
            </a:pPr>
            <a:r>
              <a:rPr lang="en-US" sz="1200" b="0" i="0" u="none" strike="noStrike" cap="none" spc="0">
                <a:solidFill>
                  <a:srgbClr val="000000"/>
                </a:solidFill>
                <a:latin typeface="Arial"/>
                <a:ea typeface="Arial"/>
                <a:cs typeface="Arial"/>
              </a:rPr>
              <a:t>Seine Freizeit mit geistig passiven Aktivitäten auszufüllen kann sich  negativ auf die mentale Gesundheit auswirken. Ein aktiver Lebensstil,  der das Suchen von Herausforderungen bestärkt, die den eigenen  Fähigkeiten gerecht werden, übt sich förderlich auf die mentale  Gesundheit aus (siehe 1. Quelle).</a:t>
            </a:r>
            <a:br>
              <a:rPr lang="en-US" sz="1200" b="0" i="0" u="none" strike="noStrike" cap="none" spc="0">
                <a:solidFill>
                  <a:srgbClr val="000000"/>
                </a:solidFill>
                <a:latin typeface="Arial"/>
                <a:ea typeface="Arial"/>
                <a:cs typeface="Arial"/>
              </a:rPr>
            </a:br>
            <a:r>
              <a:rPr lang="en-US" sz="1200" b="0" i="0" u="none" strike="noStrike" cap="none" spc="0">
                <a:solidFill>
                  <a:srgbClr val="000000"/>
                </a:solidFill>
                <a:latin typeface="Arial"/>
                <a:ea typeface="Arial"/>
                <a:cs typeface="Arial"/>
              </a:rPr>
              <a:t>Daher wollen wir die Menschen unterstützen, die auf der Suche nach  Herausforderungen und Zielen sind, welche in Form von Projekten  umgesetzt werden können. Sobald eine Person ein Vorhaben hat, welches  ihre Expertise überschreitet oder für das mehr Zeit und Personenkraft  gefordert wird, ist es sinnvoll mit anderen Menschen zu arbeiten, die  gleiche Ziele verfolgen und die benötigten Fähigkeiten besitzen. Da die  meisten Menschen Internetzugang besitzen (siehe 2.Quelle), lässt sich  dieses Vorhaben am besten als online Plattform umsetzen. Während unserer  Marktrecherche konnten wir auf keine konkurrierende Plattform stoßen  (siehe Marktrecherche &amp; Alleinstellungsmerkmal). Hier möchten wir  mit unserer Anwendung der Gemeinschaft aushelfen und eine Sammelstelle  sein, durch die Personen zueinander finden, um ihre Projekte  verwirklichen zu können.</a:t>
            </a:r>
            <a:endParaRPr sz="1200" b="0" i="0" u="none">
              <a:solidFill>
                <a:srgbClr val="000000"/>
              </a:solidFill>
              <a:latin typeface="Arial"/>
              <a:ea typeface="Arial"/>
              <a:cs typeface="Arial"/>
            </a:endParaRPr>
          </a:p>
          <a:p>
            <a:pPr marL="0" indent="0">
              <a:buFont typeface="Arial"/>
              <a:buNone/>
              <a:defRPr/>
            </a:pPr>
            <a:endParaRPr sz="1200">
              <a:latin typeface="Arial"/>
              <a:ea typeface="Arial"/>
              <a:cs typeface="Arial"/>
            </a:endParaRPr>
          </a:p>
          <a:p>
            <a:pPr marL="0" indent="0">
              <a:buFont typeface="Arial"/>
              <a:buNone/>
              <a:defRPr/>
            </a:pPr>
            <a:r>
              <a:rPr lang="en-US" sz="1200" b="0" i="0" u="none" strike="noStrike" cap="none" spc="0">
                <a:solidFill>
                  <a:srgbClr val="000000"/>
                </a:solidFill>
                <a:latin typeface="Arial"/>
                <a:ea typeface="Arial"/>
                <a:cs typeface="Arial"/>
              </a:rPr>
              <a:t>Quellen:</a:t>
            </a:r>
            <a:endParaRPr sz="1200" b="0" i="0" u="none">
              <a:solidFill>
                <a:srgbClr val="000000"/>
              </a:solidFill>
              <a:latin typeface="Arial"/>
              <a:ea typeface="Arial"/>
              <a:cs typeface="Arial"/>
            </a:endParaRPr>
          </a:p>
          <a:p>
            <a:pPr>
              <a:defRPr/>
            </a:pPr>
            <a:r>
              <a:rPr lang="en-US" sz="1200" b="0" i="0" u="none" strike="noStrike" cap="none" spc="0">
                <a:solidFill>
                  <a:srgbClr val="000000"/>
                </a:solidFill>
                <a:latin typeface="Arial"/>
                <a:ea typeface="Arial"/>
                <a:cs typeface="Arial"/>
              </a:rPr>
              <a:t>Haworth , J. (1997). Work, Leisure and Well-Being. Routledge. Abgerufen von </a:t>
            </a:r>
            <a:r>
              <a:rPr lang="en-US" sz="1200" b="0" i="0" u="sng" strike="noStrike" cap="none" spc="0">
                <a:solidFill>
                  <a:srgbClr val="000000"/>
                </a:solidFill>
                <a:latin typeface="Arial"/>
                <a:ea typeface="Arial"/>
                <a:cs typeface="Arial"/>
                <a:hlinkClick r:id="rId3" tooltip="https://books.google.de/books?id=yD6EAgAAQBAJ&amp;pg=PA135&amp;lpg=PA135&amp;dq=%22work+spend+work+spend%22+mentality&amp;source=bl&amp;ots=Ias_57GxN2&amp;sig=sU4lEpEzfveu9tRxZmFwt1JZkBY&amp;hl=en&amp;sa=X&amp;ei=aw20U4euLoayyASusYGQCQ&amp;redir_esc=y#v=onepage&amp;q=%22work%20spend%20work%20spend%22%20mentality&amp;f=false"/>
              </a:rPr>
              <a:t>https://books.google.de/books?id=yD6EAgAAQBAJ&amp;pg=PA135&amp;lpg=PA135&amp;dq=%22work+spend+work+spend%22+mentality&amp;source=bl&amp;ots=Ias_57GxN2&amp;sig=sU4lEpEzfveu9tRxZmFwt1JZkBY&amp;hl=en&amp;sa=X&amp;ei=aw20U4euLoayyASusYGQCQ&amp;redir_esc=y#v=onepage&amp;q=%22work%20spend%20work%20spend%22%20mentality&amp;f=false</a:t>
            </a:r>
            <a:endParaRPr sz="1200" b="0" i="0" u="none">
              <a:solidFill>
                <a:srgbClr val="000000"/>
              </a:solidFill>
              <a:latin typeface="Arial"/>
              <a:ea typeface="Arial"/>
              <a:cs typeface="Arial"/>
            </a:endParaRPr>
          </a:p>
          <a:p>
            <a:pPr>
              <a:defRPr/>
            </a:pPr>
            <a:r>
              <a:rPr lang="en-US" sz="1200" b="0" i="0" u="none" strike="noStrike" cap="none" spc="0">
                <a:solidFill>
                  <a:srgbClr val="000000"/>
                </a:solidFill>
                <a:latin typeface="Arial"/>
                <a:ea typeface="Arial"/>
                <a:cs typeface="Arial"/>
              </a:rPr>
              <a:t>Kantar (Oktober 2020). Anteil der Internetnutzer in Deutschland in  den Jahren 1997 bis 2020. Veröffentlicht durch ARD,ZDF. Abgerufen von </a:t>
            </a:r>
            <a:r>
              <a:rPr lang="en-US" sz="1200" b="0" i="0" u="sng" strike="noStrike" cap="none" spc="0">
                <a:solidFill>
                  <a:srgbClr val="000000"/>
                </a:solidFill>
                <a:latin typeface="Arial"/>
                <a:ea typeface="Arial"/>
                <a:cs typeface="Arial"/>
                <a:hlinkClick r:id="rId4" tooltip="https://de.statista.com/statistik/daten/studie/36009/umfrage/anteil-der-internetnutzer-in-deutschland-seit-1997/"/>
              </a:rPr>
              <a:t>https://de.statista.com/statistik/daten/studie/36009/umfrage/anteil-der-internetnutzer-in-deutschland-seit-1997/</a:t>
            </a:r>
            <a:endParaRPr sz="1200" b="0" i="0" u="none">
              <a:solidFill>
                <a:srgbClr val="000000"/>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Bei unserer Marktrecherche haben wir uns diverse andere Anwendungen angeschaut die alle mehr oder weniger mit unserem Problemraum zu tun haben. Dabei haben wir keine Kontaktbörse gefunden welche sich für die Bildung von privaten Projekten eignet. Keiner der Konkurrenten ist auf diese Nische spezialisiert und dient in der Regel einer anderen Community oder Funktion.</a:t>
            </a:r>
            <a:endParaRPr/>
          </a:p>
          <a:p>
            <a:pPr>
              <a:defRPr/>
            </a:pPr>
            <a:endParaRPr/>
          </a:p>
          <a:p>
            <a:pPr>
              <a:defRPr/>
            </a:pPr>
            <a:endParaRPr/>
          </a:p>
          <a:p>
            <a:pPr>
              <a:defRPr/>
            </a:pPr>
            <a:r>
              <a:rPr sz="1800" b="1" i="0" u="none">
                <a:solidFill>
                  <a:srgbClr val="000000"/>
                </a:solidFill>
                <a:latin typeface="Times New Roman"/>
                <a:ea typeface="Times New Roman"/>
                <a:cs typeface="Times New Roman"/>
              </a:rPr>
              <a:t>Ähnliche Systeme/Konkurrenten:</a:t>
            </a:r>
            <a:endParaRPr sz="1800" b="1"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Als der Problemraum definiert war, wurde nach ähnlichen oder sogar  gleichen Systemen und damit ausschau gehalten. Dabei stoßte man auf  einige Projektmanagement Apps, die ihren Fokus auf die Organisation und  Durchführung von Projekten sowie die Kommunikation in diesem legen. Eine  Übersicht einiger bekannter dieser im App Store zu findenen Systeme mit  deren Vor und Nachteilen findet man hier: </a:t>
            </a:r>
            <a:r>
              <a:rPr sz="1200" b="0" i="0" u="sng">
                <a:solidFill>
                  <a:srgbClr val="000000"/>
                </a:solidFill>
                <a:latin typeface="Times New Roman"/>
                <a:ea typeface="Times New Roman"/>
                <a:cs typeface="Times New Roman"/>
                <a:hlinkClick r:id="rId3" tooltip="https://www.ionos.de/digitalguide/websites/web-entwicklung/die-besten-projektmanagement-apps-fuer-ihr-team-in-der-uebersicht/"/>
              </a:rPr>
              <a:t>https://www.ionos.de/digitalguide/websites/web-entwicklung/die-besten-projektmanagement-apps-fuer-ihr-team-in-der-uebersicht/</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Außerdem wurde das Web nach weiteren möglichen Konkurrenten durchsucht. Auf der Projektbörse Twago (</a:t>
            </a:r>
            <a:r>
              <a:rPr sz="1200" b="0" i="0" u="sng">
                <a:solidFill>
                  <a:srgbClr val="000000"/>
                </a:solidFill>
                <a:latin typeface="Times New Roman"/>
                <a:ea typeface="Times New Roman"/>
                <a:cs typeface="Times New Roman"/>
                <a:hlinkClick r:id="rId4" tooltip="https://www.twago.de/"/>
              </a:rPr>
              <a:t>https://www.twago.de</a:t>
            </a:r>
            <a:r>
              <a:rPr sz="1200" b="0" i="0" u="none">
                <a:solidFill>
                  <a:srgbClr val="000000"/>
                </a:solidFill>
                <a:latin typeface="Times New Roman"/>
                <a:ea typeface="Times New Roman"/>
                <a:cs typeface="Times New Roman"/>
              </a:rPr>
              <a:t>)  kann man besonders nach Freelancer, Freiberufler &amp; Agenturen  ausschau halten, deren Dienstleistungen gfragt sind. Dabei wird mit den  drei kategorischen Hauptbereichen "Web &amp; Programmierung", "Design  &amp; Medien" sowie "Unternehmensservices" ein breites Spektrum  abgedeckt. Nach Unternehmensangaben handelt es sich hierbei um die „führende  Projektplattform für Unternehmen und Freelancer“.</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Freelancer-Projekte werden hier nicht nur angebahnt, sondern auch auf  berufliche und entgeldliche Aufträge abgewickelt und bezahlt. Dabei  behält sich twago eine Provision ein.</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Die Seite " </a:t>
            </a:r>
            <a:r>
              <a:rPr sz="1200" b="0" i="0" u="sng">
                <a:solidFill>
                  <a:srgbClr val="000000"/>
                </a:solidFill>
                <a:latin typeface="Times New Roman"/>
                <a:ea typeface="Times New Roman"/>
                <a:cs typeface="Times New Roman"/>
                <a:hlinkClick r:id="rId5" tooltip="https://scistarter.org/finder"/>
              </a:rPr>
              <a:t>https://scistarter.org/finder</a:t>
            </a:r>
            <a:r>
              <a:rPr sz="1200" b="0" i="0" u="none">
                <a:solidFill>
                  <a:srgbClr val="000000"/>
                </a:solidFill>
                <a:latin typeface="Times New Roman"/>
                <a:ea typeface="Times New Roman"/>
                <a:cs typeface="Times New Roman"/>
              </a:rPr>
              <a:t> " startet Challenges und Online Studien, um Informationen aus aller Welt zu sammeln. Jeder einzelne kann seinen Beitrag zu diesen leisten. Der Fokus hierbei liegt auf Informationssammlungen und der Wissenschaft.</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Auf FwF ( </a:t>
            </a:r>
            <a:r>
              <a:rPr sz="1200" b="0" i="0" u="sng">
                <a:solidFill>
                  <a:srgbClr val="000000"/>
                </a:solidFill>
                <a:latin typeface="Times New Roman"/>
                <a:ea typeface="Times New Roman"/>
                <a:cs typeface="Times New Roman"/>
                <a:hlinkClick r:id="rId6" tooltip="https://pf.fwf.ac.at/de/wissenschaft-konkret/project-finder"/>
              </a:rPr>
              <a:t>https://pf.fwf.ac.at/de/wissenschaft-konkret/project-finder</a:t>
            </a:r>
            <a:r>
              <a:rPr sz="1200" b="0" i="0" u="none">
                <a:solidFill>
                  <a:srgbClr val="000000"/>
                </a:solidFill>
                <a:latin typeface="Times New Roman"/>
                <a:ea typeface="Times New Roman"/>
                <a:cs typeface="Times New Roman"/>
              </a:rPr>
              <a:t> ) wird Auskunft über Projekte von wissenschaftlichen Einrichtungen  (Universitäten/Forschungsstätte + Institut (Abteilung)) sowie deren  Informationen (Fördersumme, Status, Wissenschaftsdisziplinen, Link zur  Projektleitung) gegeben, welche gefördert werden.</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Auf Awesome Open Source ( </a:t>
            </a:r>
            <a:r>
              <a:rPr sz="1200" b="0" i="0" u="sng">
                <a:solidFill>
                  <a:srgbClr val="000000"/>
                </a:solidFill>
                <a:latin typeface="Times New Roman"/>
                <a:ea typeface="Times New Roman"/>
                <a:cs typeface="Times New Roman"/>
                <a:hlinkClick r:id="rId7" tooltip="https://awesomeopensource.com/"/>
              </a:rPr>
              <a:t>https://awesomeopensource.com/</a:t>
            </a:r>
            <a:r>
              <a:rPr sz="1200" b="0" i="0" u="none">
                <a:solidFill>
                  <a:srgbClr val="000000"/>
                </a:solidFill>
                <a:latin typeface="Times New Roman"/>
                <a:ea typeface="Times New Roman"/>
                <a:cs typeface="Times New Roman"/>
              </a:rPr>
              <a:t> ) werden Open-Source Projekte von github durch ein Bot gesammelt und nach Beliebtheit und Kategorien aufgelistet.</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Meetup ( </a:t>
            </a:r>
            <a:r>
              <a:rPr sz="1200" b="0" i="0" u="sng">
                <a:solidFill>
                  <a:srgbClr val="000000"/>
                </a:solidFill>
                <a:latin typeface="Times New Roman"/>
                <a:ea typeface="Times New Roman"/>
                <a:cs typeface="Times New Roman"/>
                <a:hlinkClick r:id="rId8" tooltip="https://www.meetup.com/"/>
              </a:rPr>
              <a:t>https://www.meetup.com/</a:t>
            </a:r>
            <a:r>
              <a:rPr sz="1200" b="0" i="0" u="none">
                <a:solidFill>
                  <a:srgbClr val="000000"/>
                </a:solidFill>
                <a:latin typeface="Times New Roman"/>
                <a:ea typeface="Times New Roman"/>
                <a:cs typeface="Times New Roman"/>
              </a:rPr>
              <a:t> ) fokussiert sich auf die Findung von Gruppen für Events und  Veranstaltungen. Dabei kann man innerhalb dieser Kommunizieren und  planen.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1800" b="1" i="0" u="none">
                <a:solidFill>
                  <a:srgbClr val="000000"/>
                </a:solidFill>
                <a:latin typeface="Times New Roman"/>
                <a:ea typeface="Times New Roman"/>
                <a:cs typeface="Times New Roman"/>
              </a:rPr>
              <a:t>Alleinstellungsmerkmal:</a:t>
            </a:r>
            <a:endParaRPr sz="1800" b="1"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Nach einiger Recherche konnten wir kein System finden, welches unser  Konzept abdeckt. Da wir keine Projektmanagement App, sondern unseren  Fokus nur auf eine Kontaktbörse für Projek legen wollen, konnten wir  keinen direkten Konkurrenten finden.</a:t>
            </a:r>
            <a:endParaRPr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Aus dem Problemraum und nach der Marktrecherche haben wir folgende Domänenmodelle erstellen.(siehe Folien 6,7,8)</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In unserer ersten Version des Domänenmodells war es uns wichtig das die essentiellen Elemente des Projekts und der Einzelperson im Vordergrund stehen. Dabei haben wir einige Objekte erstellt welche eigentlich als Attribute dienen.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In der zweiten Iteration haben wir viele der vorherigen Elemente als Attribute untergebracht und neue Entitäten hinzugefügt. Dabei sind wir aber zu systemspezifisch geworden und haben zu viele technische Elemente eingeführt. Unsere Domäne in dieser Version bezeichneten wir als "Projektbörse".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Nach weiterem Überarbeiten ist die aktuellste vierte nun die aktuelleste Version. Wir haben die Domäne zu "Projekt suchen/finden" definiert, daher fallen sämtliche weitere Akteure und technischen Aspekte in diesem Fall weg.</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mn-lt"/>
                <a:ea typeface="+mn-ea"/>
                <a:cs typeface="+mn-cs"/>
              </a:rPr>
              <a:t>Anschließend konnnten folgnde resultierende Versionen</a:t>
            </a:r>
            <a:r>
              <a:rPr/>
              <a:t> der Steakholder Analyse entworfen weden (siehe Folie 10,11,12,13,14).</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1523999" y="1122363"/>
            <a:ext cx="9144000" cy="2387599"/>
          </a:xfrm>
        </p:spPr>
        <p:txBody>
          <a:bodyPr anchor="b"/>
          <a:lstStyle>
            <a:lvl1pPr algn="ctr">
              <a:defRPr sz="6000"/>
            </a:lvl1pPr>
          </a:lstStyle>
          <a:p>
            <a:pPr>
              <a:defRPr/>
            </a:pPr>
            <a:r>
              <a:rPr lang="en-US"/>
              <a:t>Click to edit Master title style</a:t>
            </a:r>
            <a:endParaRPr lang="en-US"/>
          </a:p>
        </p:txBody>
      </p:sp>
      <p:sp>
        <p:nvSpPr>
          <p:cNvPr id="5" name="Subtitle 2" hidden="0"/>
          <p:cNvSpPr>
            <a:spLocks noGrp="1"/>
          </p:cNvSpPr>
          <p:nvPr isPhoto="0" userDrawn="0">
            <p:ph type="subTitle" idx="1" hasCustomPrompt="0"/>
          </p:nvPr>
        </p:nvSpPr>
        <p:spPr bwMode="auto">
          <a:xfrm>
            <a:off x="1523999" y="3602037"/>
            <a:ext cx="9144000" cy="165576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4"/>
            <a:ext cx="2628900" cy="5811837"/>
          </a:xfrm>
        </p:spPr>
        <p:txBody>
          <a:bodyPr vert="eaVert"/>
          <a:lstStyle/>
          <a:p>
            <a:pPr>
              <a:defRPr/>
            </a:pPr>
            <a:r>
              <a:rPr lang="en-US"/>
              <a:t>Click to edit Master title style</a:t>
            </a:r>
            <a:endParaRPr lang="en-US"/>
          </a:p>
        </p:txBody>
      </p:sp>
      <p:sp>
        <p:nvSpPr>
          <p:cNvPr id="5" name="Vertical Text Placeholder 2" hidden="0"/>
          <p:cNvSpPr>
            <a:spLocks noGrp="1"/>
          </p:cNvSpPr>
          <p:nvPr isPhoto="0" userDrawn="0">
            <p:ph type="body" orient="vert" idx="1" hasCustomPrompt="0"/>
          </p:nvPr>
        </p:nvSpPr>
        <p:spPr bwMode="auto">
          <a:xfrm>
            <a:off x="838199" y="365124"/>
            <a:ext cx="7734299" cy="5811837"/>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Content Placeholder 2" hidden="0"/>
          <p:cNvSpPr>
            <a:spLocks noGrp="1"/>
          </p:cNvSpPr>
          <p:nvPr isPhoto="0" userDrawn="0">
            <p:ph sz="half" idx="1" hasCustomPrompt="0"/>
          </p:nvPr>
        </p:nvSpPr>
        <p:spPr bwMode="auto">
          <a:xfrm>
            <a:off x="838199" y="1825624"/>
            <a:ext cx="5181599"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Content Placeholder 3" hidden="0"/>
          <p:cNvSpPr>
            <a:spLocks noGrp="1"/>
          </p:cNvSpPr>
          <p:nvPr isPhoto="0" userDrawn="0">
            <p:ph sz="half" idx="2" hasCustomPrompt="0"/>
          </p:nvPr>
        </p:nvSpPr>
        <p:spPr bwMode="auto">
          <a:xfrm>
            <a:off x="6172200" y="1825624"/>
            <a:ext cx="5181599"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7" y="365124"/>
            <a:ext cx="10515600" cy="1325562"/>
          </a:xfrm>
        </p:spPr>
        <p:txBody>
          <a:body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9787" y="1681162"/>
            <a:ext cx="5157787"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hidden="0"/>
          <p:cNvSpPr>
            <a:spLocks noGrp="1"/>
          </p:cNvSpPr>
          <p:nvPr isPhoto="0" userDrawn="0">
            <p:ph sz="half" idx="2" hasCustomPrompt="0"/>
          </p:nvPr>
        </p:nvSpPr>
        <p:spPr bwMode="auto">
          <a:xfrm>
            <a:off x="839787" y="2505073"/>
            <a:ext cx="5157787" cy="368458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Text Placeholder 4" hidden="0"/>
          <p:cNvSpPr>
            <a:spLocks noGrp="1"/>
          </p:cNvSpPr>
          <p:nvPr isPhoto="0" userDrawn="0">
            <p:ph type="body" sz="quarter" idx="3" hasCustomPrompt="0"/>
          </p:nvPr>
        </p:nvSpPr>
        <p:spPr bwMode="auto">
          <a:xfrm>
            <a:off x="6172200" y="1681162"/>
            <a:ext cx="5183187"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hidden="0"/>
          <p:cNvSpPr>
            <a:spLocks noGrp="1"/>
          </p:cNvSpPr>
          <p:nvPr isPhoto="0" userDrawn="0">
            <p:ph sz="quarter" idx="4" hasCustomPrompt="0"/>
          </p:nvPr>
        </p:nvSpPr>
        <p:spPr bwMode="auto">
          <a:xfrm>
            <a:off x="6172200" y="2505073"/>
            <a:ext cx="5183187" cy="368458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9"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10" name="Footer Placeholder 7" hidden="0"/>
          <p:cNvSpPr>
            <a:spLocks noGrp="1"/>
          </p:cNvSpPr>
          <p:nvPr isPhoto="0" userDrawn="0">
            <p:ph type="ftr" sz="quarter" idx="11" hasCustomPrompt="0"/>
          </p:nvPr>
        </p:nvSpPr>
        <p:spPr bwMode="auto"/>
        <p:txBody>
          <a:bodyPr/>
          <a:lstStyle/>
          <a:p>
            <a:pPr>
              <a:defRPr/>
            </a:pPr>
            <a:endParaRPr lang="en-US"/>
          </a:p>
        </p:txBody>
      </p:sp>
      <p:sp>
        <p:nvSpPr>
          <p:cNvPr id="11"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3"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2"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7" y="457200"/>
            <a:ext cx="3932236" cy="1600200"/>
          </a:xfrm>
        </p:spPr>
        <p:txBody>
          <a:bodyPr anchor="b"/>
          <a:lstStyle>
            <a:lvl1pPr>
              <a:defRPr sz="3200"/>
            </a:lvl1pPr>
          </a:lstStyle>
          <a:p>
            <a:pPr>
              <a:defRPr/>
            </a:pPr>
            <a:r>
              <a:rPr lang="en-US"/>
              <a:t>Click to edit Master title style</a:t>
            </a:r>
            <a:endParaRPr lang="en-US"/>
          </a:p>
        </p:txBody>
      </p:sp>
      <p:sp>
        <p:nvSpPr>
          <p:cNvPr id="5" name="Content Placeholder 2" hidden="0"/>
          <p:cNvSpPr>
            <a:spLocks noGrp="1"/>
          </p:cNvSpPr>
          <p:nvPr isPhoto="0" userDrawn="0">
            <p:ph idx="1" hasCustomPrompt="0"/>
          </p:nvPr>
        </p:nvSpPr>
        <p:spPr bwMode="auto">
          <a:xfrm>
            <a:off x="5183187" y="987424"/>
            <a:ext cx="6172200" cy="48736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Text Placeholder 3" hidden="0"/>
          <p:cNvSpPr>
            <a:spLocks noGrp="1"/>
          </p:cNvSpPr>
          <p:nvPr isPhoto="0" userDrawn="0">
            <p:ph type="body" sz="half" idx="2" hasCustomPrompt="0"/>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7" y="457200"/>
            <a:ext cx="3932236" cy="1600200"/>
          </a:xfrm>
        </p:spPr>
        <p:txBody>
          <a:bodyPr anchor="b"/>
          <a:lstStyle>
            <a:lvl1pPr>
              <a:defRPr sz="3200"/>
            </a:lvl1pPr>
          </a:lstStyle>
          <a:p>
            <a:pPr>
              <a:defRPr/>
            </a:pPr>
            <a:r>
              <a:rPr lang="en-US"/>
              <a:t>Click to edit Master title style</a:t>
            </a:r>
            <a:endParaRPr lang="en-US"/>
          </a:p>
        </p:txBody>
      </p:sp>
      <p:sp>
        <p:nvSpPr>
          <p:cNvPr id="5" name="Picture Placeholder 2" hidden="0"/>
          <p:cNvSpPr>
            <a:spLocks noChangeAspect="1" noGrp="1"/>
          </p:cNvSpPr>
          <p:nvPr isPhoto="0" userDrawn="0">
            <p:ph type="pic" idx="1" hasCustomPrompt="0"/>
          </p:nvPr>
        </p:nvSpPr>
        <p:spPr bwMode="auto">
          <a:xfrm>
            <a:off x="5183187" y="987424"/>
            <a:ext cx="6172200" cy="487362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6" name="Text Placeholder 3" hidden="0"/>
          <p:cNvSpPr>
            <a:spLocks noGrp="1"/>
          </p:cNvSpPr>
          <p:nvPr isPhoto="0" userDrawn="0">
            <p:ph type="body" sz="half" idx="2" hasCustomPrompt="0"/>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199" y="365124"/>
            <a:ext cx="10515600" cy="1325562"/>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8199" y="1825624"/>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2" hasCustomPrompt="0"/>
          </p:nvPr>
        </p:nvSpPr>
        <p:spPr bwMode="auto">
          <a:xfrm>
            <a:off x="838199" y="6356349"/>
            <a:ext cx="2743200"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3" hasCustomPrompt="0"/>
          </p:nvPr>
        </p:nvSpPr>
        <p:spPr bwMode="auto">
          <a:xfrm>
            <a:off x="4038599" y="6356349"/>
            <a:ext cx="411480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8" name="Slide Number Placeholder 5" hidden="0"/>
          <p:cNvSpPr>
            <a:spLocks noGrp="1"/>
          </p:cNvSpPr>
          <p:nvPr isPhoto="0" userDrawn="0">
            <p:ph type="sldNum" sz="quarter" idx="4" hasCustomPrompt="0"/>
          </p:nvPr>
        </p:nvSpPr>
        <p:spPr bwMode="auto">
          <a:xfrm>
            <a:off x="8610600" y="6356349"/>
            <a:ext cx="2743200"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4.png"/><Relationship Id="rId9" Type="http://schemas.openxmlformats.org/officeDocument/2006/relationships/image" Target="../media/image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9.png"/><Relationship Id="rId7" Type="http://schemas.openxmlformats.org/officeDocument/2006/relationships/image" Target="../media/image3.png"/><Relationship Id="rId8" Type="http://schemas.openxmlformats.org/officeDocument/2006/relationships/image" Target="../media/image2.png"/><Relationship Id="rId9" Type="http://schemas.openxmlformats.org/officeDocument/2006/relationships/image" Target="../media/image4.png"/><Relationship Id="rId10"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Index</a:t>
            </a:r>
            <a:endParaRPr/>
          </a:p>
        </p:txBody>
      </p:sp>
      <p:sp>
        <p:nvSpPr>
          <p:cNvPr id="5" name="Content Placehold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80000" lnSpcReduction="4000"/>
          </a:bodyPr>
          <a:lstStyle/>
          <a:p>
            <a:pPr marL="394023" indent="-394023">
              <a:buFont typeface="Arial"/>
              <a:buAutoNum type="arabicPeriod"/>
              <a:defRPr/>
            </a:pPr>
            <a:r>
              <a:rPr/>
              <a:t>Arbeitsaufteilung</a:t>
            </a:r>
            <a:endParaRPr/>
          </a:p>
          <a:p>
            <a:pPr marL="394023" indent="-394023">
              <a:buFont typeface="Arial"/>
              <a:buAutoNum type="arabicPeriod"/>
              <a:defRPr/>
            </a:pPr>
            <a:r>
              <a:rPr/>
              <a:t>Problemraum</a:t>
            </a:r>
            <a:endParaRPr/>
          </a:p>
          <a:p>
            <a:pPr marL="394023" indent="-394023">
              <a:buFont typeface="Arial"/>
              <a:buAutoNum type="arabicPeriod"/>
              <a:defRPr/>
            </a:pPr>
            <a:r>
              <a:rPr/>
              <a:t>Marktrecherche</a:t>
            </a:r>
            <a:endParaRPr/>
          </a:p>
          <a:p>
            <a:pPr marL="394023" indent="-394023">
              <a:buFont typeface="Arial"/>
              <a:buAutoNum type="arabicPeriod"/>
              <a:defRPr/>
            </a:pPr>
            <a:r>
              <a:rPr/>
              <a:t>Domänenmodell</a:t>
            </a:r>
            <a:endParaRPr/>
          </a:p>
          <a:p>
            <a:pPr marL="394023" indent="-394023">
              <a:buFont typeface="Arial"/>
              <a:buAutoNum type="arabicPeriod"/>
              <a:defRPr/>
            </a:pPr>
            <a:r>
              <a:rPr/>
              <a:t>Stakeholder Analyse</a:t>
            </a:r>
            <a:endParaRPr/>
          </a:p>
          <a:p>
            <a:pPr marL="394023" indent="-394023">
              <a:buFont typeface="Arial"/>
              <a:buAutoNum type="arabicPeriod"/>
              <a:defRPr/>
            </a:pPr>
            <a:r>
              <a:rPr/>
              <a:t>Anforderungen</a:t>
            </a:r>
            <a:endParaRPr/>
          </a:p>
          <a:p>
            <a:pPr marL="394023" indent="-394023">
              <a:buFont typeface="Arial"/>
              <a:buAutoNum type="arabicPeriod"/>
              <a:defRPr/>
            </a:pPr>
            <a:r>
              <a:rPr/>
              <a:t>Funktionlitäten</a:t>
            </a:r>
            <a:endParaRPr/>
          </a:p>
          <a:p>
            <a:pPr marL="394023" indent="-394023">
              <a:buFont typeface="Arial"/>
              <a:buAutoNum type="arabicPeriod"/>
              <a:defRPr/>
            </a:pPr>
            <a:r>
              <a:rPr/>
              <a:t>Wireframes &amp; </a:t>
            </a:r>
            <a:r>
              <a:rPr/>
              <a:t>Mockups</a:t>
            </a:r>
            <a:endParaRPr/>
          </a:p>
          <a:p>
            <a:pPr marL="394023" indent="-394023">
              <a:buFont typeface="Arial"/>
              <a:buAutoNum type="arabicPeriod"/>
              <a:defRPr/>
            </a:pPr>
            <a:r>
              <a:rPr/>
              <a:t>Artefakte für den 2.ten Audit</a:t>
            </a:r>
            <a:endParaRPr/>
          </a:p>
          <a:p>
            <a:pPr marL="394023" indent="-394023">
              <a:buFont typeface="Arial"/>
              <a:buAutoNum type="arabicPeriod"/>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3"/>
          <a:stretch/>
        </p:blipFill>
        <p:spPr bwMode="auto">
          <a:xfrm flipH="0" flipV="0">
            <a:off x="1384624" y="1392464"/>
            <a:ext cx="9422746" cy="5102998"/>
          </a:xfrm>
          <a:prstGeom prst="rect">
            <a:avLst/>
          </a:prstGeom>
        </p:spPr>
      </p:pic>
      <p:sp>
        <p:nvSpPr>
          <p:cNvPr id="5" name="Title 1" hidden="0"/>
          <p:cNvSpPr>
            <a:spLocks noGrp="1"/>
          </p:cNvSpPr>
          <p:nvPr isPhoto="0" userDrawn="0">
            <p:ph type="title" hasCustomPrompt="0"/>
          </p:nvPr>
        </p:nvSpPr>
        <p:spPr bwMode="auto">
          <a:xfrm>
            <a:off x="838198" y="161016"/>
            <a:ext cx="10515600" cy="1325562"/>
          </a:xfrm>
        </p:spPr>
        <p:txBody>
          <a:bodyPr/>
          <a:lstStyle/>
          <a:p>
            <a:pPr algn="ctr">
              <a:defRPr/>
            </a:pPr>
            <a:r>
              <a:rPr sz="4000" b="1"/>
              <a:t>Version 1</a:t>
            </a:r>
            <a:endParaRPr sz="4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3"/>
          <a:stretch/>
        </p:blipFill>
        <p:spPr bwMode="auto">
          <a:xfrm flipH="0" flipV="0">
            <a:off x="3593678" y="54428"/>
            <a:ext cx="8525455" cy="6780755"/>
          </a:xfrm>
          <a:prstGeom prst="rect">
            <a:avLst/>
          </a:prstGeom>
        </p:spPr>
      </p:pic>
      <p:sp>
        <p:nvSpPr>
          <p:cNvPr id="5" name="" hidden="0"/>
          <p:cNvSpPr/>
          <p:nvPr isPhoto="0" userDrawn="0"/>
        </p:nvSpPr>
        <p:spPr bwMode="auto">
          <a:xfrm flipH="0" flipV="0">
            <a:off x="236240" y="204107"/>
            <a:ext cx="3595352" cy="137163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800" b="1"/>
              <a:t>Version 2:</a:t>
            </a:r>
            <a:endParaRPr sz="2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3"/>
          <a:stretch/>
        </p:blipFill>
        <p:spPr bwMode="auto">
          <a:xfrm>
            <a:off x="2334295" y="134154"/>
            <a:ext cx="8572500" cy="6486525"/>
          </a:xfrm>
          <a:prstGeom prst="rect">
            <a:avLst/>
          </a:prstGeom>
        </p:spPr>
      </p:pic>
      <p:sp>
        <p:nvSpPr>
          <p:cNvPr id="5" name="" hidden="0"/>
          <p:cNvSpPr/>
          <p:nvPr isPhoto="0" userDrawn="0"/>
        </p:nvSpPr>
        <p:spPr bwMode="auto">
          <a:xfrm flipH="0" flipV="0">
            <a:off x="236240" y="204107"/>
            <a:ext cx="2418545" cy="1167528"/>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800" b="1"/>
              <a:t>Version 3 1/3:</a:t>
            </a:r>
            <a:endParaRPr sz="2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2"/>
          <a:stretch/>
        </p:blipFill>
        <p:spPr bwMode="auto">
          <a:xfrm>
            <a:off x="2241345" y="482957"/>
            <a:ext cx="8620124" cy="5467349"/>
          </a:xfrm>
          <a:prstGeom prst="rect">
            <a:avLst/>
          </a:prstGeom>
        </p:spPr>
      </p:pic>
      <p:sp>
        <p:nvSpPr>
          <p:cNvPr id="5" name="" hidden="0"/>
          <p:cNvSpPr/>
          <p:nvPr isPhoto="0" userDrawn="0"/>
        </p:nvSpPr>
        <p:spPr bwMode="auto">
          <a:xfrm flipH="0" flipV="0">
            <a:off x="236240" y="204107"/>
            <a:ext cx="2418545" cy="1167528"/>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800" b="1"/>
              <a:t>Version 3 2/3:</a:t>
            </a:r>
            <a:endParaRPr sz="2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3"/>
          <a:stretch/>
        </p:blipFill>
        <p:spPr bwMode="auto">
          <a:xfrm>
            <a:off x="2189983" y="310472"/>
            <a:ext cx="8610599" cy="6000750"/>
          </a:xfrm>
          <a:prstGeom prst="rect">
            <a:avLst/>
          </a:prstGeom>
        </p:spPr>
      </p:pic>
      <p:sp>
        <p:nvSpPr>
          <p:cNvPr id="5" name="" hidden="0"/>
          <p:cNvSpPr/>
          <p:nvPr isPhoto="0" userDrawn="0"/>
        </p:nvSpPr>
        <p:spPr bwMode="auto">
          <a:xfrm flipH="0" flipV="0">
            <a:off x="236240" y="204107"/>
            <a:ext cx="2418545" cy="1167528"/>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800" b="1"/>
              <a:t>Version 3 3/3:</a:t>
            </a:r>
            <a:endParaRPr sz="2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sz="4000" b="1"/>
              <a:t>Anforderungen</a:t>
            </a:r>
            <a:endParaRPr/>
          </a:p>
        </p:txBody>
      </p:sp>
      <p:pic>
        <p:nvPicPr>
          <p:cNvPr id="5" name="" hidden="0"/>
          <p:cNvPicPr>
            <a:picLocks noChangeAspect="1"/>
          </p:cNvPicPr>
          <p:nvPr isPhoto="0" userDrawn="0"/>
        </p:nvPicPr>
        <p:blipFill>
          <a:blip r:embed="rId3"/>
          <a:stretch/>
        </p:blipFill>
        <p:spPr bwMode="auto">
          <a:xfrm flipH="0" flipV="0">
            <a:off x="9216646" y="3019391"/>
            <a:ext cx="995175" cy="995175"/>
          </a:xfrm>
          <a:prstGeom prst="rect">
            <a:avLst/>
          </a:prstGeom>
        </p:spPr>
      </p:pic>
      <p:pic>
        <p:nvPicPr>
          <p:cNvPr id="6" name="" hidden="0"/>
          <p:cNvPicPr>
            <a:picLocks noChangeAspect="1"/>
          </p:cNvPicPr>
          <p:nvPr isPhoto="0" userDrawn="0"/>
        </p:nvPicPr>
        <p:blipFill>
          <a:blip r:embed="rId4"/>
          <a:stretch/>
        </p:blipFill>
        <p:spPr bwMode="auto">
          <a:xfrm flipH="0" flipV="0">
            <a:off x="7357842" y="3150569"/>
            <a:ext cx="784520" cy="784520"/>
          </a:xfrm>
          <a:prstGeom prst="rect">
            <a:avLst/>
          </a:prstGeom>
        </p:spPr>
      </p:pic>
      <p:pic>
        <p:nvPicPr>
          <p:cNvPr id="7" name="" hidden="0"/>
          <p:cNvPicPr>
            <a:picLocks noChangeAspect="1"/>
          </p:cNvPicPr>
          <p:nvPr isPhoto="0" userDrawn="0"/>
        </p:nvPicPr>
        <p:blipFill>
          <a:blip r:embed="rId5"/>
          <a:stretch/>
        </p:blipFill>
        <p:spPr bwMode="auto">
          <a:xfrm flipH="0" flipV="0">
            <a:off x="3936657" y="3169122"/>
            <a:ext cx="695713" cy="695713"/>
          </a:xfrm>
          <a:prstGeom prst="rect">
            <a:avLst/>
          </a:prstGeom>
        </p:spPr>
      </p:pic>
      <p:pic>
        <p:nvPicPr>
          <p:cNvPr id="8" name="" hidden="0"/>
          <p:cNvPicPr>
            <a:picLocks noChangeAspect="1"/>
          </p:cNvPicPr>
          <p:nvPr isPhoto="0" userDrawn="0"/>
        </p:nvPicPr>
        <p:blipFill>
          <a:blip r:embed="rId6"/>
          <a:stretch/>
        </p:blipFill>
        <p:spPr bwMode="auto">
          <a:xfrm flipH="0" flipV="0">
            <a:off x="2257535" y="3112957"/>
            <a:ext cx="747415" cy="747415"/>
          </a:xfrm>
          <a:prstGeom prst="rect">
            <a:avLst/>
          </a:prstGeom>
        </p:spPr>
      </p:pic>
      <p:pic>
        <p:nvPicPr>
          <p:cNvPr id="9" name="" hidden="0"/>
          <p:cNvPicPr>
            <a:picLocks noChangeAspect="1"/>
          </p:cNvPicPr>
          <p:nvPr isPhoto="0" userDrawn="0"/>
        </p:nvPicPr>
        <p:blipFill>
          <a:blip r:embed="rId7"/>
          <a:stretch/>
        </p:blipFill>
        <p:spPr bwMode="auto">
          <a:xfrm flipH="0" flipV="0">
            <a:off x="3201871" y="3303259"/>
            <a:ext cx="507785" cy="507785"/>
          </a:xfrm>
          <a:prstGeom prst="rect">
            <a:avLst/>
          </a:prstGeom>
        </p:spPr>
      </p:pic>
      <p:pic>
        <p:nvPicPr>
          <p:cNvPr id="10" name="" hidden="0"/>
          <p:cNvPicPr>
            <a:picLocks noChangeAspect="1"/>
          </p:cNvPicPr>
          <p:nvPr isPhoto="0" userDrawn="0"/>
        </p:nvPicPr>
        <p:blipFill>
          <a:blip r:embed="rId8"/>
          <a:stretch/>
        </p:blipFill>
        <p:spPr bwMode="auto">
          <a:xfrm flipH="0" flipV="0">
            <a:off x="5637550" y="3112957"/>
            <a:ext cx="808042" cy="808042"/>
          </a:xfrm>
          <a:prstGeom prst="rect">
            <a:avLst/>
          </a:prstGeom>
        </p:spPr>
      </p:pic>
      <p:pic>
        <p:nvPicPr>
          <p:cNvPr id="11" name="" hidden="0"/>
          <p:cNvPicPr>
            <a:picLocks noChangeAspect="1"/>
          </p:cNvPicPr>
          <p:nvPr isPhoto="0" userDrawn="0"/>
        </p:nvPicPr>
        <p:blipFill>
          <a:blip r:embed="rId7"/>
          <a:stretch/>
        </p:blipFill>
        <p:spPr bwMode="auto">
          <a:xfrm flipH="0" flipV="0">
            <a:off x="4943585" y="3303259"/>
            <a:ext cx="507785" cy="507785"/>
          </a:xfrm>
          <a:prstGeom prst="rect">
            <a:avLst/>
          </a:prstGeom>
        </p:spPr>
      </p:pic>
      <p:pic>
        <p:nvPicPr>
          <p:cNvPr id="12" name="" hidden="0"/>
          <p:cNvPicPr>
            <a:picLocks noChangeAspect="1"/>
          </p:cNvPicPr>
          <p:nvPr isPhoto="0" userDrawn="0"/>
        </p:nvPicPr>
        <p:blipFill>
          <a:blip r:embed="rId7"/>
          <a:stretch/>
        </p:blipFill>
        <p:spPr bwMode="auto">
          <a:xfrm flipH="0" flipV="0">
            <a:off x="6549228" y="3288936"/>
            <a:ext cx="507785" cy="507785"/>
          </a:xfrm>
          <a:prstGeom prst="rect">
            <a:avLst/>
          </a:prstGeom>
        </p:spPr>
      </p:pic>
      <p:pic>
        <p:nvPicPr>
          <p:cNvPr id="13" name="" hidden="0"/>
          <p:cNvPicPr>
            <a:picLocks noChangeAspect="1"/>
          </p:cNvPicPr>
          <p:nvPr isPhoto="0" userDrawn="0"/>
        </p:nvPicPr>
        <p:blipFill>
          <a:blip r:embed="rId7"/>
          <a:stretch/>
        </p:blipFill>
        <p:spPr bwMode="auto">
          <a:xfrm flipH="0" flipV="0">
            <a:off x="8495049" y="3303259"/>
            <a:ext cx="507785" cy="5077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b="1"/>
              <a:t>Funktionalitäten</a:t>
            </a:r>
            <a:endParaRPr b="1"/>
          </a:p>
        </p:txBody>
      </p:sp>
      <p:pic>
        <p:nvPicPr>
          <p:cNvPr id="5" name="" hidden="0"/>
          <p:cNvPicPr>
            <a:picLocks noChangeAspect="1"/>
          </p:cNvPicPr>
          <p:nvPr isPhoto="0" userDrawn="0"/>
        </p:nvPicPr>
        <p:blipFill>
          <a:blip r:embed="rId3"/>
          <a:stretch/>
        </p:blipFill>
        <p:spPr bwMode="auto">
          <a:xfrm flipH="0" flipV="0">
            <a:off x="10014742" y="3009955"/>
            <a:ext cx="1057285" cy="1057285"/>
          </a:xfrm>
          <a:prstGeom prst="rect">
            <a:avLst/>
          </a:prstGeom>
        </p:spPr>
      </p:pic>
      <p:pic>
        <p:nvPicPr>
          <p:cNvPr id="6" name="" hidden="0"/>
          <p:cNvPicPr>
            <a:picLocks noChangeAspect="1"/>
          </p:cNvPicPr>
          <p:nvPr isPhoto="0" userDrawn="0"/>
        </p:nvPicPr>
        <p:blipFill>
          <a:blip r:embed="rId4"/>
          <a:stretch/>
        </p:blipFill>
        <p:spPr bwMode="auto">
          <a:xfrm flipH="0" flipV="0">
            <a:off x="8222424" y="3000838"/>
            <a:ext cx="995175" cy="995175"/>
          </a:xfrm>
          <a:prstGeom prst="rect">
            <a:avLst/>
          </a:prstGeom>
        </p:spPr>
      </p:pic>
      <p:pic>
        <p:nvPicPr>
          <p:cNvPr id="7" name="" hidden="0"/>
          <p:cNvPicPr>
            <a:picLocks noChangeAspect="1"/>
          </p:cNvPicPr>
          <p:nvPr isPhoto="0" userDrawn="0"/>
        </p:nvPicPr>
        <p:blipFill>
          <a:blip r:embed="rId5"/>
          <a:stretch/>
        </p:blipFill>
        <p:spPr bwMode="auto">
          <a:xfrm flipH="0" flipV="0">
            <a:off x="6363620" y="3132016"/>
            <a:ext cx="784520" cy="784520"/>
          </a:xfrm>
          <a:prstGeom prst="rect">
            <a:avLst/>
          </a:prstGeom>
        </p:spPr>
      </p:pic>
      <p:pic>
        <p:nvPicPr>
          <p:cNvPr id="8" name="" hidden="0"/>
          <p:cNvPicPr>
            <a:picLocks noChangeAspect="1"/>
          </p:cNvPicPr>
          <p:nvPr isPhoto="0" userDrawn="0"/>
        </p:nvPicPr>
        <p:blipFill>
          <a:blip r:embed="rId6"/>
          <a:stretch/>
        </p:blipFill>
        <p:spPr bwMode="auto">
          <a:xfrm flipH="0" flipV="0">
            <a:off x="2942435" y="3150569"/>
            <a:ext cx="695713" cy="695713"/>
          </a:xfrm>
          <a:prstGeom prst="rect">
            <a:avLst/>
          </a:prstGeom>
        </p:spPr>
      </p:pic>
      <p:pic>
        <p:nvPicPr>
          <p:cNvPr id="9" name="" hidden="0"/>
          <p:cNvPicPr>
            <a:picLocks noChangeAspect="1"/>
          </p:cNvPicPr>
          <p:nvPr isPhoto="0" userDrawn="0"/>
        </p:nvPicPr>
        <p:blipFill>
          <a:blip r:embed="rId7"/>
          <a:stretch/>
        </p:blipFill>
        <p:spPr bwMode="auto">
          <a:xfrm flipH="0" flipV="0">
            <a:off x="1263313" y="3094404"/>
            <a:ext cx="747415" cy="747415"/>
          </a:xfrm>
          <a:prstGeom prst="rect">
            <a:avLst/>
          </a:prstGeom>
        </p:spPr>
      </p:pic>
      <p:pic>
        <p:nvPicPr>
          <p:cNvPr id="10" name="" hidden="0"/>
          <p:cNvPicPr>
            <a:picLocks noChangeAspect="1"/>
          </p:cNvPicPr>
          <p:nvPr isPhoto="0" userDrawn="0"/>
        </p:nvPicPr>
        <p:blipFill>
          <a:blip r:embed="rId8"/>
          <a:stretch/>
        </p:blipFill>
        <p:spPr bwMode="auto">
          <a:xfrm flipH="0" flipV="0">
            <a:off x="2207649" y="3284706"/>
            <a:ext cx="507784" cy="507784"/>
          </a:xfrm>
          <a:prstGeom prst="rect">
            <a:avLst/>
          </a:prstGeom>
        </p:spPr>
      </p:pic>
      <p:pic>
        <p:nvPicPr>
          <p:cNvPr id="11" name="" hidden="0"/>
          <p:cNvPicPr>
            <a:picLocks noChangeAspect="1"/>
          </p:cNvPicPr>
          <p:nvPr isPhoto="0" userDrawn="0"/>
        </p:nvPicPr>
        <p:blipFill>
          <a:blip r:embed="rId9"/>
          <a:stretch/>
        </p:blipFill>
        <p:spPr bwMode="auto">
          <a:xfrm flipH="0" flipV="0">
            <a:off x="4643328" y="3094404"/>
            <a:ext cx="808042" cy="808042"/>
          </a:xfrm>
          <a:prstGeom prst="rect">
            <a:avLst/>
          </a:prstGeom>
        </p:spPr>
      </p:pic>
      <p:pic>
        <p:nvPicPr>
          <p:cNvPr id="12" name="" hidden="0"/>
          <p:cNvPicPr>
            <a:picLocks noChangeAspect="1"/>
          </p:cNvPicPr>
          <p:nvPr isPhoto="0" userDrawn="0"/>
        </p:nvPicPr>
        <p:blipFill>
          <a:blip r:embed="rId8"/>
          <a:stretch/>
        </p:blipFill>
        <p:spPr bwMode="auto">
          <a:xfrm flipH="0" flipV="0">
            <a:off x="3949363" y="3284706"/>
            <a:ext cx="507784" cy="507784"/>
          </a:xfrm>
          <a:prstGeom prst="rect">
            <a:avLst/>
          </a:prstGeom>
        </p:spPr>
      </p:pic>
      <p:pic>
        <p:nvPicPr>
          <p:cNvPr id="13" name="" hidden="0"/>
          <p:cNvPicPr>
            <a:picLocks noChangeAspect="1"/>
          </p:cNvPicPr>
          <p:nvPr isPhoto="0" userDrawn="0"/>
        </p:nvPicPr>
        <p:blipFill>
          <a:blip r:embed="rId8"/>
          <a:stretch/>
        </p:blipFill>
        <p:spPr bwMode="auto">
          <a:xfrm flipH="0" flipV="0">
            <a:off x="5555006" y="3270383"/>
            <a:ext cx="507784" cy="507784"/>
          </a:xfrm>
          <a:prstGeom prst="rect">
            <a:avLst/>
          </a:prstGeom>
        </p:spPr>
      </p:pic>
      <p:pic>
        <p:nvPicPr>
          <p:cNvPr id="14" name="" hidden="0"/>
          <p:cNvPicPr>
            <a:picLocks noChangeAspect="1"/>
          </p:cNvPicPr>
          <p:nvPr isPhoto="0" userDrawn="0"/>
        </p:nvPicPr>
        <p:blipFill>
          <a:blip r:embed="rId8"/>
          <a:stretch/>
        </p:blipFill>
        <p:spPr bwMode="auto">
          <a:xfrm flipH="0" flipV="0">
            <a:off x="7500827" y="3284706"/>
            <a:ext cx="507784" cy="507784"/>
          </a:xfrm>
          <a:prstGeom prst="rect">
            <a:avLst/>
          </a:prstGeom>
        </p:spPr>
      </p:pic>
      <p:pic>
        <p:nvPicPr>
          <p:cNvPr id="15" name="" hidden="0"/>
          <p:cNvPicPr>
            <a:picLocks noChangeAspect="1"/>
          </p:cNvPicPr>
          <p:nvPr isPhoto="0" userDrawn="0"/>
        </p:nvPicPr>
        <p:blipFill>
          <a:blip r:embed="rId8"/>
          <a:stretch/>
        </p:blipFill>
        <p:spPr bwMode="auto">
          <a:xfrm flipH="0" flipV="0">
            <a:off x="9370593" y="3244533"/>
            <a:ext cx="507784" cy="50778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a:t>Wirefrimes/Mockups</a:t>
            </a:r>
            <a:endParaRPr/>
          </a:p>
        </p:txBody>
      </p:sp>
      <p:pic>
        <p:nvPicPr>
          <p:cNvPr id="5" name="" hidden="0"/>
          <p:cNvPicPr>
            <a:picLocks noChangeAspect="1"/>
          </p:cNvPicPr>
          <p:nvPr isPhoto="0" userDrawn="0"/>
        </p:nvPicPr>
        <p:blipFill>
          <a:blip r:embed="rId3"/>
          <a:stretch/>
        </p:blipFill>
        <p:spPr bwMode="auto">
          <a:xfrm flipH="0" flipV="0">
            <a:off x="11069061" y="3026198"/>
            <a:ext cx="745701" cy="745701"/>
          </a:xfrm>
          <a:prstGeom prst="rect">
            <a:avLst/>
          </a:prstGeom>
        </p:spPr>
      </p:pic>
      <p:pic>
        <p:nvPicPr>
          <p:cNvPr id="6" name="" hidden="0"/>
          <p:cNvPicPr>
            <a:picLocks noChangeAspect="1"/>
          </p:cNvPicPr>
          <p:nvPr isPhoto="0" userDrawn="0"/>
        </p:nvPicPr>
        <p:blipFill>
          <a:blip r:embed="rId4"/>
          <a:stretch/>
        </p:blipFill>
        <p:spPr bwMode="auto">
          <a:xfrm flipH="0" flipV="0">
            <a:off x="9289924" y="2991105"/>
            <a:ext cx="799844" cy="799844"/>
          </a:xfrm>
          <a:prstGeom prst="rect">
            <a:avLst/>
          </a:prstGeom>
        </p:spPr>
      </p:pic>
      <p:pic>
        <p:nvPicPr>
          <p:cNvPr id="7" name="" hidden="0"/>
          <p:cNvPicPr>
            <a:picLocks noChangeAspect="1"/>
          </p:cNvPicPr>
          <p:nvPr isPhoto="0" userDrawn="0"/>
        </p:nvPicPr>
        <p:blipFill>
          <a:blip r:embed="rId5"/>
          <a:stretch/>
        </p:blipFill>
        <p:spPr bwMode="auto">
          <a:xfrm flipH="0" flipV="0">
            <a:off x="7497606" y="2969688"/>
            <a:ext cx="798107" cy="798107"/>
          </a:xfrm>
          <a:prstGeom prst="rect">
            <a:avLst/>
          </a:prstGeom>
        </p:spPr>
      </p:pic>
      <p:pic>
        <p:nvPicPr>
          <p:cNvPr id="8" name="" hidden="0"/>
          <p:cNvPicPr>
            <a:picLocks noChangeAspect="1"/>
          </p:cNvPicPr>
          <p:nvPr isPhoto="0" userDrawn="0"/>
        </p:nvPicPr>
        <p:blipFill>
          <a:blip r:embed="rId6"/>
          <a:stretch/>
        </p:blipFill>
        <p:spPr bwMode="auto">
          <a:xfrm flipH="0" flipV="0">
            <a:off x="5638802" y="3059152"/>
            <a:ext cx="629166" cy="629166"/>
          </a:xfrm>
          <a:prstGeom prst="rect">
            <a:avLst/>
          </a:prstGeom>
        </p:spPr>
      </p:pic>
      <p:pic>
        <p:nvPicPr>
          <p:cNvPr id="9" name="" hidden="0"/>
          <p:cNvPicPr>
            <a:picLocks noChangeAspect="1"/>
          </p:cNvPicPr>
          <p:nvPr isPhoto="0" userDrawn="0"/>
        </p:nvPicPr>
        <p:blipFill>
          <a:blip r:embed="rId7"/>
          <a:stretch/>
        </p:blipFill>
        <p:spPr bwMode="auto">
          <a:xfrm flipH="0" flipV="0">
            <a:off x="2217617" y="3060119"/>
            <a:ext cx="557945" cy="557945"/>
          </a:xfrm>
          <a:prstGeom prst="rect">
            <a:avLst/>
          </a:prstGeom>
        </p:spPr>
      </p:pic>
      <p:pic>
        <p:nvPicPr>
          <p:cNvPr id="10" name="" hidden="0"/>
          <p:cNvPicPr>
            <a:picLocks noChangeAspect="1"/>
          </p:cNvPicPr>
          <p:nvPr isPhoto="0" userDrawn="0"/>
        </p:nvPicPr>
        <p:blipFill>
          <a:blip r:embed="rId8"/>
          <a:stretch/>
        </p:blipFill>
        <p:spPr bwMode="auto">
          <a:xfrm flipH="0" flipV="0">
            <a:off x="538495" y="3014192"/>
            <a:ext cx="599409" cy="599409"/>
          </a:xfrm>
          <a:prstGeom prst="rect">
            <a:avLst/>
          </a:prstGeom>
        </p:spPr>
      </p:pic>
      <p:pic>
        <p:nvPicPr>
          <p:cNvPr id="11" name="" hidden="0"/>
          <p:cNvPicPr>
            <a:picLocks noChangeAspect="1"/>
          </p:cNvPicPr>
          <p:nvPr isPhoto="0" userDrawn="0"/>
        </p:nvPicPr>
        <p:blipFill>
          <a:blip r:embed="rId9"/>
          <a:stretch/>
        </p:blipFill>
        <p:spPr bwMode="auto">
          <a:xfrm flipH="0" flipV="0">
            <a:off x="1482831" y="3157042"/>
            <a:ext cx="407230" cy="407230"/>
          </a:xfrm>
          <a:prstGeom prst="rect">
            <a:avLst/>
          </a:prstGeom>
        </p:spPr>
      </p:pic>
      <p:pic>
        <p:nvPicPr>
          <p:cNvPr id="12" name="" hidden="0"/>
          <p:cNvPicPr>
            <a:picLocks noChangeAspect="1"/>
          </p:cNvPicPr>
          <p:nvPr isPhoto="0" userDrawn="0"/>
        </p:nvPicPr>
        <p:blipFill>
          <a:blip r:embed="rId10"/>
          <a:stretch/>
        </p:blipFill>
        <p:spPr bwMode="auto">
          <a:xfrm flipH="0" flipV="0">
            <a:off x="3918510" y="3026198"/>
            <a:ext cx="648030" cy="648030"/>
          </a:xfrm>
          <a:prstGeom prst="rect">
            <a:avLst/>
          </a:prstGeom>
        </p:spPr>
      </p:pic>
      <p:pic>
        <p:nvPicPr>
          <p:cNvPr id="13" name="" hidden="0"/>
          <p:cNvPicPr>
            <a:picLocks noChangeAspect="1"/>
          </p:cNvPicPr>
          <p:nvPr isPhoto="0" userDrawn="0"/>
        </p:nvPicPr>
        <p:blipFill>
          <a:blip r:embed="rId9"/>
          <a:stretch/>
        </p:blipFill>
        <p:spPr bwMode="auto">
          <a:xfrm flipH="0" flipV="0">
            <a:off x="3224545" y="3157042"/>
            <a:ext cx="407230" cy="407230"/>
          </a:xfrm>
          <a:prstGeom prst="rect">
            <a:avLst/>
          </a:prstGeom>
        </p:spPr>
      </p:pic>
      <p:pic>
        <p:nvPicPr>
          <p:cNvPr id="14" name="" hidden="0"/>
          <p:cNvPicPr>
            <a:picLocks noChangeAspect="1"/>
          </p:cNvPicPr>
          <p:nvPr isPhoto="0" userDrawn="0"/>
        </p:nvPicPr>
        <p:blipFill>
          <a:blip r:embed="rId9"/>
          <a:stretch/>
        </p:blipFill>
        <p:spPr bwMode="auto">
          <a:xfrm flipH="0" flipV="0">
            <a:off x="4830188" y="3142719"/>
            <a:ext cx="407230" cy="407230"/>
          </a:xfrm>
          <a:prstGeom prst="rect">
            <a:avLst/>
          </a:prstGeom>
        </p:spPr>
      </p:pic>
      <p:pic>
        <p:nvPicPr>
          <p:cNvPr id="15" name="" hidden="0"/>
          <p:cNvPicPr>
            <a:picLocks noChangeAspect="1"/>
          </p:cNvPicPr>
          <p:nvPr isPhoto="0" userDrawn="0"/>
        </p:nvPicPr>
        <p:blipFill>
          <a:blip r:embed="rId9"/>
          <a:stretch/>
        </p:blipFill>
        <p:spPr bwMode="auto">
          <a:xfrm flipH="0" flipV="0">
            <a:off x="6776009" y="3157042"/>
            <a:ext cx="407230" cy="407230"/>
          </a:xfrm>
          <a:prstGeom prst="rect">
            <a:avLst/>
          </a:prstGeom>
        </p:spPr>
      </p:pic>
      <p:pic>
        <p:nvPicPr>
          <p:cNvPr id="16" name="" hidden="0"/>
          <p:cNvPicPr>
            <a:picLocks noChangeAspect="1"/>
          </p:cNvPicPr>
          <p:nvPr isPhoto="0" userDrawn="0"/>
        </p:nvPicPr>
        <p:blipFill>
          <a:blip r:embed="rId9"/>
          <a:stretch/>
        </p:blipFill>
        <p:spPr bwMode="auto">
          <a:xfrm flipH="0" flipV="0">
            <a:off x="8645775" y="3116869"/>
            <a:ext cx="407230" cy="407230"/>
          </a:xfrm>
          <a:prstGeom prst="rect">
            <a:avLst/>
          </a:prstGeom>
        </p:spPr>
      </p:pic>
      <p:pic>
        <p:nvPicPr>
          <p:cNvPr id="17" name="" hidden="0"/>
          <p:cNvPicPr>
            <a:picLocks noChangeAspect="1"/>
          </p:cNvPicPr>
          <p:nvPr isPhoto="0" userDrawn="0"/>
        </p:nvPicPr>
        <p:blipFill>
          <a:blip r:embed="rId9"/>
          <a:stretch/>
        </p:blipFill>
        <p:spPr bwMode="auto">
          <a:xfrm flipH="0" flipV="0">
            <a:off x="10438482" y="3160045"/>
            <a:ext cx="407230" cy="4072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noFill/>
      </p:bgPr>
    </p:bg>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3"/>
          <a:stretch/>
        </p:blipFill>
        <p:spPr bwMode="auto">
          <a:xfrm>
            <a:off x="8343481" y="375138"/>
            <a:ext cx="3429000" cy="6095999"/>
          </a:xfrm>
          <a:prstGeom prst="rect">
            <a:avLst/>
          </a:prstGeom>
        </p:spPr>
      </p:pic>
      <p:pic>
        <p:nvPicPr>
          <p:cNvPr id="5" name="" hidden="0"/>
          <p:cNvPicPr>
            <a:picLocks noChangeAspect="1"/>
          </p:cNvPicPr>
          <p:nvPr isPhoto="0" userDrawn="0"/>
        </p:nvPicPr>
        <p:blipFill>
          <a:blip r:embed="rId4"/>
          <a:stretch/>
        </p:blipFill>
        <p:spPr bwMode="auto">
          <a:xfrm>
            <a:off x="4626637" y="470388"/>
            <a:ext cx="3429000" cy="6095999"/>
          </a:xfrm>
          <a:prstGeom prst="rect">
            <a:avLst/>
          </a:prstGeom>
        </p:spPr>
      </p:pic>
      <p:pic>
        <p:nvPicPr>
          <p:cNvPr id="6" name="" hidden="0"/>
          <p:cNvPicPr>
            <a:picLocks noChangeAspect="1"/>
          </p:cNvPicPr>
          <p:nvPr isPhoto="0" userDrawn="0"/>
        </p:nvPicPr>
        <p:blipFill>
          <a:blip r:embed="rId5"/>
          <a:stretch/>
        </p:blipFill>
        <p:spPr bwMode="auto">
          <a:xfrm>
            <a:off x="719294" y="470388"/>
            <a:ext cx="3429000" cy="6095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3"/>
          <a:stretch/>
        </p:blipFill>
        <p:spPr bwMode="auto">
          <a:xfrm>
            <a:off x="2149928" y="370567"/>
            <a:ext cx="3429000" cy="6095999"/>
          </a:xfrm>
          <a:prstGeom prst="rect">
            <a:avLst/>
          </a:prstGeom>
        </p:spPr>
      </p:pic>
      <p:pic>
        <p:nvPicPr>
          <p:cNvPr id="5" name="" hidden="0"/>
          <p:cNvPicPr>
            <a:picLocks noChangeAspect="1"/>
          </p:cNvPicPr>
          <p:nvPr isPhoto="0" userDrawn="0"/>
        </p:nvPicPr>
        <p:blipFill>
          <a:blip r:embed="rId4"/>
          <a:stretch/>
        </p:blipFill>
        <p:spPr bwMode="auto">
          <a:xfrm>
            <a:off x="6741432" y="370567"/>
            <a:ext cx="3429000" cy="6095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a:t>Arbeitsaufteilung</a:t>
            </a:r>
            <a:endParaRPr/>
          </a:p>
        </p:txBody>
      </p:sp>
      <p:pic>
        <p:nvPicPr>
          <p:cNvPr id="5" name="" hidden="0"/>
          <p:cNvPicPr>
            <a:picLocks noChangeAspect="1"/>
          </p:cNvPicPr>
          <p:nvPr isPhoto="0" userDrawn="0"/>
        </p:nvPicPr>
        <p:blipFill>
          <a:blip r:embed="rId3"/>
          <a:stretch/>
        </p:blipFill>
        <p:spPr bwMode="auto">
          <a:xfrm flipH="0" flipV="0">
            <a:off x="4163785" y="1740321"/>
            <a:ext cx="4001892" cy="400189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b="1"/>
              <a:t>Artefakte für 2.ten Audit</a:t>
            </a:r>
            <a:endParaRPr b="1"/>
          </a:p>
        </p:txBody>
      </p:sp>
      <p:sp>
        <p:nvSpPr>
          <p:cNvPr id="5" name="Content Placeholder 2" hidden="0"/>
          <p:cNvSpPr>
            <a:spLocks noGrp="1"/>
          </p:cNvSpPr>
          <p:nvPr isPhoto="0" userDrawn="0">
            <p:ph idx="1" hasCustomPrompt="0"/>
          </p:nvPr>
        </p:nvSpPr>
        <p:spPr bwMode="auto">
          <a:xfrm>
            <a:off x="838199" y="2320924"/>
            <a:ext cx="10515600" cy="4351338"/>
          </a:xfrm>
        </p:spPr>
        <p:txBody>
          <a:bodyPr/>
          <a:lstStyle/>
          <a:p>
            <a:pPr>
              <a:defRPr/>
            </a:pPr>
            <a:r>
              <a:rPr/>
              <a:t>Fertige Mockups</a:t>
            </a:r>
            <a:endParaRPr/>
          </a:p>
          <a:p>
            <a:pPr>
              <a:defRPr/>
            </a:pPr>
            <a:r>
              <a:rPr/>
              <a:t>Proof of Concept</a:t>
            </a:r>
            <a:endParaRPr/>
          </a:p>
          <a:p>
            <a:pPr>
              <a:defRPr/>
            </a:pPr>
            <a:r>
              <a:rPr/>
              <a:t>Erste Code</a:t>
            </a:r>
            <a:endParaRPr/>
          </a:p>
          <a:p>
            <a:pPr>
              <a:defRPr/>
            </a:pPr>
            <a:r>
              <a:rPr/>
              <a:t>Erste Iteration einer soziotechnischen/</a:t>
            </a:r>
            <a:r>
              <a:rPr lang="en-US" sz="2800" b="0" i="0" u="none" strike="noStrike" cap="none" spc="0">
                <a:solidFill>
                  <a:schemeClr val="tx1"/>
                </a:solidFill>
                <a:latin typeface="+mn-lt"/>
                <a:ea typeface="+mn-ea"/>
                <a:cs typeface="+mn-cs"/>
              </a:rPr>
              <a:t>Gamification-</a:t>
            </a:r>
            <a:r>
              <a:rPr/>
              <a:t>Analyse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sz="4000" b="1">
                <a:solidFill>
                  <a:schemeClr val="tx1"/>
                </a:solidFill>
              </a:rPr>
              <a:t>Problemraum</a:t>
            </a:r>
            <a:endParaRPr b="1">
              <a:solidFill>
                <a:schemeClr val="tx1"/>
              </a:solidFill>
            </a:endParaRPr>
          </a:p>
        </p:txBody>
      </p:sp>
      <p:pic>
        <p:nvPicPr>
          <p:cNvPr id="5" name="" hidden="0"/>
          <p:cNvPicPr>
            <a:picLocks noChangeAspect="1"/>
          </p:cNvPicPr>
          <p:nvPr isPhoto="0" userDrawn="0"/>
        </p:nvPicPr>
        <p:blipFill>
          <a:blip r:embed="rId3"/>
          <a:stretch/>
        </p:blipFill>
        <p:spPr bwMode="auto">
          <a:xfrm flipH="0" flipV="0">
            <a:off x="4354285" y="1932214"/>
            <a:ext cx="3360964" cy="336096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sz="4000" b="1"/>
              <a:t>Marktrecherche/Alleinstellungsmerkmal</a:t>
            </a:r>
            <a:endParaRPr sz="4000"/>
          </a:p>
        </p:txBody>
      </p:sp>
      <p:pic>
        <p:nvPicPr>
          <p:cNvPr id="5" name="" hidden="0"/>
          <p:cNvPicPr>
            <a:picLocks noChangeAspect="1"/>
          </p:cNvPicPr>
          <p:nvPr isPhoto="0" userDrawn="0"/>
        </p:nvPicPr>
        <p:blipFill>
          <a:blip r:embed="rId3"/>
          <a:stretch/>
        </p:blipFill>
        <p:spPr bwMode="auto">
          <a:xfrm flipH="0" flipV="0">
            <a:off x="7497535" y="2042384"/>
            <a:ext cx="3294321" cy="3294321"/>
          </a:xfrm>
          <a:prstGeom prst="rect">
            <a:avLst/>
          </a:prstGeom>
        </p:spPr>
      </p:pic>
      <p:pic>
        <p:nvPicPr>
          <p:cNvPr id="6" name="" hidden="0"/>
          <p:cNvPicPr>
            <a:picLocks noChangeAspect="1"/>
          </p:cNvPicPr>
          <p:nvPr isPhoto="0" userDrawn="0"/>
        </p:nvPicPr>
        <p:blipFill>
          <a:blip r:embed="rId4"/>
          <a:stretch/>
        </p:blipFill>
        <p:spPr bwMode="auto">
          <a:xfrm flipH="0" flipV="0">
            <a:off x="1069521" y="2009062"/>
            <a:ext cx="3360964" cy="3360964"/>
          </a:xfrm>
          <a:prstGeom prst="rect">
            <a:avLst/>
          </a:prstGeom>
        </p:spPr>
      </p:pic>
      <p:pic>
        <p:nvPicPr>
          <p:cNvPr id="7" name="" hidden="0"/>
          <p:cNvPicPr>
            <a:picLocks noChangeAspect="1"/>
          </p:cNvPicPr>
          <p:nvPr isPhoto="0" userDrawn="0"/>
        </p:nvPicPr>
        <p:blipFill>
          <a:blip r:embed="rId5"/>
          <a:stretch/>
        </p:blipFill>
        <p:spPr bwMode="auto">
          <a:xfrm flipH="0" flipV="0">
            <a:off x="4762500" y="2544535"/>
            <a:ext cx="2530928" cy="253092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sz="4000" b="1"/>
              <a:t>Domänenmodell</a:t>
            </a:r>
            <a:endParaRPr sz="4000"/>
          </a:p>
        </p:txBody>
      </p:sp>
      <p:pic>
        <p:nvPicPr>
          <p:cNvPr id="5" name="" hidden="0"/>
          <p:cNvPicPr>
            <a:picLocks noChangeAspect="1"/>
          </p:cNvPicPr>
          <p:nvPr isPhoto="0" userDrawn="0"/>
        </p:nvPicPr>
        <p:blipFill>
          <a:blip r:embed="rId3"/>
          <a:stretch/>
        </p:blipFill>
        <p:spPr bwMode="auto">
          <a:xfrm flipH="0" flipV="0">
            <a:off x="5021035" y="2590127"/>
            <a:ext cx="1959428" cy="1959428"/>
          </a:xfrm>
          <a:prstGeom prst="rect">
            <a:avLst/>
          </a:prstGeom>
        </p:spPr>
      </p:pic>
      <p:pic>
        <p:nvPicPr>
          <p:cNvPr id="6" name="" hidden="0"/>
          <p:cNvPicPr>
            <a:picLocks noChangeAspect="1"/>
          </p:cNvPicPr>
          <p:nvPr isPhoto="0" userDrawn="0"/>
        </p:nvPicPr>
        <p:blipFill>
          <a:blip r:embed="rId4"/>
          <a:stretch/>
        </p:blipFill>
        <p:spPr bwMode="auto">
          <a:xfrm flipH="0" flipV="0">
            <a:off x="715735" y="2517321"/>
            <a:ext cx="2105041" cy="2105041"/>
          </a:xfrm>
          <a:prstGeom prst="rect">
            <a:avLst/>
          </a:prstGeom>
        </p:spPr>
      </p:pic>
      <p:pic>
        <p:nvPicPr>
          <p:cNvPr id="7" name="" hidden="0"/>
          <p:cNvPicPr>
            <a:picLocks noChangeAspect="1"/>
          </p:cNvPicPr>
          <p:nvPr isPhoto="0" userDrawn="0"/>
        </p:nvPicPr>
        <p:blipFill>
          <a:blip r:embed="rId5"/>
          <a:stretch/>
        </p:blipFill>
        <p:spPr bwMode="auto">
          <a:xfrm flipH="0" flipV="0">
            <a:off x="3211285" y="2977178"/>
            <a:ext cx="1430142" cy="1430142"/>
          </a:xfrm>
          <a:prstGeom prst="rect">
            <a:avLst/>
          </a:prstGeom>
        </p:spPr>
      </p:pic>
      <p:pic>
        <p:nvPicPr>
          <p:cNvPr id="8" name="" hidden="0"/>
          <p:cNvPicPr>
            <a:picLocks noChangeAspect="1"/>
          </p:cNvPicPr>
          <p:nvPr isPhoto="0" userDrawn="0"/>
        </p:nvPicPr>
        <p:blipFill>
          <a:blip r:embed="rId6"/>
          <a:stretch/>
        </p:blipFill>
        <p:spPr bwMode="auto">
          <a:xfrm flipH="0" flipV="0">
            <a:off x="8954892" y="2517321"/>
            <a:ext cx="2275794" cy="2275794"/>
          </a:xfrm>
          <a:prstGeom prst="rect">
            <a:avLst/>
          </a:prstGeom>
        </p:spPr>
      </p:pic>
      <p:pic>
        <p:nvPicPr>
          <p:cNvPr id="9" name="" hidden="0"/>
          <p:cNvPicPr>
            <a:picLocks noChangeAspect="1"/>
          </p:cNvPicPr>
          <p:nvPr isPhoto="0" userDrawn="0"/>
        </p:nvPicPr>
        <p:blipFill>
          <a:blip r:embed="rId5"/>
          <a:stretch/>
        </p:blipFill>
        <p:spPr bwMode="auto">
          <a:xfrm flipH="0" flipV="0">
            <a:off x="7293428" y="2977178"/>
            <a:ext cx="1430142" cy="143014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sz="4000"/>
              <a:t>Version 1:</a:t>
            </a:r>
            <a:endParaRPr/>
          </a:p>
        </p:txBody>
      </p:sp>
      <p:pic>
        <p:nvPicPr>
          <p:cNvPr id="5" name="" hidden="0"/>
          <p:cNvPicPr>
            <a:picLocks noChangeAspect="1"/>
          </p:cNvPicPr>
          <p:nvPr isPhoto="0" userDrawn="0"/>
        </p:nvPicPr>
        <p:blipFill>
          <a:blip r:embed="rId3"/>
          <a:stretch/>
        </p:blipFill>
        <p:spPr bwMode="auto">
          <a:xfrm>
            <a:off x="4405633" y="0"/>
            <a:ext cx="6211018"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3"/>
          <a:stretch/>
        </p:blipFill>
        <p:spPr bwMode="auto">
          <a:xfrm flipH="0" flipV="0">
            <a:off x="1950769" y="71685"/>
            <a:ext cx="9214480" cy="6757285"/>
          </a:xfrm>
          <a:prstGeom prst="rect">
            <a:avLst/>
          </a:prstGeom>
        </p:spPr>
      </p:pic>
      <p:sp>
        <p:nvSpPr>
          <p:cNvPr id="5" name="Title 1" hidden="0"/>
          <p:cNvSpPr>
            <a:spLocks noGrp="1"/>
          </p:cNvSpPr>
          <p:nvPr isPhoto="0" userDrawn="0">
            <p:ph type="title" hasCustomPrompt="0"/>
          </p:nvPr>
        </p:nvSpPr>
        <p:spPr bwMode="auto">
          <a:xfrm>
            <a:off x="838198" y="215445"/>
            <a:ext cx="10515600" cy="1325562"/>
          </a:xfrm>
        </p:spPr>
        <p:txBody>
          <a:bodyPr/>
          <a:lstStyle/>
          <a:p>
            <a:pPr>
              <a:defRPr/>
            </a:pPr>
            <a:r>
              <a:rPr sz="4000"/>
              <a:t>Version 2:</a:t>
            </a:r>
            <a:endParaRPr sz="4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3"/>
          <a:stretch/>
        </p:blipFill>
        <p:spPr bwMode="auto">
          <a:xfrm>
            <a:off x="774370" y="-40821"/>
            <a:ext cx="11378045" cy="6858000"/>
          </a:xfrm>
          <a:prstGeom prst="rect">
            <a:avLst/>
          </a:prstGeom>
        </p:spPr>
      </p:pic>
      <p:sp>
        <p:nvSpPr>
          <p:cNvPr id="5" name="Title 1" hidden="0"/>
          <p:cNvSpPr>
            <a:spLocks noGrp="1"/>
          </p:cNvSpPr>
          <p:nvPr isPhoto="0" userDrawn="0">
            <p:ph type="title" hasCustomPrompt="0"/>
          </p:nvPr>
        </p:nvSpPr>
        <p:spPr bwMode="auto">
          <a:xfrm>
            <a:off x="530182" y="133388"/>
            <a:ext cx="10515600" cy="1325562"/>
          </a:xfrm>
        </p:spPr>
        <p:txBody>
          <a:bodyPr/>
          <a:lstStyle/>
          <a:p>
            <a:pPr>
              <a:defRPr/>
            </a:pPr>
            <a:r>
              <a:rPr sz="4000"/>
              <a:t>Aktuelle Version: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8198" y="365124"/>
            <a:ext cx="10515600" cy="1325562"/>
          </a:xfrm>
        </p:spPr>
        <p:txBody>
          <a:bodyPr/>
          <a:lstStyle/>
          <a:p>
            <a:pPr algn="ctr">
              <a:defRPr/>
            </a:pPr>
            <a:r>
              <a:rPr sz="4000" b="1"/>
              <a:t>Steakhoder Analyse</a:t>
            </a:r>
            <a:endParaRPr sz="4000"/>
          </a:p>
        </p:txBody>
      </p:sp>
      <p:pic>
        <p:nvPicPr>
          <p:cNvPr id="5" name="" hidden="0"/>
          <p:cNvPicPr>
            <a:picLocks noChangeAspect="1"/>
          </p:cNvPicPr>
          <p:nvPr isPhoto="0" userDrawn="0"/>
        </p:nvPicPr>
        <p:blipFill>
          <a:blip r:embed="rId3"/>
          <a:stretch/>
        </p:blipFill>
        <p:spPr bwMode="auto">
          <a:xfrm flipH="0" flipV="0">
            <a:off x="9588911" y="2951652"/>
            <a:ext cx="1258350" cy="1258350"/>
          </a:xfrm>
          <a:prstGeom prst="rect">
            <a:avLst/>
          </a:prstGeom>
        </p:spPr>
      </p:pic>
      <p:pic>
        <p:nvPicPr>
          <p:cNvPr id="6" name="" hidden="0"/>
          <p:cNvPicPr>
            <a:picLocks noChangeAspect="1"/>
          </p:cNvPicPr>
          <p:nvPr isPhoto="0" userDrawn="0"/>
        </p:nvPicPr>
        <p:blipFill>
          <a:blip r:embed="rId4"/>
          <a:stretch/>
        </p:blipFill>
        <p:spPr bwMode="auto">
          <a:xfrm flipH="0" flipV="0">
            <a:off x="4151154" y="2951652"/>
            <a:ext cx="1115906" cy="1115906"/>
          </a:xfrm>
          <a:prstGeom prst="rect">
            <a:avLst/>
          </a:prstGeom>
        </p:spPr>
      </p:pic>
      <p:pic>
        <p:nvPicPr>
          <p:cNvPr id="7" name="" hidden="0"/>
          <p:cNvPicPr>
            <a:picLocks noChangeAspect="1"/>
          </p:cNvPicPr>
          <p:nvPr isPhoto="0" userDrawn="0"/>
        </p:nvPicPr>
        <p:blipFill>
          <a:blip r:embed="rId5"/>
          <a:stretch/>
        </p:blipFill>
        <p:spPr bwMode="auto">
          <a:xfrm flipH="0" flipV="0">
            <a:off x="1601175" y="2868724"/>
            <a:ext cx="1198834" cy="1198834"/>
          </a:xfrm>
          <a:prstGeom prst="rect">
            <a:avLst/>
          </a:prstGeom>
        </p:spPr>
      </p:pic>
      <p:pic>
        <p:nvPicPr>
          <p:cNvPr id="8" name="" hidden="0"/>
          <p:cNvPicPr>
            <a:picLocks noChangeAspect="1"/>
          </p:cNvPicPr>
          <p:nvPr isPhoto="0" userDrawn="0"/>
        </p:nvPicPr>
        <p:blipFill>
          <a:blip r:embed="rId6"/>
          <a:stretch/>
        </p:blipFill>
        <p:spPr bwMode="auto">
          <a:xfrm flipH="0" flipV="0">
            <a:off x="3008154" y="3114937"/>
            <a:ext cx="814475" cy="814475"/>
          </a:xfrm>
          <a:prstGeom prst="rect">
            <a:avLst/>
          </a:prstGeom>
        </p:spPr>
      </p:pic>
      <p:pic>
        <p:nvPicPr>
          <p:cNvPr id="9" name="" hidden="0"/>
          <p:cNvPicPr>
            <a:picLocks noChangeAspect="1"/>
          </p:cNvPicPr>
          <p:nvPr isPhoto="0" userDrawn="0"/>
        </p:nvPicPr>
        <p:blipFill>
          <a:blip r:embed="rId7"/>
          <a:stretch/>
        </p:blipFill>
        <p:spPr bwMode="auto">
          <a:xfrm flipH="0" flipV="0">
            <a:off x="6736511" y="2878144"/>
            <a:ext cx="1296079" cy="1296079"/>
          </a:xfrm>
          <a:prstGeom prst="rect">
            <a:avLst/>
          </a:prstGeom>
        </p:spPr>
      </p:pic>
      <p:pic>
        <p:nvPicPr>
          <p:cNvPr id="10" name="" hidden="0"/>
          <p:cNvPicPr>
            <a:picLocks noChangeAspect="1"/>
          </p:cNvPicPr>
          <p:nvPr isPhoto="0" userDrawn="0"/>
        </p:nvPicPr>
        <p:blipFill>
          <a:blip r:embed="rId6"/>
          <a:stretch/>
        </p:blipFill>
        <p:spPr bwMode="auto">
          <a:xfrm flipH="0" flipV="0">
            <a:off x="5688761" y="3118946"/>
            <a:ext cx="814475" cy="814475"/>
          </a:xfrm>
          <a:prstGeom prst="rect">
            <a:avLst/>
          </a:prstGeom>
        </p:spPr>
      </p:pic>
      <p:pic>
        <p:nvPicPr>
          <p:cNvPr id="11" name="" hidden="0"/>
          <p:cNvPicPr>
            <a:picLocks noChangeAspect="1"/>
          </p:cNvPicPr>
          <p:nvPr isPhoto="0" userDrawn="0"/>
        </p:nvPicPr>
        <p:blipFill>
          <a:blip r:embed="rId6"/>
          <a:stretch/>
        </p:blipFill>
        <p:spPr bwMode="auto">
          <a:xfrm flipH="0" flipV="0">
            <a:off x="8396582" y="3118946"/>
            <a:ext cx="814475" cy="8144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ONLYOFFICE/6.0.0.105</Application>
  <DocSecurity>0</DocSecurity>
  <PresentationFormat>Widescreen</PresentationFormat>
  <Paragraphs>0</Paragraphs>
  <Slides>20</Slides>
  <Notes>20</Notes>
  <HiddenSlides>0</HiddenSlides>
  <MMClips>2</MMClips>
  <ScaleCrop>0</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Juwig, Marvin (mjuwig@th-koeln.de)</cp:lastModifiedBy>
  <cp:revision>9</cp:revision>
  <dcterms:created xsi:type="dcterms:W3CDTF">2012-12-03T06:56:55Z</dcterms:created>
  <dcterms:modified xsi:type="dcterms:W3CDTF">2020-11-29T22:48:53Z</dcterms:modified>
  <cp:category/>
  <cp:contentStatus/>
  <cp:version/>
</cp:coreProperties>
</file>