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67" r:id="rId5"/>
    <p:sldId id="27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Linq</a:t>
            </a:r>
            <a:r>
              <a:rPr lang="en-AU" dirty="0" smtClean="0"/>
              <a:t> and it’s impact on .net </a:t>
            </a:r>
            <a:r>
              <a:rPr lang="en-AU" dirty="0" err="1" smtClean="0"/>
              <a:t>langauges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Mark Walsh, March 2008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8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Introducing </a:t>
            </a:r>
            <a:r>
              <a:rPr lang="en-AU" dirty="0" smtClean="0">
                <a:solidFill>
                  <a:srgbClr val="C00000"/>
                </a:solidFill>
              </a:rPr>
              <a:t>Lambda</a:t>
            </a:r>
            <a:r>
              <a:rPr lang="en-AU" dirty="0" smtClean="0"/>
              <a:t> expressions.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981200"/>
            <a:ext cx="8686800" cy="457200"/>
          </a:xfrm>
          <a:prstGeom prst="rect">
            <a:avLst/>
          </a:prstGeom>
          <a:gradFill rotWithShape="1">
            <a:gsLst>
              <a:gs pos="3000">
                <a:srgbClr val="54A9C4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 fontScale="9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err="1" smtClean="0">
                <a:latin typeface="Lucida Console" pitchFamily="49" charset="0"/>
              </a:rPr>
              <a:t>IEnumerable</a:t>
            </a:r>
            <a:r>
              <a:rPr lang="en-US" sz="1400" dirty="0" smtClean="0">
                <a:latin typeface="Lucida Console" pitchFamily="49" charset="0"/>
              </a:rPr>
              <a:t>&lt;Customer&gt; locals =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EnumerableExtensions.Where</a:t>
            </a:r>
            <a:r>
              <a:rPr lang="en-US" sz="1400" dirty="0" smtClean="0">
                <a:latin typeface="Lucida Console" pitchFamily="49" charset="0"/>
              </a:rPr>
              <a:t>(customers, c 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</a:rPr>
              <a:t>=&gt;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c.ZipCode</a:t>
            </a:r>
            <a:r>
              <a:rPr lang="en-US" sz="1400" dirty="0" smtClean="0">
                <a:latin typeface="Lucida Console" pitchFamily="49" charset="0"/>
              </a:rPr>
              <a:t> == 91822);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276600"/>
            <a:ext cx="8686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AU" dirty="0" smtClean="0"/>
              <a:t> </a:t>
            </a:r>
            <a:r>
              <a:rPr lang="en-AU" i="1" dirty="0" smtClean="0"/>
              <a:t>Delegate</a:t>
            </a:r>
            <a:r>
              <a:rPr lang="en-AU" dirty="0" smtClean="0"/>
              <a:t> keyword is not required.</a:t>
            </a:r>
            <a:br>
              <a:rPr lang="en-AU" dirty="0" smtClean="0"/>
            </a:br>
            <a:endParaRPr lang="en-AU" dirty="0" smtClean="0"/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 </a:t>
            </a:r>
            <a:r>
              <a:rPr lang="en-AU" i="1" dirty="0" smtClean="0"/>
              <a:t>Return </a:t>
            </a:r>
            <a:r>
              <a:rPr lang="en-AU" i="1" dirty="0" smtClean="0">
                <a:solidFill>
                  <a:srgbClr val="C00000"/>
                </a:solidFill>
              </a:rPr>
              <a:t>type</a:t>
            </a:r>
            <a:r>
              <a:rPr lang="en-AU" i="1" dirty="0" smtClean="0"/>
              <a:t> </a:t>
            </a:r>
            <a:r>
              <a:rPr lang="en-AU" dirty="0" smtClean="0"/>
              <a:t>is inferred from the expression. 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	The signature of the </a:t>
            </a:r>
            <a:r>
              <a:rPr lang="en-AU" i="1" smtClean="0"/>
              <a:t>where</a:t>
            </a:r>
            <a:r>
              <a:rPr lang="en-AU" smtClean="0"/>
              <a:t> method is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lvl="1"/>
            <a:r>
              <a:rPr lang="en-US" sz="1400" dirty="0" smtClean="0">
                <a:latin typeface="Lucida Console" pitchFamily="49" charset="0"/>
              </a:rPr>
              <a:t>public static </a:t>
            </a:r>
            <a:r>
              <a:rPr lang="en-US" sz="1400" dirty="0" err="1" smtClean="0">
                <a:latin typeface="Lucida Console" pitchFamily="49" charset="0"/>
              </a:rPr>
              <a:t>IEnumerable</a:t>
            </a:r>
            <a:r>
              <a:rPr lang="en-US" sz="1400" dirty="0" smtClean="0">
                <a:latin typeface="Lucida Console" pitchFamily="49" charset="0"/>
              </a:rPr>
              <a:t>&lt;</a:t>
            </a:r>
            <a:r>
              <a:rPr lang="en-US" sz="1400" dirty="0" smtClean="0">
                <a:solidFill>
                  <a:srgbClr val="C00000"/>
                </a:solidFill>
                <a:latin typeface="Lucida Console" pitchFamily="49" charset="0"/>
              </a:rPr>
              <a:t>T</a:t>
            </a:r>
            <a:r>
              <a:rPr lang="en-US" sz="1400" dirty="0" smtClean="0">
                <a:latin typeface="Lucida Console" pitchFamily="49" charset="0"/>
              </a:rPr>
              <a:t>&gt; Where&lt;</a:t>
            </a:r>
            <a:r>
              <a:rPr lang="en-US" sz="1400" dirty="0" smtClean="0">
                <a:solidFill>
                  <a:srgbClr val="C00000"/>
                </a:solidFill>
                <a:latin typeface="Lucida Console" pitchFamily="49" charset="0"/>
              </a:rPr>
              <a:t>T</a:t>
            </a:r>
            <a:r>
              <a:rPr lang="en-US" sz="1400" dirty="0" smtClean="0">
                <a:latin typeface="Lucida Console" pitchFamily="49" charset="0"/>
              </a:rPr>
              <a:t>&gt;( </a:t>
            </a:r>
            <a:r>
              <a:rPr lang="en-US" sz="1400" dirty="0" err="1" smtClean="0">
                <a:latin typeface="Lucida Console" pitchFamily="49" charset="0"/>
              </a:rPr>
              <a:t>IEnumerable</a:t>
            </a:r>
            <a:r>
              <a:rPr lang="en-US" sz="1400" dirty="0" smtClean="0">
                <a:latin typeface="Lucida Console" pitchFamily="49" charset="0"/>
              </a:rPr>
              <a:t>&lt;</a:t>
            </a:r>
            <a:r>
              <a:rPr lang="en-US" sz="1400" dirty="0" smtClean="0">
                <a:solidFill>
                  <a:srgbClr val="C00000"/>
                </a:solidFill>
                <a:latin typeface="Lucida Console" pitchFamily="49" charset="0"/>
              </a:rPr>
              <a:t>T</a:t>
            </a:r>
            <a:r>
              <a:rPr lang="en-US" sz="1400" dirty="0" smtClean="0">
                <a:latin typeface="Lucida Console" pitchFamily="49" charset="0"/>
              </a:rPr>
              <a:t>&gt; items, </a:t>
            </a:r>
            <a:r>
              <a:rPr lang="en-US" sz="1400" dirty="0" err="1" smtClean="0">
                <a:latin typeface="Lucida Console" pitchFamily="49" charset="0"/>
              </a:rPr>
              <a:t>Func</a:t>
            </a:r>
            <a:r>
              <a:rPr lang="en-US" sz="1400" dirty="0" smtClean="0">
                <a:latin typeface="Lucida Console" pitchFamily="49" charset="0"/>
              </a:rPr>
              <a:t>&lt;</a:t>
            </a:r>
            <a:r>
              <a:rPr lang="en-US" sz="1400" dirty="0" smtClean="0">
                <a:solidFill>
                  <a:srgbClr val="C00000"/>
                </a:solidFill>
                <a:latin typeface="Lucida Console" pitchFamily="49" charset="0"/>
              </a:rPr>
              <a:t>T</a:t>
            </a:r>
            <a:r>
              <a:rPr lang="en-US" sz="1400" dirty="0" smtClean="0">
                <a:latin typeface="Lucida Console" pitchFamily="49" charset="0"/>
              </a:rPr>
              <a:t>, </a:t>
            </a:r>
            <a:r>
              <a:rPr lang="en-US" sz="1400" dirty="0" err="1" smtClean="0">
                <a:latin typeface="Lucida Console" pitchFamily="49" charset="0"/>
              </a:rPr>
              <a:t>bool</a:t>
            </a:r>
            <a:r>
              <a:rPr lang="en-US" sz="1400" dirty="0" smtClean="0">
                <a:latin typeface="Lucida Console" pitchFamily="49" charset="0"/>
              </a:rPr>
              <a:t>&gt; predicate)</a:t>
            </a:r>
            <a:br>
              <a:rPr lang="en-US" sz="1400" dirty="0" smtClean="0">
                <a:latin typeface="Lucida Console" pitchFamily="49" charset="0"/>
              </a:rPr>
            </a:br>
            <a:endParaRPr lang="en-US" sz="1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 </a:t>
            </a:r>
            <a:r>
              <a:rPr lang="en-AU" i="1" dirty="0" smtClean="0"/>
              <a:t>Return</a:t>
            </a:r>
            <a:r>
              <a:rPr lang="en-AU" dirty="0" smtClean="0"/>
              <a:t> statement is not required.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C00000"/>
                </a:solidFill>
              </a:rPr>
              <a:t>Just Lambda,</a:t>
            </a:r>
            <a:r>
              <a:rPr lang="en-AU" dirty="0" smtClean="0"/>
              <a:t> not good enough!</a:t>
            </a:r>
            <a:br>
              <a:rPr lang="en-AU" dirty="0" smtClean="0"/>
            </a:br>
            <a:r>
              <a:rPr lang="en-AU" sz="3600" dirty="0" smtClean="0"/>
              <a:t>Problem1: Syntax   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2438400"/>
            <a:ext cx="8686800" cy="914400"/>
          </a:xfrm>
          <a:prstGeom prst="rect">
            <a:avLst/>
          </a:prstGeom>
          <a:gradFill rotWithShape="1">
            <a:gsLst>
              <a:gs pos="3000">
                <a:srgbClr val="54A9C4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 fontScale="77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err="1" smtClean="0">
                <a:latin typeface="Lucida Console" pitchFamily="49" charset="0"/>
              </a:rPr>
              <a:t>IEnumerable</a:t>
            </a:r>
            <a:r>
              <a:rPr lang="en-US" sz="1400" dirty="0" smtClean="0">
                <a:latin typeface="Lucida Console" pitchFamily="49" charset="0"/>
              </a:rPr>
              <a:t>&lt;string&gt; locals =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err="1" smtClean="0">
                <a:latin typeface="Lucida Console" pitchFamily="49" charset="0"/>
              </a:rPr>
              <a:t>EnumerableExtensions.Select</a:t>
            </a:r>
            <a:r>
              <a:rPr lang="en-US" sz="1400" dirty="0" smtClean="0">
                <a:latin typeface="Lucida Console" pitchFamily="49" charset="0"/>
              </a:rPr>
              <a:t>(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			</a:t>
            </a:r>
            <a:r>
              <a:rPr lang="en-US" sz="1400" dirty="0" err="1" smtClean="0">
                <a:latin typeface="Lucida Console" pitchFamily="49" charset="0"/>
              </a:rPr>
              <a:t>EnumerableExtensions.Where</a:t>
            </a:r>
            <a:r>
              <a:rPr lang="en-US" sz="1400" dirty="0" smtClean="0">
                <a:latin typeface="Lucida Console" pitchFamily="49" charset="0"/>
              </a:rPr>
              <a:t>(customers, c =&gt; </a:t>
            </a:r>
            <a:r>
              <a:rPr lang="en-US" sz="1400" dirty="0" err="1" smtClean="0">
                <a:latin typeface="Lucida Console" pitchFamily="49" charset="0"/>
              </a:rPr>
              <a:t>c.ZipCode</a:t>
            </a:r>
            <a:r>
              <a:rPr lang="en-US" sz="1400" dirty="0" smtClean="0">
                <a:latin typeface="Lucida Console" pitchFamily="49" charset="0"/>
              </a:rPr>
              <a:t> == 91822), c =&gt; </a:t>
            </a:r>
            <a:r>
              <a:rPr lang="en-US" sz="1400" dirty="0" err="1" smtClean="0">
                <a:latin typeface="Lucida Console" pitchFamily="49" charset="0"/>
              </a:rPr>
              <a:t>c.Name</a:t>
            </a:r>
            <a:endParaRPr lang="en-US" sz="1400" dirty="0" smtClean="0">
              <a:latin typeface="Lucida Console" pitchFamily="49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				      );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37338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</a:t>
            </a:r>
            <a:r>
              <a:rPr lang="en-US" dirty="0" smtClean="0"/>
              <a:t>In the case of multiple operators, the consumer has to invert his thinking to write the correct syntax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5943600"/>
            <a:ext cx="8686800" cy="457200"/>
          </a:xfrm>
          <a:prstGeom prst="rect">
            <a:avLst/>
          </a:prstGeom>
          <a:gradFill rotWithShape="1">
            <a:gsLst>
              <a:gs pos="3000">
                <a:srgbClr val="54A9C4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sequence&lt;Customer&gt; locals = </a:t>
            </a:r>
            <a:r>
              <a:rPr lang="en-US" sz="1400" dirty="0" err="1" smtClean="0">
                <a:latin typeface="Lucida Console" pitchFamily="49" charset="0"/>
              </a:rPr>
              <a:t>customers.where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ZipCode</a:t>
            </a:r>
            <a:r>
              <a:rPr lang="en-US" sz="1400" dirty="0" smtClean="0">
                <a:latin typeface="Lucida Console" pitchFamily="49" charset="0"/>
              </a:rPr>
              <a:t> == 98112).select(Name);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7" name="Down Arrow 6"/>
          <p:cNvSpPr/>
          <p:nvPr/>
        </p:nvSpPr>
        <p:spPr>
          <a:xfrm rot="10564430">
            <a:off x="4435296" y="3520896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49530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</a:t>
            </a:r>
            <a:r>
              <a:rPr lang="en-US" dirty="0" smtClean="0"/>
              <a:t>This is the syntax we would prefer to use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9578706">
            <a:off x="4141744" y="5284744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C00000"/>
                </a:solidFill>
              </a:rPr>
              <a:t>Just Lambda,</a:t>
            </a:r>
            <a:r>
              <a:rPr lang="en-AU" dirty="0" smtClean="0"/>
              <a:t> not good enough!</a:t>
            </a:r>
            <a:br>
              <a:rPr lang="en-AU" dirty="0" smtClean="0"/>
            </a:br>
            <a:r>
              <a:rPr lang="en-AU" sz="3600" dirty="0" smtClean="0"/>
              <a:t>Problem2: Cohesion.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2438400"/>
            <a:ext cx="8686800" cy="685800"/>
          </a:xfrm>
          <a:prstGeom prst="rect">
            <a:avLst/>
          </a:prstGeom>
          <a:gradFill rotWithShape="1">
            <a:gsLst>
              <a:gs pos="3000">
                <a:srgbClr val="54A9C4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 fontScale="9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err="1" smtClean="0">
                <a:latin typeface="Lucida Console" pitchFamily="49" charset="0"/>
              </a:rPr>
              <a:t>IEnumerable</a:t>
            </a:r>
            <a:r>
              <a:rPr lang="en-US" sz="1400" dirty="0" smtClean="0">
                <a:latin typeface="Lucida Console" pitchFamily="49" charset="0"/>
              </a:rPr>
              <a:t>&lt;string&gt; locals =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			</a:t>
            </a:r>
            <a:r>
              <a:rPr lang="en-US" sz="1400" dirty="0" err="1" smtClean="0">
                <a:latin typeface="Lucida Console" pitchFamily="49" charset="0"/>
              </a:rPr>
              <a:t>EnumerableExtensions.Where</a:t>
            </a:r>
            <a:r>
              <a:rPr lang="en-US" sz="1400" dirty="0" smtClean="0">
                <a:latin typeface="Lucida Console" pitchFamily="49" charset="0"/>
              </a:rPr>
              <a:t>(customers, c =&gt; </a:t>
            </a:r>
            <a:r>
              <a:rPr lang="en-US" sz="1400" dirty="0" err="1" smtClean="0">
                <a:latin typeface="Lucida Console" pitchFamily="49" charset="0"/>
              </a:rPr>
              <a:t>c.ZipCode</a:t>
            </a:r>
            <a:r>
              <a:rPr lang="en-US" sz="1400" dirty="0" smtClean="0">
                <a:latin typeface="Lucida Console" pitchFamily="49" charset="0"/>
              </a:rPr>
              <a:t> == 91822;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		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3733800"/>
            <a:ext cx="655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thinking about the operations that can be performed on </a:t>
            </a:r>
            <a:r>
              <a:rPr lang="en-US" b="1" i="1" dirty="0" smtClean="0">
                <a:solidFill>
                  <a:srgbClr val="C00000"/>
                </a:solidFill>
              </a:rPr>
              <a:t>Customer</a:t>
            </a:r>
            <a:r>
              <a:rPr lang="en-US" dirty="0" smtClean="0"/>
              <a:t>,  the consumer currently has to know about the </a:t>
            </a:r>
            <a:r>
              <a:rPr lang="en-US" b="1" i="1" dirty="0" err="1" smtClean="0">
                <a:solidFill>
                  <a:srgbClr val="C00000"/>
                </a:solidFill>
              </a:rPr>
              <a:t>EnumerableExtensions</a:t>
            </a:r>
            <a:r>
              <a:rPr lang="en-US" dirty="0" smtClean="0"/>
              <a:t> class. </a:t>
            </a:r>
          </a:p>
          <a:p>
            <a:endParaRPr lang="en-US" dirty="0" smtClean="0"/>
          </a:p>
          <a:p>
            <a:r>
              <a:rPr lang="en-US" dirty="0" smtClean="0"/>
              <a:t>The root of the problem for the query above is that </a:t>
            </a:r>
            <a:r>
              <a:rPr lang="en-US" b="1" i="1" dirty="0" smtClean="0"/>
              <a:t>we want to add methods to </a:t>
            </a:r>
            <a:r>
              <a:rPr lang="en-US" b="1" i="1" dirty="0" err="1" smtClean="0"/>
              <a:t>IEnumerable</a:t>
            </a:r>
            <a:r>
              <a:rPr lang="en-US" b="1" i="1" dirty="0" smtClean="0"/>
              <a:t>&lt;T&gt;.</a:t>
            </a:r>
            <a:r>
              <a:rPr lang="en-US" dirty="0" smtClean="0"/>
              <a:t>  However, if we were to add operators, such as Where, Select, and so on, </a:t>
            </a:r>
            <a:r>
              <a:rPr lang="en-US" b="1" i="1" dirty="0" smtClean="0"/>
              <a:t>every existing and future implementer would be required to implement those methods. 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0564430">
            <a:off x="1617836" y="3370435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</a:t>
            </a:r>
            <a:r>
              <a:rPr lang="en-AU" i="1" dirty="0" smtClean="0"/>
              <a:t>Extension Methods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Extension methods are basically </a:t>
            </a:r>
            <a:r>
              <a:rPr lang="en-US" b="1" i="1" dirty="0" smtClean="0"/>
              <a:t>static</a:t>
            </a:r>
            <a:r>
              <a:rPr lang="en-US" dirty="0" smtClean="0"/>
              <a:t> methods that are callable through an </a:t>
            </a:r>
            <a:r>
              <a:rPr lang="en-US" b="1" i="1" dirty="0" smtClean="0"/>
              <a:t>instance</a:t>
            </a:r>
            <a:r>
              <a:rPr lang="en-US" dirty="0" smtClean="0"/>
              <a:t> syntax.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962400"/>
            <a:ext cx="8686800" cy="1524000"/>
          </a:xfrm>
          <a:prstGeom prst="rect">
            <a:avLst/>
          </a:prstGeom>
          <a:gradFill rotWithShape="1">
            <a:gsLst>
              <a:gs pos="3000">
                <a:srgbClr val="54A9C4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public static </a:t>
            </a:r>
            <a:r>
              <a:rPr lang="en-US" sz="1400" dirty="0" err="1" smtClean="0">
                <a:latin typeface="Lucida Console" pitchFamily="49" charset="0"/>
              </a:rPr>
              <a:t>IEnumerable</a:t>
            </a:r>
            <a:r>
              <a:rPr lang="en-US" sz="1400" dirty="0" smtClean="0">
                <a:latin typeface="Lucida Console" pitchFamily="49" charset="0"/>
              </a:rPr>
              <a:t>&lt;T&gt; Where&lt;T&gt;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			( 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			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</a:rPr>
              <a:t>this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IEnumerable</a:t>
            </a:r>
            <a:r>
              <a:rPr lang="en-US" sz="1400" dirty="0" smtClean="0">
                <a:latin typeface="Lucida Console" pitchFamily="49" charset="0"/>
              </a:rPr>
              <a:t>&lt;T&gt; items, 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			</a:t>
            </a:r>
            <a:r>
              <a:rPr lang="en-US" sz="1400" dirty="0" err="1" smtClean="0">
                <a:latin typeface="Lucida Console" pitchFamily="49" charset="0"/>
              </a:rPr>
              <a:t>Func</a:t>
            </a:r>
            <a:r>
              <a:rPr lang="en-US" sz="1400" dirty="0" smtClean="0">
                <a:latin typeface="Lucida Console" pitchFamily="49" charset="0"/>
              </a:rPr>
              <a:t>&lt;T, </a:t>
            </a:r>
            <a:r>
              <a:rPr lang="en-US" sz="1400" dirty="0" err="1" smtClean="0">
                <a:latin typeface="Lucida Console" pitchFamily="49" charset="0"/>
              </a:rPr>
              <a:t>bool</a:t>
            </a:r>
            <a:r>
              <a:rPr lang="en-US" sz="1400" dirty="0" smtClean="0">
                <a:latin typeface="Lucida Console" pitchFamily="49" charset="0"/>
              </a:rPr>
              <a:t>&gt; predicate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AU" sz="1400" dirty="0" smtClean="0">
                <a:latin typeface="Lucida Console" pitchFamily="49" charset="0"/>
              </a:rPr>
              <a:t>			)			</a:t>
            </a:r>
            <a:endParaRPr lang="en-US" sz="1400" dirty="0" smtClean="0">
              <a:latin typeface="Lucida Console" pitchFamily="49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		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smtClean="0"/>
              <a:t>Extension Methods</a:t>
            </a:r>
            <a:r>
              <a:rPr lang="en-US" i="1" dirty="0" smtClean="0"/>
              <a:t> Example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514600"/>
            <a:ext cx="3048000" cy="990600"/>
          </a:xfrm>
          <a:prstGeom prst="rect">
            <a:avLst/>
          </a:prstGeom>
          <a:gradFill rotWithShape="1">
            <a:gsLst>
              <a:gs pos="3000">
                <a:srgbClr val="54A9C4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interface </a:t>
            </a:r>
            <a:r>
              <a:rPr lang="en-US" sz="1400" dirty="0" err="1" smtClean="0">
                <a:latin typeface="Lucida Console" pitchFamily="49" charset="0"/>
              </a:rPr>
              <a:t>IDog</a:t>
            </a:r>
            <a:r>
              <a:rPr lang="en-US" sz="1400" dirty="0" smtClean="0">
                <a:latin typeface="Lucida Console" pitchFamily="49" charset="0"/>
              </a:rPr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{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	void Bark(</a:t>
            </a:r>
            <a:r>
              <a:rPr lang="en-US" sz="1400" dirty="0" err="1" smtClean="0"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seconds);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}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267200"/>
            <a:ext cx="4648200" cy="1828800"/>
          </a:xfrm>
          <a:prstGeom prst="rect">
            <a:avLst/>
          </a:prstGeom>
          <a:gradFill rotWithShape="1">
            <a:gsLst>
              <a:gs pos="3000">
                <a:srgbClr val="54A9C4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static class </a:t>
            </a:r>
            <a:r>
              <a:rPr lang="en-US" sz="1400" dirty="0" err="1" smtClean="0">
                <a:latin typeface="Lucida Console" pitchFamily="49" charset="0"/>
              </a:rPr>
              <a:t>DogExtensions</a:t>
            </a:r>
            <a:endParaRPr lang="en-US" sz="1400" dirty="0" smtClean="0">
              <a:latin typeface="Lucida Console" pitchFamily="49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AU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	public static void Bark(this </a:t>
            </a:r>
            <a:r>
              <a:rPr lang="en-US" sz="1400" dirty="0" err="1" smtClean="0">
                <a:latin typeface="Lucida Console" pitchFamily="49" charset="0"/>
              </a:rPr>
              <a:t>IDog</a:t>
            </a:r>
            <a:r>
              <a:rPr lang="en-US" sz="1400" dirty="0" smtClean="0">
                <a:latin typeface="Lucida Console" pitchFamily="49" charset="0"/>
              </a:rPr>
              <a:t> dog) </a:t>
            </a:r>
            <a:br>
              <a:rPr lang="en-US" sz="1400" dirty="0" smtClean="0">
                <a:latin typeface="Lucida Console" pitchFamily="49" charset="0"/>
              </a:rPr>
            </a:br>
            <a:r>
              <a:rPr lang="en-US" sz="1400" dirty="0" smtClean="0">
                <a:latin typeface="Lucida Console" pitchFamily="49" charset="0"/>
              </a:rPr>
              <a:t>{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err="1" smtClean="0">
                <a:latin typeface="Lucida Console" pitchFamily="49" charset="0"/>
              </a:rPr>
              <a:t>dog.Bark</a:t>
            </a:r>
            <a:r>
              <a:rPr lang="en-US" sz="1400" dirty="0" smtClean="0">
                <a:latin typeface="Lucida Console" pitchFamily="49" charset="0"/>
              </a:rPr>
              <a:t>(2);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	}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}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133600"/>
            <a:ext cx="175189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err="1" smtClean="0"/>
              <a:t>InterfaceFile.dll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886200"/>
            <a:ext cx="250389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err="1" smtClean="0"/>
              <a:t>ClassWeAddedLater.dll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72200" y="2514600"/>
            <a:ext cx="2743200" cy="1828800"/>
          </a:xfrm>
          <a:prstGeom prst="rect">
            <a:avLst/>
          </a:prstGeom>
          <a:gradFill rotWithShape="1">
            <a:gsLst>
              <a:gs pos="3000">
                <a:srgbClr val="FFC000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static void Main()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   {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en-US" sz="1400" dirty="0" err="1" smtClean="0">
                <a:latin typeface="Lucida Console" pitchFamily="49" charset="0"/>
              </a:rPr>
              <a:t>IDog</a:t>
            </a:r>
            <a:r>
              <a:rPr lang="en-US" sz="1400" dirty="0" smtClean="0">
                <a:latin typeface="Lucida Console" pitchFamily="49" charset="0"/>
              </a:rPr>
              <a:t> d;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en-US" sz="1400" dirty="0" err="1" smtClean="0">
                <a:latin typeface="Lucida Console" pitchFamily="49" charset="0"/>
              </a:rPr>
              <a:t>d.Bark</a:t>
            </a:r>
            <a:r>
              <a:rPr lang="en-US" sz="1400" dirty="0" smtClean="0">
                <a:latin typeface="Lucida Console" pitchFamily="49" charset="0"/>
              </a:rPr>
              <a:t>(); //OK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en-US" sz="1400" dirty="0" err="1" smtClean="0">
                <a:latin typeface="Lucida Console" pitchFamily="49" charset="0"/>
              </a:rPr>
              <a:t>d.Bark</a:t>
            </a:r>
            <a:r>
              <a:rPr lang="en-US" sz="1400" dirty="0" smtClean="0">
                <a:latin typeface="Lucida Console" pitchFamily="49" charset="0"/>
              </a:rPr>
              <a:t>(3); //OK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   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6" idx="3"/>
          </p:cNvCxnSpPr>
          <p:nvPr/>
        </p:nvCxnSpPr>
        <p:spPr>
          <a:xfrm rot="10800000">
            <a:off x="2056690" y="2318266"/>
            <a:ext cx="4115510" cy="729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819400" y="3048000"/>
            <a:ext cx="33528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621209">
            <a:off x="4138538" y="2463499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Reference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20595509">
            <a:off x="4143394" y="3435954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So now, with extension methods we can write….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819400"/>
            <a:ext cx="845820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IEnumerable</a:t>
            </a:r>
            <a:r>
              <a:rPr lang="en-US" sz="1400" dirty="0" smtClean="0">
                <a:latin typeface="Lucida Console" pitchFamily="49" charset="0"/>
              </a:rPr>
              <a:t>&lt;string&gt; locals = 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customers.Where</a:t>
            </a:r>
            <a:r>
              <a:rPr lang="en-US" sz="1400" dirty="0" smtClean="0">
                <a:latin typeface="Lucida Console" pitchFamily="49" charset="0"/>
              </a:rPr>
              <a:t>(c =&gt; </a:t>
            </a:r>
            <a:r>
              <a:rPr lang="en-US" sz="1400" dirty="0" err="1" smtClean="0">
                <a:latin typeface="Lucida Console" pitchFamily="49" charset="0"/>
              </a:rPr>
              <a:t>c.ZipCode</a:t>
            </a:r>
            <a:r>
              <a:rPr lang="en-US" sz="1400" dirty="0" smtClean="0">
                <a:latin typeface="Lucida Console" pitchFamily="49" charset="0"/>
              </a:rPr>
              <a:t> == 91822).Select(c =&gt; </a:t>
            </a:r>
            <a:r>
              <a:rPr lang="en-US" sz="1400" dirty="0" err="1" smtClean="0">
                <a:latin typeface="Lucida Console" pitchFamily="49" charset="0"/>
              </a:rPr>
              <a:t>c.Name</a:t>
            </a:r>
            <a:r>
              <a:rPr lang="en-US" sz="1400" dirty="0" smtClean="0">
                <a:latin typeface="Lucida Console" pitchFamily="49" charset="0"/>
              </a:rPr>
              <a:t>);</a:t>
            </a:r>
            <a:endParaRPr lang="en-US" sz="1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If we wanted to write this….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133600"/>
            <a:ext cx="8458201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Lucida Console" pitchFamily="49" charset="0"/>
              </a:rPr>
              <a:t>IEnumerable</a:t>
            </a:r>
            <a:r>
              <a:rPr lang="en-US" sz="1100" dirty="0" smtClean="0">
                <a:latin typeface="Lucida Console" pitchFamily="49" charset="0"/>
              </a:rPr>
              <a:t>&lt;</a:t>
            </a:r>
            <a:r>
              <a:rPr lang="en-US" sz="1100" dirty="0" err="1" smtClean="0">
                <a:latin typeface="Lucida Console" pitchFamily="49" charset="0"/>
              </a:rPr>
              <a:t>CustomerTuple</a:t>
            </a:r>
            <a:r>
              <a:rPr lang="en-US" sz="1100" dirty="0" smtClean="0">
                <a:latin typeface="Lucida Console" pitchFamily="49" charset="0"/>
              </a:rPr>
              <a:t>&gt; locals = </a:t>
            </a:r>
            <a:br>
              <a:rPr lang="en-US" sz="1100" dirty="0" smtClean="0">
                <a:latin typeface="Lucida Console" pitchFamily="49" charset="0"/>
              </a:rPr>
            </a:br>
            <a:r>
              <a:rPr lang="en-US" sz="1100" dirty="0" err="1" smtClean="0">
                <a:latin typeface="Lucida Console" pitchFamily="49" charset="0"/>
              </a:rPr>
              <a:t>customers.Where</a:t>
            </a:r>
            <a:r>
              <a:rPr lang="en-US" sz="1100" dirty="0" smtClean="0">
                <a:latin typeface="Lucida Console" pitchFamily="49" charset="0"/>
              </a:rPr>
              <a:t>(c =&gt; </a:t>
            </a:r>
            <a:r>
              <a:rPr lang="en-US" sz="1100" dirty="0" err="1" smtClean="0">
                <a:latin typeface="Lucida Console" pitchFamily="49" charset="0"/>
              </a:rPr>
              <a:t>c.ZipCode</a:t>
            </a:r>
            <a:r>
              <a:rPr lang="en-US" sz="1100" dirty="0" smtClean="0">
                <a:latin typeface="Lucida Console" pitchFamily="49" charset="0"/>
              </a:rPr>
              <a:t> == 91822).Select(c =&gt; </a:t>
            </a:r>
            <a:r>
              <a:rPr lang="en-US" sz="1100" b="1" dirty="0" smtClean="0">
                <a:latin typeface="Lucida Console" pitchFamily="49" charset="0"/>
              </a:rPr>
              <a:t>new</a:t>
            </a:r>
            <a:r>
              <a:rPr lang="en-US" sz="1100" dirty="0" smtClean="0">
                <a:latin typeface="Lucida Console" pitchFamily="49" charset="0"/>
              </a:rPr>
              <a:t> </a:t>
            </a:r>
            <a:r>
              <a:rPr lang="en-US" sz="1100" b="1" dirty="0" err="1" smtClean="0">
                <a:latin typeface="Lucida Console" pitchFamily="49" charset="0"/>
              </a:rPr>
              <a:t>CustomerTuple</a:t>
            </a:r>
            <a:r>
              <a:rPr lang="en-US" sz="1100" b="1" dirty="0" smtClean="0">
                <a:latin typeface="Lucida Console" pitchFamily="49" charset="0"/>
              </a:rPr>
              <a:t>(</a:t>
            </a:r>
            <a:r>
              <a:rPr lang="en-US" sz="1100" b="1" dirty="0" err="1" smtClean="0">
                <a:latin typeface="Lucida Console" pitchFamily="49" charset="0"/>
              </a:rPr>
              <a:t>c.Name</a:t>
            </a:r>
            <a:r>
              <a:rPr lang="en-US" sz="1100" b="1" dirty="0" smtClean="0">
                <a:latin typeface="Lucida Console" pitchFamily="49" charset="0"/>
              </a:rPr>
              <a:t>, </a:t>
            </a:r>
            <a:r>
              <a:rPr lang="en-US" sz="1100" b="1" dirty="0" err="1" smtClean="0">
                <a:latin typeface="Lucida Console" pitchFamily="49" charset="0"/>
              </a:rPr>
              <a:t>c.Address</a:t>
            </a:r>
            <a:r>
              <a:rPr lang="en-US" sz="1100" dirty="0" smtClean="0">
                <a:latin typeface="Lucida Console" pitchFamily="49" charset="0"/>
              </a:rPr>
              <a:t>));</a:t>
            </a:r>
            <a:endParaRPr lang="en-US" sz="1100" dirty="0"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11495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Then we would also have to write this….what a pain!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410352"/>
            <a:ext cx="8458201" cy="1785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latin typeface="Lucida Console" pitchFamily="49" charset="0"/>
              </a:rPr>
              <a:t>class </a:t>
            </a:r>
            <a:r>
              <a:rPr lang="en-US" sz="1100" b="1" dirty="0" err="1" smtClean="0">
                <a:latin typeface="Lucida Console" pitchFamily="49" charset="0"/>
              </a:rPr>
              <a:t>CustomerTuple</a:t>
            </a:r>
            <a:r>
              <a:rPr lang="en-US" sz="1100" b="1" dirty="0" smtClean="0">
                <a:latin typeface="Lucida Console" pitchFamily="49" charset="0"/>
              </a:rPr>
              <a:t> </a:t>
            </a:r>
          </a:p>
          <a:p>
            <a:r>
              <a:rPr lang="en-US" sz="1100" dirty="0" smtClean="0">
                <a:latin typeface="Lucida Console" pitchFamily="49" charset="0"/>
              </a:rPr>
              <a:t>{ </a:t>
            </a:r>
          </a:p>
          <a:p>
            <a:r>
              <a:rPr lang="en-US" sz="1100" dirty="0" smtClean="0">
                <a:latin typeface="Lucida Console" pitchFamily="49" charset="0"/>
              </a:rPr>
              <a:t>	public string Name; </a:t>
            </a:r>
          </a:p>
          <a:p>
            <a:r>
              <a:rPr lang="en-US" sz="1100" dirty="0" smtClean="0">
                <a:latin typeface="Lucida Console" pitchFamily="49" charset="0"/>
              </a:rPr>
              <a:t>	public string Address; </a:t>
            </a:r>
          </a:p>
          <a:p>
            <a:r>
              <a:rPr lang="en-US" sz="1100" dirty="0" smtClean="0">
                <a:latin typeface="Lucida Console" pitchFamily="49" charset="0"/>
              </a:rPr>
              <a:t>	public </a:t>
            </a:r>
            <a:r>
              <a:rPr lang="en-US" sz="1100" dirty="0" err="1" smtClean="0">
                <a:latin typeface="Lucida Console" pitchFamily="49" charset="0"/>
              </a:rPr>
              <a:t>CustomerTuple</a:t>
            </a:r>
            <a:r>
              <a:rPr lang="en-US" sz="1100" dirty="0" smtClean="0">
                <a:latin typeface="Lucida Console" pitchFamily="49" charset="0"/>
              </a:rPr>
              <a:t>(string name, string address) </a:t>
            </a:r>
          </a:p>
          <a:p>
            <a:r>
              <a:rPr lang="en-US" sz="1100" dirty="0" smtClean="0">
                <a:latin typeface="Lucida Console" pitchFamily="49" charset="0"/>
              </a:rPr>
              <a:t>	{ </a:t>
            </a:r>
          </a:p>
          <a:p>
            <a:r>
              <a:rPr lang="en-US" sz="1100" dirty="0" smtClean="0">
                <a:latin typeface="Lucida Console" pitchFamily="49" charset="0"/>
              </a:rPr>
              <a:t>		</a:t>
            </a:r>
            <a:r>
              <a:rPr lang="en-US" sz="1100" dirty="0" err="1" smtClean="0">
                <a:latin typeface="Lucida Console" pitchFamily="49" charset="0"/>
              </a:rPr>
              <a:t>this.Name</a:t>
            </a:r>
            <a:r>
              <a:rPr lang="en-US" sz="1100" dirty="0" smtClean="0">
                <a:latin typeface="Lucida Console" pitchFamily="49" charset="0"/>
              </a:rPr>
              <a:t> = name; </a:t>
            </a:r>
          </a:p>
          <a:p>
            <a:r>
              <a:rPr lang="en-US" sz="1100" dirty="0" smtClean="0">
                <a:latin typeface="Lucida Console" pitchFamily="49" charset="0"/>
              </a:rPr>
              <a:t>		</a:t>
            </a:r>
            <a:r>
              <a:rPr lang="en-US" sz="1100" dirty="0" err="1" smtClean="0">
                <a:latin typeface="Lucida Console" pitchFamily="49" charset="0"/>
              </a:rPr>
              <a:t>this.Address</a:t>
            </a:r>
            <a:r>
              <a:rPr lang="en-US" sz="1100" dirty="0" smtClean="0">
                <a:latin typeface="Lucida Console" pitchFamily="49" charset="0"/>
              </a:rPr>
              <a:t> = address; </a:t>
            </a:r>
          </a:p>
          <a:p>
            <a:r>
              <a:rPr lang="en-US" sz="1100" dirty="0" smtClean="0">
                <a:latin typeface="Lucida Console" pitchFamily="49" charset="0"/>
              </a:rPr>
              <a:t> </a:t>
            </a:r>
          </a:p>
          <a:p>
            <a:r>
              <a:rPr lang="en-US" sz="1100" dirty="0" smtClean="0">
                <a:latin typeface="Lucida Console" pitchFamily="49" charset="0"/>
              </a:rPr>
              <a:t>	} </a:t>
            </a:r>
            <a:endParaRPr lang="en-US" sz="11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</a:t>
            </a:r>
            <a:r>
              <a:rPr lang="en-AU" i="1" dirty="0" smtClean="0"/>
              <a:t>Anonymous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133600"/>
            <a:ext cx="8458201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latin typeface="Lucida Console" pitchFamily="49" charset="0"/>
              </a:rPr>
              <a:t>locals = </a:t>
            </a:r>
            <a:r>
              <a:rPr lang="en-US" sz="1100" dirty="0" err="1" smtClean="0">
                <a:latin typeface="Lucida Console" pitchFamily="49" charset="0"/>
              </a:rPr>
              <a:t>customers.Where</a:t>
            </a:r>
            <a:r>
              <a:rPr lang="en-US" sz="1100" dirty="0" smtClean="0">
                <a:latin typeface="Lucida Console" pitchFamily="49" charset="0"/>
              </a:rPr>
              <a:t>(c =&gt; </a:t>
            </a:r>
            <a:r>
              <a:rPr lang="en-US" sz="1100" dirty="0" err="1" smtClean="0">
                <a:latin typeface="Lucida Console" pitchFamily="49" charset="0"/>
              </a:rPr>
              <a:t>c.ZipCode</a:t>
            </a:r>
            <a:r>
              <a:rPr lang="en-US" sz="1100" dirty="0" smtClean="0">
                <a:latin typeface="Lucida Console" pitchFamily="49" charset="0"/>
              </a:rPr>
              <a:t> == 91822) .Select(c =&gt; </a:t>
            </a:r>
            <a:r>
              <a:rPr lang="en-US" sz="1100" b="1" dirty="0" smtClean="0">
                <a:latin typeface="Lucida Console" pitchFamily="49" charset="0"/>
              </a:rPr>
              <a:t>new { </a:t>
            </a:r>
            <a:r>
              <a:rPr lang="en-US" sz="1100" b="1" dirty="0" err="1" smtClean="0">
                <a:latin typeface="Lucida Console" pitchFamily="49" charset="0"/>
              </a:rPr>
              <a:t>c.Name</a:t>
            </a:r>
            <a:r>
              <a:rPr lang="en-US" sz="1100" b="1" dirty="0" smtClean="0">
                <a:latin typeface="Lucida Console" pitchFamily="49" charset="0"/>
              </a:rPr>
              <a:t>, </a:t>
            </a:r>
            <a:r>
              <a:rPr lang="en-US" sz="1100" b="1" dirty="0" err="1" smtClean="0">
                <a:latin typeface="Lucida Console" pitchFamily="49" charset="0"/>
              </a:rPr>
              <a:t>c.Address</a:t>
            </a:r>
            <a:r>
              <a:rPr lang="en-US" sz="1100" b="1" dirty="0" smtClean="0">
                <a:latin typeface="Lucida Console" pitchFamily="49" charset="0"/>
              </a:rPr>
              <a:t> }</a:t>
            </a:r>
            <a:r>
              <a:rPr lang="en-US" sz="1100" dirty="0" smtClean="0">
                <a:latin typeface="Lucida Console" pitchFamily="49" charset="0"/>
              </a:rPr>
              <a:t>);</a:t>
            </a:r>
            <a:endParaRPr lang="en-US" sz="1100" dirty="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4495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will generate  a new (anonymous) type for you and initialise its properties.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0800000">
            <a:off x="5562600" y="2514600"/>
            <a:ext cx="228600" cy="1981200"/>
          </a:xfrm>
          <a:prstGeom prst="downArrow">
            <a:avLst>
              <a:gd name="adj1" fmla="val 50000"/>
              <a:gd name="adj2" fmla="val 13080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4000" dirty="0" smtClean="0"/>
              <a:t>Introducing </a:t>
            </a:r>
            <a:r>
              <a:rPr lang="en-AU" sz="4000" b="1" i="1" dirty="0" smtClean="0"/>
              <a:t>Anonymous types </a:t>
            </a:r>
            <a:r>
              <a:rPr lang="en-AU" sz="4000" i="1" dirty="0" smtClean="0"/>
              <a:t>and </a:t>
            </a:r>
            <a:r>
              <a:rPr lang="en-AU" sz="4000" b="1" i="1" dirty="0" smtClean="0"/>
              <a:t>Object </a:t>
            </a:r>
            <a:r>
              <a:rPr lang="en-AU" sz="4000" b="1" i="1" dirty="0" err="1" smtClean="0"/>
              <a:t>initialisers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133600"/>
            <a:ext cx="8458201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latin typeface="Lucida Console" pitchFamily="49" charset="0"/>
              </a:rPr>
              <a:t>locals = </a:t>
            </a:r>
            <a:r>
              <a:rPr lang="en-US" sz="1100" dirty="0" err="1" smtClean="0">
                <a:latin typeface="Lucida Console" pitchFamily="49" charset="0"/>
              </a:rPr>
              <a:t>customers.Where</a:t>
            </a:r>
            <a:r>
              <a:rPr lang="en-US" sz="1100" dirty="0" smtClean="0">
                <a:latin typeface="Lucida Console" pitchFamily="49" charset="0"/>
              </a:rPr>
              <a:t>(c =&gt; </a:t>
            </a:r>
            <a:r>
              <a:rPr lang="en-US" sz="1100" dirty="0" err="1" smtClean="0">
                <a:latin typeface="Lucida Console" pitchFamily="49" charset="0"/>
              </a:rPr>
              <a:t>c.ZipCode</a:t>
            </a:r>
            <a:r>
              <a:rPr lang="en-US" sz="1100" dirty="0" smtClean="0">
                <a:latin typeface="Lucida Console" pitchFamily="49" charset="0"/>
              </a:rPr>
              <a:t> == 91822) .Select(c =&gt; </a:t>
            </a:r>
            <a:r>
              <a:rPr lang="en-US" sz="1100" b="1" dirty="0" smtClean="0">
                <a:latin typeface="Lucida Console" pitchFamily="49" charset="0"/>
              </a:rPr>
              <a:t>new { </a:t>
            </a:r>
            <a:r>
              <a:rPr lang="en-US" sz="1100" b="1" dirty="0" err="1" smtClean="0">
                <a:latin typeface="Lucida Console" pitchFamily="49" charset="0"/>
              </a:rPr>
              <a:t>c.Name</a:t>
            </a:r>
            <a:r>
              <a:rPr lang="en-US" sz="1100" b="1" dirty="0" smtClean="0">
                <a:latin typeface="Lucida Console" pitchFamily="49" charset="0"/>
              </a:rPr>
              <a:t>, </a:t>
            </a:r>
            <a:r>
              <a:rPr lang="en-US" sz="1100" b="1" dirty="0" err="1" smtClean="0">
                <a:latin typeface="Lucida Console" pitchFamily="49" charset="0"/>
              </a:rPr>
              <a:t>c.Address</a:t>
            </a:r>
            <a:r>
              <a:rPr lang="en-US" sz="1100" b="1" dirty="0" smtClean="0">
                <a:latin typeface="Lucida Console" pitchFamily="49" charset="0"/>
              </a:rPr>
              <a:t> }</a:t>
            </a:r>
            <a:r>
              <a:rPr lang="en-US" sz="1100" dirty="0" smtClean="0">
                <a:latin typeface="Lucida Console" pitchFamily="49" charset="0"/>
              </a:rPr>
              <a:t>);</a:t>
            </a:r>
            <a:endParaRPr lang="en-US" sz="1100" dirty="0">
              <a:latin typeface="Lucida Console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5562600" y="2514600"/>
            <a:ext cx="228600" cy="1981200"/>
          </a:xfrm>
          <a:prstGeom prst="downArrow">
            <a:avLst>
              <a:gd name="adj1" fmla="val 50000"/>
              <a:gd name="adj2" fmla="val 13080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5562600"/>
            <a:ext cx="877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C00000"/>
                </a:solidFill>
              </a:rPr>
              <a:t>But how do we declare the </a:t>
            </a:r>
            <a:r>
              <a:rPr lang="en-AU" b="1" i="1" dirty="0" smtClean="0">
                <a:solidFill>
                  <a:srgbClr val="C00000"/>
                </a:solidFill>
              </a:rPr>
              <a:t>locals</a:t>
            </a:r>
            <a:r>
              <a:rPr lang="en-AU" b="1" dirty="0" smtClean="0">
                <a:solidFill>
                  <a:srgbClr val="C00000"/>
                </a:solidFill>
              </a:rPr>
              <a:t> variable if we don’t know the name of the type?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381000" y="2438400"/>
            <a:ext cx="228600" cy="3124200"/>
          </a:xfrm>
          <a:prstGeom prst="downArrow">
            <a:avLst>
              <a:gd name="adj1" fmla="val 50000"/>
              <a:gd name="adj2" fmla="val 130808"/>
            </a:avLst>
          </a:prstGeom>
          <a:gradFill>
            <a:gsLst>
              <a:gs pos="41000">
                <a:srgbClr val="C00000"/>
              </a:gs>
              <a:gs pos="43000">
                <a:schemeClr val="dk1">
                  <a:tint val="44000"/>
                  <a:satMod val="165000"/>
                </a:schemeClr>
              </a:gs>
              <a:gs pos="93000">
                <a:schemeClr val="dk1">
                  <a:tint val="15000"/>
                  <a:satMod val="165000"/>
                </a:schemeClr>
              </a:gs>
              <a:gs pos="100000">
                <a:schemeClr val="dk1">
                  <a:tint val="5000"/>
                  <a:satMod val="2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05200" y="4495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will generate  a new (anonymous) type for you and initialise its properties.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/>
              <a:t>Introducing </a:t>
            </a:r>
            <a:r>
              <a:rPr lang="en-US" sz="3600" i="1" dirty="0" smtClean="0"/>
              <a:t>Implicitly Typed Local Variables</a:t>
            </a:r>
            <a:endParaRPr lang="en-US" sz="36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133600"/>
            <a:ext cx="8458201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Lucida Console" pitchFamily="49" charset="0"/>
              </a:rPr>
              <a:t>var</a:t>
            </a:r>
            <a:r>
              <a:rPr lang="en-US" sz="1100" dirty="0" smtClean="0">
                <a:latin typeface="Lucida Console" pitchFamily="49" charset="0"/>
              </a:rPr>
              <a:t> locals = </a:t>
            </a:r>
            <a:r>
              <a:rPr lang="en-US" sz="1100" dirty="0" err="1" smtClean="0">
                <a:latin typeface="Lucida Console" pitchFamily="49" charset="0"/>
              </a:rPr>
              <a:t>customers.Where</a:t>
            </a:r>
            <a:r>
              <a:rPr lang="en-US" sz="1100" dirty="0" smtClean="0">
                <a:latin typeface="Lucida Console" pitchFamily="49" charset="0"/>
              </a:rPr>
              <a:t>(c =&gt; </a:t>
            </a:r>
            <a:r>
              <a:rPr lang="en-US" sz="1100" dirty="0" err="1" smtClean="0">
                <a:latin typeface="Lucida Console" pitchFamily="49" charset="0"/>
              </a:rPr>
              <a:t>c.ZipCode</a:t>
            </a:r>
            <a:r>
              <a:rPr lang="en-US" sz="1100" dirty="0" smtClean="0">
                <a:latin typeface="Lucida Console" pitchFamily="49" charset="0"/>
              </a:rPr>
              <a:t> == 91822).Select(c =&gt; </a:t>
            </a:r>
            <a:r>
              <a:rPr lang="en-US" sz="1100" b="1" dirty="0" smtClean="0">
                <a:latin typeface="Lucida Console" pitchFamily="49" charset="0"/>
              </a:rPr>
              <a:t>new { </a:t>
            </a:r>
            <a:r>
              <a:rPr lang="en-US" sz="1100" b="1" dirty="0" err="1" smtClean="0">
                <a:latin typeface="Lucida Console" pitchFamily="49" charset="0"/>
              </a:rPr>
              <a:t>c.Name</a:t>
            </a:r>
            <a:r>
              <a:rPr lang="en-US" sz="1100" b="1" dirty="0" smtClean="0">
                <a:latin typeface="Lucida Console" pitchFamily="49" charset="0"/>
              </a:rPr>
              <a:t>, </a:t>
            </a:r>
            <a:r>
              <a:rPr lang="en-US" sz="1100" b="1" dirty="0" err="1" smtClean="0">
                <a:latin typeface="Lucida Console" pitchFamily="49" charset="0"/>
              </a:rPr>
              <a:t>c.Address</a:t>
            </a:r>
            <a:r>
              <a:rPr lang="en-US" sz="1100" b="1" dirty="0" smtClean="0">
                <a:latin typeface="Lucida Console" pitchFamily="49" charset="0"/>
              </a:rPr>
              <a:t> }</a:t>
            </a:r>
            <a:r>
              <a:rPr lang="en-US" sz="1100" dirty="0" smtClean="0">
                <a:latin typeface="Lucida Console" pitchFamily="49" charset="0"/>
              </a:rPr>
              <a:t>);</a:t>
            </a:r>
            <a:endParaRPr lang="en-US" sz="1100" dirty="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562600"/>
            <a:ext cx="645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i="1" dirty="0" err="1" smtClean="0">
                <a:solidFill>
                  <a:srgbClr val="FF0000"/>
                </a:solidFill>
              </a:rPr>
              <a:t>var</a:t>
            </a:r>
            <a:r>
              <a:rPr lang="en-AU" dirty="0" smtClean="0">
                <a:solidFill>
                  <a:srgbClr val="FF0000"/>
                </a:solidFill>
              </a:rPr>
              <a:t> tells the compiler to </a:t>
            </a:r>
            <a:r>
              <a:rPr lang="en-AU" b="1" i="1" dirty="0" smtClean="0">
                <a:solidFill>
                  <a:srgbClr val="FF0000"/>
                </a:solidFill>
              </a:rPr>
              <a:t>infer </a:t>
            </a:r>
            <a:r>
              <a:rPr lang="en-AU" dirty="0" smtClean="0">
                <a:solidFill>
                  <a:srgbClr val="FF0000"/>
                </a:solidFill>
              </a:rPr>
              <a:t>the </a:t>
            </a:r>
            <a:r>
              <a:rPr lang="en-AU" dirty="0" err="1" smtClean="0">
                <a:solidFill>
                  <a:srgbClr val="FF0000"/>
                </a:solidFill>
              </a:rPr>
              <a:t>datatype</a:t>
            </a:r>
            <a:r>
              <a:rPr lang="en-AU" dirty="0" smtClean="0">
                <a:solidFill>
                  <a:srgbClr val="FF0000"/>
                </a:solidFill>
              </a:rPr>
              <a:t> from the expression.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0800000">
            <a:off x="228600" y="2438400"/>
            <a:ext cx="228600" cy="3124200"/>
          </a:xfrm>
          <a:prstGeom prst="downArrow">
            <a:avLst>
              <a:gd name="adj1" fmla="val 50000"/>
              <a:gd name="adj2" fmla="val 130808"/>
            </a:avLst>
          </a:prstGeom>
          <a:gradFill>
            <a:gsLst>
              <a:gs pos="41000">
                <a:srgbClr val="C00000"/>
              </a:gs>
              <a:gs pos="43000">
                <a:schemeClr val="dk1">
                  <a:tint val="44000"/>
                  <a:satMod val="165000"/>
                </a:schemeClr>
              </a:gs>
              <a:gs pos="93000">
                <a:schemeClr val="dk1">
                  <a:tint val="15000"/>
                  <a:satMod val="165000"/>
                </a:schemeClr>
              </a:gs>
              <a:gs pos="100000">
                <a:schemeClr val="dk1">
                  <a:tint val="5000"/>
                  <a:satMod val="2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Do you know what a </a:t>
            </a:r>
            <a:r>
              <a:rPr lang="en-AU" b="1" i="1" dirty="0" smtClean="0"/>
              <a:t>delegate</a:t>
            </a:r>
            <a:r>
              <a:rPr lang="en-AU" dirty="0" smtClean="0"/>
              <a:t> 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delegate void x();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AU" dirty="0" smtClean="0"/>
              <a:t>But it’s still confusing!!!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133600"/>
            <a:ext cx="8458201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Lucida Console" pitchFamily="49" charset="0"/>
              </a:rPr>
              <a:t>var</a:t>
            </a:r>
            <a:r>
              <a:rPr lang="en-US" sz="1100" dirty="0" smtClean="0">
                <a:latin typeface="Lucida Console" pitchFamily="49" charset="0"/>
              </a:rPr>
              <a:t> locals = </a:t>
            </a:r>
            <a:r>
              <a:rPr lang="en-US" sz="1100" dirty="0" err="1" smtClean="0">
                <a:latin typeface="Lucida Console" pitchFamily="49" charset="0"/>
              </a:rPr>
              <a:t>customers.Where</a:t>
            </a:r>
            <a:r>
              <a:rPr lang="en-US" sz="1100" dirty="0" smtClean="0">
                <a:latin typeface="Lucida Console" pitchFamily="49" charset="0"/>
              </a:rPr>
              <a:t>(c =&gt; </a:t>
            </a:r>
            <a:r>
              <a:rPr lang="en-US" sz="1100" dirty="0" err="1" smtClean="0">
                <a:latin typeface="Lucida Console" pitchFamily="49" charset="0"/>
              </a:rPr>
              <a:t>c.ZipCode</a:t>
            </a:r>
            <a:r>
              <a:rPr lang="en-US" sz="1100" dirty="0" smtClean="0">
                <a:latin typeface="Lucida Console" pitchFamily="49" charset="0"/>
              </a:rPr>
              <a:t> == 91822).Select(c =&gt; </a:t>
            </a:r>
            <a:r>
              <a:rPr lang="en-US" sz="1100" b="1" dirty="0" smtClean="0">
                <a:latin typeface="Lucida Console" pitchFamily="49" charset="0"/>
              </a:rPr>
              <a:t>new { </a:t>
            </a:r>
            <a:r>
              <a:rPr lang="en-US" sz="1100" b="1" dirty="0" err="1" smtClean="0">
                <a:latin typeface="Lucida Console" pitchFamily="49" charset="0"/>
              </a:rPr>
              <a:t>c.Name</a:t>
            </a:r>
            <a:r>
              <a:rPr lang="en-US" sz="1100" b="1" dirty="0" smtClean="0">
                <a:latin typeface="Lucida Console" pitchFamily="49" charset="0"/>
              </a:rPr>
              <a:t>, </a:t>
            </a:r>
            <a:r>
              <a:rPr lang="en-US" sz="1100" b="1" dirty="0" err="1" smtClean="0">
                <a:latin typeface="Lucida Console" pitchFamily="49" charset="0"/>
              </a:rPr>
              <a:t>c.Address</a:t>
            </a:r>
            <a:r>
              <a:rPr lang="en-US" sz="1100" b="1" dirty="0" smtClean="0">
                <a:latin typeface="Lucida Console" pitchFamily="49" charset="0"/>
              </a:rPr>
              <a:t> }</a:t>
            </a:r>
            <a:r>
              <a:rPr lang="en-US" sz="1100" dirty="0" smtClean="0">
                <a:latin typeface="Lucida Console" pitchFamily="49" charset="0"/>
              </a:rPr>
              <a:t>);</a:t>
            </a:r>
            <a:endParaRPr lang="en-US" sz="11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i="1" dirty="0" smtClean="0"/>
              <a:t>Query Expressions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95600"/>
            <a:ext cx="8305800" cy="3429000"/>
          </a:xfrm>
        </p:spPr>
        <p:txBody>
          <a:bodyPr/>
          <a:lstStyle/>
          <a:p>
            <a:r>
              <a:rPr lang="en-US" dirty="0" smtClean="0"/>
              <a:t>The language design team then designed a syntax that is closer to SQL, known as </a:t>
            </a:r>
            <a:r>
              <a:rPr lang="en-US" b="1" i="1" u="sng" dirty="0" smtClean="0"/>
              <a:t>query expressions</a:t>
            </a:r>
            <a:endParaRPr lang="en-US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i="1" dirty="0" smtClean="0"/>
              <a:t>Query Expressions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133600"/>
            <a:ext cx="8458201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Lucida Console" pitchFamily="49" charset="0"/>
              </a:rPr>
              <a:t>var</a:t>
            </a:r>
            <a:r>
              <a:rPr lang="en-US" sz="1100" dirty="0" smtClean="0">
                <a:latin typeface="Lucida Console" pitchFamily="49" charset="0"/>
              </a:rPr>
              <a:t> locals = </a:t>
            </a:r>
            <a:r>
              <a:rPr lang="en-US" sz="1100" dirty="0" err="1" smtClean="0">
                <a:latin typeface="Lucida Console" pitchFamily="49" charset="0"/>
              </a:rPr>
              <a:t>customers.Where</a:t>
            </a:r>
            <a:r>
              <a:rPr lang="en-US" sz="1100" dirty="0" smtClean="0">
                <a:latin typeface="Lucida Console" pitchFamily="49" charset="0"/>
              </a:rPr>
              <a:t>(c =&gt; </a:t>
            </a:r>
            <a:r>
              <a:rPr lang="en-US" sz="1100" dirty="0" err="1" smtClean="0">
                <a:latin typeface="Lucida Console" pitchFamily="49" charset="0"/>
              </a:rPr>
              <a:t>c.ZipCode</a:t>
            </a:r>
            <a:r>
              <a:rPr lang="en-US" sz="1100" dirty="0" smtClean="0">
                <a:latin typeface="Lucida Console" pitchFamily="49" charset="0"/>
              </a:rPr>
              <a:t> == 91822).Select(c =&gt; </a:t>
            </a:r>
            <a:r>
              <a:rPr lang="en-US" sz="1100" b="1" dirty="0" smtClean="0">
                <a:latin typeface="Lucida Console" pitchFamily="49" charset="0"/>
              </a:rPr>
              <a:t>new {</a:t>
            </a:r>
            <a:r>
              <a:rPr lang="en-US" sz="1100" b="1" dirty="0" err="1" smtClean="0">
                <a:latin typeface="Lucida Console" pitchFamily="49" charset="0"/>
              </a:rPr>
              <a:t>PersonName</a:t>
            </a:r>
            <a:r>
              <a:rPr lang="en-US" sz="1100" b="1" dirty="0" smtClean="0">
                <a:latin typeface="Lucida Console" pitchFamily="49" charset="0"/>
              </a:rPr>
              <a:t> = </a:t>
            </a:r>
            <a:r>
              <a:rPr lang="en-US" sz="1100" b="1" dirty="0" err="1" smtClean="0">
                <a:latin typeface="Lucida Console" pitchFamily="49" charset="0"/>
              </a:rPr>
              <a:t>c.LastName</a:t>
            </a:r>
            <a:r>
              <a:rPr lang="en-US" sz="1100" b="1" dirty="0" smtClean="0">
                <a:latin typeface="Lucida Console" pitchFamily="49" charset="0"/>
              </a:rPr>
              <a:t>, 							      </a:t>
            </a:r>
            <a:r>
              <a:rPr lang="en-US" sz="1100" b="1" dirty="0" err="1" smtClean="0">
                <a:latin typeface="Lucida Console" pitchFamily="49" charset="0"/>
              </a:rPr>
              <a:t>HomeAddress</a:t>
            </a:r>
            <a:r>
              <a:rPr lang="en-US" sz="1100" b="1" dirty="0" smtClean="0">
                <a:latin typeface="Lucida Console" pitchFamily="49" charset="0"/>
              </a:rPr>
              <a:t> = </a:t>
            </a:r>
            <a:r>
              <a:rPr lang="en-US" sz="1100" b="1" dirty="0" err="1" smtClean="0">
                <a:latin typeface="Lucida Console" pitchFamily="49" charset="0"/>
              </a:rPr>
              <a:t>c.Address</a:t>
            </a:r>
            <a:r>
              <a:rPr lang="en-US" sz="1100" b="1" dirty="0" smtClean="0">
                <a:latin typeface="Lucida Console" pitchFamily="49" charset="0"/>
              </a:rPr>
              <a:t> }</a:t>
            </a:r>
            <a:r>
              <a:rPr lang="en-US" sz="1100" dirty="0" smtClean="0">
                <a:latin typeface="Lucida Console" pitchFamily="49" charset="0"/>
              </a:rPr>
              <a:t>);</a:t>
            </a:r>
            <a:endParaRPr lang="en-US" sz="1100" dirty="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343400"/>
            <a:ext cx="8458201" cy="600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Lucida Console" pitchFamily="49" charset="0"/>
              </a:rPr>
              <a:t>var</a:t>
            </a:r>
            <a:r>
              <a:rPr lang="en-US" sz="1100" b="1" dirty="0" smtClean="0">
                <a:latin typeface="Lucida Console" pitchFamily="49" charset="0"/>
              </a:rPr>
              <a:t> locals = from c in customers </a:t>
            </a:r>
            <a:br>
              <a:rPr lang="en-US" sz="1100" b="1" dirty="0" smtClean="0">
                <a:latin typeface="Lucida Console" pitchFamily="49" charset="0"/>
              </a:rPr>
            </a:br>
            <a:r>
              <a:rPr lang="en-US" sz="1100" b="1" dirty="0" smtClean="0">
                <a:latin typeface="Lucida Console" pitchFamily="49" charset="0"/>
              </a:rPr>
              <a:t>	  where </a:t>
            </a:r>
            <a:r>
              <a:rPr lang="en-US" sz="1100" b="1" dirty="0" err="1" smtClean="0">
                <a:latin typeface="Lucida Console" pitchFamily="49" charset="0"/>
              </a:rPr>
              <a:t>c.ZipCode</a:t>
            </a:r>
            <a:r>
              <a:rPr lang="en-US" sz="1100" b="1" dirty="0" smtClean="0">
                <a:latin typeface="Lucida Console" pitchFamily="49" charset="0"/>
              </a:rPr>
              <a:t> == 91822 </a:t>
            </a:r>
            <a:br>
              <a:rPr lang="en-US" sz="1100" b="1" dirty="0" smtClean="0">
                <a:latin typeface="Lucida Console" pitchFamily="49" charset="0"/>
              </a:rPr>
            </a:br>
            <a:r>
              <a:rPr lang="en-US" sz="1100" b="1" dirty="0" smtClean="0">
                <a:latin typeface="Lucida Console" pitchFamily="49" charset="0"/>
              </a:rPr>
              <a:t>	  select new { </a:t>
            </a:r>
            <a:r>
              <a:rPr lang="en-US" sz="1100" b="1" dirty="0" err="1" smtClean="0">
                <a:latin typeface="Lucida Console" pitchFamily="49" charset="0"/>
              </a:rPr>
              <a:t>PersonName</a:t>
            </a:r>
            <a:r>
              <a:rPr lang="en-US" sz="1100" b="1" dirty="0" smtClean="0">
                <a:latin typeface="Lucida Console" pitchFamily="49" charset="0"/>
              </a:rPr>
              <a:t> = </a:t>
            </a:r>
            <a:r>
              <a:rPr lang="en-US" sz="1100" b="1" dirty="0" err="1" smtClean="0">
                <a:latin typeface="Lucida Console" pitchFamily="49" charset="0"/>
              </a:rPr>
              <a:t>c.LastName</a:t>
            </a:r>
            <a:r>
              <a:rPr lang="en-US" sz="1100" b="1" dirty="0" smtClean="0">
                <a:latin typeface="Lucida Console" pitchFamily="49" charset="0"/>
              </a:rPr>
              <a:t>, </a:t>
            </a:r>
            <a:r>
              <a:rPr lang="en-US" sz="1100" b="1" dirty="0" err="1" smtClean="0">
                <a:latin typeface="Lucida Console" pitchFamily="49" charset="0"/>
              </a:rPr>
              <a:t>HomeAddress</a:t>
            </a:r>
            <a:r>
              <a:rPr lang="en-US" sz="1100" b="1" dirty="0" smtClean="0">
                <a:latin typeface="Lucida Console" pitchFamily="49" charset="0"/>
              </a:rPr>
              <a:t> = </a:t>
            </a:r>
            <a:r>
              <a:rPr lang="en-US" sz="1100" b="1" dirty="0" err="1" smtClean="0">
                <a:latin typeface="Lucida Console" pitchFamily="49" charset="0"/>
              </a:rPr>
              <a:t>c.Address</a:t>
            </a:r>
            <a:r>
              <a:rPr lang="en-US" sz="1100" b="1" dirty="0" smtClean="0">
                <a:latin typeface="Lucida Console" pitchFamily="49" charset="0"/>
              </a:rPr>
              <a:t> };</a:t>
            </a:r>
            <a:endParaRPr lang="en-US" sz="110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335280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These are equivalent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505200" y="3733800"/>
            <a:ext cx="685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3505200" y="2971800"/>
            <a:ext cx="685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Do you know what an </a:t>
            </a:r>
            <a:r>
              <a:rPr lang="en-AU" b="1" i="1" dirty="0" smtClean="0"/>
              <a:t>anonymous</a:t>
            </a:r>
            <a:r>
              <a:rPr lang="en-AU" dirty="0" smtClean="0"/>
              <a:t> delegate 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7543800" cy="1828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</a:t>
            </a:r>
            <a:r>
              <a:rPr lang="en-AU" sz="1400" dirty="0" smtClean="0">
                <a:latin typeface="Lucida Console" pitchFamily="49" charset="0"/>
              </a:rPr>
              <a:t>button1.Click += delegate(</a:t>
            </a:r>
            <a:r>
              <a:rPr lang="en-AU" sz="1400" dirty="0" err="1" smtClean="0">
                <a:latin typeface="Lucida Console" pitchFamily="49" charset="0"/>
              </a:rPr>
              <a:t>System.Object</a:t>
            </a:r>
            <a:r>
              <a:rPr lang="en-AU" sz="1400" dirty="0" smtClean="0">
                <a:latin typeface="Lucida Console" pitchFamily="49" charset="0"/>
              </a:rPr>
              <a:t> o, </a:t>
            </a:r>
            <a:r>
              <a:rPr lang="en-AU" sz="1400" dirty="0" err="1" smtClean="0">
                <a:latin typeface="Lucida Console" pitchFamily="49" charset="0"/>
              </a:rPr>
              <a:t>System.EventArgs</a:t>
            </a:r>
            <a:r>
              <a:rPr lang="en-AU" sz="1400" dirty="0" smtClean="0">
                <a:latin typeface="Lucida Console" pitchFamily="49" charset="0"/>
              </a:rPr>
              <a:t> ex)</a:t>
            </a:r>
          </a:p>
          <a:p>
            <a:pPr>
              <a:buNone/>
            </a:pPr>
            <a:r>
              <a:rPr lang="en-AU" sz="1400" dirty="0" smtClean="0">
                <a:latin typeface="Lucida Console" pitchFamily="49" charset="0"/>
              </a:rPr>
              <a:t>            { </a:t>
            </a:r>
          </a:p>
          <a:p>
            <a:pPr>
              <a:buNone/>
            </a:pPr>
            <a:r>
              <a:rPr lang="en-AU" sz="1400" dirty="0" smtClean="0">
                <a:latin typeface="Lucida Console" pitchFamily="49" charset="0"/>
              </a:rPr>
              <a:t>                </a:t>
            </a:r>
            <a:r>
              <a:rPr lang="en-AU" sz="1400" dirty="0" err="1" smtClean="0">
                <a:latin typeface="Lucida Console" pitchFamily="49" charset="0"/>
              </a:rPr>
              <a:t>MessageBox.Show</a:t>
            </a:r>
            <a:r>
              <a:rPr lang="en-AU" sz="1400" dirty="0" smtClean="0">
                <a:latin typeface="Lucida Console" pitchFamily="49" charset="0"/>
              </a:rPr>
              <a:t>("Click!"); </a:t>
            </a:r>
          </a:p>
          <a:p>
            <a:pPr>
              <a:buNone/>
            </a:pPr>
            <a:r>
              <a:rPr lang="en-AU" sz="1400" dirty="0" smtClean="0">
                <a:latin typeface="Lucida Console" pitchFamily="49" charset="0"/>
              </a:rPr>
              <a:t>            };</a:t>
            </a:r>
            <a:endParaRPr lang="en-US" sz="1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 you understand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err="1" smtClean="0"/>
              <a:t>IEnumerable</a:t>
            </a:r>
            <a:r>
              <a:rPr lang="en-AU" dirty="0" smtClean="0"/>
              <a:t>&lt;T&gt;  thing;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</a:t>
            </a:r>
            <a:r>
              <a:rPr lang="en-US" dirty="0" err="1" smtClean="0"/>
              <a:t>Linq</a:t>
            </a:r>
            <a:r>
              <a:rPr lang="en-US" dirty="0" smtClean="0"/>
              <a:t> Statement.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438400"/>
            <a:ext cx="8458201" cy="600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Lucida Console" pitchFamily="49" charset="0"/>
              </a:rPr>
              <a:t>var</a:t>
            </a:r>
            <a:r>
              <a:rPr lang="en-US" sz="1100" b="1" dirty="0" smtClean="0">
                <a:latin typeface="Lucida Console" pitchFamily="49" charset="0"/>
              </a:rPr>
              <a:t> locals = from c in customers </a:t>
            </a:r>
            <a:br>
              <a:rPr lang="en-US" sz="1100" b="1" dirty="0" smtClean="0">
                <a:latin typeface="Lucida Console" pitchFamily="49" charset="0"/>
              </a:rPr>
            </a:br>
            <a:r>
              <a:rPr lang="en-US" sz="1100" b="1" dirty="0" smtClean="0">
                <a:latin typeface="Lucida Console" pitchFamily="49" charset="0"/>
              </a:rPr>
              <a:t>	  where </a:t>
            </a:r>
            <a:r>
              <a:rPr lang="en-US" sz="1100" b="1" dirty="0" err="1" smtClean="0">
                <a:latin typeface="Lucida Console" pitchFamily="49" charset="0"/>
              </a:rPr>
              <a:t>c.ZipCode</a:t>
            </a:r>
            <a:r>
              <a:rPr lang="en-US" sz="1100" b="1" dirty="0" smtClean="0">
                <a:latin typeface="Lucida Console" pitchFamily="49" charset="0"/>
              </a:rPr>
              <a:t> == 91822 </a:t>
            </a:r>
            <a:br>
              <a:rPr lang="en-US" sz="1100" b="1" dirty="0" smtClean="0">
                <a:latin typeface="Lucida Console" pitchFamily="49" charset="0"/>
              </a:rPr>
            </a:br>
            <a:r>
              <a:rPr lang="en-US" sz="1100" b="1" dirty="0" smtClean="0">
                <a:latin typeface="Lucida Console" pitchFamily="49" charset="0"/>
              </a:rPr>
              <a:t>	  select new { </a:t>
            </a:r>
            <a:r>
              <a:rPr lang="en-US" sz="1100" b="1" dirty="0" err="1" smtClean="0">
                <a:latin typeface="Lucida Console" pitchFamily="49" charset="0"/>
              </a:rPr>
              <a:t>PersonName</a:t>
            </a:r>
            <a:r>
              <a:rPr lang="en-US" sz="1100" b="1" dirty="0" smtClean="0">
                <a:latin typeface="Lucida Console" pitchFamily="49" charset="0"/>
              </a:rPr>
              <a:t> = </a:t>
            </a:r>
            <a:r>
              <a:rPr lang="en-US" sz="1100" b="1" dirty="0" err="1" smtClean="0">
                <a:latin typeface="Lucida Console" pitchFamily="49" charset="0"/>
              </a:rPr>
              <a:t>c.LastName</a:t>
            </a:r>
            <a:r>
              <a:rPr lang="en-US" sz="1100" b="1" dirty="0" smtClean="0">
                <a:latin typeface="Lucida Console" pitchFamily="49" charset="0"/>
              </a:rPr>
              <a:t>, </a:t>
            </a:r>
            <a:r>
              <a:rPr lang="en-US" sz="1100" b="1" dirty="0" err="1" smtClean="0">
                <a:latin typeface="Lucida Console" pitchFamily="49" charset="0"/>
              </a:rPr>
              <a:t>HomeAddress</a:t>
            </a:r>
            <a:r>
              <a:rPr lang="en-US" sz="1100" b="1" dirty="0" smtClean="0">
                <a:latin typeface="Lucida Console" pitchFamily="49" charset="0"/>
              </a:rPr>
              <a:t> = </a:t>
            </a:r>
            <a:r>
              <a:rPr lang="en-US" sz="1100" b="1" dirty="0" err="1" smtClean="0">
                <a:latin typeface="Lucida Console" pitchFamily="49" charset="0"/>
              </a:rPr>
              <a:t>c.Address</a:t>
            </a:r>
            <a:r>
              <a:rPr lang="en-US" sz="1100" b="1" dirty="0" smtClean="0">
                <a:latin typeface="Lucida Console" pitchFamily="49" charset="0"/>
              </a:rPr>
              <a:t> };</a:t>
            </a:r>
            <a:endParaRPr lang="en-US" sz="1100" dirty="0">
              <a:latin typeface="Lucida Console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114800"/>
            <a:ext cx="784589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AU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</a:t>
            </a:r>
            <a:r>
              <a:rPr lang="en-A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UT WHAT DOES IT MEAN?</a:t>
            </a:r>
            <a:endParaRPr lang="en-US" sz="2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sdn2.microsoft.com/en-us/magazine/cc163400.fig01_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937167" cy="56044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10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Several years ago, Anders Hejlsberg (chief designer of C#) and Peter </a:t>
            </a:r>
            <a:r>
              <a:rPr lang="en-US" dirty="0" err="1" smtClean="0"/>
              <a:t>Golde</a:t>
            </a:r>
            <a:r>
              <a:rPr lang="en-US" dirty="0" smtClean="0"/>
              <a:t> (Compile team lead) thought of extending C# to better integrate data querying. </a:t>
            </a:r>
            <a:endParaRPr lang="en-US" dirty="0"/>
          </a:p>
        </p:txBody>
      </p:sp>
      <p:pic>
        <p:nvPicPr>
          <p:cNvPr id="27650" name="Picture 2" descr="http://www.microsoft.com/presspass/images/features/2005/09-13AndersHejlsberg_s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199" y="3967000"/>
            <a:ext cx="1632857" cy="2286000"/>
          </a:xfrm>
          <a:prstGeom prst="rect">
            <a:avLst/>
          </a:prstGeom>
          <a:noFill/>
        </p:spPr>
      </p:pic>
      <p:pic>
        <p:nvPicPr>
          <p:cNvPr id="27652" name="Picture 4" descr="http://aspalliance.com/images/photos/8cbd3d4f-1d72-4777-9409-46f875fcc8f8_80_8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967000"/>
            <a:ext cx="1767840" cy="2209800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2438400" y="4043200"/>
            <a:ext cx="2133600" cy="990600"/>
          </a:xfrm>
          <a:prstGeom prst="wedgeRoundRectCallout">
            <a:avLst>
              <a:gd name="adj1" fmla="val -73647"/>
              <a:gd name="adj2" fmla="val 634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 need </a:t>
            </a:r>
            <a:r>
              <a:rPr lang="en-US" dirty="0" smtClean="0"/>
              <a:t>to better integrate data querying into C#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800600" y="4652800"/>
            <a:ext cx="2133600" cy="2057400"/>
          </a:xfrm>
          <a:prstGeom prst="wedgeRoundRectCallout">
            <a:avLst>
              <a:gd name="adj1" fmla="val 83063"/>
              <a:gd name="adj2" fmla="val -357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 think it should extend to include everything that implements </a:t>
            </a:r>
            <a:r>
              <a:rPr lang="en-AU" dirty="0" err="1" smtClean="0"/>
              <a:t>IEnumerable</a:t>
            </a:r>
            <a:r>
              <a:rPr lang="en-AU" dirty="0" smtClean="0"/>
              <a:t>&lt;T&gt; and </a:t>
            </a:r>
            <a:r>
              <a:rPr lang="en-AU" dirty="0" err="1" smtClean="0"/>
              <a:t>IQueryable</a:t>
            </a:r>
            <a:r>
              <a:rPr lang="en-AU" dirty="0" smtClean="0"/>
              <a:t>&lt;T&gt;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80828"/>
            <a:ext cx="8229600" cy="1143000"/>
          </a:xfrm>
        </p:spPr>
        <p:txBody>
          <a:bodyPr>
            <a:normAutofit/>
          </a:bodyPr>
          <a:lstStyle/>
          <a:p>
            <a:r>
              <a:rPr lang="en-AU" dirty="0" smtClean="0"/>
              <a:t>A vision for a new C#.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1752600"/>
          </a:xfrm>
          <a:gradFill>
            <a:gsLst>
              <a:gs pos="3000">
                <a:srgbClr val="54A9C4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14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Lucida Console" pitchFamily="49" charset="0"/>
              </a:rPr>
              <a:t>IEnumerable</a:t>
            </a:r>
            <a:r>
              <a:rPr lang="en-US" sz="1400" dirty="0" smtClean="0">
                <a:latin typeface="Lucida Console" pitchFamily="49" charset="0"/>
              </a:rPr>
              <a:t>&lt;Customer&gt; locals = </a:t>
            </a:r>
            <a:br>
              <a:rPr lang="en-US" sz="1400" dirty="0" smtClean="0">
                <a:latin typeface="Lucida Console" pitchFamily="49" charset="0"/>
              </a:rPr>
            </a:br>
            <a:r>
              <a:rPr lang="en-US" sz="1400" dirty="0" err="1" smtClean="0">
                <a:latin typeface="Lucida Console" pitchFamily="49" charset="0"/>
              </a:rPr>
              <a:t>EnumerableExtensions.Where</a:t>
            </a:r>
            <a:r>
              <a:rPr lang="en-US" sz="1400" dirty="0" smtClean="0">
                <a:latin typeface="Lucida Console" pitchFamily="49" charset="0"/>
              </a:rPr>
              <a:t>(customers, delegate(Customer c) </a:t>
            </a:r>
            <a:br>
              <a:rPr lang="en-US" sz="1400" dirty="0" smtClean="0">
                <a:latin typeface="Lucida Console" pitchFamily="49" charset="0"/>
              </a:rPr>
            </a:br>
            <a:r>
              <a:rPr lang="en-US" sz="1400" dirty="0" smtClean="0">
                <a:latin typeface="Lucida Console" pitchFamily="49" charset="0"/>
              </a:rPr>
              <a:t>{ 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</a:rPr>
              <a:t>		return </a:t>
            </a:r>
            <a:r>
              <a:rPr lang="en-US" sz="1400" dirty="0" err="1" smtClean="0">
                <a:latin typeface="Lucida Console" pitchFamily="49" charset="0"/>
              </a:rPr>
              <a:t>c.ZipCode</a:t>
            </a:r>
            <a:r>
              <a:rPr lang="en-US" sz="1400" dirty="0" smtClean="0">
                <a:latin typeface="Lucida Console" pitchFamily="49" charset="0"/>
              </a:rPr>
              <a:t> == 98112; 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</a:rPr>
              <a:t>   }); </a:t>
            </a:r>
          </a:p>
          <a:p>
            <a:pPr>
              <a:buNone/>
            </a:pPr>
            <a:endParaRPr lang="en-AU" sz="1400" dirty="0" smtClean="0">
              <a:latin typeface="Lucida Console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486400"/>
            <a:ext cx="8077200" cy="457200"/>
          </a:xfrm>
          <a:prstGeom prst="rect">
            <a:avLst/>
          </a:prstGeom>
          <a:gradFill rotWithShape="1">
            <a:gsLst>
              <a:gs pos="3000">
                <a:srgbClr val="54A9C4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sequence&lt;Customer&gt; locals =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customers.where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ZipCode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== 98112);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962400"/>
            <a:ext cx="30632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How code would be in </a:t>
            </a:r>
            <a:r>
              <a:rPr lang="en-AU" dirty="0" smtClean="0">
                <a:solidFill>
                  <a:srgbClr val="C00000"/>
                </a:solidFill>
              </a:rPr>
              <a:t>C# 2.0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400" y="4191000"/>
            <a:ext cx="29685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The original vision of </a:t>
            </a:r>
            <a:r>
              <a:rPr lang="en-AU" dirty="0" smtClean="0">
                <a:solidFill>
                  <a:srgbClr val="C00000"/>
                </a:solidFill>
              </a:rPr>
              <a:t>C# 3.0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0800000">
            <a:off x="1828800" y="3505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553200" y="4648200"/>
            <a:ext cx="838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80828"/>
            <a:ext cx="8229600" cy="1143000"/>
          </a:xfrm>
        </p:spPr>
        <p:txBody>
          <a:bodyPr>
            <a:normAutofit/>
          </a:bodyPr>
          <a:lstStyle/>
          <a:p>
            <a:r>
              <a:rPr lang="en-AU" dirty="0" smtClean="0"/>
              <a:t>A vision for a new C#.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8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Introducing </a:t>
            </a:r>
            <a:r>
              <a:rPr lang="en-AU" dirty="0" smtClean="0">
                <a:solidFill>
                  <a:srgbClr val="C00000"/>
                </a:solidFill>
              </a:rPr>
              <a:t>Lambda</a:t>
            </a:r>
            <a:r>
              <a:rPr lang="en-AU" dirty="0" smtClean="0"/>
              <a:t> expressions.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077200" cy="1752600"/>
          </a:xfrm>
          <a:gradFill>
            <a:gsLst>
              <a:gs pos="3000">
                <a:srgbClr val="54A9C4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14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Lucida Console" pitchFamily="49" charset="0"/>
              </a:rPr>
              <a:t>IEnumerable</a:t>
            </a:r>
            <a:r>
              <a:rPr lang="en-US" sz="1400" dirty="0" smtClean="0">
                <a:latin typeface="Lucida Console" pitchFamily="49" charset="0"/>
              </a:rPr>
              <a:t>&lt;Customer&gt; locals = </a:t>
            </a:r>
            <a:br>
              <a:rPr lang="en-US" sz="1400" dirty="0" smtClean="0">
                <a:latin typeface="Lucida Console" pitchFamily="49" charset="0"/>
              </a:rPr>
            </a:br>
            <a:r>
              <a:rPr lang="en-US" sz="1400" dirty="0" err="1" smtClean="0">
                <a:latin typeface="Lucida Console" pitchFamily="49" charset="0"/>
              </a:rPr>
              <a:t>EnumerableExtensions.Where</a:t>
            </a:r>
            <a:r>
              <a:rPr lang="en-US" sz="1400" dirty="0" smtClean="0">
                <a:latin typeface="Lucida Console" pitchFamily="49" charset="0"/>
              </a:rPr>
              <a:t>(customers, delegate(Customer c) </a:t>
            </a:r>
            <a:br>
              <a:rPr lang="en-US" sz="1400" dirty="0" smtClean="0">
                <a:latin typeface="Lucida Console" pitchFamily="49" charset="0"/>
              </a:rPr>
            </a:br>
            <a:r>
              <a:rPr lang="en-US" sz="1400" dirty="0" smtClean="0">
                <a:latin typeface="Lucida Console" pitchFamily="49" charset="0"/>
              </a:rPr>
              <a:t>{ 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</a:rPr>
              <a:t>		return </a:t>
            </a:r>
            <a:r>
              <a:rPr lang="en-US" sz="1400" dirty="0" err="1" smtClean="0">
                <a:latin typeface="Lucida Console" pitchFamily="49" charset="0"/>
              </a:rPr>
              <a:t>c.ZipCode</a:t>
            </a:r>
            <a:r>
              <a:rPr lang="en-US" sz="1400" dirty="0" smtClean="0">
                <a:latin typeface="Lucida Console" pitchFamily="49" charset="0"/>
              </a:rPr>
              <a:t> == 98112; 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</a:rPr>
              <a:t>   }); </a:t>
            </a:r>
          </a:p>
          <a:p>
            <a:pPr>
              <a:buNone/>
            </a:pPr>
            <a:endParaRPr lang="en-AU" sz="1400" dirty="0" smtClean="0">
              <a:latin typeface="Lucida Console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5562600"/>
            <a:ext cx="8686800" cy="457200"/>
          </a:xfrm>
          <a:prstGeom prst="rect">
            <a:avLst/>
          </a:prstGeom>
          <a:gradFill rotWithShape="1">
            <a:gsLst>
              <a:gs pos="3000">
                <a:srgbClr val="54A9C4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 fontScale="9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err="1" smtClean="0">
                <a:latin typeface="Lucida Console" pitchFamily="49" charset="0"/>
              </a:rPr>
              <a:t>IEnumerable</a:t>
            </a:r>
            <a:r>
              <a:rPr lang="en-US" sz="1400" dirty="0" smtClean="0">
                <a:latin typeface="Lucida Console" pitchFamily="49" charset="0"/>
              </a:rPr>
              <a:t>&lt;Customer&gt; locals =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EnumerableExtensions.Where</a:t>
            </a:r>
            <a:r>
              <a:rPr lang="en-US" sz="1400" dirty="0" smtClean="0">
                <a:latin typeface="Lucida Console" pitchFamily="49" charset="0"/>
              </a:rPr>
              <a:t>(customers, c </a:t>
            </a:r>
            <a:r>
              <a:rPr lang="en-US" sz="1400" dirty="0" smtClean="0">
                <a:solidFill>
                  <a:srgbClr val="C00000"/>
                </a:solidFill>
                <a:latin typeface="Lucida Console" pitchFamily="49" charset="0"/>
              </a:rPr>
              <a:t>=&gt;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c.ZipCode</a:t>
            </a:r>
            <a:r>
              <a:rPr lang="en-US" sz="1400" dirty="0" smtClean="0">
                <a:latin typeface="Lucida Console" pitchFamily="49" charset="0"/>
              </a:rPr>
              <a:t> == 91822);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4419600"/>
            <a:ext cx="316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rgbClr val="FF0000"/>
                </a:solidFill>
              </a:rPr>
              <a:t>These are equivalent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429000" y="4876800"/>
            <a:ext cx="685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3429000" y="4114800"/>
            <a:ext cx="685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617</Words>
  <Application>Microsoft Office PowerPoint</Application>
  <PresentationFormat>On-screen Show (4:3)</PresentationFormat>
  <Paragraphs>119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Linq and it’s impact on .net langauges</vt:lpstr>
      <vt:lpstr>Do you know what a delegate is?</vt:lpstr>
      <vt:lpstr>Do you know what an anonymous delegate is?</vt:lpstr>
      <vt:lpstr>Do you understand this?</vt:lpstr>
      <vt:lpstr>An example Linq Statement.</vt:lpstr>
      <vt:lpstr>PowerPoint Presentation</vt:lpstr>
      <vt:lpstr>A vision for a new C#.</vt:lpstr>
      <vt:lpstr>A vision for a new C#.</vt:lpstr>
      <vt:lpstr>Introducing Lambda expressions.</vt:lpstr>
      <vt:lpstr>Introducing Lambda expressions.</vt:lpstr>
      <vt:lpstr>Just Lambda, not good enough! Problem1: Syntax   </vt:lpstr>
      <vt:lpstr>Just Lambda, not good enough! Problem2: Cohesion.</vt:lpstr>
      <vt:lpstr>Introducing Extension Methods</vt:lpstr>
      <vt:lpstr>Extension Methods Example</vt:lpstr>
      <vt:lpstr>So now, with extension methods we can write….</vt:lpstr>
      <vt:lpstr>If we wanted to write this….</vt:lpstr>
      <vt:lpstr>Introducing Anonymous types</vt:lpstr>
      <vt:lpstr>Introducing Anonymous types and Object initialisers</vt:lpstr>
      <vt:lpstr>Introducing Implicitly Typed Local Variables</vt:lpstr>
      <vt:lpstr>But it’s still confusing!!!</vt:lpstr>
      <vt:lpstr>Introducing Query Expressions</vt:lpstr>
      <vt:lpstr>Introducing Query Expressions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and it’s impact on .net langauges</dc:title>
  <dc:creator/>
  <cp:lastModifiedBy>Student</cp:lastModifiedBy>
  <cp:revision>72</cp:revision>
  <dcterms:created xsi:type="dcterms:W3CDTF">2006-08-16T00:00:00Z</dcterms:created>
  <dcterms:modified xsi:type="dcterms:W3CDTF">2013-04-15T22:39:31Z</dcterms:modified>
</cp:coreProperties>
</file>