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73"/>
  </p:notesMasterIdLst>
  <p:handoutMasterIdLst>
    <p:handoutMasterId r:id="rId74"/>
  </p:handoutMasterIdLst>
  <p:sldIdLst>
    <p:sldId id="256" r:id="rId3"/>
    <p:sldId id="261" r:id="rId4"/>
    <p:sldId id="262" r:id="rId5"/>
    <p:sldId id="308" r:id="rId6"/>
    <p:sldId id="309" r:id="rId7"/>
    <p:sldId id="310" r:id="rId8"/>
    <p:sldId id="311" r:id="rId9"/>
    <p:sldId id="312" r:id="rId10"/>
    <p:sldId id="315" r:id="rId11"/>
    <p:sldId id="313" r:id="rId12"/>
    <p:sldId id="314" r:id="rId13"/>
    <p:sldId id="334" r:id="rId14"/>
    <p:sldId id="257" r:id="rId15"/>
    <p:sldId id="259" r:id="rId16"/>
    <p:sldId id="258" r:id="rId17"/>
    <p:sldId id="260" r:id="rId18"/>
    <p:sldId id="335" r:id="rId19"/>
    <p:sldId id="318" r:id="rId20"/>
    <p:sldId id="303" r:id="rId21"/>
    <p:sldId id="298" r:id="rId22"/>
    <p:sldId id="304" r:id="rId23"/>
    <p:sldId id="263" r:id="rId24"/>
    <p:sldId id="266" r:id="rId25"/>
    <p:sldId id="267" r:id="rId26"/>
    <p:sldId id="268" r:id="rId27"/>
    <p:sldId id="269" r:id="rId28"/>
    <p:sldId id="270" r:id="rId29"/>
    <p:sldId id="271" r:id="rId30"/>
    <p:sldId id="272" r:id="rId31"/>
    <p:sldId id="273" r:id="rId32"/>
    <p:sldId id="274" r:id="rId33"/>
    <p:sldId id="305" r:id="rId34"/>
    <p:sldId id="306" r:id="rId35"/>
    <p:sldId id="275"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19" r:id="rId51"/>
    <p:sldId id="276" r:id="rId52"/>
    <p:sldId id="277" r:id="rId53"/>
    <p:sldId id="278" r:id="rId54"/>
    <p:sldId id="307" r:id="rId55"/>
    <p:sldId id="279" r:id="rId56"/>
    <p:sldId id="316" r:id="rId57"/>
    <p:sldId id="280" r:id="rId58"/>
    <p:sldId id="281" r:id="rId59"/>
    <p:sldId id="282" r:id="rId60"/>
    <p:sldId id="283" r:id="rId61"/>
    <p:sldId id="284" r:id="rId62"/>
    <p:sldId id="285" r:id="rId63"/>
    <p:sldId id="286" r:id="rId64"/>
    <p:sldId id="287" r:id="rId65"/>
    <p:sldId id="288" r:id="rId66"/>
    <p:sldId id="289" r:id="rId67"/>
    <p:sldId id="290" r:id="rId68"/>
    <p:sldId id="292" r:id="rId69"/>
    <p:sldId id="294" r:id="rId70"/>
    <p:sldId id="295" r:id="rId71"/>
    <p:sldId id="317" r:id="rId7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C64DE105-F16A-4A6D-A3D9-07BAF02D3146}">
          <p14:sldIdLst>
            <p14:sldId id="256"/>
            <p14:sldId id="261"/>
            <p14:sldId id="262"/>
            <p14:sldId id="308"/>
            <p14:sldId id="309"/>
            <p14:sldId id="310"/>
            <p14:sldId id="311"/>
            <p14:sldId id="312"/>
            <p14:sldId id="315"/>
            <p14:sldId id="313"/>
            <p14:sldId id="314"/>
          </p14:sldIdLst>
        </p14:section>
        <p14:section name="design case study" id="{9D2F96DC-3B09-4DCB-A0F1-FF6E444D47EC}">
          <p14:sldIdLst>
            <p14:sldId id="334"/>
            <p14:sldId id="257"/>
            <p14:sldId id="259"/>
            <p14:sldId id="258"/>
            <p14:sldId id="260"/>
            <p14:sldId id="335"/>
          </p14:sldIdLst>
        </p14:section>
        <p14:section name="未命名的章節" id="{B8BE636C-4E1A-4B26-B4F9-617CA27C2270}">
          <p14:sldIdLst>
            <p14:sldId id="318"/>
            <p14:sldId id="303"/>
            <p14:sldId id="298"/>
            <p14:sldId id="304"/>
            <p14:sldId id="263"/>
            <p14:sldId id="266"/>
            <p14:sldId id="267"/>
            <p14:sldId id="268"/>
            <p14:sldId id="269"/>
            <p14:sldId id="270"/>
            <p14:sldId id="271"/>
            <p14:sldId id="272"/>
            <p14:sldId id="273"/>
            <p14:sldId id="274"/>
            <p14:sldId id="305"/>
            <p14:sldId id="306"/>
            <p14:sldId id="275"/>
          </p14:sldIdLst>
        </p14:section>
        <p14:section name="未命名的章節" id="{8F26AAF9-FF6C-43DE-B8AB-FE5ADCD4D704}">
          <p14:sldIdLst>
            <p14:sldId id="320"/>
            <p14:sldId id="321"/>
            <p14:sldId id="322"/>
            <p14:sldId id="323"/>
            <p14:sldId id="324"/>
            <p14:sldId id="325"/>
            <p14:sldId id="326"/>
            <p14:sldId id="327"/>
            <p14:sldId id="328"/>
            <p14:sldId id="329"/>
            <p14:sldId id="330"/>
            <p14:sldId id="331"/>
            <p14:sldId id="332"/>
            <p14:sldId id="333"/>
          </p14:sldIdLst>
        </p14:section>
        <p14:section name="未命名的章節" id="{A9E4CBF7-C25D-47DA-9B28-6C451DF140C4}">
          <p14:sldIdLst>
            <p14:sldId id="319"/>
            <p14:sldId id="276"/>
            <p14:sldId id="277"/>
            <p14:sldId id="278"/>
          </p14:sldIdLst>
        </p14:section>
        <p14:section name="未命名的章節" id="{EB028C2F-EF44-4D50-848A-4F12476BC32F}">
          <p14:sldIdLst>
            <p14:sldId id="307"/>
            <p14:sldId id="279"/>
            <p14:sldId id="316"/>
            <p14:sldId id="280"/>
            <p14:sldId id="281"/>
            <p14:sldId id="282"/>
            <p14:sldId id="283"/>
            <p14:sldId id="284"/>
            <p14:sldId id="285"/>
            <p14:sldId id="286"/>
            <p14:sldId id="287"/>
            <p14:sldId id="288"/>
            <p14:sldId id="289"/>
            <p14:sldId id="290"/>
            <p14:sldId id="292"/>
            <p14:sldId id="294"/>
            <p14:sldId id="295"/>
            <p14:sldId id="31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21" autoAdjust="0"/>
  </p:normalViewPr>
  <p:slideViewPr>
    <p:cSldViewPr>
      <p:cViewPr varScale="1">
        <p:scale>
          <a:sx n="74" d="100"/>
          <a:sy n="74" d="100"/>
        </p:scale>
        <p:origin x="298" y="43"/>
      </p:cViewPr>
      <p:guideLst>
        <p:guide orient="horz" pos="2160"/>
        <p:guide pos="3840"/>
      </p:guideLst>
    </p:cSldViewPr>
  </p:slideViewPr>
  <p:notesTextViewPr>
    <p:cViewPr>
      <p:scale>
        <a:sx n="3" d="2"/>
        <a:sy n="3" d="2"/>
      </p:scale>
      <p:origin x="0" y="0"/>
    </p:cViewPr>
  </p:notesTextViewPr>
  <p:sorterViewPr>
    <p:cViewPr varScale="1">
      <p:scale>
        <a:sx n="1" d="1"/>
        <a:sy n="1" d="1"/>
      </p:scale>
      <p:origin x="0" y="-15378"/>
    </p:cViewPr>
  </p:sorterViewPr>
  <p:notesViewPr>
    <p:cSldViewPr>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92EBC8-B13E-4527-B005-505465D02C0C}" type="datetimeFigureOut">
              <a:rPr lang="zh-TW" altLang="en-US" smtClean="0"/>
              <a:t>2024/2/17</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FC6F18-A175-41EF-B0E0-E518334B71A1}" type="slidenum">
              <a:rPr lang="zh-TW" altLang="en-US" smtClean="0"/>
              <a:t>‹#›</a:t>
            </a:fld>
            <a:endParaRPr lang="zh-TW" altLang="en-US"/>
          </a:p>
        </p:txBody>
      </p:sp>
    </p:spTree>
    <p:extLst>
      <p:ext uri="{BB962C8B-B14F-4D97-AF65-F5344CB8AC3E}">
        <p14:creationId xmlns:p14="http://schemas.microsoft.com/office/powerpoint/2010/main" val="4211450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5CB37-7836-4836-AF2A-A8CD648A3996}" type="datetimeFigureOut">
              <a:rPr lang="zh-TW" altLang="en-US" smtClean="0"/>
              <a:t>2024/2/17</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393B-4809-4716-9DD1-58F8F1490811}" type="slidenum">
              <a:rPr lang="zh-TW" altLang="en-US" smtClean="0"/>
              <a:t>‹#›</a:t>
            </a:fld>
            <a:endParaRPr lang="zh-TW" altLang="en-US"/>
          </a:p>
        </p:txBody>
      </p:sp>
    </p:spTree>
    <p:extLst>
      <p:ext uri="{BB962C8B-B14F-4D97-AF65-F5344CB8AC3E}">
        <p14:creationId xmlns:p14="http://schemas.microsoft.com/office/powerpoint/2010/main" val="23860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1</a:t>
            </a:fld>
            <a:endParaRPr lang="zh-TW" altLang="en-US"/>
          </a:p>
        </p:txBody>
      </p:sp>
    </p:spTree>
    <p:extLst>
      <p:ext uri="{BB962C8B-B14F-4D97-AF65-F5344CB8AC3E}">
        <p14:creationId xmlns:p14="http://schemas.microsoft.com/office/powerpoint/2010/main" val="1994563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994563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sz="1800" spc="-60" dirty="0">
                <a:effectLst/>
                <a:latin typeface="SimSun" panose="02010600030101010101" pitchFamily="2" charset="-122"/>
                <a:ea typeface="新細明體" panose="02020500000000000000" pitchFamily="18" charset="-120"/>
                <a:cs typeface="SimSun" panose="02010600030101010101" pitchFamily="2" charset="-122"/>
              </a:rPr>
              <a:t>對圖一</a:t>
            </a:r>
            <a:r>
              <a:rPr lang="zh-TW" sz="1800" spc="-60" dirty="0">
                <a:effectLst/>
                <a:ea typeface="SimSun" panose="02010600030101010101" pitchFamily="2" charset="-122"/>
                <a:cs typeface="SimSun" panose="02010600030101010101" pitchFamily="2" charset="-122"/>
              </a:rPr>
              <a:t> </a:t>
            </a:r>
            <a:r>
              <a:rPr lang="zh-CN" sz="1800" spc="10" dirty="0">
                <a:effectLst/>
                <a:ea typeface="Times New Roman" panose="02020603050405020304" pitchFamily="18" charset="0"/>
                <a:cs typeface="SimSun" panose="02010600030101010101" pitchFamily="2" charset="-122"/>
              </a:rPr>
              <a:t>a’)</a:t>
            </a:r>
            <a:r>
              <a:rPr lang="zh-TW" sz="1800" spc="-15" dirty="0">
                <a:effectLst/>
                <a:latin typeface="SimSun" panose="02010600030101010101" pitchFamily="2" charset="-122"/>
                <a:ea typeface="新細明體" panose="02020500000000000000" pitchFamily="18" charset="-120"/>
                <a:cs typeface="SimSun" panose="02010600030101010101" pitchFamily="2" charset="-122"/>
              </a:rPr>
              <a:t>進行並行擴展也非常簡單，注意觀察反覆運算式子或者圖一</a:t>
            </a:r>
            <a:r>
              <a:rPr lang="zh-TW" sz="1800" spc="-15" dirty="0">
                <a:effectLst/>
                <a:ea typeface="SimSun" panose="02010600030101010101" pitchFamily="2" charset="-122"/>
                <a:cs typeface="SimSun" panose="02010600030101010101" pitchFamily="2" charset="-122"/>
              </a:rPr>
              <a:t> </a:t>
            </a:r>
            <a:r>
              <a:rPr lang="zh-CN" sz="1800" dirty="0">
                <a:effectLst/>
                <a:ea typeface="Times New Roman" panose="02020603050405020304" pitchFamily="18" charset="0"/>
                <a:cs typeface="SimSun" panose="02010600030101010101" pitchFamily="2" charset="-122"/>
              </a:rPr>
              <a:t>a)</a:t>
            </a:r>
            <a:r>
              <a:rPr lang="zh-TW" sz="1800" dirty="0">
                <a:effectLst/>
                <a:latin typeface="SimSun" panose="02010600030101010101" pitchFamily="2" charset="-122"/>
                <a:ea typeface="新細明體" panose="02020500000000000000" pitchFamily="18" charset="-120"/>
                <a:cs typeface="SimSun" panose="02010600030101010101" pitchFamily="2" charset="-122"/>
              </a:rPr>
              <a:t>，節點不存在反覆運算</a:t>
            </a:r>
            <a:r>
              <a:rPr lang="zh-TW" sz="1800" spc="-45" dirty="0">
                <a:effectLst/>
                <a:latin typeface="SimSun" panose="02010600030101010101" pitchFamily="2" charset="-122"/>
                <a:ea typeface="新細明體" panose="02020500000000000000" pitchFamily="18" charset="-120"/>
                <a:cs typeface="SimSun" panose="02010600030101010101" pitchFamily="2" charset="-122"/>
              </a:rPr>
              <a:t>間的優先關係，也就是說任一次反覆運算都可以單獨進行而與其他次反覆運算沒依賴關係。比如想構</a:t>
            </a:r>
            <a:r>
              <a:rPr lang="zh-TW" sz="1800" spc="-95" dirty="0">
                <a:effectLst/>
                <a:latin typeface="SimSun" panose="02010600030101010101" pitchFamily="2" charset="-122"/>
                <a:ea typeface="新細明體" panose="02020500000000000000" pitchFamily="18" charset="-120"/>
                <a:cs typeface="SimSun" panose="02010600030101010101" pitchFamily="2" charset="-122"/>
              </a:rPr>
              <a:t>造一個</a:t>
            </a:r>
            <a:r>
              <a:rPr lang="zh-TW" sz="1800" spc="-95" dirty="0">
                <a:effectLst/>
                <a:ea typeface="SimSun" panose="02010600030101010101" pitchFamily="2" charset="-122"/>
                <a:cs typeface="SimSun" panose="02010600030101010101" pitchFamily="2" charset="-122"/>
              </a:rPr>
              <a:t> </a:t>
            </a:r>
            <a:r>
              <a:rPr lang="zh-CN" sz="1800" dirty="0">
                <a:effectLst/>
                <a:ea typeface="Times New Roman" panose="02020603050405020304" pitchFamily="18" charset="0"/>
                <a:cs typeface="SimSun" panose="02010600030101010101" pitchFamily="2" charset="-122"/>
              </a:rPr>
              <a:t>2 </a:t>
            </a:r>
            <a:r>
              <a:rPr lang="zh-TW" sz="1800" spc="-15" dirty="0">
                <a:effectLst/>
                <a:latin typeface="SimSun" panose="02010600030101010101" pitchFamily="2" charset="-122"/>
                <a:ea typeface="新細明體" panose="02020500000000000000" pitchFamily="18" charset="-120"/>
                <a:cs typeface="SimSun" panose="02010600030101010101" pitchFamily="2" charset="-122"/>
              </a:rPr>
              <a:t>階並行處理系統，那麼可以將輸入序列</a:t>
            </a:r>
            <a:r>
              <a:rPr lang="zh-TW" sz="1800" spc="-15" dirty="0">
                <a:effectLst/>
                <a:ea typeface="SimSun" panose="02010600030101010101" pitchFamily="2" charset="-122"/>
                <a:cs typeface="SimSun" panose="02010600030101010101" pitchFamily="2" charset="-122"/>
              </a:rPr>
              <a:t> </a:t>
            </a:r>
            <a:r>
              <a:rPr lang="zh-CN" sz="1800" spc="10" dirty="0">
                <a:effectLst/>
                <a:ea typeface="Times New Roman" panose="02020603050405020304" pitchFamily="18" charset="0"/>
                <a:cs typeface="SimSun" panose="02010600030101010101" pitchFamily="2" charset="-122"/>
              </a:rPr>
              <a:t>x(n)</a:t>
            </a:r>
            <a:r>
              <a:rPr lang="zh-TW" sz="1800" dirty="0">
                <a:effectLst/>
                <a:latin typeface="SimSun" panose="02010600030101010101" pitchFamily="2" charset="-122"/>
                <a:ea typeface="新細明體" panose="02020500000000000000" pitchFamily="18" charset="-120"/>
                <a:cs typeface="SimSun" panose="02010600030101010101" pitchFamily="2" charset="-122"/>
              </a:rPr>
              <a:t>、</a:t>
            </a:r>
            <a:r>
              <a:rPr lang="zh-CN" sz="1800" dirty="0">
                <a:effectLst/>
                <a:ea typeface="Times New Roman" panose="02020603050405020304" pitchFamily="18" charset="0"/>
                <a:cs typeface="SimSun" panose="02010600030101010101" pitchFamily="2" charset="-122"/>
              </a:rPr>
              <a:t>a(n)</a:t>
            </a:r>
            <a:r>
              <a:rPr lang="zh-TW" sz="1800" spc="-115" dirty="0">
                <a:effectLst/>
                <a:latin typeface="SimSun" panose="02010600030101010101" pitchFamily="2" charset="-122"/>
                <a:ea typeface="新細明體" panose="02020500000000000000" pitchFamily="18" charset="-120"/>
                <a:cs typeface="SimSun" panose="02010600030101010101" pitchFamily="2" charset="-122"/>
              </a:rPr>
              <a:t>和</a:t>
            </a:r>
            <a:r>
              <a:rPr lang="zh-TW" sz="1800" spc="-115" dirty="0">
                <a:effectLst/>
                <a:ea typeface="SimSun" panose="02010600030101010101" pitchFamily="2" charset="-122"/>
                <a:cs typeface="SimSun" panose="02010600030101010101" pitchFamily="2" charset="-122"/>
              </a:rPr>
              <a:t> </a:t>
            </a:r>
            <a:r>
              <a:rPr lang="zh-CN" sz="1800" dirty="0">
                <a:effectLst/>
                <a:ea typeface="Times New Roman" panose="02020603050405020304" pitchFamily="18" charset="0"/>
                <a:cs typeface="SimSun" panose="02010600030101010101" pitchFamily="2" charset="-122"/>
              </a:rPr>
              <a:t>b(n)</a:t>
            </a:r>
            <a:r>
              <a:rPr lang="zh-TW" sz="1800" dirty="0">
                <a:effectLst/>
                <a:latin typeface="SimSun" panose="02010600030101010101" pitchFamily="2" charset="-122"/>
                <a:ea typeface="新細明體" panose="02020500000000000000" pitchFamily="18" charset="-120"/>
                <a:cs typeface="SimSun" panose="02010600030101010101" pitchFamily="2" charset="-122"/>
              </a:rPr>
              <a:t>分為奇偶兩列分別由兩套</a:t>
            </a:r>
            <a:r>
              <a:rPr lang="zh-TW" sz="1800" spc="-30" dirty="0">
                <a:effectLst/>
                <a:latin typeface="SimSun" panose="02010600030101010101" pitchFamily="2" charset="-122"/>
                <a:ea typeface="新細明體" panose="02020500000000000000" pitchFamily="18" charset="-120"/>
                <a:cs typeface="SimSun" panose="02010600030101010101" pitchFamily="2" charset="-122"/>
              </a:rPr>
              <a:t>相同的硬體電路來算。具體做法是，將</a:t>
            </a:r>
            <a:r>
              <a:rPr lang="zh-TW" sz="1800" spc="-30" dirty="0">
                <a:effectLst/>
                <a:ea typeface="SimSun" panose="02010600030101010101" pitchFamily="2" charset="-122"/>
                <a:cs typeface="SimSun" panose="02010600030101010101" pitchFamily="2" charset="-122"/>
              </a:rPr>
              <a:t> </a:t>
            </a:r>
            <a:r>
              <a:rPr lang="zh-CN" sz="1800" dirty="0">
                <a:effectLst/>
                <a:ea typeface="Times New Roman" panose="02020603050405020304" pitchFamily="18" charset="0"/>
                <a:cs typeface="SimSun" panose="02010600030101010101" pitchFamily="2" charset="-122"/>
              </a:rPr>
              <a:t>n=2k </a:t>
            </a:r>
            <a:r>
              <a:rPr lang="zh-TW" sz="1800" spc="-110" dirty="0">
                <a:effectLst/>
                <a:latin typeface="SimSun" panose="02010600030101010101" pitchFamily="2" charset="-122"/>
                <a:ea typeface="新細明體" panose="02020500000000000000" pitchFamily="18" charset="-120"/>
                <a:cs typeface="SimSun" panose="02010600030101010101" pitchFamily="2" charset="-122"/>
              </a:rPr>
              <a:t>和</a:t>
            </a:r>
            <a:r>
              <a:rPr lang="zh-TW" sz="1800" spc="-110" dirty="0">
                <a:effectLst/>
                <a:ea typeface="SimSun" panose="02010600030101010101" pitchFamily="2" charset="-122"/>
                <a:cs typeface="SimSun" panose="02010600030101010101" pitchFamily="2" charset="-122"/>
              </a:rPr>
              <a:t> </a:t>
            </a:r>
            <a:r>
              <a:rPr lang="zh-CN" sz="1800" dirty="0">
                <a:effectLst/>
                <a:ea typeface="Times New Roman" panose="02020603050405020304" pitchFamily="18" charset="0"/>
                <a:cs typeface="SimSun" panose="02010600030101010101" pitchFamily="2" charset="-122"/>
              </a:rPr>
              <a:t>n=2k+1 </a:t>
            </a:r>
            <a:r>
              <a:rPr lang="zh-TW" sz="1800" spc="-15" dirty="0">
                <a:effectLst/>
                <a:latin typeface="SimSun" panose="02010600030101010101" pitchFamily="2" charset="-122"/>
                <a:ea typeface="新細明體" panose="02020500000000000000" pitchFamily="18" charset="-120"/>
                <a:cs typeface="SimSun" panose="02010600030101010101" pitchFamily="2" charset="-122"/>
              </a:rPr>
              <a:t>帶入原反覆運算式，得兩個新的反覆運算式</a:t>
            </a:r>
            <a:endParaRPr 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481800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開洗衣店，洗烘折收，各花</a:t>
            </a:r>
            <a:r>
              <a:rPr lang="en-US" altLang="zh-TW" dirty="0"/>
              <a:t>0.5</a:t>
            </a:r>
            <a:r>
              <a:rPr lang="zh-TW" altLang="en-US" dirty="0"/>
              <a:t>小時</a:t>
            </a:r>
            <a:endParaRPr lang="en-US" altLang="zh-TW" dirty="0"/>
          </a:p>
          <a:p>
            <a:r>
              <a:rPr lang="zh-TW" altLang="en-US" dirty="0"/>
              <a:t>四個人要洗</a:t>
            </a:r>
            <a:endParaRPr lang="en-US" altLang="zh-TW" dirty="0"/>
          </a:p>
          <a:p>
            <a:r>
              <a:rPr lang="zh-TW" altLang="en-US" dirty="0"/>
              <a:t>共花 </a:t>
            </a:r>
            <a:r>
              <a:rPr lang="en-US" altLang="zh-TW" dirty="0"/>
              <a:t>0.5*4*4</a:t>
            </a:r>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19</a:t>
            </a:fld>
            <a:endParaRPr lang="zh-TW" altLang="en-US"/>
          </a:p>
        </p:txBody>
      </p:sp>
    </p:spTree>
    <p:extLst>
      <p:ext uri="{BB962C8B-B14F-4D97-AF65-F5344CB8AC3E}">
        <p14:creationId xmlns:p14="http://schemas.microsoft.com/office/powerpoint/2010/main" val="385041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21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FE95C760-D29C-4744-BE95-03D08CB57452}" type="slidenum">
              <a:rPr lang="en-US" altLang="zh-TW" sz="1100" b="0">
                <a:latin typeface="Times New Roman" panose="02020603050405020304" pitchFamily="18" charset="0"/>
                <a:ea typeface="ＭＳ Ｐゴシック" panose="020B0600070205080204" pitchFamily="34" charset="-128"/>
              </a:rPr>
              <a:pPr/>
              <a:t>22</a:t>
            </a:fld>
            <a:endParaRPr lang="en-US" altLang="zh-TW" sz="1100" b="0">
              <a:latin typeface="Times New Roman" panose="02020603050405020304" pitchFamily="18" charset="0"/>
              <a:ea typeface="ＭＳ Ｐゴシック" panose="020B0600070205080204"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278487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A16BAFA6-4163-4088-8ED9-58E568726E96}" type="slidenum">
              <a:rPr lang="en-US" altLang="zh-TW" sz="1100" b="0">
                <a:latin typeface="Times New Roman" panose="02020603050405020304" pitchFamily="18" charset="0"/>
                <a:ea typeface="ＭＳ Ｐゴシック" panose="020B0600070205080204" pitchFamily="34" charset="-128"/>
              </a:rPr>
              <a:pPr/>
              <a:t>23</a:t>
            </a:fld>
            <a:endParaRPr lang="en-US" altLang="zh-TW" sz="1100" b="0">
              <a:latin typeface="Times New Roman" panose="02020603050405020304" pitchFamily="18" charset="0"/>
              <a:ea typeface="ＭＳ Ｐゴシック" panose="020B0600070205080204" pitchFamily="34" charset="-128"/>
            </a:endParaRPr>
          </a:p>
        </p:txBody>
      </p:sp>
      <p:sp>
        <p:nvSpPr>
          <p:cNvPr id="26627" name="Rectangle 1026"/>
          <p:cNvSpPr>
            <a:spLocks noGrp="1" noRot="1" noChangeAspect="1" noChangeArrowheads="1" noTextEdit="1"/>
          </p:cNvSpPr>
          <p:nvPr>
            <p:ph type="sldImg"/>
          </p:nvPr>
        </p:nvSpPr>
        <p:spPr>
          <a:ln/>
        </p:spPr>
      </p:sp>
      <p:sp>
        <p:nvSpPr>
          <p:cNvPr id="266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1666814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28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541315C1-0594-40DC-B2A9-7E4373705E51}" type="slidenum">
              <a:rPr lang="en-US" altLang="zh-TW" sz="1100" b="0">
                <a:latin typeface="Times New Roman" panose="02020603050405020304" pitchFamily="18" charset="0"/>
                <a:ea typeface="ＭＳ Ｐゴシック" panose="020B0600070205080204" pitchFamily="34" charset="-128"/>
              </a:rPr>
              <a:pPr/>
              <a:t>24</a:t>
            </a:fld>
            <a:endParaRPr lang="en-US" altLang="zh-TW" sz="1100" b="0">
              <a:latin typeface="Times New Roman" panose="02020603050405020304" pitchFamily="18" charset="0"/>
              <a:ea typeface="ＭＳ Ｐゴシック" panose="020B0600070205080204" pitchFamily="34" charset="-128"/>
            </a:endParaRPr>
          </a:p>
        </p:txBody>
      </p:sp>
      <p:sp>
        <p:nvSpPr>
          <p:cNvPr id="28675" name="Rectangle 1026"/>
          <p:cNvSpPr>
            <a:spLocks noGrp="1" noRot="1" noChangeAspect="1" noChangeArrowheads="1" noTextEdit="1"/>
          </p:cNvSpPr>
          <p:nvPr>
            <p:ph type="sldImg"/>
          </p:nvPr>
        </p:nvSpPr>
        <p:spPr>
          <a:ln/>
        </p:spPr>
      </p:sp>
      <p:sp>
        <p:nvSpPr>
          <p:cNvPr id="286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825291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E1F6279F-5205-46CA-92EB-B7E719B02B03}" type="slidenum">
              <a:rPr lang="en-US" altLang="zh-TW" sz="1100" b="0">
                <a:latin typeface="Times New Roman" panose="02020603050405020304" pitchFamily="18" charset="0"/>
                <a:ea typeface="ＭＳ Ｐゴシック" panose="020B0600070205080204" pitchFamily="34" charset="-128"/>
              </a:rPr>
              <a:pPr/>
              <a:t>25</a:t>
            </a:fld>
            <a:endParaRPr lang="en-US" altLang="zh-TW" sz="1100" b="0">
              <a:latin typeface="Times New Roman" panose="02020603050405020304" pitchFamily="18" charset="0"/>
              <a:ea typeface="ＭＳ Ｐゴシック" panose="020B0600070205080204" pitchFamily="34" charset="-128"/>
            </a:endParaRPr>
          </a:p>
        </p:txBody>
      </p:sp>
      <p:sp>
        <p:nvSpPr>
          <p:cNvPr id="30723" name="Rectangle 1026"/>
          <p:cNvSpPr>
            <a:spLocks noGrp="1" noRot="1" noChangeAspect="1" noChangeArrowheads="1" noTextEdit="1"/>
          </p:cNvSpPr>
          <p:nvPr>
            <p:ph type="sldImg"/>
          </p:nvPr>
        </p:nvSpPr>
        <p:spPr>
          <a:ln/>
        </p:spPr>
      </p:sp>
      <p:sp>
        <p:nvSpPr>
          <p:cNvPr id="307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4292753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327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5811E7A6-C53A-47FD-8B83-D95F0BDA8CD7}" type="slidenum">
              <a:rPr lang="en-US" altLang="zh-TW" sz="1100" b="0">
                <a:latin typeface="Times New Roman" panose="02020603050405020304" pitchFamily="18" charset="0"/>
                <a:ea typeface="ＭＳ Ｐゴシック" panose="020B0600070205080204" pitchFamily="34" charset="-128"/>
              </a:rPr>
              <a:pPr/>
              <a:t>26</a:t>
            </a:fld>
            <a:endParaRPr lang="en-US" altLang="zh-TW" sz="1100" b="0">
              <a:latin typeface="Times New Roman" panose="02020603050405020304" pitchFamily="18" charset="0"/>
              <a:ea typeface="ＭＳ Ｐゴシック" panose="020B0600070205080204" pitchFamily="34" charset="-128"/>
            </a:endParaRPr>
          </a:p>
        </p:txBody>
      </p:sp>
      <p:sp>
        <p:nvSpPr>
          <p:cNvPr id="32771" name="Rectangle 1026"/>
          <p:cNvSpPr>
            <a:spLocks noGrp="1" noRot="1" noChangeAspect="1" noChangeArrowheads="1" noTextEdit="1"/>
          </p:cNvSpPr>
          <p:nvPr>
            <p:ph type="sldImg"/>
          </p:nvPr>
        </p:nvSpPr>
        <p:spPr>
          <a:ln/>
        </p:spPr>
      </p:sp>
      <p:sp>
        <p:nvSpPr>
          <p:cNvPr id="327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99362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348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2D66AB13-066F-439E-A51A-EE5CE0EA347E}" type="slidenum">
              <a:rPr lang="en-US" altLang="zh-TW" sz="1100" b="0">
                <a:latin typeface="Times New Roman" panose="02020603050405020304" pitchFamily="18" charset="0"/>
                <a:ea typeface="ＭＳ Ｐゴシック" panose="020B0600070205080204" pitchFamily="34" charset="-128"/>
              </a:rPr>
              <a:pPr/>
              <a:t>27</a:t>
            </a:fld>
            <a:endParaRPr lang="en-US" altLang="zh-TW" sz="1100" b="0">
              <a:latin typeface="Times New Roman" panose="02020603050405020304" pitchFamily="18" charset="0"/>
              <a:ea typeface="ＭＳ Ｐゴシック" panose="020B0600070205080204" pitchFamily="34" charset="-128"/>
            </a:endParaRPr>
          </a:p>
        </p:txBody>
      </p:sp>
      <p:sp>
        <p:nvSpPr>
          <p:cNvPr id="34819" name="Rectangle 1026"/>
          <p:cNvSpPr>
            <a:spLocks noGrp="1" noRot="1" noChangeAspect="1" noChangeArrowheads="1" noTextEdit="1"/>
          </p:cNvSpPr>
          <p:nvPr>
            <p:ph type="sldImg"/>
          </p:nvPr>
        </p:nvSpPr>
        <p:spPr>
          <a:ln/>
        </p:spPr>
      </p:sp>
      <p:sp>
        <p:nvSpPr>
          <p:cNvPr id="348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2057559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368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2D8CD12D-E2F9-45FA-BF53-2D6487372076}" type="slidenum">
              <a:rPr lang="en-US" altLang="zh-TW" sz="1100" b="0">
                <a:latin typeface="Times New Roman" panose="02020603050405020304" pitchFamily="18" charset="0"/>
                <a:ea typeface="ＭＳ Ｐゴシック" panose="020B0600070205080204" pitchFamily="34" charset="-128"/>
              </a:rPr>
              <a:pPr/>
              <a:t>28</a:t>
            </a:fld>
            <a:endParaRPr lang="en-US" altLang="zh-TW" sz="1100" b="0">
              <a:latin typeface="Times New Roman" panose="02020603050405020304" pitchFamily="18" charset="0"/>
              <a:ea typeface="ＭＳ Ｐゴシック" panose="020B0600070205080204" pitchFamily="34" charset="-128"/>
            </a:endParaRPr>
          </a:p>
        </p:txBody>
      </p:sp>
      <p:sp>
        <p:nvSpPr>
          <p:cNvPr id="36867" name="Rectangle 1026"/>
          <p:cNvSpPr>
            <a:spLocks noGrp="1" noRot="1" noChangeAspect="1" noChangeArrowheads="1" noTextEdit="1"/>
          </p:cNvSpPr>
          <p:nvPr>
            <p:ph type="sldImg"/>
          </p:nvPr>
        </p:nvSpPr>
        <p:spPr>
          <a:ln/>
        </p:spPr>
      </p:sp>
      <p:sp>
        <p:nvSpPr>
          <p:cNvPr id="368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18108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舉例</a:t>
            </a:r>
            <a:r>
              <a:rPr lang="en-US" altLang="zh-TW" dirty="0"/>
              <a:t>:</a:t>
            </a:r>
            <a:r>
              <a:rPr lang="zh-TW" altLang="en-US" dirty="0"/>
              <a:t> </a:t>
            </a:r>
            <a:r>
              <a:rPr lang="en-US" altLang="zh-TW" dirty="0"/>
              <a:t>image scaling</a:t>
            </a:r>
            <a:r>
              <a:rPr lang="en-US" altLang="zh-TW" baseline="0" dirty="0"/>
              <a:t> *</a:t>
            </a:r>
          </a:p>
          <a:p>
            <a:r>
              <a:rPr lang="en-US" altLang="zh-TW" baseline="0" dirty="0"/>
              <a:t>One multiplier</a:t>
            </a:r>
          </a:p>
          <a:p>
            <a:r>
              <a:rPr lang="en-US" altLang="zh-TW" baseline="0" dirty="0"/>
              <a:t>Higher processing rate</a:t>
            </a:r>
          </a:p>
          <a:p>
            <a:r>
              <a:rPr lang="en-US" altLang="zh-TW" baseline="0" dirty="0"/>
              <a:t>Two multiplier, or pipeline</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2</a:t>
            </a:fld>
            <a:endParaRPr lang="zh-TW" altLang="en-US"/>
          </a:p>
        </p:txBody>
      </p:sp>
    </p:spTree>
    <p:extLst>
      <p:ext uri="{BB962C8B-B14F-4D97-AF65-F5344CB8AC3E}">
        <p14:creationId xmlns:p14="http://schemas.microsoft.com/office/powerpoint/2010/main" val="3427374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54D3AA0C-9D00-440F-A337-8B71908642F3}" type="slidenum">
              <a:rPr lang="en-US" altLang="zh-TW" sz="1100" b="0">
                <a:latin typeface="Times New Roman" panose="02020603050405020304" pitchFamily="18" charset="0"/>
                <a:ea typeface="ＭＳ Ｐゴシック" panose="020B0600070205080204" pitchFamily="34" charset="-128"/>
              </a:rPr>
              <a:pPr/>
              <a:t>29</a:t>
            </a:fld>
            <a:endParaRPr lang="en-US" altLang="zh-TW" sz="1100" b="0">
              <a:latin typeface="Times New Roman" panose="02020603050405020304" pitchFamily="18" charset="0"/>
              <a:ea typeface="ＭＳ Ｐゴシック" panose="020B0600070205080204" pitchFamily="34" charset="-128"/>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218148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C0A400EC-F00A-4801-87AE-D338C406483D}" type="slidenum">
              <a:rPr lang="en-US" altLang="zh-TW" sz="1100" b="0">
                <a:latin typeface="Times New Roman" panose="02020603050405020304" pitchFamily="18" charset="0"/>
                <a:ea typeface="ＭＳ Ｐゴシック" panose="020B0600070205080204" pitchFamily="34" charset="-128"/>
              </a:rPr>
              <a:pPr/>
              <a:t>30</a:t>
            </a:fld>
            <a:endParaRPr lang="en-US" altLang="zh-TW" sz="1100" b="0">
              <a:latin typeface="Times New Roman" panose="02020603050405020304" pitchFamily="18" charset="0"/>
              <a:ea typeface="ＭＳ Ｐゴシック" panose="020B0600070205080204" pitchFamily="34" charset="-128"/>
            </a:endParaRPr>
          </a:p>
        </p:txBody>
      </p:sp>
      <p:sp>
        <p:nvSpPr>
          <p:cNvPr id="40963" name="Rectangle 1026"/>
          <p:cNvSpPr>
            <a:spLocks noGrp="1" noRot="1" noChangeAspect="1" noChangeArrowheads="1" noTextEdit="1"/>
          </p:cNvSpPr>
          <p:nvPr>
            <p:ph type="sldImg"/>
          </p:nvPr>
        </p:nvSpPr>
        <p:spPr>
          <a:ln/>
        </p:spPr>
      </p:sp>
      <p:sp>
        <p:nvSpPr>
          <p:cNvPr id="409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8849632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430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06E26497-A4EC-4FFF-B5E4-A799229E6BAF}" type="slidenum">
              <a:rPr lang="en-US" altLang="zh-TW" sz="1100" b="0">
                <a:latin typeface="Times New Roman" panose="02020603050405020304" pitchFamily="18" charset="0"/>
                <a:ea typeface="ＭＳ Ｐゴシック" panose="020B0600070205080204" pitchFamily="34" charset="-128"/>
              </a:rPr>
              <a:pPr/>
              <a:t>31</a:t>
            </a:fld>
            <a:endParaRPr lang="en-US" altLang="zh-TW" sz="1100" b="0">
              <a:latin typeface="Times New Roman" panose="02020603050405020304" pitchFamily="18" charset="0"/>
              <a:ea typeface="ＭＳ Ｐゴシック" panose="020B0600070205080204" pitchFamily="34" charset="-128"/>
            </a:endParaRPr>
          </a:p>
        </p:txBody>
      </p:sp>
      <p:sp>
        <p:nvSpPr>
          <p:cNvPr id="43011" name="Rectangle 1026"/>
          <p:cNvSpPr>
            <a:spLocks noGrp="1" noRot="1" noChangeAspect="1" noChangeArrowheads="1" noTextEdit="1"/>
          </p:cNvSpPr>
          <p:nvPr>
            <p:ph type="sldImg"/>
          </p:nvPr>
        </p:nvSpPr>
        <p:spPr>
          <a:ln/>
        </p:spPr>
      </p:sp>
      <p:sp>
        <p:nvSpPr>
          <p:cNvPr id="430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2203759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Vote. 1. choose parallel or pipeline</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33</a:t>
            </a:fld>
            <a:endParaRPr lang="zh-TW" altLang="en-US"/>
          </a:p>
        </p:txBody>
      </p:sp>
    </p:spTree>
    <p:extLst>
      <p:ext uri="{BB962C8B-B14F-4D97-AF65-F5344CB8AC3E}">
        <p14:creationId xmlns:p14="http://schemas.microsoft.com/office/powerpoint/2010/main" val="34382232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450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D0934930-6585-415A-B95F-C2B4920E5298}" type="slidenum">
              <a:rPr lang="en-US" altLang="zh-TW" sz="1100" b="0">
                <a:latin typeface="Times New Roman" panose="02020603050405020304" pitchFamily="18" charset="0"/>
                <a:ea typeface="ＭＳ Ｐゴシック" panose="020B0600070205080204" pitchFamily="34" charset="-128"/>
              </a:rPr>
              <a:pPr/>
              <a:t>34</a:t>
            </a:fld>
            <a:endParaRPr lang="en-US" altLang="zh-TW" sz="1100" b="0">
              <a:latin typeface="Times New Roman" panose="02020603050405020304" pitchFamily="18" charset="0"/>
              <a:ea typeface="ＭＳ Ｐゴシック" panose="020B0600070205080204" pitchFamily="34" charset="-128"/>
            </a:endParaRPr>
          </a:p>
        </p:txBody>
      </p:sp>
      <p:sp>
        <p:nvSpPr>
          <p:cNvPr id="45059" name="Rectangle 1026"/>
          <p:cNvSpPr>
            <a:spLocks noGrp="1" noRot="1" noChangeAspect="1" noChangeArrowheads="1" noTextEdit="1"/>
          </p:cNvSpPr>
          <p:nvPr>
            <p:ph type="sldImg"/>
          </p:nvPr>
        </p:nvSpPr>
        <p:spPr>
          <a:ln/>
        </p:spPr>
      </p:sp>
      <p:sp>
        <p:nvSpPr>
          <p:cNvPr id="450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70238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471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711A0E92-ADAF-47FD-8BB0-9C7DCF3B9B24}" type="slidenum">
              <a:rPr lang="en-US" altLang="zh-TW" sz="1100" b="0">
                <a:latin typeface="Times New Roman" panose="02020603050405020304" pitchFamily="18" charset="0"/>
                <a:ea typeface="ＭＳ Ｐゴシック" panose="020B0600070205080204" pitchFamily="34" charset="-128"/>
              </a:rPr>
              <a:pPr/>
              <a:t>50</a:t>
            </a:fld>
            <a:endParaRPr lang="en-US" altLang="zh-TW" sz="1100" b="0">
              <a:latin typeface="Times New Roman" panose="02020603050405020304" pitchFamily="18" charset="0"/>
              <a:ea typeface="ＭＳ Ｐゴシック" panose="020B0600070205080204" pitchFamily="34" charset="-128"/>
            </a:endParaRPr>
          </a:p>
        </p:txBody>
      </p:sp>
      <p:sp>
        <p:nvSpPr>
          <p:cNvPr id="47107" name="Rectangle 1026"/>
          <p:cNvSpPr>
            <a:spLocks noGrp="1" noRot="1" noChangeAspect="1" noChangeArrowheads="1" noTextEdit="1"/>
          </p:cNvSpPr>
          <p:nvPr>
            <p:ph type="sldImg"/>
          </p:nvPr>
        </p:nvSpPr>
        <p:spPr>
          <a:ln/>
        </p:spPr>
      </p:sp>
      <p:sp>
        <p:nvSpPr>
          <p:cNvPr id="471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TW" dirty="0">
                <a:latin typeface="Times New Roman" panose="02020603050405020304" pitchFamily="18" charset="0"/>
              </a:rPr>
              <a:t>Add r0, r1, r2 //r0 = r1+r2</a:t>
            </a:r>
          </a:p>
        </p:txBody>
      </p:sp>
    </p:spTree>
    <p:extLst>
      <p:ext uri="{BB962C8B-B14F-4D97-AF65-F5344CB8AC3E}">
        <p14:creationId xmlns:p14="http://schemas.microsoft.com/office/powerpoint/2010/main" val="1882093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491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680F48DC-FFE7-412D-9E47-498121BEFA45}" type="slidenum">
              <a:rPr lang="en-US" altLang="zh-TW" sz="1100" b="0">
                <a:latin typeface="Times New Roman" panose="02020603050405020304" pitchFamily="18" charset="0"/>
                <a:ea typeface="ＭＳ Ｐゴシック" panose="020B0600070205080204" pitchFamily="34" charset="-128"/>
              </a:rPr>
              <a:pPr/>
              <a:t>51</a:t>
            </a:fld>
            <a:endParaRPr lang="en-US" altLang="zh-TW" sz="1100" b="0">
              <a:latin typeface="Times New Roman" panose="02020603050405020304" pitchFamily="18" charset="0"/>
              <a:ea typeface="ＭＳ Ｐゴシック" panose="020B0600070205080204" pitchFamily="34" charset="-128"/>
            </a:endParaRPr>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7339146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512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6B65F8E7-E266-4140-9E78-3B64E70CE283}" type="slidenum">
              <a:rPr lang="en-US" altLang="zh-TW" sz="1100" b="0">
                <a:latin typeface="Times New Roman" panose="02020603050405020304" pitchFamily="18" charset="0"/>
                <a:ea typeface="ＭＳ Ｐゴシック" panose="020B0600070205080204" pitchFamily="34" charset="-128"/>
              </a:rPr>
              <a:pPr/>
              <a:t>52</a:t>
            </a:fld>
            <a:endParaRPr lang="en-US" altLang="zh-TW" sz="1100" b="0">
              <a:latin typeface="Times New Roman" panose="02020603050405020304" pitchFamily="18" charset="0"/>
              <a:ea typeface="ＭＳ Ｐゴシック" panose="020B0600070205080204" pitchFamily="34" charset="-128"/>
            </a:endParaRP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974607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這裡是針對比較複雜的</a:t>
            </a:r>
            <a:r>
              <a:rPr lang="en-US" altLang="zh-TW" dirty="0"/>
              <a:t>pipeline (hierarchical</a:t>
            </a:r>
            <a:r>
              <a:rPr lang="en-US" altLang="zh-TW" baseline="0" dirty="0"/>
              <a:t> pipeline)</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53</a:t>
            </a:fld>
            <a:endParaRPr lang="zh-TW" altLang="en-US"/>
          </a:p>
        </p:txBody>
      </p:sp>
    </p:spTree>
    <p:extLst>
      <p:ext uri="{BB962C8B-B14F-4D97-AF65-F5344CB8AC3E}">
        <p14:creationId xmlns:p14="http://schemas.microsoft.com/office/powerpoint/2010/main" val="927599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532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EE97B779-1AA3-420A-9D16-F8AB36E7A2B0}" type="slidenum">
              <a:rPr lang="en-US" altLang="zh-TW" sz="1100" b="0">
                <a:latin typeface="Times New Roman" panose="02020603050405020304" pitchFamily="18" charset="0"/>
                <a:ea typeface="ＭＳ Ｐゴシック" panose="020B0600070205080204" pitchFamily="34" charset="-128"/>
              </a:rPr>
              <a:pPr/>
              <a:t>54</a:t>
            </a:fld>
            <a:endParaRPr lang="en-US" altLang="zh-TW" sz="1100" b="0">
              <a:latin typeface="Times New Roman" panose="02020603050405020304" pitchFamily="18" charset="0"/>
              <a:ea typeface="ＭＳ Ｐゴシック" panose="020B0600070205080204" pitchFamily="34"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dirty="0">
                <a:latin typeface="Times New Roman" panose="02020603050405020304" pitchFamily="18" charset="0"/>
              </a:rPr>
              <a:t>都是</a:t>
            </a:r>
            <a:r>
              <a:rPr kumimoji="0" lang="en-US" altLang="zh-TW" dirty="0">
                <a:latin typeface="Times New Roman" panose="02020603050405020304" pitchFamily="18" charset="0"/>
              </a:rPr>
              <a:t>10ns pipe, 1 </a:t>
            </a:r>
            <a:r>
              <a:rPr kumimoji="0" lang="zh-TW" altLang="en-US" dirty="0">
                <a:latin typeface="Times New Roman" panose="02020603050405020304" pitchFamily="18" charset="0"/>
              </a:rPr>
              <a:t>級要處理</a:t>
            </a:r>
            <a:r>
              <a:rPr kumimoji="0" lang="en-US" altLang="zh-TW" dirty="0">
                <a:latin typeface="Times New Roman" panose="02020603050405020304" pitchFamily="18" charset="0"/>
              </a:rPr>
              <a:t>100</a:t>
            </a:r>
            <a:r>
              <a:rPr kumimoji="0" lang="zh-TW" altLang="en-US" dirty="0">
                <a:latin typeface="Times New Roman" panose="02020603050405020304" pitchFamily="18" charset="0"/>
              </a:rPr>
              <a:t>個，</a:t>
            </a:r>
            <a:r>
              <a:rPr kumimoji="0" lang="en-US" altLang="zh-TW" dirty="0">
                <a:latin typeface="Times New Roman" panose="02020603050405020304" pitchFamily="18" charset="0"/>
              </a:rPr>
              <a:t>1</a:t>
            </a:r>
            <a:r>
              <a:rPr kumimoji="0" lang="zh-TW" altLang="en-US" dirty="0">
                <a:latin typeface="Times New Roman" panose="02020603050405020304" pitchFamily="18" charset="0"/>
              </a:rPr>
              <a:t>級處理</a:t>
            </a:r>
            <a:r>
              <a:rPr kumimoji="0" lang="en-US" altLang="zh-TW" dirty="0">
                <a:latin typeface="Times New Roman" panose="02020603050405020304" pitchFamily="18" charset="0"/>
              </a:rPr>
              <a:t>10</a:t>
            </a:r>
            <a:r>
              <a:rPr kumimoji="0" lang="zh-TW" altLang="en-US" dirty="0">
                <a:latin typeface="Times New Roman" panose="02020603050405020304" pitchFamily="18" charset="0"/>
              </a:rPr>
              <a:t>個</a:t>
            </a:r>
            <a:endParaRPr kumimoji="0" lang="en-US" altLang="zh-TW" dirty="0">
              <a:latin typeface="Times New Roman" panose="02020603050405020304" pitchFamily="18" charset="0"/>
            </a:endParaRPr>
          </a:p>
          <a:p>
            <a:r>
              <a:rPr kumimoji="0" lang="en-US" altLang="zh-TW" dirty="0">
                <a:latin typeface="Times New Roman" panose="02020603050405020304" pitchFamily="18" charset="0"/>
              </a:rPr>
              <a:t>A</a:t>
            </a:r>
            <a:r>
              <a:rPr kumimoji="0" lang="zh-TW" altLang="en-US" dirty="0">
                <a:latin typeface="Times New Roman" panose="02020603050405020304" pitchFamily="18" charset="0"/>
              </a:rPr>
              <a:t>資料要花</a:t>
            </a:r>
            <a:r>
              <a:rPr kumimoji="0" lang="en-US" altLang="zh-TW" dirty="0">
                <a:latin typeface="Times New Roman" panose="02020603050405020304" pitchFamily="18" charset="0"/>
              </a:rPr>
              <a:t>10ns, B</a:t>
            </a:r>
            <a:r>
              <a:rPr kumimoji="0" lang="zh-TW" altLang="en-US" dirty="0">
                <a:latin typeface="Times New Roman" panose="02020603050405020304" pitchFamily="18" charset="0"/>
              </a:rPr>
              <a:t>資料要花</a:t>
            </a:r>
            <a:r>
              <a:rPr kumimoji="0" lang="en-US" altLang="zh-TW" dirty="0">
                <a:latin typeface="Times New Roman" panose="02020603050405020304" pitchFamily="18" charset="0"/>
              </a:rPr>
              <a:t>20ns</a:t>
            </a:r>
          </a:p>
          <a:p>
            <a:endParaRPr kumimoji="0" lang="en-US" altLang="zh-TW" dirty="0">
              <a:latin typeface="Times New Roman" panose="02020603050405020304" pitchFamily="18" charset="0"/>
            </a:endParaRPr>
          </a:p>
          <a:p>
            <a:r>
              <a:rPr lang="zh-TW" altLang="en-US" sz="1200" b="0" i="0" kern="1200" dirty="0">
                <a:solidFill>
                  <a:schemeClr val="tx1"/>
                </a:solidFill>
                <a:effectLst/>
                <a:latin typeface="+mn-lt"/>
                <a:ea typeface="+mn-ea"/>
                <a:cs typeface="+mn-cs"/>
              </a:rPr>
              <a:t>以頂點為單位的打光</a:t>
            </a:r>
            <a:endParaRPr lang="en-US" altLang="zh-TW" sz="1200" b="0" i="0" kern="1200" dirty="0">
              <a:solidFill>
                <a:schemeClr val="tx1"/>
              </a:solidFill>
              <a:effectLst/>
              <a:latin typeface="+mn-lt"/>
              <a:ea typeface="+mn-ea"/>
              <a:cs typeface="+mn-cs"/>
            </a:endParaRPr>
          </a:p>
          <a:p>
            <a:endParaRPr kumimoji="0" lang="en-US" altLang="zh-TW" sz="1200" b="0" i="0" kern="1200" dirty="0">
              <a:solidFill>
                <a:schemeClr val="tx1"/>
              </a:solidFill>
              <a:effectLst/>
              <a:latin typeface="+mn-lt"/>
              <a:ea typeface="+mn-ea"/>
              <a:cs typeface="+mn-cs"/>
            </a:endParaRPr>
          </a:p>
          <a:p>
            <a:r>
              <a:rPr kumimoji="0" lang="en-US" altLang="zh-TW" sz="1200" b="0" i="0" kern="1200" dirty="0">
                <a:solidFill>
                  <a:schemeClr val="tx1"/>
                </a:solidFill>
                <a:effectLst/>
                <a:latin typeface="+mn-lt"/>
                <a:ea typeface="+mn-ea"/>
                <a:cs typeface="+mn-cs"/>
              </a:rPr>
              <a:t>Example: CPU</a:t>
            </a:r>
          </a:p>
          <a:p>
            <a:r>
              <a:rPr kumimoji="0" lang="en-US" altLang="zh-TW" sz="1200" b="0" i="0" kern="1200" dirty="0" err="1">
                <a:solidFill>
                  <a:schemeClr val="tx1"/>
                </a:solidFill>
                <a:effectLst/>
                <a:latin typeface="+mn-lt"/>
                <a:ea typeface="+mn-ea"/>
                <a:cs typeface="+mn-cs"/>
              </a:rPr>
              <a:t>Cpu</a:t>
            </a:r>
            <a:r>
              <a:rPr kumimoji="0" lang="en-US" altLang="zh-TW" sz="1200" b="0" i="0" kern="1200" dirty="0">
                <a:solidFill>
                  <a:schemeClr val="tx1"/>
                </a:solidFill>
                <a:effectLst/>
                <a:latin typeface="+mn-lt"/>
                <a:ea typeface="+mn-ea"/>
                <a:cs typeface="+mn-cs"/>
              </a:rPr>
              <a:t> + accelerated instructions</a:t>
            </a:r>
            <a:endParaRPr kumimoji="0" lang="en-US" altLang="zh-TW" sz="1200" b="0" i="0" kern="1200" dirty="0">
              <a:solidFill>
                <a:schemeClr val="tx1"/>
              </a:solidFill>
              <a:effectLst/>
              <a:latin typeface="Times New Roman" panose="02020603050405020304" pitchFamily="18" charset="0"/>
              <a:ea typeface="+mn-ea"/>
              <a:cs typeface="+mn-cs"/>
            </a:endParaRPr>
          </a:p>
          <a:p>
            <a:r>
              <a:rPr kumimoji="0" lang="en-US" altLang="zh-TW" sz="1200" b="0" i="0" kern="1200" dirty="0">
                <a:solidFill>
                  <a:schemeClr val="tx1"/>
                </a:solidFill>
                <a:effectLst/>
                <a:latin typeface="Times New Roman" panose="02020603050405020304" pitchFamily="18" charset="0"/>
                <a:ea typeface="+mn-ea"/>
                <a:cs typeface="+mn-cs"/>
              </a:rPr>
              <a:t>Fetch/</a:t>
            </a:r>
            <a:r>
              <a:rPr kumimoji="0" lang="en-US" altLang="zh-TW" sz="1200" b="0" i="0" kern="1200" dirty="0" err="1">
                <a:solidFill>
                  <a:schemeClr val="tx1"/>
                </a:solidFill>
                <a:effectLst/>
                <a:latin typeface="Times New Roman" panose="02020603050405020304" pitchFamily="18" charset="0"/>
                <a:ea typeface="+mn-ea"/>
                <a:cs typeface="+mn-cs"/>
              </a:rPr>
              <a:t>dec</a:t>
            </a:r>
            <a:r>
              <a:rPr kumimoji="0" lang="en-US" altLang="zh-TW" sz="1200" b="0" i="0" kern="1200" dirty="0">
                <a:solidFill>
                  <a:schemeClr val="tx1"/>
                </a:solidFill>
                <a:effectLst/>
                <a:latin typeface="Times New Roman" panose="02020603050405020304" pitchFamily="18" charset="0"/>
                <a:ea typeface="+mn-ea"/>
                <a:cs typeface="+mn-cs"/>
              </a:rPr>
              <a:t>/MUL</a:t>
            </a:r>
            <a:r>
              <a:rPr kumimoji="0" lang="en-US" altLang="zh-TW" sz="1200" b="0" i="0" kern="1200" baseline="0" dirty="0">
                <a:solidFill>
                  <a:schemeClr val="tx1"/>
                </a:solidFill>
                <a:effectLst/>
                <a:latin typeface="Times New Roman" panose="02020603050405020304" pitchFamily="18" charset="0"/>
                <a:ea typeface="+mn-ea"/>
                <a:cs typeface="+mn-cs"/>
              </a:rPr>
              <a:t> or add/</a:t>
            </a:r>
            <a:endParaRPr kumimoji="0" lang="en-US" altLang="zh-TW"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18779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194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2F47B784-1AB0-4842-89CF-88A770C5D6E3}" type="slidenum">
              <a:rPr lang="en-US" altLang="zh-TW" sz="1100" b="0">
                <a:latin typeface="Times New Roman" panose="02020603050405020304" pitchFamily="18" charset="0"/>
                <a:ea typeface="ＭＳ Ｐゴシック" panose="020B0600070205080204" pitchFamily="34" charset="-128"/>
              </a:rPr>
              <a:pPr/>
              <a:t>3</a:t>
            </a:fld>
            <a:endParaRPr lang="en-US" altLang="zh-TW" sz="1100" b="0">
              <a:latin typeface="Times New Roman" panose="02020603050405020304" pitchFamily="18" charset="0"/>
              <a:ea typeface="ＭＳ Ｐゴシック" panose="020B0600070205080204" pitchFamily="34" charset="-128"/>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615967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如何使用</a:t>
            </a:r>
            <a:r>
              <a:rPr lang="en-US" altLang="zh-TW" dirty="0"/>
              <a:t>OpenGL</a:t>
            </a:r>
            <a:r>
              <a:rPr lang="zh-TW" altLang="en-US" dirty="0"/>
              <a:t>渲染管道在計算機屏幕上繪製母牛的過程。這也是一個示例，說明可以將任何</a:t>
            </a:r>
            <a:r>
              <a:rPr lang="en-US" altLang="zh-TW" dirty="0"/>
              <a:t>3D</a:t>
            </a:r>
            <a:r>
              <a:rPr lang="zh-TW" altLang="en-US" dirty="0"/>
              <a:t>對象區分為微小的三角形，將這些三角形柵格化為像素，然後將不同的顏色填充到這些像素中，最終將它們塑造成屏幕上的對象。</a:t>
            </a:r>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55</a:t>
            </a:fld>
            <a:endParaRPr lang="zh-TW" altLang="en-US"/>
          </a:p>
        </p:txBody>
      </p:sp>
    </p:spTree>
    <p:extLst>
      <p:ext uri="{BB962C8B-B14F-4D97-AF65-F5344CB8AC3E}">
        <p14:creationId xmlns:p14="http://schemas.microsoft.com/office/powerpoint/2010/main" val="2026913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552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81F23DF7-2F06-4351-A8F3-88A42FA20E16}" type="slidenum">
              <a:rPr lang="en-US" altLang="zh-TW" sz="1100" b="0">
                <a:latin typeface="Times New Roman" panose="02020603050405020304" pitchFamily="18" charset="0"/>
                <a:ea typeface="ＭＳ Ｐゴシック" panose="020B0600070205080204" pitchFamily="34" charset="-128"/>
              </a:rPr>
              <a:pPr/>
              <a:t>56</a:t>
            </a:fld>
            <a:endParaRPr lang="en-US" altLang="zh-TW" sz="1100" b="0">
              <a:latin typeface="Times New Roman" panose="02020603050405020304" pitchFamily="18" charset="0"/>
              <a:ea typeface="ＭＳ Ｐゴシック" panose="020B0600070205080204" pitchFamily="34" charset="-128"/>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367754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573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291846E2-F4BB-41E4-9ED7-0F4F8D2599BB}" type="slidenum">
              <a:rPr lang="en-US" altLang="zh-TW" sz="1100" b="0">
                <a:latin typeface="Times New Roman" panose="02020603050405020304" pitchFamily="18" charset="0"/>
                <a:ea typeface="ＭＳ Ｐゴシック" panose="020B0600070205080204" pitchFamily="34" charset="-128"/>
              </a:rPr>
              <a:pPr/>
              <a:t>57</a:t>
            </a:fld>
            <a:endParaRPr lang="en-US" altLang="zh-TW" sz="1100" b="0">
              <a:latin typeface="Times New Roman" panose="02020603050405020304" pitchFamily="18" charset="0"/>
              <a:ea typeface="ＭＳ Ｐゴシック" panose="020B0600070205080204" pitchFamily="34" charset="-128"/>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2568510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593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E6F4F1E0-721C-4D7B-A23F-3D3E50006F77}" type="slidenum">
              <a:rPr lang="en-US" altLang="zh-TW" sz="1100" b="0">
                <a:latin typeface="Times New Roman" panose="02020603050405020304" pitchFamily="18" charset="0"/>
                <a:ea typeface="ＭＳ Ｐゴシック" panose="020B0600070205080204" pitchFamily="34" charset="-128"/>
              </a:rPr>
              <a:pPr/>
              <a:t>58</a:t>
            </a:fld>
            <a:endParaRPr lang="en-US" altLang="zh-TW" sz="1100" b="0">
              <a:latin typeface="Times New Roman" panose="02020603050405020304" pitchFamily="18" charset="0"/>
              <a:ea typeface="ＭＳ Ｐゴシック" panose="020B0600070205080204" pitchFamily="34" charset="-128"/>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21574039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614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064D743F-BCCD-4997-BFF0-D2FE255D9B50}" type="slidenum">
              <a:rPr lang="en-US" altLang="zh-TW" sz="1100" b="0">
                <a:latin typeface="Times New Roman" panose="02020603050405020304" pitchFamily="18" charset="0"/>
                <a:ea typeface="ＭＳ Ｐゴシック" panose="020B0600070205080204" pitchFamily="34" charset="-128"/>
              </a:rPr>
              <a:pPr/>
              <a:t>59</a:t>
            </a:fld>
            <a:endParaRPr lang="en-US" altLang="zh-TW" sz="1100" b="0">
              <a:latin typeface="Times New Roman" panose="02020603050405020304" pitchFamily="18" charset="0"/>
              <a:ea typeface="ＭＳ Ｐゴシック" panose="020B0600070205080204" pitchFamily="34" charset="-128"/>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TW">
                <a:latin typeface="Times New Roman" panose="02020603050405020304" pitchFamily="18" charset="0"/>
              </a:rPr>
              <a:t>Explain</a:t>
            </a:r>
            <a:r>
              <a:rPr kumimoji="0" lang="en-US" altLang="zh-TW" baseline="0">
                <a:latin typeface="Times New Roman" panose="02020603050405020304" pitchFamily="18" charset="0"/>
              </a:rPr>
              <a:t> why</a:t>
            </a:r>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247972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日期版面配置區 3"/>
          <p:cNvSpPr>
            <a:spLocks noGrp="1"/>
          </p:cNvSpPr>
          <p:nvPr>
            <p:ph type="dt" idx="10"/>
          </p:nvPr>
        </p:nvSpPr>
        <p:spPr/>
        <p:txBody>
          <a:bodyPr/>
          <a:lstStyle/>
          <a:p>
            <a:pPr>
              <a:defRPr/>
            </a:pPr>
            <a:r>
              <a:rPr lang="en-US"/>
              <a:t>2/24/2005</a:t>
            </a:r>
          </a:p>
        </p:txBody>
      </p:sp>
      <p:sp>
        <p:nvSpPr>
          <p:cNvPr id="5" name="投影片編號版面配置區 4"/>
          <p:cNvSpPr>
            <a:spLocks noGrp="1"/>
          </p:cNvSpPr>
          <p:nvPr>
            <p:ph type="sldNum" sz="quarter" idx="11"/>
          </p:nvPr>
        </p:nvSpPr>
        <p:spPr/>
        <p:txBody>
          <a:bodyPr/>
          <a:lstStyle/>
          <a:p>
            <a:fld id="{EF582EB2-015C-486E-B660-37E64996DEE1}" type="slidenum">
              <a:rPr lang="en-US" altLang="zh-TW" smtClean="0"/>
              <a:pPr/>
              <a:t>60</a:t>
            </a:fld>
            <a:endParaRPr lang="en-US" altLang="zh-TW"/>
          </a:p>
        </p:txBody>
      </p:sp>
    </p:spTree>
    <p:extLst>
      <p:ext uri="{BB962C8B-B14F-4D97-AF65-F5344CB8AC3E}">
        <p14:creationId xmlns:p14="http://schemas.microsoft.com/office/powerpoint/2010/main" val="46919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634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E5E09E78-62D9-4E59-B5F1-9F68FBBFB4A6}" type="slidenum">
              <a:rPr lang="en-US" altLang="zh-TW" sz="1100" b="0">
                <a:latin typeface="Times New Roman" panose="02020603050405020304" pitchFamily="18" charset="0"/>
                <a:ea typeface="ＭＳ Ｐゴシック" panose="020B0600070205080204" pitchFamily="34" charset="-128"/>
              </a:rPr>
              <a:pPr/>
              <a:t>61</a:t>
            </a:fld>
            <a:endParaRPr lang="en-US" altLang="zh-TW" sz="1100" b="0">
              <a:latin typeface="Times New Roman" panose="02020603050405020304" pitchFamily="18" charset="0"/>
              <a:ea typeface="ＭＳ Ｐゴシック" panose="020B0600070205080204" pitchFamily="34" charset="-128"/>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dirty="0">
                <a:latin typeface="Times New Roman" panose="02020603050405020304" pitchFamily="18" charset="0"/>
              </a:rPr>
              <a:t>如何決定</a:t>
            </a:r>
            <a:r>
              <a:rPr kumimoji="0" lang="en-US" altLang="zh-TW" dirty="0">
                <a:latin typeface="Times New Roman" panose="02020603050405020304" pitchFamily="18" charset="0"/>
              </a:rPr>
              <a:t>FIFO</a:t>
            </a:r>
            <a:r>
              <a:rPr kumimoji="0" lang="zh-TW" altLang="en-US" dirty="0">
                <a:latin typeface="Times New Roman" panose="02020603050405020304" pitchFamily="18" charset="0"/>
              </a:rPr>
              <a:t>長度</a:t>
            </a:r>
            <a:r>
              <a:rPr kumimoji="0" lang="en-US" altLang="zh-TW" dirty="0">
                <a:latin typeface="Times New Roman" panose="02020603050405020304" pitchFamily="18" charset="0"/>
              </a:rPr>
              <a:t>?</a:t>
            </a:r>
          </a:p>
          <a:p>
            <a:r>
              <a:rPr kumimoji="0" lang="zh-TW" altLang="en-US" dirty="0">
                <a:latin typeface="Times New Roman" panose="02020603050405020304" pitchFamily="18" charset="0"/>
              </a:rPr>
              <a:t>講解 </a:t>
            </a:r>
            <a:r>
              <a:rPr kumimoji="0" lang="en-US" altLang="zh-TW" dirty="0">
                <a:latin typeface="Times New Roman" panose="02020603050405020304" pitchFamily="18" charset="0"/>
              </a:rPr>
              <a:t>double</a:t>
            </a:r>
            <a:r>
              <a:rPr kumimoji="0" lang="en-US" altLang="zh-TW" baseline="0" dirty="0">
                <a:latin typeface="Times New Roman" panose="02020603050405020304" pitchFamily="18" charset="0"/>
              </a:rPr>
              <a:t> buffer</a:t>
            </a:r>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36891956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757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DBC9D7A7-12CC-4223-BE6B-173EA4F7D34C}" type="slidenum">
              <a:rPr lang="en-US" altLang="zh-TW" sz="1100" b="0">
                <a:latin typeface="Times New Roman" panose="02020603050405020304" pitchFamily="18" charset="0"/>
                <a:ea typeface="ＭＳ Ｐゴシック" panose="020B0600070205080204" pitchFamily="34" charset="-128"/>
              </a:rPr>
              <a:pPr/>
              <a:t>62</a:t>
            </a:fld>
            <a:endParaRPr lang="en-US" altLang="zh-TW" sz="1100" b="0">
              <a:latin typeface="Times New Roman" panose="02020603050405020304" pitchFamily="18" charset="0"/>
              <a:ea typeface="ＭＳ Ｐゴシック" panose="020B0600070205080204" pitchFamily="34" charset="-128"/>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4313346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655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A503F88D-5008-4DBE-8CF4-DE584BAB7E41}" type="slidenum">
              <a:rPr lang="en-US" altLang="zh-TW" sz="1100" b="0">
                <a:latin typeface="Times New Roman" panose="02020603050405020304" pitchFamily="18" charset="0"/>
                <a:ea typeface="ＭＳ Ｐゴシック" panose="020B0600070205080204" pitchFamily="34" charset="-128"/>
              </a:rPr>
              <a:pPr/>
              <a:t>63</a:t>
            </a:fld>
            <a:endParaRPr lang="en-US" altLang="zh-TW" sz="1100" b="0">
              <a:latin typeface="Times New Roman" panose="02020603050405020304" pitchFamily="18" charset="0"/>
              <a:ea typeface="ＭＳ Ｐゴシック" panose="020B0600070205080204" pitchFamily="34" charset="-128"/>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TW" altLang="en-US" dirty="0">
                <a:latin typeface="Times New Roman" panose="02020603050405020304" pitchFamily="18" charset="0"/>
              </a:rPr>
              <a:t>正常狀況 </a:t>
            </a:r>
            <a:r>
              <a:rPr kumimoji="0" lang="en-US" altLang="zh-TW" dirty="0">
                <a:latin typeface="Times New Roman" panose="02020603050405020304" pitchFamily="18" charset="0"/>
              </a:rPr>
              <a:t>:</a:t>
            </a:r>
            <a:r>
              <a:rPr kumimoji="0" lang="zh-TW" altLang="en-US" dirty="0">
                <a:latin typeface="Times New Roman" panose="02020603050405020304" pitchFamily="18" charset="0"/>
              </a:rPr>
              <a:t> 不用 </a:t>
            </a:r>
            <a:r>
              <a:rPr kumimoji="0" lang="en-US" altLang="zh-TW" dirty="0">
                <a:latin typeface="Times New Roman" panose="02020603050405020304" pitchFamily="18" charset="0"/>
              </a:rPr>
              <a:t>valid ready</a:t>
            </a:r>
          </a:p>
          <a:p>
            <a:r>
              <a:rPr kumimoji="0" lang="zh-TW" altLang="en-US" dirty="0">
                <a:latin typeface="Times New Roman" panose="02020603050405020304" pitchFamily="18" charset="0"/>
              </a:rPr>
              <a:t>要 </a:t>
            </a:r>
            <a:r>
              <a:rPr kumimoji="0" lang="en-US" altLang="zh-TW" dirty="0">
                <a:latin typeface="Times New Roman" panose="02020603050405020304" pitchFamily="18" charset="0"/>
              </a:rPr>
              <a:t>stall: valid ready control</a:t>
            </a:r>
          </a:p>
          <a:p>
            <a:r>
              <a:rPr kumimoji="0" lang="en-US" altLang="zh-TW" dirty="0">
                <a:latin typeface="Times New Roman" panose="02020603050405020304" pitchFamily="18" charset="0"/>
              </a:rPr>
              <a:t>Stall</a:t>
            </a:r>
            <a:r>
              <a:rPr kumimoji="0" lang="en-US" altLang="zh-TW" baseline="0" dirty="0">
                <a:latin typeface="Times New Roman" panose="02020603050405020304" pitchFamily="18" charset="0"/>
              </a:rPr>
              <a:t> </a:t>
            </a:r>
            <a:r>
              <a:rPr kumimoji="0" lang="zh-TW" altLang="en-US" baseline="0" dirty="0">
                <a:latin typeface="Times New Roman" panose="02020603050405020304" pitchFamily="18" charset="0"/>
              </a:rPr>
              <a:t>的含意</a:t>
            </a:r>
            <a:r>
              <a:rPr kumimoji="0" lang="en-US" altLang="zh-TW" baseline="0" dirty="0">
                <a:latin typeface="Times New Roman" panose="02020603050405020304" pitchFamily="18" charset="0"/>
              </a:rPr>
              <a:t>:</a:t>
            </a:r>
            <a:r>
              <a:rPr kumimoji="0" lang="zh-TW" altLang="en-US" baseline="0" dirty="0">
                <a:latin typeface="Times New Roman" panose="02020603050405020304" pitchFamily="18" charset="0"/>
              </a:rPr>
              <a:t> 資料停等在</a:t>
            </a:r>
            <a:r>
              <a:rPr kumimoji="0" lang="en-US" altLang="zh-TW" baseline="0" dirty="0">
                <a:latin typeface="Times New Roman" panose="02020603050405020304" pitchFamily="18" charset="0"/>
              </a:rPr>
              <a:t>DFF</a:t>
            </a:r>
            <a:r>
              <a:rPr kumimoji="0" lang="zh-TW" altLang="en-US" baseline="0" dirty="0">
                <a:latin typeface="Times New Roman" panose="02020603050405020304" pitchFamily="18" charset="0"/>
              </a:rPr>
              <a:t> 或</a:t>
            </a:r>
            <a:r>
              <a:rPr kumimoji="0" lang="en-US" altLang="zh-TW" baseline="0" dirty="0">
                <a:latin typeface="Times New Roman" panose="02020603050405020304" pitchFamily="18" charset="0"/>
              </a:rPr>
              <a:t>FIFO</a:t>
            </a:r>
            <a:r>
              <a:rPr kumimoji="0" lang="zh-TW" altLang="en-US" baseline="0" dirty="0">
                <a:latin typeface="Times New Roman" panose="02020603050405020304" pitchFamily="18" charset="0"/>
              </a:rPr>
              <a:t>，等下一次可以計算的時間</a:t>
            </a:r>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4403436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a:t>
            </a:r>
            <a:r>
              <a:rPr lang="en-US" altLang="zh-TW" dirty="0"/>
              <a:t>pipeline register </a:t>
            </a:r>
            <a:r>
              <a:rPr lang="zh-TW" altLang="en-US" dirty="0"/>
              <a:t>輸入不改變，維持</a:t>
            </a:r>
            <a:r>
              <a:rPr lang="en-US" altLang="zh-TW" dirty="0"/>
              <a:t>pipeline </a:t>
            </a:r>
            <a:r>
              <a:rPr lang="zh-TW" altLang="en-US" dirty="0"/>
              <a:t>的計算值</a:t>
            </a:r>
          </a:p>
        </p:txBody>
      </p:sp>
      <p:sp>
        <p:nvSpPr>
          <p:cNvPr id="4" name="日期版面配置區 3"/>
          <p:cNvSpPr>
            <a:spLocks noGrp="1"/>
          </p:cNvSpPr>
          <p:nvPr>
            <p:ph type="dt" idx="10"/>
          </p:nvPr>
        </p:nvSpPr>
        <p:spPr/>
        <p:txBody>
          <a:bodyPr/>
          <a:lstStyle/>
          <a:p>
            <a:pPr>
              <a:defRPr/>
            </a:pPr>
            <a:r>
              <a:rPr lang="en-US"/>
              <a:t>2/24/2005</a:t>
            </a:r>
          </a:p>
        </p:txBody>
      </p:sp>
      <p:sp>
        <p:nvSpPr>
          <p:cNvPr id="5" name="投影片編號版面配置區 4"/>
          <p:cNvSpPr>
            <a:spLocks noGrp="1"/>
          </p:cNvSpPr>
          <p:nvPr>
            <p:ph type="sldNum" sz="quarter" idx="11"/>
          </p:nvPr>
        </p:nvSpPr>
        <p:spPr/>
        <p:txBody>
          <a:bodyPr/>
          <a:lstStyle/>
          <a:p>
            <a:fld id="{EF582EB2-015C-486E-B660-37E64996DEE1}" type="slidenum">
              <a:rPr lang="en-US" altLang="zh-TW" smtClean="0"/>
              <a:pPr/>
              <a:t>64</a:t>
            </a:fld>
            <a:endParaRPr lang="en-US" altLang="zh-TW"/>
          </a:p>
        </p:txBody>
      </p:sp>
    </p:spTree>
    <p:extLst>
      <p:ext uri="{BB962C8B-B14F-4D97-AF65-F5344CB8AC3E}">
        <p14:creationId xmlns:p14="http://schemas.microsoft.com/office/powerpoint/2010/main" val="247599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http://web.mit.edu/6.111/www/f2016/handouts/L09.pdf</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a:t>
            </a:fld>
            <a:endParaRPr lang="zh-TW" altLang="en-US"/>
          </a:p>
        </p:txBody>
      </p:sp>
    </p:spTree>
    <p:extLst>
      <p:ext uri="{BB962C8B-B14F-4D97-AF65-F5344CB8AC3E}">
        <p14:creationId xmlns:p14="http://schemas.microsoft.com/office/powerpoint/2010/main" val="14327417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Double buffering avoid long critical path for global stall</a:t>
            </a:r>
          </a:p>
          <a:p>
            <a:r>
              <a:rPr lang="en-US" altLang="zh-TW" dirty="0"/>
              <a:t>Stall </a:t>
            </a:r>
            <a:r>
              <a:rPr lang="zh-TW" altLang="en-US" dirty="0"/>
              <a:t>訊號一級一級往上游傳回去</a:t>
            </a:r>
          </a:p>
        </p:txBody>
      </p:sp>
      <p:sp>
        <p:nvSpPr>
          <p:cNvPr id="4" name="日期版面配置區 3"/>
          <p:cNvSpPr>
            <a:spLocks noGrp="1"/>
          </p:cNvSpPr>
          <p:nvPr>
            <p:ph type="dt" idx="10"/>
          </p:nvPr>
        </p:nvSpPr>
        <p:spPr/>
        <p:txBody>
          <a:bodyPr/>
          <a:lstStyle/>
          <a:p>
            <a:pPr>
              <a:defRPr/>
            </a:pPr>
            <a:r>
              <a:rPr lang="en-US"/>
              <a:t>2/24/2005</a:t>
            </a:r>
          </a:p>
        </p:txBody>
      </p:sp>
      <p:sp>
        <p:nvSpPr>
          <p:cNvPr id="5" name="投影片編號版面配置區 4"/>
          <p:cNvSpPr>
            <a:spLocks noGrp="1"/>
          </p:cNvSpPr>
          <p:nvPr>
            <p:ph type="sldNum" sz="quarter" idx="11"/>
          </p:nvPr>
        </p:nvSpPr>
        <p:spPr/>
        <p:txBody>
          <a:bodyPr/>
          <a:lstStyle/>
          <a:p>
            <a:fld id="{EF582EB2-015C-486E-B660-37E64996DEE1}" type="slidenum">
              <a:rPr lang="en-US" altLang="zh-TW" smtClean="0"/>
              <a:pPr/>
              <a:t>65</a:t>
            </a:fld>
            <a:endParaRPr lang="en-US" altLang="zh-TW"/>
          </a:p>
        </p:txBody>
      </p:sp>
    </p:spTree>
    <p:extLst>
      <p:ext uri="{BB962C8B-B14F-4D97-AF65-F5344CB8AC3E}">
        <p14:creationId xmlns:p14="http://schemas.microsoft.com/office/powerpoint/2010/main" val="3618921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6758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48E7EEF9-DA5E-43F3-B4A7-4E8B97796DB8}" type="slidenum">
              <a:rPr lang="en-US" altLang="zh-TW" sz="1100" b="0">
                <a:latin typeface="Times New Roman" panose="02020603050405020304" pitchFamily="18" charset="0"/>
                <a:ea typeface="ＭＳ Ｐゴシック" panose="020B0600070205080204" pitchFamily="34" charset="-128"/>
              </a:rPr>
              <a:pPr/>
              <a:t>66</a:t>
            </a:fld>
            <a:endParaRPr lang="en-US" altLang="zh-TW" sz="1100" b="0">
              <a:latin typeface="Times New Roman" panose="02020603050405020304" pitchFamily="18" charset="0"/>
              <a:ea typeface="ＭＳ Ｐゴシック" panose="020B0600070205080204" pitchFamily="34" charset="-128"/>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1757845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7168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D0996B8F-552E-4916-B63A-10393F99BD6F}" type="slidenum">
              <a:rPr lang="en-US" altLang="zh-TW" sz="1100" b="0">
                <a:latin typeface="Times New Roman" panose="02020603050405020304" pitchFamily="18" charset="0"/>
                <a:ea typeface="ＭＳ Ｐゴシック" panose="020B0600070205080204" pitchFamily="34" charset="-128"/>
              </a:rPr>
              <a:pPr/>
              <a:t>67</a:t>
            </a:fld>
            <a:endParaRPr lang="en-US" altLang="zh-TW" sz="1100" b="0">
              <a:latin typeface="Times New Roman" panose="02020603050405020304" pitchFamily="18" charset="0"/>
              <a:ea typeface="ＭＳ Ｐゴシック" panose="020B0600070205080204" pitchFamily="34"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TW" dirty="0">
                <a:latin typeface="Times New Roman" panose="02020603050405020304" pitchFamily="18" charset="0"/>
              </a:rPr>
              <a:t>Note.</a:t>
            </a:r>
            <a:r>
              <a:rPr kumimoji="0" lang="en-US" altLang="zh-TW" baseline="0" dirty="0">
                <a:latin typeface="Times New Roman" panose="02020603050405020304" pitchFamily="18" charset="0"/>
              </a:rPr>
              <a:t> We have the ready signal after cycle 3</a:t>
            </a:r>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3097182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778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7CEF237D-F0B9-43E2-911B-53FAB050E8C3}" type="slidenum">
              <a:rPr lang="en-US" altLang="zh-TW" sz="1100" b="0">
                <a:latin typeface="Times New Roman" panose="02020603050405020304" pitchFamily="18" charset="0"/>
                <a:ea typeface="ＭＳ Ｐゴシック" panose="020B0600070205080204" pitchFamily="34" charset="-128"/>
              </a:rPr>
              <a:pPr/>
              <a:t>68</a:t>
            </a:fld>
            <a:endParaRPr lang="en-US" altLang="zh-TW" sz="1100" b="0">
              <a:latin typeface="Times New Roman" panose="02020603050405020304" pitchFamily="18" charset="0"/>
              <a:ea typeface="ＭＳ Ｐゴシック" panose="020B0600070205080204" pitchFamily="34" charset="-128"/>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en-US" altLang="zh-TW" dirty="0">
                <a:latin typeface="Times New Roman" panose="02020603050405020304" pitchFamily="18" charset="0"/>
              </a:rPr>
              <a:t>Grant permission to downstream stages will cause</a:t>
            </a:r>
            <a:r>
              <a:rPr kumimoji="0" lang="en-US" altLang="zh-TW" baseline="0" dirty="0">
                <a:latin typeface="Times New Roman" panose="02020603050405020304" pitchFamily="18" charset="0"/>
              </a:rPr>
              <a:t> fewer stages to stall than granting an upstream stage and avoid deadlock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優先給下游</a:t>
            </a:r>
            <a:r>
              <a:rPr lang="en-US" altLang="zh-TW" dirty="0"/>
              <a:t>stage</a:t>
            </a:r>
            <a:r>
              <a:rPr lang="zh-TW" altLang="en-US" dirty="0"/>
              <a:t>，要被停的</a:t>
            </a:r>
            <a:r>
              <a:rPr lang="en-US" altLang="zh-TW" dirty="0"/>
              <a:t>stage </a:t>
            </a:r>
            <a:r>
              <a:rPr lang="zh-TW" altLang="en-US" dirty="0"/>
              <a:t>會比較少，也避免</a:t>
            </a:r>
            <a:r>
              <a:rPr lang="en-US" altLang="zh-TW" dirty="0"/>
              <a:t>deadlock</a:t>
            </a:r>
            <a:endParaRPr lang="zh-TW" altLang="en-US" dirty="0"/>
          </a:p>
          <a:p>
            <a:r>
              <a:rPr kumimoji="0" lang="zh-TW" altLang="en-US" dirty="0">
                <a:latin typeface="Times New Roman" panose="02020603050405020304" pitchFamily="18" charset="0"/>
              </a:rPr>
              <a:t>若給上游</a:t>
            </a:r>
            <a:r>
              <a:rPr kumimoji="0" lang="en-US" altLang="zh-TW" dirty="0">
                <a:latin typeface="Times New Roman" panose="02020603050405020304" pitchFamily="18" charset="0"/>
              </a:rPr>
              <a:t>stage,</a:t>
            </a:r>
            <a:r>
              <a:rPr kumimoji="0" lang="zh-TW" altLang="en-US" dirty="0">
                <a:latin typeface="Times New Roman" panose="02020603050405020304" pitchFamily="18" charset="0"/>
              </a:rPr>
              <a:t>下游沒資料，也是要停，會造成全面停，而下游要不到資料，無法解除</a:t>
            </a:r>
            <a:r>
              <a:rPr kumimoji="0" lang="en-US" altLang="zh-TW" dirty="0">
                <a:latin typeface="Times New Roman" panose="02020603050405020304" pitchFamily="18" charset="0"/>
              </a:rPr>
              <a:t>stall</a:t>
            </a:r>
            <a:r>
              <a:rPr kumimoji="0" lang="zh-TW" altLang="en-US" dirty="0">
                <a:latin typeface="Times New Roman" panose="02020603050405020304" pitchFamily="18" charset="0"/>
              </a:rPr>
              <a:t>，會造成</a:t>
            </a:r>
            <a:r>
              <a:rPr kumimoji="0" lang="en-US" altLang="zh-TW" dirty="0">
                <a:latin typeface="Times New Roman" panose="02020603050405020304" pitchFamily="18" charset="0"/>
              </a:rPr>
              <a:t>pipeline</a:t>
            </a:r>
            <a:r>
              <a:rPr kumimoji="0" lang="zh-TW" altLang="en-US" dirty="0">
                <a:latin typeface="Times New Roman" panose="02020603050405020304" pitchFamily="18" charset="0"/>
              </a:rPr>
              <a:t>無法進行下去</a:t>
            </a:r>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132106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r>
              <a:rPr lang="en-US" altLang="zh-TW" sz="1100" b="0">
                <a:latin typeface="Times New Roman" panose="02020603050405020304" pitchFamily="18" charset="0"/>
                <a:ea typeface="ＭＳ Ｐゴシック" panose="020B0600070205080204" pitchFamily="34" charset="-128"/>
              </a:rPr>
              <a:t>2/24/2005</a:t>
            </a:r>
          </a:p>
        </p:txBody>
      </p:sp>
      <p:sp>
        <p:nvSpPr>
          <p:cNvPr id="798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268">
              <a:defRPr sz="2100" b="1">
                <a:solidFill>
                  <a:schemeClr val="tx1"/>
                </a:solidFill>
                <a:latin typeface="Courier New" panose="02070309020205020404" pitchFamily="49" charset="0"/>
                <a:ea typeface="新細明體" panose="02020500000000000000" pitchFamily="18" charset="-120"/>
              </a:defRPr>
            </a:lvl1pPr>
            <a:lvl2pPr marL="792653" indent="-304867" defTabSz="977268">
              <a:defRPr sz="2100" b="1">
                <a:solidFill>
                  <a:schemeClr val="tx1"/>
                </a:solidFill>
                <a:latin typeface="Courier New" panose="02070309020205020404" pitchFamily="49" charset="0"/>
                <a:ea typeface="新細明體" panose="02020500000000000000" pitchFamily="18" charset="-120"/>
              </a:defRPr>
            </a:lvl2pPr>
            <a:lvl3pPr marL="1219467" indent="-243893" defTabSz="977268">
              <a:defRPr sz="2100" b="1">
                <a:solidFill>
                  <a:schemeClr val="tx1"/>
                </a:solidFill>
                <a:latin typeface="Courier New" panose="02070309020205020404" pitchFamily="49" charset="0"/>
                <a:ea typeface="新細明體" panose="02020500000000000000" pitchFamily="18" charset="-120"/>
              </a:defRPr>
            </a:lvl3pPr>
            <a:lvl4pPr marL="1707253" indent="-243893" defTabSz="977268">
              <a:defRPr sz="2100" b="1">
                <a:solidFill>
                  <a:schemeClr val="tx1"/>
                </a:solidFill>
                <a:latin typeface="Courier New" panose="02070309020205020404" pitchFamily="49" charset="0"/>
                <a:ea typeface="新細明體" panose="02020500000000000000" pitchFamily="18" charset="-120"/>
              </a:defRPr>
            </a:lvl4pPr>
            <a:lvl5pPr marL="2195040" indent="-243893" defTabSz="977268">
              <a:defRPr sz="2100" b="1">
                <a:solidFill>
                  <a:schemeClr val="tx1"/>
                </a:solidFill>
                <a:latin typeface="Courier New" panose="02070309020205020404" pitchFamily="49" charset="0"/>
                <a:ea typeface="新細明體" panose="02020500000000000000" pitchFamily="18" charset="-120"/>
              </a:defRPr>
            </a:lvl5pPr>
            <a:lvl6pPr marL="268282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6pPr>
            <a:lvl7pPr marL="3170613"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7pPr>
            <a:lvl8pPr marL="3658400"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8pPr>
            <a:lvl9pPr marL="4146187" indent="-243893" defTabSz="977268" fontAlgn="base">
              <a:spcBef>
                <a:spcPct val="0"/>
              </a:spcBef>
              <a:spcAft>
                <a:spcPct val="0"/>
              </a:spcAft>
              <a:defRPr sz="2100" b="1">
                <a:solidFill>
                  <a:schemeClr val="tx1"/>
                </a:solidFill>
                <a:latin typeface="Courier New" panose="02070309020205020404" pitchFamily="49" charset="0"/>
                <a:ea typeface="新細明體" panose="02020500000000000000" pitchFamily="18" charset="-120"/>
              </a:defRPr>
            </a:lvl9pPr>
          </a:lstStyle>
          <a:p>
            <a:fld id="{5BF5CBBA-838A-4F44-AB97-19EE4551A8BC}" type="slidenum">
              <a:rPr lang="en-US" altLang="zh-TW" sz="1100" b="0">
                <a:latin typeface="Times New Roman" panose="02020603050405020304" pitchFamily="18" charset="0"/>
                <a:ea typeface="ＭＳ Ｐゴシック" panose="020B0600070205080204" pitchFamily="34" charset="-128"/>
              </a:rPr>
              <a:pPr/>
              <a:t>69</a:t>
            </a:fld>
            <a:endParaRPr lang="en-US" altLang="zh-TW" sz="1100" b="0">
              <a:latin typeface="Times New Roman" panose="02020603050405020304" pitchFamily="18" charset="0"/>
              <a:ea typeface="ＭＳ Ｐゴシック" panose="020B0600070205080204" pitchFamily="34" charset="-128"/>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en-US" altLang="zh-TW">
              <a:latin typeface="Times New Roman" panose="02020603050405020304" pitchFamily="18" charset="0"/>
            </a:endParaRPr>
          </a:p>
        </p:txBody>
      </p:sp>
    </p:spTree>
    <p:extLst>
      <p:ext uri="{BB962C8B-B14F-4D97-AF65-F5344CB8AC3E}">
        <p14:creationId xmlns:p14="http://schemas.microsoft.com/office/powerpoint/2010/main" val="32163893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https://king0980692.medium.com/computer-architecture-cheat-sheet-pipeline-hazard-ee27d0d66e89</a:t>
            </a:r>
            <a:endParaRPr lang="zh-TW" altLang="en-US" dirty="0"/>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70</a:t>
            </a:fld>
            <a:endParaRPr lang="zh-TW" altLang="en-US"/>
          </a:p>
        </p:txBody>
      </p:sp>
    </p:spTree>
    <p:extLst>
      <p:ext uri="{BB962C8B-B14F-4D97-AF65-F5344CB8AC3E}">
        <p14:creationId xmlns:p14="http://schemas.microsoft.com/office/powerpoint/2010/main" val="91016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http://web.mit.edu/6.111/www/f2016/handouts/L09.pdf</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5</a:t>
            </a:fld>
            <a:endParaRPr lang="zh-TW" altLang="en-US"/>
          </a:p>
        </p:txBody>
      </p:sp>
    </p:spTree>
    <p:extLst>
      <p:ext uri="{BB962C8B-B14F-4D97-AF65-F5344CB8AC3E}">
        <p14:creationId xmlns:p14="http://schemas.microsoft.com/office/powerpoint/2010/main" val="82441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Retiming</a:t>
            </a:r>
          </a:p>
          <a:p>
            <a:r>
              <a:rPr lang="en-US" altLang="zh-TW" dirty="0"/>
              <a:t>• Generalization of Pipelining</a:t>
            </a:r>
          </a:p>
          <a:p>
            <a:r>
              <a:rPr lang="en-US" altLang="zh-TW" dirty="0"/>
              <a:t>• Pipelining is Equivalent to Introducing</a:t>
            </a:r>
          </a:p>
          <a:p>
            <a:r>
              <a:rPr lang="en-US" altLang="zh-TW" dirty="0"/>
              <a:t>Many delays at the Input followed by</a:t>
            </a:r>
          </a:p>
          <a:p>
            <a:r>
              <a:rPr lang="en-US" altLang="zh-TW" dirty="0"/>
              <a:t>Retiming</a:t>
            </a:r>
          </a:p>
          <a:p>
            <a:endParaRPr lang="en-US" altLang="zh-TW" dirty="0"/>
          </a:p>
          <a:p>
            <a:r>
              <a:rPr lang="en-US" altLang="zh-TW" dirty="0"/>
              <a:t>http://web.mit.edu/6.111/www/f2016/handouts/L09.pdf</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6</a:t>
            </a:fld>
            <a:endParaRPr lang="zh-TW" altLang="en-US"/>
          </a:p>
        </p:txBody>
      </p:sp>
    </p:spTree>
    <p:extLst>
      <p:ext uri="{BB962C8B-B14F-4D97-AF65-F5344CB8AC3E}">
        <p14:creationId xmlns:p14="http://schemas.microsoft.com/office/powerpoint/2010/main" val="586028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http://web.mit.edu/6.111/www/f2016/handouts/L09.pdf</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7</a:t>
            </a:fld>
            <a:endParaRPr lang="zh-TW" altLang="en-US"/>
          </a:p>
        </p:txBody>
      </p:sp>
    </p:spTree>
    <p:extLst>
      <p:ext uri="{BB962C8B-B14F-4D97-AF65-F5344CB8AC3E}">
        <p14:creationId xmlns:p14="http://schemas.microsoft.com/office/powerpoint/2010/main" val="1348191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http://web.mit.edu/6.111/www/f2016/handouts/L09.pdf</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8</a:t>
            </a:fld>
            <a:endParaRPr lang="zh-TW" altLang="en-US"/>
          </a:p>
        </p:txBody>
      </p:sp>
    </p:spTree>
    <p:extLst>
      <p:ext uri="{BB962C8B-B14F-4D97-AF65-F5344CB8AC3E}">
        <p14:creationId xmlns:p14="http://schemas.microsoft.com/office/powerpoint/2010/main" val="861075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http://people.ece.umn.edu/users/parhi/SLIDES/chap4.pdf</a:t>
            </a:r>
          </a:p>
          <a:p>
            <a:endParaRPr lang="en-US" altLang="zh-TW" dirty="0"/>
          </a:p>
          <a:p>
            <a:r>
              <a:rPr lang="en-US" altLang="zh-TW" dirty="0"/>
              <a:t>1-pipe</a:t>
            </a:r>
            <a:r>
              <a:rPr lang="en-US" altLang="zh-TW" baseline="0" dirty="0"/>
              <a:t> throughput </a:t>
            </a:r>
            <a:r>
              <a:rPr lang="zh-TW" altLang="en-US" baseline="0" dirty="0"/>
              <a:t>每四個</a:t>
            </a:r>
            <a:r>
              <a:rPr lang="en-US" altLang="zh-TW" baseline="0" dirty="0"/>
              <a:t>cycle </a:t>
            </a:r>
            <a:r>
              <a:rPr lang="zh-TW" altLang="en-US" baseline="0" dirty="0"/>
              <a:t>一筆資料</a:t>
            </a:r>
            <a:endParaRPr lang="en-US" altLang="zh-TW" baseline="0" dirty="0"/>
          </a:p>
          <a:p>
            <a:r>
              <a:rPr lang="en-US" altLang="zh-TW" dirty="0"/>
              <a:t>3-pipe</a:t>
            </a:r>
            <a:r>
              <a:rPr lang="en-US" altLang="zh-TW" baseline="0" dirty="0"/>
              <a:t> latency = 2 +</a:t>
            </a:r>
            <a:r>
              <a:rPr lang="zh-TW" altLang="en-US" baseline="0" dirty="0"/>
              <a:t>２＋２＝　６　（每個</a:t>
            </a:r>
            <a:r>
              <a:rPr lang="en-US" altLang="zh-TW" baseline="0" dirty="0"/>
              <a:t>stage </a:t>
            </a:r>
            <a:r>
              <a:rPr lang="zh-TW" altLang="en-US" baseline="0" dirty="0"/>
              <a:t>都是</a:t>
            </a:r>
            <a:r>
              <a:rPr lang="en-US" altLang="zh-TW" baseline="0" dirty="0"/>
              <a:t>2)</a:t>
            </a:r>
          </a:p>
          <a:p>
            <a:endParaRPr lang="en-US" altLang="zh-TW" baseline="0" dirty="0"/>
          </a:p>
          <a:p>
            <a:r>
              <a:rPr lang="en-US" altLang="zh-TW" baseline="0"/>
              <a:t>0810864</a:t>
            </a:r>
            <a:endParaRPr lang="en-US" altLang="zh-TW" baseline="0" dirty="0"/>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10</a:t>
            </a:fld>
            <a:endParaRPr lang="zh-TW" altLang="en-US"/>
          </a:p>
        </p:txBody>
      </p:sp>
    </p:spTree>
    <p:extLst>
      <p:ext uri="{BB962C8B-B14F-4D97-AF65-F5344CB8AC3E}">
        <p14:creationId xmlns:p14="http://schemas.microsoft.com/office/powerpoint/2010/main" val="71721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914400" y="2130426"/>
            <a:ext cx="10363200" cy="1470025"/>
          </a:xfrm>
        </p:spPr>
        <p:txBody>
          <a:bodyPr>
            <a:normAutofit/>
          </a:bodyPr>
          <a:lstStyle>
            <a:lvl1pPr algn="ctr">
              <a:defRPr sz="3600">
                <a:latin typeface="Times New Roman" pitchFamily="18" charset="0"/>
                <a:cs typeface="Times New Roman"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2024/2/17</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z="1000">
                <a:latin typeface="+mn-lt"/>
                <a:ea typeface="+mn-ea"/>
                <a:cs typeface="+mn-cs"/>
              </a:defRPr>
            </a:lvl1pPr>
          </a:lstStyle>
          <a:p>
            <a:pPr>
              <a:defRPr/>
            </a:pPr>
            <a:r>
              <a:rPr lang="en-US"/>
              <a:t>(c) 2005-2012 W. J. Dally </a:t>
            </a:r>
          </a:p>
        </p:txBody>
      </p:sp>
    </p:spTree>
    <p:extLst>
      <p:ext uri="{BB962C8B-B14F-4D97-AF65-F5344CB8AC3E}">
        <p14:creationId xmlns:p14="http://schemas.microsoft.com/office/powerpoint/2010/main" val="1958975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914400" y="2130426"/>
            <a:ext cx="10363200" cy="1470025"/>
          </a:xfrm>
        </p:spPr>
        <p:txBody>
          <a:bodyPr>
            <a:normAutofit/>
          </a:bodyPr>
          <a:lstStyle>
            <a:lvl1pPr algn="ctr">
              <a:defRPr sz="4200" b="1" i="0" baseline="0">
                <a:latin typeface="(使用中文字型)"/>
                <a:cs typeface="Times New Roman"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828800" y="3886200"/>
            <a:ext cx="9410736" cy="1752600"/>
          </a:xfrm>
        </p:spPr>
        <p:txBody>
          <a:bodyPr>
            <a:normAutofit/>
          </a:bodyPr>
          <a:lstStyle>
            <a:lvl1pPr marL="0" indent="0" algn="ctr">
              <a:buNone/>
              <a:defRPr sz="2400" baseline="0">
                <a:solidFill>
                  <a:schemeClr val="tx1"/>
                </a:solidFill>
                <a:latin typeface="(使用中文字型)"/>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2024/2/17</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pic>
        <p:nvPicPr>
          <p:cNvPr id="5" name="圖片 4">
            <a:extLst>
              <a:ext uri="{FF2B5EF4-FFF2-40B4-BE49-F238E27FC236}">
                <a16:creationId xmlns:a16="http://schemas.microsoft.com/office/drawing/2014/main" id="{1DB4FE99-DED3-C1F1-D519-F0FE0C10A193}"/>
              </a:ext>
            </a:extLst>
          </p:cNvPr>
          <p:cNvPicPr>
            <a:picLocks noChangeAspect="1"/>
          </p:cNvPicPr>
          <p:nvPr userDrawn="1"/>
        </p:nvPicPr>
        <p:blipFill>
          <a:blip r:embed="rId2"/>
          <a:stretch>
            <a:fillRect/>
          </a:stretch>
        </p:blipFill>
        <p:spPr>
          <a:xfrm>
            <a:off x="10920536" y="15936"/>
            <a:ext cx="1511939" cy="1511939"/>
          </a:xfrm>
          <a:prstGeom prst="rect">
            <a:avLst/>
          </a:prstGeom>
        </p:spPr>
      </p:pic>
    </p:spTree>
    <p:extLst>
      <p:ext uri="{BB962C8B-B14F-4D97-AF65-F5344CB8AC3E}">
        <p14:creationId xmlns:p14="http://schemas.microsoft.com/office/powerpoint/2010/main" val="682453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4457836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baseline="0">
                <a:latin typeface="(使用中文字型)"/>
                <a:cs typeface="Times New Roman"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baseline="0">
                <a:solidFill>
                  <a:schemeClr val="tx1">
                    <a:tint val="75000"/>
                  </a:schemeClr>
                </a:solidFill>
                <a:latin typeface="(使用中文字型)"/>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733967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599648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272266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095202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60732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9502774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625652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35425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629403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US"/>
              <a:t>© M. </a:t>
            </a:r>
            <a:r>
              <a:rPr lang="en-US" spc="-25"/>
              <a:t>Shabany, </a:t>
            </a:r>
            <a:r>
              <a:rPr lang="en-US" spc="-5"/>
              <a:t>ASIC/FPGA Chip</a:t>
            </a:r>
            <a:r>
              <a:rPr lang="en-US" spc="-25"/>
              <a:t> </a:t>
            </a:r>
            <a:r>
              <a:rPr lang="en-US" spc="-5"/>
              <a:t>Design</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6353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US"/>
              <a:t>© M. </a:t>
            </a:r>
            <a:r>
              <a:rPr lang="en-US" spc="-25"/>
              <a:t>Shabany, </a:t>
            </a:r>
            <a:r>
              <a:rPr lang="en-US" spc="-5"/>
              <a:t>ASIC/FPGA Chip</a:t>
            </a:r>
            <a:r>
              <a:rPr lang="en-US" spc="-25"/>
              <a:t> </a:t>
            </a:r>
            <a:r>
              <a:rPr lang="en-US" spc="-5"/>
              <a:t>Design</a:t>
            </a:r>
            <a:endParaRPr lang="en-US"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159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atin typeface="Times New Roman" pitchFamily="18" charset="0"/>
                <a:cs typeface="Times New Roman" pitchFamily="18" charset="0"/>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2024/2/17</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2024/2/17</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NCTU.EE</a:t>
            </a:r>
            <a:r>
              <a:rPr kumimoji="0" lang="en-US" altLang="zh-TW" sz="1400" b="1" dirty="0">
                <a:latin typeface="Times New Roman" pitchFamily="18" charset="0"/>
                <a:cs typeface="Times New Roman" pitchFamily="18" charset="0"/>
              </a:rPr>
              <a:t>, </a:t>
            </a:r>
            <a:r>
              <a:rPr kumimoji="0" lang="en-US" altLang="zh-TW" sz="1400" b="1" dirty="0" err="1">
                <a:latin typeface="Times New Roman" pitchFamily="18" charset="0"/>
                <a:cs typeface="Times New Roman" pitchFamily="18" charset="0"/>
              </a:rPr>
              <a:t>Hsinchu</a:t>
            </a:r>
            <a:r>
              <a:rPr kumimoji="0" lang="en-US" altLang="zh-TW" sz="1400" b="1" dirty="0">
                <a:latin typeface="Times New Roman" pitchFamily="18" charset="0"/>
                <a:cs typeface="Times New Roman" pitchFamily="18" charset="0"/>
              </a:rPr>
              <a:t>,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2024/2/17</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NYCU.EE</a:t>
            </a:r>
            <a:r>
              <a:rPr kumimoji="0" lang="en-US" altLang="zh-TW" sz="1400" b="1" dirty="0">
                <a:latin typeface="Times New Roman" pitchFamily="18" charset="0"/>
                <a:cs typeface="Times New Roman" pitchFamily="18" charset="0"/>
              </a:rPr>
              <a:t>, Hsinchu,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57311665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1.wmf"/><Relationship Id="rId5" Type="http://schemas.openxmlformats.org/officeDocument/2006/relationships/oleObject" Target="../embeddings/oleObject2.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6.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4.wmf"/><Relationship Id="rId5" Type="http://schemas.openxmlformats.org/officeDocument/2006/relationships/oleObject" Target="../embeddings/oleObject7.bin"/><Relationship Id="rId4" Type="http://schemas.openxmlformats.org/officeDocument/2006/relationships/image" Target="../media/image3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40.emf"/></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52.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image" Target="../media/image51.png"/><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png"/><Relationship Id="rId10" Type="http://schemas.openxmlformats.org/officeDocument/2006/relationships/image" Target="../media/image59.pn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78.wmf"/><Relationship Id="rId5" Type="http://schemas.openxmlformats.org/officeDocument/2006/relationships/oleObject" Target="../embeddings/oleObject14.bin"/><Relationship Id="rId4" Type="http://schemas.openxmlformats.org/officeDocument/2006/relationships/image" Target="../media/image77.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80.wmf"/><Relationship Id="rId5" Type="http://schemas.openxmlformats.org/officeDocument/2006/relationships/oleObject" Target="../embeddings/oleObject16.bin"/><Relationship Id="rId4" Type="http://schemas.openxmlformats.org/officeDocument/2006/relationships/image" Target="../media/image7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1.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84.png"/><Relationship Id="rId4" Type="http://schemas.openxmlformats.org/officeDocument/2006/relationships/image" Target="../media/image83.png"/></Relationships>
</file>

<file path=ppt/slides/_rels/slide5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86.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87.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89.wmf"/><Relationship Id="rId5" Type="http://schemas.openxmlformats.org/officeDocument/2006/relationships/oleObject" Target="../embeddings/oleObject20.bin"/><Relationship Id="rId4" Type="http://schemas.openxmlformats.org/officeDocument/2006/relationships/image" Target="../media/image88.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91.wmf"/><Relationship Id="rId5" Type="http://schemas.openxmlformats.org/officeDocument/2006/relationships/oleObject" Target="../embeddings/oleObject22.bin"/><Relationship Id="rId4" Type="http://schemas.openxmlformats.org/officeDocument/2006/relationships/image" Target="../media/image90.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88.wmf"/><Relationship Id="rId5" Type="http://schemas.openxmlformats.org/officeDocument/2006/relationships/oleObject" Target="../embeddings/oleObject24.bin"/><Relationship Id="rId4" Type="http://schemas.openxmlformats.org/officeDocument/2006/relationships/image" Target="../media/image90.wmf"/></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61.xml.rels><?xml version="1.0" encoding="UTF-8" standalone="yes"?>
<Relationships xmlns="http://schemas.openxmlformats.org/package/2006/relationships"><Relationship Id="rId3" Type="http://schemas.openxmlformats.org/officeDocument/2006/relationships/image" Target="../media/image94.jp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95.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97.wmf"/><Relationship Id="rId5" Type="http://schemas.openxmlformats.org/officeDocument/2006/relationships/oleObject" Target="../embeddings/oleObject26.bin"/><Relationship Id="rId4" Type="http://schemas.openxmlformats.org/officeDocument/2006/relationships/image" Target="../media/image9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98.wmf"/></Relationships>
</file>

<file path=ppt/slides/_rels/slide64.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42.xml"/><Relationship Id="rId1" Type="http://schemas.openxmlformats.org/officeDocument/2006/relationships/slideLayout" Target="../slideLayouts/slideLayout6.xml"/><Relationship Id="rId5" Type="http://schemas.openxmlformats.org/officeDocument/2006/relationships/image" Target="../media/image103.png"/><Relationship Id="rId4" Type="http://schemas.openxmlformats.org/officeDocument/2006/relationships/image" Target="../media/image102.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04.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4400" dirty="0">
                <a:solidFill>
                  <a:prstClr val="black"/>
                </a:solidFill>
                <a:latin typeface="Arial Unicode MS" pitchFamily="34" charset="-120"/>
                <a:ea typeface="標楷體" panose="03000509000000000000" pitchFamily="65" charset="-120"/>
              </a:rPr>
              <a:t>Digital Circuits and Systems</a:t>
            </a:r>
            <a:br>
              <a:rPr lang="en-US" altLang="zh-TW" sz="4400" dirty="0">
                <a:solidFill>
                  <a:prstClr val="black"/>
                </a:solidFill>
                <a:latin typeface="Arial Unicode MS" pitchFamily="34" charset="-120"/>
                <a:ea typeface="標楷體" panose="03000509000000000000" pitchFamily="65" charset="-120"/>
              </a:rPr>
            </a:br>
            <a:r>
              <a:rPr lang="en-US" altLang="zh-TW" sz="4400" dirty="0">
                <a:solidFill>
                  <a:prstClr val="black"/>
                </a:solidFill>
                <a:latin typeface="Arial Unicode MS" pitchFamily="34" charset="-120"/>
                <a:ea typeface="標楷體" panose="03000509000000000000" pitchFamily="65" charset="-120"/>
              </a:rPr>
              <a:t>Lecture 7 Pipeline and Parallel</a:t>
            </a:r>
            <a:endParaRPr lang="zh-TW" altLang="en-US" sz="2800" dirty="0">
              <a:latin typeface="Arial Unicode MS" pitchFamily="34" charset="-120"/>
              <a:cs typeface="Arial Unicode MS" pitchFamily="34" charset="-120"/>
            </a:endParaRPr>
          </a:p>
        </p:txBody>
      </p:sp>
      <p:sp>
        <p:nvSpPr>
          <p:cNvPr id="3" name="副標題 2"/>
          <p:cNvSpPr>
            <a:spLocks noGrp="1"/>
          </p:cNvSpPr>
          <p:nvPr>
            <p:ph type="subTitle" idx="1"/>
          </p:nvPr>
        </p:nvSpPr>
        <p:spPr>
          <a:xfrm>
            <a:off x="2881290" y="5429264"/>
            <a:ext cx="7058052" cy="966782"/>
          </a:xfrm>
        </p:spPr>
        <p:txBody>
          <a:bodyPr>
            <a:normAutofit/>
          </a:bodyPr>
          <a:lstStyle/>
          <a:p>
            <a:r>
              <a:rPr lang="zh-TW" altLang="en-US" sz="1800" dirty="0">
                <a:latin typeface="Arial Unicode MS" pitchFamily="34" charset="-120"/>
                <a:cs typeface="Arial Unicode MS" pitchFamily="34" charset="-120"/>
              </a:rPr>
              <a:t>想要變得更快，要怎麼做呢</a:t>
            </a:r>
            <a:r>
              <a:rPr lang="en-US" altLang="zh-TW" sz="1800" dirty="0">
                <a:latin typeface="Arial Unicode MS" pitchFamily="34" charset="-120"/>
                <a:cs typeface="Arial Unicode MS" pitchFamily="34" charset="-120"/>
              </a:rPr>
              <a:t>?</a:t>
            </a:r>
          </a:p>
        </p:txBody>
      </p:sp>
      <p:sp>
        <p:nvSpPr>
          <p:cNvPr id="4" name="文字方塊 3"/>
          <p:cNvSpPr txBox="1"/>
          <p:nvPr/>
        </p:nvSpPr>
        <p:spPr>
          <a:xfrm>
            <a:off x="2238348" y="3857628"/>
            <a:ext cx="7786742" cy="461665"/>
          </a:xfrm>
          <a:prstGeom prst="rect">
            <a:avLst/>
          </a:prstGeom>
          <a:noFill/>
        </p:spPr>
        <p:txBody>
          <a:bodyPr wrap="square" rtlCol="0">
            <a:spAutoFit/>
          </a:bodyPr>
          <a:lstStyle/>
          <a:p>
            <a:pPr algn="ctr"/>
            <a:r>
              <a:rPr lang="en-US" altLang="zh-TW" sz="2400" dirty="0"/>
              <a:t>Tian </a:t>
            </a:r>
            <a:r>
              <a:rPr lang="en-US" altLang="zh-TW" sz="2400" dirty="0" err="1"/>
              <a:t>Sheuan</a:t>
            </a:r>
            <a:r>
              <a:rPr lang="en-US" altLang="zh-TW" sz="2400" dirty="0"/>
              <a:t> Chang</a:t>
            </a:r>
            <a:endParaRPr lang="zh-TW" altLang="en-US" sz="2400" dirty="0"/>
          </a:p>
        </p:txBody>
      </p:sp>
      <p:sp>
        <p:nvSpPr>
          <p:cNvPr id="5" name="文字方塊 4"/>
          <p:cNvSpPr txBox="1"/>
          <p:nvPr/>
        </p:nvSpPr>
        <p:spPr>
          <a:xfrm>
            <a:off x="839416" y="6597352"/>
            <a:ext cx="184731" cy="369332"/>
          </a:xfrm>
          <a:prstGeom prst="rect">
            <a:avLst/>
          </a:prstGeom>
          <a:noFill/>
        </p:spPr>
        <p:txBody>
          <a:bodyPr wrap="none" rtlCol="0">
            <a:spAutoFit/>
          </a:bodyPr>
          <a:lstStyle/>
          <a:p>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Pipeline Example</a:t>
            </a:r>
            <a:endParaRPr lang="zh-TW" altLang="en-US" dirty="0"/>
          </a:p>
        </p:txBody>
      </p:sp>
      <p:sp>
        <p:nvSpPr>
          <p:cNvPr id="5" name="object 3"/>
          <p:cNvSpPr/>
          <p:nvPr/>
        </p:nvSpPr>
        <p:spPr>
          <a:xfrm>
            <a:off x="2376037" y="1820187"/>
            <a:ext cx="530860" cy="714375"/>
          </a:xfrm>
          <a:custGeom>
            <a:avLst/>
            <a:gdLst/>
            <a:ahLst/>
            <a:cxnLst/>
            <a:rect l="l" t="t" r="r" b="b"/>
            <a:pathLst>
              <a:path w="530860" h="714375">
                <a:moveTo>
                  <a:pt x="530352" y="576072"/>
                </a:moveTo>
                <a:lnTo>
                  <a:pt x="530352" y="137160"/>
                </a:lnTo>
                <a:lnTo>
                  <a:pt x="523323" y="93634"/>
                </a:lnTo>
                <a:lnTo>
                  <a:pt x="503749" y="55961"/>
                </a:lnTo>
                <a:lnTo>
                  <a:pt x="473896" y="26334"/>
                </a:lnTo>
                <a:lnTo>
                  <a:pt x="436034" y="6949"/>
                </a:lnTo>
                <a:lnTo>
                  <a:pt x="392430" y="0"/>
                </a:lnTo>
                <a:lnTo>
                  <a:pt x="137922" y="0"/>
                </a:lnTo>
                <a:lnTo>
                  <a:pt x="94317" y="6949"/>
                </a:lnTo>
                <a:lnTo>
                  <a:pt x="56455" y="26334"/>
                </a:lnTo>
                <a:lnTo>
                  <a:pt x="26602" y="55961"/>
                </a:lnTo>
                <a:lnTo>
                  <a:pt x="7028" y="93634"/>
                </a:lnTo>
                <a:lnTo>
                  <a:pt x="0" y="137160"/>
                </a:lnTo>
                <a:lnTo>
                  <a:pt x="0" y="576072"/>
                </a:lnTo>
                <a:lnTo>
                  <a:pt x="7028" y="619676"/>
                </a:lnTo>
                <a:lnTo>
                  <a:pt x="26602" y="657538"/>
                </a:lnTo>
                <a:lnTo>
                  <a:pt x="56455" y="687391"/>
                </a:lnTo>
                <a:lnTo>
                  <a:pt x="94317" y="706965"/>
                </a:lnTo>
                <a:lnTo>
                  <a:pt x="137922" y="713994"/>
                </a:lnTo>
                <a:lnTo>
                  <a:pt x="392430" y="713994"/>
                </a:lnTo>
                <a:lnTo>
                  <a:pt x="436034" y="706965"/>
                </a:lnTo>
                <a:lnTo>
                  <a:pt x="473896" y="687391"/>
                </a:lnTo>
                <a:lnTo>
                  <a:pt x="503749" y="657538"/>
                </a:lnTo>
                <a:lnTo>
                  <a:pt x="523323" y="619676"/>
                </a:lnTo>
                <a:lnTo>
                  <a:pt x="530352" y="576072"/>
                </a:lnTo>
                <a:close/>
              </a:path>
            </a:pathLst>
          </a:custGeom>
          <a:solidFill>
            <a:srgbClr val="CCFFFF"/>
          </a:solidFill>
        </p:spPr>
        <p:txBody>
          <a:bodyPr wrap="square" lIns="0" tIns="0" rIns="0" bIns="0" rtlCol="0"/>
          <a:lstStyle/>
          <a:p>
            <a:endParaRPr/>
          </a:p>
        </p:txBody>
      </p:sp>
      <p:sp>
        <p:nvSpPr>
          <p:cNvPr id="6" name="object 4"/>
          <p:cNvSpPr/>
          <p:nvPr/>
        </p:nvSpPr>
        <p:spPr>
          <a:xfrm>
            <a:off x="2363845" y="1807234"/>
            <a:ext cx="555625" cy="740410"/>
          </a:xfrm>
          <a:custGeom>
            <a:avLst/>
            <a:gdLst/>
            <a:ahLst/>
            <a:cxnLst/>
            <a:rect l="l" t="t" r="r" b="b"/>
            <a:pathLst>
              <a:path w="555625" h="740410">
                <a:moveTo>
                  <a:pt x="555498" y="596645"/>
                </a:moveTo>
                <a:lnTo>
                  <a:pt x="555498" y="142493"/>
                </a:lnTo>
                <a:lnTo>
                  <a:pt x="554736" y="134873"/>
                </a:lnTo>
                <a:lnTo>
                  <a:pt x="544169" y="92827"/>
                </a:lnTo>
                <a:lnTo>
                  <a:pt x="522675" y="56557"/>
                </a:lnTo>
                <a:lnTo>
                  <a:pt x="492216" y="27823"/>
                </a:lnTo>
                <a:lnTo>
                  <a:pt x="454751" y="8384"/>
                </a:lnTo>
                <a:lnTo>
                  <a:pt x="412242" y="0"/>
                </a:lnTo>
                <a:lnTo>
                  <a:pt x="150114" y="0"/>
                </a:lnTo>
                <a:lnTo>
                  <a:pt x="107281" y="6161"/>
                </a:lnTo>
                <a:lnTo>
                  <a:pt x="69026" y="23688"/>
                </a:lnTo>
                <a:lnTo>
                  <a:pt x="37330" y="50935"/>
                </a:lnTo>
                <a:lnTo>
                  <a:pt x="14169" y="86259"/>
                </a:lnTo>
                <a:lnTo>
                  <a:pt x="1523" y="128015"/>
                </a:lnTo>
                <a:lnTo>
                  <a:pt x="0" y="143255"/>
                </a:lnTo>
                <a:lnTo>
                  <a:pt x="0" y="597407"/>
                </a:lnTo>
                <a:lnTo>
                  <a:pt x="10431" y="644936"/>
                </a:lnTo>
                <a:lnTo>
                  <a:pt x="25146" y="672070"/>
                </a:lnTo>
                <a:lnTo>
                  <a:pt x="25146" y="143255"/>
                </a:lnTo>
                <a:lnTo>
                  <a:pt x="27432" y="124967"/>
                </a:lnTo>
                <a:lnTo>
                  <a:pt x="43133" y="85829"/>
                </a:lnTo>
                <a:lnTo>
                  <a:pt x="70865" y="53339"/>
                </a:lnTo>
                <a:lnTo>
                  <a:pt x="104226" y="34041"/>
                </a:lnTo>
                <a:lnTo>
                  <a:pt x="150114" y="25145"/>
                </a:lnTo>
                <a:lnTo>
                  <a:pt x="405384" y="25145"/>
                </a:lnTo>
                <a:lnTo>
                  <a:pt x="411480" y="25907"/>
                </a:lnTo>
                <a:lnTo>
                  <a:pt x="418338" y="25907"/>
                </a:lnTo>
                <a:lnTo>
                  <a:pt x="461040" y="38653"/>
                </a:lnTo>
                <a:lnTo>
                  <a:pt x="495990" y="64669"/>
                </a:lnTo>
                <a:lnTo>
                  <a:pt x="519927" y="100833"/>
                </a:lnTo>
                <a:lnTo>
                  <a:pt x="529590" y="144017"/>
                </a:lnTo>
                <a:lnTo>
                  <a:pt x="530352" y="150875"/>
                </a:lnTo>
                <a:lnTo>
                  <a:pt x="530352" y="671306"/>
                </a:lnTo>
                <a:lnTo>
                  <a:pt x="547000" y="639263"/>
                </a:lnTo>
                <a:lnTo>
                  <a:pt x="555498" y="596645"/>
                </a:lnTo>
                <a:close/>
              </a:path>
              <a:path w="555625" h="740410">
                <a:moveTo>
                  <a:pt x="530352" y="671306"/>
                </a:moveTo>
                <a:lnTo>
                  <a:pt x="530352" y="589026"/>
                </a:lnTo>
                <a:lnTo>
                  <a:pt x="529590" y="595883"/>
                </a:lnTo>
                <a:lnTo>
                  <a:pt x="529590" y="602741"/>
                </a:lnTo>
                <a:lnTo>
                  <a:pt x="516766" y="645394"/>
                </a:lnTo>
                <a:lnTo>
                  <a:pt x="490847" y="680185"/>
                </a:lnTo>
                <a:lnTo>
                  <a:pt x="454751" y="704071"/>
                </a:lnTo>
                <a:lnTo>
                  <a:pt x="411480" y="713993"/>
                </a:lnTo>
                <a:lnTo>
                  <a:pt x="150114" y="713993"/>
                </a:lnTo>
                <a:lnTo>
                  <a:pt x="106730" y="706427"/>
                </a:lnTo>
                <a:lnTo>
                  <a:pt x="68875" y="683828"/>
                </a:lnTo>
                <a:lnTo>
                  <a:pt x="40778" y="649832"/>
                </a:lnTo>
                <a:lnTo>
                  <a:pt x="26670" y="608076"/>
                </a:lnTo>
                <a:lnTo>
                  <a:pt x="25146" y="595121"/>
                </a:lnTo>
                <a:lnTo>
                  <a:pt x="25146" y="672070"/>
                </a:lnTo>
                <a:lnTo>
                  <a:pt x="54864" y="705611"/>
                </a:lnTo>
                <a:lnTo>
                  <a:pt x="96151" y="729464"/>
                </a:lnTo>
                <a:lnTo>
                  <a:pt x="150114" y="739901"/>
                </a:lnTo>
                <a:lnTo>
                  <a:pt x="405384" y="739901"/>
                </a:lnTo>
                <a:lnTo>
                  <a:pt x="412242" y="739216"/>
                </a:lnTo>
                <a:lnTo>
                  <a:pt x="420623" y="739140"/>
                </a:lnTo>
                <a:lnTo>
                  <a:pt x="462765" y="728289"/>
                </a:lnTo>
                <a:lnTo>
                  <a:pt x="498978" y="706849"/>
                </a:lnTo>
                <a:lnTo>
                  <a:pt x="527608" y="676585"/>
                </a:lnTo>
                <a:lnTo>
                  <a:pt x="530352" y="671306"/>
                </a:lnTo>
                <a:close/>
              </a:path>
            </a:pathLst>
          </a:custGeom>
          <a:solidFill>
            <a:srgbClr val="000000"/>
          </a:solidFill>
        </p:spPr>
        <p:txBody>
          <a:bodyPr wrap="square" lIns="0" tIns="0" rIns="0" bIns="0" rtlCol="0"/>
          <a:lstStyle/>
          <a:p>
            <a:endParaRPr/>
          </a:p>
        </p:txBody>
      </p:sp>
      <p:sp>
        <p:nvSpPr>
          <p:cNvPr id="7" name="object 5"/>
          <p:cNvSpPr txBox="1"/>
          <p:nvPr/>
        </p:nvSpPr>
        <p:spPr>
          <a:xfrm>
            <a:off x="2553838" y="2014751"/>
            <a:ext cx="202565" cy="315595"/>
          </a:xfrm>
          <a:prstGeom prst="rect">
            <a:avLst/>
          </a:prstGeom>
        </p:spPr>
        <p:txBody>
          <a:bodyPr vert="horz" wrap="square" lIns="0" tIns="12700" rIns="0" bIns="0" rtlCol="0">
            <a:spAutoFit/>
          </a:bodyPr>
          <a:lstStyle/>
          <a:p>
            <a:pPr marL="12700">
              <a:lnSpc>
                <a:spcPct val="100000"/>
              </a:lnSpc>
              <a:spcBef>
                <a:spcPts val="100"/>
              </a:spcBef>
            </a:pPr>
            <a:r>
              <a:rPr sz="1900" dirty="0">
                <a:latin typeface="Comic Sans MS"/>
                <a:cs typeface="Comic Sans MS"/>
              </a:rPr>
              <a:t>A</a:t>
            </a:r>
            <a:endParaRPr sz="1900">
              <a:latin typeface="Comic Sans MS"/>
              <a:cs typeface="Comic Sans MS"/>
            </a:endParaRPr>
          </a:p>
        </p:txBody>
      </p:sp>
      <p:sp>
        <p:nvSpPr>
          <p:cNvPr id="8" name="object 6"/>
          <p:cNvSpPr/>
          <p:nvPr/>
        </p:nvSpPr>
        <p:spPr>
          <a:xfrm>
            <a:off x="3656197" y="2826028"/>
            <a:ext cx="531495" cy="715010"/>
          </a:xfrm>
          <a:custGeom>
            <a:avLst/>
            <a:gdLst/>
            <a:ahLst/>
            <a:cxnLst/>
            <a:rect l="l" t="t" r="r" b="b"/>
            <a:pathLst>
              <a:path w="531495" h="715010">
                <a:moveTo>
                  <a:pt x="531114" y="576834"/>
                </a:moveTo>
                <a:lnTo>
                  <a:pt x="531114" y="137922"/>
                </a:lnTo>
                <a:lnTo>
                  <a:pt x="524164" y="94317"/>
                </a:lnTo>
                <a:lnTo>
                  <a:pt x="504779" y="56455"/>
                </a:lnTo>
                <a:lnTo>
                  <a:pt x="475152" y="26602"/>
                </a:lnTo>
                <a:lnTo>
                  <a:pt x="437479" y="7028"/>
                </a:lnTo>
                <a:lnTo>
                  <a:pt x="393954" y="0"/>
                </a:lnTo>
                <a:lnTo>
                  <a:pt x="137160" y="0"/>
                </a:lnTo>
                <a:lnTo>
                  <a:pt x="93634" y="7028"/>
                </a:lnTo>
                <a:lnTo>
                  <a:pt x="55961" y="26602"/>
                </a:lnTo>
                <a:lnTo>
                  <a:pt x="26334" y="56455"/>
                </a:lnTo>
                <a:lnTo>
                  <a:pt x="6949" y="94317"/>
                </a:lnTo>
                <a:lnTo>
                  <a:pt x="0" y="137922"/>
                </a:lnTo>
                <a:lnTo>
                  <a:pt x="0" y="576834"/>
                </a:lnTo>
                <a:lnTo>
                  <a:pt x="6949" y="620438"/>
                </a:lnTo>
                <a:lnTo>
                  <a:pt x="26334" y="658300"/>
                </a:lnTo>
                <a:lnTo>
                  <a:pt x="55961" y="688153"/>
                </a:lnTo>
                <a:lnTo>
                  <a:pt x="93634" y="707727"/>
                </a:lnTo>
                <a:lnTo>
                  <a:pt x="137160" y="714756"/>
                </a:lnTo>
                <a:lnTo>
                  <a:pt x="393954" y="714756"/>
                </a:lnTo>
                <a:lnTo>
                  <a:pt x="437479" y="707727"/>
                </a:lnTo>
                <a:lnTo>
                  <a:pt x="475152" y="688153"/>
                </a:lnTo>
                <a:lnTo>
                  <a:pt x="504779" y="658300"/>
                </a:lnTo>
                <a:lnTo>
                  <a:pt x="524164" y="620438"/>
                </a:lnTo>
                <a:lnTo>
                  <a:pt x="531114" y="576834"/>
                </a:lnTo>
                <a:close/>
              </a:path>
            </a:pathLst>
          </a:custGeom>
          <a:solidFill>
            <a:srgbClr val="CCFFFF"/>
          </a:solidFill>
        </p:spPr>
        <p:txBody>
          <a:bodyPr wrap="square" lIns="0" tIns="0" rIns="0" bIns="0" rtlCol="0"/>
          <a:lstStyle/>
          <a:p>
            <a:endParaRPr/>
          </a:p>
        </p:txBody>
      </p:sp>
      <p:sp>
        <p:nvSpPr>
          <p:cNvPr id="9" name="object 7"/>
          <p:cNvSpPr/>
          <p:nvPr/>
        </p:nvSpPr>
        <p:spPr>
          <a:xfrm>
            <a:off x="3643244" y="2813835"/>
            <a:ext cx="557530" cy="742950"/>
          </a:xfrm>
          <a:custGeom>
            <a:avLst/>
            <a:gdLst/>
            <a:ahLst/>
            <a:cxnLst/>
            <a:rect l="l" t="t" r="r" b="b"/>
            <a:pathLst>
              <a:path w="557529" h="742950">
                <a:moveTo>
                  <a:pt x="557022" y="596645"/>
                </a:moveTo>
                <a:lnTo>
                  <a:pt x="557022" y="142493"/>
                </a:lnTo>
                <a:lnTo>
                  <a:pt x="556260" y="134111"/>
                </a:lnTo>
                <a:lnTo>
                  <a:pt x="545348" y="91938"/>
                </a:lnTo>
                <a:lnTo>
                  <a:pt x="524210" y="56030"/>
                </a:lnTo>
                <a:lnTo>
                  <a:pt x="494355" y="27798"/>
                </a:lnTo>
                <a:lnTo>
                  <a:pt x="457291" y="8651"/>
                </a:lnTo>
                <a:lnTo>
                  <a:pt x="414528" y="0"/>
                </a:lnTo>
                <a:lnTo>
                  <a:pt x="150114" y="0"/>
                </a:lnTo>
                <a:lnTo>
                  <a:pt x="106875" y="6167"/>
                </a:lnTo>
                <a:lnTo>
                  <a:pt x="68686" y="23578"/>
                </a:lnTo>
                <a:lnTo>
                  <a:pt x="37258" y="50707"/>
                </a:lnTo>
                <a:lnTo>
                  <a:pt x="14301" y="86027"/>
                </a:lnTo>
                <a:lnTo>
                  <a:pt x="1523" y="128015"/>
                </a:lnTo>
                <a:lnTo>
                  <a:pt x="0" y="142493"/>
                </a:lnTo>
                <a:lnTo>
                  <a:pt x="0" y="597407"/>
                </a:lnTo>
                <a:lnTo>
                  <a:pt x="1524" y="612647"/>
                </a:lnTo>
                <a:lnTo>
                  <a:pt x="18012" y="659757"/>
                </a:lnTo>
                <a:lnTo>
                  <a:pt x="25146" y="670034"/>
                </a:lnTo>
                <a:lnTo>
                  <a:pt x="25146" y="150113"/>
                </a:lnTo>
                <a:lnTo>
                  <a:pt x="25908" y="143255"/>
                </a:lnTo>
                <a:lnTo>
                  <a:pt x="25908" y="137159"/>
                </a:lnTo>
                <a:lnTo>
                  <a:pt x="26670" y="131063"/>
                </a:lnTo>
                <a:lnTo>
                  <a:pt x="43567" y="85305"/>
                </a:lnTo>
                <a:lnTo>
                  <a:pt x="71627" y="53339"/>
                </a:lnTo>
                <a:lnTo>
                  <a:pt x="106313" y="33229"/>
                </a:lnTo>
                <a:lnTo>
                  <a:pt x="150114" y="25191"/>
                </a:lnTo>
                <a:lnTo>
                  <a:pt x="414528" y="25241"/>
                </a:lnTo>
                <a:lnTo>
                  <a:pt x="462553" y="38315"/>
                </a:lnTo>
                <a:lnTo>
                  <a:pt x="497452" y="64369"/>
                </a:lnTo>
                <a:lnTo>
                  <a:pt x="521560" y="100720"/>
                </a:lnTo>
                <a:lnTo>
                  <a:pt x="531876" y="144017"/>
                </a:lnTo>
                <a:lnTo>
                  <a:pt x="531876" y="671157"/>
                </a:lnTo>
                <a:lnTo>
                  <a:pt x="548676" y="638897"/>
                </a:lnTo>
                <a:lnTo>
                  <a:pt x="557022" y="596645"/>
                </a:lnTo>
                <a:close/>
              </a:path>
              <a:path w="557529" h="742950">
                <a:moveTo>
                  <a:pt x="531876" y="671157"/>
                </a:moveTo>
                <a:lnTo>
                  <a:pt x="531876" y="595883"/>
                </a:lnTo>
                <a:lnTo>
                  <a:pt x="531114" y="601979"/>
                </a:lnTo>
                <a:lnTo>
                  <a:pt x="518704" y="644910"/>
                </a:lnTo>
                <a:lnTo>
                  <a:pt x="492837" y="679799"/>
                </a:lnTo>
                <a:lnTo>
                  <a:pt x="456581" y="703782"/>
                </a:lnTo>
                <a:lnTo>
                  <a:pt x="413004" y="713993"/>
                </a:lnTo>
                <a:lnTo>
                  <a:pt x="150114" y="713993"/>
                </a:lnTo>
                <a:lnTo>
                  <a:pt x="106163" y="706113"/>
                </a:lnTo>
                <a:lnTo>
                  <a:pt x="68889" y="684009"/>
                </a:lnTo>
                <a:lnTo>
                  <a:pt x="41366" y="650418"/>
                </a:lnTo>
                <a:lnTo>
                  <a:pt x="26670" y="608076"/>
                </a:lnTo>
                <a:lnTo>
                  <a:pt x="25146" y="595121"/>
                </a:lnTo>
                <a:lnTo>
                  <a:pt x="25146" y="670034"/>
                </a:lnTo>
                <a:lnTo>
                  <a:pt x="72241" y="717993"/>
                </a:lnTo>
                <a:lnTo>
                  <a:pt x="107723" y="732784"/>
                </a:lnTo>
                <a:lnTo>
                  <a:pt x="147278" y="740467"/>
                </a:lnTo>
                <a:lnTo>
                  <a:pt x="189777" y="742875"/>
                </a:lnTo>
                <a:lnTo>
                  <a:pt x="234090" y="741839"/>
                </a:lnTo>
                <a:lnTo>
                  <a:pt x="279089" y="739191"/>
                </a:lnTo>
                <a:lnTo>
                  <a:pt x="323644" y="736764"/>
                </a:lnTo>
                <a:lnTo>
                  <a:pt x="366627" y="736390"/>
                </a:lnTo>
                <a:lnTo>
                  <a:pt x="406908" y="739901"/>
                </a:lnTo>
                <a:lnTo>
                  <a:pt x="422148" y="738377"/>
                </a:lnTo>
                <a:lnTo>
                  <a:pt x="464039" y="728289"/>
                </a:lnTo>
                <a:lnTo>
                  <a:pt x="500329" y="706895"/>
                </a:lnTo>
                <a:lnTo>
                  <a:pt x="529160" y="676372"/>
                </a:lnTo>
                <a:lnTo>
                  <a:pt x="531876" y="671157"/>
                </a:lnTo>
                <a:close/>
              </a:path>
            </a:pathLst>
          </a:custGeom>
          <a:solidFill>
            <a:srgbClr val="000000"/>
          </a:solidFill>
        </p:spPr>
        <p:txBody>
          <a:bodyPr wrap="square" lIns="0" tIns="0" rIns="0" bIns="0" rtlCol="0"/>
          <a:lstStyle/>
          <a:p>
            <a:endParaRPr/>
          </a:p>
        </p:txBody>
      </p:sp>
      <p:sp>
        <p:nvSpPr>
          <p:cNvPr id="10" name="object 8"/>
          <p:cNvSpPr/>
          <p:nvPr/>
        </p:nvSpPr>
        <p:spPr>
          <a:xfrm>
            <a:off x="4934071" y="1817902"/>
            <a:ext cx="536575" cy="719455"/>
          </a:xfrm>
          <a:custGeom>
            <a:avLst/>
            <a:gdLst/>
            <a:ahLst/>
            <a:cxnLst/>
            <a:rect l="l" t="t" r="r" b="b"/>
            <a:pathLst>
              <a:path w="536575" h="719455">
                <a:moveTo>
                  <a:pt x="536448" y="585978"/>
                </a:moveTo>
                <a:lnTo>
                  <a:pt x="536448" y="133349"/>
                </a:lnTo>
                <a:lnTo>
                  <a:pt x="529602" y="91391"/>
                </a:lnTo>
                <a:lnTo>
                  <a:pt x="510576" y="54809"/>
                </a:lnTo>
                <a:lnTo>
                  <a:pt x="481638" y="25871"/>
                </a:lnTo>
                <a:lnTo>
                  <a:pt x="445056" y="6845"/>
                </a:lnTo>
                <a:lnTo>
                  <a:pt x="403098" y="0"/>
                </a:lnTo>
                <a:lnTo>
                  <a:pt x="133350" y="0"/>
                </a:lnTo>
                <a:lnTo>
                  <a:pt x="91098" y="6845"/>
                </a:lnTo>
                <a:lnTo>
                  <a:pt x="54479" y="25871"/>
                </a:lnTo>
                <a:lnTo>
                  <a:pt x="25651" y="54809"/>
                </a:lnTo>
                <a:lnTo>
                  <a:pt x="6772" y="91391"/>
                </a:lnTo>
                <a:lnTo>
                  <a:pt x="0" y="133350"/>
                </a:lnTo>
                <a:lnTo>
                  <a:pt x="0" y="585978"/>
                </a:lnTo>
                <a:lnTo>
                  <a:pt x="6772" y="628229"/>
                </a:lnTo>
                <a:lnTo>
                  <a:pt x="25651" y="664848"/>
                </a:lnTo>
                <a:lnTo>
                  <a:pt x="54479" y="693676"/>
                </a:lnTo>
                <a:lnTo>
                  <a:pt x="91098" y="712555"/>
                </a:lnTo>
                <a:lnTo>
                  <a:pt x="133350" y="719328"/>
                </a:lnTo>
                <a:lnTo>
                  <a:pt x="403098" y="719328"/>
                </a:lnTo>
                <a:lnTo>
                  <a:pt x="445056" y="712555"/>
                </a:lnTo>
                <a:lnTo>
                  <a:pt x="481638" y="693676"/>
                </a:lnTo>
                <a:lnTo>
                  <a:pt x="510576" y="664848"/>
                </a:lnTo>
                <a:lnTo>
                  <a:pt x="529602" y="628229"/>
                </a:lnTo>
                <a:lnTo>
                  <a:pt x="536448" y="585978"/>
                </a:lnTo>
                <a:close/>
              </a:path>
            </a:pathLst>
          </a:custGeom>
          <a:solidFill>
            <a:srgbClr val="CCFFFF"/>
          </a:solidFill>
        </p:spPr>
        <p:txBody>
          <a:bodyPr wrap="square" lIns="0" tIns="0" rIns="0" bIns="0" rtlCol="0"/>
          <a:lstStyle/>
          <a:p>
            <a:endParaRPr/>
          </a:p>
        </p:txBody>
      </p:sp>
      <p:sp>
        <p:nvSpPr>
          <p:cNvPr id="11" name="object 9"/>
          <p:cNvSpPr txBox="1"/>
          <p:nvPr/>
        </p:nvSpPr>
        <p:spPr>
          <a:xfrm>
            <a:off x="3157341" y="3021353"/>
            <a:ext cx="854075" cy="315595"/>
          </a:xfrm>
          <a:prstGeom prst="rect">
            <a:avLst/>
          </a:prstGeom>
        </p:spPr>
        <p:txBody>
          <a:bodyPr vert="horz" wrap="square" lIns="0" tIns="12700" rIns="0" bIns="0" rtlCol="0">
            <a:spAutoFit/>
          </a:bodyPr>
          <a:lstStyle/>
          <a:p>
            <a:pPr marL="12700">
              <a:lnSpc>
                <a:spcPct val="100000"/>
              </a:lnSpc>
              <a:spcBef>
                <a:spcPts val="100"/>
              </a:spcBef>
              <a:tabLst>
                <a:tab pos="377190" algn="l"/>
                <a:tab pos="688340" algn="l"/>
              </a:tabLst>
            </a:pPr>
            <a:r>
              <a:rPr sz="1900" u="heavy" dirty="0">
                <a:uFill>
                  <a:solidFill>
                    <a:srgbClr val="000000"/>
                  </a:solidFill>
                </a:uFill>
                <a:latin typeface="Comic Sans MS"/>
                <a:cs typeface="Comic Sans MS"/>
              </a:rPr>
              <a:t> 	</a:t>
            </a:r>
            <a:r>
              <a:rPr sz="1900" dirty="0">
                <a:latin typeface="Comic Sans MS"/>
                <a:cs typeface="Comic Sans MS"/>
              </a:rPr>
              <a:t>	B</a:t>
            </a:r>
          </a:p>
        </p:txBody>
      </p:sp>
      <p:sp>
        <p:nvSpPr>
          <p:cNvPr id="12" name="object 10"/>
          <p:cNvSpPr/>
          <p:nvPr/>
        </p:nvSpPr>
        <p:spPr>
          <a:xfrm>
            <a:off x="4924165" y="1807234"/>
            <a:ext cx="555625" cy="740410"/>
          </a:xfrm>
          <a:custGeom>
            <a:avLst/>
            <a:gdLst/>
            <a:ahLst/>
            <a:cxnLst/>
            <a:rect l="l" t="t" r="r" b="b"/>
            <a:pathLst>
              <a:path w="555625" h="740410">
                <a:moveTo>
                  <a:pt x="555498" y="596645"/>
                </a:moveTo>
                <a:lnTo>
                  <a:pt x="555498" y="142493"/>
                </a:lnTo>
                <a:lnTo>
                  <a:pt x="554736" y="134873"/>
                </a:lnTo>
                <a:lnTo>
                  <a:pt x="544247" y="92547"/>
                </a:lnTo>
                <a:lnTo>
                  <a:pt x="523086" y="56420"/>
                </a:lnTo>
                <a:lnTo>
                  <a:pt x="492997" y="27969"/>
                </a:lnTo>
                <a:lnTo>
                  <a:pt x="455722" y="8670"/>
                </a:lnTo>
                <a:lnTo>
                  <a:pt x="413004" y="0"/>
                </a:lnTo>
                <a:lnTo>
                  <a:pt x="150114" y="0"/>
                </a:lnTo>
                <a:lnTo>
                  <a:pt x="107354" y="6154"/>
                </a:lnTo>
                <a:lnTo>
                  <a:pt x="69118" y="23876"/>
                </a:lnTo>
                <a:lnTo>
                  <a:pt x="37403" y="51323"/>
                </a:lnTo>
                <a:lnTo>
                  <a:pt x="14206" y="86650"/>
                </a:lnTo>
                <a:lnTo>
                  <a:pt x="1523" y="128015"/>
                </a:lnTo>
                <a:lnTo>
                  <a:pt x="0" y="143255"/>
                </a:lnTo>
                <a:lnTo>
                  <a:pt x="0" y="597407"/>
                </a:lnTo>
                <a:lnTo>
                  <a:pt x="10793" y="645143"/>
                </a:lnTo>
                <a:lnTo>
                  <a:pt x="25908" y="672558"/>
                </a:lnTo>
                <a:lnTo>
                  <a:pt x="25908" y="137159"/>
                </a:lnTo>
                <a:lnTo>
                  <a:pt x="26670" y="131063"/>
                </a:lnTo>
                <a:lnTo>
                  <a:pt x="43686" y="85353"/>
                </a:lnTo>
                <a:lnTo>
                  <a:pt x="71627" y="53339"/>
                </a:lnTo>
                <a:lnTo>
                  <a:pt x="105109" y="33866"/>
                </a:lnTo>
                <a:lnTo>
                  <a:pt x="150114" y="25189"/>
                </a:lnTo>
                <a:lnTo>
                  <a:pt x="405384" y="25145"/>
                </a:lnTo>
                <a:lnTo>
                  <a:pt x="411480" y="25823"/>
                </a:lnTo>
                <a:lnTo>
                  <a:pt x="418338" y="25907"/>
                </a:lnTo>
                <a:lnTo>
                  <a:pt x="461261" y="38617"/>
                </a:lnTo>
                <a:lnTo>
                  <a:pt x="496023" y="64450"/>
                </a:lnTo>
                <a:lnTo>
                  <a:pt x="519947" y="100540"/>
                </a:lnTo>
                <a:lnTo>
                  <a:pt x="530352" y="144017"/>
                </a:lnTo>
                <a:lnTo>
                  <a:pt x="530352" y="671984"/>
                </a:lnTo>
                <a:lnTo>
                  <a:pt x="547342" y="639157"/>
                </a:lnTo>
                <a:lnTo>
                  <a:pt x="555498" y="596645"/>
                </a:lnTo>
                <a:close/>
              </a:path>
              <a:path w="555625" h="740410">
                <a:moveTo>
                  <a:pt x="530352" y="671984"/>
                </a:moveTo>
                <a:lnTo>
                  <a:pt x="530352" y="595883"/>
                </a:lnTo>
                <a:lnTo>
                  <a:pt x="529590" y="602741"/>
                </a:lnTo>
                <a:lnTo>
                  <a:pt x="517500" y="645046"/>
                </a:lnTo>
                <a:lnTo>
                  <a:pt x="491061" y="680132"/>
                </a:lnTo>
                <a:lnTo>
                  <a:pt x="454359" y="704336"/>
                </a:lnTo>
                <a:lnTo>
                  <a:pt x="411480" y="713993"/>
                </a:lnTo>
                <a:lnTo>
                  <a:pt x="150876" y="713993"/>
                </a:lnTo>
                <a:lnTo>
                  <a:pt x="106999" y="706475"/>
                </a:lnTo>
                <a:lnTo>
                  <a:pt x="69346" y="684195"/>
                </a:lnTo>
                <a:lnTo>
                  <a:pt x="41406" y="650334"/>
                </a:lnTo>
                <a:lnTo>
                  <a:pt x="26670" y="608076"/>
                </a:lnTo>
                <a:lnTo>
                  <a:pt x="25908" y="601979"/>
                </a:lnTo>
                <a:lnTo>
                  <a:pt x="25908" y="672558"/>
                </a:lnTo>
                <a:lnTo>
                  <a:pt x="55626" y="705611"/>
                </a:lnTo>
                <a:lnTo>
                  <a:pt x="96181" y="729513"/>
                </a:lnTo>
                <a:lnTo>
                  <a:pt x="150114" y="739861"/>
                </a:lnTo>
                <a:lnTo>
                  <a:pt x="405384" y="739901"/>
                </a:lnTo>
                <a:lnTo>
                  <a:pt x="412242" y="739216"/>
                </a:lnTo>
                <a:lnTo>
                  <a:pt x="421386" y="739140"/>
                </a:lnTo>
                <a:lnTo>
                  <a:pt x="463276" y="728175"/>
                </a:lnTo>
                <a:lnTo>
                  <a:pt x="499432" y="706683"/>
                </a:lnTo>
                <a:lnTo>
                  <a:pt x="528054" y="676423"/>
                </a:lnTo>
                <a:lnTo>
                  <a:pt x="530352" y="671984"/>
                </a:lnTo>
                <a:close/>
              </a:path>
            </a:pathLst>
          </a:custGeom>
          <a:solidFill>
            <a:srgbClr val="000000"/>
          </a:solidFill>
        </p:spPr>
        <p:txBody>
          <a:bodyPr wrap="square" lIns="0" tIns="0" rIns="0" bIns="0" rtlCol="0"/>
          <a:lstStyle/>
          <a:p>
            <a:endParaRPr/>
          </a:p>
        </p:txBody>
      </p:sp>
      <p:sp>
        <p:nvSpPr>
          <p:cNvPr id="13" name="object 11"/>
          <p:cNvSpPr txBox="1"/>
          <p:nvPr/>
        </p:nvSpPr>
        <p:spPr>
          <a:xfrm>
            <a:off x="5114158" y="2014751"/>
            <a:ext cx="171450" cy="315595"/>
          </a:xfrm>
          <a:prstGeom prst="rect">
            <a:avLst/>
          </a:prstGeom>
        </p:spPr>
        <p:txBody>
          <a:bodyPr vert="horz" wrap="square" lIns="0" tIns="12700" rIns="0" bIns="0" rtlCol="0">
            <a:spAutoFit/>
          </a:bodyPr>
          <a:lstStyle/>
          <a:p>
            <a:pPr marL="12700">
              <a:lnSpc>
                <a:spcPct val="100000"/>
              </a:lnSpc>
              <a:spcBef>
                <a:spcPts val="100"/>
              </a:spcBef>
            </a:pPr>
            <a:r>
              <a:rPr sz="1900" dirty="0">
                <a:latin typeface="Comic Sans MS"/>
                <a:cs typeface="Comic Sans MS"/>
              </a:rPr>
              <a:t>C</a:t>
            </a:r>
            <a:endParaRPr sz="1900">
              <a:latin typeface="Comic Sans MS"/>
              <a:cs typeface="Comic Sans MS"/>
            </a:endParaRPr>
          </a:p>
        </p:txBody>
      </p:sp>
      <p:sp>
        <p:nvSpPr>
          <p:cNvPr id="14" name="object 12"/>
          <p:cNvSpPr/>
          <p:nvPr/>
        </p:nvSpPr>
        <p:spPr>
          <a:xfrm>
            <a:off x="2251070" y="2153181"/>
            <a:ext cx="109855" cy="48260"/>
          </a:xfrm>
          <a:custGeom>
            <a:avLst/>
            <a:gdLst/>
            <a:ahLst/>
            <a:cxnLst/>
            <a:rect l="l" t="t" r="r" b="b"/>
            <a:pathLst>
              <a:path w="109855" h="48260">
                <a:moveTo>
                  <a:pt x="109728" y="23622"/>
                </a:moveTo>
                <a:lnTo>
                  <a:pt x="0" y="0"/>
                </a:lnTo>
                <a:lnTo>
                  <a:pt x="0" y="48006"/>
                </a:lnTo>
                <a:lnTo>
                  <a:pt x="109728" y="23622"/>
                </a:lnTo>
                <a:close/>
              </a:path>
            </a:pathLst>
          </a:custGeom>
          <a:solidFill>
            <a:srgbClr val="000000"/>
          </a:solidFill>
        </p:spPr>
        <p:txBody>
          <a:bodyPr wrap="square" lIns="0" tIns="0" rIns="0" bIns="0" rtlCol="0"/>
          <a:lstStyle/>
          <a:p>
            <a:endParaRPr/>
          </a:p>
        </p:txBody>
      </p:sp>
      <p:sp>
        <p:nvSpPr>
          <p:cNvPr id="15" name="object 13"/>
          <p:cNvSpPr/>
          <p:nvPr/>
        </p:nvSpPr>
        <p:spPr>
          <a:xfrm>
            <a:off x="1909694" y="2189757"/>
            <a:ext cx="344805" cy="0"/>
          </a:xfrm>
          <a:custGeom>
            <a:avLst/>
            <a:gdLst/>
            <a:ahLst/>
            <a:cxnLst/>
            <a:rect l="l" t="t" r="r" b="b"/>
            <a:pathLst>
              <a:path w="344805">
                <a:moveTo>
                  <a:pt x="0" y="0"/>
                </a:moveTo>
                <a:lnTo>
                  <a:pt x="344424" y="0"/>
                </a:lnTo>
              </a:path>
            </a:pathLst>
          </a:custGeom>
          <a:ln w="12192">
            <a:solidFill>
              <a:srgbClr val="000000"/>
            </a:solidFill>
          </a:ln>
        </p:spPr>
        <p:txBody>
          <a:bodyPr wrap="square" lIns="0" tIns="0" rIns="0" bIns="0" rtlCol="0"/>
          <a:lstStyle/>
          <a:p>
            <a:endParaRPr/>
          </a:p>
        </p:txBody>
      </p:sp>
      <p:sp>
        <p:nvSpPr>
          <p:cNvPr id="16" name="object 14"/>
          <p:cNvSpPr/>
          <p:nvPr/>
        </p:nvSpPr>
        <p:spPr>
          <a:xfrm>
            <a:off x="3531991" y="3250461"/>
            <a:ext cx="109855" cy="48895"/>
          </a:xfrm>
          <a:custGeom>
            <a:avLst/>
            <a:gdLst/>
            <a:ahLst/>
            <a:cxnLst/>
            <a:rect l="l" t="t" r="r" b="b"/>
            <a:pathLst>
              <a:path w="109855" h="48895">
                <a:moveTo>
                  <a:pt x="109727" y="23622"/>
                </a:moveTo>
                <a:lnTo>
                  <a:pt x="0" y="0"/>
                </a:lnTo>
                <a:lnTo>
                  <a:pt x="0" y="48768"/>
                </a:lnTo>
                <a:lnTo>
                  <a:pt x="109727" y="23622"/>
                </a:lnTo>
                <a:close/>
              </a:path>
            </a:pathLst>
          </a:custGeom>
          <a:solidFill>
            <a:srgbClr val="000000"/>
          </a:solidFill>
        </p:spPr>
        <p:txBody>
          <a:bodyPr wrap="square" lIns="0" tIns="0" rIns="0" bIns="0" rtlCol="0"/>
          <a:lstStyle/>
          <a:p>
            <a:endParaRPr/>
          </a:p>
        </p:txBody>
      </p:sp>
      <p:sp>
        <p:nvSpPr>
          <p:cNvPr id="17" name="object 15"/>
          <p:cNvSpPr/>
          <p:nvPr/>
        </p:nvSpPr>
        <p:spPr>
          <a:xfrm>
            <a:off x="1939412" y="3286656"/>
            <a:ext cx="1162050" cy="0"/>
          </a:xfrm>
          <a:custGeom>
            <a:avLst/>
            <a:gdLst/>
            <a:ahLst/>
            <a:cxnLst/>
            <a:rect l="l" t="t" r="r" b="b"/>
            <a:pathLst>
              <a:path w="1162050">
                <a:moveTo>
                  <a:pt x="0" y="0"/>
                </a:moveTo>
                <a:lnTo>
                  <a:pt x="1162050" y="0"/>
                </a:lnTo>
              </a:path>
            </a:pathLst>
          </a:custGeom>
          <a:ln w="12953">
            <a:solidFill>
              <a:srgbClr val="000000"/>
            </a:solidFill>
          </a:ln>
        </p:spPr>
        <p:txBody>
          <a:bodyPr wrap="square" lIns="0" tIns="0" rIns="0" bIns="0" rtlCol="0"/>
          <a:lstStyle/>
          <a:p>
            <a:endParaRPr/>
          </a:p>
        </p:txBody>
      </p:sp>
      <p:sp>
        <p:nvSpPr>
          <p:cNvPr id="18" name="object 16"/>
          <p:cNvSpPr/>
          <p:nvPr/>
        </p:nvSpPr>
        <p:spPr>
          <a:xfrm>
            <a:off x="4841870" y="2060979"/>
            <a:ext cx="109855" cy="49530"/>
          </a:xfrm>
          <a:custGeom>
            <a:avLst/>
            <a:gdLst/>
            <a:ahLst/>
            <a:cxnLst/>
            <a:rect l="l" t="t" r="r" b="b"/>
            <a:pathLst>
              <a:path w="109854" h="49530">
                <a:moveTo>
                  <a:pt x="109727" y="25908"/>
                </a:moveTo>
                <a:lnTo>
                  <a:pt x="0" y="0"/>
                </a:lnTo>
                <a:lnTo>
                  <a:pt x="0" y="49530"/>
                </a:lnTo>
                <a:lnTo>
                  <a:pt x="109727" y="25908"/>
                </a:lnTo>
                <a:close/>
              </a:path>
            </a:pathLst>
          </a:custGeom>
          <a:solidFill>
            <a:srgbClr val="000000"/>
          </a:solidFill>
        </p:spPr>
        <p:txBody>
          <a:bodyPr wrap="square" lIns="0" tIns="0" rIns="0" bIns="0" rtlCol="0"/>
          <a:lstStyle/>
          <a:p>
            <a:endParaRPr/>
          </a:p>
        </p:txBody>
      </p:sp>
      <p:sp>
        <p:nvSpPr>
          <p:cNvPr id="19" name="object 17"/>
          <p:cNvSpPr/>
          <p:nvPr/>
        </p:nvSpPr>
        <p:spPr>
          <a:xfrm>
            <a:off x="4084441" y="2099460"/>
            <a:ext cx="748030" cy="0"/>
          </a:xfrm>
          <a:custGeom>
            <a:avLst/>
            <a:gdLst/>
            <a:ahLst/>
            <a:cxnLst/>
            <a:rect l="l" t="t" r="r" b="b"/>
            <a:pathLst>
              <a:path w="748029">
                <a:moveTo>
                  <a:pt x="0" y="0"/>
                </a:moveTo>
                <a:lnTo>
                  <a:pt x="747522" y="0"/>
                </a:lnTo>
              </a:path>
            </a:pathLst>
          </a:custGeom>
          <a:ln w="12953">
            <a:solidFill>
              <a:srgbClr val="000000"/>
            </a:solidFill>
          </a:ln>
        </p:spPr>
        <p:txBody>
          <a:bodyPr wrap="square" lIns="0" tIns="0" rIns="0" bIns="0" rtlCol="0"/>
          <a:lstStyle/>
          <a:p>
            <a:endParaRPr/>
          </a:p>
        </p:txBody>
      </p:sp>
      <p:sp>
        <p:nvSpPr>
          <p:cNvPr id="20" name="object 18"/>
          <p:cNvSpPr/>
          <p:nvPr/>
        </p:nvSpPr>
        <p:spPr>
          <a:xfrm>
            <a:off x="3170041" y="2099460"/>
            <a:ext cx="845819" cy="0"/>
          </a:xfrm>
          <a:custGeom>
            <a:avLst/>
            <a:gdLst/>
            <a:ahLst/>
            <a:cxnLst/>
            <a:rect l="l" t="t" r="r" b="b"/>
            <a:pathLst>
              <a:path w="845819">
                <a:moveTo>
                  <a:pt x="0" y="0"/>
                </a:moveTo>
                <a:lnTo>
                  <a:pt x="845819" y="0"/>
                </a:lnTo>
              </a:path>
            </a:pathLst>
          </a:custGeom>
          <a:ln w="12953">
            <a:solidFill>
              <a:srgbClr val="000000"/>
            </a:solidFill>
          </a:ln>
        </p:spPr>
        <p:txBody>
          <a:bodyPr wrap="square" lIns="0" tIns="0" rIns="0" bIns="0" rtlCol="0"/>
          <a:lstStyle/>
          <a:p>
            <a:endParaRPr/>
          </a:p>
        </p:txBody>
      </p:sp>
      <p:sp>
        <p:nvSpPr>
          <p:cNvPr id="22" name="object 20"/>
          <p:cNvSpPr/>
          <p:nvPr/>
        </p:nvSpPr>
        <p:spPr>
          <a:xfrm>
            <a:off x="3531991" y="2975379"/>
            <a:ext cx="109855" cy="49530"/>
          </a:xfrm>
          <a:custGeom>
            <a:avLst/>
            <a:gdLst/>
            <a:ahLst/>
            <a:cxnLst/>
            <a:rect l="l" t="t" r="r" b="b"/>
            <a:pathLst>
              <a:path w="109855" h="49530">
                <a:moveTo>
                  <a:pt x="109727" y="25908"/>
                </a:moveTo>
                <a:lnTo>
                  <a:pt x="0" y="0"/>
                </a:lnTo>
                <a:lnTo>
                  <a:pt x="0" y="49530"/>
                </a:lnTo>
                <a:lnTo>
                  <a:pt x="109727" y="25908"/>
                </a:lnTo>
                <a:close/>
              </a:path>
            </a:pathLst>
          </a:custGeom>
          <a:solidFill>
            <a:srgbClr val="000000"/>
          </a:solidFill>
        </p:spPr>
        <p:txBody>
          <a:bodyPr wrap="square" lIns="0" tIns="0" rIns="0" bIns="0" rtlCol="0"/>
          <a:lstStyle/>
          <a:p>
            <a:endParaRPr/>
          </a:p>
        </p:txBody>
      </p:sp>
      <p:sp>
        <p:nvSpPr>
          <p:cNvPr id="23" name="object 21"/>
          <p:cNvSpPr/>
          <p:nvPr/>
        </p:nvSpPr>
        <p:spPr>
          <a:xfrm>
            <a:off x="3323966" y="3013860"/>
            <a:ext cx="199390" cy="0"/>
          </a:xfrm>
          <a:custGeom>
            <a:avLst/>
            <a:gdLst/>
            <a:ahLst/>
            <a:cxnLst/>
            <a:rect l="l" t="t" r="r" b="b"/>
            <a:pathLst>
              <a:path w="199389">
                <a:moveTo>
                  <a:pt x="0" y="0"/>
                </a:moveTo>
                <a:lnTo>
                  <a:pt x="198881" y="0"/>
                </a:lnTo>
              </a:path>
            </a:pathLst>
          </a:custGeom>
          <a:ln w="12954">
            <a:solidFill>
              <a:srgbClr val="000000"/>
            </a:solidFill>
          </a:ln>
        </p:spPr>
        <p:txBody>
          <a:bodyPr wrap="square" lIns="0" tIns="0" rIns="0" bIns="0" rtlCol="0"/>
          <a:lstStyle/>
          <a:p>
            <a:endParaRPr/>
          </a:p>
        </p:txBody>
      </p:sp>
      <p:sp>
        <p:nvSpPr>
          <p:cNvPr id="25" name="object 23"/>
          <p:cNvSpPr/>
          <p:nvPr/>
        </p:nvSpPr>
        <p:spPr>
          <a:xfrm>
            <a:off x="4389241" y="3189882"/>
            <a:ext cx="111125" cy="0"/>
          </a:xfrm>
          <a:custGeom>
            <a:avLst/>
            <a:gdLst/>
            <a:ahLst/>
            <a:cxnLst/>
            <a:rect l="l" t="t" r="r" b="b"/>
            <a:pathLst>
              <a:path w="111125">
                <a:moveTo>
                  <a:pt x="0" y="0"/>
                </a:moveTo>
                <a:lnTo>
                  <a:pt x="110998" y="0"/>
                </a:lnTo>
              </a:path>
            </a:pathLst>
          </a:custGeom>
          <a:ln w="12953">
            <a:solidFill>
              <a:srgbClr val="000000"/>
            </a:solidFill>
          </a:ln>
        </p:spPr>
        <p:txBody>
          <a:bodyPr wrap="square" lIns="0" tIns="0" rIns="0" bIns="0" rtlCol="0"/>
          <a:lstStyle/>
          <a:p>
            <a:endParaRPr/>
          </a:p>
        </p:txBody>
      </p:sp>
      <p:sp>
        <p:nvSpPr>
          <p:cNvPr id="27" name="object 25"/>
          <p:cNvSpPr/>
          <p:nvPr/>
        </p:nvSpPr>
        <p:spPr>
          <a:xfrm>
            <a:off x="4500240" y="3183406"/>
            <a:ext cx="6350" cy="3175"/>
          </a:xfrm>
          <a:custGeom>
            <a:avLst/>
            <a:gdLst/>
            <a:ahLst/>
            <a:cxnLst/>
            <a:rect l="l" t="t" r="r" b="b"/>
            <a:pathLst>
              <a:path w="6350" h="3175">
                <a:moveTo>
                  <a:pt x="0" y="0"/>
                </a:moveTo>
                <a:lnTo>
                  <a:pt x="0" y="3174"/>
                </a:lnTo>
                <a:lnTo>
                  <a:pt x="6349" y="3174"/>
                </a:lnTo>
                <a:lnTo>
                  <a:pt x="6349" y="0"/>
                </a:lnTo>
                <a:lnTo>
                  <a:pt x="0" y="0"/>
                </a:lnTo>
                <a:close/>
              </a:path>
            </a:pathLst>
          </a:custGeom>
          <a:solidFill>
            <a:srgbClr val="000000"/>
          </a:solidFill>
        </p:spPr>
        <p:txBody>
          <a:bodyPr wrap="square" lIns="0" tIns="0" rIns="0" bIns="0" rtlCol="0"/>
          <a:lstStyle/>
          <a:p>
            <a:endParaRPr/>
          </a:p>
        </p:txBody>
      </p:sp>
      <p:sp>
        <p:nvSpPr>
          <p:cNvPr id="28" name="object 26"/>
          <p:cNvSpPr/>
          <p:nvPr/>
        </p:nvSpPr>
        <p:spPr>
          <a:xfrm>
            <a:off x="4503415" y="2270403"/>
            <a:ext cx="0" cy="926465"/>
          </a:xfrm>
          <a:custGeom>
            <a:avLst/>
            <a:gdLst/>
            <a:ahLst/>
            <a:cxnLst/>
            <a:rect l="l" t="t" r="r" b="b"/>
            <a:pathLst>
              <a:path h="926464">
                <a:moveTo>
                  <a:pt x="0" y="0"/>
                </a:moveTo>
                <a:lnTo>
                  <a:pt x="0" y="925956"/>
                </a:lnTo>
              </a:path>
            </a:pathLst>
          </a:custGeom>
          <a:ln w="6350">
            <a:solidFill>
              <a:srgbClr val="000000"/>
            </a:solidFill>
          </a:ln>
        </p:spPr>
        <p:txBody>
          <a:bodyPr wrap="square" lIns="0" tIns="0" rIns="0" bIns="0" rtlCol="0"/>
          <a:lstStyle/>
          <a:p>
            <a:endParaRPr/>
          </a:p>
        </p:txBody>
      </p:sp>
      <p:sp>
        <p:nvSpPr>
          <p:cNvPr id="29" name="object 27"/>
          <p:cNvSpPr/>
          <p:nvPr/>
        </p:nvSpPr>
        <p:spPr>
          <a:xfrm>
            <a:off x="4505320" y="2269006"/>
            <a:ext cx="0" cy="914400"/>
          </a:xfrm>
          <a:custGeom>
            <a:avLst/>
            <a:gdLst/>
            <a:ahLst/>
            <a:cxnLst/>
            <a:rect l="l" t="t" r="r" b="b"/>
            <a:pathLst>
              <a:path h="914400">
                <a:moveTo>
                  <a:pt x="0" y="0"/>
                </a:moveTo>
                <a:lnTo>
                  <a:pt x="0" y="914400"/>
                </a:lnTo>
              </a:path>
            </a:pathLst>
          </a:custGeom>
          <a:ln w="3175">
            <a:solidFill>
              <a:srgbClr val="000000"/>
            </a:solidFill>
          </a:ln>
        </p:spPr>
        <p:txBody>
          <a:bodyPr wrap="square" lIns="0" tIns="0" rIns="0" bIns="0" rtlCol="0"/>
          <a:lstStyle/>
          <a:p>
            <a:endParaRPr/>
          </a:p>
        </p:txBody>
      </p:sp>
      <p:sp>
        <p:nvSpPr>
          <p:cNvPr id="30" name="object 28"/>
          <p:cNvSpPr/>
          <p:nvPr/>
        </p:nvSpPr>
        <p:spPr>
          <a:xfrm>
            <a:off x="4508495" y="2269006"/>
            <a:ext cx="0" cy="927735"/>
          </a:xfrm>
          <a:custGeom>
            <a:avLst/>
            <a:gdLst/>
            <a:ahLst/>
            <a:cxnLst/>
            <a:rect l="l" t="t" r="r" b="b"/>
            <a:pathLst>
              <a:path h="927735">
                <a:moveTo>
                  <a:pt x="0" y="0"/>
                </a:moveTo>
                <a:lnTo>
                  <a:pt x="0" y="927353"/>
                </a:lnTo>
              </a:path>
            </a:pathLst>
          </a:custGeom>
          <a:ln w="3809">
            <a:solidFill>
              <a:srgbClr val="000000"/>
            </a:solidFill>
          </a:ln>
        </p:spPr>
        <p:txBody>
          <a:bodyPr wrap="square" lIns="0" tIns="0" rIns="0" bIns="0" rtlCol="0"/>
          <a:lstStyle/>
          <a:p>
            <a:endParaRPr/>
          </a:p>
        </p:txBody>
      </p:sp>
      <p:sp>
        <p:nvSpPr>
          <p:cNvPr id="31" name="object 29"/>
          <p:cNvSpPr/>
          <p:nvPr/>
        </p:nvSpPr>
        <p:spPr>
          <a:xfrm>
            <a:off x="4511670" y="2270275"/>
            <a:ext cx="0" cy="925194"/>
          </a:xfrm>
          <a:custGeom>
            <a:avLst/>
            <a:gdLst/>
            <a:ahLst/>
            <a:cxnLst/>
            <a:rect l="l" t="t" r="r" b="b"/>
            <a:pathLst>
              <a:path h="925194">
                <a:moveTo>
                  <a:pt x="0" y="0"/>
                </a:moveTo>
                <a:lnTo>
                  <a:pt x="0" y="924813"/>
                </a:lnTo>
              </a:path>
            </a:pathLst>
          </a:custGeom>
          <a:ln w="3175">
            <a:solidFill>
              <a:srgbClr val="000000"/>
            </a:solidFill>
          </a:ln>
        </p:spPr>
        <p:txBody>
          <a:bodyPr wrap="square" lIns="0" tIns="0" rIns="0" bIns="0" rtlCol="0"/>
          <a:lstStyle/>
          <a:p>
            <a:endParaRPr/>
          </a:p>
        </p:txBody>
      </p:sp>
      <p:sp>
        <p:nvSpPr>
          <p:cNvPr id="32" name="object 30"/>
          <p:cNvSpPr/>
          <p:nvPr/>
        </p:nvSpPr>
        <p:spPr>
          <a:xfrm>
            <a:off x="4841870" y="2245384"/>
            <a:ext cx="109855" cy="47625"/>
          </a:xfrm>
          <a:custGeom>
            <a:avLst/>
            <a:gdLst/>
            <a:ahLst/>
            <a:cxnLst/>
            <a:rect l="l" t="t" r="r" b="b"/>
            <a:pathLst>
              <a:path w="109854" h="47625">
                <a:moveTo>
                  <a:pt x="109727" y="23622"/>
                </a:moveTo>
                <a:lnTo>
                  <a:pt x="0" y="0"/>
                </a:lnTo>
                <a:lnTo>
                  <a:pt x="0" y="47244"/>
                </a:lnTo>
                <a:lnTo>
                  <a:pt x="109727" y="23622"/>
                </a:lnTo>
                <a:close/>
              </a:path>
            </a:pathLst>
          </a:custGeom>
          <a:solidFill>
            <a:srgbClr val="000000"/>
          </a:solidFill>
        </p:spPr>
        <p:txBody>
          <a:bodyPr wrap="square" lIns="0" tIns="0" rIns="0" bIns="0" rtlCol="0"/>
          <a:lstStyle/>
          <a:p>
            <a:endParaRPr/>
          </a:p>
        </p:txBody>
      </p:sp>
      <p:sp>
        <p:nvSpPr>
          <p:cNvPr id="33" name="object 31"/>
          <p:cNvSpPr/>
          <p:nvPr/>
        </p:nvSpPr>
        <p:spPr>
          <a:xfrm>
            <a:off x="4513447" y="2281578"/>
            <a:ext cx="318770" cy="0"/>
          </a:xfrm>
          <a:custGeom>
            <a:avLst/>
            <a:gdLst/>
            <a:ahLst/>
            <a:cxnLst/>
            <a:rect l="l" t="t" r="r" b="b"/>
            <a:pathLst>
              <a:path w="318770">
                <a:moveTo>
                  <a:pt x="0" y="0"/>
                </a:moveTo>
                <a:lnTo>
                  <a:pt x="318515" y="0"/>
                </a:lnTo>
              </a:path>
            </a:pathLst>
          </a:custGeom>
          <a:ln w="12953">
            <a:solidFill>
              <a:srgbClr val="000000"/>
            </a:solidFill>
          </a:ln>
        </p:spPr>
        <p:txBody>
          <a:bodyPr wrap="square" lIns="0" tIns="0" rIns="0" bIns="0" rtlCol="0"/>
          <a:lstStyle/>
          <a:p>
            <a:endParaRPr/>
          </a:p>
        </p:txBody>
      </p:sp>
      <p:sp>
        <p:nvSpPr>
          <p:cNvPr id="34" name="object 32"/>
          <p:cNvSpPr/>
          <p:nvPr/>
        </p:nvSpPr>
        <p:spPr>
          <a:xfrm>
            <a:off x="5939912" y="2153181"/>
            <a:ext cx="108585" cy="48260"/>
          </a:xfrm>
          <a:custGeom>
            <a:avLst/>
            <a:gdLst/>
            <a:ahLst/>
            <a:cxnLst/>
            <a:rect l="l" t="t" r="r" b="b"/>
            <a:pathLst>
              <a:path w="108585" h="48260">
                <a:moveTo>
                  <a:pt x="108203" y="23622"/>
                </a:moveTo>
                <a:lnTo>
                  <a:pt x="0" y="0"/>
                </a:lnTo>
                <a:lnTo>
                  <a:pt x="0" y="48006"/>
                </a:lnTo>
                <a:lnTo>
                  <a:pt x="108203" y="23622"/>
                </a:lnTo>
                <a:close/>
              </a:path>
            </a:pathLst>
          </a:custGeom>
          <a:solidFill>
            <a:srgbClr val="000000"/>
          </a:solidFill>
        </p:spPr>
        <p:txBody>
          <a:bodyPr wrap="square" lIns="0" tIns="0" rIns="0" bIns="0" rtlCol="0"/>
          <a:lstStyle/>
          <a:p>
            <a:endParaRPr/>
          </a:p>
        </p:txBody>
      </p:sp>
      <p:sp>
        <p:nvSpPr>
          <p:cNvPr id="35" name="object 33"/>
          <p:cNvSpPr/>
          <p:nvPr/>
        </p:nvSpPr>
        <p:spPr>
          <a:xfrm>
            <a:off x="5684641" y="2189757"/>
            <a:ext cx="246379" cy="0"/>
          </a:xfrm>
          <a:custGeom>
            <a:avLst/>
            <a:gdLst/>
            <a:ahLst/>
            <a:cxnLst/>
            <a:rect l="l" t="t" r="r" b="b"/>
            <a:pathLst>
              <a:path w="246379">
                <a:moveTo>
                  <a:pt x="0" y="0"/>
                </a:moveTo>
                <a:lnTo>
                  <a:pt x="246125" y="0"/>
                </a:lnTo>
              </a:path>
            </a:pathLst>
          </a:custGeom>
          <a:ln w="12192">
            <a:solidFill>
              <a:srgbClr val="000000"/>
            </a:solidFill>
          </a:ln>
        </p:spPr>
        <p:txBody>
          <a:bodyPr wrap="square" lIns="0" tIns="0" rIns="0" bIns="0" rtlCol="0"/>
          <a:lstStyle/>
          <a:p>
            <a:endParaRPr/>
          </a:p>
        </p:txBody>
      </p:sp>
      <p:sp>
        <p:nvSpPr>
          <p:cNvPr id="36" name="object 34"/>
          <p:cNvSpPr/>
          <p:nvPr/>
        </p:nvSpPr>
        <p:spPr>
          <a:xfrm>
            <a:off x="5519288" y="2189757"/>
            <a:ext cx="97155" cy="0"/>
          </a:xfrm>
          <a:custGeom>
            <a:avLst/>
            <a:gdLst/>
            <a:ahLst/>
            <a:cxnLst/>
            <a:rect l="l" t="t" r="r" b="b"/>
            <a:pathLst>
              <a:path w="97154">
                <a:moveTo>
                  <a:pt x="0" y="0"/>
                </a:moveTo>
                <a:lnTo>
                  <a:pt x="96774" y="0"/>
                </a:lnTo>
              </a:path>
            </a:pathLst>
          </a:custGeom>
          <a:ln w="12192">
            <a:solidFill>
              <a:srgbClr val="000000"/>
            </a:solidFill>
          </a:ln>
        </p:spPr>
        <p:txBody>
          <a:bodyPr wrap="square" lIns="0" tIns="0" rIns="0" bIns="0" rtlCol="0"/>
          <a:lstStyle/>
          <a:p>
            <a:endParaRPr/>
          </a:p>
        </p:txBody>
      </p:sp>
      <p:sp>
        <p:nvSpPr>
          <p:cNvPr id="37" name="object 35"/>
          <p:cNvSpPr txBox="1"/>
          <p:nvPr/>
        </p:nvSpPr>
        <p:spPr>
          <a:xfrm>
            <a:off x="1690492" y="2045994"/>
            <a:ext cx="15430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X</a:t>
            </a:r>
            <a:endParaRPr sz="1400">
              <a:latin typeface="Comic Sans MS"/>
              <a:cs typeface="Comic Sans MS"/>
            </a:endParaRPr>
          </a:p>
        </p:txBody>
      </p:sp>
      <p:sp>
        <p:nvSpPr>
          <p:cNvPr id="38" name="object 36"/>
          <p:cNvSpPr txBox="1"/>
          <p:nvPr/>
        </p:nvSpPr>
        <p:spPr>
          <a:xfrm>
            <a:off x="1780401" y="3143281"/>
            <a:ext cx="13843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Y</a:t>
            </a:r>
            <a:endParaRPr sz="1400">
              <a:latin typeface="Comic Sans MS"/>
              <a:cs typeface="Comic Sans MS"/>
            </a:endParaRPr>
          </a:p>
        </p:txBody>
      </p:sp>
      <p:sp>
        <p:nvSpPr>
          <p:cNvPr id="39" name="object 37"/>
          <p:cNvSpPr txBox="1"/>
          <p:nvPr/>
        </p:nvSpPr>
        <p:spPr>
          <a:xfrm>
            <a:off x="2584311" y="2250970"/>
            <a:ext cx="13398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2</a:t>
            </a:r>
            <a:endParaRPr sz="1400">
              <a:latin typeface="Comic Sans MS"/>
              <a:cs typeface="Comic Sans MS"/>
            </a:endParaRPr>
          </a:p>
        </p:txBody>
      </p:sp>
      <p:sp>
        <p:nvSpPr>
          <p:cNvPr id="40" name="object 38"/>
          <p:cNvSpPr txBox="1"/>
          <p:nvPr/>
        </p:nvSpPr>
        <p:spPr>
          <a:xfrm>
            <a:off x="3863708" y="3257567"/>
            <a:ext cx="10541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1</a:t>
            </a:r>
            <a:endParaRPr sz="1400">
              <a:latin typeface="Comic Sans MS"/>
              <a:cs typeface="Comic Sans MS"/>
            </a:endParaRPr>
          </a:p>
        </p:txBody>
      </p:sp>
      <p:sp>
        <p:nvSpPr>
          <p:cNvPr id="41" name="object 39"/>
          <p:cNvSpPr txBox="1"/>
          <p:nvPr/>
        </p:nvSpPr>
        <p:spPr>
          <a:xfrm>
            <a:off x="5144631" y="2250970"/>
            <a:ext cx="105410"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1</a:t>
            </a:r>
            <a:endParaRPr sz="1400">
              <a:latin typeface="Comic Sans MS"/>
              <a:cs typeface="Comic Sans MS"/>
            </a:endParaRPr>
          </a:p>
        </p:txBody>
      </p:sp>
      <p:sp>
        <p:nvSpPr>
          <p:cNvPr id="42" name="object 40"/>
          <p:cNvSpPr txBox="1"/>
          <p:nvPr/>
        </p:nvSpPr>
        <p:spPr>
          <a:xfrm>
            <a:off x="6106808" y="4098070"/>
            <a:ext cx="189865" cy="315595"/>
          </a:xfrm>
          <a:prstGeom prst="rect">
            <a:avLst/>
          </a:prstGeom>
        </p:spPr>
        <p:txBody>
          <a:bodyPr vert="horz" wrap="square" lIns="0" tIns="12700" rIns="0" bIns="0" rtlCol="0">
            <a:spAutoFit/>
          </a:bodyPr>
          <a:lstStyle/>
          <a:p>
            <a:pPr marL="12700">
              <a:lnSpc>
                <a:spcPct val="100000"/>
              </a:lnSpc>
              <a:spcBef>
                <a:spcPts val="100"/>
              </a:spcBef>
            </a:pPr>
            <a:r>
              <a:rPr sz="1900" dirty="0">
                <a:latin typeface="Comic Sans MS"/>
                <a:cs typeface="Comic Sans MS"/>
              </a:rPr>
              <a:t>T</a:t>
            </a:r>
            <a:endParaRPr sz="1900">
              <a:latin typeface="Comic Sans MS"/>
              <a:cs typeface="Comic Sans MS"/>
            </a:endParaRPr>
          </a:p>
        </p:txBody>
      </p:sp>
      <p:sp>
        <p:nvSpPr>
          <p:cNvPr id="43" name="object 41"/>
          <p:cNvSpPr txBox="1"/>
          <p:nvPr/>
        </p:nvSpPr>
        <p:spPr>
          <a:xfrm>
            <a:off x="6456040" y="1700808"/>
            <a:ext cx="3367404" cy="3674110"/>
          </a:xfrm>
          <a:prstGeom prst="rect">
            <a:avLst/>
          </a:prstGeom>
        </p:spPr>
        <p:txBody>
          <a:bodyPr vert="horz" wrap="square" lIns="0" tIns="121920" rIns="0" bIns="0" rtlCol="0">
            <a:spAutoFit/>
          </a:bodyPr>
          <a:lstStyle/>
          <a:p>
            <a:pPr marL="12700">
              <a:lnSpc>
                <a:spcPct val="100000"/>
              </a:lnSpc>
              <a:spcBef>
                <a:spcPts val="960"/>
              </a:spcBef>
            </a:pPr>
            <a:r>
              <a:rPr sz="1800" spc="-5" dirty="0">
                <a:latin typeface="Comic Sans MS"/>
                <a:cs typeface="Comic Sans MS"/>
              </a:rPr>
              <a:t>OBSERVATIONS:</a:t>
            </a:r>
            <a:endParaRPr sz="1800" dirty="0">
              <a:latin typeface="Comic Sans MS"/>
              <a:cs typeface="Comic Sans MS"/>
            </a:endParaRPr>
          </a:p>
          <a:p>
            <a:pPr marL="698500" marR="723900" indent="-228600">
              <a:lnSpc>
                <a:spcPts val="1939"/>
              </a:lnSpc>
              <a:spcBef>
                <a:spcPts val="1115"/>
              </a:spcBef>
              <a:buChar char="•"/>
              <a:tabLst>
                <a:tab pos="626745" algn="l"/>
              </a:tabLst>
            </a:pPr>
            <a:r>
              <a:rPr sz="1800" spc="-5" dirty="0">
                <a:latin typeface="Comic Sans MS"/>
                <a:cs typeface="Comic Sans MS"/>
              </a:rPr>
              <a:t>1-pipeline</a:t>
            </a:r>
            <a:r>
              <a:rPr sz="1800" spc="-90" dirty="0">
                <a:latin typeface="Comic Sans MS"/>
                <a:cs typeface="Comic Sans MS"/>
              </a:rPr>
              <a:t> </a:t>
            </a:r>
            <a:r>
              <a:rPr sz="1800" spc="-5" dirty="0">
                <a:latin typeface="Comic Sans MS"/>
                <a:cs typeface="Comic Sans MS"/>
              </a:rPr>
              <a:t>improves  neither </a:t>
            </a:r>
            <a:r>
              <a:rPr sz="1800" dirty="0">
                <a:latin typeface="Comic Sans MS"/>
                <a:cs typeface="Comic Sans MS"/>
              </a:rPr>
              <a:t>L </a:t>
            </a:r>
            <a:r>
              <a:rPr sz="1800" spc="-5" dirty="0">
                <a:latin typeface="Comic Sans MS"/>
                <a:cs typeface="Comic Sans MS"/>
              </a:rPr>
              <a:t>or</a:t>
            </a:r>
            <a:r>
              <a:rPr sz="1800" spc="-35" dirty="0">
                <a:latin typeface="Comic Sans MS"/>
                <a:cs typeface="Comic Sans MS"/>
              </a:rPr>
              <a:t> </a:t>
            </a:r>
            <a:r>
              <a:rPr sz="1800" spc="-5" dirty="0">
                <a:latin typeface="Comic Sans MS"/>
                <a:cs typeface="Comic Sans MS"/>
              </a:rPr>
              <a:t>T.</a:t>
            </a:r>
            <a:endParaRPr sz="1800" dirty="0">
              <a:latin typeface="Comic Sans MS"/>
              <a:cs typeface="Comic Sans MS"/>
            </a:endParaRPr>
          </a:p>
          <a:p>
            <a:pPr marL="698500" marR="5080" indent="-228600">
              <a:lnSpc>
                <a:spcPts val="1939"/>
              </a:lnSpc>
              <a:spcBef>
                <a:spcPts val="1085"/>
              </a:spcBef>
              <a:buChar char="•"/>
              <a:tabLst>
                <a:tab pos="627380" algn="l"/>
              </a:tabLst>
            </a:pPr>
            <a:r>
              <a:rPr sz="1800" dirty="0">
                <a:latin typeface="Comic Sans MS"/>
                <a:cs typeface="Comic Sans MS"/>
              </a:rPr>
              <a:t>T </a:t>
            </a:r>
            <a:r>
              <a:rPr sz="1800" spc="-5" dirty="0">
                <a:latin typeface="Comic Sans MS"/>
                <a:cs typeface="Comic Sans MS"/>
              </a:rPr>
              <a:t>improved by breaking  </a:t>
            </a:r>
            <a:r>
              <a:rPr sz="1800" dirty="0">
                <a:latin typeface="Comic Sans MS"/>
                <a:cs typeface="Comic Sans MS"/>
              </a:rPr>
              <a:t>long combinational</a:t>
            </a:r>
            <a:r>
              <a:rPr sz="1800" spc="-130" dirty="0">
                <a:latin typeface="Comic Sans MS"/>
                <a:cs typeface="Comic Sans MS"/>
              </a:rPr>
              <a:t> </a:t>
            </a:r>
            <a:r>
              <a:rPr sz="1800" dirty="0">
                <a:latin typeface="Comic Sans MS"/>
                <a:cs typeface="Comic Sans MS"/>
              </a:rPr>
              <a:t>paths,  allowing </a:t>
            </a:r>
            <a:r>
              <a:rPr sz="1800" spc="-5" dirty="0">
                <a:latin typeface="Comic Sans MS"/>
                <a:cs typeface="Comic Sans MS"/>
              </a:rPr>
              <a:t>faster</a:t>
            </a:r>
            <a:r>
              <a:rPr sz="1800" spc="-35" dirty="0">
                <a:latin typeface="Comic Sans MS"/>
                <a:cs typeface="Comic Sans MS"/>
              </a:rPr>
              <a:t> </a:t>
            </a:r>
            <a:r>
              <a:rPr sz="1800" spc="-5" dirty="0">
                <a:latin typeface="Comic Sans MS"/>
                <a:cs typeface="Comic Sans MS"/>
              </a:rPr>
              <a:t>clock.</a:t>
            </a:r>
            <a:endParaRPr sz="1800" dirty="0">
              <a:latin typeface="Comic Sans MS"/>
              <a:cs typeface="Comic Sans MS"/>
            </a:endParaRPr>
          </a:p>
          <a:p>
            <a:pPr marL="698500" marR="186055" indent="-228600">
              <a:lnSpc>
                <a:spcPts val="1939"/>
              </a:lnSpc>
              <a:spcBef>
                <a:spcPts val="1095"/>
              </a:spcBef>
              <a:buChar char="•"/>
              <a:tabLst>
                <a:tab pos="627380" algn="l"/>
              </a:tabLst>
            </a:pPr>
            <a:r>
              <a:rPr sz="1800" dirty="0">
                <a:latin typeface="Comic Sans MS"/>
                <a:cs typeface="Comic Sans MS"/>
              </a:rPr>
              <a:t>Too many stages cost</a:t>
            </a:r>
            <a:r>
              <a:rPr sz="1800" spc="-100" dirty="0">
                <a:latin typeface="Comic Sans MS"/>
                <a:cs typeface="Comic Sans MS"/>
              </a:rPr>
              <a:t> </a:t>
            </a:r>
            <a:r>
              <a:rPr sz="1800" dirty="0">
                <a:latin typeface="Comic Sans MS"/>
                <a:cs typeface="Comic Sans MS"/>
              </a:rPr>
              <a:t>L,  </a:t>
            </a:r>
            <a:r>
              <a:rPr sz="1800" spc="-5" dirty="0">
                <a:latin typeface="Comic Sans MS"/>
                <a:cs typeface="Comic Sans MS"/>
              </a:rPr>
              <a:t>don’t improve</a:t>
            </a:r>
            <a:r>
              <a:rPr sz="1800" spc="-10" dirty="0">
                <a:latin typeface="Comic Sans MS"/>
                <a:cs typeface="Comic Sans MS"/>
              </a:rPr>
              <a:t> </a:t>
            </a:r>
            <a:r>
              <a:rPr sz="1800" spc="-5" dirty="0">
                <a:latin typeface="Comic Sans MS"/>
                <a:cs typeface="Comic Sans MS"/>
              </a:rPr>
              <a:t>T.</a:t>
            </a:r>
            <a:endParaRPr sz="1800" dirty="0">
              <a:latin typeface="Comic Sans MS"/>
              <a:cs typeface="Comic Sans MS"/>
            </a:endParaRPr>
          </a:p>
          <a:p>
            <a:pPr marL="698500" marR="267335" indent="-228600">
              <a:lnSpc>
                <a:spcPts val="1939"/>
              </a:lnSpc>
              <a:spcBef>
                <a:spcPts val="1085"/>
              </a:spcBef>
              <a:buChar char="•"/>
              <a:tabLst>
                <a:tab pos="627380" algn="l"/>
              </a:tabLst>
            </a:pPr>
            <a:r>
              <a:rPr sz="1800" spc="-5" dirty="0">
                <a:latin typeface="Comic Sans MS"/>
                <a:cs typeface="Comic Sans MS"/>
              </a:rPr>
              <a:t>Back-to-back</a:t>
            </a:r>
            <a:r>
              <a:rPr sz="1800" spc="-75" dirty="0">
                <a:latin typeface="Comic Sans MS"/>
                <a:cs typeface="Comic Sans MS"/>
              </a:rPr>
              <a:t> </a:t>
            </a:r>
            <a:r>
              <a:rPr sz="1800" spc="-5" dirty="0">
                <a:latin typeface="Comic Sans MS"/>
                <a:cs typeface="Comic Sans MS"/>
              </a:rPr>
              <a:t>registers  </a:t>
            </a:r>
            <a:r>
              <a:rPr sz="1800" dirty="0">
                <a:latin typeface="Comic Sans MS"/>
                <a:cs typeface="Comic Sans MS"/>
              </a:rPr>
              <a:t>are </a:t>
            </a:r>
            <a:r>
              <a:rPr sz="1800" spc="-5" dirty="0">
                <a:latin typeface="Comic Sans MS"/>
                <a:cs typeface="Comic Sans MS"/>
              </a:rPr>
              <a:t>often required to  keep pipeline well-  formed.</a:t>
            </a:r>
            <a:endParaRPr sz="1800" dirty="0">
              <a:latin typeface="Comic Sans MS"/>
              <a:cs typeface="Comic Sans MS"/>
            </a:endParaRPr>
          </a:p>
        </p:txBody>
      </p:sp>
      <p:grpSp>
        <p:nvGrpSpPr>
          <p:cNvPr id="62" name="群組 61">
            <a:extLst>
              <a:ext uri="{FF2B5EF4-FFF2-40B4-BE49-F238E27FC236}">
                <a16:creationId xmlns:a16="http://schemas.microsoft.com/office/drawing/2014/main" id="{E030B4A3-D745-8EAD-8DC1-522A96A19A28}"/>
              </a:ext>
            </a:extLst>
          </p:cNvPr>
          <p:cNvGrpSpPr/>
          <p:nvPr/>
        </p:nvGrpSpPr>
        <p:grpSpPr>
          <a:xfrm>
            <a:off x="5542402" y="1655850"/>
            <a:ext cx="153668" cy="701546"/>
            <a:chOff x="5542402" y="1655850"/>
            <a:chExt cx="153668" cy="701546"/>
          </a:xfrm>
        </p:grpSpPr>
        <p:sp>
          <p:nvSpPr>
            <p:cNvPr id="45" name="object 43"/>
            <p:cNvSpPr txBox="1"/>
            <p:nvPr/>
          </p:nvSpPr>
          <p:spPr>
            <a:xfrm>
              <a:off x="5542402" y="1655850"/>
              <a:ext cx="117475"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CC0000"/>
                  </a:solidFill>
                  <a:latin typeface="Comic Sans MS"/>
                  <a:cs typeface="Comic Sans MS"/>
                </a:rPr>
                <a:t>1</a:t>
              </a:r>
              <a:endParaRPr sz="1600">
                <a:latin typeface="Comic Sans MS"/>
                <a:cs typeface="Comic Sans MS"/>
              </a:endParaRPr>
            </a:p>
          </p:txBody>
        </p:sp>
        <p:sp>
          <p:nvSpPr>
            <p:cNvPr id="46" name="object 44"/>
            <p:cNvSpPr/>
            <p:nvPr/>
          </p:nvSpPr>
          <p:spPr>
            <a:xfrm>
              <a:off x="5609965" y="1964206"/>
              <a:ext cx="81280" cy="381000"/>
            </a:xfrm>
            <a:custGeom>
              <a:avLst/>
              <a:gdLst/>
              <a:ahLst/>
              <a:cxnLst/>
              <a:rect l="l" t="t" r="r" b="b"/>
              <a:pathLst>
                <a:path w="81279" h="381000">
                  <a:moveTo>
                    <a:pt x="80772" y="381000"/>
                  </a:moveTo>
                  <a:lnTo>
                    <a:pt x="80772" y="0"/>
                  </a:lnTo>
                  <a:lnTo>
                    <a:pt x="0" y="0"/>
                  </a:lnTo>
                  <a:lnTo>
                    <a:pt x="0" y="381000"/>
                  </a:lnTo>
                  <a:lnTo>
                    <a:pt x="6096" y="381000"/>
                  </a:lnTo>
                  <a:lnTo>
                    <a:pt x="6096" y="12953"/>
                  </a:lnTo>
                  <a:lnTo>
                    <a:pt x="12954" y="6095"/>
                  </a:lnTo>
                  <a:lnTo>
                    <a:pt x="12954" y="12953"/>
                  </a:lnTo>
                  <a:lnTo>
                    <a:pt x="68580" y="12953"/>
                  </a:lnTo>
                  <a:lnTo>
                    <a:pt x="68580" y="6095"/>
                  </a:lnTo>
                  <a:lnTo>
                    <a:pt x="74675" y="12953"/>
                  </a:lnTo>
                  <a:lnTo>
                    <a:pt x="74675" y="381000"/>
                  </a:lnTo>
                  <a:lnTo>
                    <a:pt x="80772" y="381000"/>
                  </a:lnTo>
                  <a:close/>
                </a:path>
                <a:path w="81279" h="381000">
                  <a:moveTo>
                    <a:pt x="12954" y="12953"/>
                  </a:moveTo>
                  <a:lnTo>
                    <a:pt x="12954" y="6095"/>
                  </a:lnTo>
                  <a:lnTo>
                    <a:pt x="6096" y="12953"/>
                  </a:lnTo>
                  <a:lnTo>
                    <a:pt x="12954" y="12953"/>
                  </a:lnTo>
                  <a:close/>
                </a:path>
                <a:path w="81279" h="381000">
                  <a:moveTo>
                    <a:pt x="12954" y="368045"/>
                  </a:moveTo>
                  <a:lnTo>
                    <a:pt x="12954" y="12953"/>
                  </a:lnTo>
                  <a:lnTo>
                    <a:pt x="6096" y="12953"/>
                  </a:lnTo>
                  <a:lnTo>
                    <a:pt x="6096" y="368045"/>
                  </a:lnTo>
                  <a:lnTo>
                    <a:pt x="12954" y="368045"/>
                  </a:lnTo>
                  <a:close/>
                </a:path>
                <a:path w="81279" h="381000">
                  <a:moveTo>
                    <a:pt x="74675" y="368045"/>
                  </a:moveTo>
                  <a:lnTo>
                    <a:pt x="6096" y="368045"/>
                  </a:lnTo>
                  <a:lnTo>
                    <a:pt x="12954" y="374903"/>
                  </a:lnTo>
                  <a:lnTo>
                    <a:pt x="12954" y="381000"/>
                  </a:lnTo>
                  <a:lnTo>
                    <a:pt x="68580" y="381000"/>
                  </a:lnTo>
                  <a:lnTo>
                    <a:pt x="68580" y="374903"/>
                  </a:lnTo>
                  <a:lnTo>
                    <a:pt x="74675" y="368045"/>
                  </a:lnTo>
                  <a:close/>
                </a:path>
                <a:path w="81279" h="381000">
                  <a:moveTo>
                    <a:pt x="12954" y="381000"/>
                  </a:moveTo>
                  <a:lnTo>
                    <a:pt x="12954" y="374903"/>
                  </a:lnTo>
                  <a:lnTo>
                    <a:pt x="6096" y="368045"/>
                  </a:lnTo>
                  <a:lnTo>
                    <a:pt x="6096" y="381000"/>
                  </a:lnTo>
                  <a:lnTo>
                    <a:pt x="12954" y="381000"/>
                  </a:lnTo>
                  <a:close/>
                </a:path>
                <a:path w="81279" h="381000">
                  <a:moveTo>
                    <a:pt x="74675" y="12953"/>
                  </a:moveTo>
                  <a:lnTo>
                    <a:pt x="68580" y="6095"/>
                  </a:lnTo>
                  <a:lnTo>
                    <a:pt x="68580" y="12953"/>
                  </a:lnTo>
                  <a:lnTo>
                    <a:pt x="74675" y="12953"/>
                  </a:lnTo>
                  <a:close/>
                </a:path>
                <a:path w="81279" h="381000">
                  <a:moveTo>
                    <a:pt x="74675" y="368045"/>
                  </a:moveTo>
                  <a:lnTo>
                    <a:pt x="74675" y="12953"/>
                  </a:lnTo>
                  <a:lnTo>
                    <a:pt x="68580" y="12953"/>
                  </a:lnTo>
                  <a:lnTo>
                    <a:pt x="68580" y="368045"/>
                  </a:lnTo>
                  <a:lnTo>
                    <a:pt x="74675" y="368045"/>
                  </a:lnTo>
                  <a:close/>
                </a:path>
                <a:path w="81279" h="381000">
                  <a:moveTo>
                    <a:pt x="74675" y="381000"/>
                  </a:moveTo>
                  <a:lnTo>
                    <a:pt x="74675" y="368045"/>
                  </a:lnTo>
                  <a:lnTo>
                    <a:pt x="68580" y="374903"/>
                  </a:lnTo>
                  <a:lnTo>
                    <a:pt x="68580" y="381000"/>
                  </a:lnTo>
                  <a:lnTo>
                    <a:pt x="74675" y="381000"/>
                  </a:lnTo>
                  <a:close/>
                </a:path>
              </a:pathLst>
            </a:custGeom>
            <a:solidFill>
              <a:srgbClr val="000000"/>
            </a:solidFill>
          </p:spPr>
          <p:txBody>
            <a:bodyPr wrap="square" lIns="0" tIns="0" rIns="0" bIns="0" rtlCol="0"/>
            <a:lstStyle/>
            <a:p>
              <a:endParaRPr/>
            </a:p>
          </p:txBody>
        </p:sp>
        <p:sp>
          <p:nvSpPr>
            <p:cNvPr id="47" name="object 45"/>
            <p:cNvSpPr/>
            <p:nvPr/>
          </p:nvSpPr>
          <p:spPr>
            <a:xfrm>
              <a:off x="5609203" y="2281959"/>
              <a:ext cx="86867" cy="75437"/>
            </a:xfrm>
            <a:prstGeom prst="rect">
              <a:avLst/>
            </a:prstGeom>
            <a:blipFill>
              <a:blip r:embed="rId3" cstate="print"/>
              <a:stretch>
                <a:fillRect/>
              </a:stretch>
            </a:blipFill>
          </p:spPr>
          <p:txBody>
            <a:bodyPr wrap="square" lIns="0" tIns="0" rIns="0" bIns="0" rtlCol="0"/>
            <a:lstStyle/>
            <a:p>
              <a:endParaRPr/>
            </a:p>
          </p:txBody>
        </p:sp>
      </p:grpSp>
      <p:sp>
        <p:nvSpPr>
          <p:cNvPr id="21" name="object 19"/>
          <p:cNvSpPr/>
          <p:nvPr/>
        </p:nvSpPr>
        <p:spPr>
          <a:xfrm>
            <a:off x="2958967" y="2099460"/>
            <a:ext cx="142875" cy="0"/>
          </a:xfrm>
          <a:custGeom>
            <a:avLst/>
            <a:gdLst/>
            <a:ahLst/>
            <a:cxnLst/>
            <a:rect l="l" t="t" r="r" b="b"/>
            <a:pathLst>
              <a:path w="142875">
                <a:moveTo>
                  <a:pt x="0" y="0"/>
                </a:moveTo>
                <a:lnTo>
                  <a:pt x="142494" y="0"/>
                </a:lnTo>
              </a:path>
            </a:pathLst>
          </a:custGeom>
          <a:ln w="12953">
            <a:solidFill>
              <a:srgbClr val="000000"/>
            </a:solidFill>
          </a:ln>
        </p:spPr>
        <p:txBody>
          <a:bodyPr wrap="square" lIns="0" tIns="0" rIns="0" bIns="0" rtlCol="0"/>
          <a:lstStyle/>
          <a:p>
            <a:endParaRPr/>
          </a:p>
        </p:txBody>
      </p:sp>
      <p:sp>
        <p:nvSpPr>
          <p:cNvPr id="44" name="object 42"/>
          <p:cNvSpPr/>
          <p:nvPr/>
        </p:nvSpPr>
        <p:spPr>
          <a:xfrm>
            <a:off x="3330442" y="2122702"/>
            <a:ext cx="0" cy="914400"/>
          </a:xfrm>
          <a:custGeom>
            <a:avLst/>
            <a:gdLst/>
            <a:ahLst/>
            <a:cxnLst/>
            <a:rect l="l" t="t" r="r" b="b"/>
            <a:pathLst>
              <a:path h="914400">
                <a:moveTo>
                  <a:pt x="0" y="0"/>
                </a:moveTo>
                <a:lnTo>
                  <a:pt x="0" y="914400"/>
                </a:lnTo>
              </a:path>
            </a:pathLst>
          </a:custGeom>
          <a:ln w="9906">
            <a:solidFill>
              <a:srgbClr val="000000"/>
            </a:solidFill>
          </a:ln>
        </p:spPr>
        <p:txBody>
          <a:bodyPr wrap="square" lIns="0" tIns="0" rIns="0" bIns="0" rtlCol="0"/>
          <a:lstStyle/>
          <a:p>
            <a:endParaRPr/>
          </a:p>
        </p:txBody>
      </p:sp>
      <p:grpSp>
        <p:nvGrpSpPr>
          <p:cNvPr id="64" name="群組 63">
            <a:extLst>
              <a:ext uri="{FF2B5EF4-FFF2-40B4-BE49-F238E27FC236}">
                <a16:creationId xmlns:a16="http://schemas.microsoft.com/office/drawing/2014/main" id="{B3F68591-9972-8CA8-B58B-A447E5149232}"/>
              </a:ext>
            </a:extLst>
          </p:cNvPr>
          <p:cNvGrpSpPr/>
          <p:nvPr/>
        </p:nvGrpSpPr>
        <p:grpSpPr>
          <a:xfrm>
            <a:off x="3027801" y="1611653"/>
            <a:ext cx="149860" cy="657353"/>
            <a:chOff x="3027801" y="1611653"/>
            <a:chExt cx="149860" cy="657353"/>
          </a:xfrm>
        </p:grpSpPr>
        <p:sp>
          <p:nvSpPr>
            <p:cNvPr id="48" name="object 46"/>
            <p:cNvSpPr txBox="1"/>
            <p:nvPr/>
          </p:nvSpPr>
          <p:spPr>
            <a:xfrm>
              <a:off x="3027801" y="1611653"/>
              <a:ext cx="14986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CC0000"/>
                  </a:solidFill>
                  <a:latin typeface="Comic Sans MS"/>
                  <a:cs typeface="Comic Sans MS"/>
                </a:rPr>
                <a:t>2</a:t>
              </a:r>
              <a:endParaRPr sz="1600" dirty="0">
                <a:latin typeface="Comic Sans MS"/>
                <a:cs typeface="Comic Sans MS"/>
              </a:endParaRPr>
            </a:p>
          </p:txBody>
        </p:sp>
        <p:sp>
          <p:nvSpPr>
            <p:cNvPr id="49" name="object 47"/>
            <p:cNvSpPr/>
            <p:nvPr/>
          </p:nvSpPr>
          <p:spPr>
            <a:xfrm>
              <a:off x="3095366" y="1888006"/>
              <a:ext cx="81280" cy="381000"/>
            </a:xfrm>
            <a:custGeom>
              <a:avLst/>
              <a:gdLst/>
              <a:ahLst/>
              <a:cxnLst/>
              <a:rect l="l" t="t" r="r" b="b"/>
              <a:pathLst>
                <a:path w="81280" h="381000">
                  <a:moveTo>
                    <a:pt x="80772" y="381000"/>
                  </a:moveTo>
                  <a:lnTo>
                    <a:pt x="80772" y="0"/>
                  </a:lnTo>
                  <a:lnTo>
                    <a:pt x="0" y="0"/>
                  </a:lnTo>
                  <a:lnTo>
                    <a:pt x="0" y="381000"/>
                  </a:lnTo>
                  <a:lnTo>
                    <a:pt x="6095" y="381000"/>
                  </a:lnTo>
                  <a:lnTo>
                    <a:pt x="6095" y="12954"/>
                  </a:lnTo>
                  <a:lnTo>
                    <a:pt x="12953" y="6096"/>
                  </a:lnTo>
                  <a:lnTo>
                    <a:pt x="12953" y="12954"/>
                  </a:lnTo>
                  <a:lnTo>
                    <a:pt x="68579" y="12954"/>
                  </a:lnTo>
                  <a:lnTo>
                    <a:pt x="68579" y="6096"/>
                  </a:lnTo>
                  <a:lnTo>
                    <a:pt x="74675" y="12954"/>
                  </a:lnTo>
                  <a:lnTo>
                    <a:pt x="74675" y="381000"/>
                  </a:lnTo>
                  <a:lnTo>
                    <a:pt x="80772" y="381000"/>
                  </a:lnTo>
                  <a:close/>
                </a:path>
                <a:path w="81280" h="381000">
                  <a:moveTo>
                    <a:pt x="12953" y="12954"/>
                  </a:moveTo>
                  <a:lnTo>
                    <a:pt x="12953" y="6096"/>
                  </a:lnTo>
                  <a:lnTo>
                    <a:pt x="6095" y="12954"/>
                  </a:lnTo>
                  <a:lnTo>
                    <a:pt x="12953" y="12954"/>
                  </a:lnTo>
                  <a:close/>
                </a:path>
                <a:path w="81280" h="381000">
                  <a:moveTo>
                    <a:pt x="12953" y="368046"/>
                  </a:moveTo>
                  <a:lnTo>
                    <a:pt x="12953" y="12954"/>
                  </a:lnTo>
                  <a:lnTo>
                    <a:pt x="6095" y="12954"/>
                  </a:lnTo>
                  <a:lnTo>
                    <a:pt x="6095" y="368046"/>
                  </a:lnTo>
                  <a:lnTo>
                    <a:pt x="12953" y="368046"/>
                  </a:lnTo>
                  <a:close/>
                </a:path>
                <a:path w="81280" h="381000">
                  <a:moveTo>
                    <a:pt x="74675" y="368046"/>
                  </a:moveTo>
                  <a:lnTo>
                    <a:pt x="6095" y="368046"/>
                  </a:lnTo>
                  <a:lnTo>
                    <a:pt x="12953" y="374904"/>
                  </a:lnTo>
                  <a:lnTo>
                    <a:pt x="12953" y="381000"/>
                  </a:lnTo>
                  <a:lnTo>
                    <a:pt x="68579" y="381000"/>
                  </a:lnTo>
                  <a:lnTo>
                    <a:pt x="68579" y="374904"/>
                  </a:lnTo>
                  <a:lnTo>
                    <a:pt x="74675" y="368046"/>
                  </a:lnTo>
                  <a:close/>
                </a:path>
                <a:path w="81280" h="381000">
                  <a:moveTo>
                    <a:pt x="12953" y="381000"/>
                  </a:moveTo>
                  <a:lnTo>
                    <a:pt x="12953" y="374904"/>
                  </a:lnTo>
                  <a:lnTo>
                    <a:pt x="6095" y="368046"/>
                  </a:lnTo>
                  <a:lnTo>
                    <a:pt x="6095" y="381000"/>
                  </a:lnTo>
                  <a:lnTo>
                    <a:pt x="12953" y="381000"/>
                  </a:lnTo>
                  <a:close/>
                </a:path>
                <a:path w="81280" h="381000">
                  <a:moveTo>
                    <a:pt x="74675" y="12954"/>
                  </a:moveTo>
                  <a:lnTo>
                    <a:pt x="68579" y="6096"/>
                  </a:lnTo>
                  <a:lnTo>
                    <a:pt x="68579" y="12954"/>
                  </a:lnTo>
                  <a:lnTo>
                    <a:pt x="74675" y="12954"/>
                  </a:lnTo>
                  <a:close/>
                </a:path>
                <a:path w="81280" h="381000">
                  <a:moveTo>
                    <a:pt x="74675" y="368046"/>
                  </a:moveTo>
                  <a:lnTo>
                    <a:pt x="74675" y="12954"/>
                  </a:lnTo>
                  <a:lnTo>
                    <a:pt x="68579" y="12954"/>
                  </a:lnTo>
                  <a:lnTo>
                    <a:pt x="68579" y="368046"/>
                  </a:lnTo>
                  <a:lnTo>
                    <a:pt x="74675" y="368046"/>
                  </a:lnTo>
                  <a:close/>
                </a:path>
                <a:path w="81280" h="381000">
                  <a:moveTo>
                    <a:pt x="74675" y="381000"/>
                  </a:moveTo>
                  <a:lnTo>
                    <a:pt x="74675" y="368046"/>
                  </a:lnTo>
                  <a:lnTo>
                    <a:pt x="68579" y="374904"/>
                  </a:lnTo>
                  <a:lnTo>
                    <a:pt x="68579" y="381000"/>
                  </a:lnTo>
                  <a:lnTo>
                    <a:pt x="74675" y="381000"/>
                  </a:lnTo>
                  <a:close/>
                </a:path>
              </a:pathLst>
            </a:custGeom>
            <a:solidFill>
              <a:srgbClr val="000000"/>
            </a:solidFill>
          </p:spPr>
          <p:txBody>
            <a:bodyPr wrap="square" lIns="0" tIns="0" rIns="0" bIns="0" rtlCol="0"/>
            <a:lstStyle/>
            <a:p>
              <a:endParaRPr/>
            </a:p>
          </p:txBody>
        </p:sp>
      </p:grpSp>
      <p:sp>
        <p:nvSpPr>
          <p:cNvPr id="50" name="object 48"/>
          <p:cNvSpPr/>
          <p:nvPr/>
        </p:nvSpPr>
        <p:spPr>
          <a:xfrm>
            <a:off x="3094604" y="2205759"/>
            <a:ext cx="86868" cy="75437"/>
          </a:xfrm>
          <a:prstGeom prst="rect">
            <a:avLst/>
          </a:prstGeom>
          <a:blipFill>
            <a:blip r:embed="rId3" cstate="print"/>
            <a:stretch>
              <a:fillRect/>
            </a:stretch>
          </a:blipFill>
        </p:spPr>
        <p:txBody>
          <a:bodyPr wrap="square" lIns="0" tIns="0" rIns="0" bIns="0" rtlCol="0"/>
          <a:lstStyle/>
          <a:p>
            <a:endParaRPr/>
          </a:p>
        </p:txBody>
      </p:sp>
      <p:grpSp>
        <p:nvGrpSpPr>
          <p:cNvPr id="63" name="群組 62">
            <a:extLst>
              <a:ext uri="{FF2B5EF4-FFF2-40B4-BE49-F238E27FC236}">
                <a16:creationId xmlns:a16="http://schemas.microsoft.com/office/drawing/2014/main" id="{BEBF3AF9-81AB-5699-4E42-34830A713513}"/>
              </a:ext>
            </a:extLst>
          </p:cNvPr>
          <p:cNvGrpSpPr/>
          <p:nvPr/>
        </p:nvGrpSpPr>
        <p:grpSpPr>
          <a:xfrm>
            <a:off x="3027801" y="2830853"/>
            <a:ext cx="153671" cy="669544"/>
            <a:chOff x="3027801" y="2830853"/>
            <a:chExt cx="153671" cy="669544"/>
          </a:xfrm>
        </p:grpSpPr>
        <p:sp>
          <p:nvSpPr>
            <p:cNvPr id="51" name="object 49"/>
            <p:cNvSpPr txBox="1"/>
            <p:nvPr/>
          </p:nvSpPr>
          <p:spPr>
            <a:xfrm>
              <a:off x="3027801" y="2830853"/>
              <a:ext cx="14986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CC0000"/>
                  </a:solidFill>
                  <a:latin typeface="Comic Sans MS"/>
                  <a:cs typeface="Comic Sans MS"/>
                </a:rPr>
                <a:t>2</a:t>
              </a:r>
              <a:endParaRPr sz="1600">
                <a:latin typeface="Comic Sans MS"/>
                <a:cs typeface="Comic Sans MS"/>
              </a:endParaRPr>
            </a:p>
          </p:txBody>
        </p:sp>
        <p:sp>
          <p:nvSpPr>
            <p:cNvPr id="52" name="object 50"/>
            <p:cNvSpPr/>
            <p:nvPr/>
          </p:nvSpPr>
          <p:spPr>
            <a:xfrm>
              <a:off x="3095366" y="3107206"/>
              <a:ext cx="81280" cy="381000"/>
            </a:xfrm>
            <a:custGeom>
              <a:avLst/>
              <a:gdLst/>
              <a:ahLst/>
              <a:cxnLst/>
              <a:rect l="l" t="t" r="r" b="b"/>
              <a:pathLst>
                <a:path w="81280" h="381000">
                  <a:moveTo>
                    <a:pt x="80772" y="381000"/>
                  </a:moveTo>
                  <a:lnTo>
                    <a:pt x="80772" y="0"/>
                  </a:lnTo>
                  <a:lnTo>
                    <a:pt x="0" y="0"/>
                  </a:lnTo>
                  <a:lnTo>
                    <a:pt x="0" y="381000"/>
                  </a:lnTo>
                  <a:lnTo>
                    <a:pt x="6095" y="381000"/>
                  </a:lnTo>
                  <a:lnTo>
                    <a:pt x="6095" y="12954"/>
                  </a:lnTo>
                  <a:lnTo>
                    <a:pt x="12953" y="6096"/>
                  </a:lnTo>
                  <a:lnTo>
                    <a:pt x="12953" y="12954"/>
                  </a:lnTo>
                  <a:lnTo>
                    <a:pt x="68579" y="12954"/>
                  </a:lnTo>
                  <a:lnTo>
                    <a:pt x="68579" y="6096"/>
                  </a:lnTo>
                  <a:lnTo>
                    <a:pt x="74675" y="12954"/>
                  </a:lnTo>
                  <a:lnTo>
                    <a:pt x="74675" y="381000"/>
                  </a:lnTo>
                  <a:lnTo>
                    <a:pt x="80772" y="381000"/>
                  </a:lnTo>
                  <a:close/>
                </a:path>
                <a:path w="81280" h="381000">
                  <a:moveTo>
                    <a:pt x="12953" y="12954"/>
                  </a:moveTo>
                  <a:lnTo>
                    <a:pt x="12953" y="6096"/>
                  </a:lnTo>
                  <a:lnTo>
                    <a:pt x="6095" y="12954"/>
                  </a:lnTo>
                  <a:lnTo>
                    <a:pt x="12953" y="12954"/>
                  </a:lnTo>
                  <a:close/>
                </a:path>
                <a:path w="81280" h="381000">
                  <a:moveTo>
                    <a:pt x="12953" y="368046"/>
                  </a:moveTo>
                  <a:lnTo>
                    <a:pt x="12953" y="12954"/>
                  </a:lnTo>
                  <a:lnTo>
                    <a:pt x="6095" y="12954"/>
                  </a:lnTo>
                  <a:lnTo>
                    <a:pt x="6095" y="368046"/>
                  </a:lnTo>
                  <a:lnTo>
                    <a:pt x="12953" y="368046"/>
                  </a:lnTo>
                  <a:close/>
                </a:path>
                <a:path w="81280" h="381000">
                  <a:moveTo>
                    <a:pt x="74675" y="368046"/>
                  </a:moveTo>
                  <a:lnTo>
                    <a:pt x="6095" y="368046"/>
                  </a:lnTo>
                  <a:lnTo>
                    <a:pt x="12953" y="374904"/>
                  </a:lnTo>
                  <a:lnTo>
                    <a:pt x="12953" y="381000"/>
                  </a:lnTo>
                  <a:lnTo>
                    <a:pt x="68579" y="381000"/>
                  </a:lnTo>
                  <a:lnTo>
                    <a:pt x="68579" y="374904"/>
                  </a:lnTo>
                  <a:lnTo>
                    <a:pt x="74675" y="368046"/>
                  </a:lnTo>
                  <a:close/>
                </a:path>
                <a:path w="81280" h="381000">
                  <a:moveTo>
                    <a:pt x="12953" y="381000"/>
                  </a:moveTo>
                  <a:lnTo>
                    <a:pt x="12953" y="374904"/>
                  </a:lnTo>
                  <a:lnTo>
                    <a:pt x="6095" y="368046"/>
                  </a:lnTo>
                  <a:lnTo>
                    <a:pt x="6095" y="381000"/>
                  </a:lnTo>
                  <a:lnTo>
                    <a:pt x="12953" y="381000"/>
                  </a:lnTo>
                  <a:close/>
                </a:path>
                <a:path w="81280" h="381000">
                  <a:moveTo>
                    <a:pt x="74675" y="12954"/>
                  </a:moveTo>
                  <a:lnTo>
                    <a:pt x="68579" y="6096"/>
                  </a:lnTo>
                  <a:lnTo>
                    <a:pt x="68579" y="12954"/>
                  </a:lnTo>
                  <a:lnTo>
                    <a:pt x="74675" y="12954"/>
                  </a:lnTo>
                  <a:close/>
                </a:path>
                <a:path w="81280" h="381000">
                  <a:moveTo>
                    <a:pt x="74675" y="368046"/>
                  </a:moveTo>
                  <a:lnTo>
                    <a:pt x="74675" y="12954"/>
                  </a:lnTo>
                  <a:lnTo>
                    <a:pt x="68579" y="12954"/>
                  </a:lnTo>
                  <a:lnTo>
                    <a:pt x="68579" y="368046"/>
                  </a:lnTo>
                  <a:lnTo>
                    <a:pt x="74675" y="368046"/>
                  </a:lnTo>
                  <a:close/>
                </a:path>
                <a:path w="81280" h="381000">
                  <a:moveTo>
                    <a:pt x="74675" y="381000"/>
                  </a:moveTo>
                  <a:lnTo>
                    <a:pt x="74675" y="368046"/>
                  </a:lnTo>
                  <a:lnTo>
                    <a:pt x="68579" y="374904"/>
                  </a:lnTo>
                  <a:lnTo>
                    <a:pt x="68579" y="381000"/>
                  </a:lnTo>
                  <a:lnTo>
                    <a:pt x="74675" y="381000"/>
                  </a:lnTo>
                  <a:close/>
                </a:path>
              </a:pathLst>
            </a:custGeom>
            <a:solidFill>
              <a:srgbClr val="000000"/>
            </a:solidFill>
          </p:spPr>
          <p:txBody>
            <a:bodyPr wrap="square" lIns="0" tIns="0" rIns="0" bIns="0" rtlCol="0"/>
            <a:lstStyle/>
            <a:p>
              <a:endParaRPr/>
            </a:p>
          </p:txBody>
        </p:sp>
        <p:sp>
          <p:nvSpPr>
            <p:cNvPr id="53" name="object 51"/>
            <p:cNvSpPr/>
            <p:nvPr/>
          </p:nvSpPr>
          <p:spPr>
            <a:xfrm>
              <a:off x="3094604" y="3424960"/>
              <a:ext cx="86868" cy="75437"/>
            </a:xfrm>
            <a:prstGeom prst="rect">
              <a:avLst/>
            </a:prstGeom>
            <a:blipFill>
              <a:blip r:embed="rId3" cstate="print"/>
              <a:stretch>
                <a:fillRect/>
              </a:stretch>
            </a:blipFill>
          </p:spPr>
          <p:txBody>
            <a:bodyPr wrap="square" lIns="0" tIns="0" rIns="0" bIns="0" rtlCol="0"/>
            <a:lstStyle/>
            <a:p>
              <a:endParaRPr/>
            </a:p>
          </p:txBody>
        </p:sp>
      </p:grpSp>
      <p:graphicFrame>
        <p:nvGraphicFramePr>
          <p:cNvPr id="54" name="object 52"/>
          <p:cNvGraphicFramePr>
            <a:graphicFrameLocks noGrp="1"/>
          </p:cNvGraphicFramePr>
          <p:nvPr>
            <p:extLst>
              <p:ext uri="{D42A27DB-BD31-4B8C-83A1-F6EECF244321}">
                <p14:modId xmlns:p14="http://schemas.microsoft.com/office/powerpoint/2010/main" val="1076129811"/>
              </p:ext>
            </p:extLst>
          </p:nvPr>
        </p:nvGraphicFramePr>
        <p:xfrm>
          <a:off x="1658614" y="4103902"/>
          <a:ext cx="4457065" cy="2362579"/>
        </p:xfrm>
        <a:graphic>
          <a:graphicData uri="http://schemas.openxmlformats.org/drawingml/2006/table">
            <a:tbl>
              <a:tblPr firstRow="1" bandRow="1">
                <a:tableStyleId>{2D5ABB26-0587-4C30-8999-92F81FD0307C}</a:tableStyleId>
              </a:tblPr>
              <a:tblGrid>
                <a:gridCol w="1189355">
                  <a:extLst>
                    <a:ext uri="{9D8B030D-6E8A-4147-A177-3AD203B41FA5}">
                      <a16:colId xmlns:a16="http://schemas.microsoft.com/office/drawing/2014/main" val="20000"/>
                    </a:ext>
                  </a:extLst>
                </a:gridCol>
                <a:gridCol w="1519555">
                  <a:extLst>
                    <a:ext uri="{9D8B030D-6E8A-4147-A177-3AD203B41FA5}">
                      <a16:colId xmlns:a16="http://schemas.microsoft.com/office/drawing/2014/main" val="20001"/>
                    </a:ext>
                  </a:extLst>
                </a:gridCol>
                <a:gridCol w="1748155">
                  <a:extLst>
                    <a:ext uri="{9D8B030D-6E8A-4147-A177-3AD203B41FA5}">
                      <a16:colId xmlns:a16="http://schemas.microsoft.com/office/drawing/2014/main" val="20002"/>
                    </a:ext>
                  </a:extLst>
                </a:gridCol>
              </a:tblGrid>
              <a:tr h="351282">
                <a:tc>
                  <a:txBody>
                    <a:bodyPr/>
                    <a:lstStyle/>
                    <a:p>
                      <a:pPr>
                        <a:lnSpc>
                          <a:spcPct val="100000"/>
                        </a:lnSpc>
                      </a:pPr>
                      <a:endParaRPr sz="1800">
                        <a:latin typeface="Times New Roman"/>
                        <a:cs typeface="Times New Roman"/>
                      </a:endParaRPr>
                    </a:p>
                  </a:txBody>
                  <a:tcPr marL="0" marR="0" marT="0" marB="0">
                    <a:lnR w="19050">
                      <a:solidFill>
                        <a:srgbClr val="000000"/>
                      </a:solidFill>
                      <a:prstDash val="solid"/>
                    </a:lnR>
                    <a:lnB w="12700">
                      <a:solidFill>
                        <a:srgbClr val="000000"/>
                      </a:solidFill>
                      <a:prstDash val="solid"/>
                    </a:lnB>
                  </a:tcPr>
                </a:tc>
                <a:tc>
                  <a:txBody>
                    <a:bodyPr/>
                    <a:lstStyle/>
                    <a:p>
                      <a:pPr marL="152400" algn="ctr">
                        <a:lnSpc>
                          <a:spcPct val="100000"/>
                        </a:lnSpc>
                        <a:spcBef>
                          <a:spcPts val="55"/>
                        </a:spcBef>
                      </a:pPr>
                      <a:r>
                        <a:rPr sz="1900" dirty="0">
                          <a:latin typeface="Comic Sans MS"/>
                          <a:cs typeface="Comic Sans MS"/>
                        </a:rPr>
                        <a:t>LATENCY</a:t>
                      </a:r>
                      <a:endParaRPr sz="1900">
                        <a:latin typeface="Comic Sans MS"/>
                        <a:cs typeface="Comic Sans MS"/>
                      </a:endParaRPr>
                    </a:p>
                  </a:txBody>
                  <a:tcPr marL="0" marR="0" marT="6985" marB="0">
                    <a:lnL w="19050">
                      <a:solidFill>
                        <a:srgbClr val="000000"/>
                      </a:solidFill>
                      <a:prstDash val="solid"/>
                    </a:lnL>
                    <a:lnR w="19050">
                      <a:solidFill>
                        <a:srgbClr val="000000"/>
                      </a:solidFill>
                      <a:prstDash val="solid"/>
                    </a:lnR>
                    <a:lnB w="12700">
                      <a:solidFill>
                        <a:srgbClr val="000000"/>
                      </a:solidFill>
                      <a:prstDash val="solid"/>
                    </a:lnB>
                  </a:tcPr>
                </a:tc>
                <a:tc>
                  <a:txBody>
                    <a:bodyPr/>
                    <a:lstStyle/>
                    <a:p>
                      <a:pPr marL="219075">
                        <a:lnSpc>
                          <a:spcPct val="100000"/>
                        </a:lnSpc>
                        <a:spcBef>
                          <a:spcPts val="55"/>
                        </a:spcBef>
                      </a:pPr>
                      <a:r>
                        <a:rPr sz="1900" dirty="0">
                          <a:latin typeface="Comic Sans MS"/>
                          <a:cs typeface="Comic Sans MS"/>
                        </a:rPr>
                        <a:t>THROUGHPU</a:t>
                      </a:r>
                      <a:endParaRPr sz="1900">
                        <a:latin typeface="Comic Sans MS"/>
                        <a:cs typeface="Comic Sans MS"/>
                      </a:endParaRPr>
                    </a:p>
                  </a:txBody>
                  <a:tcPr marL="0" marR="0" marT="6985" marB="0">
                    <a:lnL w="19050">
                      <a:solidFill>
                        <a:srgbClr val="000000"/>
                      </a:solidFill>
                      <a:prstDash val="solid"/>
                    </a:lnL>
                    <a:lnB w="12700">
                      <a:solidFill>
                        <a:srgbClr val="000000"/>
                      </a:solidFill>
                      <a:prstDash val="solid"/>
                    </a:lnB>
                  </a:tcPr>
                </a:tc>
                <a:extLst>
                  <a:ext uri="{0D108BD9-81ED-4DB2-BD59-A6C34878D82A}">
                    <a16:rowId xmlns:a16="http://schemas.microsoft.com/office/drawing/2014/main" val="10000"/>
                  </a:ext>
                </a:extLst>
              </a:tr>
              <a:tr h="549020">
                <a:tc>
                  <a:txBody>
                    <a:bodyPr/>
                    <a:lstStyle/>
                    <a:p>
                      <a:pPr marL="2540">
                        <a:lnSpc>
                          <a:spcPct val="100000"/>
                        </a:lnSpc>
                        <a:spcBef>
                          <a:spcPts val="160"/>
                        </a:spcBef>
                      </a:pPr>
                      <a:r>
                        <a:rPr sz="1900" spc="-5" dirty="0">
                          <a:latin typeface="Comic Sans MS"/>
                          <a:cs typeface="Comic Sans MS"/>
                        </a:rPr>
                        <a:t>0-pipe:</a:t>
                      </a:r>
                      <a:endParaRPr sz="1900">
                        <a:latin typeface="Comic Sans MS"/>
                        <a:cs typeface="Comic Sans MS"/>
                      </a:endParaRPr>
                    </a:p>
                  </a:txBody>
                  <a:tcPr marL="0" marR="0" marT="20320" marB="0">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7790" algn="ctr">
                        <a:lnSpc>
                          <a:spcPct val="100000"/>
                        </a:lnSpc>
                        <a:spcBef>
                          <a:spcPts val="890"/>
                        </a:spcBef>
                      </a:pPr>
                      <a:r>
                        <a:rPr sz="1900" dirty="0">
                          <a:latin typeface="Comic Sans MS"/>
                          <a:cs typeface="Comic Sans MS"/>
                        </a:rPr>
                        <a:t>4</a:t>
                      </a:r>
                      <a:endParaRPr sz="1900">
                        <a:latin typeface="Comic Sans MS"/>
                        <a:cs typeface="Comic Sans MS"/>
                      </a:endParaRPr>
                    </a:p>
                  </a:txBody>
                  <a:tcPr marL="0" marR="0" marT="113030" marB="0">
                    <a:lnL w="19050">
                      <a:solidFill>
                        <a:srgbClr val="000000"/>
                      </a:solidFill>
                      <a:prstDash val="solid"/>
                    </a:lnL>
                    <a:lnR w="19050">
                      <a:solidFill>
                        <a:srgbClr val="000000"/>
                      </a:solidFill>
                      <a:prstDash val="solid"/>
                    </a:lnR>
                    <a:lnT w="12700">
                      <a:solidFill>
                        <a:srgbClr val="000000"/>
                      </a:solidFill>
                      <a:prstDash val="solid"/>
                    </a:lnT>
                    <a:lnB w="19050">
                      <a:solidFill>
                        <a:srgbClr val="000000"/>
                      </a:solidFill>
                      <a:prstDash val="solid"/>
                    </a:lnB>
                  </a:tcPr>
                </a:tc>
                <a:tc>
                  <a:txBody>
                    <a:bodyPr/>
                    <a:lstStyle/>
                    <a:p>
                      <a:pPr marL="951865" marR="76200">
                        <a:lnSpc>
                          <a:spcPct val="100000"/>
                        </a:lnSpc>
                        <a:spcBef>
                          <a:spcPts val="890"/>
                        </a:spcBef>
                      </a:pPr>
                      <a:r>
                        <a:rPr sz="1900" spc="-5" dirty="0">
                          <a:latin typeface="Comic Sans MS"/>
                          <a:cs typeface="Comic Sans MS"/>
                        </a:rPr>
                        <a:t>1/4</a:t>
                      </a:r>
                      <a:endParaRPr sz="1900">
                        <a:latin typeface="Comic Sans MS"/>
                        <a:cs typeface="Comic Sans MS"/>
                      </a:endParaRPr>
                    </a:p>
                  </a:txBody>
                  <a:tcPr marL="0" marR="0" marT="113030" marB="0">
                    <a:lnL w="19050">
                      <a:solidFill>
                        <a:srgbClr val="000000"/>
                      </a:solidFill>
                      <a:prstDash val="solid"/>
                    </a:lnL>
                    <a:lnT w="127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57200">
                <a:tc>
                  <a:txBody>
                    <a:bodyPr/>
                    <a:lstStyle/>
                    <a:p>
                      <a:pPr marL="2540">
                        <a:lnSpc>
                          <a:spcPts val="2115"/>
                        </a:lnSpc>
                      </a:pPr>
                      <a:r>
                        <a:rPr sz="1900" spc="-5" dirty="0">
                          <a:latin typeface="Comic Sans MS"/>
                          <a:cs typeface="Comic Sans MS"/>
                        </a:rPr>
                        <a:t>1-pipe:</a:t>
                      </a:r>
                      <a:endParaRPr sz="1900">
                        <a:latin typeface="Comic Sans MS"/>
                        <a:cs typeface="Comic Sans MS"/>
                      </a:endParaRPr>
                    </a:p>
                  </a:txBody>
                  <a:tcPr marL="0" marR="0" marT="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7790" algn="ctr">
                        <a:lnSpc>
                          <a:spcPct val="100000"/>
                        </a:lnSpc>
                        <a:spcBef>
                          <a:spcPts val="560"/>
                        </a:spcBef>
                      </a:pPr>
                      <a:r>
                        <a:rPr sz="1900" dirty="0">
                          <a:latin typeface="Comic Sans MS"/>
                          <a:cs typeface="Comic Sans MS"/>
                        </a:rPr>
                        <a:t>4</a:t>
                      </a:r>
                      <a:endParaRPr sz="1900">
                        <a:latin typeface="Comic Sans MS"/>
                        <a:cs typeface="Comic Sans MS"/>
                      </a:endParaRPr>
                    </a:p>
                  </a:txBody>
                  <a:tcPr marL="0" marR="0" marT="711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1865" marR="76200">
                        <a:lnSpc>
                          <a:spcPct val="100000"/>
                        </a:lnSpc>
                        <a:spcBef>
                          <a:spcPts val="560"/>
                        </a:spcBef>
                      </a:pPr>
                      <a:r>
                        <a:rPr sz="1900" spc="-5" dirty="0">
                          <a:latin typeface="Comic Sans MS"/>
                          <a:cs typeface="Comic Sans MS"/>
                        </a:rPr>
                        <a:t>1/4</a:t>
                      </a:r>
                      <a:endParaRPr sz="1900">
                        <a:latin typeface="Comic Sans MS"/>
                        <a:cs typeface="Comic Sans MS"/>
                      </a:endParaRPr>
                    </a:p>
                  </a:txBody>
                  <a:tcPr marL="0" marR="0" marT="71120"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57200">
                <a:tc>
                  <a:txBody>
                    <a:bodyPr/>
                    <a:lstStyle/>
                    <a:p>
                      <a:pPr marL="2540">
                        <a:lnSpc>
                          <a:spcPct val="100000"/>
                        </a:lnSpc>
                        <a:spcBef>
                          <a:spcPts val="235"/>
                        </a:spcBef>
                      </a:pPr>
                      <a:r>
                        <a:rPr sz="1900" spc="-5" dirty="0">
                          <a:latin typeface="Comic Sans MS"/>
                          <a:cs typeface="Comic Sans MS"/>
                        </a:rPr>
                        <a:t>2-pipe:</a:t>
                      </a:r>
                      <a:endParaRPr sz="1900">
                        <a:latin typeface="Comic Sans MS"/>
                        <a:cs typeface="Comic Sans MS"/>
                      </a:endParaRPr>
                    </a:p>
                  </a:txBody>
                  <a:tcPr marL="0" marR="0" marT="29845"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7790" algn="ctr">
                        <a:lnSpc>
                          <a:spcPct val="100000"/>
                        </a:lnSpc>
                        <a:spcBef>
                          <a:spcPts val="965"/>
                        </a:spcBef>
                      </a:pPr>
                      <a:r>
                        <a:rPr sz="1900" dirty="0">
                          <a:latin typeface="Comic Sans MS"/>
                          <a:cs typeface="Comic Sans MS"/>
                        </a:rPr>
                        <a:t>4</a:t>
                      </a:r>
                    </a:p>
                  </a:txBody>
                  <a:tcPr marL="0" marR="0" marT="12255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1865" marR="76200">
                        <a:lnSpc>
                          <a:spcPct val="100000"/>
                        </a:lnSpc>
                        <a:spcBef>
                          <a:spcPts val="735"/>
                        </a:spcBef>
                      </a:pPr>
                      <a:r>
                        <a:rPr sz="1900" spc="-5" dirty="0">
                          <a:latin typeface="Comic Sans MS"/>
                          <a:cs typeface="Comic Sans MS"/>
                        </a:rPr>
                        <a:t>1/2</a:t>
                      </a:r>
                      <a:endParaRPr sz="1900">
                        <a:latin typeface="Comic Sans MS"/>
                        <a:cs typeface="Comic Sans MS"/>
                      </a:endParaRPr>
                    </a:p>
                  </a:txBody>
                  <a:tcPr marL="0" marR="0" marT="93345"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547877">
                <a:tc>
                  <a:txBody>
                    <a:bodyPr/>
                    <a:lstStyle/>
                    <a:p>
                      <a:pPr marL="2540">
                        <a:lnSpc>
                          <a:spcPct val="100000"/>
                        </a:lnSpc>
                        <a:spcBef>
                          <a:spcPts val="640"/>
                        </a:spcBef>
                      </a:pPr>
                      <a:r>
                        <a:rPr sz="1900" spc="-5" dirty="0">
                          <a:latin typeface="Comic Sans MS"/>
                          <a:cs typeface="Comic Sans MS"/>
                        </a:rPr>
                        <a:t>3-pipe:</a:t>
                      </a:r>
                      <a:endParaRPr sz="1900">
                        <a:latin typeface="Comic Sans MS"/>
                        <a:cs typeface="Comic Sans MS"/>
                      </a:endParaRPr>
                    </a:p>
                  </a:txBody>
                  <a:tcPr marL="0" marR="0" marT="81280" marB="0">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5405" algn="ctr">
                        <a:lnSpc>
                          <a:spcPct val="100000"/>
                        </a:lnSpc>
                        <a:spcBef>
                          <a:spcPts val="990"/>
                        </a:spcBef>
                      </a:pPr>
                      <a:r>
                        <a:rPr sz="1900" dirty="0">
                          <a:latin typeface="Comic Sans MS"/>
                          <a:cs typeface="Comic Sans MS"/>
                        </a:rPr>
                        <a:t>6</a:t>
                      </a:r>
                    </a:p>
                  </a:txBody>
                  <a:tcPr marL="0" marR="0" marT="12573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951865" marR="76200">
                        <a:lnSpc>
                          <a:spcPct val="100000"/>
                        </a:lnSpc>
                        <a:spcBef>
                          <a:spcPts val="1365"/>
                        </a:spcBef>
                      </a:pPr>
                      <a:r>
                        <a:rPr sz="1900" spc="-5" dirty="0">
                          <a:latin typeface="Comic Sans MS"/>
                          <a:cs typeface="Comic Sans MS"/>
                        </a:rPr>
                        <a:t>1/2</a:t>
                      </a:r>
                      <a:endParaRPr sz="1900" dirty="0">
                        <a:latin typeface="Comic Sans MS"/>
                        <a:cs typeface="Comic Sans MS"/>
                      </a:endParaRPr>
                    </a:p>
                  </a:txBody>
                  <a:tcPr marL="0" marR="0" marT="173355" marB="0">
                    <a:lnL w="19050">
                      <a:solidFill>
                        <a:srgbClr val="000000"/>
                      </a:solidFill>
                      <a:prstDash val="solid"/>
                    </a:lnL>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3" name="群組 2">
            <a:extLst>
              <a:ext uri="{FF2B5EF4-FFF2-40B4-BE49-F238E27FC236}">
                <a16:creationId xmlns:a16="http://schemas.microsoft.com/office/drawing/2014/main" id="{6B4D4E53-68B7-BBD0-A593-DD84AF5D0C88}"/>
              </a:ext>
            </a:extLst>
          </p:cNvPr>
          <p:cNvGrpSpPr/>
          <p:nvPr/>
        </p:nvGrpSpPr>
        <p:grpSpPr>
          <a:xfrm>
            <a:off x="3953632" y="1611653"/>
            <a:ext cx="149860" cy="669543"/>
            <a:chOff x="3953632" y="1611653"/>
            <a:chExt cx="149860" cy="669543"/>
          </a:xfrm>
        </p:grpSpPr>
        <p:sp>
          <p:nvSpPr>
            <p:cNvPr id="55" name="object 53"/>
            <p:cNvSpPr txBox="1"/>
            <p:nvPr/>
          </p:nvSpPr>
          <p:spPr>
            <a:xfrm>
              <a:off x="3953632" y="1611653"/>
              <a:ext cx="14986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CC0000"/>
                  </a:solidFill>
                  <a:latin typeface="Comic Sans MS"/>
                  <a:cs typeface="Comic Sans MS"/>
                </a:rPr>
                <a:t>3</a:t>
              </a:r>
              <a:endParaRPr sz="1600">
                <a:latin typeface="Comic Sans MS"/>
                <a:cs typeface="Comic Sans MS"/>
              </a:endParaRPr>
            </a:p>
          </p:txBody>
        </p:sp>
        <p:sp>
          <p:nvSpPr>
            <p:cNvPr id="56" name="object 54"/>
            <p:cNvSpPr/>
            <p:nvPr/>
          </p:nvSpPr>
          <p:spPr>
            <a:xfrm>
              <a:off x="4009766" y="1888006"/>
              <a:ext cx="81280" cy="381000"/>
            </a:xfrm>
            <a:custGeom>
              <a:avLst/>
              <a:gdLst/>
              <a:ahLst/>
              <a:cxnLst/>
              <a:rect l="l" t="t" r="r" b="b"/>
              <a:pathLst>
                <a:path w="81279" h="381000">
                  <a:moveTo>
                    <a:pt x="80771" y="381000"/>
                  </a:moveTo>
                  <a:lnTo>
                    <a:pt x="80771" y="0"/>
                  </a:lnTo>
                  <a:lnTo>
                    <a:pt x="0" y="0"/>
                  </a:lnTo>
                  <a:lnTo>
                    <a:pt x="0" y="381000"/>
                  </a:lnTo>
                  <a:lnTo>
                    <a:pt x="6095" y="381000"/>
                  </a:lnTo>
                  <a:lnTo>
                    <a:pt x="6095" y="12953"/>
                  </a:lnTo>
                  <a:lnTo>
                    <a:pt x="12953" y="6095"/>
                  </a:lnTo>
                  <a:lnTo>
                    <a:pt x="12953" y="12953"/>
                  </a:lnTo>
                  <a:lnTo>
                    <a:pt x="68580" y="12953"/>
                  </a:lnTo>
                  <a:lnTo>
                    <a:pt x="68580" y="6095"/>
                  </a:lnTo>
                  <a:lnTo>
                    <a:pt x="74675" y="12953"/>
                  </a:lnTo>
                  <a:lnTo>
                    <a:pt x="74675" y="381000"/>
                  </a:lnTo>
                  <a:lnTo>
                    <a:pt x="80771" y="381000"/>
                  </a:lnTo>
                  <a:close/>
                </a:path>
                <a:path w="81279" h="381000">
                  <a:moveTo>
                    <a:pt x="12953" y="12953"/>
                  </a:moveTo>
                  <a:lnTo>
                    <a:pt x="12953" y="6095"/>
                  </a:lnTo>
                  <a:lnTo>
                    <a:pt x="6095" y="12953"/>
                  </a:lnTo>
                  <a:lnTo>
                    <a:pt x="12953" y="12953"/>
                  </a:lnTo>
                  <a:close/>
                </a:path>
                <a:path w="81279" h="381000">
                  <a:moveTo>
                    <a:pt x="12953" y="368045"/>
                  </a:moveTo>
                  <a:lnTo>
                    <a:pt x="12953" y="12953"/>
                  </a:lnTo>
                  <a:lnTo>
                    <a:pt x="6095" y="12953"/>
                  </a:lnTo>
                  <a:lnTo>
                    <a:pt x="6095" y="368045"/>
                  </a:lnTo>
                  <a:lnTo>
                    <a:pt x="12953" y="368045"/>
                  </a:lnTo>
                  <a:close/>
                </a:path>
                <a:path w="81279" h="381000">
                  <a:moveTo>
                    <a:pt x="74675" y="368045"/>
                  </a:moveTo>
                  <a:lnTo>
                    <a:pt x="6095" y="368045"/>
                  </a:lnTo>
                  <a:lnTo>
                    <a:pt x="12953" y="374903"/>
                  </a:lnTo>
                  <a:lnTo>
                    <a:pt x="12953" y="381000"/>
                  </a:lnTo>
                  <a:lnTo>
                    <a:pt x="68580" y="381000"/>
                  </a:lnTo>
                  <a:lnTo>
                    <a:pt x="68580" y="374903"/>
                  </a:lnTo>
                  <a:lnTo>
                    <a:pt x="74675" y="368045"/>
                  </a:lnTo>
                  <a:close/>
                </a:path>
                <a:path w="81279" h="381000">
                  <a:moveTo>
                    <a:pt x="12953" y="381000"/>
                  </a:moveTo>
                  <a:lnTo>
                    <a:pt x="12953" y="374903"/>
                  </a:lnTo>
                  <a:lnTo>
                    <a:pt x="6095" y="368045"/>
                  </a:lnTo>
                  <a:lnTo>
                    <a:pt x="6095" y="381000"/>
                  </a:lnTo>
                  <a:lnTo>
                    <a:pt x="12953" y="381000"/>
                  </a:lnTo>
                  <a:close/>
                </a:path>
                <a:path w="81279" h="381000">
                  <a:moveTo>
                    <a:pt x="74675" y="12953"/>
                  </a:moveTo>
                  <a:lnTo>
                    <a:pt x="68580" y="6095"/>
                  </a:lnTo>
                  <a:lnTo>
                    <a:pt x="68580" y="12953"/>
                  </a:lnTo>
                  <a:lnTo>
                    <a:pt x="74675" y="12953"/>
                  </a:lnTo>
                  <a:close/>
                </a:path>
                <a:path w="81279" h="381000">
                  <a:moveTo>
                    <a:pt x="74675" y="368045"/>
                  </a:moveTo>
                  <a:lnTo>
                    <a:pt x="74675" y="12953"/>
                  </a:lnTo>
                  <a:lnTo>
                    <a:pt x="68580" y="12953"/>
                  </a:lnTo>
                  <a:lnTo>
                    <a:pt x="68580" y="368045"/>
                  </a:lnTo>
                  <a:lnTo>
                    <a:pt x="74675" y="368045"/>
                  </a:lnTo>
                  <a:close/>
                </a:path>
                <a:path w="81279" h="381000">
                  <a:moveTo>
                    <a:pt x="74675" y="381000"/>
                  </a:moveTo>
                  <a:lnTo>
                    <a:pt x="74675" y="368045"/>
                  </a:lnTo>
                  <a:lnTo>
                    <a:pt x="68580" y="374903"/>
                  </a:lnTo>
                  <a:lnTo>
                    <a:pt x="68580" y="381000"/>
                  </a:lnTo>
                  <a:lnTo>
                    <a:pt x="74675" y="381000"/>
                  </a:lnTo>
                  <a:close/>
                </a:path>
              </a:pathLst>
            </a:custGeom>
            <a:solidFill>
              <a:srgbClr val="000000"/>
            </a:solidFill>
          </p:spPr>
          <p:txBody>
            <a:bodyPr wrap="square" lIns="0" tIns="0" rIns="0" bIns="0" rtlCol="0"/>
            <a:lstStyle/>
            <a:p>
              <a:endParaRPr/>
            </a:p>
          </p:txBody>
        </p:sp>
        <p:sp>
          <p:nvSpPr>
            <p:cNvPr id="57" name="object 55"/>
            <p:cNvSpPr/>
            <p:nvPr/>
          </p:nvSpPr>
          <p:spPr>
            <a:xfrm>
              <a:off x="4009004" y="2205759"/>
              <a:ext cx="86867" cy="75437"/>
            </a:xfrm>
            <a:prstGeom prst="rect">
              <a:avLst/>
            </a:prstGeom>
            <a:blipFill>
              <a:blip r:embed="rId3" cstate="print"/>
              <a:stretch>
                <a:fillRect/>
              </a:stretch>
            </a:blipFill>
          </p:spPr>
          <p:txBody>
            <a:bodyPr wrap="square" lIns="0" tIns="0" rIns="0" bIns="0" rtlCol="0"/>
            <a:lstStyle/>
            <a:p>
              <a:endParaRPr/>
            </a:p>
          </p:txBody>
        </p:sp>
      </p:grpSp>
      <p:grpSp>
        <p:nvGrpSpPr>
          <p:cNvPr id="61" name="群組 60">
            <a:extLst>
              <a:ext uri="{FF2B5EF4-FFF2-40B4-BE49-F238E27FC236}">
                <a16:creationId xmlns:a16="http://schemas.microsoft.com/office/drawing/2014/main" id="{38976CF9-B4ED-53C8-A445-D8695D9AFF4D}"/>
              </a:ext>
            </a:extLst>
          </p:cNvPr>
          <p:cNvGrpSpPr/>
          <p:nvPr/>
        </p:nvGrpSpPr>
        <p:grpSpPr>
          <a:xfrm>
            <a:off x="4225920" y="2722650"/>
            <a:ext cx="174750" cy="701547"/>
            <a:chOff x="4225920" y="2722650"/>
            <a:chExt cx="174750" cy="701547"/>
          </a:xfrm>
        </p:grpSpPr>
        <p:sp>
          <p:nvSpPr>
            <p:cNvPr id="24" name="object 22"/>
            <p:cNvSpPr/>
            <p:nvPr/>
          </p:nvSpPr>
          <p:spPr>
            <a:xfrm>
              <a:off x="4225920" y="3184675"/>
              <a:ext cx="2540" cy="10795"/>
            </a:xfrm>
            <a:custGeom>
              <a:avLst/>
              <a:gdLst/>
              <a:ahLst/>
              <a:cxnLst/>
              <a:rect l="l" t="t" r="r" b="b"/>
              <a:pathLst>
                <a:path w="2539" h="10794">
                  <a:moveTo>
                    <a:pt x="0" y="0"/>
                  </a:moveTo>
                  <a:lnTo>
                    <a:pt x="0" y="10413"/>
                  </a:lnTo>
                  <a:lnTo>
                    <a:pt x="2540" y="10413"/>
                  </a:lnTo>
                  <a:lnTo>
                    <a:pt x="2539" y="0"/>
                  </a:lnTo>
                  <a:lnTo>
                    <a:pt x="0" y="0"/>
                  </a:lnTo>
                  <a:close/>
                </a:path>
              </a:pathLst>
            </a:custGeom>
            <a:solidFill>
              <a:srgbClr val="000000"/>
            </a:solidFill>
          </p:spPr>
          <p:txBody>
            <a:bodyPr wrap="square" lIns="0" tIns="0" rIns="0" bIns="0" rtlCol="0"/>
            <a:lstStyle/>
            <a:p>
              <a:endParaRPr/>
            </a:p>
          </p:txBody>
        </p:sp>
        <p:sp>
          <p:nvSpPr>
            <p:cNvPr id="26" name="object 24"/>
            <p:cNvSpPr/>
            <p:nvPr/>
          </p:nvSpPr>
          <p:spPr>
            <a:xfrm>
              <a:off x="4228459" y="3189882"/>
              <a:ext cx="92710" cy="0"/>
            </a:xfrm>
            <a:custGeom>
              <a:avLst/>
              <a:gdLst/>
              <a:ahLst/>
              <a:cxnLst/>
              <a:rect l="l" t="t" r="r" b="b"/>
              <a:pathLst>
                <a:path w="92710">
                  <a:moveTo>
                    <a:pt x="0" y="0"/>
                  </a:moveTo>
                  <a:lnTo>
                    <a:pt x="92201" y="0"/>
                  </a:lnTo>
                </a:path>
              </a:pathLst>
            </a:custGeom>
            <a:ln w="12953">
              <a:solidFill>
                <a:srgbClr val="000000"/>
              </a:solidFill>
            </a:ln>
          </p:spPr>
          <p:txBody>
            <a:bodyPr wrap="square" lIns="0" tIns="0" rIns="0" bIns="0" rtlCol="0"/>
            <a:lstStyle/>
            <a:p>
              <a:endParaRPr/>
            </a:p>
          </p:txBody>
        </p:sp>
        <p:sp>
          <p:nvSpPr>
            <p:cNvPr id="58" name="object 56"/>
            <p:cNvSpPr/>
            <p:nvPr/>
          </p:nvSpPr>
          <p:spPr>
            <a:xfrm>
              <a:off x="4314565" y="3031006"/>
              <a:ext cx="81280" cy="381000"/>
            </a:xfrm>
            <a:custGeom>
              <a:avLst/>
              <a:gdLst/>
              <a:ahLst/>
              <a:cxnLst/>
              <a:rect l="l" t="t" r="r" b="b"/>
              <a:pathLst>
                <a:path w="81279" h="381000">
                  <a:moveTo>
                    <a:pt x="80772" y="381000"/>
                  </a:moveTo>
                  <a:lnTo>
                    <a:pt x="80772" y="0"/>
                  </a:lnTo>
                  <a:lnTo>
                    <a:pt x="0" y="0"/>
                  </a:lnTo>
                  <a:lnTo>
                    <a:pt x="0" y="381000"/>
                  </a:lnTo>
                  <a:lnTo>
                    <a:pt x="6096" y="381000"/>
                  </a:lnTo>
                  <a:lnTo>
                    <a:pt x="6096" y="12953"/>
                  </a:lnTo>
                  <a:lnTo>
                    <a:pt x="12954" y="6095"/>
                  </a:lnTo>
                  <a:lnTo>
                    <a:pt x="12954" y="12953"/>
                  </a:lnTo>
                  <a:lnTo>
                    <a:pt x="68580" y="12953"/>
                  </a:lnTo>
                  <a:lnTo>
                    <a:pt x="68580" y="6095"/>
                  </a:lnTo>
                  <a:lnTo>
                    <a:pt x="74675" y="12953"/>
                  </a:lnTo>
                  <a:lnTo>
                    <a:pt x="74675" y="381000"/>
                  </a:lnTo>
                  <a:lnTo>
                    <a:pt x="80772" y="381000"/>
                  </a:lnTo>
                  <a:close/>
                </a:path>
                <a:path w="81279" h="381000">
                  <a:moveTo>
                    <a:pt x="12954" y="12953"/>
                  </a:moveTo>
                  <a:lnTo>
                    <a:pt x="12954" y="6095"/>
                  </a:lnTo>
                  <a:lnTo>
                    <a:pt x="6096" y="12953"/>
                  </a:lnTo>
                  <a:lnTo>
                    <a:pt x="12954" y="12953"/>
                  </a:lnTo>
                  <a:close/>
                </a:path>
                <a:path w="81279" h="381000">
                  <a:moveTo>
                    <a:pt x="12954" y="368046"/>
                  </a:moveTo>
                  <a:lnTo>
                    <a:pt x="12954" y="12953"/>
                  </a:lnTo>
                  <a:lnTo>
                    <a:pt x="6096" y="12953"/>
                  </a:lnTo>
                  <a:lnTo>
                    <a:pt x="6096" y="368046"/>
                  </a:lnTo>
                  <a:lnTo>
                    <a:pt x="12954" y="368046"/>
                  </a:lnTo>
                  <a:close/>
                </a:path>
                <a:path w="81279" h="381000">
                  <a:moveTo>
                    <a:pt x="74675" y="368046"/>
                  </a:moveTo>
                  <a:lnTo>
                    <a:pt x="6096" y="368046"/>
                  </a:lnTo>
                  <a:lnTo>
                    <a:pt x="12954" y="374904"/>
                  </a:lnTo>
                  <a:lnTo>
                    <a:pt x="12954" y="381000"/>
                  </a:lnTo>
                  <a:lnTo>
                    <a:pt x="68580" y="381000"/>
                  </a:lnTo>
                  <a:lnTo>
                    <a:pt x="68580" y="374904"/>
                  </a:lnTo>
                  <a:lnTo>
                    <a:pt x="74675" y="368046"/>
                  </a:lnTo>
                  <a:close/>
                </a:path>
                <a:path w="81279" h="381000">
                  <a:moveTo>
                    <a:pt x="12954" y="381000"/>
                  </a:moveTo>
                  <a:lnTo>
                    <a:pt x="12954" y="374904"/>
                  </a:lnTo>
                  <a:lnTo>
                    <a:pt x="6096" y="368046"/>
                  </a:lnTo>
                  <a:lnTo>
                    <a:pt x="6096" y="381000"/>
                  </a:lnTo>
                  <a:lnTo>
                    <a:pt x="12954" y="381000"/>
                  </a:lnTo>
                  <a:close/>
                </a:path>
                <a:path w="81279" h="381000">
                  <a:moveTo>
                    <a:pt x="74675" y="12953"/>
                  </a:moveTo>
                  <a:lnTo>
                    <a:pt x="68580" y="6095"/>
                  </a:lnTo>
                  <a:lnTo>
                    <a:pt x="68580" y="12953"/>
                  </a:lnTo>
                  <a:lnTo>
                    <a:pt x="74675" y="12953"/>
                  </a:lnTo>
                  <a:close/>
                </a:path>
                <a:path w="81279" h="381000">
                  <a:moveTo>
                    <a:pt x="74675" y="368046"/>
                  </a:moveTo>
                  <a:lnTo>
                    <a:pt x="74675" y="12953"/>
                  </a:lnTo>
                  <a:lnTo>
                    <a:pt x="68580" y="12953"/>
                  </a:lnTo>
                  <a:lnTo>
                    <a:pt x="68580" y="368046"/>
                  </a:lnTo>
                  <a:lnTo>
                    <a:pt x="74675" y="368046"/>
                  </a:lnTo>
                  <a:close/>
                </a:path>
                <a:path w="81279" h="381000">
                  <a:moveTo>
                    <a:pt x="74675" y="381000"/>
                  </a:moveTo>
                  <a:lnTo>
                    <a:pt x="74675" y="368046"/>
                  </a:lnTo>
                  <a:lnTo>
                    <a:pt x="68580" y="374904"/>
                  </a:lnTo>
                  <a:lnTo>
                    <a:pt x="68580" y="381000"/>
                  </a:lnTo>
                  <a:lnTo>
                    <a:pt x="74675" y="381000"/>
                  </a:lnTo>
                  <a:close/>
                </a:path>
              </a:pathLst>
            </a:custGeom>
            <a:solidFill>
              <a:srgbClr val="000000"/>
            </a:solidFill>
          </p:spPr>
          <p:txBody>
            <a:bodyPr wrap="square" lIns="0" tIns="0" rIns="0" bIns="0" rtlCol="0"/>
            <a:lstStyle/>
            <a:p>
              <a:endParaRPr/>
            </a:p>
          </p:txBody>
        </p:sp>
        <p:sp>
          <p:nvSpPr>
            <p:cNvPr id="59" name="object 57"/>
            <p:cNvSpPr/>
            <p:nvPr/>
          </p:nvSpPr>
          <p:spPr>
            <a:xfrm>
              <a:off x="4313803" y="3348760"/>
              <a:ext cx="86867" cy="75437"/>
            </a:xfrm>
            <a:prstGeom prst="rect">
              <a:avLst/>
            </a:prstGeom>
            <a:blipFill>
              <a:blip r:embed="rId3" cstate="print"/>
              <a:stretch>
                <a:fillRect/>
              </a:stretch>
            </a:blipFill>
          </p:spPr>
          <p:txBody>
            <a:bodyPr wrap="square" lIns="0" tIns="0" rIns="0" bIns="0" rtlCol="0"/>
            <a:lstStyle/>
            <a:p>
              <a:endParaRPr/>
            </a:p>
          </p:txBody>
        </p:sp>
        <p:sp>
          <p:nvSpPr>
            <p:cNvPr id="60" name="object 58"/>
            <p:cNvSpPr txBox="1"/>
            <p:nvPr/>
          </p:nvSpPr>
          <p:spPr>
            <a:xfrm>
              <a:off x="4243953" y="2722650"/>
              <a:ext cx="149860" cy="269875"/>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CC0000"/>
                  </a:solidFill>
                  <a:latin typeface="Comic Sans MS"/>
                  <a:cs typeface="Comic Sans MS"/>
                </a:rPr>
                <a:t>3</a:t>
              </a:r>
              <a:endParaRPr sz="1600">
                <a:latin typeface="Comic Sans MS"/>
                <a:cs typeface="Comic Sans MS"/>
              </a:endParaRPr>
            </a:p>
          </p:txBody>
        </p:sp>
      </p:grpSp>
    </p:spTree>
    <p:extLst>
      <p:ext uri="{BB962C8B-B14F-4D97-AF65-F5344CB8AC3E}">
        <p14:creationId xmlns:p14="http://schemas.microsoft.com/office/powerpoint/2010/main" val="32889174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Pipeline Example - Verilog</a:t>
            </a:r>
            <a:endParaRPr lang="zh-TW" altLang="en-US" dirty="0"/>
          </a:p>
        </p:txBody>
      </p:sp>
      <p:grpSp>
        <p:nvGrpSpPr>
          <p:cNvPr id="59" name="群組 58">
            <a:extLst>
              <a:ext uri="{FF2B5EF4-FFF2-40B4-BE49-F238E27FC236}">
                <a16:creationId xmlns:a16="http://schemas.microsoft.com/office/drawing/2014/main" id="{7FE53B74-79DD-4814-9384-96E8AB1D14BD}"/>
              </a:ext>
            </a:extLst>
          </p:cNvPr>
          <p:cNvGrpSpPr/>
          <p:nvPr/>
        </p:nvGrpSpPr>
        <p:grpSpPr>
          <a:xfrm>
            <a:off x="983437" y="1391966"/>
            <a:ext cx="4493405" cy="2263402"/>
            <a:chOff x="983437" y="1391966"/>
            <a:chExt cx="4493405" cy="2263402"/>
          </a:xfrm>
        </p:grpSpPr>
        <p:sp>
          <p:nvSpPr>
            <p:cNvPr id="6" name="object 5"/>
            <p:cNvSpPr/>
            <p:nvPr/>
          </p:nvSpPr>
          <p:spPr>
            <a:xfrm>
              <a:off x="2153611" y="1594422"/>
              <a:ext cx="530860" cy="715010"/>
            </a:xfrm>
            <a:custGeom>
              <a:avLst/>
              <a:gdLst/>
              <a:ahLst/>
              <a:cxnLst/>
              <a:rect l="l" t="t" r="r" b="b"/>
              <a:pathLst>
                <a:path w="530860" h="715010">
                  <a:moveTo>
                    <a:pt x="530352" y="576834"/>
                  </a:moveTo>
                  <a:lnTo>
                    <a:pt x="530352" y="137922"/>
                  </a:lnTo>
                  <a:lnTo>
                    <a:pt x="523323" y="94317"/>
                  </a:lnTo>
                  <a:lnTo>
                    <a:pt x="503749" y="56455"/>
                  </a:lnTo>
                  <a:lnTo>
                    <a:pt x="473896" y="26602"/>
                  </a:lnTo>
                  <a:lnTo>
                    <a:pt x="436034" y="7028"/>
                  </a:lnTo>
                  <a:lnTo>
                    <a:pt x="392430" y="0"/>
                  </a:lnTo>
                  <a:lnTo>
                    <a:pt x="137922" y="0"/>
                  </a:lnTo>
                  <a:lnTo>
                    <a:pt x="94317" y="7028"/>
                  </a:lnTo>
                  <a:lnTo>
                    <a:pt x="56455" y="26602"/>
                  </a:lnTo>
                  <a:lnTo>
                    <a:pt x="26602" y="56455"/>
                  </a:lnTo>
                  <a:lnTo>
                    <a:pt x="7028" y="94317"/>
                  </a:lnTo>
                  <a:lnTo>
                    <a:pt x="0" y="137922"/>
                  </a:lnTo>
                  <a:lnTo>
                    <a:pt x="0" y="576834"/>
                  </a:lnTo>
                  <a:lnTo>
                    <a:pt x="7028" y="620438"/>
                  </a:lnTo>
                  <a:lnTo>
                    <a:pt x="26602" y="658300"/>
                  </a:lnTo>
                  <a:lnTo>
                    <a:pt x="56455" y="688153"/>
                  </a:lnTo>
                  <a:lnTo>
                    <a:pt x="94317" y="707727"/>
                  </a:lnTo>
                  <a:lnTo>
                    <a:pt x="137922" y="714756"/>
                  </a:lnTo>
                  <a:lnTo>
                    <a:pt x="392430" y="714756"/>
                  </a:lnTo>
                  <a:lnTo>
                    <a:pt x="436034" y="707727"/>
                  </a:lnTo>
                  <a:lnTo>
                    <a:pt x="473896" y="688153"/>
                  </a:lnTo>
                  <a:lnTo>
                    <a:pt x="503749" y="658300"/>
                  </a:lnTo>
                  <a:lnTo>
                    <a:pt x="523323" y="620438"/>
                  </a:lnTo>
                  <a:lnTo>
                    <a:pt x="530352" y="576834"/>
                  </a:lnTo>
                  <a:close/>
                </a:path>
              </a:pathLst>
            </a:custGeom>
            <a:solidFill>
              <a:srgbClr val="CCFFFF"/>
            </a:solidFill>
          </p:spPr>
          <p:txBody>
            <a:bodyPr wrap="square" lIns="0" tIns="0" rIns="0" bIns="0" rtlCol="0"/>
            <a:lstStyle/>
            <a:p>
              <a:endParaRPr/>
            </a:p>
          </p:txBody>
        </p:sp>
        <p:sp>
          <p:nvSpPr>
            <p:cNvPr id="7" name="object 6"/>
            <p:cNvSpPr/>
            <p:nvPr/>
          </p:nvSpPr>
          <p:spPr>
            <a:xfrm>
              <a:off x="2141418" y="1582229"/>
              <a:ext cx="555625" cy="742950"/>
            </a:xfrm>
            <a:custGeom>
              <a:avLst/>
              <a:gdLst/>
              <a:ahLst/>
              <a:cxnLst/>
              <a:rect l="l" t="t" r="r" b="b"/>
              <a:pathLst>
                <a:path w="555625" h="742950">
                  <a:moveTo>
                    <a:pt x="555498" y="596645"/>
                  </a:moveTo>
                  <a:lnTo>
                    <a:pt x="555498" y="141731"/>
                  </a:lnTo>
                  <a:lnTo>
                    <a:pt x="554736" y="134111"/>
                  </a:lnTo>
                  <a:lnTo>
                    <a:pt x="544011" y="92372"/>
                  </a:lnTo>
                  <a:lnTo>
                    <a:pt x="522450" y="56171"/>
                  </a:lnTo>
                  <a:lnTo>
                    <a:pt x="492002" y="27428"/>
                  </a:lnTo>
                  <a:lnTo>
                    <a:pt x="454616" y="8065"/>
                  </a:lnTo>
                  <a:lnTo>
                    <a:pt x="412242" y="0"/>
                  </a:lnTo>
                  <a:lnTo>
                    <a:pt x="150114" y="0"/>
                  </a:lnTo>
                  <a:lnTo>
                    <a:pt x="107128" y="6066"/>
                  </a:lnTo>
                  <a:lnTo>
                    <a:pt x="68971" y="23400"/>
                  </a:lnTo>
                  <a:lnTo>
                    <a:pt x="37448" y="50425"/>
                  </a:lnTo>
                  <a:lnTo>
                    <a:pt x="14364" y="85568"/>
                  </a:lnTo>
                  <a:lnTo>
                    <a:pt x="1523" y="127253"/>
                  </a:lnTo>
                  <a:lnTo>
                    <a:pt x="0" y="142493"/>
                  </a:lnTo>
                  <a:lnTo>
                    <a:pt x="0" y="597407"/>
                  </a:lnTo>
                  <a:lnTo>
                    <a:pt x="1524" y="612647"/>
                  </a:lnTo>
                  <a:lnTo>
                    <a:pt x="17550" y="659592"/>
                  </a:lnTo>
                  <a:lnTo>
                    <a:pt x="25146" y="670611"/>
                  </a:lnTo>
                  <a:lnTo>
                    <a:pt x="25146" y="143255"/>
                  </a:lnTo>
                  <a:lnTo>
                    <a:pt x="27432" y="124967"/>
                  </a:lnTo>
                  <a:lnTo>
                    <a:pt x="43010" y="85672"/>
                  </a:lnTo>
                  <a:lnTo>
                    <a:pt x="70865" y="53339"/>
                  </a:lnTo>
                  <a:lnTo>
                    <a:pt x="105869" y="33332"/>
                  </a:lnTo>
                  <a:lnTo>
                    <a:pt x="150114" y="25145"/>
                  </a:lnTo>
                  <a:lnTo>
                    <a:pt x="412242" y="25230"/>
                  </a:lnTo>
                  <a:lnTo>
                    <a:pt x="460659" y="38017"/>
                  </a:lnTo>
                  <a:lnTo>
                    <a:pt x="495919" y="64365"/>
                  </a:lnTo>
                  <a:lnTo>
                    <a:pt x="520200" y="101012"/>
                  </a:lnTo>
                  <a:lnTo>
                    <a:pt x="529590" y="144017"/>
                  </a:lnTo>
                  <a:lnTo>
                    <a:pt x="530352" y="150113"/>
                  </a:lnTo>
                  <a:lnTo>
                    <a:pt x="530352" y="670899"/>
                  </a:lnTo>
                  <a:lnTo>
                    <a:pt x="547152" y="638786"/>
                  </a:lnTo>
                  <a:lnTo>
                    <a:pt x="555498" y="596645"/>
                  </a:lnTo>
                  <a:close/>
                </a:path>
                <a:path w="555625" h="742950">
                  <a:moveTo>
                    <a:pt x="530352" y="670899"/>
                  </a:moveTo>
                  <a:lnTo>
                    <a:pt x="530352" y="589026"/>
                  </a:lnTo>
                  <a:lnTo>
                    <a:pt x="529590" y="595883"/>
                  </a:lnTo>
                  <a:lnTo>
                    <a:pt x="529590" y="601979"/>
                  </a:lnTo>
                  <a:lnTo>
                    <a:pt x="516787" y="645128"/>
                  </a:lnTo>
                  <a:lnTo>
                    <a:pt x="491161" y="679808"/>
                  </a:lnTo>
                  <a:lnTo>
                    <a:pt x="455221" y="703578"/>
                  </a:lnTo>
                  <a:lnTo>
                    <a:pt x="411480" y="713993"/>
                  </a:lnTo>
                  <a:lnTo>
                    <a:pt x="150114" y="713993"/>
                  </a:lnTo>
                  <a:lnTo>
                    <a:pt x="106672" y="706359"/>
                  </a:lnTo>
                  <a:lnTo>
                    <a:pt x="68846" y="683790"/>
                  </a:lnTo>
                  <a:lnTo>
                    <a:pt x="40793" y="649843"/>
                  </a:lnTo>
                  <a:lnTo>
                    <a:pt x="26670" y="608076"/>
                  </a:lnTo>
                  <a:lnTo>
                    <a:pt x="25908" y="601218"/>
                  </a:lnTo>
                  <a:lnTo>
                    <a:pt x="25146" y="595121"/>
                  </a:lnTo>
                  <a:lnTo>
                    <a:pt x="25146" y="670611"/>
                  </a:lnTo>
                  <a:lnTo>
                    <a:pt x="71462" y="717645"/>
                  </a:lnTo>
                  <a:lnTo>
                    <a:pt x="106985" y="732395"/>
                  </a:lnTo>
                  <a:lnTo>
                    <a:pt x="146646" y="740056"/>
                  </a:lnTo>
                  <a:lnTo>
                    <a:pt x="189263" y="742449"/>
                  </a:lnTo>
                  <a:lnTo>
                    <a:pt x="233657" y="741395"/>
                  </a:lnTo>
                  <a:lnTo>
                    <a:pt x="278647" y="738716"/>
                  </a:lnTo>
                  <a:lnTo>
                    <a:pt x="323051" y="736233"/>
                  </a:lnTo>
                  <a:lnTo>
                    <a:pt x="365691" y="735767"/>
                  </a:lnTo>
                  <a:lnTo>
                    <a:pt x="405384" y="739140"/>
                  </a:lnTo>
                  <a:lnTo>
                    <a:pt x="413004" y="739140"/>
                  </a:lnTo>
                  <a:lnTo>
                    <a:pt x="420623" y="738377"/>
                  </a:lnTo>
                  <a:lnTo>
                    <a:pt x="462405" y="728156"/>
                  </a:lnTo>
                  <a:lnTo>
                    <a:pt x="498695" y="706706"/>
                  </a:lnTo>
                  <a:lnTo>
                    <a:pt x="527581" y="676195"/>
                  </a:lnTo>
                  <a:lnTo>
                    <a:pt x="530352" y="670899"/>
                  </a:lnTo>
                  <a:close/>
                </a:path>
              </a:pathLst>
            </a:custGeom>
            <a:solidFill>
              <a:srgbClr val="000000"/>
            </a:solidFill>
          </p:spPr>
          <p:txBody>
            <a:bodyPr wrap="square" lIns="0" tIns="0" rIns="0" bIns="0" rtlCol="0"/>
            <a:lstStyle/>
            <a:p>
              <a:endParaRPr/>
            </a:p>
          </p:txBody>
        </p:sp>
        <p:sp>
          <p:nvSpPr>
            <p:cNvPr id="8" name="object 7"/>
            <p:cNvSpPr/>
            <p:nvPr/>
          </p:nvSpPr>
          <p:spPr>
            <a:xfrm>
              <a:off x="3820867" y="1640903"/>
              <a:ext cx="536575" cy="718820"/>
            </a:xfrm>
            <a:custGeom>
              <a:avLst/>
              <a:gdLst/>
              <a:ahLst/>
              <a:cxnLst/>
              <a:rect l="l" t="t" r="r" b="b"/>
              <a:pathLst>
                <a:path w="536575" h="718819">
                  <a:moveTo>
                    <a:pt x="536448" y="585216"/>
                  </a:moveTo>
                  <a:lnTo>
                    <a:pt x="536448" y="133349"/>
                  </a:lnTo>
                  <a:lnTo>
                    <a:pt x="529675" y="91098"/>
                  </a:lnTo>
                  <a:lnTo>
                    <a:pt x="510796" y="54479"/>
                  </a:lnTo>
                  <a:lnTo>
                    <a:pt x="481968" y="25651"/>
                  </a:lnTo>
                  <a:lnTo>
                    <a:pt x="445349" y="6772"/>
                  </a:lnTo>
                  <a:lnTo>
                    <a:pt x="403098" y="0"/>
                  </a:lnTo>
                  <a:lnTo>
                    <a:pt x="133350" y="0"/>
                  </a:lnTo>
                  <a:lnTo>
                    <a:pt x="91098" y="6772"/>
                  </a:lnTo>
                  <a:lnTo>
                    <a:pt x="54479" y="25651"/>
                  </a:lnTo>
                  <a:lnTo>
                    <a:pt x="25651" y="54479"/>
                  </a:lnTo>
                  <a:lnTo>
                    <a:pt x="6772" y="91098"/>
                  </a:lnTo>
                  <a:lnTo>
                    <a:pt x="0" y="133350"/>
                  </a:lnTo>
                  <a:lnTo>
                    <a:pt x="0" y="585216"/>
                  </a:lnTo>
                  <a:lnTo>
                    <a:pt x="6772" y="627467"/>
                  </a:lnTo>
                  <a:lnTo>
                    <a:pt x="25651" y="664086"/>
                  </a:lnTo>
                  <a:lnTo>
                    <a:pt x="54479" y="692914"/>
                  </a:lnTo>
                  <a:lnTo>
                    <a:pt x="91098" y="711793"/>
                  </a:lnTo>
                  <a:lnTo>
                    <a:pt x="133350" y="718566"/>
                  </a:lnTo>
                  <a:lnTo>
                    <a:pt x="403098" y="718566"/>
                  </a:lnTo>
                  <a:lnTo>
                    <a:pt x="445349" y="711793"/>
                  </a:lnTo>
                  <a:lnTo>
                    <a:pt x="481968" y="692914"/>
                  </a:lnTo>
                  <a:lnTo>
                    <a:pt x="510796" y="664086"/>
                  </a:lnTo>
                  <a:lnTo>
                    <a:pt x="529675" y="627467"/>
                  </a:lnTo>
                  <a:lnTo>
                    <a:pt x="536448" y="585216"/>
                  </a:lnTo>
                  <a:close/>
                </a:path>
              </a:pathLst>
            </a:custGeom>
            <a:solidFill>
              <a:srgbClr val="CCFFFF"/>
            </a:solidFill>
          </p:spPr>
          <p:txBody>
            <a:bodyPr wrap="square" lIns="0" tIns="0" rIns="0" bIns="0" rtlCol="0"/>
            <a:lstStyle/>
            <a:p>
              <a:endParaRPr/>
            </a:p>
          </p:txBody>
        </p:sp>
        <p:sp>
          <p:nvSpPr>
            <p:cNvPr id="9" name="object 8"/>
            <p:cNvSpPr/>
            <p:nvPr/>
          </p:nvSpPr>
          <p:spPr>
            <a:xfrm>
              <a:off x="3810961" y="1629474"/>
              <a:ext cx="556260" cy="740410"/>
            </a:xfrm>
            <a:custGeom>
              <a:avLst/>
              <a:gdLst/>
              <a:ahLst/>
              <a:cxnLst/>
              <a:rect l="l" t="t" r="r" b="b"/>
              <a:pathLst>
                <a:path w="556260" h="740410">
                  <a:moveTo>
                    <a:pt x="762" y="597407"/>
                  </a:moveTo>
                  <a:lnTo>
                    <a:pt x="761" y="143255"/>
                  </a:lnTo>
                  <a:lnTo>
                    <a:pt x="0" y="150113"/>
                  </a:lnTo>
                  <a:lnTo>
                    <a:pt x="0" y="589787"/>
                  </a:lnTo>
                  <a:lnTo>
                    <a:pt x="762" y="597407"/>
                  </a:lnTo>
                  <a:close/>
                </a:path>
                <a:path w="556260" h="740410">
                  <a:moveTo>
                    <a:pt x="556260" y="589787"/>
                  </a:moveTo>
                  <a:lnTo>
                    <a:pt x="556260" y="150113"/>
                  </a:lnTo>
                  <a:lnTo>
                    <a:pt x="554736" y="134873"/>
                  </a:lnTo>
                  <a:lnTo>
                    <a:pt x="544838" y="93422"/>
                  </a:lnTo>
                  <a:lnTo>
                    <a:pt x="523251" y="57025"/>
                  </a:lnTo>
                  <a:lnTo>
                    <a:pt x="492439" y="27867"/>
                  </a:lnTo>
                  <a:lnTo>
                    <a:pt x="454868" y="8130"/>
                  </a:lnTo>
                  <a:lnTo>
                    <a:pt x="413004" y="0"/>
                  </a:lnTo>
                  <a:lnTo>
                    <a:pt x="150114" y="0"/>
                  </a:lnTo>
                  <a:lnTo>
                    <a:pt x="108025" y="6032"/>
                  </a:lnTo>
                  <a:lnTo>
                    <a:pt x="69627" y="24050"/>
                  </a:lnTo>
                  <a:lnTo>
                    <a:pt x="37491" y="51853"/>
                  </a:lnTo>
                  <a:lnTo>
                    <a:pt x="14186" y="87242"/>
                  </a:lnTo>
                  <a:lnTo>
                    <a:pt x="2285" y="128015"/>
                  </a:lnTo>
                  <a:lnTo>
                    <a:pt x="761" y="135635"/>
                  </a:lnTo>
                  <a:lnTo>
                    <a:pt x="762" y="605027"/>
                  </a:lnTo>
                  <a:lnTo>
                    <a:pt x="3810" y="620268"/>
                  </a:lnTo>
                  <a:lnTo>
                    <a:pt x="10463" y="643957"/>
                  </a:lnTo>
                  <a:lnTo>
                    <a:pt x="22345" y="667683"/>
                  </a:lnTo>
                  <a:lnTo>
                    <a:pt x="25908" y="672569"/>
                  </a:lnTo>
                  <a:lnTo>
                    <a:pt x="25908" y="144017"/>
                  </a:lnTo>
                  <a:lnTo>
                    <a:pt x="26670" y="137159"/>
                  </a:lnTo>
                  <a:lnTo>
                    <a:pt x="43934" y="85634"/>
                  </a:lnTo>
                  <a:lnTo>
                    <a:pt x="71627" y="53339"/>
                  </a:lnTo>
                  <a:lnTo>
                    <a:pt x="105468" y="33711"/>
                  </a:lnTo>
                  <a:lnTo>
                    <a:pt x="150114" y="25207"/>
                  </a:lnTo>
                  <a:lnTo>
                    <a:pt x="405384" y="25145"/>
                  </a:lnTo>
                  <a:lnTo>
                    <a:pt x="411480" y="25823"/>
                  </a:lnTo>
                  <a:lnTo>
                    <a:pt x="418338" y="25907"/>
                  </a:lnTo>
                  <a:lnTo>
                    <a:pt x="461402" y="38595"/>
                  </a:lnTo>
                  <a:lnTo>
                    <a:pt x="496209" y="64317"/>
                  </a:lnTo>
                  <a:lnTo>
                    <a:pt x="520084" y="100361"/>
                  </a:lnTo>
                  <a:lnTo>
                    <a:pt x="530352" y="144017"/>
                  </a:lnTo>
                  <a:lnTo>
                    <a:pt x="530352" y="672070"/>
                  </a:lnTo>
                  <a:lnTo>
                    <a:pt x="547673" y="638734"/>
                  </a:lnTo>
                  <a:lnTo>
                    <a:pt x="555498" y="596645"/>
                  </a:lnTo>
                  <a:lnTo>
                    <a:pt x="556260" y="589787"/>
                  </a:lnTo>
                  <a:close/>
                </a:path>
                <a:path w="556260" h="740410">
                  <a:moveTo>
                    <a:pt x="530352" y="672070"/>
                  </a:moveTo>
                  <a:lnTo>
                    <a:pt x="530352" y="595883"/>
                  </a:lnTo>
                  <a:lnTo>
                    <a:pt x="529590" y="602741"/>
                  </a:lnTo>
                  <a:lnTo>
                    <a:pt x="517468" y="645169"/>
                  </a:lnTo>
                  <a:lnTo>
                    <a:pt x="491166" y="680413"/>
                  </a:lnTo>
                  <a:lnTo>
                    <a:pt x="454548" y="704635"/>
                  </a:lnTo>
                  <a:lnTo>
                    <a:pt x="411480" y="713993"/>
                  </a:lnTo>
                  <a:lnTo>
                    <a:pt x="405384" y="714755"/>
                  </a:lnTo>
                  <a:lnTo>
                    <a:pt x="150876" y="714755"/>
                  </a:lnTo>
                  <a:lnTo>
                    <a:pt x="106620" y="706486"/>
                  </a:lnTo>
                  <a:lnTo>
                    <a:pt x="69103" y="684299"/>
                  </a:lnTo>
                  <a:lnTo>
                    <a:pt x="41612" y="650671"/>
                  </a:lnTo>
                  <a:lnTo>
                    <a:pt x="27432" y="608076"/>
                  </a:lnTo>
                  <a:lnTo>
                    <a:pt x="25908" y="595121"/>
                  </a:lnTo>
                  <a:lnTo>
                    <a:pt x="25908" y="672569"/>
                  </a:lnTo>
                  <a:lnTo>
                    <a:pt x="55626" y="705611"/>
                  </a:lnTo>
                  <a:lnTo>
                    <a:pt x="95231" y="729463"/>
                  </a:lnTo>
                  <a:lnTo>
                    <a:pt x="133070" y="738960"/>
                  </a:lnTo>
                  <a:lnTo>
                    <a:pt x="413766" y="739901"/>
                  </a:lnTo>
                  <a:lnTo>
                    <a:pt x="421386" y="739140"/>
                  </a:lnTo>
                  <a:lnTo>
                    <a:pt x="462952" y="728513"/>
                  </a:lnTo>
                  <a:lnTo>
                    <a:pt x="499273" y="706809"/>
                  </a:lnTo>
                  <a:lnTo>
                    <a:pt x="528222" y="676168"/>
                  </a:lnTo>
                  <a:lnTo>
                    <a:pt x="530352" y="672070"/>
                  </a:lnTo>
                  <a:close/>
                </a:path>
              </a:pathLst>
            </a:custGeom>
            <a:solidFill>
              <a:srgbClr val="000000"/>
            </a:solidFill>
          </p:spPr>
          <p:txBody>
            <a:bodyPr wrap="square" lIns="0" tIns="0" rIns="0" bIns="0" rtlCol="0"/>
            <a:lstStyle/>
            <a:p>
              <a:endParaRPr/>
            </a:p>
          </p:txBody>
        </p:sp>
        <p:sp>
          <p:nvSpPr>
            <p:cNvPr id="10" name="object 9"/>
            <p:cNvSpPr/>
            <p:nvPr/>
          </p:nvSpPr>
          <p:spPr>
            <a:xfrm>
              <a:off x="2028642" y="1928178"/>
              <a:ext cx="109855" cy="47625"/>
            </a:xfrm>
            <a:custGeom>
              <a:avLst/>
              <a:gdLst/>
              <a:ahLst/>
              <a:cxnLst/>
              <a:rect l="l" t="t" r="r" b="b"/>
              <a:pathLst>
                <a:path w="109855" h="47625">
                  <a:moveTo>
                    <a:pt x="109727" y="23622"/>
                  </a:moveTo>
                  <a:lnTo>
                    <a:pt x="0" y="0"/>
                  </a:lnTo>
                  <a:lnTo>
                    <a:pt x="0" y="47244"/>
                  </a:lnTo>
                  <a:lnTo>
                    <a:pt x="109727" y="23622"/>
                  </a:lnTo>
                  <a:close/>
                </a:path>
              </a:pathLst>
            </a:custGeom>
            <a:solidFill>
              <a:srgbClr val="000000"/>
            </a:solidFill>
          </p:spPr>
          <p:txBody>
            <a:bodyPr wrap="square" lIns="0" tIns="0" rIns="0" bIns="0" rtlCol="0"/>
            <a:lstStyle/>
            <a:p>
              <a:endParaRPr/>
            </a:p>
          </p:txBody>
        </p:sp>
        <p:sp>
          <p:nvSpPr>
            <p:cNvPr id="11" name="object 10"/>
            <p:cNvSpPr/>
            <p:nvPr/>
          </p:nvSpPr>
          <p:spPr>
            <a:xfrm>
              <a:off x="1687267" y="1964372"/>
              <a:ext cx="344805" cy="0"/>
            </a:xfrm>
            <a:custGeom>
              <a:avLst/>
              <a:gdLst/>
              <a:ahLst/>
              <a:cxnLst/>
              <a:rect l="l" t="t" r="r" b="b"/>
              <a:pathLst>
                <a:path w="344805">
                  <a:moveTo>
                    <a:pt x="0" y="0"/>
                  </a:moveTo>
                  <a:lnTo>
                    <a:pt x="344424" y="0"/>
                  </a:lnTo>
                </a:path>
              </a:pathLst>
            </a:custGeom>
            <a:ln w="12953">
              <a:solidFill>
                <a:srgbClr val="000000"/>
              </a:solidFill>
            </a:ln>
          </p:spPr>
          <p:txBody>
            <a:bodyPr wrap="square" lIns="0" tIns="0" rIns="0" bIns="0" rtlCol="0"/>
            <a:lstStyle/>
            <a:p>
              <a:endParaRPr/>
            </a:p>
          </p:txBody>
        </p:sp>
        <p:sp>
          <p:nvSpPr>
            <p:cNvPr id="12" name="object 11"/>
            <p:cNvSpPr/>
            <p:nvPr/>
          </p:nvSpPr>
          <p:spPr>
            <a:xfrm>
              <a:off x="3728664" y="1883219"/>
              <a:ext cx="109855" cy="49530"/>
            </a:xfrm>
            <a:custGeom>
              <a:avLst/>
              <a:gdLst/>
              <a:ahLst/>
              <a:cxnLst/>
              <a:rect l="l" t="t" r="r" b="b"/>
              <a:pathLst>
                <a:path w="109854" h="49530">
                  <a:moveTo>
                    <a:pt x="109727" y="25908"/>
                  </a:moveTo>
                  <a:lnTo>
                    <a:pt x="0" y="0"/>
                  </a:lnTo>
                  <a:lnTo>
                    <a:pt x="0" y="49530"/>
                  </a:lnTo>
                  <a:lnTo>
                    <a:pt x="109727" y="25908"/>
                  </a:lnTo>
                  <a:close/>
                </a:path>
              </a:pathLst>
            </a:custGeom>
            <a:solidFill>
              <a:srgbClr val="000000"/>
            </a:solidFill>
          </p:spPr>
          <p:txBody>
            <a:bodyPr wrap="square" lIns="0" tIns="0" rIns="0" bIns="0" rtlCol="0"/>
            <a:lstStyle/>
            <a:p>
              <a:endParaRPr/>
            </a:p>
          </p:txBody>
        </p:sp>
        <p:sp>
          <p:nvSpPr>
            <p:cNvPr id="13" name="object 12"/>
            <p:cNvSpPr/>
            <p:nvPr/>
          </p:nvSpPr>
          <p:spPr>
            <a:xfrm>
              <a:off x="2717490" y="1921700"/>
              <a:ext cx="1002030" cy="0"/>
            </a:xfrm>
            <a:custGeom>
              <a:avLst/>
              <a:gdLst/>
              <a:ahLst/>
              <a:cxnLst/>
              <a:rect l="l" t="t" r="r" b="b"/>
              <a:pathLst>
                <a:path w="1002029">
                  <a:moveTo>
                    <a:pt x="0" y="0"/>
                  </a:moveTo>
                  <a:lnTo>
                    <a:pt x="1002030" y="0"/>
                  </a:lnTo>
                </a:path>
              </a:pathLst>
            </a:custGeom>
            <a:ln w="12953">
              <a:solidFill>
                <a:srgbClr val="000000"/>
              </a:solidFill>
            </a:ln>
          </p:spPr>
          <p:txBody>
            <a:bodyPr wrap="square" lIns="0" tIns="0" rIns="0" bIns="0" rtlCol="0"/>
            <a:lstStyle/>
            <a:p>
              <a:endParaRPr/>
            </a:p>
          </p:txBody>
        </p:sp>
        <p:sp>
          <p:nvSpPr>
            <p:cNvPr id="14" name="object 13"/>
            <p:cNvSpPr/>
            <p:nvPr/>
          </p:nvSpPr>
          <p:spPr>
            <a:xfrm>
              <a:off x="4809943" y="1858835"/>
              <a:ext cx="107950" cy="48260"/>
            </a:xfrm>
            <a:custGeom>
              <a:avLst/>
              <a:gdLst/>
              <a:ahLst/>
              <a:cxnLst/>
              <a:rect l="l" t="t" r="r" b="b"/>
              <a:pathLst>
                <a:path w="107950" h="48260">
                  <a:moveTo>
                    <a:pt x="107441" y="23622"/>
                  </a:moveTo>
                  <a:lnTo>
                    <a:pt x="0" y="0"/>
                  </a:lnTo>
                  <a:lnTo>
                    <a:pt x="0" y="48006"/>
                  </a:lnTo>
                  <a:lnTo>
                    <a:pt x="107441" y="23622"/>
                  </a:lnTo>
                  <a:close/>
                </a:path>
              </a:pathLst>
            </a:custGeom>
            <a:solidFill>
              <a:srgbClr val="000000"/>
            </a:solidFill>
          </p:spPr>
          <p:txBody>
            <a:bodyPr wrap="square" lIns="0" tIns="0" rIns="0" bIns="0" rtlCol="0"/>
            <a:lstStyle/>
            <a:p>
              <a:endParaRPr/>
            </a:p>
          </p:txBody>
        </p:sp>
        <p:sp>
          <p:nvSpPr>
            <p:cNvPr id="15" name="object 14"/>
            <p:cNvSpPr/>
            <p:nvPr/>
          </p:nvSpPr>
          <p:spPr>
            <a:xfrm>
              <a:off x="4389319" y="1895412"/>
              <a:ext cx="410845" cy="0"/>
            </a:xfrm>
            <a:custGeom>
              <a:avLst/>
              <a:gdLst/>
              <a:ahLst/>
              <a:cxnLst/>
              <a:rect l="l" t="t" r="r" b="b"/>
              <a:pathLst>
                <a:path w="410845">
                  <a:moveTo>
                    <a:pt x="0" y="0"/>
                  </a:moveTo>
                  <a:lnTo>
                    <a:pt x="410717" y="0"/>
                  </a:lnTo>
                </a:path>
              </a:pathLst>
            </a:custGeom>
            <a:ln w="12192">
              <a:solidFill>
                <a:srgbClr val="000000"/>
              </a:solidFill>
            </a:ln>
          </p:spPr>
          <p:txBody>
            <a:bodyPr wrap="square" lIns="0" tIns="0" rIns="0" bIns="0" rtlCol="0"/>
            <a:lstStyle/>
            <a:p>
              <a:endParaRPr/>
            </a:p>
          </p:txBody>
        </p:sp>
        <p:sp>
          <p:nvSpPr>
            <p:cNvPr id="16" name="object 15"/>
            <p:cNvSpPr txBox="1"/>
            <p:nvPr/>
          </p:nvSpPr>
          <p:spPr>
            <a:xfrm>
              <a:off x="1325571" y="1830896"/>
              <a:ext cx="15430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X</a:t>
              </a:r>
              <a:endParaRPr sz="1400">
                <a:latin typeface="Comic Sans MS"/>
                <a:cs typeface="Comic Sans MS"/>
              </a:endParaRPr>
            </a:p>
          </p:txBody>
        </p:sp>
        <p:sp>
          <p:nvSpPr>
            <p:cNvPr id="17" name="object 16"/>
            <p:cNvSpPr txBox="1"/>
            <p:nvPr/>
          </p:nvSpPr>
          <p:spPr>
            <a:xfrm>
              <a:off x="2326839" y="1639719"/>
              <a:ext cx="189865" cy="624840"/>
            </a:xfrm>
            <a:prstGeom prst="rect">
              <a:avLst/>
            </a:prstGeom>
          </p:spPr>
          <p:txBody>
            <a:bodyPr vert="horz" wrap="square" lIns="0" tIns="68580" rIns="0" bIns="0" rtlCol="0">
              <a:spAutoFit/>
            </a:bodyPr>
            <a:lstStyle/>
            <a:p>
              <a:pPr marL="12700">
                <a:lnSpc>
                  <a:spcPct val="100000"/>
                </a:lnSpc>
                <a:spcBef>
                  <a:spcPts val="540"/>
                </a:spcBef>
              </a:pPr>
              <a:r>
                <a:rPr sz="1900" dirty="0">
                  <a:latin typeface="Comic Sans MS"/>
                  <a:cs typeface="Comic Sans MS"/>
                </a:rPr>
                <a:t>G</a:t>
              </a:r>
              <a:endParaRPr sz="1900">
                <a:latin typeface="Comic Sans MS"/>
                <a:cs typeface="Comic Sans MS"/>
              </a:endParaRPr>
            </a:p>
            <a:p>
              <a:pPr marL="47625">
                <a:lnSpc>
                  <a:spcPct val="100000"/>
                </a:lnSpc>
                <a:spcBef>
                  <a:spcPts val="320"/>
                </a:spcBef>
              </a:pPr>
              <a:r>
                <a:rPr sz="1400" spc="-5" dirty="0">
                  <a:latin typeface="Comic Sans MS"/>
                  <a:cs typeface="Comic Sans MS"/>
                </a:rPr>
                <a:t>8</a:t>
              </a:r>
              <a:endParaRPr sz="1400">
                <a:latin typeface="Comic Sans MS"/>
                <a:cs typeface="Comic Sans MS"/>
              </a:endParaRPr>
            </a:p>
          </p:txBody>
        </p:sp>
        <p:sp>
          <p:nvSpPr>
            <p:cNvPr id="18" name="object 17"/>
            <p:cNvSpPr txBox="1"/>
            <p:nvPr/>
          </p:nvSpPr>
          <p:spPr>
            <a:xfrm>
              <a:off x="4031425" y="1598825"/>
              <a:ext cx="171450" cy="713105"/>
            </a:xfrm>
            <a:prstGeom prst="rect">
              <a:avLst/>
            </a:prstGeom>
          </p:spPr>
          <p:txBody>
            <a:bodyPr vert="horz" wrap="square" lIns="0" tIns="119380" rIns="0" bIns="0" rtlCol="0">
              <a:spAutoFit/>
            </a:bodyPr>
            <a:lstStyle/>
            <a:p>
              <a:pPr marL="12700">
                <a:lnSpc>
                  <a:spcPct val="100000"/>
                </a:lnSpc>
                <a:spcBef>
                  <a:spcPts val="940"/>
                </a:spcBef>
              </a:pPr>
              <a:r>
                <a:rPr sz="1900" dirty="0">
                  <a:latin typeface="Comic Sans MS"/>
                  <a:cs typeface="Comic Sans MS"/>
                </a:rPr>
                <a:t>C</a:t>
              </a:r>
              <a:endParaRPr sz="1900">
                <a:latin typeface="Comic Sans MS"/>
                <a:cs typeface="Comic Sans MS"/>
              </a:endParaRPr>
            </a:p>
            <a:p>
              <a:pPr marL="12700">
                <a:lnSpc>
                  <a:spcPct val="100000"/>
                </a:lnSpc>
                <a:spcBef>
                  <a:spcPts val="610"/>
                </a:spcBef>
              </a:pPr>
              <a:r>
                <a:rPr sz="1400" spc="-5" dirty="0">
                  <a:latin typeface="Comic Sans MS"/>
                  <a:cs typeface="Comic Sans MS"/>
                </a:rPr>
                <a:t>9</a:t>
              </a:r>
              <a:endParaRPr sz="1400">
                <a:latin typeface="Comic Sans MS"/>
                <a:cs typeface="Comic Sans MS"/>
              </a:endParaRPr>
            </a:p>
          </p:txBody>
        </p:sp>
        <p:sp>
          <p:nvSpPr>
            <p:cNvPr id="19" name="object 18"/>
            <p:cNvSpPr txBox="1"/>
            <p:nvPr/>
          </p:nvSpPr>
          <p:spPr>
            <a:xfrm>
              <a:off x="4557210" y="1391966"/>
              <a:ext cx="42227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pixel</a:t>
              </a:r>
              <a:endParaRPr sz="1400">
                <a:latin typeface="Comic Sans MS"/>
                <a:cs typeface="Comic Sans MS"/>
              </a:endParaRPr>
            </a:p>
          </p:txBody>
        </p:sp>
        <p:sp>
          <p:nvSpPr>
            <p:cNvPr id="20" name="object 19"/>
            <p:cNvSpPr txBox="1"/>
            <p:nvPr/>
          </p:nvSpPr>
          <p:spPr>
            <a:xfrm>
              <a:off x="2716981" y="2073193"/>
              <a:ext cx="1095375" cy="622935"/>
            </a:xfrm>
            <a:prstGeom prst="rect">
              <a:avLst/>
            </a:prstGeom>
          </p:spPr>
          <p:txBody>
            <a:bodyPr vert="horz" wrap="square" lIns="0" tIns="12065" rIns="0" bIns="0" rtlCol="0">
              <a:spAutoFit/>
            </a:bodyPr>
            <a:lstStyle/>
            <a:p>
              <a:pPr algn="ctr">
                <a:lnSpc>
                  <a:spcPts val="1595"/>
                </a:lnSpc>
                <a:spcBef>
                  <a:spcPts val="95"/>
                </a:spcBef>
              </a:pPr>
              <a:r>
                <a:rPr sz="1400" spc="-5" dirty="0">
                  <a:latin typeface="Comic Sans MS"/>
                  <a:cs typeface="Comic Sans MS"/>
                </a:rPr>
                <a:t>Y</a:t>
              </a:r>
              <a:endParaRPr sz="1400" dirty="0">
                <a:latin typeface="Comic Sans MS"/>
                <a:cs typeface="Comic Sans MS"/>
              </a:endParaRPr>
            </a:p>
            <a:p>
              <a:pPr marL="12700" marR="5080" algn="ctr">
                <a:lnSpc>
                  <a:spcPts val="1510"/>
                </a:lnSpc>
                <a:spcBef>
                  <a:spcPts val="110"/>
                </a:spcBef>
              </a:pPr>
              <a:r>
                <a:rPr sz="1400" spc="-10" dirty="0">
                  <a:latin typeface="Comic Sans MS"/>
                  <a:cs typeface="Comic Sans MS"/>
                </a:rPr>
                <a:t>intermediate  wires</a:t>
              </a:r>
              <a:endParaRPr sz="1400" dirty="0">
                <a:latin typeface="Comic Sans MS"/>
                <a:cs typeface="Comic Sans MS"/>
              </a:endParaRPr>
            </a:p>
          </p:txBody>
        </p:sp>
        <p:sp>
          <p:nvSpPr>
            <p:cNvPr id="41" name="object 40"/>
            <p:cNvSpPr txBox="1"/>
            <p:nvPr/>
          </p:nvSpPr>
          <p:spPr>
            <a:xfrm>
              <a:off x="983437" y="2214945"/>
              <a:ext cx="1195705" cy="1013460"/>
            </a:xfrm>
            <a:prstGeom prst="rect">
              <a:avLst/>
            </a:prstGeom>
          </p:spPr>
          <p:txBody>
            <a:bodyPr vert="horz" wrap="square" lIns="0" tIns="36830" rIns="0" bIns="0" rtlCol="0">
              <a:spAutoFit/>
            </a:bodyPr>
            <a:lstStyle/>
            <a:p>
              <a:pPr marL="116205" marR="464820" algn="ctr">
                <a:lnSpc>
                  <a:spcPts val="1510"/>
                </a:lnSpc>
                <a:spcBef>
                  <a:spcPts val="290"/>
                </a:spcBef>
              </a:pPr>
              <a:r>
                <a:rPr sz="1400" spc="-5" dirty="0">
                  <a:latin typeface="Comic Sans MS"/>
                  <a:cs typeface="Comic Sans MS"/>
                </a:rPr>
                <a:t>hcount,  vcount,  etc</a:t>
              </a:r>
              <a:endParaRPr sz="1400">
                <a:latin typeface="Comic Sans MS"/>
                <a:cs typeface="Comic Sans MS"/>
              </a:endParaRPr>
            </a:p>
            <a:p>
              <a:pPr marL="12700">
                <a:lnSpc>
                  <a:spcPct val="100000"/>
                </a:lnSpc>
                <a:spcBef>
                  <a:spcPts val="1380"/>
                </a:spcBef>
              </a:pPr>
              <a:r>
                <a:rPr sz="1400" b="1" spc="-5" dirty="0">
                  <a:latin typeface="Courier New"/>
                  <a:cs typeface="Courier New"/>
                </a:rPr>
                <a:t>No</a:t>
              </a:r>
              <a:r>
                <a:rPr sz="1400" b="1" spc="-70" dirty="0">
                  <a:latin typeface="Courier New"/>
                  <a:cs typeface="Courier New"/>
                </a:rPr>
                <a:t> </a:t>
              </a:r>
              <a:r>
                <a:rPr sz="1400" b="1" spc="-10" dirty="0">
                  <a:latin typeface="Courier New"/>
                  <a:cs typeface="Courier New"/>
                </a:rPr>
                <a:t>pipeline</a:t>
              </a:r>
              <a:endParaRPr sz="1400">
                <a:latin typeface="Courier New"/>
                <a:cs typeface="Courier New"/>
              </a:endParaRPr>
            </a:p>
          </p:txBody>
        </p:sp>
        <p:sp>
          <p:nvSpPr>
            <p:cNvPr id="42" name="object 41"/>
            <p:cNvSpPr txBox="1"/>
            <p:nvPr/>
          </p:nvSpPr>
          <p:spPr>
            <a:xfrm>
              <a:off x="1302718" y="3203248"/>
              <a:ext cx="1727200" cy="23876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Courier New"/>
                  <a:cs typeface="Courier New"/>
                </a:rPr>
                <a:t>assign </a:t>
              </a:r>
              <a:r>
                <a:rPr sz="1400" b="1" spc="-5" dirty="0">
                  <a:latin typeface="Courier New"/>
                  <a:cs typeface="Courier New"/>
                </a:rPr>
                <a:t>y =</a:t>
              </a:r>
              <a:r>
                <a:rPr sz="1400" b="1" spc="-60" dirty="0">
                  <a:latin typeface="Courier New"/>
                  <a:cs typeface="Courier New"/>
                </a:rPr>
                <a:t> </a:t>
              </a:r>
              <a:r>
                <a:rPr sz="1400" b="1" spc="-10" dirty="0">
                  <a:latin typeface="Courier New"/>
                  <a:cs typeface="Courier New"/>
                </a:rPr>
                <a:t>G(x);</a:t>
              </a:r>
              <a:endParaRPr sz="1400">
                <a:latin typeface="Courier New"/>
                <a:cs typeface="Courier New"/>
              </a:endParaRPr>
            </a:p>
          </p:txBody>
        </p:sp>
        <p:sp>
          <p:nvSpPr>
            <p:cNvPr id="43" name="object 42"/>
            <p:cNvSpPr txBox="1"/>
            <p:nvPr/>
          </p:nvSpPr>
          <p:spPr>
            <a:xfrm>
              <a:off x="1302718" y="3416605"/>
              <a:ext cx="2046605" cy="23876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Courier New"/>
                  <a:cs typeface="Courier New"/>
                </a:rPr>
                <a:t>assign pixel </a:t>
              </a:r>
              <a:r>
                <a:rPr sz="1400" b="1" spc="-5" dirty="0">
                  <a:latin typeface="Courier New"/>
                  <a:cs typeface="Courier New"/>
                </a:rPr>
                <a:t>=</a:t>
              </a:r>
              <a:r>
                <a:rPr sz="1400" b="1" spc="-25" dirty="0">
                  <a:latin typeface="Courier New"/>
                  <a:cs typeface="Courier New"/>
                </a:rPr>
                <a:t> </a:t>
              </a:r>
              <a:r>
                <a:rPr sz="1400" b="1" spc="-10" dirty="0">
                  <a:latin typeface="Courier New"/>
                  <a:cs typeface="Courier New"/>
                </a:rPr>
                <a:t>C(y)</a:t>
              </a:r>
              <a:endParaRPr sz="1400">
                <a:latin typeface="Courier New"/>
                <a:cs typeface="Courier New"/>
              </a:endParaRPr>
            </a:p>
          </p:txBody>
        </p:sp>
        <p:sp>
          <p:nvSpPr>
            <p:cNvPr id="44" name="object 43"/>
            <p:cNvSpPr txBox="1"/>
            <p:nvPr/>
          </p:nvSpPr>
          <p:spPr>
            <a:xfrm>
              <a:off x="3536282" y="3203248"/>
              <a:ext cx="1940560" cy="45212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urier New"/>
                  <a:cs typeface="Courier New"/>
                </a:rPr>
                <a:t>// </a:t>
              </a:r>
              <a:r>
                <a:rPr sz="1400" b="1" spc="-10" dirty="0">
                  <a:latin typeface="Courier New"/>
                  <a:cs typeface="Courier New"/>
                </a:rPr>
                <a:t>logic </a:t>
              </a:r>
              <a:r>
                <a:rPr sz="1400" b="1" spc="-5" dirty="0">
                  <a:latin typeface="Courier New"/>
                  <a:cs typeface="Courier New"/>
                </a:rPr>
                <a:t>for</a:t>
              </a:r>
              <a:r>
                <a:rPr sz="1400" b="1" spc="-30" dirty="0">
                  <a:latin typeface="Courier New"/>
                  <a:cs typeface="Courier New"/>
                </a:rPr>
                <a:t> </a:t>
              </a:r>
              <a:r>
                <a:rPr sz="1400" b="1" spc="-5" dirty="0">
                  <a:latin typeface="Courier New"/>
                  <a:cs typeface="Courier New"/>
                </a:rPr>
                <a:t>y</a:t>
              </a:r>
              <a:endParaRPr sz="1400">
                <a:latin typeface="Courier New"/>
                <a:cs typeface="Courier New"/>
              </a:endParaRPr>
            </a:p>
            <a:p>
              <a:pPr marL="12700">
                <a:lnSpc>
                  <a:spcPct val="100000"/>
                </a:lnSpc>
              </a:pPr>
              <a:r>
                <a:rPr sz="1400" b="1" spc="-5" dirty="0">
                  <a:latin typeface="Courier New"/>
                  <a:cs typeface="Courier New"/>
                </a:rPr>
                <a:t>// </a:t>
              </a:r>
              <a:r>
                <a:rPr sz="1400" b="1" spc="-10" dirty="0">
                  <a:latin typeface="Courier New"/>
                  <a:cs typeface="Courier New"/>
                </a:rPr>
                <a:t>logic </a:t>
              </a:r>
              <a:r>
                <a:rPr sz="1400" b="1" spc="-5" dirty="0">
                  <a:latin typeface="Courier New"/>
                  <a:cs typeface="Courier New"/>
                </a:rPr>
                <a:t>for</a:t>
              </a:r>
              <a:r>
                <a:rPr sz="1400" b="1" spc="-55" dirty="0">
                  <a:latin typeface="Courier New"/>
                  <a:cs typeface="Courier New"/>
                </a:rPr>
                <a:t> </a:t>
              </a:r>
              <a:r>
                <a:rPr sz="1400" b="1" spc="-10" dirty="0">
                  <a:latin typeface="Courier New"/>
                  <a:cs typeface="Courier New"/>
                </a:rPr>
                <a:t>pixel</a:t>
              </a:r>
              <a:endParaRPr sz="1400">
                <a:latin typeface="Courier New"/>
                <a:cs typeface="Courier New"/>
              </a:endParaRPr>
            </a:p>
          </p:txBody>
        </p:sp>
      </p:grpSp>
      <p:grpSp>
        <p:nvGrpSpPr>
          <p:cNvPr id="61" name="群組 60">
            <a:extLst>
              <a:ext uri="{FF2B5EF4-FFF2-40B4-BE49-F238E27FC236}">
                <a16:creationId xmlns:a16="http://schemas.microsoft.com/office/drawing/2014/main" id="{7BC3927F-9E7A-404F-80F7-357E3CEAF225}"/>
              </a:ext>
            </a:extLst>
          </p:cNvPr>
          <p:cNvGrpSpPr/>
          <p:nvPr/>
        </p:nvGrpSpPr>
        <p:grpSpPr>
          <a:xfrm>
            <a:off x="5655763" y="1214438"/>
            <a:ext cx="2717807" cy="3151098"/>
            <a:chOff x="5655763" y="1214438"/>
            <a:chExt cx="2717807" cy="3151098"/>
          </a:xfrm>
        </p:grpSpPr>
        <p:sp>
          <p:nvSpPr>
            <p:cNvPr id="4" name="object 3"/>
            <p:cNvSpPr txBox="1"/>
            <p:nvPr/>
          </p:nvSpPr>
          <p:spPr>
            <a:xfrm>
              <a:off x="6209990" y="1214438"/>
              <a:ext cx="966469" cy="227626"/>
            </a:xfrm>
            <a:prstGeom prst="rect">
              <a:avLst/>
            </a:prstGeom>
          </p:spPr>
          <p:txBody>
            <a:bodyPr vert="horz" wrap="square" lIns="0" tIns="12065" rIns="0" bIns="0" rtlCol="0">
              <a:spAutoFit/>
            </a:bodyPr>
            <a:lstStyle/>
            <a:p>
              <a:pPr marL="12700">
                <a:lnSpc>
                  <a:spcPct val="100000"/>
                </a:lnSpc>
                <a:spcBef>
                  <a:spcPts val="95"/>
                </a:spcBef>
              </a:pPr>
              <a:endParaRPr sz="1400" dirty="0">
                <a:latin typeface="Comic Sans MS"/>
                <a:cs typeface="Comic Sans MS"/>
              </a:endParaRPr>
            </a:p>
          </p:txBody>
        </p:sp>
        <p:sp>
          <p:nvSpPr>
            <p:cNvPr id="5" name="object 4"/>
            <p:cNvSpPr txBox="1"/>
            <p:nvPr/>
          </p:nvSpPr>
          <p:spPr>
            <a:xfrm>
              <a:off x="6195520" y="1427493"/>
              <a:ext cx="2178050" cy="1305560"/>
            </a:xfrm>
            <a:prstGeom prst="rect">
              <a:avLst/>
            </a:prstGeom>
          </p:spPr>
          <p:txBody>
            <a:bodyPr vert="horz" wrap="square" lIns="0" tIns="97790" rIns="0" bIns="0" rtlCol="0">
              <a:spAutoFit/>
            </a:bodyPr>
            <a:lstStyle/>
            <a:p>
              <a:pPr marL="133350" indent="-121285">
                <a:lnSpc>
                  <a:spcPct val="100000"/>
                </a:lnSpc>
                <a:spcBef>
                  <a:spcPts val="770"/>
                </a:spcBef>
                <a:buChar char="•"/>
                <a:tabLst>
                  <a:tab pos="133985" algn="l"/>
                </a:tabLst>
              </a:pPr>
              <a:r>
                <a:rPr sz="1400" spc="-5" dirty="0">
                  <a:solidFill>
                    <a:srgbClr val="953735"/>
                  </a:solidFill>
                  <a:latin typeface="Comic Sans MS"/>
                  <a:cs typeface="Comic Sans MS"/>
                </a:rPr>
                <a:t>G = game logic 8ns</a:t>
              </a:r>
              <a:r>
                <a:rPr sz="1400" spc="-50" dirty="0">
                  <a:solidFill>
                    <a:srgbClr val="953735"/>
                  </a:solidFill>
                  <a:latin typeface="Comic Sans MS"/>
                  <a:cs typeface="Comic Sans MS"/>
                </a:rPr>
                <a:t> </a:t>
              </a:r>
              <a:r>
                <a:rPr sz="1400" spc="-10" dirty="0">
                  <a:solidFill>
                    <a:srgbClr val="953735"/>
                  </a:solidFill>
                  <a:latin typeface="Comic Sans MS"/>
                  <a:cs typeface="Comic Sans MS"/>
                </a:rPr>
                <a:t>tpd</a:t>
              </a:r>
              <a:endParaRPr sz="1400" dirty="0">
                <a:latin typeface="Comic Sans MS"/>
                <a:cs typeface="Comic Sans MS"/>
              </a:endParaRPr>
            </a:p>
            <a:p>
              <a:pPr marL="133985" marR="5080" indent="-133985">
                <a:lnSpc>
                  <a:spcPts val="1510"/>
                </a:lnSpc>
                <a:spcBef>
                  <a:spcPts val="865"/>
                </a:spcBef>
                <a:buChar char="•"/>
                <a:tabLst>
                  <a:tab pos="133985" algn="l"/>
                </a:tabLst>
              </a:pPr>
              <a:r>
                <a:rPr sz="1400" spc="-5" dirty="0">
                  <a:solidFill>
                    <a:srgbClr val="953735"/>
                  </a:solidFill>
                  <a:latin typeface="Comic Sans MS"/>
                  <a:cs typeface="Comic Sans MS"/>
                </a:rPr>
                <a:t>C = draw </a:t>
              </a:r>
              <a:r>
                <a:rPr sz="1400" spc="-10" dirty="0">
                  <a:solidFill>
                    <a:srgbClr val="953735"/>
                  </a:solidFill>
                  <a:latin typeface="Comic Sans MS"/>
                  <a:cs typeface="Comic Sans MS"/>
                </a:rPr>
                <a:t>round </a:t>
              </a:r>
              <a:r>
                <a:rPr sz="1400" spc="-5" dirty="0">
                  <a:solidFill>
                    <a:srgbClr val="953735"/>
                  </a:solidFill>
                  <a:latin typeface="Comic Sans MS"/>
                  <a:cs typeface="Comic Sans MS"/>
                </a:rPr>
                <a:t>puck, use  multiply with 9ns</a:t>
              </a:r>
              <a:r>
                <a:rPr sz="1400" spc="-25" dirty="0">
                  <a:solidFill>
                    <a:srgbClr val="953735"/>
                  </a:solidFill>
                  <a:latin typeface="Comic Sans MS"/>
                  <a:cs typeface="Comic Sans MS"/>
                </a:rPr>
                <a:t> </a:t>
              </a:r>
              <a:r>
                <a:rPr sz="1400" spc="-10" dirty="0">
                  <a:solidFill>
                    <a:srgbClr val="953735"/>
                  </a:solidFill>
                  <a:latin typeface="Comic Sans MS"/>
                  <a:cs typeface="Comic Sans MS"/>
                </a:rPr>
                <a:t>tpd</a:t>
              </a:r>
              <a:endParaRPr sz="1400" dirty="0">
                <a:latin typeface="Comic Sans MS"/>
                <a:cs typeface="Comic Sans MS"/>
              </a:endParaRPr>
            </a:p>
            <a:p>
              <a:pPr marL="133350" marR="192405" indent="-133350">
                <a:lnSpc>
                  <a:spcPts val="1510"/>
                </a:lnSpc>
                <a:spcBef>
                  <a:spcPts val="844"/>
                </a:spcBef>
                <a:buChar char="•"/>
                <a:tabLst>
                  <a:tab pos="133350" algn="l"/>
                </a:tabLst>
              </a:pPr>
              <a:r>
                <a:rPr sz="1400" spc="-10" dirty="0">
                  <a:solidFill>
                    <a:srgbClr val="953735"/>
                  </a:solidFill>
                  <a:latin typeface="Comic Sans MS"/>
                  <a:cs typeface="Comic Sans MS"/>
                </a:rPr>
                <a:t>System </a:t>
              </a:r>
              <a:r>
                <a:rPr sz="1400" spc="-5" dirty="0">
                  <a:solidFill>
                    <a:srgbClr val="953735"/>
                  </a:solidFill>
                  <a:latin typeface="Comic Sans MS"/>
                  <a:cs typeface="Comic Sans MS"/>
                </a:rPr>
                <a:t>clock </a:t>
              </a:r>
              <a:r>
                <a:rPr sz="1400" spc="-10" dirty="0">
                  <a:solidFill>
                    <a:srgbClr val="953735"/>
                  </a:solidFill>
                  <a:latin typeface="Comic Sans MS"/>
                  <a:cs typeface="Comic Sans MS"/>
                </a:rPr>
                <a:t>65mhz </a:t>
              </a:r>
              <a:r>
                <a:rPr sz="1400" spc="-5" dirty="0">
                  <a:solidFill>
                    <a:srgbClr val="953735"/>
                  </a:solidFill>
                  <a:latin typeface="Comic Sans MS"/>
                  <a:cs typeface="Comic Sans MS"/>
                </a:rPr>
                <a:t>=  15ns period –</a:t>
              </a:r>
              <a:r>
                <a:rPr sz="1400" spc="-30" dirty="0">
                  <a:solidFill>
                    <a:srgbClr val="953735"/>
                  </a:solidFill>
                  <a:latin typeface="Comic Sans MS"/>
                  <a:cs typeface="Comic Sans MS"/>
                </a:rPr>
                <a:t> </a:t>
              </a:r>
              <a:r>
                <a:rPr sz="1400" spc="-5" dirty="0">
                  <a:solidFill>
                    <a:srgbClr val="953735"/>
                  </a:solidFill>
                  <a:latin typeface="Comic Sans MS"/>
                  <a:cs typeface="Comic Sans MS"/>
                </a:rPr>
                <a:t>opps</a:t>
              </a:r>
              <a:endParaRPr sz="1400" dirty="0">
                <a:latin typeface="Comic Sans MS"/>
                <a:cs typeface="Comic Sans MS"/>
              </a:endParaRPr>
            </a:p>
          </p:txBody>
        </p:sp>
        <p:sp>
          <p:nvSpPr>
            <p:cNvPr id="52" name="object 51"/>
            <p:cNvSpPr txBox="1"/>
            <p:nvPr/>
          </p:nvSpPr>
          <p:spPr>
            <a:xfrm>
              <a:off x="6386779" y="3059991"/>
              <a:ext cx="1834514" cy="1092200"/>
            </a:xfrm>
            <a:prstGeom prst="rect">
              <a:avLst/>
            </a:prstGeom>
          </p:spPr>
          <p:txBody>
            <a:bodyPr vert="horz" wrap="square" lIns="0" tIns="12065" rIns="0" bIns="0" rtlCol="0">
              <a:spAutoFit/>
            </a:bodyPr>
            <a:lstStyle/>
            <a:p>
              <a:pPr marL="12700" marR="5080">
                <a:lnSpc>
                  <a:spcPct val="100000"/>
                </a:lnSpc>
                <a:spcBef>
                  <a:spcPts val="95"/>
                </a:spcBef>
                <a:tabLst>
                  <a:tab pos="1289050" algn="l"/>
                </a:tabLst>
              </a:pPr>
              <a:r>
                <a:rPr sz="1400" b="1" spc="-5" dirty="0">
                  <a:latin typeface="Courier New"/>
                  <a:cs typeface="Courier New"/>
                </a:rPr>
                <a:t>reg </a:t>
              </a:r>
              <a:r>
                <a:rPr sz="1400" b="1" spc="-10" dirty="0">
                  <a:latin typeface="Courier New"/>
                  <a:cs typeface="Courier New"/>
                </a:rPr>
                <a:t>[N:0] x,y;  </a:t>
              </a:r>
              <a:r>
                <a:rPr sz="1400" b="1" spc="-5" dirty="0">
                  <a:latin typeface="Courier New"/>
                  <a:cs typeface="Courier New"/>
                </a:rPr>
                <a:t>reg </a:t>
              </a:r>
              <a:r>
                <a:rPr sz="1400" b="1" spc="-10" dirty="0">
                  <a:latin typeface="Courier New"/>
                  <a:cs typeface="Courier New"/>
                </a:rPr>
                <a:t>[23:0] pixel  alway</a:t>
              </a:r>
              <a:r>
                <a:rPr sz="1400" b="1" spc="-5" dirty="0">
                  <a:latin typeface="Courier New"/>
                  <a:cs typeface="Courier New"/>
                </a:rPr>
                <a:t>s @ *</a:t>
              </a:r>
              <a:r>
                <a:rPr sz="1400" b="1" dirty="0">
                  <a:latin typeface="Courier New"/>
                  <a:cs typeface="Courier New"/>
                </a:rPr>
                <a:t>	</a:t>
              </a:r>
              <a:r>
                <a:rPr sz="1400" b="1" spc="-10" dirty="0">
                  <a:latin typeface="Courier New"/>
                  <a:cs typeface="Courier New"/>
                </a:rPr>
                <a:t>begin</a:t>
              </a:r>
              <a:endParaRPr sz="1400" dirty="0">
                <a:latin typeface="Courier New"/>
                <a:cs typeface="Courier New"/>
              </a:endParaRPr>
            </a:p>
            <a:p>
              <a:pPr marL="331470">
                <a:lnSpc>
                  <a:spcPct val="100000"/>
                </a:lnSpc>
              </a:pPr>
              <a:r>
                <a:rPr sz="1400" b="1" spc="-10" dirty="0">
                  <a:latin typeface="Courier New"/>
                  <a:cs typeface="Courier New"/>
                </a:rPr>
                <a:t>y=G(x);</a:t>
              </a:r>
              <a:endParaRPr sz="1400" dirty="0">
                <a:latin typeface="Courier New"/>
                <a:cs typeface="Courier New"/>
              </a:endParaRPr>
            </a:p>
            <a:p>
              <a:pPr marL="331470">
                <a:lnSpc>
                  <a:spcPct val="100000"/>
                </a:lnSpc>
              </a:pPr>
              <a:r>
                <a:rPr sz="1400" b="1" spc="-10" dirty="0">
                  <a:latin typeface="Courier New"/>
                  <a:cs typeface="Courier New"/>
                </a:rPr>
                <a:t>pixel </a:t>
              </a:r>
              <a:r>
                <a:rPr sz="1400" b="1" spc="-5" dirty="0">
                  <a:latin typeface="Courier New"/>
                  <a:cs typeface="Courier New"/>
                </a:rPr>
                <a:t>=</a:t>
              </a:r>
              <a:r>
                <a:rPr sz="1400" b="1" spc="-35" dirty="0">
                  <a:latin typeface="Courier New"/>
                  <a:cs typeface="Courier New"/>
                </a:rPr>
                <a:t> </a:t>
              </a:r>
              <a:r>
                <a:rPr sz="1400" b="1" spc="-10" dirty="0">
                  <a:latin typeface="Courier New"/>
                  <a:cs typeface="Courier New"/>
                </a:rPr>
                <a:t>C(y);</a:t>
              </a:r>
              <a:endParaRPr sz="1400" dirty="0">
                <a:latin typeface="Courier New"/>
                <a:cs typeface="Courier New"/>
              </a:endParaRPr>
            </a:p>
          </p:txBody>
        </p:sp>
        <p:sp>
          <p:nvSpPr>
            <p:cNvPr id="53" name="object 52"/>
            <p:cNvSpPr txBox="1"/>
            <p:nvPr/>
          </p:nvSpPr>
          <p:spPr>
            <a:xfrm>
              <a:off x="6386779" y="4126776"/>
              <a:ext cx="34544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urier New"/>
                  <a:cs typeface="Courier New"/>
                </a:rPr>
                <a:t>end</a:t>
              </a:r>
              <a:endParaRPr sz="1400">
                <a:latin typeface="Courier New"/>
                <a:cs typeface="Courier New"/>
              </a:endParaRPr>
            </a:p>
          </p:txBody>
        </p:sp>
        <p:sp>
          <p:nvSpPr>
            <p:cNvPr id="54" name="object 53"/>
            <p:cNvSpPr/>
            <p:nvPr/>
          </p:nvSpPr>
          <p:spPr>
            <a:xfrm>
              <a:off x="5660335" y="3347022"/>
              <a:ext cx="394715" cy="201929"/>
            </a:xfrm>
            <a:prstGeom prst="rect">
              <a:avLst/>
            </a:prstGeom>
            <a:blipFill>
              <a:blip r:embed="rId2" cstate="print"/>
              <a:stretch>
                <a:fillRect/>
              </a:stretch>
            </a:blipFill>
          </p:spPr>
          <p:txBody>
            <a:bodyPr wrap="square" lIns="0" tIns="0" rIns="0" bIns="0" rtlCol="0"/>
            <a:lstStyle/>
            <a:p>
              <a:endParaRPr/>
            </a:p>
          </p:txBody>
        </p:sp>
        <p:sp>
          <p:nvSpPr>
            <p:cNvPr id="55" name="object 54"/>
            <p:cNvSpPr/>
            <p:nvPr/>
          </p:nvSpPr>
          <p:spPr>
            <a:xfrm>
              <a:off x="6105343" y="3448112"/>
              <a:ext cx="50292" cy="50547"/>
            </a:xfrm>
            <a:prstGeom prst="rect">
              <a:avLst/>
            </a:prstGeom>
            <a:blipFill>
              <a:blip r:embed="rId3" cstate="print"/>
              <a:stretch>
                <a:fillRect/>
              </a:stretch>
            </a:blipFill>
          </p:spPr>
          <p:txBody>
            <a:bodyPr wrap="square" lIns="0" tIns="0" rIns="0" bIns="0" rtlCol="0"/>
            <a:lstStyle/>
            <a:p>
              <a:endParaRPr/>
            </a:p>
          </p:txBody>
        </p:sp>
        <p:sp>
          <p:nvSpPr>
            <p:cNvPr id="56" name="object 55"/>
            <p:cNvSpPr/>
            <p:nvPr/>
          </p:nvSpPr>
          <p:spPr>
            <a:xfrm>
              <a:off x="5655763" y="3341687"/>
              <a:ext cx="505205" cy="207263"/>
            </a:xfrm>
            <a:prstGeom prst="rect">
              <a:avLst/>
            </a:prstGeom>
            <a:blipFill>
              <a:blip r:embed="rId4" cstate="print"/>
              <a:stretch>
                <a:fillRect/>
              </a:stretch>
            </a:blipFill>
          </p:spPr>
          <p:txBody>
            <a:bodyPr wrap="square" lIns="0" tIns="0" rIns="0" bIns="0" rtlCol="0"/>
            <a:lstStyle/>
            <a:p>
              <a:endParaRPr/>
            </a:p>
          </p:txBody>
        </p:sp>
        <p:sp>
          <p:nvSpPr>
            <p:cNvPr id="57" name="object 56"/>
            <p:cNvSpPr/>
            <p:nvPr/>
          </p:nvSpPr>
          <p:spPr>
            <a:xfrm>
              <a:off x="5655763" y="3341687"/>
              <a:ext cx="505459" cy="212725"/>
            </a:xfrm>
            <a:custGeom>
              <a:avLst/>
              <a:gdLst/>
              <a:ahLst/>
              <a:cxnLst/>
              <a:rect l="l" t="t" r="r" b="b"/>
              <a:pathLst>
                <a:path w="505460" h="212725">
                  <a:moveTo>
                    <a:pt x="110489" y="51053"/>
                  </a:moveTo>
                  <a:lnTo>
                    <a:pt x="110489" y="3047"/>
                  </a:lnTo>
                  <a:lnTo>
                    <a:pt x="109728" y="1523"/>
                  </a:lnTo>
                  <a:lnTo>
                    <a:pt x="108204" y="761"/>
                  </a:lnTo>
                  <a:lnTo>
                    <a:pt x="105918" y="0"/>
                  </a:lnTo>
                  <a:lnTo>
                    <a:pt x="104394" y="761"/>
                  </a:lnTo>
                  <a:lnTo>
                    <a:pt x="1524" y="102869"/>
                  </a:lnTo>
                  <a:lnTo>
                    <a:pt x="0" y="105155"/>
                  </a:lnTo>
                  <a:lnTo>
                    <a:pt x="0" y="108203"/>
                  </a:lnTo>
                  <a:lnTo>
                    <a:pt x="8382" y="116585"/>
                  </a:lnTo>
                  <a:lnTo>
                    <a:pt x="8382" y="102869"/>
                  </a:lnTo>
                  <a:lnTo>
                    <a:pt x="11811" y="106298"/>
                  </a:lnTo>
                  <a:lnTo>
                    <a:pt x="101346" y="16763"/>
                  </a:lnTo>
                  <a:lnTo>
                    <a:pt x="101346" y="5333"/>
                  </a:lnTo>
                  <a:lnTo>
                    <a:pt x="109728" y="8381"/>
                  </a:lnTo>
                  <a:lnTo>
                    <a:pt x="109728" y="51053"/>
                  </a:lnTo>
                  <a:lnTo>
                    <a:pt x="110489" y="51053"/>
                  </a:lnTo>
                  <a:close/>
                </a:path>
                <a:path w="505460" h="212725">
                  <a:moveTo>
                    <a:pt x="11811" y="106298"/>
                  </a:moveTo>
                  <a:lnTo>
                    <a:pt x="8382" y="102869"/>
                  </a:lnTo>
                  <a:lnTo>
                    <a:pt x="8382" y="109727"/>
                  </a:lnTo>
                  <a:lnTo>
                    <a:pt x="11811" y="106298"/>
                  </a:lnTo>
                  <a:close/>
                </a:path>
                <a:path w="505460" h="212725">
                  <a:moveTo>
                    <a:pt x="109728" y="204215"/>
                  </a:moveTo>
                  <a:lnTo>
                    <a:pt x="11811" y="106298"/>
                  </a:lnTo>
                  <a:lnTo>
                    <a:pt x="8382" y="109727"/>
                  </a:lnTo>
                  <a:lnTo>
                    <a:pt x="8382" y="116585"/>
                  </a:lnTo>
                  <a:lnTo>
                    <a:pt x="101346" y="209549"/>
                  </a:lnTo>
                  <a:lnTo>
                    <a:pt x="101346" y="207263"/>
                  </a:lnTo>
                  <a:lnTo>
                    <a:pt x="109728" y="204215"/>
                  </a:lnTo>
                  <a:close/>
                </a:path>
                <a:path w="505460" h="212725">
                  <a:moveTo>
                    <a:pt x="109728" y="8381"/>
                  </a:moveTo>
                  <a:lnTo>
                    <a:pt x="101346" y="5333"/>
                  </a:lnTo>
                  <a:lnTo>
                    <a:pt x="101346" y="16763"/>
                  </a:lnTo>
                  <a:lnTo>
                    <a:pt x="109728" y="8381"/>
                  </a:lnTo>
                  <a:close/>
                </a:path>
                <a:path w="505460" h="212725">
                  <a:moveTo>
                    <a:pt x="109728" y="51053"/>
                  </a:moveTo>
                  <a:lnTo>
                    <a:pt x="109728" y="8381"/>
                  </a:lnTo>
                  <a:lnTo>
                    <a:pt x="101346" y="16763"/>
                  </a:lnTo>
                  <a:lnTo>
                    <a:pt x="101346" y="58673"/>
                  </a:lnTo>
                  <a:lnTo>
                    <a:pt x="103632" y="60959"/>
                  </a:lnTo>
                  <a:lnTo>
                    <a:pt x="105918" y="60959"/>
                  </a:lnTo>
                  <a:lnTo>
                    <a:pt x="105918" y="51053"/>
                  </a:lnTo>
                  <a:lnTo>
                    <a:pt x="109728" y="51053"/>
                  </a:lnTo>
                  <a:close/>
                </a:path>
                <a:path w="505460" h="212725">
                  <a:moveTo>
                    <a:pt x="403860" y="195833"/>
                  </a:moveTo>
                  <a:lnTo>
                    <a:pt x="403860" y="154685"/>
                  </a:lnTo>
                  <a:lnTo>
                    <a:pt x="401574" y="152399"/>
                  </a:lnTo>
                  <a:lnTo>
                    <a:pt x="103632" y="152399"/>
                  </a:lnTo>
                  <a:lnTo>
                    <a:pt x="101346" y="154685"/>
                  </a:lnTo>
                  <a:lnTo>
                    <a:pt x="101346" y="195833"/>
                  </a:lnTo>
                  <a:lnTo>
                    <a:pt x="105918" y="200405"/>
                  </a:lnTo>
                  <a:lnTo>
                    <a:pt x="105918" y="161543"/>
                  </a:lnTo>
                  <a:lnTo>
                    <a:pt x="110489" y="156971"/>
                  </a:lnTo>
                  <a:lnTo>
                    <a:pt x="110489" y="161543"/>
                  </a:lnTo>
                  <a:lnTo>
                    <a:pt x="393954" y="161543"/>
                  </a:lnTo>
                  <a:lnTo>
                    <a:pt x="393954" y="156971"/>
                  </a:lnTo>
                  <a:lnTo>
                    <a:pt x="399288" y="161543"/>
                  </a:lnTo>
                  <a:lnTo>
                    <a:pt x="399288" y="200405"/>
                  </a:lnTo>
                  <a:lnTo>
                    <a:pt x="403860" y="195833"/>
                  </a:lnTo>
                  <a:close/>
                </a:path>
                <a:path w="505460" h="212725">
                  <a:moveTo>
                    <a:pt x="109728" y="211073"/>
                  </a:moveTo>
                  <a:lnTo>
                    <a:pt x="109728" y="204215"/>
                  </a:lnTo>
                  <a:lnTo>
                    <a:pt x="101346" y="207263"/>
                  </a:lnTo>
                  <a:lnTo>
                    <a:pt x="101346" y="209549"/>
                  </a:lnTo>
                  <a:lnTo>
                    <a:pt x="104394" y="212597"/>
                  </a:lnTo>
                  <a:lnTo>
                    <a:pt x="105918" y="212597"/>
                  </a:lnTo>
                  <a:lnTo>
                    <a:pt x="108204" y="211835"/>
                  </a:lnTo>
                  <a:lnTo>
                    <a:pt x="109728" y="211073"/>
                  </a:lnTo>
                  <a:close/>
                </a:path>
                <a:path w="505460" h="212725">
                  <a:moveTo>
                    <a:pt x="399288" y="51053"/>
                  </a:moveTo>
                  <a:lnTo>
                    <a:pt x="105918" y="51053"/>
                  </a:lnTo>
                  <a:lnTo>
                    <a:pt x="110489" y="55625"/>
                  </a:lnTo>
                  <a:lnTo>
                    <a:pt x="110489" y="60959"/>
                  </a:lnTo>
                  <a:lnTo>
                    <a:pt x="393954" y="60959"/>
                  </a:lnTo>
                  <a:lnTo>
                    <a:pt x="393954" y="55625"/>
                  </a:lnTo>
                  <a:lnTo>
                    <a:pt x="399288" y="51053"/>
                  </a:lnTo>
                  <a:close/>
                </a:path>
                <a:path w="505460" h="212725">
                  <a:moveTo>
                    <a:pt x="110489" y="60959"/>
                  </a:moveTo>
                  <a:lnTo>
                    <a:pt x="110489" y="55625"/>
                  </a:lnTo>
                  <a:lnTo>
                    <a:pt x="105918" y="51053"/>
                  </a:lnTo>
                  <a:lnTo>
                    <a:pt x="105918" y="60959"/>
                  </a:lnTo>
                  <a:lnTo>
                    <a:pt x="110489" y="60959"/>
                  </a:lnTo>
                  <a:close/>
                </a:path>
                <a:path w="505460" h="212725">
                  <a:moveTo>
                    <a:pt x="110489" y="161543"/>
                  </a:moveTo>
                  <a:lnTo>
                    <a:pt x="110489" y="156971"/>
                  </a:lnTo>
                  <a:lnTo>
                    <a:pt x="105918" y="161543"/>
                  </a:lnTo>
                  <a:lnTo>
                    <a:pt x="110489" y="161543"/>
                  </a:lnTo>
                  <a:close/>
                </a:path>
                <a:path w="505460" h="212725">
                  <a:moveTo>
                    <a:pt x="110489" y="209549"/>
                  </a:moveTo>
                  <a:lnTo>
                    <a:pt x="110489" y="161543"/>
                  </a:lnTo>
                  <a:lnTo>
                    <a:pt x="105918" y="161543"/>
                  </a:lnTo>
                  <a:lnTo>
                    <a:pt x="105918" y="200405"/>
                  </a:lnTo>
                  <a:lnTo>
                    <a:pt x="109728" y="204215"/>
                  </a:lnTo>
                  <a:lnTo>
                    <a:pt x="109728" y="211073"/>
                  </a:lnTo>
                  <a:lnTo>
                    <a:pt x="110489" y="209549"/>
                  </a:lnTo>
                  <a:close/>
                </a:path>
                <a:path w="505460" h="212725">
                  <a:moveTo>
                    <a:pt x="505206" y="108203"/>
                  </a:moveTo>
                  <a:lnTo>
                    <a:pt x="505206" y="105155"/>
                  </a:lnTo>
                  <a:lnTo>
                    <a:pt x="503682" y="102869"/>
                  </a:lnTo>
                  <a:lnTo>
                    <a:pt x="400812" y="761"/>
                  </a:lnTo>
                  <a:lnTo>
                    <a:pt x="399288" y="0"/>
                  </a:lnTo>
                  <a:lnTo>
                    <a:pt x="397002" y="761"/>
                  </a:lnTo>
                  <a:lnTo>
                    <a:pt x="395478" y="1523"/>
                  </a:lnTo>
                  <a:lnTo>
                    <a:pt x="393954" y="3047"/>
                  </a:lnTo>
                  <a:lnTo>
                    <a:pt x="393954" y="51053"/>
                  </a:lnTo>
                  <a:lnTo>
                    <a:pt x="395478" y="51053"/>
                  </a:lnTo>
                  <a:lnTo>
                    <a:pt x="395478" y="8381"/>
                  </a:lnTo>
                  <a:lnTo>
                    <a:pt x="403860" y="5333"/>
                  </a:lnTo>
                  <a:lnTo>
                    <a:pt x="403860" y="16763"/>
                  </a:lnTo>
                  <a:lnTo>
                    <a:pt x="493395" y="106298"/>
                  </a:lnTo>
                  <a:lnTo>
                    <a:pt x="496824" y="102869"/>
                  </a:lnTo>
                  <a:lnTo>
                    <a:pt x="496824" y="116585"/>
                  </a:lnTo>
                  <a:lnTo>
                    <a:pt x="505206" y="108203"/>
                  </a:lnTo>
                  <a:close/>
                </a:path>
                <a:path w="505460" h="212725">
                  <a:moveTo>
                    <a:pt x="399288" y="60959"/>
                  </a:moveTo>
                  <a:lnTo>
                    <a:pt x="399288" y="51053"/>
                  </a:lnTo>
                  <a:lnTo>
                    <a:pt x="393954" y="55625"/>
                  </a:lnTo>
                  <a:lnTo>
                    <a:pt x="393954" y="60959"/>
                  </a:lnTo>
                  <a:lnTo>
                    <a:pt x="399288" y="60959"/>
                  </a:lnTo>
                  <a:close/>
                </a:path>
                <a:path w="505460" h="212725">
                  <a:moveTo>
                    <a:pt x="399288" y="161543"/>
                  </a:moveTo>
                  <a:lnTo>
                    <a:pt x="393954" y="156971"/>
                  </a:lnTo>
                  <a:lnTo>
                    <a:pt x="393954" y="161543"/>
                  </a:lnTo>
                  <a:lnTo>
                    <a:pt x="399288" y="161543"/>
                  </a:lnTo>
                  <a:close/>
                </a:path>
                <a:path w="505460" h="212725">
                  <a:moveTo>
                    <a:pt x="399288" y="200405"/>
                  </a:moveTo>
                  <a:lnTo>
                    <a:pt x="399288" y="161543"/>
                  </a:lnTo>
                  <a:lnTo>
                    <a:pt x="393954" y="161543"/>
                  </a:lnTo>
                  <a:lnTo>
                    <a:pt x="393954" y="209549"/>
                  </a:lnTo>
                  <a:lnTo>
                    <a:pt x="395478" y="211073"/>
                  </a:lnTo>
                  <a:lnTo>
                    <a:pt x="395478" y="204215"/>
                  </a:lnTo>
                  <a:lnTo>
                    <a:pt x="399288" y="200405"/>
                  </a:lnTo>
                  <a:close/>
                </a:path>
                <a:path w="505460" h="212725">
                  <a:moveTo>
                    <a:pt x="403860" y="16763"/>
                  </a:moveTo>
                  <a:lnTo>
                    <a:pt x="403860" y="5333"/>
                  </a:lnTo>
                  <a:lnTo>
                    <a:pt x="395478" y="8381"/>
                  </a:lnTo>
                  <a:lnTo>
                    <a:pt x="403860" y="16763"/>
                  </a:lnTo>
                  <a:close/>
                </a:path>
                <a:path w="505460" h="212725">
                  <a:moveTo>
                    <a:pt x="403860" y="58673"/>
                  </a:moveTo>
                  <a:lnTo>
                    <a:pt x="403860" y="16763"/>
                  </a:lnTo>
                  <a:lnTo>
                    <a:pt x="395478" y="8381"/>
                  </a:lnTo>
                  <a:lnTo>
                    <a:pt x="395478" y="51053"/>
                  </a:lnTo>
                  <a:lnTo>
                    <a:pt x="399288" y="51053"/>
                  </a:lnTo>
                  <a:lnTo>
                    <a:pt x="399288" y="60959"/>
                  </a:lnTo>
                  <a:lnTo>
                    <a:pt x="401574" y="60959"/>
                  </a:lnTo>
                  <a:lnTo>
                    <a:pt x="403860" y="58673"/>
                  </a:lnTo>
                  <a:close/>
                </a:path>
                <a:path w="505460" h="212725">
                  <a:moveTo>
                    <a:pt x="496824" y="116585"/>
                  </a:moveTo>
                  <a:lnTo>
                    <a:pt x="496824" y="109727"/>
                  </a:lnTo>
                  <a:lnTo>
                    <a:pt x="493395" y="106298"/>
                  </a:lnTo>
                  <a:lnTo>
                    <a:pt x="395478" y="204215"/>
                  </a:lnTo>
                  <a:lnTo>
                    <a:pt x="403860" y="207263"/>
                  </a:lnTo>
                  <a:lnTo>
                    <a:pt x="403860" y="209549"/>
                  </a:lnTo>
                  <a:lnTo>
                    <a:pt x="496824" y="116585"/>
                  </a:lnTo>
                  <a:close/>
                </a:path>
                <a:path w="505460" h="212725">
                  <a:moveTo>
                    <a:pt x="403860" y="209549"/>
                  </a:moveTo>
                  <a:lnTo>
                    <a:pt x="403860" y="207263"/>
                  </a:lnTo>
                  <a:lnTo>
                    <a:pt x="395478" y="204215"/>
                  </a:lnTo>
                  <a:lnTo>
                    <a:pt x="395478" y="211073"/>
                  </a:lnTo>
                  <a:lnTo>
                    <a:pt x="397002" y="211835"/>
                  </a:lnTo>
                  <a:lnTo>
                    <a:pt x="399288" y="212597"/>
                  </a:lnTo>
                  <a:lnTo>
                    <a:pt x="400812" y="212597"/>
                  </a:lnTo>
                  <a:lnTo>
                    <a:pt x="403860" y="209549"/>
                  </a:lnTo>
                  <a:close/>
                </a:path>
                <a:path w="505460" h="212725">
                  <a:moveTo>
                    <a:pt x="496824" y="109727"/>
                  </a:moveTo>
                  <a:lnTo>
                    <a:pt x="496824" y="102869"/>
                  </a:lnTo>
                  <a:lnTo>
                    <a:pt x="493395" y="106298"/>
                  </a:lnTo>
                  <a:lnTo>
                    <a:pt x="496824" y="109727"/>
                  </a:lnTo>
                  <a:close/>
                </a:path>
              </a:pathLst>
            </a:custGeom>
            <a:solidFill>
              <a:srgbClr val="4A7EBB"/>
            </a:solidFill>
          </p:spPr>
          <p:txBody>
            <a:bodyPr wrap="square" lIns="0" tIns="0" rIns="0" bIns="0" rtlCol="0"/>
            <a:lstStyle/>
            <a:p>
              <a:endParaRPr/>
            </a:p>
          </p:txBody>
        </p:sp>
      </p:grpSp>
      <p:sp>
        <p:nvSpPr>
          <p:cNvPr id="58" name="object 57"/>
          <p:cNvSpPr txBox="1"/>
          <p:nvPr/>
        </p:nvSpPr>
        <p:spPr>
          <a:xfrm>
            <a:off x="5714690" y="5373434"/>
            <a:ext cx="1963420" cy="452120"/>
          </a:xfrm>
          <a:prstGeom prst="rect">
            <a:avLst/>
          </a:prstGeom>
        </p:spPr>
        <p:txBody>
          <a:bodyPr vert="horz" wrap="square" lIns="0" tIns="12065" rIns="0" bIns="0" rtlCol="0">
            <a:spAutoFit/>
          </a:bodyPr>
          <a:lstStyle/>
          <a:p>
            <a:pPr marL="12700" marR="5080">
              <a:lnSpc>
                <a:spcPct val="100000"/>
              </a:lnSpc>
              <a:spcBef>
                <a:spcPts val="95"/>
              </a:spcBef>
            </a:pPr>
            <a:r>
              <a:rPr sz="1400" spc="-5" dirty="0">
                <a:solidFill>
                  <a:srgbClr val="C00000"/>
                </a:solidFill>
                <a:latin typeface="Comic Sans MS"/>
                <a:cs typeface="Comic Sans MS"/>
              </a:rPr>
              <a:t>Latency = 2 clock cyles!  </a:t>
            </a:r>
            <a:r>
              <a:rPr sz="1400" spc="-10" dirty="0">
                <a:solidFill>
                  <a:srgbClr val="C00000"/>
                </a:solidFill>
                <a:latin typeface="Comic Sans MS"/>
                <a:cs typeface="Comic Sans MS"/>
              </a:rPr>
              <a:t>Implications?</a:t>
            </a:r>
            <a:endParaRPr sz="1400" dirty="0">
              <a:latin typeface="Comic Sans MS"/>
              <a:cs typeface="Comic Sans MS"/>
            </a:endParaRPr>
          </a:p>
        </p:txBody>
      </p:sp>
      <p:grpSp>
        <p:nvGrpSpPr>
          <p:cNvPr id="60" name="群組 59">
            <a:extLst>
              <a:ext uri="{FF2B5EF4-FFF2-40B4-BE49-F238E27FC236}">
                <a16:creationId xmlns:a16="http://schemas.microsoft.com/office/drawing/2014/main" id="{971BAB58-5211-41C9-A9BF-A8EBE70AC29F}"/>
              </a:ext>
            </a:extLst>
          </p:cNvPr>
          <p:cNvGrpSpPr/>
          <p:nvPr/>
        </p:nvGrpSpPr>
        <p:grpSpPr>
          <a:xfrm>
            <a:off x="983432" y="4090728"/>
            <a:ext cx="4544687" cy="2513574"/>
            <a:chOff x="983432" y="4090728"/>
            <a:chExt cx="4544687" cy="2513574"/>
          </a:xfrm>
        </p:grpSpPr>
        <p:sp>
          <p:nvSpPr>
            <p:cNvPr id="21" name="object 20"/>
            <p:cNvSpPr/>
            <p:nvPr/>
          </p:nvSpPr>
          <p:spPr>
            <a:xfrm>
              <a:off x="2173423" y="4344480"/>
              <a:ext cx="530860" cy="715010"/>
            </a:xfrm>
            <a:custGeom>
              <a:avLst/>
              <a:gdLst/>
              <a:ahLst/>
              <a:cxnLst/>
              <a:rect l="l" t="t" r="r" b="b"/>
              <a:pathLst>
                <a:path w="530860" h="715010">
                  <a:moveTo>
                    <a:pt x="530352" y="576834"/>
                  </a:moveTo>
                  <a:lnTo>
                    <a:pt x="530352" y="137922"/>
                  </a:lnTo>
                  <a:lnTo>
                    <a:pt x="523323" y="94317"/>
                  </a:lnTo>
                  <a:lnTo>
                    <a:pt x="503749" y="56455"/>
                  </a:lnTo>
                  <a:lnTo>
                    <a:pt x="473896" y="26602"/>
                  </a:lnTo>
                  <a:lnTo>
                    <a:pt x="436034" y="7028"/>
                  </a:lnTo>
                  <a:lnTo>
                    <a:pt x="392430" y="0"/>
                  </a:lnTo>
                  <a:lnTo>
                    <a:pt x="137922" y="0"/>
                  </a:lnTo>
                  <a:lnTo>
                    <a:pt x="94317" y="7028"/>
                  </a:lnTo>
                  <a:lnTo>
                    <a:pt x="56455" y="26602"/>
                  </a:lnTo>
                  <a:lnTo>
                    <a:pt x="26602" y="56455"/>
                  </a:lnTo>
                  <a:lnTo>
                    <a:pt x="7028" y="94317"/>
                  </a:lnTo>
                  <a:lnTo>
                    <a:pt x="0" y="137922"/>
                  </a:lnTo>
                  <a:lnTo>
                    <a:pt x="0" y="576834"/>
                  </a:lnTo>
                  <a:lnTo>
                    <a:pt x="7028" y="620438"/>
                  </a:lnTo>
                  <a:lnTo>
                    <a:pt x="26602" y="658300"/>
                  </a:lnTo>
                  <a:lnTo>
                    <a:pt x="56455" y="688153"/>
                  </a:lnTo>
                  <a:lnTo>
                    <a:pt x="94317" y="707727"/>
                  </a:lnTo>
                  <a:lnTo>
                    <a:pt x="137922" y="714756"/>
                  </a:lnTo>
                  <a:lnTo>
                    <a:pt x="392430" y="714756"/>
                  </a:lnTo>
                  <a:lnTo>
                    <a:pt x="436034" y="707727"/>
                  </a:lnTo>
                  <a:lnTo>
                    <a:pt x="473896" y="688153"/>
                  </a:lnTo>
                  <a:lnTo>
                    <a:pt x="503749" y="658300"/>
                  </a:lnTo>
                  <a:lnTo>
                    <a:pt x="523323" y="620438"/>
                  </a:lnTo>
                  <a:lnTo>
                    <a:pt x="530352" y="576834"/>
                  </a:lnTo>
                  <a:close/>
                </a:path>
              </a:pathLst>
            </a:custGeom>
            <a:solidFill>
              <a:srgbClr val="CCFFFF"/>
            </a:solidFill>
          </p:spPr>
          <p:txBody>
            <a:bodyPr wrap="square" lIns="0" tIns="0" rIns="0" bIns="0" rtlCol="0"/>
            <a:lstStyle/>
            <a:p>
              <a:endParaRPr/>
            </a:p>
          </p:txBody>
        </p:sp>
        <p:sp>
          <p:nvSpPr>
            <p:cNvPr id="22" name="object 21"/>
            <p:cNvSpPr/>
            <p:nvPr/>
          </p:nvSpPr>
          <p:spPr>
            <a:xfrm>
              <a:off x="2160468" y="4332287"/>
              <a:ext cx="556260" cy="743585"/>
            </a:xfrm>
            <a:custGeom>
              <a:avLst/>
              <a:gdLst/>
              <a:ahLst/>
              <a:cxnLst/>
              <a:rect l="l" t="t" r="r" b="b"/>
              <a:pathLst>
                <a:path w="556260" h="743585">
                  <a:moveTo>
                    <a:pt x="762" y="597407"/>
                  </a:moveTo>
                  <a:lnTo>
                    <a:pt x="761" y="142493"/>
                  </a:lnTo>
                  <a:lnTo>
                    <a:pt x="0" y="150113"/>
                  </a:lnTo>
                  <a:lnTo>
                    <a:pt x="0" y="589026"/>
                  </a:lnTo>
                  <a:lnTo>
                    <a:pt x="762" y="597407"/>
                  </a:lnTo>
                  <a:close/>
                </a:path>
                <a:path w="556260" h="743585">
                  <a:moveTo>
                    <a:pt x="556260" y="589026"/>
                  </a:moveTo>
                  <a:lnTo>
                    <a:pt x="556260" y="150113"/>
                  </a:lnTo>
                  <a:lnTo>
                    <a:pt x="554736" y="134111"/>
                  </a:lnTo>
                  <a:lnTo>
                    <a:pt x="544161" y="92173"/>
                  </a:lnTo>
                  <a:lnTo>
                    <a:pt x="522849" y="56096"/>
                  </a:lnTo>
                  <a:lnTo>
                    <a:pt x="492650" y="27577"/>
                  </a:lnTo>
                  <a:lnTo>
                    <a:pt x="455417" y="8312"/>
                  </a:lnTo>
                  <a:lnTo>
                    <a:pt x="413004" y="0"/>
                  </a:lnTo>
                  <a:lnTo>
                    <a:pt x="150114" y="0"/>
                  </a:lnTo>
                  <a:lnTo>
                    <a:pt x="107018" y="6209"/>
                  </a:lnTo>
                  <a:lnTo>
                    <a:pt x="68944" y="23794"/>
                  </a:lnTo>
                  <a:lnTo>
                    <a:pt x="37558" y="51076"/>
                  </a:lnTo>
                  <a:lnTo>
                    <a:pt x="14529" y="86376"/>
                  </a:lnTo>
                  <a:lnTo>
                    <a:pt x="1523" y="128015"/>
                  </a:lnTo>
                  <a:lnTo>
                    <a:pt x="761" y="134873"/>
                  </a:lnTo>
                  <a:lnTo>
                    <a:pt x="762" y="605027"/>
                  </a:lnTo>
                  <a:lnTo>
                    <a:pt x="2286" y="612647"/>
                  </a:lnTo>
                  <a:lnTo>
                    <a:pt x="18000" y="659411"/>
                  </a:lnTo>
                  <a:lnTo>
                    <a:pt x="25908" y="670927"/>
                  </a:lnTo>
                  <a:lnTo>
                    <a:pt x="25908" y="143255"/>
                  </a:lnTo>
                  <a:lnTo>
                    <a:pt x="28194" y="124967"/>
                  </a:lnTo>
                  <a:lnTo>
                    <a:pt x="43924" y="85496"/>
                  </a:lnTo>
                  <a:lnTo>
                    <a:pt x="71627" y="53339"/>
                  </a:lnTo>
                  <a:lnTo>
                    <a:pt x="106481" y="33248"/>
                  </a:lnTo>
                  <a:lnTo>
                    <a:pt x="150114" y="25192"/>
                  </a:lnTo>
                  <a:lnTo>
                    <a:pt x="413004" y="25241"/>
                  </a:lnTo>
                  <a:lnTo>
                    <a:pt x="461261" y="37967"/>
                  </a:lnTo>
                  <a:lnTo>
                    <a:pt x="496138" y="63993"/>
                  </a:lnTo>
                  <a:lnTo>
                    <a:pt x="520118" y="100504"/>
                  </a:lnTo>
                  <a:lnTo>
                    <a:pt x="530352" y="144017"/>
                  </a:lnTo>
                  <a:lnTo>
                    <a:pt x="530352" y="671790"/>
                  </a:lnTo>
                  <a:lnTo>
                    <a:pt x="547690" y="638564"/>
                  </a:lnTo>
                  <a:lnTo>
                    <a:pt x="555498" y="596645"/>
                  </a:lnTo>
                  <a:lnTo>
                    <a:pt x="556260" y="589026"/>
                  </a:lnTo>
                  <a:close/>
                </a:path>
                <a:path w="556260" h="743585">
                  <a:moveTo>
                    <a:pt x="530352" y="671790"/>
                  </a:moveTo>
                  <a:lnTo>
                    <a:pt x="530352" y="595883"/>
                  </a:lnTo>
                  <a:lnTo>
                    <a:pt x="529590" y="601979"/>
                  </a:lnTo>
                  <a:lnTo>
                    <a:pt x="517484" y="645060"/>
                  </a:lnTo>
                  <a:lnTo>
                    <a:pt x="491561" y="679923"/>
                  </a:lnTo>
                  <a:lnTo>
                    <a:pt x="455125" y="703817"/>
                  </a:lnTo>
                  <a:lnTo>
                    <a:pt x="411480" y="713993"/>
                  </a:lnTo>
                  <a:lnTo>
                    <a:pt x="150876" y="713993"/>
                  </a:lnTo>
                  <a:lnTo>
                    <a:pt x="106699" y="706270"/>
                  </a:lnTo>
                  <a:lnTo>
                    <a:pt x="69356" y="684190"/>
                  </a:lnTo>
                  <a:lnTo>
                    <a:pt x="41721" y="650532"/>
                  </a:lnTo>
                  <a:lnTo>
                    <a:pt x="26670" y="608076"/>
                  </a:lnTo>
                  <a:lnTo>
                    <a:pt x="25908" y="601979"/>
                  </a:lnTo>
                  <a:lnTo>
                    <a:pt x="25908" y="670927"/>
                  </a:lnTo>
                  <a:lnTo>
                    <a:pt x="71921" y="717632"/>
                  </a:lnTo>
                  <a:lnTo>
                    <a:pt x="107655" y="732637"/>
                  </a:lnTo>
                  <a:lnTo>
                    <a:pt x="147589" y="740604"/>
                  </a:lnTo>
                  <a:lnTo>
                    <a:pt x="190486" y="743305"/>
                  </a:lnTo>
                  <a:lnTo>
                    <a:pt x="235111" y="742514"/>
                  </a:lnTo>
                  <a:lnTo>
                    <a:pt x="324594" y="737551"/>
                  </a:lnTo>
                  <a:lnTo>
                    <a:pt x="366980" y="736925"/>
                  </a:lnTo>
                  <a:lnTo>
                    <a:pt x="406146" y="739901"/>
                  </a:lnTo>
                  <a:lnTo>
                    <a:pt x="421386" y="738377"/>
                  </a:lnTo>
                  <a:lnTo>
                    <a:pt x="462874" y="728036"/>
                  </a:lnTo>
                  <a:lnTo>
                    <a:pt x="499203" y="706476"/>
                  </a:lnTo>
                  <a:lnTo>
                    <a:pt x="528200" y="675913"/>
                  </a:lnTo>
                  <a:lnTo>
                    <a:pt x="530352" y="671790"/>
                  </a:lnTo>
                  <a:close/>
                </a:path>
              </a:pathLst>
            </a:custGeom>
            <a:solidFill>
              <a:srgbClr val="000000"/>
            </a:solidFill>
          </p:spPr>
          <p:txBody>
            <a:bodyPr wrap="square" lIns="0" tIns="0" rIns="0" bIns="0" rtlCol="0"/>
            <a:lstStyle/>
            <a:p>
              <a:endParaRPr/>
            </a:p>
          </p:txBody>
        </p:sp>
        <p:sp>
          <p:nvSpPr>
            <p:cNvPr id="23" name="object 22"/>
            <p:cNvSpPr/>
            <p:nvPr/>
          </p:nvSpPr>
          <p:spPr>
            <a:xfrm>
              <a:off x="3839917" y="4390961"/>
              <a:ext cx="537210" cy="718820"/>
            </a:xfrm>
            <a:custGeom>
              <a:avLst/>
              <a:gdLst/>
              <a:ahLst/>
              <a:cxnLst/>
              <a:rect l="l" t="t" r="r" b="b"/>
              <a:pathLst>
                <a:path w="537210" h="718820">
                  <a:moveTo>
                    <a:pt x="537210" y="585978"/>
                  </a:moveTo>
                  <a:lnTo>
                    <a:pt x="537210" y="133349"/>
                  </a:lnTo>
                  <a:lnTo>
                    <a:pt x="530364" y="91098"/>
                  </a:lnTo>
                  <a:lnTo>
                    <a:pt x="511338" y="54479"/>
                  </a:lnTo>
                  <a:lnTo>
                    <a:pt x="482400" y="25651"/>
                  </a:lnTo>
                  <a:lnTo>
                    <a:pt x="445818" y="6772"/>
                  </a:lnTo>
                  <a:lnTo>
                    <a:pt x="403860" y="0"/>
                  </a:lnTo>
                  <a:lnTo>
                    <a:pt x="133350" y="0"/>
                  </a:lnTo>
                  <a:lnTo>
                    <a:pt x="91391" y="6772"/>
                  </a:lnTo>
                  <a:lnTo>
                    <a:pt x="54809" y="25651"/>
                  </a:lnTo>
                  <a:lnTo>
                    <a:pt x="25871" y="54479"/>
                  </a:lnTo>
                  <a:lnTo>
                    <a:pt x="6845" y="91098"/>
                  </a:lnTo>
                  <a:lnTo>
                    <a:pt x="0" y="133350"/>
                  </a:lnTo>
                  <a:lnTo>
                    <a:pt x="0" y="585978"/>
                  </a:lnTo>
                  <a:lnTo>
                    <a:pt x="6845" y="627857"/>
                  </a:lnTo>
                  <a:lnTo>
                    <a:pt x="25871" y="664250"/>
                  </a:lnTo>
                  <a:lnTo>
                    <a:pt x="54809" y="692962"/>
                  </a:lnTo>
                  <a:lnTo>
                    <a:pt x="91391" y="711799"/>
                  </a:lnTo>
                  <a:lnTo>
                    <a:pt x="133350" y="718566"/>
                  </a:lnTo>
                  <a:lnTo>
                    <a:pt x="403860" y="718566"/>
                  </a:lnTo>
                  <a:lnTo>
                    <a:pt x="445818" y="711799"/>
                  </a:lnTo>
                  <a:lnTo>
                    <a:pt x="482400" y="692962"/>
                  </a:lnTo>
                  <a:lnTo>
                    <a:pt x="511338" y="664250"/>
                  </a:lnTo>
                  <a:lnTo>
                    <a:pt x="530364" y="627857"/>
                  </a:lnTo>
                  <a:lnTo>
                    <a:pt x="537210" y="585978"/>
                  </a:lnTo>
                  <a:close/>
                </a:path>
              </a:pathLst>
            </a:custGeom>
            <a:solidFill>
              <a:srgbClr val="CCFFFF"/>
            </a:solidFill>
          </p:spPr>
          <p:txBody>
            <a:bodyPr wrap="square" lIns="0" tIns="0" rIns="0" bIns="0" rtlCol="0"/>
            <a:lstStyle/>
            <a:p>
              <a:endParaRPr/>
            </a:p>
          </p:txBody>
        </p:sp>
        <p:sp>
          <p:nvSpPr>
            <p:cNvPr id="24" name="object 23"/>
            <p:cNvSpPr/>
            <p:nvPr/>
          </p:nvSpPr>
          <p:spPr>
            <a:xfrm>
              <a:off x="3830773" y="4379531"/>
              <a:ext cx="555625" cy="743585"/>
            </a:xfrm>
            <a:custGeom>
              <a:avLst/>
              <a:gdLst/>
              <a:ahLst/>
              <a:cxnLst/>
              <a:rect l="l" t="t" r="r" b="b"/>
              <a:pathLst>
                <a:path w="555625" h="743585">
                  <a:moveTo>
                    <a:pt x="555498" y="596646"/>
                  </a:moveTo>
                  <a:lnTo>
                    <a:pt x="555498" y="142493"/>
                  </a:lnTo>
                  <a:lnTo>
                    <a:pt x="554736" y="134873"/>
                  </a:lnTo>
                  <a:lnTo>
                    <a:pt x="544050" y="92799"/>
                  </a:lnTo>
                  <a:lnTo>
                    <a:pt x="522854" y="56674"/>
                  </a:lnTo>
                  <a:lnTo>
                    <a:pt x="492827" y="28099"/>
                  </a:lnTo>
                  <a:lnTo>
                    <a:pt x="455650" y="8674"/>
                  </a:lnTo>
                  <a:lnTo>
                    <a:pt x="413004" y="0"/>
                  </a:lnTo>
                  <a:lnTo>
                    <a:pt x="150114" y="0"/>
                  </a:lnTo>
                  <a:lnTo>
                    <a:pt x="107128" y="6421"/>
                  </a:lnTo>
                  <a:lnTo>
                    <a:pt x="68971" y="24028"/>
                  </a:lnTo>
                  <a:lnTo>
                    <a:pt x="37448" y="51226"/>
                  </a:lnTo>
                  <a:lnTo>
                    <a:pt x="14364" y="86420"/>
                  </a:lnTo>
                  <a:lnTo>
                    <a:pt x="1523" y="128015"/>
                  </a:lnTo>
                  <a:lnTo>
                    <a:pt x="0" y="143255"/>
                  </a:lnTo>
                  <a:lnTo>
                    <a:pt x="0" y="597407"/>
                  </a:lnTo>
                  <a:lnTo>
                    <a:pt x="1524" y="612647"/>
                  </a:lnTo>
                  <a:lnTo>
                    <a:pt x="17417" y="659452"/>
                  </a:lnTo>
                  <a:lnTo>
                    <a:pt x="25146" y="670707"/>
                  </a:lnTo>
                  <a:lnTo>
                    <a:pt x="25146" y="150875"/>
                  </a:lnTo>
                  <a:lnTo>
                    <a:pt x="25908" y="144017"/>
                  </a:lnTo>
                  <a:lnTo>
                    <a:pt x="25908" y="137159"/>
                  </a:lnTo>
                  <a:lnTo>
                    <a:pt x="26670" y="131063"/>
                  </a:lnTo>
                  <a:lnTo>
                    <a:pt x="43624" y="85424"/>
                  </a:lnTo>
                  <a:lnTo>
                    <a:pt x="71627" y="53339"/>
                  </a:lnTo>
                  <a:lnTo>
                    <a:pt x="120215" y="29298"/>
                  </a:lnTo>
                  <a:lnTo>
                    <a:pt x="418338" y="25907"/>
                  </a:lnTo>
                  <a:lnTo>
                    <a:pt x="461654" y="39131"/>
                  </a:lnTo>
                  <a:lnTo>
                    <a:pt x="496347" y="64893"/>
                  </a:lnTo>
                  <a:lnTo>
                    <a:pt x="520039" y="100881"/>
                  </a:lnTo>
                  <a:lnTo>
                    <a:pt x="530352" y="144779"/>
                  </a:lnTo>
                  <a:lnTo>
                    <a:pt x="530352" y="671680"/>
                  </a:lnTo>
                  <a:lnTo>
                    <a:pt x="547062" y="639333"/>
                  </a:lnTo>
                  <a:lnTo>
                    <a:pt x="555498" y="596646"/>
                  </a:lnTo>
                  <a:close/>
                </a:path>
                <a:path w="555625" h="743585">
                  <a:moveTo>
                    <a:pt x="530352" y="671680"/>
                  </a:moveTo>
                  <a:lnTo>
                    <a:pt x="530352" y="596646"/>
                  </a:lnTo>
                  <a:lnTo>
                    <a:pt x="529590" y="602741"/>
                  </a:lnTo>
                  <a:lnTo>
                    <a:pt x="517012" y="645387"/>
                  </a:lnTo>
                  <a:lnTo>
                    <a:pt x="490951" y="680356"/>
                  </a:lnTo>
                  <a:lnTo>
                    <a:pt x="454682" y="704331"/>
                  </a:lnTo>
                  <a:lnTo>
                    <a:pt x="411480" y="713994"/>
                  </a:lnTo>
                  <a:lnTo>
                    <a:pt x="150114" y="714755"/>
                  </a:lnTo>
                  <a:lnTo>
                    <a:pt x="105804" y="706273"/>
                  </a:lnTo>
                  <a:lnTo>
                    <a:pt x="68694" y="684228"/>
                  </a:lnTo>
                  <a:lnTo>
                    <a:pt x="41432" y="650776"/>
                  </a:lnTo>
                  <a:lnTo>
                    <a:pt x="26670" y="608076"/>
                  </a:lnTo>
                  <a:lnTo>
                    <a:pt x="25146" y="595883"/>
                  </a:lnTo>
                  <a:lnTo>
                    <a:pt x="25146" y="670707"/>
                  </a:lnTo>
                  <a:lnTo>
                    <a:pt x="71285" y="717761"/>
                  </a:lnTo>
                  <a:lnTo>
                    <a:pt x="106863" y="732805"/>
                  </a:lnTo>
                  <a:lnTo>
                    <a:pt x="146605" y="740802"/>
                  </a:lnTo>
                  <a:lnTo>
                    <a:pt x="189313" y="743522"/>
                  </a:lnTo>
                  <a:lnTo>
                    <a:pt x="233788" y="742735"/>
                  </a:lnTo>
                  <a:lnTo>
                    <a:pt x="323244" y="737715"/>
                  </a:lnTo>
                  <a:lnTo>
                    <a:pt x="365827" y="737023"/>
                  </a:lnTo>
                  <a:lnTo>
                    <a:pt x="404622" y="739846"/>
                  </a:lnTo>
                  <a:lnTo>
                    <a:pt x="413004" y="739902"/>
                  </a:lnTo>
                  <a:lnTo>
                    <a:pt x="420623" y="739140"/>
                  </a:lnTo>
                  <a:lnTo>
                    <a:pt x="462868" y="728517"/>
                  </a:lnTo>
                  <a:lnTo>
                    <a:pt x="499112" y="707112"/>
                  </a:lnTo>
                  <a:lnTo>
                    <a:pt x="527722" y="676770"/>
                  </a:lnTo>
                  <a:lnTo>
                    <a:pt x="530352" y="671680"/>
                  </a:lnTo>
                  <a:close/>
                </a:path>
              </a:pathLst>
            </a:custGeom>
            <a:solidFill>
              <a:srgbClr val="000000"/>
            </a:solidFill>
          </p:spPr>
          <p:txBody>
            <a:bodyPr wrap="square" lIns="0" tIns="0" rIns="0" bIns="0" rtlCol="0"/>
            <a:lstStyle/>
            <a:p>
              <a:endParaRPr/>
            </a:p>
          </p:txBody>
        </p:sp>
        <p:sp>
          <p:nvSpPr>
            <p:cNvPr id="25" name="object 24"/>
            <p:cNvSpPr/>
            <p:nvPr/>
          </p:nvSpPr>
          <p:spPr>
            <a:xfrm>
              <a:off x="2047692" y="4678236"/>
              <a:ext cx="109855" cy="47625"/>
            </a:xfrm>
            <a:custGeom>
              <a:avLst/>
              <a:gdLst/>
              <a:ahLst/>
              <a:cxnLst/>
              <a:rect l="l" t="t" r="r" b="b"/>
              <a:pathLst>
                <a:path w="109855" h="47625">
                  <a:moveTo>
                    <a:pt x="109728" y="23622"/>
                  </a:moveTo>
                  <a:lnTo>
                    <a:pt x="0" y="0"/>
                  </a:lnTo>
                  <a:lnTo>
                    <a:pt x="0" y="47244"/>
                  </a:lnTo>
                  <a:lnTo>
                    <a:pt x="109728" y="23622"/>
                  </a:lnTo>
                  <a:close/>
                </a:path>
              </a:pathLst>
            </a:custGeom>
            <a:solidFill>
              <a:srgbClr val="000000"/>
            </a:solidFill>
          </p:spPr>
          <p:txBody>
            <a:bodyPr wrap="square" lIns="0" tIns="0" rIns="0" bIns="0" rtlCol="0"/>
            <a:lstStyle/>
            <a:p>
              <a:endParaRPr/>
            </a:p>
          </p:txBody>
        </p:sp>
        <p:sp>
          <p:nvSpPr>
            <p:cNvPr id="26" name="object 25"/>
            <p:cNvSpPr/>
            <p:nvPr/>
          </p:nvSpPr>
          <p:spPr>
            <a:xfrm>
              <a:off x="3748476" y="4633278"/>
              <a:ext cx="109220" cy="49530"/>
            </a:xfrm>
            <a:custGeom>
              <a:avLst/>
              <a:gdLst/>
              <a:ahLst/>
              <a:cxnLst/>
              <a:rect l="l" t="t" r="r" b="b"/>
              <a:pathLst>
                <a:path w="109220" h="49529">
                  <a:moveTo>
                    <a:pt x="108965" y="25908"/>
                  </a:moveTo>
                  <a:lnTo>
                    <a:pt x="0" y="0"/>
                  </a:lnTo>
                  <a:lnTo>
                    <a:pt x="0" y="49530"/>
                  </a:lnTo>
                  <a:lnTo>
                    <a:pt x="108965" y="25908"/>
                  </a:lnTo>
                  <a:close/>
                </a:path>
              </a:pathLst>
            </a:custGeom>
            <a:solidFill>
              <a:srgbClr val="000000"/>
            </a:solidFill>
          </p:spPr>
          <p:txBody>
            <a:bodyPr wrap="square" lIns="0" tIns="0" rIns="0" bIns="0" rtlCol="0"/>
            <a:lstStyle/>
            <a:p>
              <a:endParaRPr/>
            </a:p>
          </p:txBody>
        </p:sp>
        <p:sp>
          <p:nvSpPr>
            <p:cNvPr id="27" name="object 26"/>
            <p:cNvSpPr/>
            <p:nvPr/>
          </p:nvSpPr>
          <p:spPr>
            <a:xfrm>
              <a:off x="3267655" y="4671759"/>
              <a:ext cx="471170" cy="0"/>
            </a:xfrm>
            <a:custGeom>
              <a:avLst/>
              <a:gdLst/>
              <a:ahLst/>
              <a:cxnLst/>
              <a:rect l="l" t="t" r="r" b="b"/>
              <a:pathLst>
                <a:path w="471170">
                  <a:moveTo>
                    <a:pt x="0" y="0"/>
                  </a:moveTo>
                  <a:lnTo>
                    <a:pt x="470915" y="0"/>
                  </a:lnTo>
                </a:path>
              </a:pathLst>
            </a:custGeom>
            <a:ln w="12953">
              <a:solidFill>
                <a:srgbClr val="000000"/>
              </a:solidFill>
            </a:ln>
          </p:spPr>
          <p:txBody>
            <a:bodyPr wrap="square" lIns="0" tIns="0" rIns="0" bIns="0" rtlCol="0"/>
            <a:lstStyle/>
            <a:p>
              <a:endParaRPr/>
            </a:p>
          </p:txBody>
        </p:sp>
        <p:sp>
          <p:nvSpPr>
            <p:cNvPr id="28" name="object 27"/>
            <p:cNvSpPr/>
            <p:nvPr/>
          </p:nvSpPr>
          <p:spPr>
            <a:xfrm>
              <a:off x="2737302" y="4671759"/>
              <a:ext cx="401320" cy="0"/>
            </a:xfrm>
            <a:custGeom>
              <a:avLst/>
              <a:gdLst/>
              <a:ahLst/>
              <a:cxnLst/>
              <a:rect l="l" t="t" r="r" b="b"/>
              <a:pathLst>
                <a:path w="401319">
                  <a:moveTo>
                    <a:pt x="0" y="0"/>
                  </a:moveTo>
                  <a:lnTo>
                    <a:pt x="400812" y="0"/>
                  </a:lnTo>
                </a:path>
              </a:pathLst>
            </a:custGeom>
            <a:ln w="12953">
              <a:solidFill>
                <a:srgbClr val="000000"/>
              </a:solidFill>
            </a:ln>
          </p:spPr>
          <p:txBody>
            <a:bodyPr wrap="square" lIns="0" tIns="0" rIns="0" bIns="0" rtlCol="0"/>
            <a:lstStyle/>
            <a:p>
              <a:endParaRPr/>
            </a:p>
          </p:txBody>
        </p:sp>
        <p:sp>
          <p:nvSpPr>
            <p:cNvPr id="29" name="object 28"/>
            <p:cNvSpPr/>
            <p:nvPr/>
          </p:nvSpPr>
          <p:spPr>
            <a:xfrm>
              <a:off x="4825944" y="4618799"/>
              <a:ext cx="108585" cy="48260"/>
            </a:xfrm>
            <a:custGeom>
              <a:avLst/>
              <a:gdLst/>
              <a:ahLst/>
              <a:cxnLst/>
              <a:rect l="l" t="t" r="r" b="b"/>
              <a:pathLst>
                <a:path w="108585" h="48260">
                  <a:moveTo>
                    <a:pt x="108203" y="23622"/>
                  </a:moveTo>
                  <a:lnTo>
                    <a:pt x="0" y="0"/>
                  </a:lnTo>
                  <a:lnTo>
                    <a:pt x="0" y="48006"/>
                  </a:lnTo>
                  <a:lnTo>
                    <a:pt x="108203" y="23622"/>
                  </a:lnTo>
                  <a:close/>
                </a:path>
              </a:pathLst>
            </a:custGeom>
            <a:solidFill>
              <a:srgbClr val="000000"/>
            </a:solidFill>
          </p:spPr>
          <p:txBody>
            <a:bodyPr wrap="square" lIns="0" tIns="0" rIns="0" bIns="0" rtlCol="0"/>
            <a:lstStyle/>
            <a:p>
              <a:endParaRPr/>
            </a:p>
          </p:txBody>
        </p:sp>
        <p:sp>
          <p:nvSpPr>
            <p:cNvPr id="30" name="object 29"/>
            <p:cNvSpPr/>
            <p:nvPr/>
          </p:nvSpPr>
          <p:spPr>
            <a:xfrm>
              <a:off x="4720788" y="4655375"/>
              <a:ext cx="96520" cy="0"/>
            </a:xfrm>
            <a:custGeom>
              <a:avLst/>
              <a:gdLst/>
              <a:ahLst/>
              <a:cxnLst/>
              <a:rect l="l" t="t" r="r" b="b"/>
              <a:pathLst>
                <a:path w="96520">
                  <a:moveTo>
                    <a:pt x="0" y="0"/>
                  </a:moveTo>
                  <a:lnTo>
                    <a:pt x="96012" y="0"/>
                  </a:lnTo>
                </a:path>
              </a:pathLst>
            </a:custGeom>
            <a:ln w="12191">
              <a:solidFill>
                <a:srgbClr val="000000"/>
              </a:solidFill>
            </a:ln>
          </p:spPr>
          <p:txBody>
            <a:bodyPr wrap="square" lIns="0" tIns="0" rIns="0" bIns="0" rtlCol="0"/>
            <a:lstStyle/>
            <a:p>
              <a:endParaRPr/>
            </a:p>
          </p:txBody>
        </p:sp>
        <p:sp>
          <p:nvSpPr>
            <p:cNvPr id="31" name="object 30"/>
            <p:cNvSpPr/>
            <p:nvPr/>
          </p:nvSpPr>
          <p:spPr>
            <a:xfrm>
              <a:off x="4405320" y="4655375"/>
              <a:ext cx="186055" cy="0"/>
            </a:xfrm>
            <a:custGeom>
              <a:avLst/>
              <a:gdLst/>
              <a:ahLst/>
              <a:cxnLst/>
              <a:rect l="l" t="t" r="r" b="b"/>
              <a:pathLst>
                <a:path w="186054">
                  <a:moveTo>
                    <a:pt x="0" y="0"/>
                  </a:moveTo>
                  <a:lnTo>
                    <a:pt x="185927" y="0"/>
                  </a:lnTo>
                </a:path>
              </a:pathLst>
            </a:custGeom>
            <a:ln w="12191">
              <a:solidFill>
                <a:srgbClr val="000000"/>
              </a:solidFill>
            </a:ln>
          </p:spPr>
          <p:txBody>
            <a:bodyPr wrap="square" lIns="0" tIns="0" rIns="0" bIns="0" rtlCol="0"/>
            <a:lstStyle/>
            <a:p>
              <a:endParaRPr/>
            </a:p>
          </p:txBody>
        </p:sp>
        <p:sp>
          <p:nvSpPr>
            <p:cNvPr id="32" name="object 31"/>
            <p:cNvSpPr txBox="1"/>
            <p:nvPr/>
          </p:nvSpPr>
          <p:spPr>
            <a:xfrm>
              <a:off x="2345889" y="4389759"/>
              <a:ext cx="189865" cy="624840"/>
            </a:xfrm>
            <a:prstGeom prst="rect">
              <a:avLst/>
            </a:prstGeom>
          </p:spPr>
          <p:txBody>
            <a:bodyPr vert="horz" wrap="square" lIns="0" tIns="68580" rIns="0" bIns="0" rtlCol="0">
              <a:spAutoFit/>
            </a:bodyPr>
            <a:lstStyle/>
            <a:p>
              <a:pPr marL="12700">
                <a:lnSpc>
                  <a:spcPct val="100000"/>
                </a:lnSpc>
                <a:spcBef>
                  <a:spcPts val="540"/>
                </a:spcBef>
              </a:pPr>
              <a:r>
                <a:rPr sz="1900" dirty="0">
                  <a:latin typeface="Comic Sans MS"/>
                  <a:cs typeface="Comic Sans MS"/>
                </a:rPr>
                <a:t>G</a:t>
              </a:r>
              <a:endParaRPr sz="1900">
                <a:latin typeface="Comic Sans MS"/>
                <a:cs typeface="Comic Sans MS"/>
              </a:endParaRPr>
            </a:p>
            <a:p>
              <a:pPr marL="47625">
                <a:lnSpc>
                  <a:spcPct val="100000"/>
                </a:lnSpc>
                <a:spcBef>
                  <a:spcPts val="320"/>
                </a:spcBef>
              </a:pPr>
              <a:r>
                <a:rPr sz="1400" spc="-5" dirty="0">
                  <a:latin typeface="Comic Sans MS"/>
                  <a:cs typeface="Comic Sans MS"/>
                </a:rPr>
                <a:t>8</a:t>
              </a:r>
              <a:endParaRPr sz="1400">
                <a:latin typeface="Comic Sans MS"/>
                <a:cs typeface="Comic Sans MS"/>
              </a:endParaRPr>
            </a:p>
          </p:txBody>
        </p:sp>
        <p:sp>
          <p:nvSpPr>
            <p:cNvPr id="33" name="object 32"/>
            <p:cNvSpPr txBox="1"/>
            <p:nvPr/>
          </p:nvSpPr>
          <p:spPr>
            <a:xfrm>
              <a:off x="1344621" y="4536757"/>
              <a:ext cx="720090" cy="238760"/>
            </a:xfrm>
            <a:prstGeom prst="rect">
              <a:avLst/>
            </a:prstGeom>
          </p:spPr>
          <p:txBody>
            <a:bodyPr vert="horz" wrap="square" lIns="0" tIns="12065" rIns="0" bIns="0" rtlCol="0">
              <a:spAutoFit/>
            </a:bodyPr>
            <a:lstStyle/>
            <a:p>
              <a:pPr marL="12700">
                <a:lnSpc>
                  <a:spcPct val="100000"/>
                </a:lnSpc>
                <a:spcBef>
                  <a:spcPts val="95"/>
                </a:spcBef>
                <a:tabLst>
                  <a:tab pos="361315" algn="l"/>
                  <a:tab pos="706755" algn="l"/>
                </a:tabLst>
              </a:pPr>
              <a:r>
                <a:rPr sz="1400" spc="-5" dirty="0">
                  <a:latin typeface="Comic Sans MS"/>
                  <a:cs typeface="Comic Sans MS"/>
                </a:rPr>
                <a:t>X	</a:t>
              </a:r>
              <a:r>
                <a:rPr sz="1400" u="heavy" spc="-10" dirty="0">
                  <a:uFill>
                    <a:solidFill>
                      <a:srgbClr val="000000"/>
                    </a:solidFill>
                  </a:uFill>
                  <a:latin typeface="Comic Sans MS"/>
                  <a:cs typeface="Comic Sans MS"/>
                </a:rPr>
                <a:t> </a:t>
              </a:r>
              <a:r>
                <a:rPr sz="1400" u="heavy" spc="-5" dirty="0">
                  <a:uFill>
                    <a:solidFill>
                      <a:srgbClr val="000000"/>
                    </a:solidFill>
                  </a:uFill>
                  <a:latin typeface="Comic Sans MS"/>
                  <a:cs typeface="Comic Sans MS"/>
                </a:rPr>
                <a:t>	</a:t>
              </a:r>
              <a:endParaRPr sz="1400">
                <a:latin typeface="Comic Sans MS"/>
                <a:cs typeface="Comic Sans MS"/>
              </a:endParaRPr>
            </a:p>
          </p:txBody>
        </p:sp>
        <p:sp>
          <p:nvSpPr>
            <p:cNvPr id="34" name="object 33"/>
            <p:cNvSpPr txBox="1"/>
            <p:nvPr/>
          </p:nvSpPr>
          <p:spPr>
            <a:xfrm>
              <a:off x="4051238" y="4350664"/>
              <a:ext cx="171450" cy="711200"/>
            </a:xfrm>
            <a:prstGeom prst="rect">
              <a:avLst/>
            </a:prstGeom>
          </p:spPr>
          <p:txBody>
            <a:bodyPr vert="horz" wrap="square" lIns="0" tIns="118110" rIns="0" bIns="0" rtlCol="0">
              <a:spAutoFit/>
            </a:bodyPr>
            <a:lstStyle/>
            <a:p>
              <a:pPr marL="12700">
                <a:lnSpc>
                  <a:spcPct val="100000"/>
                </a:lnSpc>
                <a:spcBef>
                  <a:spcPts val="930"/>
                </a:spcBef>
              </a:pPr>
              <a:r>
                <a:rPr sz="1900" dirty="0">
                  <a:latin typeface="Comic Sans MS"/>
                  <a:cs typeface="Comic Sans MS"/>
                </a:rPr>
                <a:t>C</a:t>
              </a:r>
              <a:endParaRPr sz="1900">
                <a:latin typeface="Comic Sans MS"/>
                <a:cs typeface="Comic Sans MS"/>
              </a:endParaRPr>
            </a:p>
            <a:p>
              <a:pPr marL="12700">
                <a:lnSpc>
                  <a:spcPct val="100000"/>
                </a:lnSpc>
                <a:spcBef>
                  <a:spcPts val="610"/>
                </a:spcBef>
              </a:pPr>
              <a:r>
                <a:rPr sz="1400" spc="-5" dirty="0">
                  <a:latin typeface="Comic Sans MS"/>
                  <a:cs typeface="Comic Sans MS"/>
                </a:rPr>
                <a:t>9</a:t>
              </a:r>
              <a:endParaRPr sz="1400">
                <a:latin typeface="Comic Sans MS"/>
                <a:cs typeface="Comic Sans MS"/>
              </a:endParaRPr>
            </a:p>
          </p:txBody>
        </p:sp>
        <p:sp>
          <p:nvSpPr>
            <p:cNvPr id="35" name="object 34"/>
            <p:cNvSpPr txBox="1"/>
            <p:nvPr/>
          </p:nvSpPr>
          <p:spPr>
            <a:xfrm>
              <a:off x="5105844" y="4433887"/>
              <a:ext cx="422275" cy="238760"/>
            </a:xfrm>
            <a:prstGeom prst="rect">
              <a:avLst/>
            </a:prstGeom>
          </p:spPr>
          <p:txBody>
            <a:bodyPr vert="horz" wrap="square" lIns="0" tIns="12065" rIns="0" bIns="0" rtlCol="0">
              <a:spAutoFit/>
            </a:bodyPr>
            <a:lstStyle/>
            <a:p>
              <a:pPr marL="12700">
                <a:lnSpc>
                  <a:spcPct val="100000"/>
                </a:lnSpc>
                <a:spcBef>
                  <a:spcPts val="95"/>
                </a:spcBef>
              </a:pPr>
              <a:r>
                <a:rPr sz="1400" spc="-5" dirty="0">
                  <a:latin typeface="Comic Sans MS"/>
                  <a:cs typeface="Comic Sans MS"/>
                </a:rPr>
                <a:t>pixel</a:t>
              </a:r>
              <a:endParaRPr sz="1400" dirty="0">
                <a:latin typeface="Comic Sans MS"/>
                <a:cs typeface="Comic Sans MS"/>
              </a:endParaRPr>
            </a:p>
          </p:txBody>
        </p:sp>
        <p:sp>
          <p:nvSpPr>
            <p:cNvPr id="36" name="object 35"/>
            <p:cNvSpPr/>
            <p:nvPr/>
          </p:nvSpPr>
          <p:spPr>
            <a:xfrm>
              <a:off x="3132018" y="4442778"/>
              <a:ext cx="142240" cy="470534"/>
            </a:xfrm>
            <a:custGeom>
              <a:avLst/>
              <a:gdLst/>
              <a:ahLst/>
              <a:cxnLst/>
              <a:rect l="l" t="t" r="r" b="b"/>
              <a:pathLst>
                <a:path w="142239" h="470535">
                  <a:moveTo>
                    <a:pt x="141731" y="470153"/>
                  </a:moveTo>
                  <a:lnTo>
                    <a:pt x="141731" y="0"/>
                  </a:lnTo>
                  <a:lnTo>
                    <a:pt x="0" y="0"/>
                  </a:lnTo>
                  <a:lnTo>
                    <a:pt x="0" y="470153"/>
                  </a:lnTo>
                  <a:lnTo>
                    <a:pt x="6096" y="470153"/>
                  </a:lnTo>
                  <a:lnTo>
                    <a:pt x="6096" y="12953"/>
                  </a:lnTo>
                  <a:lnTo>
                    <a:pt x="12192" y="6858"/>
                  </a:lnTo>
                  <a:lnTo>
                    <a:pt x="12192" y="12953"/>
                  </a:lnTo>
                  <a:lnTo>
                    <a:pt x="129540" y="12953"/>
                  </a:lnTo>
                  <a:lnTo>
                    <a:pt x="129540" y="6858"/>
                  </a:lnTo>
                  <a:lnTo>
                    <a:pt x="135636" y="12953"/>
                  </a:lnTo>
                  <a:lnTo>
                    <a:pt x="135636" y="470153"/>
                  </a:lnTo>
                  <a:lnTo>
                    <a:pt x="141731" y="470153"/>
                  </a:lnTo>
                  <a:close/>
                </a:path>
                <a:path w="142239" h="470535">
                  <a:moveTo>
                    <a:pt x="12192" y="12953"/>
                  </a:moveTo>
                  <a:lnTo>
                    <a:pt x="12192" y="6858"/>
                  </a:lnTo>
                  <a:lnTo>
                    <a:pt x="6096" y="12953"/>
                  </a:lnTo>
                  <a:lnTo>
                    <a:pt x="12192" y="12953"/>
                  </a:lnTo>
                  <a:close/>
                </a:path>
                <a:path w="142239" h="470535">
                  <a:moveTo>
                    <a:pt x="12192" y="457200"/>
                  </a:moveTo>
                  <a:lnTo>
                    <a:pt x="12192" y="12953"/>
                  </a:lnTo>
                  <a:lnTo>
                    <a:pt x="6096" y="12953"/>
                  </a:lnTo>
                  <a:lnTo>
                    <a:pt x="6096" y="457200"/>
                  </a:lnTo>
                  <a:lnTo>
                    <a:pt x="12192" y="457200"/>
                  </a:lnTo>
                  <a:close/>
                </a:path>
                <a:path w="142239" h="470535">
                  <a:moveTo>
                    <a:pt x="135636" y="457200"/>
                  </a:moveTo>
                  <a:lnTo>
                    <a:pt x="6096" y="457200"/>
                  </a:lnTo>
                  <a:lnTo>
                    <a:pt x="12192" y="464058"/>
                  </a:lnTo>
                  <a:lnTo>
                    <a:pt x="12192" y="470153"/>
                  </a:lnTo>
                  <a:lnTo>
                    <a:pt x="129540" y="470153"/>
                  </a:lnTo>
                  <a:lnTo>
                    <a:pt x="129540" y="464058"/>
                  </a:lnTo>
                  <a:lnTo>
                    <a:pt x="135636" y="457200"/>
                  </a:lnTo>
                  <a:close/>
                </a:path>
                <a:path w="142239" h="470535">
                  <a:moveTo>
                    <a:pt x="12192" y="470153"/>
                  </a:moveTo>
                  <a:lnTo>
                    <a:pt x="12192" y="464058"/>
                  </a:lnTo>
                  <a:lnTo>
                    <a:pt x="6096" y="457200"/>
                  </a:lnTo>
                  <a:lnTo>
                    <a:pt x="6096" y="470153"/>
                  </a:lnTo>
                  <a:lnTo>
                    <a:pt x="12192" y="470153"/>
                  </a:lnTo>
                  <a:close/>
                </a:path>
                <a:path w="142239" h="470535">
                  <a:moveTo>
                    <a:pt x="135636" y="12953"/>
                  </a:moveTo>
                  <a:lnTo>
                    <a:pt x="129540" y="6858"/>
                  </a:lnTo>
                  <a:lnTo>
                    <a:pt x="129540" y="12953"/>
                  </a:lnTo>
                  <a:lnTo>
                    <a:pt x="135636" y="12953"/>
                  </a:lnTo>
                  <a:close/>
                </a:path>
                <a:path w="142239" h="470535">
                  <a:moveTo>
                    <a:pt x="135636" y="457200"/>
                  </a:moveTo>
                  <a:lnTo>
                    <a:pt x="135636" y="12953"/>
                  </a:lnTo>
                  <a:lnTo>
                    <a:pt x="129540" y="12953"/>
                  </a:lnTo>
                  <a:lnTo>
                    <a:pt x="129540" y="457200"/>
                  </a:lnTo>
                  <a:lnTo>
                    <a:pt x="135636" y="457200"/>
                  </a:lnTo>
                  <a:close/>
                </a:path>
                <a:path w="142239" h="470535">
                  <a:moveTo>
                    <a:pt x="135636" y="470153"/>
                  </a:moveTo>
                  <a:lnTo>
                    <a:pt x="135636" y="457200"/>
                  </a:lnTo>
                  <a:lnTo>
                    <a:pt x="129540" y="464058"/>
                  </a:lnTo>
                  <a:lnTo>
                    <a:pt x="129540" y="470153"/>
                  </a:lnTo>
                  <a:lnTo>
                    <a:pt x="135636" y="470153"/>
                  </a:lnTo>
                  <a:close/>
                </a:path>
              </a:pathLst>
            </a:custGeom>
            <a:solidFill>
              <a:srgbClr val="000000"/>
            </a:solidFill>
          </p:spPr>
          <p:txBody>
            <a:bodyPr wrap="square" lIns="0" tIns="0" rIns="0" bIns="0" rtlCol="0"/>
            <a:lstStyle/>
            <a:p>
              <a:endParaRPr/>
            </a:p>
          </p:txBody>
        </p:sp>
        <p:sp>
          <p:nvSpPr>
            <p:cNvPr id="37" name="object 36"/>
            <p:cNvSpPr/>
            <p:nvPr/>
          </p:nvSpPr>
          <p:spPr>
            <a:xfrm>
              <a:off x="3170880" y="4804728"/>
              <a:ext cx="62230" cy="102235"/>
            </a:xfrm>
            <a:custGeom>
              <a:avLst/>
              <a:gdLst/>
              <a:ahLst/>
              <a:cxnLst/>
              <a:rect l="l" t="t" r="r" b="b"/>
              <a:pathLst>
                <a:path w="62230" h="102235">
                  <a:moveTo>
                    <a:pt x="61722" y="96774"/>
                  </a:moveTo>
                  <a:lnTo>
                    <a:pt x="37338" y="2286"/>
                  </a:lnTo>
                  <a:lnTo>
                    <a:pt x="35052" y="762"/>
                  </a:lnTo>
                  <a:lnTo>
                    <a:pt x="32004" y="0"/>
                  </a:lnTo>
                  <a:lnTo>
                    <a:pt x="28956" y="0"/>
                  </a:lnTo>
                  <a:lnTo>
                    <a:pt x="26670" y="2286"/>
                  </a:lnTo>
                  <a:lnTo>
                    <a:pt x="25908" y="5334"/>
                  </a:lnTo>
                  <a:lnTo>
                    <a:pt x="762" y="92964"/>
                  </a:lnTo>
                  <a:lnTo>
                    <a:pt x="0" y="96774"/>
                  </a:lnTo>
                  <a:lnTo>
                    <a:pt x="1524" y="99822"/>
                  </a:lnTo>
                  <a:lnTo>
                    <a:pt x="5334" y="101346"/>
                  </a:lnTo>
                  <a:lnTo>
                    <a:pt x="8382" y="102108"/>
                  </a:lnTo>
                  <a:lnTo>
                    <a:pt x="12192" y="99822"/>
                  </a:lnTo>
                  <a:lnTo>
                    <a:pt x="12954" y="96774"/>
                  </a:lnTo>
                  <a:lnTo>
                    <a:pt x="25908" y="51238"/>
                  </a:lnTo>
                  <a:lnTo>
                    <a:pt x="25908" y="8382"/>
                  </a:lnTo>
                  <a:lnTo>
                    <a:pt x="38100" y="8382"/>
                  </a:lnTo>
                  <a:lnTo>
                    <a:pt x="38100" y="55524"/>
                  </a:lnTo>
                  <a:lnTo>
                    <a:pt x="49530" y="99822"/>
                  </a:lnTo>
                  <a:lnTo>
                    <a:pt x="52578" y="102108"/>
                  </a:lnTo>
                  <a:lnTo>
                    <a:pt x="56388" y="101346"/>
                  </a:lnTo>
                  <a:lnTo>
                    <a:pt x="59436" y="100584"/>
                  </a:lnTo>
                  <a:lnTo>
                    <a:pt x="61722" y="96774"/>
                  </a:lnTo>
                  <a:close/>
                </a:path>
                <a:path w="62230" h="102235">
                  <a:moveTo>
                    <a:pt x="38100" y="8382"/>
                  </a:moveTo>
                  <a:lnTo>
                    <a:pt x="25908" y="8382"/>
                  </a:lnTo>
                  <a:lnTo>
                    <a:pt x="31713" y="30830"/>
                  </a:lnTo>
                  <a:lnTo>
                    <a:pt x="38100" y="8382"/>
                  </a:lnTo>
                  <a:close/>
                </a:path>
                <a:path w="62230" h="102235">
                  <a:moveTo>
                    <a:pt x="31713" y="30830"/>
                  </a:moveTo>
                  <a:lnTo>
                    <a:pt x="25908" y="8382"/>
                  </a:lnTo>
                  <a:lnTo>
                    <a:pt x="25908" y="51238"/>
                  </a:lnTo>
                  <a:lnTo>
                    <a:pt x="31713" y="30830"/>
                  </a:lnTo>
                  <a:close/>
                </a:path>
                <a:path w="62230" h="102235">
                  <a:moveTo>
                    <a:pt x="38100" y="55524"/>
                  </a:moveTo>
                  <a:lnTo>
                    <a:pt x="38100" y="8382"/>
                  </a:lnTo>
                  <a:lnTo>
                    <a:pt x="31713" y="30830"/>
                  </a:lnTo>
                  <a:lnTo>
                    <a:pt x="38100" y="55524"/>
                  </a:lnTo>
                  <a:close/>
                </a:path>
              </a:pathLst>
            </a:custGeom>
            <a:solidFill>
              <a:srgbClr val="000000"/>
            </a:solidFill>
          </p:spPr>
          <p:txBody>
            <a:bodyPr wrap="square" lIns="0" tIns="0" rIns="0" bIns="0" rtlCol="0"/>
            <a:lstStyle/>
            <a:p>
              <a:endParaRPr/>
            </a:p>
          </p:txBody>
        </p:sp>
        <p:sp>
          <p:nvSpPr>
            <p:cNvPr id="38" name="object 37"/>
            <p:cNvSpPr/>
            <p:nvPr/>
          </p:nvSpPr>
          <p:spPr>
            <a:xfrm>
              <a:off x="4585152" y="4432872"/>
              <a:ext cx="142875" cy="470534"/>
            </a:xfrm>
            <a:custGeom>
              <a:avLst/>
              <a:gdLst/>
              <a:ahLst/>
              <a:cxnLst/>
              <a:rect l="l" t="t" r="r" b="b"/>
              <a:pathLst>
                <a:path w="142875" h="470535">
                  <a:moveTo>
                    <a:pt x="142494" y="470153"/>
                  </a:moveTo>
                  <a:lnTo>
                    <a:pt x="142494" y="0"/>
                  </a:lnTo>
                  <a:lnTo>
                    <a:pt x="0" y="0"/>
                  </a:lnTo>
                  <a:lnTo>
                    <a:pt x="0" y="470153"/>
                  </a:lnTo>
                  <a:lnTo>
                    <a:pt x="6096" y="470153"/>
                  </a:lnTo>
                  <a:lnTo>
                    <a:pt x="6096" y="12953"/>
                  </a:lnTo>
                  <a:lnTo>
                    <a:pt x="12954" y="6857"/>
                  </a:lnTo>
                  <a:lnTo>
                    <a:pt x="12954" y="12953"/>
                  </a:lnTo>
                  <a:lnTo>
                    <a:pt x="129540" y="12953"/>
                  </a:lnTo>
                  <a:lnTo>
                    <a:pt x="129540" y="6857"/>
                  </a:lnTo>
                  <a:lnTo>
                    <a:pt x="135636" y="12953"/>
                  </a:lnTo>
                  <a:lnTo>
                    <a:pt x="135636" y="470153"/>
                  </a:lnTo>
                  <a:lnTo>
                    <a:pt x="142494" y="470153"/>
                  </a:lnTo>
                  <a:close/>
                </a:path>
                <a:path w="142875" h="470535">
                  <a:moveTo>
                    <a:pt x="12954" y="12953"/>
                  </a:moveTo>
                  <a:lnTo>
                    <a:pt x="12954" y="6857"/>
                  </a:lnTo>
                  <a:lnTo>
                    <a:pt x="6096" y="12953"/>
                  </a:lnTo>
                  <a:lnTo>
                    <a:pt x="12954" y="12953"/>
                  </a:lnTo>
                  <a:close/>
                </a:path>
                <a:path w="142875" h="470535">
                  <a:moveTo>
                    <a:pt x="12954" y="457200"/>
                  </a:moveTo>
                  <a:lnTo>
                    <a:pt x="12954" y="12953"/>
                  </a:lnTo>
                  <a:lnTo>
                    <a:pt x="6096" y="12953"/>
                  </a:lnTo>
                  <a:lnTo>
                    <a:pt x="6096" y="457200"/>
                  </a:lnTo>
                  <a:lnTo>
                    <a:pt x="12954" y="457200"/>
                  </a:lnTo>
                  <a:close/>
                </a:path>
                <a:path w="142875" h="470535">
                  <a:moveTo>
                    <a:pt x="135636" y="457200"/>
                  </a:moveTo>
                  <a:lnTo>
                    <a:pt x="6096" y="457200"/>
                  </a:lnTo>
                  <a:lnTo>
                    <a:pt x="12954" y="464057"/>
                  </a:lnTo>
                  <a:lnTo>
                    <a:pt x="12954" y="470153"/>
                  </a:lnTo>
                  <a:lnTo>
                    <a:pt x="129540" y="470153"/>
                  </a:lnTo>
                  <a:lnTo>
                    <a:pt x="129540" y="464057"/>
                  </a:lnTo>
                  <a:lnTo>
                    <a:pt x="135636" y="457200"/>
                  </a:lnTo>
                  <a:close/>
                </a:path>
                <a:path w="142875" h="470535">
                  <a:moveTo>
                    <a:pt x="12954" y="470153"/>
                  </a:moveTo>
                  <a:lnTo>
                    <a:pt x="12954" y="464057"/>
                  </a:lnTo>
                  <a:lnTo>
                    <a:pt x="6096" y="457200"/>
                  </a:lnTo>
                  <a:lnTo>
                    <a:pt x="6096" y="470153"/>
                  </a:lnTo>
                  <a:lnTo>
                    <a:pt x="12954" y="470153"/>
                  </a:lnTo>
                  <a:close/>
                </a:path>
                <a:path w="142875" h="470535">
                  <a:moveTo>
                    <a:pt x="135636" y="12953"/>
                  </a:moveTo>
                  <a:lnTo>
                    <a:pt x="129540" y="6857"/>
                  </a:lnTo>
                  <a:lnTo>
                    <a:pt x="129540" y="12953"/>
                  </a:lnTo>
                  <a:lnTo>
                    <a:pt x="135636" y="12953"/>
                  </a:lnTo>
                  <a:close/>
                </a:path>
                <a:path w="142875" h="470535">
                  <a:moveTo>
                    <a:pt x="135636" y="457200"/>
                  </a:moveTo>
                  <a:lnTo>
                    <a:pt x="135636" y="12953"/>
                  </a:lnTo>
                  <a:lnTo>
                    <a:pt x="129540" y="12953"/>
                  </a:lnTo>
                  <a:lnTo>
                    <a:pt x="129540" y="457200"/>
                  </a:lnTo>
                  <a:lnTo>
                    <a:pt x="135636" y="457200"/>
                  </a:lnTo>
                  <a:close/>
                </a:path>
                <a:path w="142875" h="470535">
                  <a:moveTo>
                    <a:pt x="135636" y="470153"/>
                  </a:moveTo>
                  <a:lnTo>
                    <a:pt x="135636" y="457200"/>
                  </a:lnTo>
                  <a:lnTo>
                    <a:pt x="129540" y="464057"/>
                  </a:lnTo>
                  <a:lnTo>
                    <a:pt x="129540" y="470153"/>
                  </a:lnTo>
                  <a:lnTo>
                    <a:pt x="135636" y="470153"/>
                  </a:lnTo>
                  <a:close/>
                </a:path>
              </a:pathLst>
            </a:custGeom>
            <a:solidFill>
              <a:srgbClr val="000000"/>
            </a:solidFill>
          </p:spPr>
          <p:txBody>
            <a:bodyPr wrap="square" lIns="0" tIns="0" rIns="0" bIns="0" rtlCol="0"/>
            <a:lstStyle/>
            <a:p>
              <a:endParaRPr/>
            </a:p>
          </p:txBody>
        </p:sp>
        <p:sp>
          <p:nvSpPr>
            <p:cNvPr id="39" name="object 38"/>
            <p:cNvSpPr/>
            <p:nvPr/>
          </p:nvSpPr>
          <p:spPr>
            <a:xfrm>
              <a:off x="4624014" y="4794822"/>
              <a:ext cx="62230" cy="102235"/>
            </a:xfrm>
            <a:custGeom>
              <a:avLst/>
              <a:gdLst/>
              <a:ahLst/>
              <a:cxnLst/>
              <a:rect l="l" t="t" r="r" b="b"/>
              <a:pathLst>
                <a:path w="62229" h="102235">
                  <a:moveTo>
                    <a:pt x="61721" y="96774"/>
                  </a:moveTo>
                  <a:lnTo>
                    <a:pt x="37337" y="2286"/>
                  </a:lnTo>
                  <a:lnTo>
                    <a:pt x="35051" y="762"/>
                  </a:lnTo>
                  <a:lnTo>
                    <a:pt x="32003" y="0"/>
                  </a:lnTo>
                  <a:lnTo>
                    <a:pt x="29717" y="0"/>
                  </a:lnTo>
                  <a:lnTo>
                    <a:pt x="26669" y="2286"/>
                  </a:lnTo>
                  <a:lnTo>
                    <a:pt x="25907" y="5334"/>
                  </a:lnTo>
                  <a:lnTo>
                    <a:pt x="761" y="92964"/>
                  </a:lnTo>
                  <a:lnTo>
                    <a:pt x="0" y="96774"/>
                  </a:lnTo>
                  <a:lnTo>
                    <a:pt x="2285" y="99822"/>
                  </a:lnTo>
                  <a:lnTo>
                    <a:pt x="5333" y="101346"/>
                  </a:lnTo>
                  <a:lnTo>
                    <a:pt x="8381" y="102108"/>
                  </a:lnTo>
                  <a:lnTo>
                    <a:pt x="12191" y="99822"/>
                  </a:lnTo>
                  <a:lnTo>
                    <a:pt x="12953" y="96774"/>
                  </a:lnTo>
                  <a:lnTo>
                    <a:pt x="25907" y="51238"/>
                  </a:lnTo>
                  <a:lnTo>
                    <a:pt x="25907" y="8382"/>
                  </a:lnTo>
                  <a:lnTo>
                    <a:pt x="38099" y="8382"/>
                  </a:lnTo>
                  <a:lnTo>
                    <a:pt x="38099" y="55524"/>
                  </a:lnTo>
                  <a:lnTo>
                    <a:pt x="49529" y="99822"/>
                  </a:lnTo>
                  <a:lnTo>
                    <a:pt x="53339" y="102108"/>
                  </a:lnTo>
                  <a:lnTo>
                    <a:pt x="56387" y="101346"/>
                  </a:lnTo>
                  <a:lnTo>
                    <a:pt x="59435" y="99822"/>
                  </a:lnTo>
                  <a:lnTo>
                    <a:pt x="61721" y="96774"/>
                  </a:lnTo>
                  <a:close/>
                </a:path>
                <a:path w="62229" h="102235">
                  <a:moveTo>
                    <a:pt x="38099" y="8382"/>
                  </a:moveTo>
                  <a:lnTo>
                    <a:pt x="25907" y="8382"/>
                  </a:lnTo>
                  <a:lnTo>
                    <a:pt x="31713" y="30830"/>
                  </a:lnTo>
                  <a:lnTo>
                    <a:pt x="38099" y="8382"/>
                  </a:lnTo>
                  <a:close/>
                </a:path>
                <a:path w="62229" h="102235">
                  <a:moveTo>
                    <a:pt x="31713" y="30830"/>
                  </a:moveTo>
                  <a:lnTo>
                    <a:pt x="25907" y="8382"/>
                  </a:lnTo>
                  <a:lnTo>
                    <a:pt x="25907" y="51238"/>
                  </a:lnTo>
                  <a:lnTo>
                    <a:pt x="31713" y="30830"/>
                  </a:lnTo>
                  <a:close/>
                </a:path>
                <a:path w="62229" h="102235">
                  <a:moveTo>
                    <a:pt x="38099" y="55524"/>
                  </a:moveTo>
                  <a:lnTo>
                    <a:pt x="38099" y="8382"/>
                  </a:lnTo>
                  <a:lnTo>
                    <a:pt x="31713" y="30830"/>
                  </a:lnTo>
                  <a:lnTo>
                    <a:pt x="38099" y="55524"/>
                  </a:lnTo>
                  <a:close/>
                </a:path>
              </a:pathLst>
            </a:custGeom>
            <a:solidFill>
              <a:srgbClr val="000000"/>
            </a:solidFill>
          </p:spPr>
          <p:txBody>
            <a:bodyPr wrap="square" lIns="0" tIns="0" rIns="0" bIns="0" rtlCol="0"/>
            <a:lstStyle/>
            <a:p>
              <a:endParaRPr/>
            </a:p>
          </p:txBody>
        </p:sp>
        <p:sp>
          <p:nvSpPr>
            <p:cNvPr id="40" name="object 39"/>
            <p:cNvSpPr txBox="1"/>
            <p:nvPr/>
          </p:nvSpPr>
          <p:spPr>
            <a:xfrm>
              <a:off x="2858697" y="4297497"/>
              <a:ext cx="742950" cy="238760"/>
            </a:xfrm>
            <a:prstGeom prst="rect">
              <a:avLst/>
            </a:prstGeom>
          </p:spPr>
          <p:txBody>
            <a:bodyPr vert="horz" wrap="square" lIns="0" tIns="12065" rIns="0" bIns="0" rtlCol="0">
              <a:spAutoFit/>
            </a:bodyPr>
            <a:lstStyle/>
            <a:p>
              <a:pPr marL="12700">
                <a:lnSpc>
                  <a:spcPct val="100000"/>
                </a:lnSpc>
                <a:spcBef>
                  <a:spcPts val="95"/>
                </a:spcBef>
                <a:tabLst>
                  <a:tab pos="508634" algn="l"/>
                </a:tabLst>
              </a:pPr>
              <a:r>
                <a:rPr sz="1400" spc="-5" dirty="0">
                  <a:latin typeface="Comic Sans MS"/>
                  <a:cs typeface="Comic Sans MS"/>
                </a:rPr>
                <a:t>Y	</a:t>
              </a:r>
              <a:r>
                <a:rPr sz="2100" spc="-15" baseline="1984" dirty="0">
                  <a:latin typeface="Comic Sans MS"/>
                  <a:cs typeface="Comic Sans MS"/>
                </a:rPr>
                <a:t>Y2</a:t>
              </a:r>
              <a:endParaRPr sz="2100" baseline="1984">
                <a:latin typeface="Comic Sans MS"/>
                <a:cs typeface="Comic Sans MS"/>
              </a:endParaRPr>
            </a:p>
          </p:txBody>
        </p:sp>
        <p:sp>
          <p:nvSpPr>
            <p:cNvPr id="45" name="object 44"/>
            <p:cNvSpPr txBox="1"/>
            <p:nvPr/>
          </p:nvSpPr>
          <p:spPr>
            <a:xfrm>
              <a:off x="3001208" y="5001578"/>
              <a:ext cx="328295"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omic Sans MS"/>
                  <a:cs typeface="Comic Sans MS"/>
                </a:rPr>
                <a:t>clock</a:t>
              </a:r>
              <a:endParaRPr sz="1000">
                <a:latin typeface="Comic Sans MS"/>
                <a:cs typeface="Comic Sans MS"/>
              </a:endParaRPr>
            </a:p>
          </p:txBody>
        </p:sp>
        <p:sp>
          <p:nvSpPr>
            <p:cNvPr id="46" name="object 45"/>
            <p:cNvSpPr txBox="1"/>
            <p:nvPr/>
          </p:nvSpPr>
          <p:spPr>
            <a:xfrm>
              <a:off x="4497779" y="5005382"/>
              <a:ext cx="328295" cy="178435"/>
            </a:xfrm>
            <a:prstGeom prst="rect">
              <a:avLst/>
            </a:prstGeom>
          </p:spPr>
          <p:txBody>
            <a:bodyPr vert="horz" wrap="square" lIns="0" tIns="12700" rIns="0" bIns="0" rtlCol="0">
              <a:spAutoFit/>
            </a:bodyPr>
            <a:lstStyle/>
            <a:p>
              <a:pPr marL="12700">
                <a:lnSpc>
                  <a:spcPct val="100000"/>
                </a:lnSpc>
                <a:spcBef>
                  <a:spcPts val="100"/>
                </a:spcBef>
              </a:pPr>
              <a:r>
                <a:rPr sz="1000" dirty="0">
                  <a:latin typeface="Comic Sans MS"/>
                  <a:cs typeface="Comic Sans MS"/>
                </a:rPr>
                <a:t>clock</a:t>
              </a:r>
              <a:endParaRPr sz="1000">
                <a:latin typeface="Comic Sans MS"/>
                <a:cs typeface="Comic Sans MS"/>
              </a:endParaRPr>
            </a:p>
          </p:txBody>
        </p:sp>
        <p:sp>
          <p:nvSpPr>
            <p:cNvPr id="47" name="object 46"/>
            <p:cNvSpPr txBox="1"/>
            <p:nvPr/>
          </p:nvSpPr>
          <p:spPr>
            <a:xfrm>
              <a:off x="3961323" y="5512115"/>
              <a:ext cx="558165" cy="23876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Courier New"/>
                  <a:cs typeface="Courier New"/>
                </a:rPr>
                <a:t>begin</a:t>
              </a:r>
              <a:endParaRPr sz="1400">
                <a:latin typeface="Courier New"/>
                <a:cs typeface="Courier New"/>
              </a:endParaRPr>
            </a:p>
          </p:txBody>
        </p:sp>
        <p:sp>
          <p:nvSpPr>
            <p:cNvPr id="48" name="object 47"/>
            <p:cNvSpPr txBox="1"/>
            <p:nvPr/>
          </p:nvSpPr>
          <p:spPr>
            <a:xfrm>
              <a:off x="983432" y="5298757"/>
              <a:ext cx="2792095" cy="665480"/>
            </a:xfrm>
            <a:prstGeom prst="rect">
              <a:avLst/>
            </a:prstGeom>
          </p:spPr>
          <p:txBody>
            <a:bodyPr vert="horz" wrap="square" lIns="0" tIns="12065" rIns="0" bIns="0" rtlCol="0">
              <a:spAutoFit/>
            </a:bodyPr>
            <a:lstStyle/>
            <a:p>
              <a:pPr marL="12700">
                <a:lnSpc>
                  <a:spcPct val="100000"/>
                </a:lnSpc>
                <a:spcBef>
                  <a:spcPts val="95"/>
                </a:spcBef>
              </a:pPr>
              <a:r>
                <a:rPr sz="1400" b="1" spc="-10" dirty="0">
                  <a:latin typeface="Courier New"/>
                  <a:cs typeface="Courier New"/>
                </a:rPr>
                <a:t>Pipeline</a:t>
              </a:r>
              <a:endParaRPr sz="1400" dirty="0">
                <a:latin typeface="Courier New"/>
                <a:cs typeface="Courier New"/>
              </a:endParaRPr>
            </a:p>
            <a:p>
              <a:pPr marL="331470">
                <a:lnSpc>
                  <a:spcPct val="100000"/>
                </a:lnSpc>
              </a:pPr>
              <a:r>
                <a:rPr sz="1400" b="1" spc="-10" dirty="0">
                  <a:solidFill>
                    <a:srgbClr val="953735"/>
                  </a:solidFill>
                  <a:latin typeface="Courier New"/>
                  <a:cs typeface="Courier New"/>
                </a:rPr>
                <a:t>always @(posedge</a:t>
              </a:r>
              <a:r>
                <a:rPr sz="1400" b="1" spc="-25" dirty="0">
                  <a:solidFill>
                    <a:srgbClr val="953735"/>
                  </a:solidFill>
                  <a:latin typeface="Courier New"/>
                  <a:cs typeface="Courier New"/>
                </a:rPr>
                <a:t> </a:t>
              </a:r>
              <a:r>
                <a:rPr sz="1400" b="1" spc="-10" dirty="0">
                  <a:solidFill>
                    <a:srgbClr val="953735"/>
                  </a:solidFill>
                  <a:latin typeface="Courier New"/>
                  <a:cs typeface="Courier New"/>
                </a:rPr>
                <a:t>clock)</a:t>
              </a:r>
              <a:endParaRPr sz="1400" dirty="0">
                <a:latin typeface="Courier New"/>
                <a:cs typeface="Courier New"/>
              </a:endParaRPr>
            </a:p>
            <a:p>
              <a:pPr marL="544830">
                <a:lnSpc>
                  <a:spcPct val="100000"/>
                </a:lnSpc>
              </a:pPr>
              <a:r>
                <a:rPr sz="1400" b="1" spc="-10" dirty="0">
                  <a:latin typeface="Courier New"/>
                  <a:cs typeface="Courier New"/>
                </a:rPr>
                <a:t>...</a:t>
              </a:r>
              <a:endParaRPr sz="1400" dirty="0">
                <a:latin typeface="Courier New"/>
                <a:cs typeface="Courier New"/>
              </a:endParaRPr>
            </a:p>
          </p:txBody>
        </p:sp>
        <p:sp>
          <p:nvSpPr>
            <p:cNvPr id="49" name="object 48"/>
            <p:cNvSpPr txBox="1"/>
            <p:nvPr/>
          </p:nvSpPr>
          <p:spPr>
            <a:xfrm>
              <a:off x="1516071" y="5938828"/>
              <a:ext cx="1513840" cy="452120"/>
            </a:xfrm>
            <a:prstGeom prst="rect">
              <a:avLst/>
            </a:prstGeom>
          </p:spPr>
          <p:txBody>
            <a:bodyPr vert="horz" wrap="square" lIns="0" tIns="12065" rIns="0" bIns="0" rtlCol="0">
              <a:spAutoFit/>
            </a:bodyPr>
            <a:lstStyle/>
            <a:p>
              <a:pPr marL="12700">
                <a:lnSpc>
                  <a:spcPct val="100000"/>
                </a:lnSpc>
                <a:spcBef>
                  <a:spcPts val="95"/>
                </a:spcBef>
              </a:pPr>
              <a:r>
                <a:rPr sz="1400" b="1" spc="-5" dirty="0">
                  <a:solidFill>
                    <a:srgbClr val="953735"/>
                  </a:solidFill>
                  <a:latin typeface="Courier New"/>
                  <a:cs typeface="Courier New"/>
                </a:rPr>
                <a:t>y2 &lt;=</a:t>
              </a:r>
              <a:r>
                <a:rPr sz="1400" b="1" spc="-35" dirty="0">
                  <a:solidFill>
                    <a:srgbClr val="953735"/>
                  </a:solidFill>
                  <a:latin typeface="Courier New"/>
                  <a:cs typeface="Courier New"/>
                </a:rPr>
                <a:t> </a:t>
              </a:r>
              <a:r>
                <a:rPr sz="1400" b="1" spc="-10" dirty="0">
                  <a:solidFill>
                    <a:srgbClr val="953735"/>
                  </a:solidFill>
                  <a:latin typeface="Courier New"/>
                  <a:cs typeface="Courier New"/>
                </a:rPr>
                <a:t>G(x);</a:t>
              </a:r>
              <a:endParaRPr sz="1400">
                <a:latin typeface="Courier New"/>
                <a:cs typeface="Courier New"/>
              </a:endParaRPr>
            </a:p>
            <a:p>
              <a:pPr marL="12700">
                <a:lnSpc>
                  <a:spcPct val="100000"/>
                </a:lnSpc>
              </a:pPr>
              <a:r>
                <a:rPr sz="1400" b="1" spc="-10" dirty="0">
                  <a:solidFill>
                    <a:srgbClr val="953735"/>
                  </a:solidFill>
                  <a:latin typeface="Courier New"/>
                  <a:cs typeface="Courier New"/>
                </a:rPr>
                <a:t>pixel </a:t>
              </a:r>
              <a:r>
                <a:rPr sz="1400" b="1" spc="-5" dirty="0">
                  <a:solidFill>
                    <a:srgbClr val="953735"/>
                  </a:solidFill>
                  <a:latin typeface="Courier New"/>
                  <a:cs typeface="Courier New"/>
                </a:rPr>
                <a:t>&lt;=</a:t>
              </a:r>
              <a:r>
                <a:rPr sz="1400" b="1" spc="-65" dirty="0">
                  <a:solidFill>
                    <a:srgbClr val="953735"/>
                  </a:solidFill>
                  <a:latin typeface="Courier New"/>
                  <a:cs typeface="Courier New"/>
                </a:rPr>
                <a:t> </a:t>
              </a:r>
              <a:r>
                <a:rPr sz="1400" b="1" spc="-10" dirty="0">
                  <a:solidFill>
                    <a:srgbClr val="953735"/>
                  </a:solidFill>
                  <a:latin typeface="Courier New"/>
                  <a:cs typeface="Courier New"/>
                </a:rPr>
                <a:t>C(y2)</a:t>
              </a:r>
              <a:endParaRPr sz="1400">
                <a:latin typeface="Courier New"/>
                <a:cs typeface="Courier New"/>
              </a:endParaRPr>
            </a:p>
          </p:txBody>
        </p:sp>
        <p:sp>
          <p:nvSpPr>
            <p:cNvPr id="50" name="object 49"/>
            <p:cNvSpPr txBox="1"/>
            <p:nvPr/>
          </p:nvSpPr>
          <p:spPr>
            <a:xfrm>
              <a:off x="3429839" y="5938828"/>
              <a:ext cx="1833880" cy="452120"/>
            </a:xfrm>
            <a:prstGeom prst="rect">
              <a:avLst/>
            </a:prstGeom>
          </p:spPr>
          <p:txBody>
            <a:bodyPr vert="horz" wrap="square" lIns="0" tIns="12065" rIns="0" bIns="0" rtlCol="0">
              <a:spAutoFit/>
            </a:bodyPr>
            <a:lstStyle/>
            <a:p>
              <a:pPr marL="12700">
                <a:lnSpc>
                  <a:spcPct val="100000"/>
                </a:lnSpc>
                <a:spcBef>
                  <a:spcPts val="95"/>
                </a:spcBef>
              </a:pPr>
              <a:r>
                <a:rPr sz="1400" b="1" spc="-5" dirty="0">
                  <a:solidFill>
                    <a:srgbClr val="953735"/>
                  </a:solidFill>
                  <a:latin typeface="Courier New"/>
                  <a:cs typeface="Courier New"/>
                </a:rPr>
                <a:t>// </a:t>
              </a:r>
              <a:r>
                <a:rPr sz="1400" b="1" spc="-10" dirty="0">
                  <a:solidFill>
                    <a:srgbClr val="953735"/>
                  </a:solidFill>
                  <a:latin typeface="Courier New"/>
                  <a:cs typeface="Courier New"/>
                </a:rPr>
                <a:t>pipeline</a:t>
              </a:r>
              <a:r>
                <a:rPr sz="1400" b="1" spc="-25" dirty="0">
                  <a:solidFill>
                    <a:srgbClr val="953735"/>
                  </a:solidFill>
                  <a:latin typeface="Courier New"/>
                  <a:cs typeface="Courier New"/>
                </a:rPr>
                <a:t> </a:t>
              </a:r>
              <a:r>
                <a:rPr sz="1400" b="1" spc="-5" dirty="0">
                  <a:solidFill>
                    <a:srgbClr val="953735"/>
                  </a:solidFill>
                  <a:latin typeface="Courier New"/>
                  <a:cs typeface="Courier New"/>
                </a:rPr>
                <a:t>y</a:t>
              </a:r>
              <a:endParaRPr sz="1400">
                <a:latin typeface="Courier New"/>
                <a:cs typeface="Courier New"/>
              </a:endParaRPr>
            </a:p>
            <a:p>
              <a:pPr marL="12700">
                <a:lnSpc>
                  <a:spcPct val="100000"/>
                </a:lnSpc>
              </a:pPr>
              <a:r>
                <a:rPr sz="1400" b="1" spc="-5" dirty="0">
                  <a:solidFill>
                    <a:srgbClr val="953735"/>
                  </a:solidFill>
                  <a:latin typeface="Courier New"/>
                  <a:cs typeface="Courier New"/>
                </a:rPr>
                <a:t>// </a:t>
              </a:r>
              <a:r>
                <a:rPr sz="1400" b="1" spc="-10" dirty="0">
                  <a:solidFill>
                    <a:srgbClr val="953735"/>
                  </a:solidFill>
                  <a:latin typeface="Courier New"/>
                  <a:cs typeface="Courier New"/>
                </a:rPr>
                <a:t>pipeline</a:t>
              </a:r>
              <a:r>
                <a:rPr sz="1400" b="1" spc="-50" dirty="0">
                  <a:solidFill>
                    <a:srgbClr val="953735"/>
                  </a:solidFill>
                  <a:latin typeface="Courier New"/>
                  <a:cs typeface="Courier New"/>
                </a:rPr>
                <a:t> </a:t>
              </a:r>
              <a:r>
                <a:rPr sz="1400" b="1" spc="-10" dirty="0">
                  <a:solidFill>
                    <a:srgbClr val="953735"/>
                  </a:solidFill>
                  <a:latin typeface="Courier New"/>
                  <a:cs typeface="Courier New"/>
                </a:rPr>
                <a:t>pixel</a:t>
              </a:r>
              <a:endParaRPr sz="1400">
                <a:latin typeface="Courier New"/>
                <a:cs typeface="Courier New"/>
              </a:endParaRPr>
            </a:p>
          </p:txBody>
        </p:sp>
        <p:sp>
          <p:nvSpPr>
            <p:cNvPr id="51" name="object 50"/>
            <p:cNvSpPr txBox="1"/>
            <p:nvPr/>
          </p:nvSpPr>
          <p:spPr>
            <a:xfrm>
              <a:off x="983432" y="6365542"/>
              <a:ext cx="345440" cy="238760"/>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Courier New"/>
                  <a:cs typeface="Courier New"/>
                </a:rPr>
                <a:t>end</a:t>
              </a:r>
              <a:endParaRPr sz="1400">
                <a:latin typeface="Courier New"/>
                <a:cs typeface="Courier New"/>
              </a:endParaRPr>
            </a:p>
          </p:txBody>
        </p:sp>
        <p:sp>
          <p:nvSpPr>
            <p:cNvPr id="68" name="object 34"/>
            <p:cNvSpPr txBox="1"/>
            <p:nvPr/>
          </p:nvSpPr>
          <p:spPr>
            <a:xfrm>
              <a:off x="4256508" y="4090728"/>
              <a:ext cx="722977" cy="227626"/>
            </a:xfrm>
            <a:prstGeom prst="rect">
              <a:avLst/>
            </a:prstGeom>
          </p:spPr>
          <p:txBody>
            <a:bodyPr vert="horz" wrap="square" lIns="0" tIns="12065" rIns="0" bIns="0" rtlCol="0">
              <a:spAutoFit/>
            </a:bodyPr>
            <a:lstStyle/>
            <a:p>
              <a:pPr marL="12700">
                <a:lnSpc>
                  <a:spcPct val="100000"/>
                </a:lnSpc>
                <a:spcBef>
                  <a:spcPts val="95"/>
                </a:spcBef>
              </a:pPr>
              <a:r>
                <a:rPr lang="en-US" sz="1400" spc="-5" dirty="0" err="1">
                  <a:latin typeface="Comic Sans MS"/>
                  <a:cs typeface="Comic Sans MS"/>
                </a:rPr>
                <a:t>p</a:t>
              </a:r>
              <a:r>
                <a:rPr sz="1400" spc="-5" dirty="0" err="1">
                  <a:latin typeface="Comic Sans MS"/>
                  <a:cs typeface="Comic Sans MS"/>
                </a:rPr>
                <a:t>ixel</a:t>
              </a:r>
              <a:r>
                <a:rPr lang="en-US" sz="1400" spc="-5" dirty="0" err="1">
                  <a:latin typeface="Comic Sans MS"/>
                  <a:cs typeface="Comic Sans MS"/>
                </a:rPr>
                <a:t>_w</a:t>
              </a:r>
              <a:endParaRPr sz="1400" dirty="0">
                <a:latin typeface="Comic Sans MS"/>
                <a:cs typeface="Comic Sans MS"/>
              </a:endParaRPr>
            </a:p>
          </p:txBody>
        </p:sp>
      </p:grpSp>
      <p:sp>
        <p:nvSpPr>
          <p:cNvPr id="69" name="object 51"/>
          <p:cNvSpPr txBox="1"/>
          <p:nvPr/>
        </p:nvSpPr>
        <p:spPr>
          <a:xfrm>
            <a:off x="8201159" y="4725861"/>
            <a:ext cx="4154128" cy="2179443"/>
          </a:xfrm>
          <a:prstGeom prst="rect">
            <a:avLst/>
          </a:prstGeom>
        </p:spPr>
        <p:txBody>
          <a:bodyPr vert="horz" wrap="square" lIns="0" tIns="12065" rIns="0" bIns="0" rtlCol="0">
            <a:spAutoFit/>
          </a:bodyPr>
          <a:lstStyle/>
          <a:p>
            <a:pPr marL="12700" marR="5080">
              <a:lnSpc>
                <a:spcPct val="100000"/>
              </a:lnSpc>
              <a:spcBef>
                <a:spcPts val="95"/>
              </a:spcBef>
              <a:tabLst>
                <a:tab pos="1289050" algn="l"/>
              </a:tabLst>
            </a:pPr>
            <a:r>
              <a:rPr sz="1400" b="1" spc="-10" dirty="0">
                <a:latin typeface="Courier New"/>
                <a:cs typeface="Courier New"/>
              </a:rPr>
              <a:t>alway</a:t>
            </a:r>
            <a:r>
              <a:rPr sz="1400" b="1" spc="-5" dirty="0">
                <a:latin typeface="Courier New"/>
                <a:cs typeface="Courier New"/>
              </a:rPr>
              <a:t>s @ *</a:t>
            </a:r>
            <a:r>
              <a:rPr sz="1400" b="1" dirty="0">
                <a:latin typeface="Courier New"/>
                <a:cs typeface="Courier New"/>
              </a:rPr>
              <a:t>	</a:t>
            </a:r>
            <a:r>
              <a:rPr sz="1400" b="1" spc="-10" dirty="0">
                <a:latin typeface="Courier New"/>
                <a:cs typeface="Courier New"/>
              </a:rPr>
              <a:t>begin</a:t>
            </a:r>
            <a:endParaRPr sz="1400" dirty="0">
              <a:latin typeface="Courier New"/>
              <a:cs typeface="Courier New"/>
            </a:endParaRPr>
          </a:p>
          <a:p>
            <a:pPr marL="331470">
              <a:lnSpc>
                <a:spcPct val="100000"/>
              </a:lnSpc>
            </a:pPr>
            <a:r>
              <a:rPr sz="1400" b="1" spc="-10" dirty="0">
                <a:latin typeface="Courier New"/>
                <a:cs typeface="Courier New"/>
              </a:rPr>
              <a:t>y=G(x);</a:t>
            </a:r>
            <a:endParaRPr sz="1400" dirty="0">
              <a:latin typeface="Courier New"/>
              <a:cs typeface="Courier New"/>
            </a:endParaRPr>
          </a:p>
          <a:p>
            <a:pPr marL="331470">
              <a:lnSpc>
                <a:spcPct val="100000"/>
              </a:lnSpc>
            </a:pPr>
            <a:r>
              <a:rPr lang="en-US" sz="1400" b="1" spc="-10" dirty="0" err="1">
                <a:solidFill>
                  <a:srgbClr val="FF0000"/>
                </a:solidFill>
                <a:latin typeface="Courier New"/>
                <a:cs typeface="Courier New"/>
              </a:rPr>
              <a:t>p</a:t>
            </a:r>
            <a:r>
              <a:rPr sz="1400" b="1" spc="-10" dirty="0" err="1">
                <a:solidFill>
                  <a:srgbClr val="FF0000"/>
                </a:solidFill>
                <a:latin typeface="Courier New"/>
                <a:cs typeface="Courier New"/>
              </a:rPr>
              <a:t>ixel</a:t>
            </a:r>
            <a:r>
              <a:rPr lang="en-US" sz="1400" b="1" spc="-10" dirty="0" err="1">
                <a:solidFill>
                  <a:srgbClr val="FF0000"/>
                </a:solidFill>
                <a:latin typeface="Courier New"/>
                <a:cs typeface="Courier New"/>
              </a:rPr>
              <a:t>_w</a:t>
            </a:r>
            <a:r>
              <a:rPr sz="1400" b="1" spc="-10" dirty="0">
                <a:solidFill>
                  <a:srgbClr val="FF0000"/>
                </a:solidFill>
                <a:latin typeface="Courier New"/>
                <a:cs typeface="Courier New"/>
              </a:rPr>
              <a:t> </a:t>
            </a:r>
            <a:r>
              <a:rPr sz="1400" b="1" spc="-5" dirty="0">
                <a:latin typeface="Courier New"/>
                <a:cs typeface="Courier New"/>
              </a:rPr>
              <a:t>=</a:t>
            </a:r>
            <a:r>
              <a:rPr sz="1400" b="1" spc="-35" dirty="0">
                <a:latin typeface="Courier New"/>
                <a:cs typeface="Courier New"/>
              </a:rPr>
              <a:t> </a:t>
            </a:r>
            <a:r>
              <a:rPr sz="1400" b="1" spc="-10" dirty="0">
                <a:latin typeface="Courier New"/>
                <a:cs typeface="Courier New"/>
              </a:rPr>
              <a:t>C(y);</a:t>
            </a:r>
            <a:endParaRPr lang="en-US" sz="1400" dirty="0">
              <a:latin typeface="Courier New"/>
              <a:cs typeface="Courier New"/>
            </a:endParaRPr>
          </a:p>
          <a:p>
            <a:pPr>
              <a:lnSpc>
                <a:spcPct val="100000"/>
              </a:lnSpc>
            </a:pPr>
            <a:r>
              <a:rPr lang="en-US" sz="1400" b="1" spc="-10" dirty="0">
                <a:latin typeface="Courier New"/>
                <a:cs typeface="Courier New"/>
              </a:rPr>
              <a:t>end</a:t>
            </a:r>
          </a:p>
          <a:p>
            <a:pPr>
              <a:lnSpc>
                <a:spcPct val="100000"/>
              </a:lnSpc>
            </a:pPr>
            <a:r>
              <a:rPr lang="en-US" altLang="zh-TW" sz="1400" b="1" spc="-10" dirty="0">
                <a:solidFill>
                  <a:srgbClr val="FF0000"/>
                </a:solidFill>
                <a:latin typeface="Courier New"/>
                <a:cs typeface="Courier New"/>
              </a:rPr>
              <a:t>always @(</a:t>
            </a:r>
            <a:r>
              <a:rPr lang="en-US" altLang="zh-TW" sz="1400" b="1" spc="-10" dirty="0" err="1">
                <a:solidFill>
                  <a:srgbClr val="FF0000"/>
                </a:solidFill>
                <a:latin typeface="Courier New"/>
                <a:cs typeface="Courier New"/>
              </a:rPr>
              <a:t>posedge</a:t>
            </a:r>
            <a:r>
              <a:rPr lang="en-US" altLang="zh-TW" sz="1400" b="1" spc="-25" dirty="0">
                <a:solidFill>
                  <a:srgbClr val="FF0000"/>
                </a:solidFill>
                <a:latin typeface="Courier New"/>
                <a:cs typeface="Courier New"/>
              </a:rPr>
              <a:t> </a:t>
            </a:r>
            <a:r>
              <a:rPr lang="en-US" altLang="zh-TW" sz="1400" b="1" spc="-10" dirty="0">
                <a:solidFill>
                  <a:srgbClr val="FF0000"/>
                </a:solidFill>
                <a:latin typeface="Courier New"/>
                <a:cs typeface="Courier New"/>
              </a:rPr>
              <a:t>clock)begin</a:t>
            </a:r>
          </a:p>
          <a:p>
            <a:pPr marL="12700">
              <a:lnSpc>
                <a:spcPct val="100000"/>
              </a:lnSpc>
              <a:spcBef>
                <a:spcPts val="95"/>
              </a:spcBef>
            </a:pPr>
            <a:r>
              <a:rPr lang="en-US" altLang="zh-TW" sz="1400" b="1" spc="-5" dirty="0">
                <a:solidFill>
                  <a:srgbClr val="FF0000"/>
                </a:solidFill>
                <a:latin typeface="Courier New"/>
                <a:cs typeface="Courier New"/>
              </a:rPr>
              <a:t>  y2 &lt;=</a:t>
            </a:r>
            <a:r>
              <a:rPr lang="en-US" altLang="zh-TW" sz="1400" b="1" spc="-35" dirty="0">
                <a:solidFill>
                  <a:srgbClr val="FF0000"/>
                </a:solidFill>
                <a:latin typeface="Courier New"/>
                <a:cs typeface="Courier New"/>
              </a:rPr>
              <a:t> y</a:t>
            </a:r>
            <a:r>
              <a:rPr lang="en-US" altLang="zh-TW" sz="1400" b="1" spc="-10" dirty="0">
                <a:solidFill>
                  <a:srgbClr val="FF0000"/>
                </a:solidFill>
                <a:latin typeface="Courier New"/>
                <a:cs typeface="Courier New"/>
              </a:rPr>
              <a:t>;          </a:t>
            </a:r>
            <a:r>
              <a:rPr lang="en-US" altLang="zh-TW" sz="1400" b="1" spc="-5" dirty="0">
                <a:solidFill>
                  <a:srgbClr val="FF0000"/>
                </a:solidFill>
                <a:latin typeface="Courier New"/>
                <a:cs typeface="Courier New"/>
              </a:rPr>
              <a:t>// </a:t>
            </a:r>
            <a:r>
              <a:rPr lang="en-US" altLang="zh-TW" sz="1400" b="1" spc="-10" dirty="0">
                <a:solidFill>
                  <a:srgbClr val="FF0000"/>
                </a:solidFill>
                <a:latin typeface="Courier New"/>
                <a:cs typeface="Courier New"/>
              </a:rPr>
              <a:t>pipeline</a:t>
            </a:r>
            <a:r>
              <a:rPr lang="en-US" altLang="zh-TW" sz="1400" b="1" spc="-25" dirty="0">
                <a:solidFill>
                  <a:srgbClr val="FF0000"/>
                </a:solidFill>
                <a:latin typeface="Courier New"/>
                <a:cs typeface="Courier New"/>
              </a:rPr>
              <a:t> </a:t>
            </a:r>
            <a:r>
              <a:rPr lang="en-US" altLang="zh-TW" sz="1400" b="1" spc="-5" dirty="0">
                <a:solidFill>
                  <a:srgbClr val="FF0000"/>
                </a:solidFill>
                <a:latin typeface="Courier New"/>
                <a:cs typeface="Courier New"/>
              </a:rPr>
              <a:t>y</a:t>
            </a:r>
            <a:endParaRPr lang="en-US" altLang="zh-TW" sz="1400" dirty="0">
              <a:solidFill>
                <a:srgbClr val="FF0000"/>
              </a:solidFill>
              <a:latin typeface="Courier New"/>
              <a:cs typeface="Courier New"/>
            </a:endParaRPr>
          </a:p>
          <a:p>
            <a:pPr marL="12700"/>
            <a:r>
              <a:rPr lang="en-US" altLang="zh-TW" sz="1400" b="1" spc="-10" dirty="0">
                <a:solidFill>
                  <a:srgbClr val="FF0000"/>
                </a:solidFill>
                <a:latin typeface="Courier New"/>
                <a:cs typeface="Courier New"/>
              </a:rPr>
              <a:t>  pixel </a:t>
            </a:r>
            <a:r>
              <a:rPr lang="en-US" altLang="zh-TW" sz="1400" b="1" spc="-5" dirty="0">
                <a:solidFill>
                  <a:srgbClr val="FF0000"/>
                </a:solidFill>
                <a:latin typeface="Courier New"/>
                <a:cs typeface="Courier New"/>
              </a:rPr>
              <a:t>&lt;=</a:t>
            </a:r>
            <a:r>
              <a:rPr lang="en-US" altLang="zh-TW" sz="1400" b="1" spc="-65" dirty="0">
                <a:solidFill>
                  <a:srgbClr val="FF0000"/>
                </a:solidFill>
                <a:latin typeface="Courier New"/>
                <a:cs typeface="Courier New"/>
              </a:rPr>
              <a:t> </a:t>
            </a:r>
            <a:r>
              <a:rPr lang="en-US" altLang="zh-TW" sz="1400" b="1" spc="-10" dirty="0" err="1">
                <a:solidFill>
                  <a:srgbClr val="FF0000"/>
                </a:solidFill>
                <a:latin typeface="Courier New"/>
                <a:cs typeface="Courier New"/>
              </a:rPr>
              <a:t>pixel_w</a:t>
            </a:r>
            <a:r>
              <a:rPr lang="en-US" altLang="zh-TW" sz="1400" b="1" spc="-10" dirty="0">
                <a:solidFill>
                  <a:srgbClr val="FF0000"/>
                </a:solidFill>
                <a:latin typeface="Courier New"/>
                <a:cs typeface="Courier New"/>
              </a:rPr>
              <a:t>;</a:t>
            </a:r>
            <a:r>
              <a:rPr lang="en-US" altLang="zh-TW" sz="1400" b="1" spc="-5" dirty="0">
                <a:solidFill>
                  <a:srgbClr val="FF0000"/>
                </a:solidFill>
                <a:latin typeface="Courier New"/>
                <a:cs typeface="Courier New"/>
              </a:rPr>
              <a:t> // </a:t>
            </a:r>
            <a:r>
              <a:rPr lang="en-US" altLang="zh-TW" sz="1400" b="1" spc="-10" dirty="0">
                <a:solidFill>
                  <a:srgbClr val="FF0000"/>
                </a:solidFill>
                <a:latin typeface="Courier New"/>
                <a:cs typeface="Courier New"/>
              </a:rPr>
              <a:t>pipeline</a:t>
            </a:r>
            <a:r>
              <a:rPr lang="en-US" altLang="zh-TW" sz="1400" b="1" spc="-50" dirty="0">
                <a:solidFill>
                  <a:srgbClr val="FF0000"/>
                </a:solidFill>
                <a:latin typeface="Courier New"/>
                <a:cs typeface="Courier New"/>
              </a:rPr>
              <a:t> </a:t>
            </a:r>
            <a:r>
              <a:rPr lang="en-US" altLang="zh-TW" sz="1400" b="1" spc="-10" dirty="0">
                <a:solidFill>
                  <a:srgbClr val="FF0000"/>
                </a:solidFill>
                <a:latin typeface="Courier New"/>
                <a:cs typeface="Courier New"/>
              </a:rPr>
              <a:t>pixel</a:t>
            </a:r>
            <a:endParaRPr lang="en-US" altLang="zh-TW" sz="1400" dirty="0">
              <a:solidFill>
                <a:srgbClr val="FF0000"/>
              </a:solidFill>
              <a:latin typeface="Courier New"/>
              <a:cs typeface="Courier New"/>
            </a:endParaRPr>
          </a:p>
          <a:p>
            <a:pPr marL="12700">
              <a:lnSpc>
                <a:spcPct val="100000"/>
              </a:lnSpc>
            </a:pPr>
            <a:r>
              <a:rPr lang="en-US" altLang="zh-TW" sz="1400" b="1" spc="-10" dirty="0">
                <a:solidFill>
                  <a:srgbClr val="FF0000"/>
                </a:solidFill>
                <a:latin typeface="Courier New"/>
                <a:cs typeface="Courier New"/>
              </a:rPr>
              <a:t>end</a:t>
            </a:r>
            <a:endParaRPr lang="en-US" altLang="zh-TW" sz="1400" dirty="0">
              <a:solidFill>
                <a:srgbClr val="FF0000"/>
              </a:solidFill>
              <a:latin typeface="Courier New"/>
              <a:cs typeface="Courier New"/>
            </a:endParaRPr>
          </a:p>
          <a:p>
            <a:pPr marL="544830">
              <a:lnSpc>
                <a:spcPct val="100000"/>
              </a:lnSpc>
            </a:pPr>
            <a:endParaRPr lang="en-US" altLang="zh-TW" sz="1400" dirty="0">
              <a:latin typeface="Courier New"/>
              <a:cs typeface="Courier New"/>
            </a:endParaRPr>
          </a:p>
          <a:p>
            <a:pPr marL="331470">
              <a:lnSpc>
                <a:spcPct val="100000"/>
              </a:lnSpc>
            </a:pPr>
            <a:endParaRPr lang="en-US" sz="1400" b="1" spc="-10" dirty="0">
              <a:latin typeface="Courier New"/>
              <a:cs typeface="Courier New"/>
            </a:endParaRPr>
          </a:p>
        </p:txBody>
      </p:sp>
      <p:sp>
        <p:nvSpPr>
          <p:cNvPr id="70" name="文字方塊 69"/>
          <p:cNvSpPr txBox="1"/>
          <p:nvPr/>
        </p:nvSpPr>
        <p:spPr>
          <a:xfrm>
            <a:off x="8237746" y="4324441"/>
            <a:ext cx="2095125" cy="369332"/>
          </a:xfrm>
          <a:prstGeom prst="rect">
            <a:avLst/>
          </a:prstGeom>
          <a:noFill/>
        </p:spPr>
        <p:txBody>
          <a:bodyPr wrap="none" rtlCol="0">
            <a:spAutoFit/>
          </a:bodyPr>
          <a:lstStyle/>
          <a:p>
            <a:r>
              <a:rPr lang="zh-TW" altLang="en-US" dirty="0"/>
              <a:t>分開</a:t>
            </a:r>
            <a:r>
              <a:rPr lang="en-US" altLang="zh-TW" dirty="0"/>
              <a:t>comb, </a:t>
            </a:r>
            <a:r>
              <a:rPr lang="en-US" altLang="zh-TW" dirty="0" err="1"/>
              <a:t>seq</a:t>
            </a:r>
            <a:r>
              <a:rPr lang="en-US" altLang="zh-TW" dirty="0"/>
              <a:t> logic</a:t>
            </a:r>
            <a:endParaRPr lang="zh-TW" altLang="en-US" dirty="0"/>
          </a:p>
        </p:txBody>
      </p:sp>
      <p:pic>
        <p:nvPicPr>
          <p:cNvPr id="71" name="圖片 70" descr="Sormen Ele Hyvä Hienoa · Ilmainen kuva Pixabayssa"/>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07428" y="4595319"/>
            <a:ext cx="700683" cy="700683"/>
          </a:xfrm>
          <a:prstGeom prst="rect">
            <a:avLst/>
          </a:prstGeom>
        </p:spPr>
      </p:pic>
    </p:spTree>
    <p:extLst>
      <p:ext uri="{BB962C8B-B14F-4D97-AF65-F5344CB8AC3E}">
        <p14:creationId xmlns:p14="http://schemas.microsoft.com/office/powerpoint/2010/main" val="4610522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solidFill>
                  <a:prstClr val="black"/>
                </a:solidFill>
                <a:latin typeface="Arial Unicode MS" pitchFamily="34" charset="-120"/>
                <a:ea typeface="標楷體" panose="03000509000000000000" pitchFamily="65" charset="-120"/>
              </a:rPr>
              <a:t>Design Case Study</a:t>
            </a:r>
            <a:endParaRPr lang="zh-TW" altLang="en-US" sz="2800" dirty="0">
              <a:latin typeface="Arial Unicode MS" pitchFamily="34" charset="-120"/>
              <a:cs typeface="Arial Unicode MS" pitchFamily="34" charset="-120"/>
            </a:endParaRPr>
          </a:p>
        </p:txBody>
      </p:sp>
      <p:sp>
        <p:nvSpPr>
          <p:cNvPr id="6" name="文字版面配置區 5">
            <a:extLst>
              <a:ext uri="{FF2B5EF4-FFF2-40B4-BE49-F238E27FC236}">
                <a16:creationId xmlns:a16="http://schemas.microsoft.com/office/drawing/2014/main" id="{D70EA879-5388-E3AC-3669-B690C90FA977}"/>
              </a:ext>
            </a:extLst>
          </p:cNvPr>
          <p:cNvSpPr>
            <a:spLocks noGrp="1"/>
          </p:cNvSpPr>
          <p:nvPr>
            <p:ph type="body" idx="1"/>
          </p:nvPr>
        </p:nvSpPr>
        <p:spPr/>
        <p:txBody>
          <a:bodyPr/>
          <a:lstStyle/>
          <a:p>
            <a:endParaRPr lang="en-US"/>
          </a:p>
        </p:txBody>
      </p:sp>
      <p:sp>
        <p:nvSpPr>
          <p:cNvPr id="5" name="文字方塊 4"/>
          <p:cNvSpPr txBox="1"/>
          <p:nvPr/>
        </p:nvSpPr>
        <p:spPr>
          <a:xfrm>
            <a:off x="839416" y="6597352"/>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6C6953-9951-857A-4256-6EB3CBA15EFF}"/>
              </a:ext>
            </a:extLst>
          </p:cNvPr>
          <p:cNvSpPr>
            <a:spLocks noGrp="1"/>
          </p:cNvSpPr>
          <p:nvPr>
            <p:ph type="title"/>
          </p:nvPr>
        </p:nvSpPr>
        <p:spPr/>
        <p:txBody>
          <a:bodyPr/>
          <a:lstStyle/>
          <a:p>
            <a:r>
              <a:rPr lang="en-US" altLang="zh-TW" dirty="0"/>
              <a:t>Two Design Case</a:t>
            </a:r>
            <a:endParaRPr lang="en-US" dirty="0"/>
          </a:p>
        </p:txBody>
      </p:sp>
      <p:sp>
        <p:nvSpPr>
          <p:cNvPr id="3" name="內容版面配置區 2">
            <a:extLst>
              <a:ext uri="{FF2B5EF4-FFF2-40B4-BE49-F238E27FC236}">
                <a16:creationId xmlns:a16="http://schemas.microsoft.com/office/drawing/2014/main" id="{2F368067-82FB-DE91-712A-C46F80853D3B}"/>
              </a:ext>
            </a:extLst>
          </p:cNvPr>
          <p:cNvSpPr>
            <a:spLocks noGrp="1"/>
          </p:cNvSpPr>
          <p:nvPr>
            <p:ph idx="1"/>
          </p:nvPr>
        </p:nvSpPr>
        <p:spPr/>
        <p:txBody>
          <a:bodyPr/>
          <a:lstStyle/>
          <a:p>
            <a:r>
              <a:rPr lang="en-US" dirty="0"/>
              <a:t>Unconstrainted </a:t>
            </a:r>
            <a:r>
              <a:rPr lang="zh-TW" altLang="en-US" dirty="0"/>
              <a:t>沒限制，</a:t>
            </a:r>
            <a:endParaRPr lang="en-US" altLang="zh-TW" dirty="0"/>
          </a:p>
          <a:p>
            <a:pPr lvl="1"/>
            <a:r>
              <a:rPr lang="zh-TW" altLang="en-US" dirty="0"/>
              <a:t>追求最高速度 </a:t>
            </a:r>
            <a:r>
              <a:rPr lang="en-US" altLang="zh-TW" dirty="0"/>
              <a:t>(</a:t>
            </a:r>
            <a:r>
              <a:rPr lang="zh-TW" altLang="en-US" dirty="0"/>
              <a:t>工作頻率 或</a:t>
            </a:r>
            <a:r>
              <a:rPr lang="en-US" altLang="zh-TW" dirty="0"/>
              <a:t>throughput)</a:t>
            </a:r>
          </a:p>
          <a:p>
            <a:pPr lvl="1"/>
            <a:r>
              <a:rPr lang="zh-TW" altLang="en-US" dirty="0"/>
              <a:t>最小面積</a:t>
            </a:r>
            <a:endParaRPr lang="en-US" altLang="zh-TW" dirty="0"/>
          </a:p>
          <a:p>
            <a:r>
              <a:rPr lang="en-US" dirty="0"/>
              <a:t>Constrained</a:t>
            </a:r>
          </a:p>
          <a:p>
            <a:pPr lvl="1"/>
            <a:r>
              <a:rPr lang="zh-TW" altLang="en-US" dirty="0"/>
              <a:t>滿足一定處理速度要求下，面積或</a:t>
            </a:r>
            <a:r>
              <a:rPr lang="en-US" altLang="zh-TW" dirty="0"/>
              <a:t>power </a:t>
            </a:r>
            <a:r>
              <a:rPr lang="zh-TW" altLang="en-US" dirty="0"/>
              <a:t>最小</a:t>
            </a:r>
            <a:endParaRPr lang="en-US" dirty="0"/>
          </a:p>
          <a:p>
            <a:pPr lvl="1"/>
            <a:endParaRPr lang="en-US" dirty="0"/>
          </a:p>
        </p:txBody>
      </p:sp>
    </p:spTree>
    <p:extLst>
      <p:ext uri="{BB962C8B-B14F-4D97-AF65-F5344CB8AC3E}">
        <p14:creationId xmlns:p14="http://schemas.microsoft.com/office/powerpoint/2010/main" val="32869271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875C52EB-38EB-0F7A-C832-4137FC53ADCF}"/>
              </a:ext>
            </a:extLst>
          </p:cNvPr>
          <p:cNvPicPr>
            <a:picLocks noChangeAspect="1"/>
          </p:cNvPicPr>
          <p:nvPr/>
        </p:nvPicPr>
        <p:blipFill>
          <a:blip r:embed="rId3"/>
          <a:stretch>
            <a:fillRect/>
          </a:stretch>
        </p:blipFill>
        <p:spPr>
          <a:xfrm>
            <a:off x="3575720" y="3789040"/>
            <a:ext cx="6081287" cy="1127858"/>
          </a:xfrm>
          <a:prstGeom prst="rect">
            <a:avLst/>
          </a:prstGeom>
        </p:spPr>
      </p:pic>
      <p:pic>
        <p:nvPicPr>
          <p:cNvPr id="16" name="圖片 15">
            <a:extLst>
              <a:ext uri="{FF2B5EF4-FFF2-40B4-BE49-F238E27FC236}">
                <a16:creationId xmlns:a16="http://schemas.microsoft.com/office/drawing/2014/main" id="{BB2DDEBF-A8BE-4DA9-B1BB-993BACACA6A8}"/>
              </a:ext>
            </a:extLst>
          </p:cNvPr>
          <p:cNvPicPr>
            <a:picLocks noChangeAspect="1"/>
          </p:cNvPicPr>
          <p:nvPr/>
        </p:nvPicPr>
        <p:blipFill>
          <a:blip r:embed="rId4"/>
          <a:stretch>
            <a:fillRect/>
          </a:stretch>
        </p:blipFill>
        <p:spPr>
          <a:xfrm>
            <a:off x="1343472" y="4823284"/>
            <a:ext cx="10135478" cy="2034716"/>
          </a:xfrm>
          <a:prstGeom prst="rect">
            <a:avLst/>
          </a:prstGeom>
        </p:spPr>
      </p:pic>
      <p:grpSp>
        <p:nvGrpSpPr>
          <p:cNvPr id="10" name="群組 9">
            <a:extLst>
              <a:ext uri="{FF2B5EF4-FFF2-40B4-BE49-F238E27FC236}">
                <a16:creationId xmlns:a16="http://schemas.microsoft.com/office/drawing/2014/main" id="{E89E117D-D481-C18A-A64C-2CDC77A29139}"/>
              </a:ext>
            </a:extLst>
          </p:cNvPr>
          <p:cNvGrpSpPr/>
          <p:nvPr/>
        </p:nvGrpSpPr>
        <p:grpSpPr>
          <a:xfrm>
            <a:off x="623392" y="908720"/>
            <a:ext cx="10790855" cy="2781541"/>
            <a:chOff x="911424" y="1268760"/>
            <a:chExt cx="10790855" cy="2781541"/>
          </a:xfrm>
        </p:grpSpPr>
        <p:pic>
          <p:nvPicPr>
            <p:cNvPr id="9" name="圖片 8">
              <a:extLst>
                <a:ext uri="{FF2B5EF4-FFF2-40B4-BE49-F238E27FC236}">
                  <a16:creationId xmlns:a16="http://schemas.microsoft.com/office/drawing/2014/main" id="{B8E51754-CFCE-EEDC-9EEA-61A429218A4C}"/>
                </a:ext>
              </a:extLst>
            </p:cNvPr>
            <p:cNvPicPr>
              <a:picLocks noChangeAspect="1"/>
            </p:cNvPicPr>
            <p:nvPr/>
          </p:nvPicPr>
          <p:blipFill>
            <a:blip r:embed="rId5"/>
            <a:stretch>
              <a:fillRect/>
            </a:stretch>
          </p:blipFill>
          <p:spPr>
            <a:xfrm>
              <a:off x="911424" y="1268760"/>
              <a:ext cx="10790855" cy="2781541"/>
            </a:xfrm>
            <a:prstGeom prst="rect">
              <a:avLst/>
            </a:prstGeom>
          </p:spPr>
        </p:pic>
        <p:cxnSp>
          <p:nvCxnSpPr>
            <p:cNvPr id="7" name="直線接點 6">
              <a:extLst>
                <a:ext uri="{FF2B5EF4-FFF2-40B4-BE49-F238E27FC236}">
                  <a16:creationId xmlns:a16="http://schemas.microsoft.com/office/drawing/2014/main" id="{7E1F540A-824A-011A-0328-25A5F656A11B}"/>
                </a:ext>
              </a:extLst>
            </p:cNvPr>
            <p:cNvCxnSpPr/>
            <p:nvPr/>
          </p:nvCxnSpPr>
          <p:spPr>
            <a:xfrm>
              <a:off x="6023992" y="2204864"/>
              <a:ext cx="0" cy="1800200"/>
            </a:xfrm>
            <a:prstGeom prst="line">
              <a:avLst/>
            </a:prstGeom>
          </p:spPr>
          <p:style>
            <a:lnRef idx="1">
              <a:schemeClr val="accent2"/>
            </a:lnRef>
            <a:fillRef idx="0">
              <a:schemeClr val="accent2"/>
            </a:fillRef>
            <a:effectRef idx="0">
              <a:schemeClr val="accent2"/>
            </a:effectRef>
            <a:fontRef idx="minor">
              <a:schemeClr val="tx1"/>
            </a:fontRef>
          </p:style>
        </p:cxnSp>
      </p:grpSp>
      <p:sp>
        <p:nvSpPr>
          <p:cNvPr id="2" name="標題 1">
            <a:extLst>
              <a:ext uri="{FF2B5EF4-FFF2-40B4-BE49-F238E27FC236}">
                <a16:creationId xmlns:a16="http://schemas.microsoft.com/office/drawing/2014/main" id="{9C5F0A70-BBEA-97FD-CAA9-52C4CD8964F4}"/>
              </a:ext>
            </a:extLst>
          </p:cNvPr>
          <p:cNvSpPr>
            <a:spLocks noGrp="1"/>
          </p:cNvSpPr>
          <p:nvPr>
            <p:ph type="title"/>
          </p:nvPr>
        </p:nvSpPr>
        <p:spPr/>
        <p:txBody>
          <a:bodyPr/>
          <a:lstStyle/>
          <a:p>
            <a:r>
              <a:rPr lang="en-US" altLang="zh-TW" dirty="0"/>
              <a:t>A</a:t>
            </a:r>
            <a:r>
              <a:rPr lang="zh-TW" altLang="en-US" dirty="0"/>
              <a:t> </a:t>
            </a:r>
            <a:r>
              <a:rPr lang="en-US" altLang="zh-TW" dirty="0"/>
              <a:t>Simple Design</a:t>
            </a:r>
            <a:endParaRPr lang="en-US" dirty="0"/>
          </a:p>
        </p:txBody>
      </p:sp>
      <p:sp>
        <p:nvSpPr>
          <p:cNvPr id="3" name="內容版面配置區 2">
            <a:extLst>
              <a:ext uri="{FF2B5EF4-FFF2-40B4-BE49-F238E27FC236}">
                <a16:creationId xmlns:a16="http://schemas.microsoft.com/office/drawing/2014/main" id="{1FDFC08C-0AAF-B312-DDB0-778B260A7F4C}"/>
              </a:ext>
            </a:extLst>
          </p:cNvPr>
          <p:cNvSpPr>
            <a:spLocks noGrp="1"/>
          </p:cNvSpPr>
          <p:nvPr>
            <p:ph idx="1"/>
          </p:nvPr>
        </p:nvSpPr>
        <p:spPr/>
        <p:txBody>
          <a:bodyPr/>
          <a:lstStyle/>
          <a:p>
            <a:r>
              <a:rPr lang="en-US" dirty="0"/>
              <a:t>Pipeline</a:t>
            </a:r>
          </a:p>
          <a:p>
            <a:endParaRPr lang="en-US" dirty="0"/>
          </a:p>
          <a:p>
            <a:endParaRPr lang="en-US" dirty="0"/>
          </a:p>
          <a:p>
            <a:endParaRPr lang="en-US" dirty="0"/>
          </a:p>
          <a:p>
            <a:pPr marL="0" indent="0">
              <a:buNone/>
            </a:pPr>
            <a:endParaRPr lang="en-US" dirty="0"/>
          </a:p>
          <a:p>
            <a:r>
              <a:rPr lang="en-US" dirty="0"/>
              <a:t>Parallel</a:t>
            </a:r>
          </a:p>
          <a:p>
            <a:pPr lvl="1"/>
            <a:r>
              <a:rPr lang="en-US" dirty="0"/>
              <a:t>2x throughput</a:t>
            </a:r>
          </a:p>
        </p:txBody>
      </p:sp>
      <p:sp>
        <p:nvSpPr>
          <p:cNvPr id="11" name="文字方塊 10">
            <a:extLst>
              <a:ext uri="{FF2B5EF4-FFF2-40B4-BE49-F238E27FC236}">
                <a16:creationId xmlns:a16="http://schemas.microsoft.com/office/drawing/2014/main" id="{E3891450-8C9F-7CBA-1191-432CF39EAFB7}"/>
              </a:ext>
            </a:extLst>
          </p:cNvPr>
          <p:cNvSpPr txBox="1"/>
          <p:nvPr/>
        </p:nvSpPr>
        <p:spPr>
          <a:xfrm>
            <a:off x="1703512" y="3573016"/>
            <a:ext cx="16082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Delay = 2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adder</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sp>
        <p:nvSpPr>
          <p:cNvPr id="12" name="文字方塊 11">
            <a:extLst>
              <a:ext uri="{FF2B5EF4-FFF2-40B4-BE49-F238E27FC236}">
                <a16:creationId xmlns:a16="http://schemas.microsoft.com/office/drawing/2014/main" id="{BB652091-1A1E-AA7C-1CE1-E3915039C8CE}"/>
              </a:ext>
            </a:extLst>
          </p:cNvPr>
          <p:cNvSpPr txBox="1"/>
          <p:nvPr/>
        </p:nvSpPr>
        <p:spPr>
          <a:xfrm>
            <a:off x="8832304" y="3501008"/>
            <a:ext cx="16082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Delay = 1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T</a:t>
            </a:r>
            <a:r>
              <a:rPr kumimoji="0" lang="en-US" sz="1800" b="0" i="0" u="none" strike="noStrike" kern="1200" cap="none" spc="0" normalizeH="0" baseline="-25000" noProof="0" dirty="0" err="1">
                <a:ln>
                  <a:noFill/>
                </a:ln>
                <a:solidFill>
                  <a:prstClr val="black"/>
                </a:solidFill>
                <a:effectLst/>
                <a:uLnTx/>
                <a:uFillTx/>
                <a:latin typeface="Calibri"/>
                <a:ea typeface="+mn-ea"/>
                <a:cs typeface="+mn-cs"/>
              </a:rPr>
              <a:t>adder</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381303134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2ED5E-D51D-5545-2B76-B5149AC3DB0C}"/>
              </a:ext>
            </a:extLst>
          </p:cNvPr>
          <p:cNvSpPr>
            <a:spLocks noGrp="1"/>
          </p:cNvSpPr>
          <p:nvPr>
            <p:ph type="title"/>
          </p:nvPr>
        </p:nvSpPr>
        <p:spPr/>
        <p:txBody>
          <a:bodyPr/>
          <a:lstStyle/>
          <a:p>
            <a:r>
              <a:rPr lang="en-US" dirty="0"/>
              <a:t>3-Taps FIR Filter</a:t>
            </a:r>
          </a:p>
        </p:txBody>
      </p:sp>
      <p:sp>
        <p:nvSpPr>
          <p:cNvPr id="3" name="內容版面配置區 2">
            <a:extLst>
              <a:ext uri="{FF2B5EF4-FFF2-40B4-BE49-F238E27FC236}">
                <a16:creationId xmlns:a16="http://schemas.microsoft.com/office/drawing/2014/main" id="{9F0C47EC-6FA0-9063-AE32-C09710AEC1A6}"/>
              </a:ext>
            </a:extLst>
          </p:cNvPr>
          <p:cNvSpPr>
            <a:spLocks noGrp="1"/>
          </p:cNvSpPr>
          <p:nvPr>
            <p:ph idx="1"/>
          </p:nvPr>
        </p:nvSpPr>
        <p:spPr/>
        <p:txBody>
          <a:bodyPr/>
          <a:lstStyle/>
          <a:p>
            <a:pPr marL="0" indent="0">
              <a:buNone/>
            </a:pPr>
            <a:endParaRPr lang="en-US" dirty="0"/>
          </a:p>
        </p:txBody>
      </p:sp>
      <p:pic>
        <p:nvPicPr>
          <p:cNvPr id="7" name="圖片 6">
            <a:extLst>
              <a:ext uri="{FF2B5EF4-FFF2-40B4-BE49-F238E27FC236}">
                <a16:creationId xmlns:a16="http://schemas.microsoft.com/office/drawing/2014/main" id="{734DD535-CBF5-928F-A684-456A31C59645}"/>
              </a:ext>
            </a:extLst>
          </p:cNvPr>
          <p:cNvPicPr>
            <a:picLocks noChangeAspect="1"/>
          </p:cNvPicPr>
          <p:nvPr/>
        </p:nvPicPr>
        <p:blipFill>
          <a:blip r:embed="rId2"/>
          <a:stretch>
            <a:fillRect/>
          </a:stretch>
        </p:blipFill>
        <p:spPr>
          <a:xfrm>
            <a:off x="695400" y="1412776"/>
            <a:ext cx="4877223" cy="632515"/>
          </a:xfrm>
          <a:prstGeom prst="rect">
            <a:avLst/>
          </a:prstGeom>
        </p:spPr>
      </p:pic>
      <p:pic>
        <p:nvPicPr>
          <p:cNvPr id="9" name="圖片 8">
            <a:extLst>
              <a:ext uri="{FF2B5EF4-FFF2-40B4-BE49-F238E27FC236}">
                <a16:creationId xmlns:a16="http://schemas.microsoft.com/office/drawing/2014/main" id="{C78FA72F-AFB7-B73D-A4B3-8A5CCF3E852C}"/>
              </a:ext>
            </a:extLst>
          </p:cNvPr>
          <p:cNvPicPr>
            <a:picLocks noChangeAspect="1"/>
          </p:cNvPicPr>
          <p:nvPr/>
        </p:nvPicPr>
        <p:blipFill>
          <a:blip r:embed="rId3"/>
          <a:stretch>
            <a:fillRect/>
          </a:stretch>
        </p:blipFill>
        <p:spPr>
          <a:xfrm>
            <a:off x="551384" y="2492896"/>
            <a:ext cx="5671363" cy="2592288"/>
          </a:xfrm>
          <a:prstGeom prst="rect">
            <a:avLst/>
          </a:prstGeom>
        </p:spPr>
      </p:pic>
      <p:sp>
        <p:nvSpPr>
          <p:cNvPr id="11" name="文字方塊 10">
            <a:extLst>
              <a:ext uri="{FF2B5EF4-FFF2-40B4-BE49-F238E27FC236}">
                <a16:creationId xmlns:a16="http://schemas.microsoft.com/office/drawing/2014/main" id="{0C4F830C-9C5B-2D21-F46A-8DE305E329EA}"/>
              </a:ext>
            </a:extLst>
          </p:cNvPr>
          <p:cNvSpPr txBox="1"/>
          <p:nvPr/>
        </p:nvSpPr>
        <p:spPr>
          <a:xfrm>
            <a:off x="479376" y="2132856"/>
            <a:ext cx="151216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直接實現</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文字方塊 11">
            <a:extLst>
              <a:ext uri="{FF2B5EF4-FFF2-40B4-BE49-F238E27FC236}">
                <a16:creationId xmlns:a16="http://schemas.microsoft.com/office/drawing/2014/main" id="{C73BDE81-4A0E-26A8-F46A-495B65629866}"/>
              </a:ext>
            </a:extLst>
          </p:cNvPr>
          <p:cNvSpPr txBox="1"/>
          <p:nvPr/>
        </p:nvSpPr>
        <p:spPr>
          <a:xfrm>
            <a:off x="1055440" y="4725144"/>
            <a:ext cx="13123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Critical path</a:t>
            </a:r>
          </a:p>
        </p:txBody>
      </p:sp>
      <p:sp>
        <p:nvSpPr>
          <p:cNvPr id="13" name="文字方塊 12">
            <a:extLst>
              <a:ext uri="{FF2B5EF4-FFF2-40B4-BE49-F238E27FC236}">
                <a16:creationId xmlns:a16="http://schemas.microsoft.com/office/drawing/2014/main" id="{6FB1F71E-4E77-1846-D91D-2E5CB6AC4922}"/>
              </a:ext>
            </a:extLst>
          </p:cNvPr>
          <p:cNvSpPr txBox="1"/>
          <p:nvPr/>
        </p:nvSpPr>
        <p:spPr>
          <a:xfrm>
            <a:off x="6240016" y="1628800"/>
            <a:ext cx="133344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3X parallel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(share DFFs)</a:t>
            </a:r>
          </a:p>
        </p:txBody>
      </p:sp>
      <p:pic>
        <p:nvPicPr>
          <p:cNvPr id="15" name="圖片 14">
            <a:extLst>
              <a:ext uri="{FF2B5EF4-FFF2-40B4-BE49-F238E27FC236}">
                <a16:creationId xmlns:a16="http://schemas.microsoft.com/office/drawing/2014/main" id="{CC7E4224-3229-C2FC-28DB-E00D4B9F8097}"/>
              </a:ext>
            </a:extLst>
          </p:cNvPr>
          <p:cNvPicPr>
            <a:picLocks noChangeAspect="1"/>
          </p:cNvPicPr>
          <p:nvPr/>
        </p:nvPicPr>
        <p:blipFill>
          <a:blip r:embed="rId4"/>
          <a:stretch>
            <a:fillRect/>
          </a:stretch>
        </p:blipFill>
        <p:spPr>
          <a:xfrm>
            <a:off x="7610076" y="260648"/>
            <a:ext cx="4566473" cy="1089098"/>
          </a:xfrm>
          <a:prstGeom prst="rect">
            <a:avLst/>
          </a:prstGeom>
        </p:spPr>
      </p:pic>
      <p:pic>
        <p:nvPicPr>
          <p:cNvPr id="17" name="圖片 16">
            <a:extLst>
              <a:ext uri="{FF2B5EF4-FFF2-40B4-BE49-F238E27FC236}">
                <a16:creationId xmlns:a16="http://schemas.microsoft.com/office/drawing/2014/main" id="{4B51A365-D661-F9F5-45E4-76F5CF286867}"/>
              </a:ext>
            </a:extLst>
          </p:cNvPr>
          <p:cNvPicPr>
            <a:picLocks noChangeAspect="1"/>
          </p:cNvPicPr>
          <p:nvPr/>
        </p:nvPicPr>
        <p:blipFill>
          <a:blip r:embed="rId5"/>
          <a:stretch>
            <a:fillRect/>
          </a:stretch>
        </p:blipFill>
        <p:spPr>
          <a:xfrm>
            <a:off x="8040216" y="1484784"/>
            <a:ext cx="2808312" cy="5209538"/>
          </a:xfrm>
          <a:prstGeom prst="rect">
            <a:avLst/>
          </a:prstGeom>
        </p:spPr>
      </p:pic>
      <p:cxnSp>
        <p:nvCxnSpPr>
          <p:cNvPr id="19" name="直線單箭頭接點 18">
            <a:extLst>
              <a:ext uri="{FF2B5EF4-FFF2-40B4-BE49-F238E27FC236}">
                <a16:creationId xmlns:a16="http://schemas.microsoft.com/office/drawing/2014/main" id="{0DF3BFCA-24FE-AAA8-5D51-EC01BED50FCD}"/>
              </a:ext>
            </a:extLst>
          </p:cNvPr>
          <p:cNvCxnSpPr>
            <a:cxnSpLocks/>
          </p:cNvCxnSpPr>
          <p:nvPr/>
        </p:nvCxnSpPr>
        <p:spPr>
          <a:xfrm>
            <a:off x="10272464" y="548680"/>
            <a:ext cx="1008112" cy="144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2" name="直線單箭頭接點 21">
            <a:extLst>
              <a:ext uri="{FF2B5EF4-FFF2-40B4-BE49-F238E27FC236}">
                <a16:creationId xmlns:a16="http://schemas.microsoft.com/office/drawing/2014/main" id="{D57A0187-E3B5-EF67-8039-9179EF947A1D}"/>
              </a:ext>
            </a:extLst>
          </p:cNvPr>
          <p:cNvCxnSpPr/>
          <p:nvPr/>
        </p:nvCxnSpPr>
        <p:spPr>
          <a:xfrm>
            <a:off x="9624392" y="548680"/>
            <a:ext cx="720080" cy="21602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線單箭頭接點 22">
            <a:extLst>
              <a:ext uri="{FF2B5EF4-FFF2-40B4-BE49-F238E27FC236}">
                <a16:creationId xmlns:a16="http://schemas.microsoft.com/office/drawing/2014/main" id="{7F88BEFD-0002-B89E-9DBB-E6005052A2D1}"/>
              </a:ext>
            </a:extLst>
          </p:cNvPr>
          <p:cNvCxnSpPr>
            <a:cxnSpLocks/>
          </p:cNvCxnSpPr>
          <p:nvPr/>
        </p:nvCxnSpPr>
        <p:spPr>
          <a:xfrm>
            <a:off x="10776520" y="908720"/>
            <a:ext cx="720080" cy="144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直線單箭頭接點 24">
            <a:extLst>
              <a:ext uri="{FF2B5EF4-FFF2-40B4-BE49-F238E27FC236}">
                <a16:creationId xmlns:a16="http://schemas.microsoft.com/office/drawing/2014/main" id="{B9419B27-0964-2E90-7E23-3BC1FFC8E9C9}"/>
              </a:ext>
            </a:extLst>
          </p:cNvPr>
          <p:cNvCxnSpPr>
            <a:cxnSpLocks/>
          </p:cNvCxnSpPr>
          <p:nvPr/>
        </p:nvCxnSpPr>
        <p:spPr>
          <a:xfrm>
            <a:off x="9696400" y="908720"/>
            <a:ext cx="720080" cy="14401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858534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01E645-13AF-E498-8403-58B1064D4D40}"/>
              </a:ext>
            </a:extLst>
          </p:cNvPr>
          <p:cNvSpPr>
            <a:spLocks noGrp="1"/>
          </p:cNvSpPr>
          <p:nvPr>
            <p:ph type="title"/>
          </p:nvPr>
        </p:nvSpPr>
        <p:spPr>
          <a:xfrm>
            <a:off x="609600" y="274638"/>
            <a:ext cx="10972800" cy="939800"/>
          </a:xfrm>
        </p:spPr>
        <p:txBody>
          <a:bodyPr/>
          <a:lstStyle/>
          <a:p>
            <a:r>
              <a:rPr lang="en-US" dirty="0"/>
              <a:t>Motion Estimation</a:t>
            </a:r>
          </a:p>
        </p:txBody>
      </p:sp>
      <p:sp>
        <p:nvSpPr>
          <p:cNvPr id="3" name="內容版面配置區 2">
            <a:extLst>
              <a:ext uri="{FF2B5EF4-FFF2-40B4-BE49-F238E27FC236}">
                <a16:creationId xmlns:a16="http://schemas.microsoft.com/office/drawing/2014/main" id="{D9E94EC6-D20E-A444-BF4F-7F02D13D3C80}"/>
              </a:ext>
            </a:extLst>
          </p:cNvPr>
          <p:cNvSpPr>
            <a:spLocks noGrp="1"/>
          </p:cNvSpPr>
          <p:nvPr>
            <p:ph idx="1"/>
          </p:nvPr>
        </p:nvSpPr>
        <p:spPr>
          <a:xfrm>
            <a:off x="609600" y="1357314"/>
            <a:ext cx="10972800" cy="5000625"/>
          </a:xfrm>
        </p:spPr>
        <p:txBody>
          <a:bodyPr/>
          <a:lstStyle/>
          <a:p>
            <a:r>
              <a:rPr lang="en-US" altLang="zh-TW" dirty="0"/>
              <a:t>System analysis</a:t>
            </a:r>
          </a:p>
          <a:p>
            <a:r>
              <a:rPr lang="en-US" altLang="zh-TW" dirty="0"/>
              <a:t>Processing number of LCU per frame</a:t>
            </a:r>
          </a:p>
          <a:p>
            <a:pPr lvl="1"/>
            <a:r>
              <a:rPr lang="en-US" altLang="zh-TW" dirty="0"/>
              <a:t>Assume frame size 4096x2048</a:t>
            </a:r>
          </a:p>
          <a:p>
            <a:pPr lvl="1"/>
            <a:r>
              <a:rPr lang="en-US" altLang="zh-TW" dirty="0"/>
              <a:t>  </a:t>
            </a:r>
            <a:r>
              <a:rPr lang="en-US" altLang="zh-TW" dirty="0" err="1"/>
              <a:t>Frame_Size</a:t>
            </a:r>
            <a:r>
              <a:rPr lang="en-US" altLang="zh-TW" dirty="0"/>
              <a:t> / </a:t>
            </a:r>
            <a:r>
              <a:rPr lang="en-US" altLang="zh-TW" dirty="0" err="1"/>
              <a:t>LCU_Size</a:t>
            </a:r>
            <a:r>
              <a:rPr lang="en-US" altLang="zh-TW" dirty="0"/>
              <a:t> </a:t>
            </a:r>
          </a:p>
          <a:p>
            <a:pPr lvl="1"/>
            <a:r>
              <a:rPr lang="en-US" altLang="zh-TW" dirty="0"/>
              <a:t>   = (4096*2048) / (64*64) = 2048 LCUs</a:t>
            </a:r>
          </a:p>
          <a:p>
            <a:endParaRPr lang="en-US" altLang="zh-TW" dirty="0"/>
          </a:p>
          <a:p>
            <a:r>
              <a:rPr lang="en-US" altLang="zh-TW" dirty="0"/>
              <a:t>The available cycles per LCU </a:t>
            </a:r>
          </a:p>
          <a:p>
            <a:pPr lvl="1"/>
            <a:r>
              <a:rPr lang="en-US" altLang="zh-TW" dirty="0"/>
              <a:t>Assume 30 frames per second</a:t>
            </a:r>
          </a:p>
          <a:p>
            <a:pPr lvl="1"/>
            <a:r>
              <a:rPr lang="en-US" altLang="zh-TW" dirty="0"/>
              <a:t>  Frequency / </a:t>
            </a:r>
            <a:r>
              <a:rPr lang="en-US" altLang="zh-TW" dirty="0" err="1"/>
              <a:t>LCU_Number</a:t>
            </a:r>
            <a:endParaRPr lang="en-US" altLang="zh-TW" dirty="0"/>
          </a:p>
          <a:p>
            <a:pPr lvl="1"/>
            <a:r>
              <a:rPr lang="en-US" altLang="zh-TW" dirty="0"/>
              <a:t>   = 270 MHz / (2048*30) = 4395 cycles</a:t>
            </a:r>
          </a:p>
          <a:p>
            <a:endParaRPr lang="en-US" dirty="0"/>
          </a:p>
        </p:txBody>
      </p:sp>
      <p:pic>
        <p:nvPicPr>
          <p:cNvPr id="4" name="圖片 3">
            <a:extLst>
              <a:ext uri="{FF2B5EF4-FFF2-40B4-BE49-F238E27FC236}">
                <a16:creationId xmlns:a16="http://schemas.microsoft.com/office/drawing/2014/main" id="{C1630AA8-BC82-1C0F-5752-EC282294BD32}"/>
              </a:ext>
            </a:extLst>
          </p:cNvPr>
          <p:cNvPicPr>
            <a:picLocks noChangeAspect="1"/>
          </p:cNvPicPr>
          <p:nvPr/>
        </p:nvPicPr>
        <p:blipFill>
          <a:blip r:embed="rId2"/>
          <a:stretch>
            <a:fillRect/>
          </a:stretch>
        </p:blipFill>
        <p:spPr>
          <a:xfrm>
            <a:off x="7176120" y="2420888"/>
            <a:ext cx="4719560" cy="2448272"/>
          </a:xfrm>
          <a:prstGeom prst="rect">
            <a:avLst/>
          </a:prstGeom>
        </p:spPr>
      </p:pic>
    </p:spTree>
    <p:extLst>
      <p:ext uri="{BB962C8B-B14F-4D97-AF65-F5344CB8AC3E}">
        <p14:creationId xmlns:p14="http://schemas.microsoft.com/office/powerpoint/2010/main" val="81703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8949D2-AEC9-E337-245B-8CDEFBF60F48}"/>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38CAEA36-C757-C680-1D44-5839AF31AA9B}"/>
              </a:ext>
            </a:extLst>
          </p:cNvPr>
          <p:cNvSpPr>
            <a:spLocks noGrp="1"/>
          </p:cNvSpPr>
          <p:nvPr>
            <p:ph idx="1"/>
          </p:nvPr>
        </p:nvSpPr>
        <p:spPr/>
        <p:txBody>
          <a:bodyPr/>
          <a:lstStyle/>
          <a:p>
            <a:r>
              <a:rPr lang="en-US" dirty="0"/>
              <a:t>LCU operations</a:t>
            </a:r>
          </a:p>
          <a:p>
            <a:pPr lvl="1"/>
            <a:r>
              <a:rPr lang="en-US" dirty="0"/>
              <a:t>64x64 SAD (sum of absolute difference) per search point</a:t>
            </a:r>
          </a:p>
          <a:p>
            <a:pPr lvl="1"/>
            <a:r>
              <a:rPr lang="en-US" dirty="0"/>
              <a:t>16x16 search points</a:t>
            </a:r>
          </a:p>
          <a:p>
            <a:pPr lvl="1"/>
            <a:r>
              <a:rPr lang="en-US" dirty="0"/>
              <a:t>Operations = 16x16x64x64=1048576 SAD</a:t>
            </a:r>
          </a:p>
          <a:p>
            <a:pPr lvl="1"/>
            <a:r>
              <a:rPr lang="en-US" dirty="0"/>
              <a:t>Parallelism</a:t>
            </a:r>
          </a:p>
          <a:p>
            <a:pPr lvl="2"/>
            <a:r>
              <a:rPr lang="en-US" dirty="0"/>
              <a:t>1048576/4395 = 238 SADs per cycle</a:t>
            </a:r>
          </a:p>
          <a:p>
            <a:pPr lvl="2"/>
            <a:r>
              <a:rPr lang="en-US" dirty="0"/>
              <a:t>=&gt; 16x16 SAD unit</a:t>
            </a:r>
          </a:p>
          <a:p>
            <a:pPr lvl="2"/>
            <a:r>
              <a:rPr lang="en-US" dirty="0"/>
              <a:t>Near minimum area cost</a:t>
            </a:r>
          </a:p>
          <a:p>
            <a:r>
              <a:rPr lang="en-US" dirty="0"/>
              <a:t>Can we reduce area cost further?</a:t>
            </a:r>
          </a:p>
          <a:p>
            <a:pPr lvl="1"/>
            <a:r>
              <a:rPr lang="en-US" dirty="0"/>
              <a:t>Fewer search points =&gt; fast algorithm, e.g. 3-step search (3x</a:t>
            </a:r>
            <a:r>
              <a:rPr lang="en-US" altLang="zh-TW" dirty="0"/>
              <a:t>9</a:t>
            </a:r>
            <a:r>
              <a:rPr lang="en-US" dirty="0"/>
              <a:t> =</a:t>
            </a:r>
            <a:r>
              <a:rPr lang="zh-TW" altLang="en-US" dirty="0"/>
              <a:t> </a:t>
            </a:r>
            <a:r>
              <a:rPr lang="en-US" altLang="zh-TW" dirty="0"/>
              <a:t>27</a:t>
            </a:r>
            <a:r>
              <a:rPr lang="zh-TW" altLang="en-US" dirty="0"/>
              <a:t> </a:t>
            </a:r>
            <a:r>
              <a:rPr lang="en-US" altLang="zh-TW" dirty="0"/>
              <a:t>points)</a:t>
            </a:r>
            <a:r>
              <a:rPr lang="en-US" dirty="0"/>
              <a:t> </a:t>
            </a:r>
          </a:p>
        </p:txBody>
      </p:sp>
      <p:pic>
        <p:nvPicPr>
          <p:cNvPr id="4" name="圖片 3">
            <a:extLst>
              <a:ext uri="{FF2B5EF4-FFF2-40B4-BE49-F238E27FC236}">
                <a16:creationId xmlns:a16="http://schemas.microsoft.com/office/drawing/2014/main" id="{0EB0196B-EAEC-E912-6135-B57D3C1F8835}"/>
              </a:ext>
            </a:extLst>
          </p:cNvPr>
          <p:cNvPicPr>
            <a:picLocks noChangeAspect="1"/>
          </p:cNvPicPr>
          <p:nvPr/>
        </p:nvPicPr>
        <p:blipFill>
          <a:blip r:embed="rId2"/>
          <a:stretch>
            <a:fillRect/>
          </a:stretch>
        </p:blipFill>
        <p:spPr>
          <a:xfrm>
            <a:off x="9192344" y="2492896"/>
            <a:ext cx="2247900" cy="2028825"/>
          </a:xfrm>
          <a:prstGeom prst="rect">
            <a:avLst/>
          </a:prstGeom>
        </p:spPr>
      </p:pic>
    </p:spTree>
    <p:extLst>
      <p:ext uri="{BB962C8B-B14F-4D97-AF65-F5344CB8AC3E}">
        <p14:creationId xmlns:p14="http://schemas.microsoft.com/office/powerpoint/2010/main" val="336057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BD64FA5-4EDF-57C0-418D-F88C7781393D}"/>
              </a:ext>
            </a:extLst>
          </p:cNvPr>
          <p:cNvSpPr>
            <a:spLocks noGrp="1"/>
          </p:cNvSpPr>
          <p:nvPr>
            <p:ph type="title"/>
          </p:nvPr>
        </p:nvSpPr>
        <p:spPr/>
        <p:txBody>
          <a:bodyPr/>
          <a:lstStyle/>
          <a:p>
            <a:r>
              <a:rPr lang="en-US" dirty="0"/>
              <a:t>Pipeline and parallel</a:t>
            </a:r>
          </a:p>
        </p:txBody>
      </p:sp>
      <p:sp>
        <p:nvSpPr>
          <p:cNvPr id="4" name="文字版面配置區 3">
            <a:extLst>
              <a:ext uri="{FF2B5EF4-FFF2-40B4-BE49-F238E27FC236}">
                <a16:creationId xmlns:a16="http://schemas.microsoft.com/office/drawing/2014/main" id="{4BE87EE3-3923-64CD-335C-1026548EC73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971015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變快的兩招</a:t>
            </a:r>
            <a:r>
              <a:rPr lang="en-US" altLang="zh-TW" dirty="0"/>
              <a:t>: </a:t>
            </a:r>
            <a:r>
              <a:rPr lang="zh-TW" altLang="en-US" dirty="0">
                <a:solidFill>
                  <a:srgbClr val="FF0000"/>
                </a:solidFill>
              </a:rPr>
              <a:t>平行多套</a:t>
            </a:r>
            <a:r>
              <a:rPr lang="zh-TW" altLang="en-US" dirty="0"/>
              <a:t> 或與 </a:t>
            </a:r>
            <a:r>
              <a:rPr lang="en-US" altLang="zh-TW" dirty="0"/>
              <a:t>pipeline</a:t>
            </a:r>
            <a:r>
              <a:rPr lang="zh-TW" altLang="en-US" dirty="0"/>
              <a:t> </a:t>
            </a:r>
          </a:p>
        </p:txBody>
      </p:sp>
      <p:sp>
        <p:nvSpPr>
          <p:cNvPr id="6" name="文字方塊 5"/>
          <p:cNvSpPr txBox="1"/>
          <p:nvPr/>
        </p:nvSpPr>
        <p:spPr>
          <a:xfrm>
            <a:off x="609600" y="2132856"/>
            <a:ext cx="2492990" cy="923330"/>
          </a:xfrm>
          <a:prstGeom prst="rect">
            <a:avLst/>
          </a:prstGeom>
          <a:noFill/>
        </p:spPr>
        <p:txBody>
          <a:bodyPr wrap="none" rtlCol="0">
            <a:spAutoFit/>
          </a:bodyPr>
          <a:lstStyle/>
          <a:p>
            <a:r>
              <a:rPr lang="zh-TW" altLang="en-US" dirty="0"/>
              <a:t>原來執行方式</a:t>
            </a:r>
            <a:endParaRPr lang="en-US" altLang="zh-TW" dirty="0"/>
          </a:p>
          <a:p>
            <a:r>
              <a:rPr lang="zh-TW" altLang="en-US" dirty="0"/>
              <a:t>一個資料全部執行完，</a:t>
            </a:r>
            <a:endParaRPr lang="en-US" altLang="zh-TW" dirty="0"/>
          </a:p>
          <a:p>
            <a:r>
              <a:rPr lang="zh-TW" altLang="en-US" dirty="0"/>
              <a:t>才換下一個資料</a:t>
            </a:r>
          </a:p>
        </p:txBody>
      </p:sp>
      <p:sp>
        <p:nvSpPr>
          <p:cNvPr id="7" name="文字方塊 6"/>
          <p:cNvSpPr txBox="1"/>
          <p:nvPr/>
        </p:nvSpPr>
        <p:spPr>
          <a:xfrm>
            <a:off x="405041" y="4941168"/>
            <a:ext cx="2031325" cy="1200329"/>
          </a:xfrm>
          <a:prstGeom prst="rect">
            <a:avLst/>
          </a:prstGeom>
          <a:noFill/>
          <a:ln w="38100">
            <a:solidFill>
              <a:srgbClr val="FF0000"/>
            </a:solidFill>
          </a:ln>
        </p:spPr>
        <p:txBody>
          <a:bodyPr wrap="none" rtlCol="0">
            <a:spAutoFit/>
          </a:bodyPr>
          <a:lstStyle/>
          <a:p>
            <a:r>
              <a:rPr lang="en-US" altLang="zh-TW" dirty="0"/>
              <a:t>Parallel </a:t>
            </a:r>
          </a:p>
          <a:p>
            <a:r>
              <a:rPr lang="zh-TW" altLang="en-US" dirty="0"/>
              <a:t>使用多套硬體，</a:t>
            </a:r>
            <a:endParaRPr lang="en-US" altLang="zh-TW" dirty="0"/>
          </a:p>
          <a:p>
            <a:r>
              <a:rPr lang="zh-TW" altLang="en-US" dirty="0"/>
              <a:t>同時處理多個資料</a:t>
            </a:r>
            <a:endParaRPr lang="en-US" altLang="zh-TW" dirty="0"/>
          </a:p>
          <a:p>
            <a:r>
              <a:rPr lang="zh-TW" altLang="en-US" dirty="0"/>
              <a:t>輸出變快</a:t>
            </a:r>
          </a:p>
        </p:txBody>
      </p:sp>
      <p:grpSp>
        <p:nvGrpSpPr>
          <p:cNvPr id="13" name="群組 12"/>
          <p:cNvGrpSpPr/>
          <p:nvPr/>
        </p:nvGrpSpPr>
        <p:grpSpPr>
          <a:xfrm>
            <a:off x="3575720" y="4005064"/>
            <a:ext cx="6264696" cy="2400043"/>
            <a:chOff x="3554767" y="2935742"/>
            <a:chExt cx="6264696" cy="2400043"/>
          </a:xfrm>
        </p:grpSpPr>
        <p:pic>
          <p:nvPicPr>
            <p:cNvPr id="9" name="圖片 8"/>
            <p:cNvPicPr>
              <a:picLocks noChangeAspect="1"/>
            </p:cNvPicPr>
            <p:nvPr/>
          </p:nvPicPr>
          <p:blipFill rotWithShape="1">
            <a:blip r:embed="rId3"/>
            <a:srcRect b="61493"/>
            <a:stretch/>
          </p:blipFill>
          <p:spPr>
            <a:xfrm>
              <a:off x="3554767" y="2935742"/>
              <a:ext cx="6264696" cy="2280684"/>
            </a:xfrm>
            <a:prstGeom prst="rect">
              <a:avLst/>
            </a:prstGeom>
          </p:spPr>
        </p:pic>
        <p:sp>
          <p:nvSpPr>
            <p:cNvPr id="3" name="矩形 2"/>
            <p:cNvSpPr/>
            <p:nvPr/>
          </p:nvSpPr>
          <p:spPr>
            <a:xfrm>
              <a:off x="4079776" y="3945504"/>
              <a:ext cx="5544616"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0" name="圖片 9"/>
            <p:cNvPicPr>
              <a:picLocks noChangeAspect="1"/>
            </p:cNvPicPr>
            <p:nvPr/>
          </p:nvPicPr>
          <p:blipFill rotWithShape="1">
            <a:blip r:embed="rId3"/>
            <a:srcRect l="9195" t="9013" r="68966" b="81261"/>
            <a:stretch/>
          </p:blipFill>
          <p:spPr>
            <a:xfrm>
              <a:off x="4151784" y="3926167"/>
              <a:ext cx="1368152" cy="576065"/>
            </a:xfrm>
            <a:prstGeom prst="rect">
              <a:avLst/>
            </a:prstGeom>
          </p:spPr>
        </p:pic>
        <p:pic>
          <p:nvPicPr>
            <p:cNvPr id="11" name="圖片 10"/>
            <p:cNvPicPr>
              <a:picLocks noChangeAspect="1"/>
            </p:cNvPicPr>
            <p:nvPr/>
          </p:nvPicPr>
          <p:blipFill rotWithShape="1">
            <a:blip r:embed="rId3"/>
            <a:srcRect l="9195" t="9013" r="68966" b="81261"/>
            <a:stretch/>
          </p:blipFill>
          <p:spPr>
            <a:xfrm>
              <a:off x="4151784" y="4369205"/>
              <a:ext cx="1368152" cy="576065"/>
            </a:xfrm>
            <a:prstGeom prst="rect">
              <a:avLst/>
            </a:prstGeom>
          </p:spPr>
        </p:pic>
        <p:pic>
          <p:nvPicPr>
            <p:cNvPr id="12" name="圖片 11"/>
            <p:cNvPicPr>
              <a:picLocks noChangeAspect="1"/>
            </p:cNvPicPr>
            <p:nvPr/>
          </p:nvPicPr>
          <p:blipFill rotWithShape="1">
            <a:blip r:embed="rId3"/>
            <a:srcRect l="9195" t="9013" r="68966" b="81261"/>
            <a:stretch/>
          </p:blipFill>
          <p:spPr>
            <a:xfrm>
              <a:off x="4151784" y="4759720"/>
              <a:ext cx="1368152" cy="576065"/>
            </a:xfrm>
            <a:prstGeom prst="rect">
              <a:avLst/>
            </a:prstGeom>
          </p:spPr>
        </p:pic>
      </p:grpSp>
      <p:pic>
        <p:nvPicPr>
          <p:cNvPr id="14" name="圖片 13"/>
          <p:cNvPicPr>
            <a:picLocks noChangeAspect="1"/>
          </p:cNvPicPr>
          <p:nvPr/>
        </p:nvPicPr>
        <p:blipFill rotWithShape="1">
          <a:blip r:embed="rId3"/>
          <a:srcRect b="61493"/>
          <a:stretch/>
        </p:blipFill>
        <p:spPr>
          <a:xfrm>
            <a:off x="3558676" y="1383536"/>
            <a:ext cx="6264696" cy="2280684"/>
          </a:xfrm>
          <a:prstGeom prst="rect">
            <a:avLst/>
          </a:prstGeom>
        </p:spPr>
      </p:pic>
      <p:sp>
        <p:nvSpPr>
          <p:cNvPr id="16" name="文字方塊 15"/>
          <p:cNvSpPr txBox="1"/>
          <p:nvPr/>
        </p:nvSpPr>
        <p:spPr>
          <a:xfrm>
            <a:off x="8766830" y="6177680"/>
            <a:ext cx="2342244" cy="369332"/>
          </a:xfrm>
          <a:prstGeom prst="rect">
            <a:avLst/>
          </a:prstGeom>
          <a:noFill/>
          <a:ln>
            <a:solidFill>
              <a:srgbClr val="FF0000"/>
            </a:solidFill>
          </a:ln>
        </p:spPr>
        <p:txBody>
          <a:bodyPr wrap="none" rtlCol="0">
            <a:spAutoFit/>
          </a:bodyPr>
          <a:lstStyle/>
          <a:p>
            <a:r>
              <a:rPr lang="en-US" altLang="zh-TW" dirty="0">
                <a:solidFill>
                  <a:srgbClr val="FF0000"/>
                </a:solidFill>
              </a:rPr>
              <a:t>Q. Parallel </a:t>
            </a:r>
            <a:r>
              <a:rPr lang="zh-TW" altLang="en-US" dirty="0">
                <a:solidFill>
                  <a:srgbClr val="FF0000"/>
                </a:solidFill>
              </a:rPr>
              <a:t>極限在哪裡</a:t>
            </a:r>
          </a:p>
        </p:txBody>
      </p:sp>
      <p:sp>
        <p:nvSpPr>
          <p:cNvPr id="15" name="文字方塊 14"/>
          <p:cNvSpPr txBox="1"/>
          <p:nvPr/>
        </p:nvSpPr>
        <p:spPr>
          <a:xfrm>
            <a:off x="615307" y="3142061"/>
            <a:ext cx="912429" cy="369332"/>
          </a:xfrm>
          <a:prstGeom prst="rect">
            <a:avLst/>
          </a:prstGeom>
          <a:noFill/>
          <a:ln>
            <a:solidFill>
              <a:srgbClr val="FF0000"/>
            </a:solidFill>
          </a:ln>
        </p:spPr>
        <p:txBody>
          <a:bodyPr wrap="none" rtlCol="0">
            <a:spAutoFit/>
          </a:bodyPr>
          <a:lstStyle/>
          <a:p>
            <a:r>
              <a:rPr lang="en-US" altLang="zh-TW" dirty="0">
                <a:solidFill>
                  <a:srgbClr val="FF0000"/>
                </a:solidFill>
              </a:rPr>
              <a:t>Q. </a:t>
            </a:r>
            <a:r>
              <a:rPr lang="zh-TW" altLang="en-US" dirty="0">
                <a:solidFill>
                  <a:srgbClr val="FF0000"/>
                </a:solidFill>
              </a:rPr>
              <a:t>缺點</a:t>
            </a:r>
          </a:p>
        </p:txBody>
      </p:sp>
    </p:spTree>
    <p:extLst>
      <p:ext uri="{BB962C8B-B14F-4D97-AF65-F5344CB8AC3E}">
        <p14:creationId xmlns:p14="http://schemas.microsoft.com/office/powerpoint/2010/main" val="9548560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6"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Outline</a:t>
            </a:r>
            <a:r>
              <a:rPr lang="zh-TW" altLang="en-US" dirty="0"/>
              <a:t> </a:t>
            </a:r>
            <a:r>
              <a:rPr lang="en-US" altLang="zh-TW" dirty="0"/>
              <a:t>[Dally. Ch. 23]</a:t>
            </a:r>
            <a:endParaRPr lang="zh-TW" altLang="en-US" dirty="0"/>
          </a:p>
        </p:txBody>
      </p:sp>
      <p:sp>
        <p:nvSpPr>
          <p:cNvPr id="2" name="內容版面配置區 1"/>
          <p:cNvSpPr>
            <a:spLocks noGrp="1"/>
          </p:cNvSpPr>
          <p:nvPr>
            <p:ph idx="1"/>
          </p:nvPr>
        </p:nvSpPr>
        <p:spPr/>
        <p:txBody>
          <a:bodyPr/>
          <a:lstStyle/>
          <a:p>
            <a:r>
              <a:rPr lang="zh-TW" altLang="en-US" dirty="0"/>
              <a:t>如何設計一個系統</a:t>
            </a:r>
            <a:endParaRPr lang="en-US" altLang="zh-TW" dirty="0"/>
          </a:p>
          <a:p>
            <a:endParaRPr lang="en-US" altLang="zh-TW" dirty="0"/>
          </a:p>
          <a:p>
            <a:pPr marL="0" indent="0">
              <a:buNone/>
            </a:pPr>
            <a:r>
              <a:rPr lang="zh-TW" altLang="en-US" dirty="0"/>
              <a:t>讓設計變快一點</a:t>
            </a:r>
            <a:endParaRPr lang="en-US" altLang="zh-TW" dirty="0"/>
          </a:p>
          <a:p>
            <a:r>
              <a:rPr lang="zh-TW" altLang="en-US" dirty="0"/>
              <a:t>改變計算方法</a:t>
            </a:r>
            <a:r>
              <a:rPr lang="en-US" altLang="zh-TW" dirty="0"/>
              <a:t>/</a:t>
            </a:r>
            <a:r>
              <a:rPr lang="zh-TW" altLang="en-US" dirty="0"/>
              <a:t>演算法</a:t>
            </a:r>
            <a:r>
              <a:rPr lang="en-US" altLang="zh-TW" dirty="0"/>
              <a:t> (not covered in this course)</a:t>
            </a:r>
          </a:p>
          <a:p>
            <a:r>
              <a:rPr lang="zh-TW" altLang="en-US" dirty="0"/>
              <a:t>增加一點平行度 </a:t>
            </a:r>
            <a:r>
              <a:rPr lang="en-US" altLang="zh-TW" dirty="0"/>
              <a:t>(pipeline or duplicate unit)</a:t>
            </a:r>
            <a:endParaRPr lang="zh-TW" altLang="en-US" dirty="0"/>
          </a:p>
        </p:txBody>
      </p:sp>
    </p:spTree>
    <p:extLst>
      <p:ext uri="{BB962C8B-B14F-4D97-AF65-F5344CB8AC3E}">
        <p14:creationId xmlns:p14="http://schemas.microsoft.com/office/powerpoint/2010/main" val="124206232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變快的兩招</a:t>
            </a:r>
            <a:r>
              <a:rPr lang="en-US" altLang="zh-TW" dirty="0"/>
              <a:t>: </a:t>
            </a:r>
            <a:r>
              <a:rPr lang="zh-TW" altLang="en-US" dirty="0"/>
              <a:t>平行多套 或與 </a:t>
            </a:r>
            <a:r>
              <a:rPr lang="en-US" altLang="zh-TW" dirty="0">
                <a:solidFill>
                  <a:srgbClr val="FF0000"/>
                </a:solidFill>
              </a:rPr>
              <a:t>pipeline</a:t>
            </a:r>
            <a:r>
              <a:rPr lang="zh-TW" altLang="en-US" dirty="0"/>
              <a:t> </a:t>
            </a:r>
          </a:p>
        </p:txBody>
      </p:sp>
      <p:pic>
        <p:nvPicPr>
          <p:cNvPr id="4" name="圖片 3"/>
          <p:cNvPicPr>
            <a:picLocks noChangeAspect="1"/>
          </p:cNvPicPr>
          <p:nvPr/>
        </p:nvPicPr>
        <p:blipFill rotWithShape="1">
          <a:blip r:embed="rId2"/>
          <a:srcRect b="61493"/>
          <a:stretch/>
        </p:blipFill>
        <p:spPr>
          <a:xfrm>
            <a:off x="3503712" y="1350348"/>
            <a:ext cx="6264696" cy="2280684"/>
          </a:xfrm>
          <a:prstGeom prst="rect">
            <a:avLst/>
          </a:prstGeom>
        </p:spPr>
      </p:pic>
      <p:pic>
        <p:nvPicPr>
          <p:cNvPr id="5" name="圖片 4"/>
          <p:cNvPicPr>
            <a:picLocks noChangeAspect="1"/>
          </p:cNvPicPr>
          <p:nvPr/>
        </p:nvPicPr>
        <p:blipFill rotWithShape="1">
          <a:blip r:embed="rId2"/>
          <a:srcRect t="55528"/>
          <a:stretch/>
        </p:blipFill>
        <p:spPr>
          <a:xfrm>
            <a:off x="3503712" y="3717032"/>
            <a:ext cx="6264696" cy="2633941"/>
          </a:xfrm>
          <a:prstGeom prst="rect">
            <a:avLst/>
          </a:prstGeom>
        </p:spPr>
      </p:pic>
      <p:sp>
        <p:nvSpPr>
          <p:cNvPr id="6" name="文字方塊 5"/>
          <p:cNvSpPr txBox="1"/>
          <p:nvPr/>
        </p:nvSpPr>
        <p:spPr>
          <a:xfrm>
            <a:off x="609600" y="2132856"/>
            <a:ext cx="2492990" cy="923330"/>
          </a:xfrm>
          <a:prstGeom prst="rect">
            <a:avLst/>
          </a:prstGeom>
          <a:noFill/>
        </p:spPr>
        <p:txBody>
          <a:bodyPr wrap="none" rtlCol="0">
            <a:spAutoFit/>
          </a:bodyPr>
          <a:lstStyle/>
          <a:p>
            <a:r>
              <a:rPr lang="zh-TW" altLang="en-US" dirty="0"/>
              <a:t>原來執行方式</a:t>
            </a:r>
            <a:endParaRPr lang="en-US" altLang="zh-TW" dirty="0"/>
          </a:p>
          <a:p>
            <a:r>
              <a:rPr lang="zh-TW" altLang="en-US" dirty="0"/>
              <a:t>一個資料全部執行完，</a:t>
            </a:r>
            <a:endParaRPr lang="en-US" altLang="zh-TW" dirty="0"/>
          </a:p>
          <a:p>
            <a:r>
              <a:rPr lang="zh-TW" altLang="en-US" dirty="0"/>
              <a:t>才換下一個資料</a:t>
            </a:r>
          </a:p>
        </p:txBody>
      </p:sp>
      <p:sp>
        <p:nvSpPr>
          <p:cNvPr id="7" name="文字方塊 6"/>
          <p:cNvSpPr txBox="1"/>
          <p:nvPr/>
        </p:nvSpPr>
        <p:spPr>
          <a:xfrm>
            <a:off x="405041" y="4941168"/>
            <a:ext cx="2954655" cy="1754326"/>
          </a:xfrm>
          <a:prstGeom prst="rect">
            <a:avLst/>
          </a:prstGeom>
          <a:noFill/>
          <a:ln w="38100">
            <a:solidFill>
              <a:srgbClr val="FF0000"/>
            </a:solidFill>
          </a:ln>
        </p:spPr>
        <p:txBody>
          <a:bodyPr wrap="none" rtlCol="0">
            <a:spAutoFit/>
          </a:bodyPr>
          <a:lstStyle/>
          <a:p>
            <a:r>
              <a:rPr lang="en-US" altLang="zh-TW" dirty="0"/>
              <a:t>Pipeline</a:t>
            </a:r>
          </a:p>
          <a:p>
            <a:r>
              <a:rPr lang="zh-TW" altLang="en-US" dirty="0"/>
              <a:t>分成多級，執行完一級，</a:t>
            </a:r>
            <a:endParaRPr lang="en-US" altLang="zh-TW" dirty="0"/>
          </a:p>
          <a:p>
            <a:r>
              <a:rPr lang="zh-TW" altLang="en-US" dirty="0"/>
              <a:t>下一個資料就可以進行處理</a:t>
            </a:r>
            <a:endParaRPr lang="en-US" altLang="zh-TW" dirty="0"/>
          </a:p>
          <a:p>
            <a:r>
              <a:rPr lang="zh-TW" altLang="en-US" dirty="0"/>
              <a:t>把一級所需時間</a:t>
            </a:r>
            <a:endParaRPr lang="en-US" altLang="zh-TW" dirty="0"/>
          </a:p>
          <a:p>
            <a:r>
              <a:rPr lang="zh-TW" altLang="en-US" dirty="0"/>
              <a:t>切得更細更少，頻率變快</a:t>
            </a:r>
            <a:endParaRPr lang="en-US" altLang="zh-TW" dirty="0"/>
          </a:p>
          <a:p>
            <a:r>
              <a:rPr lang="zh-TW" altLang="en-US" dirty="0"/>
              <a:t>輸出變快</a:t>
            </a:r>
          </a:p>
        </p:txBody>
      </p:sp>
      <p:sp>
        <p:nvSpPr>
          <p:cNvPr id="8" name="文字方塊 7"/>
          <p:cNvSpPr txBox="1"/>
          <p:nvPr/>
        </p:nvSpPr>
        <p:spPr>
          <a:xfrm>
            <a:off x="8766830" y="6177680"/>
            <a:ext cx="2409634" cy="369332"/>
          </a:xfrm>
          <a:prstGeom prst="rect">
            <a:avLst/>
          </a:prstGeom>
          <a:noFill/>
          <a:ln>
            <a:solidFill>
              <a:srgbClr val="FF0000"/>
            </a:solidFill>
          </a:ln>
        </p:spPr>
        <p:txBody>
          <a:bodyPr wrap="none" rtlCol="0">
            <a:spAutoFit/>
          </a:bodyPr>
          <a:lstStyle/>
          <a:p>
            <a:r>
              <a:rPr lang="en-US" altLang="zh-TW" dirty="0">
                <a:solidFill>
                  <a:srgbClr val="FF0000"/>
                </a:solidFill>
              </a:rPr>
              <a:t>Q. Pipeline </a:t>
            </a:r>
            <a:r>
              <a:rPr lang="zh-TW" altLang="en-US" dirty="0">
                <a:solidFill>
                  <a:srgbClr val="FF0000"/>
                </a:solidFill>
              </a:rPr>
              <a:t>極限在哪裡</a:t>
            </a:r>
          </a:p>
        </p:txBody>
      </p:sp>
    </p:spTree>
    <p:extLst>
      <p:ext uri="{BB962C8B-B14F-4D97-AF65-F5344CB8AC3E}">
        <p14:creationId xmlns:p14="http://schemas.microsoft.com/office/powerpoint/2010/main" val="95365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511824" y="3447151"/>
            <a:ext cx="6347048" cy="3364523"/>
          </a:xfrm>
          <a:prstGeom prst="rect">
            <a:avLst/>
          </a:prstGeom>
        </p:spPr>
      </p:pic>
      <p:sp>
        <p:nvSpPr>
          <p:cNvPr id="5" name="文字方塊 4"/>
          <p:cNvSpPr txBox="1"/>
          <p:nvPr/>
        </p:nvSpPr>
        <p:spPr>
          <a:xfrm>
            <a:off x="609600" y="4869160"/>
            <a:ext cx="3185487" cy="369332"/>
          </a:xfrm>
          <a:prstGeom prst="rect">
            <a:avLst/>
          </a:prstGeom>
          <a:noFill/>
        </p:spPr>
        <p:txBody>
          <a:bodyPr wrap="none" rtlCol="0">
            <a:spAutoFit/>
          </a:bodyPr>
          <a:lstStyle/>
          <a:p>
            <a:r>
              <a:rPr lang="zh-TW" altLang="en-US" dirty="0"/>
              <a:t>會被最慢的哪一級限制住速度</a:t>
            </a:r>
          </a:p>
        </p:txBody>
      </p:sp>
      <p:pic>
        <p:nvPicPr>
          <p:cNvPr id="7" name="圖片 6"/>
          <p:cNvPicPr>
            <a:picLocks noChangeAspect="1"/>
          </p:cNvPicPr>
          <p:nvPr/>
        </p:nvPicPr>
        <p:blipFill>
          <a:blip r:embed="rId3"/>
          <a:stretch>
            <a:fillRect/>
          </a:stretch>
        </p:blipFill>
        <p:spPr>
          <a:xfrm>
            <a:off x="4799856" y="-27911"/>
            <a:ext cx="6372428" cy="3363226"/>
          </a:xfrm>
          <a:prstGeom prst="rect">
            <a:avLst/>
          </a:prstGeom>
        </p:spPr>
      </p:pic>
      <p:sp>
        <p:nvSpPr>
          <p:cNvPr id="8" name="文字方塊 7"/>
          <p:cNvSpPr txBox="1"/>
          <p:nvPr/>
        </p:nvSpPr>
        <p:spPr>
          <a:xfrm>
            <a:off x="609599" y="1618895"/>
            <a:ext cx="1800493" cy="369332"/>
          </a:xfrm>
          <a:prstGeom prst="rect">
            <a:avLst/>
          </a:prstGeom>
          <a:noFill/>
        </p:spPr>
        <p:txBody>
          <a:bodyPr wrap="none" rtlCol="0">
            <a:spAutoFit/>
          </a:bodyPr>
          <a:lstStyle/>
          <a:p>
            <a:r>
              <a:rPr lang="zh-TW" altLang="en-US" dirty="0"/>
              <a:t>各級速度不一樣</a:t>
            </a:r>
          </a:p>
        </p:txBody>
      </p:sp>
    </p:spTree>
    <p:extLst>
      <p:ext uri="{BB962C8B-B14F-4D97-AF65-F5344CB8AC3E}">
        <p14:creationId xmlns:p14="http://schemas.microsoft.com/office/powerpoint/2010/main" val="7336981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lang="en-US" altLang="zh-TW" sz="1000" b="0">
                <a:latin typeface="Arial" panose="020B0604020202020204" pitchFamily="34" charset="0"/>
                <a:ea typeface="ＭＳ Ｐゴシック" panose="020B0600070205080204" pitchFamily="34" charset="-128"/>
              </a:rPr>
              <a:t>(c) 2005-2012 W. J. Dally </a:t>
            </a:r>
            <a:endParaRPr lang="en-US" altLang="zh-TW" sz="1400" b="0">
              <a:latin typeface="Times New Roman" panose="02020603050405020304" pitchFamily="18" charset="0"/>
              <a:ea typeface="ＭＳ Ｐゴシック" panose="020B0600070205080204" pitchFamily="34" charset="-128"/>
            </a:endParaRPr>
          </a:p>
        </p:txBody>
      </p:sp>
      <p:sp>
        <p:nvSpPr>
          <p:cNvPr id="20482" name="Rectangle 5"/>
          <p:cNvSpPr>
            <a:spLocks noGrp="1" noChangeArrowheads="1"/>
          </p:cNvSpPr>
          <p:nvPr>
            <p:ph type="title"/>
          </p:nvPr>
        </p:nvSpPr>
        <p:spPr/>
        <p:txBody>
          <a:bodyPr>
            <a:normAutofit/>
          </a:bodyPr>
          <a:lstStyle/>
          <a:p>
            <a:r>
              <a:rPr kumimoji="0" lang="en-US" altLang="zh-TW" dirty="0"/>
              <a:t>pipeline and parallel</a:t>
            </a:r>
            <a:r>
              <a:rPr kumimoji="0" lang="zh-TW" altLang="en-US" dirty="0"/>
              <a:t> </a:t>
            </a:r>
            <a:r>
              <a:rPr lang="zh-TW" altLang="en-US" dirty="0"/>
              <a:t>適合用在哪</a:t>
            </a:r>
            <a:r>
              <a:rPr lang="en-US" altLang="zh-TW" dirty="0"/>
              <a:t>?</a:t>
            </a:r>
            <a:endParaRPr kumimoji="0" lang="en-US" altLang="zh-TW" dirty="0"/>
          </a:p>
        </p:txBody>
      </p:sp>
      <p:graphicFrame>
        <p:nvGraphicFramePr>
          <p:cNvPr id="20483" name="Object 2"/>
          <p:cNvGraphicFramePr>
            <a:graphicFrameLocks noChangeAspect="1"/>
          </p:cNvGraphicFramePr>
          <p:nvPr>
            <p:extLst>
              <p:ext uri="{D42A27DB-BD31-4B8C-83A1-F6EECF244321}">
                <p14:modId xmlns:p14="http://schemas.microsoft.com/office/powerpoint/2010/main" val="1233835440"/>
              </p:ext>
            </p:extLst>
          </p:nvPr>
        </p:nvGraphicFramePr>
        <p:xfrm>
          <a:off x="2783632" y="1806977"/>
          <a:ext cx="6015038" cy="774700"/>
        </p:xfrm>
        <a:graphic>
          <a:graphicData uri="http://schemas.openxmlformats.org/presentationml/2006/ole">
            <mc:AlternateContent xmlns:mc="http://schemas.openxmlformats.org/markup-compatibility/2006">
              <mc:Choice xmlns:v="urn:schemas-microsoft-com:vml" Requires="v">
                <p:oleObj name="Visio" r:id="rId3" imgW="3003044" imgH="387519" progId="Visio.Drawing.6">
                  <p:embed/>
                </p:oleObj>
              </mc:Choice>
              <mc:Fallback>
                <p:oleObj name="Visio" r:id="rId3" imgW="3003044" imgH="38751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1806977"/>
                        <a:ext cx="60150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0484" name="Object 3"/>
          <p:cNvGraphicFramePr>
            <a:graphicFrameLocks noChangeAspect="1"/>
          </p:cNvGraphicFramePr>
          <p:nvPr>
            <p:extLst>
              <p:ext uri="{D42A27DB-BD31-4B8C-83A1-F6EECF244321}">
                <p14:modId xmlns:p14="http://schemas.microsoft.com/office/powerpoint/2010/main" val="2415270104"/>
              </p:ext>
            </p:extLst>
          </p:nvPr>
        </p:nvGraphicFramePr>
        <p:xfrm>
          <a:off x="3012232" y="3559578"/>
          <a:ext cx="5119688" cy="2030413"/>
        </p:xfrm>
        <a:graphic>
          <a:graphicData uri="http://schemas.openxmlformats.org/presentationml/2006/ole">
            <mc:AlternateContent xmlns:mc="http://schemas.openxmlformats.org/markup-compatibility/2006">
              <mc:Choice xmlns:v="urn:schemas-microsoft-com:vml" Requires="v">
                <p:oleObj name="Visio" r:id="rId5" imgW="2557083" imgH="1015101" progId="Visio.Drawing.6">
                  <p:embed/>
                </p:oleObj>
              </mc:Choice>
              <mc:Fallback>
                <p:oleObj name="Visio" r:id="rId5" imgW="2557083" imgH="1015101"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2232" y="3559578"/>
                        <a:ext cx="5119688" cy="203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0485" name="文字方塊 1"/>
          <p:cNvSpPr txBox="1">
            <a:spLocks noChangeArrowheads="1"/>
          </p:cNvSpPr>
          <p:nvPr/>
        </p:nvSpPr>
        <p:spPr bwMode="auto">
          <a:xfrm>
            <a:off x="2528045" y="2697566"/>
            <a:ext cx="66976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//for computation-oriented, e.g. Z=</a:t>
            </a:r>
            <a:r>
              <a:rPr kumimoji="1" lang="en-US" altLang="zh-TW" dirty="0" err="1">
                <a:latin typeface="Symbol" panose="05050102010706020507" pitchFamily="18" charset="2"/>
              </a:rPr>
              <a:t>S</a:t>
            </a:r>
            <a:r>
              <a:rPr kumimoji="1" lang="en-US" altLang="zh-TW" dirty="0" err="1"/>
              <a:t>|X</a:t>
            </a:r>
            <a:r>
              <a:rPr kumimoji="1" lang="en-US" altLang="zh-TW" baseline="-25000" dirty="0" err="1"/>
              <a:t>i</a:t>
            </a:r>
            <a:r>
              <a:rPr kumimoji="1" lang="en-US" altLang="zh-TW" dirty="0" err="1"/>
              <a:t>-Y</a:t>
            </a:r>
            <a:r>
              <a:rPr kumimoji="1" lang="en-US" altLang="zh-TW" baseline="-25000" dirty="0" err="1"/>
              <a:t>i</a:t>
            </a:r>
            <a:r>
              <a:rPr kumimoji="1" lang="en-US" altLang="zh-TW" dirty="0"/>
              <a:t>|</a:t>
            </a:r>
          </a:p>
          <a:p>
            <a:r>
              <a:rPr kumimoji="1" lang="en-US" altLang="zh-TW" dirty="0"/>
              <a:t>in motion/pattern detection</a:t>
            </a:r>
            <a:endParaRPr kumimoji="1" lang="zh-TW" altLang="en-US" dirty="0"/>
          </a:p>
        </p:txBody>
      </p:sp>
      <p:sp>
        <p:nvSpPr>
          <p:cNvPr id="20486" name="文字方塊 6"/>
          <p:cNvSpPr txBox="1">
            <a:spLocks noChangeArrowheads="1"/>
          </p:cNvSpPr>
          <p:nvPr/>
        </p:nvSpPr>
        <p:spPr bwMode="auto">
          <a:xfrm>
            <a:off x="2783633" y="5629678"/>
            <a:ext cx="6340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//for control-oriented, e.g. if or while</a:t>
            </a:r>
          </a:p>
          <a:p>
            <a:r>
              <a:rPr kumimoji="1" lang="en-US" altLang="zh-TW" dirty="0"/>
              <a:t>Statement in decision making </a:t>
            </a:r>
            <a:endParaRPr kumimoji="1" lang="zh-TW" altLang="en-US" dirty="0"/>
          </a:p>
        </p:txBody>
      </p:sp>
      <p:sp>
        <p:nvSpPr>
          <p:cNvPr id="2" name="文字方塊 1"/>
          <p:cNvSpPr txBox="1"/>
          <p:nvPr/>
        </p:nvSpPr>
        <p:spPr>
          <a:xfrm>
            <a:off x="8334395" y="3113253"/>
            <a:ext cx="3248005" cy="646331"/>
          </a:xfrm>
          <a:prstGeom prst="rect">
            <a:avLst/>
          </a:prstGeom>
          <a:noFill/>
        </p:spPr>
        <p:txBody>
          <a:bodyPr wrap="none" rtlCol="0">
            <a:spAutoFit/>
          </a:bodyPr>
          <a:lstStyle/>
          <a:p>
            <a:r>
              <a:rPr lang="zh-TW" altLang="en-US" dirty="0"/>
              <a:t>計算類比較規則，適合</a:t>
            </a:r>
            <a:r>
              <a:rPr lang="en-US" altLang="zh-TW" dirty="0"/>
              <a:t>pipeline</a:t>
            </a:r>
          </a:p>
          <a:p>
            <a:r>
              <a:rPr lang="en-US" altLang="zh-TW" dirty="0"/>
              <a:t>Or parallel</a:t>
            </a:r>
            <a:endParaRPr lang="zh-TW" altLang="en-US" dirty="0"/>
          </a:p>
        </p:txBody>
      </p:sp>
      <p:sp>
        <p:nvSpPr>
          <p:cNvPr id="3" name="文字方塊 2"/>
          <p:cNvSpPr txBox="1"/>
          <p:nvPr/>
        </p:nvSpPr>
        <p:spPr>
          <a:xfrm>
            <a:off x="9336360" y="5805264"/>
            <a:ext cx="2786340" cy="646331"/>
          </a:xfrm>
          <a:prstGeom prst="rect">
            <a:avLst/>
          </a:prstGeom>
          <a:noFill/>
        </p:spPr>
        <p:txBody>
          <a:bodyPr wrap="none" rtlCol="0">
            <a:spAutoFit/>
          </a:bodyPr>
          <a:lstStyle/>
          <a:p>
            <a:r>
              <a:rPr lang="zh-TW" altLang="en-US" dirty="0"/>
              <a:t>控制類較不規則，</a:t>
            </a:r>
            <a:r>
              <a:rPr lang="en-US" altLang="zh-TW" dirty="0"/>
              <a:t>pipeline</a:t>
            </a:r>
          </a:p>
          <a:p>
            <a:r>
              <a:rPr lang="zh-TW" altLang="en-US" dirty="0"/>
              <a:t>容易空轉，適合</a:t>
            </a:r>
            <a:r>
              <a:rPr lang="en-US" altLang="zh-TW" dirty="0"/>
              <a:t>parallel</a:t>
            </a:r>
            <a:endParaRPr lang="zh-TW" altLang="en-US" dirty="0"/>
          </a:p>
        </p:txBody>
      </p:sp>
    </p:spTree>
    <p:extLst>
      <p:ext uri="{BB962C8B-B14F-4D97-AF65-F5344CB8AC3E}">
        <p14:creationId xmlns:p14="http://schemas.microsoft.com/office/powerpoint/2010/main" val="173127066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6"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zh-TW" dirty="0"/>
              <a:t>Pipeline a 32-bit ripple carry adder</a:t>
            </a:r>
          </a:p>
        </p:txBody>
      </p:sp>
      <p:sp>
        <p:nvSpPr>
          <p:cNvPr id="25602" name="Rectangle 3"/>
          <p:cNvSpPr>
            <a:spLocks noGrp="1" noChangeArrowheads="1"/>
          </p:cNvSpPr>
          <p:nvPr>
            <p:ph type="body" idx="1"/>
          </p:nvPr>
        </p:nvSpPr>
        <p:spPr>
          <a:xfrm>
            <a:off x="632872" y="1133476"/>
            <a:ext cx="10972800" cy="5000625"/>
          </a:xfrm>
        </p:spPr>
        <p:txBody>
          <a:bodyPr/>
          <a:lstStyle/>
          <a:p>
            <a:r>
              <a:rPr lang="en-US" altLang="zh-TW" dirty="0"/>
              <a:t>Like an assembly line – </a:t>
            </a:r>
            <a:r>
              <a:rPr lang="en-US" altLang="zh-TW" dirty="0">
                <a:solidFill>
                  <a:srgbClr val="FF0000"/>
                </a:solidFill>
              </a:rPr>
              <a:t>each pipeline stage does part of the work </a:t>
            </a:r>
            <a:r>
              <a:rPr lang="en-US" altLang="zh-TW" dirty="0"/>
              <a:t>and passes the ‘</a:t>
            </a:r>
            <a:r>
              <a:rPr lang="en-US" altLang="zh-TW" dirty="0" err="1"/>
              <a:t>workpiece</a:t>
            </a:r>
            <a:r>
              <a:rPr lang="en-US" altLang="zh-TW" dirty="0"/>
              <a:t>’ to the next stage</a:t>
            </a:r>
          </a:p>
          <a:p>
            <a:endParaRPr lang="en-US" altLang="zh-TW" dirty="0"/>
          </a:p>
          <a:p>
            <a:r>
              <a:rPr lang="en-US" altLang="zh-TW" dirty="0"/>
              <a:t>Example 1:  Pipelined 32b Adder</a:t>
            </a:r>
          </a:p>
          <a:p>
            <a:endParaRPr lang="en-US" altLang="zh-TW" dirty="0"/>
          </a:p>
          <a:p>
            <a:pPr marL="0" indent="0">
              <a:buNone/>
            </a:pPr>
            <a:endParaRPr lang="en-US" altLang="zh-TW" dirty="0"/>
          </a:p>
        </p:txBody>
      </p:sp>
      <p:graphicFrame>
        <p:nvGraphicFramePr>
          <p:cNvPr id="25603" name="Object 2"/>
          <p:cNvGraphicFramePr>
            <a:graphicFrameLocks noChangeAspect="1"/>
          </p:cNvGraphicFramePr>
          <p:nvPr>
            <p:extLst>
              <p:ext uri="{D42A27DB-BD31-4B8C-83A1-F6EECF244321}">
                <p14:modId xmlns:p14="http://schemas.microsoft.com/office/powerpoint/2010/main" val="1463489052"/>
              </p:ext>
            </p:extLst>
          </p:nvPr>
        </p:nvGraphicFramePr>
        <p:xfrm>
          <a:off x="8400256" y="1985962"/>
          <a:ext cx="2359025" cy="4872038"/>
        </p:xfrm>
        <a:graphic>
          <a:graphicData uri="http://schemas.openxmlformats.org/presentationml/2006/ole">
            <mc:AlternateContent xmlns:mc="http://schemas.openxmlformats.org/markup-compatibility/2006">
              <mc:Choice xmlns:v="urn:schemas-microsoft-com:vml" Requires="v">
                <p:oleObj name="Visio" r:id="rId3" imgW="1180590" imgH="2436721" progId="Visio.Drawing.6">
                  <p:embed/>
                </p:oleObj>
              </mc:Choice>
              <mc:Fallback>
                <p:oleObj name="Visio" r:id="rId3" imgW="1180590" imgH="2436721"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256" y="1985962"/>
                        <a:ext cx="2359025" cy="487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5" name="文字方塊 1"/>
          <p:cNvSpPr txBox="1">
            <a:spLocks noChangeArrowheads="1"/>
          </p:cNvSpPr>
          <p:nvPr/>
        </p:nvSpPr>
        <p:spPr bwMode="auto">
          <a:xfrm>
            <a:off x="767408" y="3429000"/>
            <a:ext cx="4802188"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Exercise: What is the critical</a:t>
            </a:r>
          </a:p>
          <a:p>
            <a:r>
              <a:rPr kumimoji="1" lang="en-US" altLang="zh-TW" dirty="0"/>
              <a:t>Path and area of this 32-bit</a:t>
            </a:r>
          </a:p>
          <a:p>
            <a:r>
              <a:rPr kumimoji="1" lang="en-US" altLang="zh-TW" dirty="0"/>
              <a:t>Ripple adder?</a:t>
            </a:r>
          </a:p>
          <a:p>
            <a:r>
              <a:rPr kumimoji="1" lang="en-US" altLang="zh-TW" dirty="0"/>
              <a:t>Assume one-bit full adder (FA)</a:t>
            </a:r>
          </a:p>
          <a:p>
            <a:r>
              <a:rPr kumimoji="1" lang="en-US" altLang="zh-TW" dirty="0"/>
              <a:t>Has the following:</a:t>
            </a:r>
          </a:p>
          <a:p>
            <a:r>
              <a:rPr kumimoji="1" lang="en-US" altLang="zh-TW" dirty="0"/>
              <a:t>Delay: T</a:t>
            </a:r>
            <a:r>
              <a:rPr kumimoji="1" lang="en-US" altLang="zh-TW" baseline="-25000" dirty="0"/>
              <a:t>1bFA</a:t>
            </a:r>
          </a:p>
          <a:p>
            <a:r>
              <a:rPr kumimoji="1" lang="en-US" altLang="zh-TW" dirty="0"/>
              <a:t>Area: A</a:t>
            </a:r>
            <a:r>
              <a:rPr kumimoji="1" lang="en-US" altLang="zh-TW" baseline="-25000" dirty="0"/>
              <a:t>1bFA</a:t>
            </a:r>
            <a:endParaRPr kumimoji="1" lang="zh-TW" altLang="en-US" baseline="-25000" dirty="0"/>
          </a:p>
        </p:txBody>
      </p:sp>
    </p:spTree>
    <p:extLst>
      <p:ext uri="{BB962C8B-B14F-4D97-AF65-F5344CB8AC3E}">
        <p14:creationId xmlns:p14="http://schemas.microsoft.com/office/powerpoint/2010/main" val="9228332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TW" dirty="0"/>
              <a:t>Split into 4 8-bit adders </a:t>
            </a:r>
          </a:p>
        </p:txBody>
      </p:sp>
      <p:graphicFrame>
        <p:nvGraphicFramePr>
          <p:cNvPr id="27651" name="Object 2"/>
          <p:cNvGraphicFramePr>
            <a:graphicFrameLocks noChangeAspect="1"/>
          </p:cNvGraphicFramePr>
          <p:nvPr>
            <p:extLst>
              <p:ext uri="{D42A27DB-BD31-4B8C-83A1-F6EECF244321}">
                <p14:modId xmlns:p14="http://schemas.microsoft.com/office/powerpoint/2010/main" val="2353762489"/>
              </p:ext>
            </p:extLst>
          </p:nvPr>
        </p:nvGraphicFramePr>
        <p:xfrm>
          <a:off x="7113589" y="1085850"/>
          <a:ext cx="2359025" cy="4984750"/>
        </p:xfrm>
        <a:graphic>
          <a:graphicData uri="http://schemas.openxmlformats.org/presentationml/2006/ole">
            <mc:AlternateContent xmlns:mc="http://schemas.openxmlformats.org/markup-compatibility/2006">
              <mc:Choice xmlns:v="urn:schemas-microsoft-com:vml" Requires="v">
                <p:oleObj name="Visio" r:id="rId3" imgW="1181520" imgH="2495520" progId="Visio.Drawing.6">
                  <p:embed/>
                </p:oleObj>
              </mc:Choice>
              <mc:Fallback>
                <p:oleObj name="Visio" r:id="rId3" imgW="1181520" imgH="24955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3589" y="1085850"/>
                        <a:ext cx="2359025"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652" name="文字方塊 1"/>
          <p:cNvSpPr txBox="1">
            <a:spLocks noChangeArrowheads="1"/>
          </p:cNvSpPr>
          <p:nvPr/>
        </p:nvSpPr>
        <p:spPr bwMode="auto">
          <a:xfrm>
            <a:off x="591343" y="1556792"/>
            <a:ext cx="5726113"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Note: the purpose of exploiting</a:t>
            </a:r>
          </a:p>
          <a:p>
            <a:r>
              <a:rPr kumimoji="1" lang="en-US" altLang="zh-TW" dirty="0"/>
              <a:t>Pipelining is to speed up circuit</a:t>
            </a:r>
          </a:p>
          <a:p>
            <a:r>
              <a:rPr kumimoji="1" lang="en-US" altLang="zh-TW" dirty="0"/>
              <a:t>Performance. As a result, each 8-bit</a:t>
            </a:r>
          </a:p>
          <a:p>
            <a:r>
              <a:rPr kumimoji="1" lang="en-US" altLang="zh-TW" dirty="0"/>
              <a:t>Adder can be improved</a:t>
            </a:r>
          </a:p>
          <a:p>
            <a:r>
              <a:rPr kumimoji="1" lang="en-US" altLang="zh-TW" dirty="0"/>
              <a:t>By those carry propagation</a:t>
            </a:r>
          </a:p>
          <a:p>
            <a:r>
              <a:rPr kumimoji="1" lang="en-US" altLang="zh-TW" dirty="0"/>
              <a:t>Reduction methods mentioned</a:t>
            </a:r>
          </a:p>
          <a:p>
            <a:r>
              <a:rPr kumimoji="1" lang="en-US" altLang="zh-TW" dirty="0"/>
              <a:t>Earlier.</a:t>
            </a:r>
          </a:p>
          <a:p>
            <a:r>
              <a:rPr kumimoji="1" lang="en-US" altLang="zh-TW" dirty="0"/>
              <a:t>For example, carry-look-ahead</a:t>
            </a:r>
          </a:p>
          <a:p>
            <a:r>
              <a:rPr kumimoji="1" lang="en-US" altLang="zh-TW" dirty="0"/>
              <a:t>(CLA) with carry-select-adder (CSA)</a:t>
            </a:r>
          </a:p>
          <a:p>
            <a:r>
              <a:rPr kumimoji="1" lang="en-US" altLang="zh-TW" dirty="0"/>
              <a:t>Can be combined to speed up carry</a:t>
            </a:r>
          </a:p>
          <a:p>
            <a:r>
              <a:rPr kumimoji="1" lang="en-US" altLang="zh-TW" dirty="0"/>
              <a:t>Propagation.</a:t>
            </a:r>
            <a:endParaRPr kumimoji="1" lang="zh-TW" altLang="en-US" dirty="0"/>
          </a:p>
        </p:txBody>
      </p:sp>
      <p:cxnSp>
        <p:nvCxnSpPr>
          <p:cNvPr id="4" name="直線接點 3"/>
          <p:cNvCxnSpPr/>
          <p:nvPr/>
        </p:nvCxnSpPr>
        <p:spPr>
          <a:xfrm>
            <a:off x="6816080" y="4797152"/>
            <a:ext cx="3096344" cy="0"/>
          </a:xfrm>
          <a:prstGeom prst="line">
            <a:avLst/>
          </a:prstGeom>
          <a:ln w="762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6888088" y="3578225"/>
            <a:ext cx="3096344" cy="0"/>
          </a:xfrm>
          <a:prstGeom prst="line">
            <a:avLst/>
          </a:prstGeom>
          <a:ln w="762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6888088" y="2420888"/>
            <a:ext cx="3096344" cy="0"/>
          </a:xfrm>
          <a:prstGeom prst="line">
            <a:avLst/>
          </a:prstGeom>
          <a:ln w="762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6888088" y="1204715"/>
            <a:ext cx="3096344" cy="0"/>
          </a:xfrm>
          <a:prstGeom prst="line">
            <a:avLst/>
          </a:prstGeom>
          <a:ln w="76200">
            <a:solidFill>
              <a:srgbClr val="FF0000">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4516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0" lang="en-US" altLang="zh-TW" dirty="0"/>
              <a:t>Split into stages</a:t>
            </a:r>
            <a:br>
              <a:rPr kumimoji="0" lang="en-US" altLang="zh-TW" dirty="0"/>
            </a:br>
            <a:r>
              <a:rPr kumimoji="0" lang="en-US" altLang="zh-TW" dirty="0"/>
              <a:t>4 problems ‘in process’ at once</a:t>
            </a:r>
          </a:p>
        </p:txBody>
      </p:sp>
      <p:graphicFrame>
        <p:nvGraphicFramePr>
          <p:cNvPr id="29699" name="Object 2"/>
          <p:cNvGraphicFramePr>
            <a:graphicFrameLocks noChangeAspect="1"/>
          </p:cNvGraphicFramePr>
          <p:nvPr>
            <p:extLst>
              <p:ext uri="{D42A27DB-BD31-4B8C-83A1-F6EECF244321}">
                <p14:modId xmlns:p14="http://schemas.microsoft.com/office/powerpoint/2010/main" val="1731620015"/>
              </p:ext>
            </p:extLst>
          </p:nvPr>
        </p:nvGraphicFramePr>
        <p:xfrm>
          <a:off x="2063552" y="2276872"/>
          <a:ext cx="7834313" cy="4270375"/>
        </p:xfrm>
        <a:graphic>
          <a:graphicData uri="http://schemas.openxmlformats.org/presentationml/2006/ole">
            <mc:AlternateContent xmlns:mc="http://schemas.openxmlformats.org/markup-compatibility/2006">
              <mc:Choice xmlns:v="urn:schemas-microsoft-com:vml" Requires="v">
                <p:oleObj name="Visio" r:id="rId3" imgW="4610160" imgH="2514240" progId="Visio.Drawing.6">
                  <p:embed/>
                </p:oleObj>
              </mc:Choice>
              <mc:Fallback>
                <p:oleObj name="Visio" r:id="rId3" imgW="4610160" imgH="25142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552" y="2276872"/>
                        <a:ext cx="7834313" cy="427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00" name="文字方塊 1"/>
          <p:cNvSpPr txBox="1">
            <a:spLocks noChangeArrowheads="1"/>
          </p:cNvSpPr>
          <p:nvPr/>
        </p:nvSpPr>
        <p:spPr bwMode="auto">
          <a:xfrm>
            <a:off x="1441251" y="1430735"/>
            <a:ext cx="9112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Exercise: what is the clock rate for this pipelined adder?</a:t>
            </a:r>
          </a:p>
          <a:p>
            <a:r>
              <a:rPr kumimoji="1" lang="en-US" altLang="zh-TW"/>
              <a:t>How many extra areas are demanded to realize this adder?</a:t>
            </a:r>
            <a:endParaRPr kumimoji="1" lang="zh-TW" altLang="en-US"/>
          </a:p>
        </p:txBody>
      </p:sp>
    </p:spTree>
    <p:extLst>
      <p:ext uri="{BB962C8B-B14F-4D97-AF65-F5344CB8AC3E}">
        <p14:creationId xmlns:p14="http://schemas.microsoft.com/office/powerpoint/2010/main" val="25414903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kumimoji="0" lang="en-US" altLang="zh-TW" sz="2800" dirty="0"/>
              <a:t>Pipeline Diagram</a:t>
            </a:r>
            <a:br>
              <a:rPr kumimoji="0" lang="en-US" altLang="zh-TW" sz="2800" dirty="0"/>
            </a:br>
            <a:r>
              <a:rPr kumimoji="0" lang="en-US" altLang="zh-TW" sz="2800" dirty="0"/>
              <a:t>Illustrates pipeline timing</a:t>
            </a:r>
          </a:p>
        </p:txBody>
      </p:sp>
      <p:graphicFrame>
        <p:nvGraphicFramePr>
          <p:cNvPr id="31746" name="Object 2"/>
          <p:cNvGraphicFramePr>
            <a:graphicFrameLocks noChangeAspect="1"/>
          </p:cNvGraphicFramePr>
          <p:nvPr/>
        </p:nvGraphicFramePr>
        <p:xfrm>
          <a:off x="2493964" y="2895601"/>
          <a:ext cx="7202487" cy="3768725"/>
        </p:xfrm>
        <a:graphic>
          <a:graphicData uri="http://schemas.openxmlformats.org/presentationml/2006/ole">
            <mc:AlternateContent xmlns:mc="http://schemas.openxmlformats.org/markup-compatibility/2006">
              <mc:Choice xmlns:v="urn:schemas-microsoft-com:vml" Requires="v">
                <p:oleObj name="Visio" r:id="rId3" imgW="3602880" imgH="1885680" progId="Visio.Drawing.6">
                  <p:embed/>
                </p:oleObj>
              </mc:Choice>
              <mc:Fallback>
                <p:oleObj name="Visio" r:id="rId3" imgW="3602880" imgH="18856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4" y="2895601"/>
                        <a:ext cx="7202487" cy="376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1747" name="Object 3"/>
          <p:cNvGraphicFramePr>
            <a:graphicFrameLocks noChangeAspect="1"/>
          </p:cNvGraphicFramePr>
          <p:nvPr/>
        </p:nvGraphicFramePr>
        <p:xfrm>
          <a:off x="5715000" y="304801"/>
          <a:ext cx="4610100" cy="2513013"/>
        </p:xfrm>
        <a:graphic>
          <a:graphicData uri="http://schemas.openxmlformats.org/presentationml/2006/ole">
            <mc:AlternateContent xmlns:mc="http://schemas.openxmlformats.org/markup-compatibility/2006">
              <mc:Choice xmlns:v="urn:schemas-microsoft-com:vml" Requires="v">
                <p:oleObj name="Visio" r:id="rId5" imgW="4610160" imgH="2514240" progId="Visio.Drawing.6">
                  <p:embed/>
                </p:oleObj>
              </mc:Choice>
              <mc:Fallback>
                <p:oleObj name="Visio" r:id="rId5" imgW="4610160" imgH="25142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04801"/>
                        <a:ext cx="4610100" cy="251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49" name="文字方塊 1"/>
          <p:cNvSpPr txBox="1">
            <a:spLocks noChangeArrowheads="1"/>
          </p:cNvSpPr>
          <p:nvPr/>
        </p:nvSpPr>
        <p:spPr bwMode="auto">
          <a:xfrm>
            <a:off x="1676401" y="2463801"/>
            <a:ext cx="44942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solidFill>
                  <a:srgbClr val="FF0000"/>
                </a:solidFill>
              </a:rPr>
              <a:t>Latency depends on the</a:t>
            </a:r>
          </a:p>
          <a:p>
            <a:r>
              <a:rPr kumimoji="1" lang="en-US" altLang="zh-TW" dirty="0">
                <a:solidFill>
                  <a:srgbClr val="FF0000"/>
                </a:solidFill>
              </a:rPr>
              <a:t>Number of pipelining stages.</a:t>
            </a:r>
            <a:endParaRPr kumimoji="1" lang="zh-TW" altLang="en-US" dirty="0">
              <a:solidFill>
                <a:srgbClr val="FF0000"/>
              </a:solidFill>
            </a:endParaRPr>
          </a:p>
        </p:txBody>
      </p:sp>
      <p:cxnSp>
        <p:nvCxnSpPr>
          <p:cNvPr id="31750" name="直線箭頭接點 3"/>
          <p:cNvCxnSpPr>
            <a:cxnSpLocks noChangeShapeType="1"/>
          </p:cNvCxnSpPr>
          <p:nvPr/>
        </p:nvCxnSpPr>
        <p:spPr bwMode="auto">
          <a:xfrm flipV="1">
            <a:off x="4168775" y="5946776"/>
            <a:ext cx="2749550" cy="30163"/>
          </a:xfrm>
          <a:prstGeom prst="straightConnector1">
            <a:avLst/>
          </a:prstGeom>
          <a:noFill/>
          <a:ln w="57150">
            <a:solidFill>
              <a:srgbClr val="0000FF"/>
            </a:solidFill>
            <a:round/>
            <a:headEnd type="arrow" w="med" len="med"/>
            <a:tailEnd type="arrow" w="med" len="med"/>
          </a:ln>
          <a:extLst>
            <a:ext uri="{909E8E84-426E-40DD-AFC4-6F175D3DCCD1}">
              <a14:hiddenFill xmlns:a14="http://schemas.microsoft.com/office/drawing/2010/main">
                <a:noFill/>
              </a14:hiddenFill>
            </a:ext>
          </a:extLst>
        </p:spPr>
      </p:cxnSp>
      <p:sp>
        <p:nvSpPr>
          <p:cNvPr id="31751" name="文字方塊 5"/>
          <p:cNvSpPr txBox="1">
            <a:spLocks noChangeArrowheads="1"/>
          </p:cNvSpPr>
          <p:nvPr/>
        </p:nvSpPr>
        <p:spPr bwMode="auto">
          <a:xfrm>
            <a:off x="4287838" y="6048375"/>
            <a:ext cx="76408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Latency: outputs are available after the </a:t>
            </a:r>
            <a:r>
              <a:rPr kumimoji="1" lang="en-US" altLang="zh-TW" dirty="0" err="1"/>
              <a:t>lateny</a:t>
            </a:r>
            <a:r>
              <a:rPr kumimoji="1" lang="en-US" altLang="zh-TW" dirty="0"/>
              <a:t>.</a:t>
            </a:r>
            <a:endParaRPr kumimoji="1" lang="zh-TW" altLang="en-US" dirty="0"/>
          </a:p>
        </p:txBody>
      </p:sp>
      <p:pic>
        <p:nvPicPr>
          <p:cNvPr id="9" name="圖片 8"/>
          <p:cNvPicPr>
            <a:picLocks noChangeAspect="1"/>
          </p:cNvPicPr>
          <p:nvPr/>
        </p:nvPicPr>
        <p:blipFill rotWithShape="1">
          <a:blip r:embed="rId7"/>
          <a:srcRect l="21992" t="21712" r="37023" b="66824"/>
          <a:stretch/>
        </p:blipFill>
        <p:spPr>
          <a:xfrm>
            <a:off x="5925314" y="-19174"/>
            <a:ext cx="3744467" cy="432049"/>
          </a:xfrm>
          <a:prstGeom prst="rect">
            <a:avLst/>
          </a:prstGeom>
        </p:spPr>
      </p:pic>
    </p:spTree>
    <p:extLst>
      <p:ext uri="{BB962C8B-B14F-4D97-AF65-F5344CB8AC3E}">
        <p14:creationId xmlns:p14="http://schemas.microsoft.com/office/powerpoint/2010/main" val="37475905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kumimoji="0" lang="en-US" altLang="zh-TW" dirty="0"/>
              <a:t>Movie Illustration of Pipelined Adder</a:t>
            </a:r>
          </a:p>
        </p:txBody>
      </p:sp>
      <p:graphicFrame>
        <p:nvGraphicFramePr>
          <p:cNvPr id="33795" name="Object 2"/>
          <p:cNvGraphicFramePr>
            <a:graphicFrameLocks noGrp="1" noChangeAspect="1"/>
          </p:cNvGraphicFramePr>
          <p:nvPr>
            <p:ph idx="1"/>
          </p:nvPr>
        </p:nvGraphicFramePr>
        <p:xfrm>
          <a:off x="1981200" y="1641476"/>
          <a:ext cx="8534400" cy="4652963"/>
        </p:xfrm>
        <a:graphic>
          <a:graphicData uri="http://schemas.openxmlformats.org/presentationml/2006/ole">
            <mc:AlternateContent xmlns:mc="http://schemas.openxmlformats.org/markup-compatibility/2006">
              <mc:Choice xmlns:v="urn:schemas-microsoft-com:vml" Requires="v">
                <p:oleObj name="Visio" r:id="rId3" imgW="4610160" imgH="2514240" progId="Visio.Drawing.6">
                  <p:embed/>
                </p:oleObj>
              </mc:Choice>
              <mc:Fallback>
                <p:oleObj name="Visio" r:id="rId3" imgW="4610160" imgH="251424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41476"/>
                        <a:ext cx="853440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328400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kumimoji="0" lang="en-US" altLang="zh-TW"/>
              <a:t>Cycle 1</a:t>
            </a:r>
          </a:p>
        </p:txBody>
      </p:sp>
      <p:graphicFrame>
        <p:nvGraphicFramePr>
          <p:cNvPr id="35843" name="Object 2"/>
          <p:cNvGraphicFramePr>
            <a:graphicFrameLocks noGrp="1" noChangeAspect="1"/>
          </p:cNvGraphicFramePr>
          <p:nvPr>
            <p:ph idx="1"/>
          </p:nvPr>
        </p:nvGraphicFramePr>
        <p:xfrm>
          <a:off x="1990725" y="1641476"/>
          <a:ext cx="8515350" cy="4652963"/>
        </p:xfrm>
        <a:graphic>
          <a:graphicData uri="http://schemas.openxmlformats.org/presentationml/2006/ole">
            <mc:AlternateContent xmlns:mc="http://schemas.openxmlformats.org/markup-compatibility/2006">
              <mc:Choice xmlns:v="urn:schemas-microsoft-com:vml" Requires="v">
                <p:oleObj name="Visio" r:id="rId3" imgW="4635500" imgH="2540000" progId="Visio.Drawing.6">
                  <p:embed/>
                </p:oleObj>
              </mc:Choice>
              <mc:Fallback>
                <p:oleObj name="Visio" r:id="rId3" imgW="4635500" imgH="254000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1476"/>
                        <a:ext cx="851535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1702116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kumimoji="0" lang="en-US" altLang="zh-TW"/>
              <a:t>Cycle 2</a:t>
            </a:r>
          </a:p>
        </p:txBody>
      </p:sp>
      <p:graphicFrame>
        <p:nvGraphicFramePr>
          <p:cNvPr id="37891" name="Object 2"/>
          <p:cNvGraphicFramePr>
            <a:graphicFrameLocks noGrp="1" noChangeAspect="1"/>
          </p:cNvGraphicFramePr>
          <p:nvPr>
            <p:ph idx="1"/>
          </p:nvPr>
        </p:nvGraphicFramePr>
        <p:xfrm>
          <a:off x="1990725" y="1641476"/>
          <a:ext cx="8515350" cy="4652963"/>
        </p:xfrm>
        <a:graphic>
          <a:graphicData uri="http://schemas.openxmlformats.org/presentationml/2006/ole">
            <mc:AlternateContent xmlns:mc="http://schemas.openxmlformats.org/markup-compatibility/2006">
              <mc:Choice xmlns:v="urn:schemas-microsoft-com:vml" Requires="v">
                <p:oleObj name="Visio" r:id="rId3" imgW="4635500" imgH="2540000" progId="Visio.Drawing.6">
                  <p:embed/>
                </p:oleObj>
              </mc:Choice>
              <mc:Fallback>
                <p:oleObj name="Visio" r:id="rId3" imgW="4635500" imgH="254000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1476"/>
                        <a:ext cx="851535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336219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zh-TW" altLang="en-US" dirty="0"/>
              <a:t>如何設計一個系統</a:t>
            </a:r>
            <a:br>
              <a:rPr lang="zh-TW" altLang="en-US" dirty="0"/>
            </a:br>
            <a:r>
              <a:rPr kumimoji="0" lang="en-US" altLang="zh-TW" dirty="0"/>
              <a:t>System Design – a process</a:t>
            </a:r>
          </a:p>
        </p:txBody>
      </p:sp>
      <p:sp>
        <p:nvSpPr>
          <p:cNvPr id="18435" name="Rectangle 3"/>
          <p:cNvSpPr>
            <a:spLocks noGrp="1" noChangeArrowheads="1"/>
          </p:cNvSpPr>
          <p:nvPr>
            <p:ph type="body" idx="1"/>
          </p:nvPr>
        </p:nvSpPr>
        <p:spPr/>
        <p:txBody>
          <a:bodyPr/>
          <a:lstStyle/>
          <a:p>
            <a:pPr>
              <a:lnSpc>
                <a:spcPct val="80000"/>
              </a:lnSpc>
            </a:pPr>
            <a:r>
              <a:rPr lang="en-US" altLang="zh-TW" sz="1800" dirty="0"/>
              <a:t>Specification</a:t>
            </a:r>
            <a:r>
              <a:rPr lang="zh-TW" altLang="en-US" sz="1800" dirty="0"/>
              <a:t> 規格先搞清楚</a:t>
            </a:r>
            <a:endParaRPr lang="en-US" altLang="zh-TW" sz="1800" dirty="0"/>
          </a:p>
          <a:p>
            <a:pPr lvl="1">
              <a:lnSpc>
                <a:spcPct val="80000"/>
              </a:lnSpc>
            </a:pPr>
            <a:r>
              <a:rPr lang="en-US" altLang="zh-TW" sz="1800" dirty="0">
                <a:ea typeface="ＭＳ Ｐゴシック" panose="020B0600070205080204" pitchFamily="34" charset="-128"/>
              </a:rPr>
              <a:t>Understand what you need to build</a:t>
            </a:r>
          </a:p>
          <a:p>
            <a:pPr>
              <a:lnSpc>
                <a:spcPct val="80000"/>
              </a:lnSpc>
            </a:pPr>
            <a:r>
              <a:rPr lang="en-US" altLang="zh-TW" sz="1800" b="1" dirty="0">
                <a:solidFill>
                  <a:srgbClr val="FF0000"/>
                </a:solidFill>
              </a:rPr>
              <a:t>Divide and conquer </a:t>
            </a:r>
            <a:r>
              <a:rPr lang="zh-TW" altLang="en-US" sz="1800" b="1" dirty="0">
                <a:solidFill>
                  <a:srgbClr val="FF0000"/>
                </a:solidFill>
              </a:rPr>
              <a:t> 把大問題切成幾個小的，容易做也容易分工</a:t>
            </a:r>
            <a:endParaRPr lang="en-US" altLang="zh-TW" sz="1800" b="1" dirty="0">
              <a:solidFill>
                <a:srgbClr val="FF0000"/>
              </a:solidFill>
            </a:endParaRPr>
          </a:p>
          <a:p>
            <a:pPr lvl="1">
              <a:lnSpc>
                <a:spcPct val="80000"/>
              </a:lnSpc>
            </a:pPr>
            <a:r>
              <a:rPr lang="en-US" altLang="zh-TW" sz="1800" dirty="0">
                <a:ea typeface="ＭＳ Ｐゴシック" panose="020B0600070205080204" pitchFamily="34" charset="-128"/>
              </a:rPr>
              <a:t>Break it down into manageable pieces</a:t>
            </a:r>
          </a:p>
          <a:p>
            <a:pPr>
              <a:lnSpc>
                <a:spcPct val="80000"/>
              </a:lnSpc>
            </a:pPr>
            <a:r>
              <a:rPr lang="en-US" altLang="zh-TW" sz="1800" dirty="0"/>
              <a:t>Define </a:t>
            </a:r>
            <a:r>
              <a:rPr lang="en-US" altLang="zh-TW" sz="1800" b="1" dirty="0">
                <a:solidFill>
                  <a:srgbClr val="FF0000"/>
                </a:solidFill>
              </a:rPr>
              <a:t>interfaces</a:t>
            </a:r>
            <a:r>
              <a:rPr lang="zh-TW" altLang="en-US" sz="1800" b="1" dirty="0">
                <a:solidFill>
                  <a:srgbClr val="FF0000"/>
                </a:solidFill>
              </a:rPr>
              <a:t> 界面第一，定義好有哪些輸出入訊號</a:t>
            </a:r>
            <a:endParaRPr lang="en-US" altLang="zh-TW" sz="1800" b="1" dirty="0">
              <a:solidFill>
                <a:srgbClr val="FF0000"/>
              </a:solidFill>
            </a:endParaRPr>
          </a:p>
          <a:p>
            <a:pPr lvl="1">
              <a:lnSpc>
                <a:spcPct val="80000"/>
              </a:lnSpc>
            </a:pPr>
            <a:r>
              <a:rPr lang="en-US" altLang="zh-TW" sz="1800" dirty="0">
                <a:ea typeface="ＭＳ Ｐゴシック" panose="020B0600070205080204" pitchFamily="34" charset="-128"/>
              </a:rPr>
              <a:t>Clearly specify every signal between pieces</a:t>
            </a:r>
          </a:p>
          <a:p>
            <a:pPr lvl="1">
              <a:lnSpc>
                <a:spcPct val="80000"/>
              </a:lnSpc>
            </a:pPr>
            <a:r>
              <a:rPr lang="en-US" altLang="zh-TW" sz="1800" dirty="0">
                <a:ea typeface="ＭＳ Ｐゴシック" panose="020B0600070205080204" pitchFamily="34" charset="-128"/>
              </a:rPr>
              <a:t>Hide implementation</a:t>
            </a:r>
          </a:p>
          <a:p>
            <a:pPr lvl="1">
              <a:lnSpc>
                <a:spcPct val="80000"/>
              </a:lnSpc>
            </a:pPr>
            <a:r>
              <a:rPr lang="en-US" altLang="zh-TW" sz="1800" dirty="0">
                <a:ea typeface="ＭＳ Ｐゴシック" panose="020B0600070205080204" pitchFamily="34" charset="-128"/>
              </a:rPr>
              <a:t>Choose representations</a:t>
            </a:r>
          </a:p>
          <a:p>
            <a:pPr>
              <a:lnSpc>
                <a:spcPct val="80000"/>
              </a:lnSpc>
            </a:pPr>
            <a:r>
              <a:rPr lang="en-US" altLang="zh-TW" sz="1800" b="1" dirty="0">
                <a:solidFill>
                  <a:srgbClr val="FF0000"/>
                </a:solidFill>
              </a:rPr>
              <a:t>Timing and sequencing</a:t>
            </a:r>
            <a:r>
              <a:rPr lang="zh-TW" altLang="en-US" sz="1800" b="1" dirty="0">
                <a:solidFill>
                  <a:srgbClr val="FF0000"/>
                </a:solidFill>
              </a:rPr>
              <a:t> 界面訊號的</a:t>
            </a:r>
            <a:r>
              <a:rPr lang="en-US" altLang="zh-TW" sz="1800" b="1" dirty="0">
                <a:solidFill>
                  <a:srgbClr val="FF0000"/>
                </a:solidFill>
              </a:rPr>
              <a:t>timing</a:t>
            </a:r>
          </a:p>
          <a:p>
            <a:pPr lvl="1">
              <a:lnSpc>
                <a:spcPct val="80000"/>
              </a:lnSpc>
            </a:pPr>
            <a:r>
              <a:rPr lang="en-US" altLang="zh-TW" sz="1800" dirty="0">
                <a:ea typeface="ＭＳ Ｐゴシック" panose="020B0600070205080204" pitchFamily="34" charset="-128"/>
              </a:rPr>
              <a:t>Overall timing – use a table</a:t>
            </a:r>
          </a:p>
          <a:p>
            <a:pPr lvl="1">
              <a:lnSpc>
                <a:spcPct val="80000"/>
              </a:lnSpc>
            </a:pPr>
            <a:r>
              <a:rPr lang="en-US" altLang="zh-TW" sz="1800" dirty="0">
                <a:ea typeface="ＭＳ Ｐゴシック" panose="020B0600070205080204" pitchFamily="34" charset="-128"/>
              </a:rPr>
              <a:t>Timing of each interface – use a simple convention (e.g., valid – ready)</a:t>
            </a:r>
          </a:p>
          <a:p>
            <a:pPr>
              <a:lnSpc>
                <a:spcPct val="80000"/>
              </a:lnSpc>
            </a:pPr>
            <a:r>
              <a:rPr lang="en-US" altLang="zh-TW" sz="1800" dirty="0"/>
              <a:t>Add </a:t>
            </a:r>
            <a:r>
              <a:rPr lang="en-US" altLang="zh-TW" sz="1800" dirty="0">
                <a:solidFill>
                  <a:srgbClr val="FF0000"/>
                </a:solidFill>
              </a:rPr>
              <a:t>parallelism </a:t>
            </a:r>
            <a:r>
              <a:rPr lang="en-US" altLang="zh-TW" sz="1800" dirty="0"/>
              <a:t>as needed (</a:t>
            </a:r>
            <a:r>
              <a:rPr lang="en-US" altLang="zh-TW" sz="1800" dirty="0">
                <a:solidFill>
                  <a:srgbClr val="FF0000"/>
                </a:solidFill>
              </a:rPr>
              <a:t>pipeline</a:t>
            </a:r>
            <a:r>
              <a:rPr lang="en-US" altLang="zh-TW" sz="1800" dirty="0"/>
              <a:t> or duplicate units) </a:t>
            </a:r>
            <a:r>
              <a:rPr lang="zh-TW" altLang="en-US" sz="1800" dirty="0"/>
              <a:t>根據速度需求，選擇平行多套或</a:t>
            </a:r>
            <a:r>
              <a:rPr lang="en-US" altLang="zh-TW" sz="1800" dirty="0"/>
              <a:t>pipeline</a:t>
            </a:r>
          </a:p>
          <a:p>
            <a:pPr>
              <a:lnSpc>
                <a:spcPct val="80000"/>
              </a:lnSpc>
            </a:pPr>
            <a:r>
              <a:rPr lang="en-US" altLang="zh-TW" sz="1800" dirty="0"/>
              <a:t>Timing and sequencing (of parallel structures) </a:t>
            </a:r>
          </a:p>
          <a:p>
            <a:pPr>
              <a:lnSpc>
                <a:spcPct val="80000"/>
              </a:lnSpc>
            </a:pPr>
            <a:r>
              <a:rPr lang="en-US" altLang="zh-TW" sz="1800" dirty="0"/>
              <a:t>Design each module </a:t>
            </a:r>
            <a:r>
              <a:rPr lang="zh-TW" altLang="en-US" sz="1800" dirty="0"/>
              <a:t>設計個別模組</a:t>
            </a:r>
            <a:endParaRPr lang="en-US" altLang="zh-TW" sz="1800" dirty="0"/>
          </a:p>
          <a:p>
            <a:pPr>
              <a:lnSpc>
                <a:spcPct val="80000"/>
              </a:lnSpc>
            </a:pPr>
            <a:r>
              <a:rPr lang="en-US" altLang="zh-TW" sz="1800" dirty="0"/>
              <a:t>Code</a:t>
            </a:r>
            <a:r>
              <a:rPr lang="zh-TW" altLang="en-US" sz="1800" dirty="0"/>
              <a:t> </a:t>
            </a:r>
            <a:endParaRPr lang="en-US" altLang="zh-TW" sz="1800" dirty="0"/>
          </a:p>
          <a:p>
            <a:pPr>
              <a:lnSpc>
                <a:spcPct val="80000"/>
              </a:lnSpc>
            </a:pPr>
            <a:r>
              <a:rPr lang="en-US" altLang="zh-TW" sz="1800" dirty="0"/>
              <a:t>Verify</a:t>
            </a:r>
          </a:p>
          <a:p>
            <a:pPr>
              <a:lnSpc>
                <a:spcPct val="80000"/>
              </a:lnSpc>
            </a:pPr>
            <a:endParaRPr lang="en-US" altLang="zh-TW" sz="1800" dirty="0"/>
          </a:p>
          <a:p>
            <a:pPr>
              <a:lnSpc>
                <a:spcPct val="80000"/>
              </a:lnSpc>
              <a:buFontTx/>
              <a:buNone/>
            </a:pPr>
            <a:r>
              <a:rPr lang="en-US" altLang="zh-TW" sz="1800" dirty="0"/>
              <a:t>Iterate back to the top at any step as needed.	</a:t>
            </a:r>
          </a:p>
        </p:txBody>
      </p:sp>
    </p:spTree>
    <p:extLst>
      <p:ext uri="{BB962C8B-B14F-4D97-AF65-F5344CB8AC3E}">
        <p14:creationId xmlns:p14="http://schemas.microsoft.com/office/powerpoint/2010/main" val="11763797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3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43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43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43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4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kumimoji="0" lang="en-US" altLang="zh-TW"/>
              <a:t>Cycle 3</a:t>
            </a:r>
          </a:p>
        </p:txBody>
      </p:sp>
      <p:graphicFrame>
        <p:nvGraphicFramePr>
          <p:cNvPr id="39939" name="Object 2"/>
          <p:cNvGraphicFramePr>
            <a:graphicFrameLocks noGrp="1" noChangeAspect="1"/>
          </p:cNvGraphicFramePr>
          <p:nvPr>
            <p:ph idx="1"/>
          </p:nvPr>
        </p:nvGraphicFramePr>
        <p:xfrm>
          <a:off x="1990725" y="1641476"/>
          <a:ext cx="8515350" cy="4652963"/>
        </p:xfrm>
        <a:graphic>
          <a:graphicData uri="http://schemas.openxmlformats.org/presentationml/2006/ole">
            <mc:AlternateContent xmlns:mc="http://schemas.openxmlformats.org/markup-compatibility/2006">
              <mc:Choice xmlns:v="urn:schemas-microsoft-com:vml" Requires="v">
                <p:oleObj name="Visio" r:id="rId3" imgW="4635500" imgH="2540000" progId="Visio.Drawing.6">
                  <p:embed/>
                </p:oleObj>
              </mc:Choice>
              <mc:Fallback>
                <p:oleObj name="Visio" r:id="rId3" imgW="4635500" imgH="254000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1476"/>
                        <a:ext cx="851535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435011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kumimoji="0" lang="en-US" altLang="zh-TW"/>
              <a:t>Cycle 3</a:t>
            </a:r>
          </a:p>
        </p:txBody>
      </p:sp>
      <p:graphicFrame>
        <p:nvGraphicFramePr>
          <p:cNvPr id="41987" name="Object 2"/>
          <p:cNvGraphicFramePr>
            <a:graphicFrameLocks noGrp="1" noChangeAspect="1"/>
          </p:cNvGraphicFramePr>
          <p:nvPr>
            <p:ph idx="1"/>
          </p:nvPr>
        </p:nvGraphicFramePr>
        <p:xfrm>
          <a:off x="1990725" y="1641476"/>
          <a:ext cx="8515350" cy="4652963"/>
        </p:xfrm>
        <a:graphic>
          <a:graphicData uri="http://schemas.openxmlformats.org/presentationml/2006/ole">
            <mc:AlternateContent xmlns:mc="http://schemas.openxmlformats.org/markup-compatibility/2006">
              <mc:Choice xmlns:v="urn:schemas-microsoft-com:vml" Requires="v">
                <p:oleObj name="Visio" r:id="rId3" imgW="4635500" imgH="2540000" progId="Visio.Drawing.6">
                  <p:embed/>
                </p:oleObj>
              </mc:Choice>
              <mc:Fallback>
                <p:oleObj name="Visio" r:id="rId3" imgW="4635500" imgH="2540000" progId="Visio.Drawing.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0725" y="1641476"/>
                        <a:ext cx="8515350"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41988" name="直線箭頭接點 2"/>
          <p:cNvCxnSpPr>
            <a:cxnSpLocks noChangeShapeType="1"/>
          </p:cNvCxnSpPr>
          <p:nvPr/>
        </p:nvCxnSpPr>
        <p:spPr bwMode="auto">
          <a:xfrm>
            <a:off x="2197100" y="1330325"/>
            <a:ext cx="7126288" cy="0"/>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989" name="直線箭頭接點 5"/>
          <p:cNvCxnSpPr>
            <a:cxnSpLocks noChangeShapeType="1"/>
          </p:cNvCxnSpPr>
          <p:nvPr/>
        </p:nvCxnSpPr>
        <p:spPr bwMode="auto">
          <a:xfrm>
            <a:off x="3898900" y="1330326"/>
            <a:ext cx="0" cy="49212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990" name="直線箭頭接點 10"/>
          <p:cNvCxnSpPr>
            <a:cxnSpLocks noChangeShapeType="1"/>
          </p:cNvCxnSpPr>
          <p:nvPr/>
        </p:nvCxnSpPr>
        <p:spPr bwMode="auto">
          <a:xfrm>
            <a:off x="5605463" y="1330326"/>
            <a:ext cx="0" cy="49212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991" name="直線箭頭接點 11"/>
          <p:cNvCxnSpPr>
            <a:cxnSpLocks noChangeShapeType="1"/>
          </p:cNvCxnSpPr>
          <p:nvPr/>
        </p:nvCxnSpPr>
        <p:spPr bwMode="auto">
          <a:xfrm>
            <a:off x="7312025" y="1330326"/>
            <a:ext cx="0" cy="49212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cxnSp>
        <p:nvCxnSpPr>
          <p:cNvPr id="41992" name="直線箭頭接點 12"/>
          <p:cNvCxnSpPr>
            <a:cxnSpLocks noChangeShapeType="1"/>
          </p:cNvCxnSpPr>
          <p:nvPr/>
        </p:nvCxnSpPr>
        <p:spPr bwMode="auto">
          <a:xfrm>
            <a:off x="8997950" y="1330326"/>
            <a:ext cx="0" cy="492125"/>
          </a:xfrm>
          <a:prstGeom prst="straightConnector1">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cxnSp>
      <p:sp>
        <p:nvSpPr>
          <p:cNvPr id="41993" name="文字方塊 7"/>
          <p:cNvSpPr txBox="1">
            <a:spLocks noChangeArrowheads="1"/>
          </p:cNvSpPr>
          <p:nvPr/>
        </p:nvSpPr>
        <p:spPr bwMode="auto">
          <a:xfrm>
            <a:off x="2197100" y="1138238"/>
            <a:ext cx="954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solidFill>
                  <a:srgbClr val="0000FF"/>
                </a:solidFill>
              </a:rPr>
              <a:t>clock</a:t>
            </a:r>
            <a:endParaRPr kumimoji="1" lang="zh-TW" altLang="en-US">
              <a:solidFill>
                <a:srgbClr val="0000FF"/>
              </a:solidFill>
            </a:endParaRPr>
          </a:p>
        </p:txBody>
      </p:sp>
      <p:cxnSp>
        <p:nvCxnSpPr>
          <p:cNvPr id="41994" name="直線箭頭接點 14"/>
          <p:cNvCxnSpPr>
            <a:cxnSpLocks noChangeShapeType="1"/>
          </p:cNvCxnSpPr>
          <p:nvPr/>
        </p:nvCxnSpPr>
        <p:spPr bwMode="auto">
          <a:xfrm>
            <a:off x="2197100" y="1138238"/>
            <a:ext cx="7126288" cy="0"/>
          </a:xfrm>
          <a:prstGeom prst="straightConnector1">
            <a:avLst/>
          </a:prstGeom>
          <a:noFill/>
          <a:ln w="9525">
            <a:solidFill>
              <a:srgbClr val="CC0000"/>
            </a:solidFill>
            <a:round/>
            <a:headEnd type="arrow" w="med" len="med"/>
            <a:tailEnd/>
          </a:ln>
          <a:extLst>
            <a:ext uri="{909E8E84-426E-40DD-AFC4-6F175D3DCCD1}">
              <a14:hiddenFill xmlns:a14="http://schemas.microsoft.com/office/drawing/2010/main">
                <a:noFill/>
              </a14:hiddenFill>
            </a:ext>
          </a:extLst>
        </p:spPr>
      </p:cxnSp>
      <p:sp>
        <p:nvSpPr>
          <p:cNvPr id="41995" name="文字方塊 9"/>
          <p:cNvSpPr txBox="1">
            <a:spLocks noChangeArrowheads="1"/>
          </p:cNvSpPr>
          <p:nvPr/>
        </p:nvSpPr>
        <p:spPr bwMode="auto">
          <a:xfrm>
            <a:off x="3790950" y="5360988"/>
            <a:ext cx="33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3</a:t>
            </a:r>
            <a:endParaRPr kumimoji="1" lang="zh-TW" altLang="en-US"/>
          </a:p>
        </p:txBody>
      </p:sp>
      <p:sp>
        <p:nvSpPr>
          <p:cNvPr id="41996" name="文字方塊 17"/>
          <p:cNvSpPr txBox="1">
            <a:spLocks noChangeArrowheads="1"/>
          </p:cNvSpPr>
          <p:nvPr/>
        </p:nvSpPr>
        <p:spPr bwMode="auto">
          <a:xfrm>
            <a:off x="3756025" y="3119438"/>
            <a:ext cx="338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3</a:t>
            </a:r>
            <a:endParaRPr kumimoji="1" lang="zh-TW" altLang="en-US"/>
          </a:p>
        </p:txBody>
      </p:sp>
      <p:cxnSp>
        <p:nvCxnSpPr>
          <p:cNvPr id="41997" name="直線箭頭接點 18"/>
          <p:cNvCxnSpPr>
            <a:cxnSpLocks noChangeShapeType="1"/>
          </p:cNvCxnSpPr>
          <p:nvPr/>
        </p:nvCxnSpPr>
        <p:spPr bwMode="auto">
          <a:xfrm>
            <a:off x="4051300" y="1147764"/>
            <a:ext cx="0" cy="674687"/>
          </a:xfrm>
          <a:prstGeom prst="straightConnector1">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cxnSp>
      <p:cxnSp>
        <p:nvCxnSpPr>
          <p:cNvPr id="41998" name="直線箭頭接點 20"/>
          <p:cNvCxnSpPr>
            <a:cxnSpLocks noChangeShapeType="1"/>
          </p:cNvCxnSpPr>
          <p:nvPr/>
        </p:nvCxnSpPr>
        <p:spPr bwMode="auto">
          <a:xfrm>
            <a:off x="5738813" y="1147764"/>
            <a:ext cx="0" cy="674687"/>
          </a:xfrm>
          <a:prstGeom prst="straightConnector1">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cxnSp>
      <p:cxnSp>
        <p:nvCxnSpPr>
          <p:cNvPr id="41999" name="直線箭頭接點 21"/>
          <p:cNvCxnSpPr>
            <a:cxnSpLocks noChangeShapeType="1"/>
          </p:cNvCxnSpPr>
          <p:nvPr/>
        </p:nvCxnSpPr>
        <p:spPr bwMode="auto">
          <a:xfrm>
            <a:off x="7424738" y="1147764"/>
            <a:ext cx="0" cy="674687"/>
          </a:xfrm>
          <a:prstGeom prst="straightConnector1">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cxnSp>
      <p:cxnSp>
        <p:nvCxnSpPr>
          <p:cNvPr id="42000" name="直線箭頭接點 22"/>
          <p:cNvCxnSpPr>
            <a:cxnSpLocks noChangeShapeType="1"/>
          </p:cNvCxnSpPr>
          <p:nvPr/>
        </p:nvCxnSpPr>
        <p:spPr bwMode="auto">
          <a:xfrm>
            <a:off x="9110663" y="1147764"/>
            <a:ext cx="0" cy="674687"/>
          </a:xfrm>
          <a:prstGeom prst="straightConnector1">
            <a:avLst/>
          </a:prstGeom>
          <a:noFill/>
          <a:ln w="9525">
            <a:solidFill>
              <a:srgbClr val="FF66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3650164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Pipeline</a:t>
            </a:r>
            <a:r>
              <a:rPr lang="zh-TW" altLang="en-US" dirty="0"/>
              <a:t>可以跑多快</a:t>
            </a:r>
            <a:r>
              <a:rPr lang="en-US" altLang="zh-TW" dirty="0"/>
              <a:t>:</a:t>
            </a:r>
            <a:r>
              <a:rPr lang="zh-TW" altLang="en-US" dirty="0"/>
              <a:t> </a:t>
            </a:r>
            <a:r>
              <a:rPr lang="en-US" altLang="zh-TW" dirty="0"/>
              <a:t>Latency and throughput</a:t>
            </a:r>
            <a:endParaRPr lang="zh-TW" altLang="en-US" dirty="0"/>
          </a:p>
        </p:txBody>
      </p:sp>
      <p:sp>
        <p:nvSpPr>
          <p:cNvPr id="3" name="內容版面配置區 2"/>
          <p:cNvSpPr>
            <a:spLocks noGrp="1"/>
          </p:cNvSpPr>
          <p:nvPr>
            <p:ph idx="1"/>
          </p:nvPr>
        </p:nvSpPr>
        <p:spPr>
          <a:xfrm>
            <a:off x="609600" y="1340768"/>
            <a:ext cx="10972800" cy="5000625"/>
          </a:xfrm>
        </p:spPr>
        <p:txBody>
          <a:bodyPr/>
          <a:lstStyle/>
          <a:p>
            <a:r>
              <a:rPr lang="en-US" altLang="zh-TW"/>
              <a:t>Latency !=</a:t>
            </a:r>
            <a:r>
              <a:rPr lang="zh-TW" altLang="en-US" dirty="0"/>
              <a:t> </a:t>
            </a:r>
            <a:r>
              <a:rPr lang="en-US" altLang="zh-TW" dirty="0"/>
              <a:t>delay</a:t>
            </a:r>
          </a:p>
          <a:p>
            <a:pPr lvl="1"/>
            <a:r>
              <a:rPr lang="en-US" altLang="zh-TW" dirty="0"/>
              <a:t>1 add per 10 ns =&gt; latency = 10ns</a:t>
            </a:r>
          </a:p>
          <a:p>
            <a:pPr lvl="1"/>
            <a:r>
              <a:rPr lang="en-US" altLang="zh-TW" dirty="0"/>
              <a:t>Pipeline </a:t>
            </a:r>
            <a:r>
              <a:rPr lang="zh-TW" altLang="en-US" dirty="0"/>
              <a:t>從第一級執行到最後一級所花的時間</a:t>
            </a:r>
            <a:endParaRPr lang="en-US" altLang="zh-TW" dirty="0"/>
          </a:p>
          <a:p>
            <a:pPr lvl="1"/>
            <a:r>
              <a:rPr lang="en-US" altLang="zh-TW" dirty="0"/>
              <a:t>Latency = </a:t>
            </a:r>
            <a:r>
              <a:rPr lang="el-GR" altLang="zh-TW" dirty="0"/>
              <a:t>Σ</a:t>
            </a:r>
            <a:r>
              <a:rPr lang="en-US" altLang="zh-TW" dirty="0"/>
              <a:t>(</a:t>
            </a:r>
            <a:r>
              <a:rPr lang="zh-TW" altLang="en-US" dirty="0"/>
              <a:t>一級組合邏輯時間</a:t>
            </a:r>
            <a:r>
              <a:rPr lang="en-US" altLang="zh-TW" dirty="0"/>
              <a:t>+pipeline overhead)</a:t>
            </a:r>
          </a:p>
          <a:p>
            <a:pPr lvl="1"/>
            <a:r>
              <a:rPr lang="en-US" altLang="zh-TW" dirty="0"/>
              <a:t>Pipeline overhead = register (DFF)</a:t>
            </a:r>
            <a:r>
              <a:rPr lang="zh-TW" altLang="en-US" dirty="0"/>
              <a:t>所需要的時間</a:t>
            </a:r>
            <a:endParaRPr lang="en-US" altLang="zh-TW" dirty="0"/>
          </a:p>
          <a:p>
            <a:pPr lvl="1"/>
            <a:r>
              <a:rPr lang="en-US" altLang="zh-TW" dirty="0">
                <a:solidFill>
                  <a:srgbClr val="FF0000"/>
                </a:solidFill>
              </a:rPr>
              <a:t>Pipeline </a:t>
            </a:r>
            <a:r>
              <a:rPr lang="zh-TW" altLang="en-US" dirty="0">
                <a:solidFill>
                  <a:srgbClr val="FF0000"/>
                </a:solidFill>
              </a:rPr>
              <a:t>不會加快單一工作的</a:t>
            </a:r>
            <a:r>
              <a:rPr lang="en-US" altLang="zh-TW" dirty="0">
                <a:solidFill>
                  <a:srgbClr val="FF0000"/>
                </a:solidFill>
              </a:rPr>
              <a:t>latency</a:t>
            </a:r>
          </a:p>
          <a:p>
            <a:r>
              <a:rPr lang="en-US" altLang="zh-TW" dirty="0">
                <a:solidFill>
                  <a:srgbClr val="FF0000"/>
                </a:solidFill>
              </a:rPr>
              <a:t>Throughput(Pipeline</a:t>
            </a:r>
            <a:r>
              <a:rPr lang="zh-TW" altLang="en-US" dirty="0">
                <a:solidFill>
                  <a:srgbClr val="FF0000"/>
                </a:solidFill>
              </a:rPr>
              <a:t>會增加</a:t>
            </a:r>
            <a:r>
              <a:rPr lang="en-US" altLang="zh-TW" dirty="0">
                <a:solidFill>
                  <a:srgbClr val="FF0000"/>
                </a:solidFill>
              </a:rPr>
              <a:t>throughput)</a:t>
            </a:r>
          </a:p>
          <a:p>
            <a:pPr lvl="1"/>
            <a:r>
              <a:rPr lang="zh-TW" altLang="en-US" dirty="0"/>
              <a:t>單位時間內可以處理完的工作</a:t>
            </a:r>
            <a:endParaRPr lang="en-US" altLang="zh-TW" dirty="0"/>
          </a:p>
          <a:p>
            <a:pPr lvl="2"/>
            <a:r>
              <a:rPr lang="en-US" altLang="zh-TW" dirty="0"/>
              <a:t>1 add per 10ns =&gt; 100MOPs</a:t>
            </a:r>
          </a:p>
          <a:p>
            <a:pPr lvl="1"/>
            <a:r>
              <a:rPr lang="en-US" altLang="zh-TW" dirty="0"/>
              <a:t>Throughput = 1/(pipeline </a:t>
            </a:r>
            <a:r>
              <a:rPr lang="zh-TW" altLang="en-US" dirty="0"/>
              <a:t>的工作頻率</a:t>
            </a:r>
            <a:r>
              <a:rPr lang="en-US" altLang="zh-TW" dirty="0"/>
              <a:t>)</a:t>
            </a:r>
          </a:p>
          <a:p>
            <a:pPr lvl="1"/>
            <a:r>
              <a:rPr lang="en-US" altLang="zh-TW" dirty="0"/>
              <a:t>Pipeline</a:t>
            </a:r>
            <a:r>
              <a:rPr lang="zh-TW" altLang="en-US" dirty="0"/>
              <a:t>的工作頻率 </a:t>
            </a:r>
            <a:r>
              <a:rPr lang="en-US" altLang="zh-TW" dirty="0"/>
              <a:t>=</a:t>
            </a:r>
          </a:p>
          <a:p>
            <a:pPr marL="457200" lvl="1" indent="0">
              <a:buNone/>
            </a:pPr>
            <a:r>
              <a:rPr lang="en-US" altLang="zh-TW" dirty="0"/>
              <a:t>1/(</a:t>
            </a:r>
            <a:r>
              <a:rPr lang="zh-TW" altLang="en-US" dirty="0"/>
              <a:t>最長那一級組合邏輯時間</a:t>
            </a:r>
            <a:r>
              <a:rPr lang="en-US" altLang="zh-TW" dirty="0"/>
              <a:t>+pipeline overhead)</a:t>
            </a:r>
            <a:endParaRPr lang="zh-TW" altLang="en-US" dirty="0"/>
          </a:p>
        </p:txBody>
      </p:sp>
      <p:pic>
        <p:nvPicPr>
          <p:cNvPr id="4" name="圖片 3"/>
          <p:cNvPicPr>
            <a:picLocks noChangeAspect="1"/>
          </p:cNvPicPr>
          <p:nvPr/>
        </p:nvPicPr>
        <p:blipFill>
          <a:blip r:embed="rId2"/>
          <a:stretch>
            <a:fillRect/>
          </a:stretch>
        </p:blipFill>
        <p:spPr>
          <a:xfrm>
            <a:off x="7680176" y="3819135"/>
            <a:ext cx="6261135" cy="2633700"/>
          </a:xfrm>
          <a:prstGeom prst="rect">
            <a:avLst/>
          </a:prstGeom>
        </p:spPr>
      </p:pic>
      <p:pic>
        <p:nvPicPr>
          <p:cNvPr id="5" name="圖片 4"/>
          <p:cNvPicPr>
            <a:picLocks noChangeAspect="1"/>
          </p:cNvPicPr>
          <p:nvPr/>
        </p:nvPicPr>
        <p:blipFill>
          <a:blip r:embed="rId3"/>
          <a:stretch>
            <a:fillRect/>
          </a:stretch>
        </p:blipFill>
        <p:spPr>
          <a:xfrm>
            <a:off x="8760296" y="2227202"/>
            <a:ext cx="1365622" cy="579170"/>
          </a:xfrm>
          <a:prstGeom prst="rect">
            <a:avLst/>
          </a:prstGeom>
        </p:spPr>
      </p:pic>
    </p:spTree>
    <p:extLst>
      <p:ext uri="{BB962C8B-B14F-4D97-AF65-F5344CB8AC3E}">
        <p14:creationId xmlns:p14="http://schemas.microsoft.com/office/powerpoint/2010/main" val="17292055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4152" y="1916832"/>
            <a:ext cx="4532253" cy="2664296"/>
          </a:xfrm>
          <a:prstGeom prst="rect">
            <a:avLst/>
          </a:prstGeom>
        </p:spPr>
      </p:pic>
      <p:sp>
        <p:nvSpPr>
          <p:cNvPr id="2" name="標題 1"/>
          <p:cNvSpPr>
            <a:spLocks noGrp="1"/>
          </p:cNvSpPr>
          <p:nvPr>
            <p:ph type="title"/>
          </p:nvPr>
        </p:nvSpPr>
        <p:spPr/>
        <p:txBody>
          <a:bodyPr/>
          <a:lstStyle/>
          <a:p>
            <a:r>
              <a:rPr lang="en-US" altLang="zh-TW" dirty="0"/>
              <a:t>Example </a:t>
            </a:r>
            <a:r>
              <a:rPr lang="zh-TW" altLang="en-US" dirty="0"/>
              <a:t>算算可以跑多快</a:t>
            </a:r>
          </a:p>
        </p:txBody>
      </p:sp>
      <p:sp>
        <p:nvSpPr>
          <p:cNvPr id="3" name="內容版面配置區 2"/>
          <p:cNvSpPr>
            <a:spLocks noGrp="1"/>
          </p:cNvSpPr>
          <p:nvPr>
            <p:ph idx="1"/>
          </p:nvPr>
        </p:nvSpPr>
        <p:spPr>
          <a:xfrm>
            <a:off x="609600" y="1214438"/>
            <a:ext cx="10972800" cy="5643562"/>
          </a:xfrm>
        </p:spPr>
        <p:txBody>
          <a:bodyPr>
            <a:normAutofit/>
          </a:bodyPr>
          <a:lstStyle/>
          <a:p>
            <a:r>
              <a:rPr lang="en-US" altLang="zh-TW" dirty="0"/>
              <a:t>Increase throughput of a module with delay T = 10ns by x4</a:t>
            </a:r>
          </a:p>
          <a:p>
            <a:r>
              <a:rPr lang="en-US" altLang="zh-TW" dirty="0">
                <a:solidFill>
                  <a:srgbClr val="FF0000"/>
                </a:solidFill>
              </a:rPr>
              <a:t>Parallel: </a:t>
            </a:r>
          </a:p>
          <a:p>
            <a:pPr lvl="1"/>
            <a:r>
              <a:rPr lang="en-US" altLang="zh-TW" dirty="0"/>
              <a:t>four copies. T= 10ns, but with 4 output (400MOPs) </a:t>
            </a:r>
          </a:p>
          <a:p>
            <a:pPr lvl="1"/>
            <a:r>
              <a:rPr lang="en-US" altLang="zh-TW" dirty="0"/>
              <a:t>With register overhead (0.2ns), </a:t>
            </a:r>
          </a:p>
          <a:p>
            <a:pPr lvl="2"/>
            <a:r>
              <a:rPr lang="en-US" altLang="zh-TW" dirty="0"/>
              <a:t>latency = 10+0.2=10.2ns, throughput=4/10.2=392MOPs</a:t>
            </a:r>
          </a:p>
          <a:p>
            <a:r>
              <a:rPr lang="en-US" altLang="zh-TW" dirty="0">
                <a:solidFill>
                  <a:srgbClr val="FF0000"/>
                </a:solidFill>
              </a:rPr>
              <a:t>pipeline:  </a:t>
            </a:r>
          </a:p>
          <a:p>
            <a:pPr lvl="1"/>
            <a:r>
              <a:rPr lang="en-US" altLang="zh-TW" dirty="0"/>
              <a:t>Four stages, each stage delay =10/4=2.5</a:t>
            </a:r>
          </a:p>
          <a:p>
            <a:pPr lvl="1"/>
            <a:r>
              <a:rPr lang="en-US" altLang="zh-TW" dirty="0"/>
              <a:t>Ideally, (without register overhead)</a:t>
            </a:r>
          </a:p>
          <a:p>
            <a:pPr lvl="2"/>
            <a:r>
              <a:rPr lang="en-US" altLang="zh-TW" dirty="0"/>
              <a:t>One output per 2.5ns</a:t>
            </a:r>
          </a:p>
          <a:p>
            <a:pPr lvl="2"/>
            <a:r>
              <a:rPr lang="en-US" altLang="zh-TW" dirty="0"/>
              <a:t>=&gt; 10ns =&gt; 4 output =&gt;4 times throughput</a:t>
            </a:r>
          </a:p>
          <a:p>
            <a:pPr lvl="1"/>
            <a:r>
              <a:rPr lang="en-US" altLang="zh-TW" dirty="0"/>
              <a:t>With Pipeline overhead (0.2ns)</a:t>
            </a:r>
          </a:p>
          <a:p>
            <a:pPr lvl="2"/>
            <a:r>
              <a:rPr lang="en-US" altLang="zh-TW" dirty="0"/>
              <a:t>Latency 10+ 0.2*4 = 10.8ns</a:t>
            </a:r>
          </a:p>
          <a:p>
            <a:pPr lvl="2"/>
            <a:r>
              <a:rPr lang="en-US" altLang="zh-TW" dirty="0"/>
              <a:t>Throughput 1/(2.5+0.2) = 370MOPs</a:t>
            </a:r>
          </a:p>
          <a:p>
            <a:pPr lvl="2"/>
            <a:endParaRPr lang="zh-TW" altLang="en-US" dirty="0"/>
          </a:p>
        </p:txBody>
      </p:sp>
      <p:pic>
        <p:nvPicPr>
          <p:cNvPr id="5" name="圖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7133" y="4843413"/>
            <a:ext cx="4509272" cy="1692426"/>
          </a:xfrm>
          <a:prstGeom prst="rect">
            <a:avLst/>
          </a:prstGeom>
        </p:spPr>
      </p:pic>
      <p:sp>
        <p:nvSpPr>
          <p:cNvPr id="6" name="文字方塊 5"/>
          <p:cNvSpPr txBox="1"/>
          <p:nvPr/>
        </p:nvSpPr>
        <p:spPr>
          <a:xfrm>
            <a:off x="6498118" y="6535839"/>
            <a:ext cx="3210238" cy="646331"/>
          </a:xfrm>
          <a:prstGeom prst="rect">
            <a:avLst/>
          </a:prstGeom>
          <a:noFill/>
        </p:spPr>
        <p:txBody>
          <a:bodyPr wrap="none" rtlCol="0">
            <a:spAutoFit/>
          </a:bodyPr>
          <a:lstStyle/>
          <a:p>
            <a:r>
              <a:rPr lang="en-US" altLang="zh-TW" dirty="0">
                <a:solidFill>
                  <a:srgbClr val="FF0000"/>
                </a:solidFill>
              </a:rPr>
              <a:t>Vote: choose parallel or pipeline</a:t>
            </a:r>
          </a:p>
          <a:p>
            <a:endParaRPr lang="zh-TW" altLang="en-US" dirty="0">
              <a:solidFill>
                <a:srgbClr val="FF0000"/>
              </a:solidFill>
            </a:endParaRPr>
          </a:p>
        </p:txBody>
      </p:sp>
    </p:spTree>
    <p:extLst>
      <p:ext uri="{BB962C8B-B14F-4D97-AF65-F5344CB8AC3E}">
        <p14:creationId xmlns:p14="http://schemas.microsoft.com/office/powerpoint/2010/main" val="382589151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TW" dirty="0"/>
              <a:t>Example: Pipeline a Ripple Carry Adder</a:t>
            </a:r>
            <a:br>
              <a:rPr lang="en-US" altLang="zh-TW" dirty="0"/>
            </a:br>
            <a:r>
              <a:rPr lang="zh-TW" altLang="en-US" dirty="0"/>
              <a:t>算算可以跑多快</a:t>
            </a:r>
            <a:endParaRPr kumimoji="0" lang="en-US" altLang="zh-TW" dirty="0"/>
          </a:p>
        </p:txBody>
      </p:sp>
      <p:sp>
        <p:nvSpPr>
          <p:cNvPr id="44035" name="Rectangle 3"/>
          <p:cNvSpPr>
            <a:spLocks noGrp="1" noChangeArrowheads="1"/>
          </p:cNvSpPr>
          <p:nvPr>
            <p:ph type="body" idx="1"/>
          </p:nvPr>
        </p:nvSpPr>
        <p:spPr>
          <a:xfrm>
            <a:off x="407368" y="1214438"/>
            <a:ext cx="11784632" cy="5000625"/>
          </a:xfrm>
        </p:spPr>
        <p:txBody>
          <a:bodyPr>
            <a:normAutofit/>
          </a:bodyPr>
          <a:lstStyle/>
          <a:p>
            <a:r>
              <a:rPr kumimoji="0" lang="en-US" altLang="zh-TW" dirty="0"/>
              <a:t>Suppose before pipelining, the </a:t>
            </a:r>
            <a:r>
              <a:rPr kumimoji="0" lang="en-US" altLang="zh-TW" dirty="0">
                <a:solidFill>
                  <a:srgbClr val="FF0000"/>
                </a:solidFill>
              </a:rPr>
              <a:t>delay</a:t>
            </a:r>
            <a:r>
              <a:rPr kumimoji="0" lang="en-US" altLang="zh-TW" dirty="0"/>
              <a:t> of our 32b adder is 3200ps (100ps per bit) and this adder can do one problem each 3200ps for a </a:t>
            </a:r>
            <a:r>
              <a:rPr kumimoji="0" lang="en-US" altLang="zh-TW" i="1" dirty="0"/>
              <a:t>throughput</a:t>
            </a:r>
            <a:r>
              <a:rPr kumimoji="0" lang="en-US" altLang="zh-TW" dirty="0"/>
              <a:t> of 1/3200ps = 312Mops</a:t>
            </a:r>
          </a:p>
          <a:p>
            <a:endParaRPr kumimoji="0" lang="en-US" altLang="zh-TW" dirty="0"/>
          </a:p>
          <a:p>
            <a:r>
              <a:rPr kumimoji="0" lang="en-US" altLang="zh-TW" dirty="0"/>
              <a:t>What is the delay (</a:t>
            </a:r>
            <a:r>
              <a:rPr kumimoji="0" lang="en-US" altLang="zh-TW" dirty="0">
                <a:solidFill>
                  <a:srgbClr val="FF0000"/>
                </a:solidFill>
              </a:rPr>
              <a:t>latency</a:t>
            </a:r>
            <a:r>
              <a:rPr kumimoji="0" lang="en-US" altLang="zh-TW" dirty="0"/>
              <a:t>) and </a:t>
            </a:r>
            <a:r>
              <a:rPr kumimoji="0" lang="en-US" altLang="zh-TW" dirty="0">
                <a:solidFill>
                  <a:srgbClr val="FF0000"/>
                </a:solidFill>
              </a:rPr>
              <a:t>throughput</a:t>
            </a:r>
            <a:r>
              <a:rPr kumimoji="0" lang="en-US" altLang="zh-TW" dirty="0"/>
              <a:t> of the adder with pipelining?</a:t>
            </a:r>
            <a:br>
              <a:rPr kumimoji="0" lang="en-US" altLang="zh-TW" dirty="0"/>
            </a:br>
            <a:r>
              <a:rPr kumimoji="0" lang="en-US" altLang="zh-TW" dirty="0"/>
              <a:t>Suppose </a:t>
            </a:r>
            <a:r>
              <a:rPr kumimoji="0" lang="en-US" altLang="zh-TW" dirty="0" err="1"/>
              <a:t>t</a:t>
            </a:r>
            <a:r>
              <a:rPr kumimoji="0" lang="en-US" altLang="zh-TW" baseline="-25000" dirty="0" err="1"/>
              <a:t>dCQ</a:t>
            </a:r>
            <a:r>
              <a:rPr kumimoji="0" lang="en-US" altLang="zh-TW" dirty="0"/>
              <a:t> = 100ps, </a:t>
            </a:r>
            <a:r>
              <a:rPr kumimoji="0" lang="en-US" altLang="zh-TW" dirty="0" err="1"/>
              <a:t>t</a:t>
            </a:r>
            <a:r>
              <a:rPr kumimoji="0" lang="en-US" altLang="zh-TW" baseline="-25000" dirty="0" err="1"/>
              <a:t>s</a:t>
            </a:r>
            <a:r>
              <a:rPr kumimoji="0" lang="en-US" altLang="zh-TW" dirty="0"/>
              <a:t> = 50ps, </a:t>
            </a:r>
            <a:r>
              <a:rPr kumimoji="0" lang="en-US" altLang="zh-TW" dirty="0" err="1"/>
              <a:t>t</a:t>
            </a:r>
            <a:r>
              <a:rPr kumimoji="0" lang="en-US" altLang="zh-TW" baseline="-25000" dirty="0" err="1"/>
              <a:t>k</a:t>
            </a:r>
            <a:r>
              <a:rPr kumimoji="0" lang="en-US" altLang="zh-TW" dirty="0"/>
              <a:t> = 50ps (200ps Overhead)</a:t>
            </a:r>
          </a:p>
          <a:p>
            <a:endParaRPr kumimoji="0" lang="en-US" altLang="zh-TW" dirty="0"/>
          </a:p>
          <a:p>
            <a:pPr marL="0" indent="0">
              <a:buNone/>
            </a:pPr>
            <a:r>
              <a:rPr kumimoji="0" lang="en-US" altLang="zh-TW" dirty="0"/>
              <a:t>	</a:t>
            </a:r>
            <a:r>
              <a:rPr kumimoji="0" lang="en-US" altLang="zh-TW" dirty="0" err="1"/>
              <a:t>t</a:t>
            </a:r>
            <a:r>
              <a:rPr kumimoji="0" lang="en-US" altLang="zh-TW" baseline="-25000" dirty="0" err="1"/>
              <a:t>pipe</a:t>
            </a:r>
            <a:r>
              <a:rPr kumimoji="0" lang="en-US" altLang="zh-TW" dirty="0"/>
              <a:t> = n(</a:t>
            </a:r>
            <a:r>
              <a:rPr kumimoji="0" lang="en-US" altLang="zh-TW" dirty="0" err="1"/>
              <a:t>t</a:t>
            </a:r>
            <a:r>
              <a:rPr kumimoji="0" lang="en-US" altLang="zh-TW" baseline="-25000" dirty="0" err="1"/>
              <a:t>stage</a:t>
            </a:r>
            <a:r>
              <a:rPr kumimoji="0" lang="en-US" altLang="zh-TW" dirty="0"/>
              <a:t> + </a:t>
            </a:r>
            <a:r>
              <a:rPr kumimoji="0" lang="en-US" altLang="zh-TW" dirty="0" err="1">
                <a:solidFill>
                  <a:srgbClr val="CC0000"/>
                </a:solidFill>
              </a:rPr>
              <a:t>t</a:t>
            </a:r>
            <a:r>
              <a:rPr kumimoji="0" lang="en-US" altLang="zh-TW" baseline="-25000" dirty="0" err="1">
                <a:solidFill>
                  <a:srgbClr val="CC0000"/>
                </a:solidFill>
              </a:rPr>
              <a:t>dCQ</a:t>
            </a:r>
            <a:r>
              <a:rPr kumimoji="0" lang="en-US" altLang="zh-TW" dirty="0">
                <a:solidFill>
                  <a:srgbClr val="CC0000"/>
                </a:solidFill>
              </a:rPr>
              <a:t> + </a:t>
            </a:r>
            <a:r>
              <a:rPr kumimoji="0" lang="en-US" altLang="zh-TW" dirty="0" err="1">
                <a:solidFill>
                  <a:srgbClr val="CC0000"/>
                </a:solidFill>
              </a:rPr>
              <a:t>t</a:t>
            </a:r>
            <a:r>
              <a:rPr kumimoji="0" lang="en-US" altLang="zh-TW" baseline="-25000" dirty="0" err="1">
                <a:solidFill>
                  <a:srgbClr val="CC0000"/>
                </a:solidFill>
              </a:rPr>
              <a:t>s</a:t>
            </a:r>
            <a:r>
              <a:rPr kumimoji="0" lang="en-US" altLang="zh-TW" dirty="0">
                <a:solidFill>
                  <a:srgbClr val="CC0000"/>
                </a:solidFill>
              </a:rPr>
              <a:t> + </a:t>
            </a:r>
            <a:r>
              <a:rPr kumimoji="0" lang="en-US" altLang="zh-TW" dirty="0" err="1">
                <a:solidFill>
                  <a:srgbClr val="CC0000"/>
                </a:solidFill>
              </a:rPr>
              <a:t>t</a:t>
            </a:r>
            <a:r>
              <a:rPr kumimoji="0" lang="en-US" altLang="zh-TW" baseline="-25000" dirty="0" err="1">
                <a:solidFill>
                  <a:srgbClr val="CC0000"/>
                </a:solidFill>
              </a:rPr>
              <a:t>k</a:t>
            </a:r>
            <a:r>
              <a:rPr kumimoji="0" lang="en-US" altLang="zh-TW" dirty="0"/>
              <a:t>) </a:t>
            </a:r>
            <a:r>
              <a:rPr kumimoji="0" lang="en-US" altLang="zh-TW" dirty="0">
                <a:solidFill>
                  <a:srgbClr val="CC0000"/>
                </a:solidFill>
              </a:rPr>
              <a:t>// </a:t>
            </a:r>
            <a:r>
              <a:rPr kumimoji="0" lang="en-US" altLang="zh-TW" dirty="0">
                <a:solidFill>
                  <a:srgbClr val="C00000"/>
                </a:solidFill>
              </a:rPr>
              <a:t>with register overhead</a:t>
            </a:r>
            <a:endParaRPr lang="en-US" altLang="zh-TW" sz="1000" dirty="0">
              <a:solidFill>
                <a:srgbClr val="EAEAEA"/>
              </a:solidFill>
            </a:endParaRPr>
          </a:p>
          <a:p>
            <a:pPr marL="0" indent="0">
              <a:buNone/>
            </a:pPr>
            <a:r>
              <a:rPr kumimoji="0" lang="en-US" altLang="zh-TW" dirty="0"/>
              <a:t>	</a:t>
            </a:r>
            <a:r>
              <a:rPr kumimoji="0" lang="en-US" altLang="zh-TW" dirty="0">
                <a:latin typeface="Symbol" panose="05050102010706020507" pitchFamily="18" charset="2"/>
              </a:rPr>
              <a:t>Q</a:t>
            </a:r>
            <a:r>
              <a:rPr kumimoji="0" lang="en-US" altLang="zh-TW" dirty="0"/>
              <a:t> = n/</a:t>
            </a:r>
            <a:r>
              <a:rPr kumimoji="0" lang="en-US" altLang="zh-TW" dirty="0" err="1"/>
              <a:t>t</a:t>
            </a:r>
            <a:r>
              <a:rPr kumimoji="0" lang="en-US" altLang="zh-TW" baseline="-25000" dirty="0" err="1"/>
              <a:t>pipe</a:t>
            </a:r>
            <a:r>
              <a:rPr kumimoji="0" lang="en-US" altLang="zh-TW" baseline="-25000" dirty="0"/>
              <a:t> </a:t>
            </a:r>
            <a:r>
              <a:rPr kumimoji="0" lang="en-US" altLang="zh-TW" dirty="0"/>
              <a:t>= </a:t>
            </a:r>
            <a:r>
              <a:rPr kumimoji="0" lang="en-US" altLang="zh-TW" dirty="0">
                <a:solidFill>
                  <a:srgbClr val="FF6600"/>
                </a:solidFill>
              </a:rPr>
              <a:t>1/(</a:t>
            </a:r>
            <a:r>
              <a:rPr kumimoji="0" lang="en-US" altLang="zh-TW" dirty="0" err="1">
                <a:solidFill>
                  <a:srgbClr val="FF6600"/>
                </a:solidFill>
              </a:rPr>
              <a:t>t</a:t>
            </a:r>
            <a:r>
              <a:rPr kumimoji="0" lang="en-US" altLang="zh-TW" baseline="-25000" dirty="0" err="1">
                <a:solidFill>
                  <a:srgbClr val="FF6600"/>
                </a:solidFill>
              </a:rPr>
              <a:t>stage</a:t>
            </a:r>
            <a:r>
              <a:rPr kumimoji="0" lang="en-US" altLang="zh-TW" dirty="0">
                <a:solidFill>
                  <a:srgbClr val="FF6600"/>
                </a:solidFill>
              </a:rPr>
              <a:t> + </a:t>
            </a:r>
            <a:r>
              <a:rPr kumimoji="0" lang="en-US" altLang="zh-TW" dirty="0" err="1">
                <a:solidFill>
                  <a:srgbClr val="FF6600"/>
                </a:solidFill>
              </a:rPr>
              <a:t>t</a:t>
            </a:r>
            <a:r>
              <a:rPr kumimoji="0" lang="en-US" altLang="zh-TW" baseline="-25000" dirty="0" err="1">
                <a:solidFill>
                  <a:srgbClr val="FF6600"/>
                </a:solidFill>
              </a:rPr>
              <a:t>dCQ</a:t>
            </a:r>
            <a:r>
              <a:rPr kumimoji="0" lang="en-US" altLang="zh-TW" dirty="0">
                <a:solidFill>
                  <a:srgbClr val="FF6600"/>
                </a:solidFill>
              </a:rPr>
              <a:t> + </a:t>
            </a:r>
            <a:r>
              <a:rPr kumimoji="0" lang="en-US" altLang="zh-TW" dirty="0" err="1">
                <a:solidFill>
                  <a:srgbClr val="FF6600"/>
                </a:solidFill>
              </a:rPr>
              <a:t>t</a:t>
            </a:r>
            <a:r>
              <a:rPr kumimoji="0" lang="en-US" altLang="zh-TW" baseline="-25000" dirty="0" err="1">
                <a:solidFill>
                  <a:srgbClr val="FF6600"/>
                </a:solidFill>
              </a:rPr>
              <a:t>s</a:t>
            </a:r>
            <a:r>
              <a:rPr kumimoji="0" lang="en-US" altLang="zh-TW" dirty="0">
                <a:solidFill>
                  <a:srgbClr val="FF6600"/>
                </a:solidFill>
              </a:rPr>
              <a:t> + </a:t>
            </a:r>
            <a:r>
              <a:rPr kumimoji="0" lang="en-US" altLang="zh-TW" dirty="0" err="1">
                <a:solidFill>
                  <a:srgbClr val="FF6600"/>
                </a:solidFill>
              </a:rPr>
              <a:t>t</a:t>
            </a:r>
            <a:r>
              <a:rPr kumimoji="0" lang="en-US" altLang="zh-TW" baseline="-25000" dirty="0" err="1">
                <a:solidFill>
                  <a:srgbClr val="FF6600"/>
                </a:solidFill>
              </a:rPr>
              <a:t>k</a:t>
            </a:r>
            <a:r>
              <a:rPr kumimoji="0" lang="en-US" altLang="zh-TW" dirty="0">
                <a:solidFill>
                  <a:srgbClr val="FF6600"/>
                </a:solidFill>
              </a:rPr>
              <a:t>) //throughput</a:t>
            </a:r>
            <a:r>
              <a:rPr kumimoji="0" lang="en-US" altLang="zh-TW" baseline="-25000" dirty="0"/>
              <a:t>	</a:t>
            </a:r>
            <a:r>
              <a:rPr lang="en-US" altLang="zh-TW" sz="1000" dirty="0">
                <a:solidFill>
                  <a:srgbClr val="EAEAEA"/>
                </a:solidFill>
              </a:rPr>
              <a:t>4/</a:t>
            </a:r>
          </a:p>
          <a:p>
            <a:endParaRPr lang="en-US" altLang="zh-TW" sz="1000" dirty="0">
              <a:solidFill>
                <a:srgbClr val="EAEAEA"/>
              </a:solidFill>
            </a:endParaRPr>
          </a:p>
          <a:p>
            <a:endParaRPr kumimoji="0" lang="en-US" altLang="zh-TW" dirty="0">
              <a:solidFill>
                <a:srgbClr val="EAEAEA"/>
              </a:solidFill>
            </a:endParaRPr>
          </a:p>
        </p:txBody>
      </p:sp>
      <p:cxnSp>
        <p:nvCxnSpPr>
          <p:cNvPr id="14" name="直線單箭頭接點 13"/>
          <p:cNvCxnSpPr/>
          <p:nvPr/>
        </p:nvCxnSpPr>
        <p:spPr>
          <a:xfrm flipH="1">
            <a:off x="2207568" y="3573016"/>
            <a:ext cx="2232248"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415480" y="5687346"/>
            <a:ext cx="3187347" cy="523220"/>
          </a:xfrm>
          <a:prstGeom prst="rect">
            <a:avLst/>
          </a:prstGeom>
        </p:spPr>
        <p:txBody>
          <a:bodyPr wrap="none">
            <a:spAutoFit/>
          </a:bodyPr>
          <a:lstStyle/>
          <a:p>
            <a:r>
              <a:rPr lang="en-US" altLang="zh-TW" sz="2800" dirty="0" err="1"/>
              <a:t>t</a:t>
            </a:r>
            <a:r>
              <a:rPr lang="en-US" altLang="zh-TW" sz="2800" baseline="-25000" dirty="0" err="1"/>
              <a:t>stage</a:t>
            </a:r>
            <a:r>
              <a:rPr lang="en-US" altLang="zh-TW" sz="2800" dirty="0"/>
              <a:t>= 3200/4=800ps</a:t>
            </a:r>
            <a:endParaRPr lang="zh-TW" altLang="en-US" sz="2800" dirty="0"/>
          </a:p>
        </p:txBody>
      </p:sp>
      <p:sp>
        <p:nvSpPr>
          <p:cNvPr id="22" name="矩形 21"/>
          <p:cNvSpPr/>
          <p:nvPr/>
        </p:nvSpPr>
        <p:spPr>
          <a:xfrm>
            <a:off x="5015880" y="5687346"/>
            <a:ext cx="4851136" cy="523220"/>
          </a:xfrm>
          <a:prstGeom prst="rect">
            <a:avLst/>
          </a:prstGeom>
        </p:spPr>
        <p:txBody>
          <a:bodyPr wrap="none">
            <a:spAutoFit/>
          </a:bodyPr>
          <a:lstStyle/>
          <a:p>
            <a:r>
              <a:rPr lang="en-US" altLang="zh-TW" sz="2800" dirty="0" err="1">
                <a:solidFill>
                  <a:srgbClr val="CC0000"/>
                </a:solidFill>
              </a:rPr>
              <a:t>t</a:t>
            </a:r>
            <a:r>
              <a:rPr lang="en-US" altLang="zh-TW" sz="2800" baseline="-25000" dirty="0" err="1">
                <a:solidFill>
                  <a:srgbClr val="CC0000"/>
                </a:solidFill>
              </a:rPr>
              <a:t>dCQ</a:t>
            </a:r>
            <a:r>
              <a:rPr lang="en-US" altLang="zh-TW" sz="2800" dirty="0">
                <a:solidFill>
                  <a:srgbClr val="CC0000"/>
                </a:solidFill>
              </a:rPr>
              <a:t> + </a:t>
            </a:r>
            <a:r>
              <a:rPr lang="en-US" altLang="zh-TW" sz="2800" dirty="0" err="1">
                <a:solidFill>
                  <a:srgbClr val="CC0000"/>
                </a:solidFill>
              </a:rPr>
              <a:t>t</a:t>
            </a:r>
            <a:r>
              <a:rPr lang="en-US" altLang="zh-TW" sz="2800" baseline="-25000" dirty="0" err="1">
                <a:solidFill>
                  <a:srgbClr val="CC0000"/>
                </a:solidFill>
              </a:rPr>
              <a:t>s</a:t>
            </a:r>
            <a:r>
              <a:rPr lang="en-US" altLang="zh-TW" sz="2800" dirty="0">
                <a:solidFill>
                  <a:srgbClr val="CC0000"/>
                </a:solidFill>
              </a:rPr>
              <a:t> + </a:t>
            </a:r>
            <a:r>
              <a:rPr lang="en-US" altLang="zh-TW" sz="2800" dirty="0" err="1">
                <a:solidFill>
                  <a:srgbClr val="CC0000"/>
                </a:solidFill>
              </a:rPr>
              <a:t>t</a:t>
            </a:r>
            <a:r>
              <a:rPr lang="en-US" altLang="zh-TW" sz="2800" baseline="-25000" dirty="0" err="1">
                <a:solidFill>
                  <a:srgbClr val="CC0000"/>
                </a:solidFill>
              </a:rPr>
              <a:t>k</a:t>
            </a:r>
            <a:r>
              <a:rPr lang="en-US" altLang="zh-TW" sz="2800" baseline="-25000" dirty="0">
                <a:solidFill>
                  <a:srgbClr val="CC0000"/>
                </a:solidFill>
              </a:rPr>
              <a:t> </a:t>
            </a:r>
            <a:r>
              <a:rPr lang="en-US" altLang="zh-TW" sz="2800" dirty="0"/>
              <a:t>= 100+50+50=200ps</a:t>
            </a:r>
            <a:endParaRPr lang="zh-TW" altLang="en-US" sz="2800" dirty="0"/>
          </a:p>
        </p:txBody>
      </p:sp>
      <p:sp>
        <p:nvSpPr>
          <p:cNvPr id="3" name="矩形 2"/>
          <p:cNvSpPr/>
          <p:nvPr/>
        </p:nvSpPr>
        <p:spPr>
          <a:xfrm>
            <a:off x="1415480" y="6244952"/>
            <a:ext cx="4488729" cy="523220"/>
          </a:xfrm>
          <a:prstGeom prst="rect">
            <a:avLst/>
          </a:prstGeom>
        </p:spPr>
        <p:txBody>
          <a:bodyPr wrap="none">
            <a:spAutoFit/>
          </a:bodyPr>
          <a:lstStyle/>
          <a:p>
            <a:r>
              <a:rPr lang="en-US" altLang="zh-TW" sz="2800" dirty="0" err="1">
                <a:solidFill>
                  <a:prstClr val="black"/>
                </a:solidFill>
                <a:latin typeface="Arial Unicode MS" pitchFamily="34" charset="-120"/>
                <a:ea typeface="Arial Unicode MS" pitchFamily="34" charset="-120"/>
                <a:cs typeface="Arial Unicode MS" pitchFamily="34" charset="-120"/>
              </a:rPr>
              <a:t>t</a:t>
            </a:r>
            <a:r>
              <a:rPr lang="en-US" altLang="zh-TW" sz="2800" baseline="-25000" dirty="0" err="1">
                <a:solidFill>
                  <a:prstClr val="black"/>
                </a:solidFill>
                <a:latin typeface="Arial Unicode MS" pitchFamily="34" charset="-120"/>
                <a:ea typeface="Arial Unicode MS" pitchFamily="34" charset="-120"/>
                <a:cs typeface="Arial Unicode MS" pitchFamily="34" charset="-120"/>
              </a:rPr>
              <a:t>pipe</a:t>
            </a:r>
            <a:r>
              <a:rPr lang="en-US" altLang="zh-TW" sz="2800" dirty="0">
                <a:solidFill>
                  <a:prstClr val="black"/>
                </a:solidFill>
                <a:latin typeface="Arial Unicode MS" pitchFamily="34" charset="-120"/>
                <a:ea typeface="Arial Unicode MS" pitchFamily="34" charset="-120"/>
                <a:cs typeface="Arial Unicode MS" pitchFamily="34" charset="-120"/>
              </a:rPr>
              <a:t> = 4(800+200) =4000ps</a:t>
            </a:r>
            <a:endParaRPr lang="zh-TW" altLang="en-US" dirty="0"/>
          </a:p>
        </p:txBody>
      </p:sp>
      <p:sp>
        <p:nvSpPr>
          <p:cNvPr id="4" name="矩形 3"/>
          <p:cNvSpPr/>
          <p:nvPr/>
        </p:nvSpPr>
        <p:spPr>
          <a:xfrm>
            <a:off x="6373248" y="6210566"/>
            <a:ext cx="4124847" cy="523220"/>
          </a:xfrm>
          <a:prstGeom prst="rect">
            <a:avLst/>
          </a:prstGeom>
        </p:spPr>
        <p:txBody>
          <a:bodyPr wrap="none">
            <a:spAutoFit/>
          </a:bodyPr>
          <a:lstStyle/>
          <a:p>
            <a:r>
              <a:rPr lang="en-US" altLang="zh-TW" sz="2800" dirty="0">
                <a:solidFill>
                  <a:prstClr val="black"/>
                </a:solidFill>
                <a:latin typeface="Symbol" panose="05050102010706020507" pitchFamily="18" charset="2"/>
                <a:ea typeface="Arial Unicode MS" pitchFamily="34" charset="-120"/>
                <a:cs typeface="Arial Unicode MS" pitchFamily="34" charset="-120"/>
              </a:rPr>
              <a:t>Q</a:t>
            </a:r>
            <a:r>
              <a:rPr lang="en-US" altLang="zh-TW" sz="2800" dirty="0">
                <a:solidFill>
                  <a:prstClr val="black"/>
                </a:solidFill>
                <a:latin typeface="Arial Unicode MS" pitchFamily="34" charset="-120"/>
                <a:ea typeface="Arial Unicode MS" pitchFamily="34" charset="-120"/>
                <a:cs typeface="Arial Unicode MS" pitchFamily="34" charset="-120"/>
              </a:rPr>
              <a:t> = 4/4000ps = 1 GOPs </a:t>
            </a:r>
            <a:endParaRPr lang="zh-TW" altLang="en-US" dirty="0"/>
          </a:p>
        </p:txBody>
      </p:sp>
    </p:spTree>
    <p:extLst>
      <p:ext uri="{BB962C8B-B14F-4D97-AF65-F5344CB8AC3E}">
        <p14:creationId xmlns:p14="http://schemas.microsoft.com/office/powerpoint/2010/main" val="17281382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P spid="17" grpId="0"/>
      <p:bldP spid="2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F2F090A-A521-28F0-DC0B-A9C42D7F4FE0}"/>
              </a:ext>
            </a:extLst>
          </p:cNvPr>
          <p:cNvSpPr>
            <a:spLocks noGrp="1"/>
          </p:cNvSpPr>
          <p:nvPr>
            <p:ph type="title"/>
          </p:nvPr>
        </p:nvSpPr>
        <p:spPr/>
        <p:txBody>
          <a:bodyPr/>
          <a:lstStyle/>
          <a:p>
            <a:r>
              <a:rPr lang="en-US" dirty="0"/>
              <a:t>More examples</a:t>
            </a:r>
          </a:p>
        </p:txBody>
      </p:sp>
      <p:sp>
        <p:nvSpPr>
          <p:cNvPr id="5" name="文字版面配置區 4">
            <a:extLst>
              <a:ext uri="{FF2B5EF4-FFF2-40B4-BE49-F238E27FC236}">
                <a16:creationId xmlns:a16="http://schemas.microsoft.com/office/drawing/2014/main" id="{3BD14E13-D6BA-B601-C2A6-735071C911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151064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Pipeline depth</a:t>
            </a:r>
          </a:p>
        </p:txBody>
      </p:sp>
      <p:sp>
        <p:nvSpPr>
          <p:cNvPr id="51" name="內容版面配置區 50">
            <a:extLst>
              <a:ext uri="{FF2B5EF4-FFF2-40B4-BE49-F238E27FC236}">
                <a16:creationId xmlns:a16="http://schemas.microsoft.com/office/drawing/2014/main" id="{D74CA38A-8F8A-9E1B-9747-D55BCA2A2477}"/>
              </a:ext>
            </a:extLst>
          </p:cNvPr>
          <p:cNvSpPr>
            <a:spLocks noGrp="1"/>
          </p:cNvSpPr>
          <p:nvPr>
            <p:ph idx="1"/>
          </p:nvPr>
        </p:nvSpPr>
        <p:spPr/>
        <p:txBody>
          <a:bodyPr/>
          <a:lstStyle/>
          <a:p>
            <a:r>
              <a:rPr lang="en-US" dirty="0"/>
              <a:t>Pipeline depth: 0 (No Pipeline)</a:t>
            </a:r>
          </a:p>
          <a:p>
            <a:pPr lvl="1"/>
            <a:r>
              <a:rPr lang="en-US" dirty="0"/>
              <a:t>Critical path: 3 Adders</a:t>
            </a:r>
          </a:p>
          <a:p>
            <a:pPr lvl="1"/>
            <a:endParaRPr lang="en-US" dirty="0"/>
          </a:p>
          <a:p>
            <a:pPr lvl="1"/>
            <a:endParaRPr lang="en-US" dirty="0"/>
          </a:p>
          <a:p>
            <a:pPr lvl="1"/>
            <a:endParaRPr lang="en-US" dirty="0"/>
          </a:p>
          <a:p>
            <a:pPr lvl="1"/>
            <a:r>
              <a:rPr lang="en-US" sz="2400" spc="-10" dirty="0">
                <a:latin typeface="Calibri"/>
                <a:cs typeface="Calibri"/>
              </a:rPr>
              <a:t>Latency </a:t>
            </a:r>
            <a:r>
              <a:rPr lang="en-US" sz="2400" dirty="0">
                <a:latin typeface="Calibri"/>
                <a:cs typeface="Calibri"/>
              </a:rPr>
              <a:t>:</a:t>
            </a:r>
            <a:r>
              <a:rPr lang="en-US" sz="2400" spc="-85" dirty="0">
                <a:latin typeface="Calibri"/>
                <a:cs typeface="Calibri"/>
              </a:rPr>
              <a:t> </a:t>
            </a:r>
            <a:r>
              <a:rPr lang="en-US" sz="2400" dirty="0">
                <a:latin typeface="Calibri"/>
                <a:cs typeface="Calibri"/>
              </a:rPr>
              <a:t>0</a:t>
            </a:r>
          </a:p>
          <a:p>
            <a:pPr lvl="1"/>
            <a:endParaRPr lang="en-US" dirty="0"/>
          </a:p>
          <a:p>
            <a:endParaRPr lang="en-US" dirty="0"/>
          </a:p>
        </p:txBody>
      </p:sp>
      <p:sp>
        <p:nvSpPr>
          <p:cNvPr id="12" name="object 12"/>
          <p:cNvSpPr/>
          <p:nvPr/>
        </p:nvSpPr>
        <p:spPr>
          <a:xfrm>
            <a:off x="3421607" y="3192690"/>
            <a:ext cx="331470" cy="328930"/>
          </a:xfrm>
          <a:custGeom>
            <a:avLst/>
            <a:gdLst/>
            <a:ahLst/>
            <a:cxnLst/>
            <a:rect l="l" t="t" r="r" b="b"/>
            <a:pathLst>
              <a:path w="331469" h="328929">
                <a:moveTo>
                  <a:pt x="331085" y="164301"/>
                </a:moveTo>
                <a:lnTo>
                  <a:pt x="325172" y="120627"/>
                </a:lnTo>
                <a:lnTo>
                  <a:pt x="308485" y="81380"/>
                </a:lnTo>
                <a:lnTo>
                  <a:pt x="282602" y="48126"/>
                </a:lnTo>
                <a:lnTo>
                  <a:pt x="249098" y="22434"/>
                </a:lnTo>
                <a:lnTo>
                  <a:pt x="209553" y="5869"/>
                </a:lnTo>
                <a:lnTo>
                  <a:pt x="165542" y="0"/>
                </a:lnTo>
                <a:lnTo>
                  <a:pt x="121538" y="5869"/>
                </a:lnTo>
                <a:lnTo>
                  <a:pt x="81994" y="22434"/>
                </a:lnTo>
                <a:lnTo>
                  <a:pt x="48490" y="48126"/>
                </a:lnTo>
                <a:lnTo>
                  <a:pt x="22603" y="81380"/>
                </a:lnTo>
                <a:lnTo>
                  <a:pt x="5914" y="120627"/>
                </a:lnTo>
                <a:lnTo>
                  <a:pt x="0" y="164301"/>
                </a:lnTo>
                <a:lnTo>
                  <a:pt x="5914" y="207983"/>
                </a:lnTo>
                <a:lnTo>
                  <a:pt x="22603" y="247234"/>
                </a:lnTo>
                <a:lnTo>
                  <a:pt x="48490" y="280488"/>
                </a:lnTo>
                <a:lnTo>
                  <a:pt x="81994" y="306180"/>
                </a:lnTo>
                <a:lnTo>
                  <a:pt x="121538" y="322743"/>
                </a:lnTo>
                <a:lnTo>
                  <a:pt x="165542" y="328612"/>
                </a:lnTo>
                <a:lnTo>
                  <a:pt x="209553" y="322743"/>
                </a:lnTo>
                <a:lnTo>
                  <a:pt x="249098" y="306180"/>
                </a:lnTo>
                <a:lnTo>
                  <a:pt x="282602" y="280488"/>
                </a:lnTo>
                <a:lnTo>
                  <a:pt x="308485" y="247234"/>
                </a:lnTo>
                <a:lnTo>
                  <a:pt x="325172" y="207983"/>
                </a:lnTo>
                <a:lnTo>
                  <a:pt x="331085" y="164301"/>
                </a:lnTo>
                <a:close/>
              </a:path>
            </a:pathLst>
          </a:custGeom>
          <a:ln w="3958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421607" y="3356992"/>
            <a:ext cx="331470" cy="0"/>
          </a:xfrm>
          <a:custGeom>
            <a:avLst/>
            <a:gdLst/>
            <a:ahLst/>
            <a:cxnLst/>
            <a:rect l="l" t="t" r="r" b="b"/>
            <a:pathLst>
              <a:path w="331469">
                <a:moveTo>
                  <a:pt x="331085" y="0"/>
                </a:moveTo>
                <a:lnTo>
                  <a:pt x="0"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3589669" y="3192708"/>
            <a:ext cx="0" cy="328930"/>
          </a:xfrm>
          <a:custGeom>
            <a:avLst/>
            <a:gdLst/>
            <a:ahLst/>
            <a:cxnLst/>
            <a:rect l="l" t="t" r="r" b="b"/>
            <a:pathLst>
              <a:path h="328929">
                <a:moveTo>
                  <a:pt x="0" y="0"/>
                </a:moveTo>
                <a:lnTo>
                  <a:pt x="0" y="328574"/>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2759437" y="3356992"/>
            <a:ext cx="431165" cy="0"/>
          </a:xfrm>
          <a:custGeom>
            <a:avLst/>
            <a:gdLst/>
            <a:ahLst/>
            <a:cxnLst/>
            <a:rect l="l" t="t" r="r" b="b"/>
            <a:pathLst>
              <a:path w="431164">
                <a:moveTo>
                  <a:pt x="0" y="0"/>
                </a:moveTo>
                <a:lnTo>
                  <a:pt x="430705"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3168622" y="3271555"/>
            <a:ext cx="258445" cy="171450"/>
          </a:xfrm>
          <a:custGeom>
            <a:avLst/>
            <a:gdLst/>
            <a:ahLst/>
            <a:cxnLst/>
            <a:rect l="l" t="t" r="r" b="b"/>
            <a:pathLst>
              <a:path w="258444" h="171450">
                <a:moveTo>
                  <a:pt x="0" y="0"/>
                </a:moveTo>
                <a:lnTo>
                  <a:pt x="0" y="170883"/>
                </a:lnTo>
                <a:lnTo>
                  <a:pt x="258246" y="85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3589669" y="2617633"/>
            <a:ext cx="0" cy="340360"/>
          </a:xfrm>
          <a:custGeom>
            <a:avLst/>
            <a:gdLst/>
            <a:ahLst/>
            <a:cxnLst/>
            <a:rect l="l" t="t" r="r" b="b"/>
            <a:pathLst>
              <a:path h="340360">
                <a:moveTo>
                  <a:pt x="0" y="0"/>
                </a:moveTo>
                <a:lnTo>
                  <a:pt x="0" y="340123"/>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3503587" y="2936397"/>
            <a:ext cx="172720" cy="256540"/>
          </a:xfrm>
          <a:custGeom>
            <a:avLst/>
            <a:gdLst/>
            <a:ahLst/>
            <a:cxnLst/>
            <a:rect l="l" t="t" r="r" b="b"/>
            <a:pathLst>
              <a:path w="172719" h="256539">
                <a:moveTo>
                  <a:pt x="172164" y="0"/>
                </a:moveTo>
                <a:lnTo>
                  <a:pt x="0" y="0"/>
                </a:lnTo>
                <a:lnTo>
                  <a:pt x="86082" y="256310"/>
                </a:lnTo>
                <a:lnTo>
                  <a:pt x="17216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3752692" y="3356992"/>
            <a:ext cx="844550" cy="0"/>
          </a:xfrm>
          <a:custGeom>
            <a:avLst/>
            <a:gdLst/>
            <a:ahLst/>
            <a:cxnLst/>
            <a:rect l="l" t="t" r="r" b="b"/>
            <a:pathLst>
              <a:path w="844550">
                <a:moveTo>
                  <a:pt x="0" y="0"/>
                </a:moveTo>
                <a:lnTo>
                  <a:pt x="844543"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4575716" y="3271555"/>
            <a:ext cx="258445" cy="171450"/>
          </a:xfrm>
          <a:custGeom>
            <a:avLst/>
            <a:gdLst/>
            <a:ahLst/>
            <a:cxnLst/>
            <a:rect l="l" t="t" r="r" b="b"/>
            <a:pathLst>
              <a:path w="258445" h="171450">
                <a:moveTo>
                  <a:pt x="0" y="0"/>
                </a:moveTo>
                <a:lnTo>
                  <a:pt x="0" y="170883"/>
                </a:lnTo>
                <a:lnTo>
                  <a:pt x="258246" y="85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4996745" y="2617633"/>
            <a:ext cx="0" cy="340360"/>
          </a:xfrm>
          <a:custGeom>
            <a:avLst/>
            <a:gdLst/>
            <a:ahLst/>
            <a:cxnLst/>
            <a:rect l="l" t="t" r="r" b="b"/>
            <a:pathLst>
              <a:path h="340360">
                <a:moveTo>
                  <a:pt x="0" y="0"/>
                </a:moveTo>
                <a:lnTo>
                  <a:pt x="0" y="340123"/>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4910663" y="2936397"/>
            <a:ext cx="172720" cy="256540"/>
          </a:xfrm>
          <a:custGeom>
            <a:avLst/>
            <a:gdLst/>
            <a:ahLst/>
            <a:cxnLst/>
            <a:rect l="l" t="t" r="r" b="b"/>
            <a:pathLst>
              <a:path w="172720" h="256539">
                <a:moveTo>
                  <a:pt x="172164" y="0"/>
                </a:moveTo>
                <a:lnTo>
                  <a:pt x="0" y="0"/>
                </a:lnTo>
                <a:lnTo>
                  <a:pt x="86082" y="256310"/>
                </a:lnTo>
                <a:lnTo>
                  <a:pt x="17216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2307496" y="3172696"/>
            <a:ext cx="389890" cy="2882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700" b="0" i="0" u="none" strike="noStrike" kern="1200" cap="none" spc="15" normalizeH="0" baseline="0" noProof="0" dirty="0">
                <a:ln>
                  <a:noFill/>
                </a:ln>
                <a:solidFill>
                  <a:prstClr val="black"/>
                </a:solidFill>
                <a:effectLst/>
                <a:uLnTx/>
                <a:uFillTx/>
                <a:latin typeface="Calibri"/>
                <a:ea typeface="+mn-ea"/>
                <a:cs typeface="Calibri"/>
              </a:rPr>
              <a:t>X</a:t>
            </a:r>
            <a:r>
              <a:rPr kumimoji="0" sz="1700" b="0" i="0" u="none" strike="noStrike" kern="1200" cap="none" spc="5" normalizeH="0" baseline="0" noProof="0" dirty="0">
                <a:ln>
                  <a:noFill/>
                </a:ln>
                <a:solidFill>
                  <a:prstClr val="black"/>
                </a:solidFill>
                <a:effectLst/>
                <a:uLnTx/>
                <a:uFillTx/>
                <a:latin typeface="Calibri"/>
                <a:ea typeface="+mn-ea"/>
                <a:cs typeface="Calibri"/>
              </a:rPr>
              <a:t>(</a:t>
            </a:r>
            <a:r>
              <a:rPr kumimoji="0" sz="1700" b="0" i="0" u="none" strike="noStrike" kern="1200" cap="none" spc="15" normalizeH="0" baseline="0" noProof="0" dirty="0">
                <a:ln>
                  <a:noFill/>
                </a:ln>
                <a:solidFill>
                  <a:prstClr val="black"/>
                </a:solidFill>
                <a:effectLst/>
                <a:uLnTx/>
                <a:uFillTx/>
                <a:latin typeface="Calibri"/>
                <a:ea typeface="+mn-ea"/>
                <a:cs typeface="Calibri"/>
              </a:rPr>
              <a:t>n)</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24" name="object 24"/>
          <p:cNvSpPr txBox="1"/>
          <p:nvPr/>
        </p:nvSpPr>
        <p:spPr>
          <a:xfrm>
            <a:off x="1494896" y="2257488"/>
            <a:ext cx="4131945" cy="351378"/>
          </a:xfrm>
          <a:prstGeom prst="rect">
            <a:avLst/>
          </a:prstGeom>
        </p:spPr>
        <p:txBody>
          <a:bodyPr vert="horz" wrap="square" lIns="0" tIns="88900" rIns="0" bIns="0" rtlCol="0">
            <a:spAutoFit/>
          </a:bodyPr>
          <a:lstStyle/>
          <a:p>
            <a:pPr marL="1860550" marR="0" lvl="0" indent="0" algn="l" defTabSz="914400" rtl="0" eaLnBrk="1" fontAlgn="auto" latinLnBrk="0" hangingPunct="1">
              <a:lnSpc>
                <a:spcPct val="100000"/>
              </a:lnSpc>
              <a:spcBef>
                <a:spcPts val="2230"/>
              </a:spcBef>
              <a:spcAft>
                <a:spcPts val="0"/>
              </a:spcAft>
              <a:buClrTx/>
              <a:buSzTx/>
              <a:buFontTx/>
              <a:buNone/>
              <a:tabLst>
                <a:tab pos="3279775" algn="l"/>
              </a:tabLst>
              <a:defRPr/>
            </a:pPr>
            <a:r>
              <a:rPr kumimoji="0" sz="1700" b="0" i="0" u="none" strike="noStrike" kern="1200" cap="none" spc="15" normalizeH="0" baseline="0" noProof="0" dirty="0">
                <a:ln>
                  <a:noFill/>
                </a:ln>
                <a:solidFill>
                  <a:prstClr val="black"/>
                </a:solidFill>
                <a:effectLst/>
                <a:uLnTx/>
                <a:uFillTx/>
                <a:latin typeface="Calibri"/>
                <a:ea typeface="+mn-ea"/>
                <a:cs typeface="Calibri"/>
              </a:rPr>
              <a:t>a(n)	</a:t>
            </a:r>
            <a:r>
              <a:rPr kumimoji="0" sz="1700" b="0" i="0" u="none" strike="noStrike" kern="1200" cap="none" spc="10" normalizeH="0" baseline="0" noProof="0" dirty="0">
                <a:ln>
                  <a:noFill/>
                </a:ln>
                <a:solidFill>
                  <a:prstClr val="black"/>
                </a:solidFill>
                <a:effectLst/>
                <a:uLnTx/>
                <a:uFillTx/>
                <a:latin typeface="Calibri"/>
                <a:ea typeface="+mn-ea"/>
                <a:cs typeface="Calibri"/>
              </a:rPr>
              <a:t>b(n)</a:t>
            </a:r>
            <a:endParaRPr kumimoji="0" sz="17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25" name="object 25"/>
          <p:cNvSpPr/>
          <p:nvPr/>
        </p:nvSpPr>
        <p:spPr>
          <a:xfrm>
            <a:off x="5159896" y="3356992"/>
            <a:ext cx="844550" cy="0"/>
          </a:xfrm>
          <a:custGeom>
            <a:avLst/>
            <a:gdLst/>
            <a:ahLst/>
            <a:cxnLst/>
            <a:rect l="l" t="t" r="r" b="b"/>
            <a:pathLst>
              <a:path w="844550">
                <a:moveTo>
                  <a:pt x="0" y="0"/>
                </a:moveTo>
                <a:lnTo>
                  <a:pt x="844451"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5982829" y="3271555"/>
            <a:ext cx="258445" cy="171450"/>
          </a:xfrm>
          <a:custGeom>
            <a:avLst/>
            <a:gdLst/>
            <a:ahLst/>
            <a:cxnLst/>
            <a:rect l="l" t="t" r="r" b="b"/>
            <a:pathLst>
              <a:path w="258445" h="171450">
                <a:moveTo>
                  <a:pt x="0" y="0"/>
                </a:moveTo>
                <a:lnTo>
                  <a:pt x="0" y="170883"/>
                </a:lnTo>
                <a:lnTo>
                  <a:pt x="258246" y="85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6403858" y="2617633"/>
            <a:ext cx="0" cy="340360"/>
          </a:xfrm>
          <a:custGeom>
            <a:avLst/>
            <a:gdLst/>
            <a:ahLst/>
            <a:cxnLst/>
            <a:rect l="l" t="t" r="r" b="b"/>
            <a:pathLst>
              <a:path h="340360">
                <a:moveTo>
                  <a:pt x="0" y="0"/>
                </a:moveTo>
                <a:lnTo>
                  <a:pt x="0" y="340123"/>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6317775" y="2936397"/>
            <a:ext cx="172720" cy="256540"/>
          </a:xfrm>
          <a:custGeom>
            <a:avLst/>
            <a:gdLst/>
            <a:ahLst/>
            <a:cxnLst/>
            <a:rect l="l" t="t" r="r" b="b"/>
            <a:pathLst>
              <a:path w="172720" h="256539">
                <a:moveTo>
                  <a:pt x="172164" y="0"/>
                </a:moveTo>
                <a:lnTo>
                  <a:pt x="0" y="0"/>
                </a:lnTo>
                <a:lnTo>
                  <a:pt x="86082" y="256310"/>
                </a:lnTo>
                <a:lnTo>
                  <a:pt x="17216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txBox="1"/>
          <p:nvPr/>
        </p:nvSpPr>
        <p:spPr>
          <a:xfrm>
            <a:off x="6225800" y="2305553"/>
            <a:ext cx="368935" cy="2882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700" b="0" i="0" u="none" strike="noStrike" kern="1200" cap="none" spc="10" normalizeH="0" baseline="0" noProof="0" dirty="0">
                <a:ln>
                  <a:noFill/>
                </a:ln>
                <a:solidFill>
                  <a:prstClr val="black"/>
                </a:solidFill>
                <a:effectLst/>
                <a:uLnTx/>
                <a:uFillTx/>
                <a:latin typeface="Calibri"/>
                <a:ea typeface="+mn-ea"/>
                <a:cs typeface="Calibri"/>
              </a:rPr>
              <a:t>c(</a:t>
            </a:r>
            <a:r>
              <a:rPr kumimoji="0" sz="1700" b="0" i="0" u="none" strike="noStrike" kern="1200" cap="none" spc="15" normalizeH="0" baseline="0" noProof="0" dirty="0">
                <a:ln>
                  <a:noFill/>
                </a:ln>
                <a:solidFill>
                  <a:prstClr val="black"/>
                </a:solidFill>
                <a:effectLst/>
                <a:uLnTx/>
                <a:uFillTx/>
                <a:latin typeface="Calibri"/>
                <a:ea typeface="+mn-ea"/>
                <a:cs typeface="Calibri"/>
              </a:rPr>
              <a:t>n</a:t>
            </a:r>
            <a:r>
              <a:rPr kumimoji="0" sz="1700" b="0" i="0" u="none" strike="noStrike" kern="1200" cap="none" spc="10" normalizeH="0" baseline="0" noProof="0" dirty="0">
                <a:ln>
                  <a:noFill/>
                </a:ln>
                <a:solidFill>
                  <a:prstClr val="black"/>
                </a:solidFill>
                <a:effectLst/>
                <a:uLnTx/>
                <a:uFillTx/>
                <a:latin typeface="Calibri"/>
                <a:ea typeface="+mn-ea"/>
                <a:cs typeface="Calibri"/>
              </a:rPr>
              <a:t>)</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30" name="object 30"/>
          <p:cNvSpPr/>
          <p:nvPr/>
        </p:nvSpPr>
        <p:spPr>
          <a:xfrm>
            <a:off x="6567010" y="3356992"/>
            <a:ext cx="400685" cy="0"/>
          </a:xfrm>
          <a:custGeom>
            <a:avLst/>
            <a:gdLst/>
            <a:ahLst/>
            <a:cxnLst/>
            <a:rect l="l" t="t" r="r" b="b"/>
            <a:pathLst>
              <a:path w="400685">
                <a:moveTo>
                  <a:pt x="0" y="0"/>
                </a:moveTo>
                <a:lnTo>
                  <a:pt x="400613"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6946103" y="3271555"/>
            <a:ext cx="258445" cy="171450"/>
          </a:xfrm>
          <a:custGeom>
            <a:avLst/>
            <a:gdLst/>
            <a:ahLst/>
            <a:cxnLst/>
            <a:rect l="l" t="t" r="r" b="b"/>
            <a:pathLst>
              <a:path w="258445" h="171450">
                <a:moveTo>
                  <a:pt x="0" y="0"/>
                </a:moveTo>
                <a:lnTo>
                  <a:pt x="0" y="170883"/>
                </a:lnTo>
                <a:lnTo>
                  <a:pt x="258246" y="85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txBox="1"/>
          <p:nvPr/>
        </p:nvSpPr>
        <p:spPr>
          <a:xfrm>
            <a:off x="7212066" y="3172696"/>
            <a:ext cx="382905" cy="2882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700" b="0" i="0" u="none" strike="noStrike" kern="1200" cap="none" spc="10" normalizeH="0" baseline="0" noProof="0" dirty="0">
                <a:ln>
                  <a:noFill/>
                </a:ln>
                <a:solidFill>
                  <a:prstClr val="black"/>
                </a:solidFill>
                <a:effectLst/>
                <a:uLnTx/>
                <a:uFillTx/>
                <a:latin typeface="Calibri"/>
                <a:ea typeface="+mn-ea"/>
                <a:cs typeface="Calibri"/>
              </a:rPr>
              <a:t>Y(n)</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33" name="object 33"/>
          <p:cNvSpPr txBox="1"/>
          <p:nvPr/>
        </p:nvSpPr>
        <p:spPr>
          <a:xfrm>
            <a:off x="4027761" y="3008399"/>
            <a:ext cx="295275" cy="2882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700" b="0" i="0" u="none" strike="noStrike" kern="1200" cap="none" spc="20" normalizeH="0" baseline="0" noProof="0" dirty="0">
                <a:ln>
                  <a:noFill/>
                </a:ln>
                <a:solidFill>
                  <a:prstClr val="black"/>
                </a:solidFill>
                <a:effectLst/>
                <a:uLnTx/>
                <a:uFillTx/>
                <a:latin typeface="Calibri"/>
                <a:ea typeface="+mn-ea"/>
                <a:cs typeface="Calibri"/>
              </a:rPr>
              <a:t>w1</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34" name="object 34"/>
          <p:cNvSpPr txBox="1"/>
          <p:nvPr/>
        </p:nvSpPr>
        <p:spPr>
          <a:xfrm>
            <a:off x="5434874" y="3008399"/>
            <a:ext cx="295275" cy="2882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700" b="0" i="0" u="none" strike="noStrike" kern="1200" cap="none" spc="20" normalizeH="0" baseline="0" noProof="0" dirty="0">
                <a:ln>
                  <a:noFill/>
                </a:ln>
                <a:solidFill>
                  <a:prstClr val="black"/>
                </a:solidFill>
                <a:effectLst/>
                <a:uLnTx/>
                <a:uFillTx/>
                <a:latin typeface="Calibri"/>
                <a:ea typeface="+mn-ea"/>
                <a:cs typeface="Calibri"/>
              </a:rPr>
              <a:t>w2</a:t>
            </a:r>
            <a:endParaRPr kumimoji="0" sz="1700" b="0" i="0" u="none" strike="noStrike" kern="1200" cap="none" spc="0" normalizeH="0" baseline="0" noProof="0">
              <a:ln>
                <a:noFill/>
              </a:ln>
              <a:solidFill>
                <a:prstClr val="black"/>
              </a:solidFill>
              <a:effectLst/>
              <a:uLnTx/>
              <a:uFillTx/>
              <a:latin typeface="Calibri"/>
              <a:ea typeface="+mn-ea"/>
              <a:cs typeface="Calibri"/>
            </a:endParaRPr>
          </a:p>
        </p:txBody>
      </p:sp>
      <p:sp>
        <p:nvSpPr>
          <p:cNvPr id="35" name="object 35"/>
          <p:cNvSpPr/>
          <p:nvPr/>
        </p:nvSpPr>
        <p:spPr>
          <a:xfrm>
            <a:off x="4828811" y="3192690"/>
            <a:ext cx="331470" cy="328930"/>
          </a:xfrm>
          <a:custGeom>
            <a:avLst/>
            <a:gdLst/>
            <a:ahLst/>
            <a:cxnLst/>
            <a:rect l="l" t="t" r="r" b="b"/>
            <a:pathLst>
              <a:path w="331470" h="328929">
                <a:moveTo>
                  <a:pt x="331085" y="164301"/>
                </a:moveTo>
                <a:lnTo>
                  <a:pt x="325171" y="120627"/>
                </a:lnTo>
                <a:lnTo>
                  <a:pt x="308481" y="81380"/>
                </a:lnTo>
                <a:lnTo>
                  <a:pt x="282595" y="48126"/>
                </a:lnTo>
                <a:lnTo>
                  <a:pt x="249090" y="22434"/>
                </a:lnTo>
                <a:lnTo>
                  <a:pt x="209546" y="5869"/>
                </a:lnTo>
                <a:lnTo>
                  <a:pt x="165542" y="0"/>
                </a:lnTo>
                <a:lnTo>
                  <a:pt x="121474" y="5869"/>
                </a:lnTo>
                <a:lnTo>
                  <a:pt x="81912" y="22434"/>
                </a:lnTo>
                <a:lnTo>
                  <a:pt x="48421" y="48126"/>
                </a:lnTo>
                <a:lnTo>
                  <a:pt x="22562" y="81380"/>
                </a:lnTo>
                <a:lnTo>
                  <a:pt x="5901" y="120627"/>
                </a:lnTo>
                <a:lnTo>
                  <a:pt x="0" y="164301"/>
                </a:lnTo>
                <a:lnTo>
                  <a:pt x="5901" y="207983"/>
                </a:lnTo>
                <a:lnTo>
                  <a:pt x="22562" y="247234"/>
                </a:lnTo>
                <a:lnTo>
                  <a:pt x="48421" y="280488"/>
                </a:lnTo>
                <a:lnTo>
                  <a:pt x="81912" y="306180"/>
                </a:lnTo>
                <a:lnTo>
                  <a:pt x="121474" y="322743"/>
                </a:lnTo>
                <a:lnTo>
                  <a:pt x="165542" y="328612"/>
                </a:lnTo>
                <a:lnTo>
                  <a:pt x="209546" y="322743"/>
                </a:lnTo>
                <a:lnTo>
                  <a:pt x="249090" y="306180"/>
                </a:lnTo>
                <a:lnTo>
                  <a:pt x="282595" y="280488"/>
                </a:lnTo>
                <a:lnTo>
                  <a:pt x="308481" y="247234"/>
                </a:lnTo>
                <a:lnTo>
                  <a:pt x="325171" y="207983"/>
                </a:lnTo>
                <a:lnTo>
                  <a:pt x="331085" y="164301"/>
                </a:lnTo>
                <a:close/>
              </a:path>
            </a:pathLst>
          </a:custGeom>
          <a:ln w="3958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4828811" y="3356992"/>
            <a:ext cx="331470" cy="0"/>
          </a:xfrm>
          <a:custGeom>
            <a:avLst/>
            <a:gdLst/>
            <a:ahLst/>
            <a:cxnLst/>
            <a:rect l="l" t="t" r="r" b="b"/>
            <a:pathLst>
              <a:path w="331470">
                <a:moveTo>
                  <a:pt x="331085" y="0"/>
                </a:moveTo>
                <a:lnTo>
                  <a:pt x="0"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4996745" y="3192708"/>
            <a:ext cx="0" cy="328930"/>
          </a:xfrm>
          <a:custGeom>
            <a:avLst/>
            <a:gdLst/>
            <a:ahLst/>
            <a:cxnLst/>
            <a:rect l="l" t="t" r="r" b="b"/>
            <a:pathLst>
              <a:path h="328929">
                <a:moveTo>
                  <a:pt x="0" y="0"/>
                </a:moveTo>
                <a:lnTo>
                  <a:pt x="0" y="328574"/>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235924" y="3191558"/>
            <a:ext cx="331470" cy="328930"/>
          </a:xfrm>
          <a:custGeom>
            <a:avLst/>
            <a:gdLst/>
            <a:ahLst/>
            <a:cxnLst/>
            <a:rect l="l" t="t" r="r" b="b"/>
            <a:pathLst>
              <a:path w="331470" h="328929">
                <a:moveTo>
                  <a:pt x="331085" y="164301"/>
                </a:moveTo>
                <a:lnTo>
                  <a:pt x="325171" y="120621"/>
                </a:lnTo>
                <a:lnTo>
                  <a:pt x="308481" y="81372"/>
                </a:lnTo>
                <a:lnTo>
                  <a:pt x="282595" y="48119"/>
                </a:lnTo>
                <a:lnTo>
                  <a:pt x="249090" y="22430"/>
                </a:lnTo>
                <a:lnTo>
                  <a:pt x="209546" y="5868"/>
                </a:lnTo>
                <a:lnTo>
                  <a:pt x="165542" y="0"/>
                </a:lnTo>
                <a:lnTo>
                  <a:pt x="121474" y="5868"/>
                </a:lnTo>
                <a:lnTo>
                  <a:pt x="81912" y="22430"/>
                </a:lnTo>
                <a:lnTo>
                  <a:pt x="48421" y="48119"/>
                </a:lnTo>
                <a:lnTo>
                  <a:pt x="22562" y="81372"/>
                </a:lnTo>
                <a:lnTo>
                  <a:pt x="5901" y="120621"/>
                </a:lnTo>
                <a:lnTo>
                  <a:pt x="0" y="164301"/>
                </a:lnTo>
                <a:lnTo>
                  <a:pt x="5901" y="207979"/>
                </a:lnTo>
                <a:lnTo>
                  <a:pt x="22562" y="247227"/>
                </a:lnTo>
                <a:lnTo>
                  <a:pt x="48421" y="280480"/>
                </a:lnTo>
                <a:lnTo>
                  <a:pt x="81912" y="306171"/>
                </a:lnTo>
                <a:lnTo>
                  <a:pt x="121474" y="322734"/>
                </a:lnTo>
                <a:lnTo>
                  <a:pt x="165542" y="328603"/>
                </a:lnTo>
                <a:lnTo>
                  <a:pt x="209546" y="322734"/>
                </a:lnTo>
                <a:lnTo>
                  <a:pt x="249090" y="306171"/>
                </a:lnTo>
                <a:lnTo>
                  <a:pt x="282595" y="280480"/>
                </a:lnTo>
                <a:lnTo>
                  <a:pt x="308481" y="247227"/>
                </a:lnTo>
                <a:lnTo>
                  <a:pt x="325171" y="207979"/>
                </a:lnTo>
                <a:lnTo>
                  <a:pt x="331085" y="164301"/>
                </a:lnTo>
                <a:close/>
              </a:path>
            </a:pathLst>
          </a:custGeom>
          <a:ln w="3958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6235924" y="3355860"/>
            <a:ext cx="331470" cy="0"/>
          </a:xfrm>
          <a:custGeom>
            <a:avLst/>
            <a:gdLst/>
            <a:ahLst/>
            <a:cxnLst/>
            <a:rect l="l" t="t" r="r" b="b"/>
            <a:pathLst>
              <a:path w="331470">
                <a:moveTo>
                  <a:pt x="331085" y="0"/>
                </a:moveTo>
                <a:lnTo>
                  <a:pt x="0" y="0"/>
                </a:lnTo>
              </a:path>
            </a:pathLst>
          </a:custGeom>
          <a:ln w="394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403858" y="3191576"/>
            <a:ext cx="0" cy="328930"/>
          </a:xfrm>
          <a:custGeom>
            <a:avLst/>
            <a:gdLst/>
            <a:ahLst/>
            <a:cxnLst/>
            <a:rect l="l" t="t" r="r" b="b"/>
            <a:pathLst>
              <a:path h="328929">
                <a:moveTo>
                  <a:pt x="0" y="0"/>
                </a:moveTo>
                <a:lnTo>
                  <a:pt x="0" y="328565"/>
                </a:lnTo>
              </a:path>
            </a:pathLst>
          </a:custGeom>
          <a:ln w="397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txBox="1"/>
          <p:nvPr/>
        </p:nvSpPr>
        <p:spPr>
          <a:xfrm>
            <a:off x="8295555" y="2384470"/>
            <a:ext cx="1842135" cy="1018227"/>
          </a:xfrm>
          <a:prstGeom prst="rect">
            <a:avLst/>
          </a:prstGeom>
          <a:ln w="31750">
            <a:solidFill>
              <a:srgbClr val="C0C0C0"/>
            </a:solidFill>
          </a:ln>
        </p:spPr>
        <p:txBody>
          <a:bodyPr vert="horz" wrap="square" lIns="0" tIns="33020" rIns="0" bIns="0" rtlCol="0">
            <a:spAutoFit/>
          </a:bodyPr>
          <a:lstStyle/>
          <a:p>
            <a:pPr marL="92075" marR="99695" lvl="0" indent="0" algn="l" defTabSz="914400" rtl="0" eaLnBrk="1" fontAlgn="auto" latinLnBrk="0" hangingPunct="1">
              <a:lnSpc>
                <a:spcPct val="100000"/>
              </a:lnSpc>
              <a:spcBef>
                <a:spcPts val="260"/>
              </a:spcBef>
              <a:spcAft>
                <a:spcPts val="0"/>
              </a:spcAft>
              <a:buClrTx/>
              <a:buSzTx/>
              <a:buFontTx/>
              <a:buNone/>
              <a:tabLst/>
              <a:defRPr/>
            </a:pPr>
            <a:r>
              <a:rPr kumimoji="0" sz="1600" b="0" i="0" u="none" strike="noStrike" kern="1200" cap="none" spc="-10" normalizeH="0" baseline="0" noProof="0" dirty="0">
                <a:ln>
                  <a:noFill/>
                </a:ln>
                <a:solidFill>
                  <a:srgbClr val="0000FF"/>
                </a:solidFill>
                <a:effectLst/>
                <a:uLnTx/>
                <a:uFillTx/>
                <a:latin typeface="Calibri"/>
                <a:ea typeface="+mn-ea"/>
                <a:cs typeface="Calibri"/>
              </a:rPr>
              <a:t>wire </a:t>
            </a:r>
            <a:r>
              <a:rPr kumimoji="0" sz="1600" b="0" i="0" u="none" strike="noStrike" kern="1200" cap="none" spc="-10" normalizeH="0" baseline="0" noProof="0" dirty="0">
                <a:ln>
                  <a:noFill/>
                </a:ln>
                <a:solidFill>
                  <a:prstClr val="black"/>
                </a:solidFill>
                <a:effectLst/>
                <a:uLnTx/>
                <a:uFillTx/>
                <a:latin typeface="Calibri"/>
                <a:ea typeface="+mn-ea"/>
                <a:cs typeface="Calibri"/>
              </a:rPr>
              <a:t>w1, w2;  </a:t>
            </a: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w1 = X + a;  </a:t>
            </a: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w2 = w1 + </a:t>
            </a:r>
            <a:r>
              <a:rPr kumimoji="0" sz="1600" b="0" i="0" u="none" strike="noStrike" kern="1200" cap="none" spc="-10" normalizeH="0" baseline="0" noProof="0" dirty="0">
                <a:ln>
                  <a:noFill/>
                </a:ln>
                <a:solidFill>
                  <a:prstClr val="black"/>
                </a:solidFill>
                <a:effectLst/>
                <a:uLnTx/>
                <a:uFillTx/>
                <a:latin typeface="Calibri"/>
                <a:ea typeface="+mn-ea"/>
                <a:cs typeface="Calibri"/>
              </a:rPr>
              <a:t>b;  </a:t>
            </a: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Y = w2 +</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pic>
        <p:nvPicPr>
          <p:cNvPr id="50" name="圖片 49">
            <a:extLst>
              <a:ext uri="{FF2B5EF4-FFF2-40B4-BE49-F238E27FC236}">
                <a16:creationId xmlns:a16="http://schemas.microsoft.com/office/drawing/2014/main" id="{1115A445-ED86-9799-A3C2-8B3D9E76E27D}"/>
              </a:ext>
            </a:extLst>
          </p:cNvPr>
          <p:cNvPicPr>
            <a:picLocks noChangeAspect="1"/>
          </p:cNvPicPr>
          <p:nvPr/>
        </p:nvPicPr>
        <p:blipFill>
          <a:blip r:embed="rId2"/>
          <a:stretch>
            <a:fillRect/>
          </a:stretch>
        </p:blipFill>
        <p:spPr>
          <a:xfrm>
            <a:off x="3359696" y="4149080"/>
            <a:ext cx="5281118" cy="1851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Pipeline depth</a:t>
            </a:r>
          </a:p>
        </p:txBody>
      </p:sp>
      <p:sp>
        <p:nvSpPr>
          <p:cNvPr id="56" name="內容版面配置區 55">
            <a:extLst>
              <a:ext uri="{FF2B5EF4-FFF2-40B4-BE49-F238E27FC236}">
                <a16:creationId xmlns:a16="http://schemas.microsoft.com/office/drawing/2014/main" id="{13D1668E-341F-D104-695E-C77BFCE9E604}"/>
              </a:ext>
            </a:extLst>
          </p:cNvPr>
          <p:cNvSpPr>
            <a:spLocks noGrp="1"/>
          </p:cNvSpPr>
          <p:nvPr>
            <p:ph idx="1"/>
          </p:nvPr>
        </p:nvSpPr>
        <p:spPr/>
        <p:txBody>
          <a:bodyPr/>
          <a:lstStyle/>
          <a:p>
            <a:r>
              <a:rPr lang="en-US" dirty="0"/>
              <a:t>Pipeline depth: 1 (One Pipeline register Added)</a:t>
            </a:r>
          </a:p>
          <a:p>
            <a:pPr lvl="1"/>
            <a:r>
              <a:rPr lang="en-US" dirty="0"/>
              <a:t>Critical path: 2 Adders</a:t>
            </a:r>
          </a:p>
          <a:p>
            <a:pPr lvl="1"/>
            <a:endParaRPr lang="en-US" dirty="0"/>
          </a:p>
          <a:p>
            <a:pPr lvl="1"/>
            <a:endParaRPr lang="en-US" dirty="0"/>
          </a:p>
          <a:p>
            <a:pPr lvl="1"/>
            <a:endParaRPr lang="en-US" dirty="0"/>
          </a:p>
          <a:p>
            <a:pPr lvl="1"/>
            <a:r>
              <a:rPr lang="en-US" sz="2400" spc="-10" dirty="0">
                <a:latin typeface="Calibri"/>
                <a:cs typeface="Calibri"/>
              </a:rPr>
              <a:t>Latency </a:t>
            </a:r>
            <a:r>
              <a:rPr lang="en-US" sz="2400" dirty="0">
                <a:latin typeface="Calibri"/>
                <a:cs typeface="Calibri"/>
              </a:rPr>
              <a:t>:</a:t>
            </a:r>
            <a:r>
              <a:rPr lang="en-US" sz="2400" spc="-85" dirty="0">
                <a:latin typeface="Calibri"/>
                <a:cs typeface="Calibri"/>
              </a:rPr>
              <a:t> </a:t>
            </a:r>
            <a:r>
              <a:rPr lang="en-US" sz="2400" dirty="0">
                <a:latin typeface="Calibri"/>
                <a:cs typeface="Calibri"/>
              </a:rPr>
              <a:t>1</a:t>
            </a:r>
          </a:p>
          <a:p>
            <a:pPr lvl="1"/>
            <a:endParaRPr lang="en-US" dirty="0"/>
          </a:p>
          <a:p>
            <a:endParaRPr lang="en-US" dirty="0"/>
          </a:p>
        </p:txBody>
      </p:sp>
      <p:sp>
        <p:nvSpPr>
          <p:cNvPr id="5" name="object 5"/>
          <p:cNvSpPr/>
          <p:nvPr/>
        </p:nvSpPr>
        <p:spPr>
          <a:xfrm>
            <a:off x="8836459" y="4406389"/>
            <a:ext cx="190500" cy="126364"/>
          </a:xfrm>
          <a:custGeom>
            <a:avLst/>
            <a:gdLst/>
            <a:ahLst/>
            <a:cxnLst/>
            <a:rect l="l" t="t" r="r" b="b"/>
            <a:pathLst>
              <a:path w="190500" h="126364">
                <a:moveTo>
                  <a:pt x="0" y="0"/>
                </a:moveTo>
                <a:lnTo>
                  <a:pt x="0" y="126291"/>
                </a:lnTo>
                <a:lnTo>
                  <a:pt x="190262" y="6314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8884740" y="4205246"/>
            <a:ext cx="332740" cy="208390"/>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50" b="0" i="0" u="none" strike="noStrike" kern="1200" cap="none" spc="0" normalizeH="0" baseline="0" noProof="0" dirty="0">
                <a:ln>
                  <a:noFill/>
                </a:ln>
                <a:solidFill>
                  <a:prstClr val="black"/>
                </a:solidFill>
                <a:effectLst/>
                <a:uLnTx/>
                <a:uFillTx/>
                <a:latin typeface="Arial"/>
                <a:ea typeface="+mn-ea"/>
                <a:cs typeface="Arial"/>
              </a:rPr>
              <a:t>t</a:t>
            </a:r>
            <a:r>
              <a:rPr kumimoji="0" sz="1250" b="0" i="0" u="none" strike="noStrike" kern="1200" cap="none" spc="5" normalizeH="0" baseline="0" noProof="0" dirty="0">
                <a:ln>
                  <a:noFill/>
                </a:ln>
                <a:solidFill>
                  <a:prstClr val="black"/>
                </a:solidFill>
                <a:effectLst/>
                <a:uLnTx/>
                <a:uFillTx/>
                <a:latin typeface="Arial"/>
                <a:ea typeface="+mn-ea"/>
                <a:cs typeface="Arial"/>
              </a:rPr>
              <a:t>i</a:t>
            </a:r>
            <a:r>
              <a:rPr kumimoji="0" sz="1250" b="0" i="0" u="none" strike="noStrike" kern="1200" cap="none" spc="25" normalizeH="0" baseline="0" noProof="0" dirty="0">
                <a:ln>
                  <a:noFill/>
                </a:ln>
                <a:solidFill>
                  <a:prstClr val="black"/>
                </a:solidFill>
                <a:effectLst/>
                <a:uLnTx/>
                <a:uFillTx/>
                <a:latin typeface="Arial"/>
                <a:ea typeface="+mn-ea"/>
                <a:cs typeface="Arial"/>
              </a:rPr>
              <a:t>m</a:t>
            </a:r>
            <a:r>
              <a:rPr kumimoji="0" sz="1250" b="0" i="0" u="none" strike="noStrike" kern="1200" cap="none" spc="15" normalizeH="0" baseline="0" noProof="0" dirty="0">
                <a:ln>
                  <a:noFill/>
                </a:ln>
                <a:solidFill>
                  <a:prstClr val="black"/>
                </a:solidFill>
                <a:effectLst/>
                <a:uLnTx/>
                <a:uFillTx/>
                <a:latin typeface="Arial"/>
                <a:ea typeface="+mn-ea"/>
                <a:cs typeface="Arial"/>
              </a:rPr>
              <a:t>e</a:t>
            </a:r>
            <a:endParaRPr kumimoji="0" sz="125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3803910" y="4222112"/>
            <a:ext cx="182245" cy="208390"/>
          </a:xfrm>
          <a:prstGeom prst="rect">
            <a:avLst/>
          </a:prstGeom>
        </p:spPr>
        <p:txBody>
          <a:bodyPr vert="horz" wrap="square" lIns="0" tIns="15875" rIns="0" bIns="0" rtlCol="0">
            <a:spAutoFit/>
          </a:bodyPr>
          <a:lstStyle/>
          <a:p>
            <a:pPr marL="38100" marR="0" lvl="0" indent="0" algn="l" defTabSz="914400" rtl="0" eaLnBrk="1" fontAlgn="auto" latinLnBrk="0" hangingPunct="1">
              <a:lnSpc>
                <a:spcPct val="100000"/>
              </a:lnSpc>
              <a:spcBef>
                <a:spcPts val="125"/>
              </a:spcBef>
              <a:spcAft>
                <a:spcPts val="0"/>
              </a:spcAft>
              <a:buClrTx/>
              <a:buSzTx/>
              <a:buFontTx/>
              <a:buNone/>
              <a:tabLst/>
              <a:defRPr/>
            </a:pPr>
            <a:r>
              <a:rPr kumimoji="0" sz="1250" b="0" i="0" u="none" strike="noStrike" kern="1200" cap="none" spc="0" normalizeH="0" baseline="0" noProof="0" dirty="0">
                <a:ln>
                  <a:noFill/>
                </a:ln>
                <a:solidFill>
                  <a:prstClr val="black"/>
                </a:solidFill>
                <a:effectLst/>
                <a:uLnTx/>
                <a:uFillTx/>
                <a:latin typeface="Arial"/>
                <a:ea typeface="+mn-ea"/>
                <a:cs typeface="Arial"/>
              </a:rPr>
              <a:t>t</a:t>
            </a:r>
            <a:r>
              <a:rPr kumimoji="0" sz="1275" b="0" i="0" u="none" strike="noStrike" kern="1200" cap="none" spc="0" normalizeH="0" baseline="-13071" noProof="0" dirty="0">
                <a:ln>
                  <a:noFill/>
                </a:ln>
                <a:solidFill>
                  <a:prstClr val="black"/>
                </a:solidFill>
                <a:effectLst/>
                <a:uLnTx/>
                <a:uFillTx/>
                <a:latin typeface="Arial"/>
                <a:ea typeface="+mn-ea"/>
                <a:cs typeface="Arial"/>
              </a:rPr>
              <a:t>1</a:t>
            </a:r>
            <a:endParaRPr kumimoji="0" sz="1275" b="0" i="0" u="none" strike="noStrike" kern="1200" cap="none" spc="0" normalizeH="0" baseline="-13071" noProof="0">
              <a:ln>
                <a:noFill/>
              </a:ln>
              <a:solidFill>
                <a:prstClr val="black"/>
              </a:solidFill>
              <a:effectLst/>
              <a:uLnTx/>
              <a:uFillTx/>
              <a:latin typeface="Arial"/>
              <a:ea typeface="+mn-ea"/>
              <a:cs typeface="Arial"/>
            </a:endParaRPr>
          </a:p>
        </p:txBody>
      </p:sp>
      <p:sp>
        <p:nvSpPr>
          <p:cNvPr id="8" name="object 8"/>
          <p:cNvSpPr txBox="1"/>
          <p:nvPr/>
        </p:nvSpPr>
        <p:spPr>
          <a:xfrm>
            <a:off x="5023539" y="4222112"/>
            <a:ext cx="182245" cy="208390"/>
          </a:xfrm>
          <a:prstGeom prst="rect">
            <a:avLst/>
          </a:prstGeom>
        </p:spPr>
        <p:txBody>
          <a:bodyPr vert="horz" wrap="square" lIns="0" tIns="15875" rIns="0" bIns="0" rtlCol="0">
            <a:spAutoFit/>
          </a:bodyPr>
          <a:lstStyle/>
          <a:p>
            <a:pPr marL="38100" marR="0" lvl="0" indent="0" algn="l" defTabSz="914400" rtl="0" eaLnBrk="1" fontAlgn="auto" latinLnBrk="0" hangingPunct="1">
              <a:lnSpc>
                <a:spcPct val="100000"/>
              </a:lnSpc>
              <a:spcBef>
                <a:spcPts val="125"/>
              </a:spcBef>
              <a:spcAft>
                <a:spcPts val="0"/>
              </a:spcAft>
              <a:buClrTx/>
              <a:buSzTx/>
              <a:buFontTx/>
              <a:buNone/>
              <a:tabLst/>
              <a:defRPr/>
            </a:pPr>
            <a:r>
              <a:rPr kumimoji="0" sz="1250" b="0" i="0" u="none" strike="noStrike" kern="1200" cap="none" spc="0" normalizeH="0" baseline="0" noProof="0" dirty="0">
                <a:ln>
                  <a:noFill/>
                </a:ln>
                <a:solidFill>
                  <a:prstClr val="black"/>
                </a:solidFill>
                <a:effectLst/>
                <a:uLnTx/>
                <a:uFillTx/>
                <a:latin typeface="Arial"/>
                <a:ea typeface="+mn-ea"/>
                <a:cs typeface="Arial"/>
              </a:rPr>
              <a:t>t</a:t>
            </a:r>
            <a:r>
              <a:rPr kumimoji="0" sz="1275" b="0" i="0" u="none" strike="noStrike" kern="1200" cap="none" spc="0" normalizeH="0" baseline="-13071" noProof="0" dirty="0">
                <a:ln>
                  <a:noFill/>
                </a:ln>
                <a:solidFill>
                  <a:prstClr val="black"/>
                </a:solidFill>
                <a:effectLst/>
                <a:uLnTx/>
                <a:uFillTx/>
                <a:latin typeface="Arial"/>
                <a:ea typeface="+mn-ea"/>
                <a:cs typeface="Arial"/>
              </a:rPr>
              <a:t>2</a:t>
            </a:r>
            <a:endParaRPr kumimoji="0" sz="1275" b="0" i="0" u="none" strike="noStrike" kern="1200" cap="none" spc="0" normalizeH="0" baseline="-13071" noProof="0">
              <a:ln>
                <a:noFill/>
              </a:ln>
              <a:solidFill>
                <a:prstClr val="black"/>
              </a:solidFill>
              <a:effectLst/>
              <a:uLnTx/>
              <a:uFillTx/>
              <a:latin typeface="Arial"/>
              <a:ea typeface="+mn-ea"/>
              <a:cs typeface="Arial"/>
            </a:endParaRPr>
          </a:p>
        </p:txBody>
      </p:sp>
      <p:sp>
        <p:nvSpPr>
          <p:cNvPr id="9" name="object 9"/>
          <p:cNvSpPr txBox="1"/>
          <p:nvPr/>
        </p:nvSpPr>
        <p:spPr>
          <a:xfrm>
            <a:off x="6280503" y="4222112"/>
            <a:ext cx="182245" cy="208390"/>
          </a:xfrm>
          <a:prstGeom prst="rect">
            <a:avLst/>
          </a:prstGeom>
        </p:spPr>
        <p:txBody>
          <a:bodyPr vert="horz" wrap="square" lIns="0" tIns="15875" rIns="0" bIns="0" rtlCol="0">
            <a:spAutoFit/>
          </a:bodyPr>
          <a:lstStyle/>
          <a:p>
            <a:pPr marL="38100" marR="0" lvl="0" indent="0" algn="l" defTabSz="914400" rtl="0" eaLnBrk="1" fontAlgn="auto" latinLnBrk="0" hangingPunct="1">
              <a:lnSpc>
                <a:spcPct val="100000"/>
              </a:lnSpc>
              <a:spcBef>
                <a:spcPts val="125"/>
              </a:spcBef>
              <a:spcAft>
                <a:spcPts val="0"/>
              </a:spcAft>
              <a:buClrTx/>
              <a:buSzTx/>
              <a:buFontTx/>
              <a:buNone/>
              <a:tabLst/>
              <a:defRPr/>
            </a:pPr>
            <a:r>
              <a:rPr kumimoji="0" sz="1250" b="0" i="0" u="none" strike="noStrike" kern="1200" cap="none" spc="0" normalizeH="0" baseline="0" noProof="0" dirty="0">
                <a:ln>
                  <a:noFill/>
                </a:ln>
                <a:solidFill>
                  <a:prstClr val="black"/>
                </a:solidFill>
                <a:effectLst/>
                <a:uLnTx/>
                <a:uFillTx/>
                <a:latin typeface="Arial"/>
                <a:ea typeface="+mn-ea"/>
                <a:cs typeface="Arial"/>
              </a:rPr>
              <a:t>t</a:t>
            </a:r>
            <a:r>
              <a:rPr kumimoji="0" sz="1275" b="0" i="0" u="none" strike="noStrike" kern="1200" cap="none" spc="0" normalizeH="0" baseline="-13071" noProof="0" dirty="0">
                <a:ln>
                  <a:noFill/>
                </a:ln>
                <a:solidFill>
                  <a:prstClr val="black"/>
                </a:solidFill>
                <a:effectLst/>
                <a:uLnTx/>
                <a:uFillTx/>
                <a:latin typeface="Arial"/>
                <a:ea typeface="+mn-ea"/>
                <a:cs typeface="Arial"/>
              </a:rPr>
              <a:t>3</a:t>
            </a:r>
            <a:endParaRPr kumimoji="0" sz="1275" b="0" i="0" u="none" strike="noStrike" kern="1200" cap="none" spc="0" normalizeH="0" baseline="-13071" noProof="0">
              <a:ln>
                <a:noFill/>
              </a:ln>
              <a:solidFill>
                <a:prstClr val="black"/>
              </a:solidFill>
              <a:effectLst/>
              <a:uLnTx/>
              <a:uFillTx/>
              <a:latin typeface="Arial"/>
              <a:ea typeface="+mn-ea"/>
              <a:cs typeface="Arial"/>
            </a:endParaRPr>
          </a:p>
        </p:txBody>
      </p:sp>
      <p:sp>
        <p:nvSpPr>
          <p:cNvPr id="10" name="object 10"/>
          <p:cNvSpPr/>
          <p:nvPr/>
        </p:nvSpPr>
        <p:spPr>
          <a:xfrm>
            <a:off x="7709522" y="5213324"/>
            <a:ext cx="1219835" cy="485775"/>
          </a:xfrm>
          <a:custGeom>
            <a:avLst/>
            <a:gdLst/>
            <a:ahLst/>
            <a:cxnLst/>
            <a:rect l="l" t="t" r="r" b="b"/>
            <a:pathLst>
              <a:path w="1219834" h="485775">
                <a:moveTo>
                  <a:pt x="0" y="485737"/>
                </a:moveTo>
                <a:lnTo>
                  <a:pt x="1219629" y="485737"/>
                </a:lnTo>
                <a:lnTo>
                  <a:pt x="1219629" y="0"/>
                </a:lnTo>
                <a:lnTo>
                  <a:pt x="0" y="0"/>
                </a:lnTo>
                <a:lnTo>
                  <a:pt x="0" y="485737"/>
                </a:lnTo>
                <a:close/>
              </a:path>
            </a:pathLst>
          </a:custGeom>
          <a:solidFill>
            <a:srgbClr val="5883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11" name="object 11"/>
          <p:cNvGraphicFramePr>
            <a:graphicFrameLocks noGrp="1"/>
          </p:cNvGraphicFramePr>
          <p:nvPr/>
        </p:nvGraphicFramePr>
        <p:xfrm>
          <a:off x="3853023" y="4454962"/>
          <a:ext cx="4985383" cy="1244704"/>
        </p:xfrm>
        <a:graphic>
          <a:graphicData uri="http://schemas.openxmlformats.org/drawingml/2006/table">
            <a:tbl>
              <a:tblPr firstRow="1" bandRow="1">
                <a:tableStyleId>{2D5ABB26-0587-4C30-8999-92F81FD0307C}</a:tableStyleId>
              </a:tblPr>
              <a:tblGrid>
                <a:gridCol w="1250315">
                  <a:extLst>
                    <a:ext uri="{9D8B030D-6E8A-4147-A177-3AD203B41FA5}">
                      <a16:colId xmlns:a16="http://schemas.microsoft.com/office/drawing/2014/main" val="20000"/>
                    </a:ext>
                  </a:extLst>
                </a:gridCol>
                <a:gridCol w="1280795">
                  <a:extLst>
                    <a:ext uri="{9D8B030D-6E8A-4147-A177-3AD203B41FA5}">
                      <a16:colId xmlns:a16="http://schemas.microsoft.com/office/drawing/2014/main" val="20001"/>
                    </a:ext>
                  </a:extLst>
                </a:gridCol>
                <a:gridCol w="1280794">
                  <a:extLst>
                    <a:ext uri="{9D8B030D-6E8A-4147-A177-3AD203B41FA5}">
                      <a16:colId xmlns:a16="http://schemas.microsoft.com/office/drawing/2014/main" val="20002"/>
                    </a:ext>
                  </a:extLst>
                </a:gridCol>
                <a:gridCol w="1173479">
                  <a:extLst>
                    <a:ext uri="{9D8B030D-6E8A-4147-A177-3AD203B41FA5}">
                      <a16:colId xmlns:a16="http://schemas.microsoft.com/office/drawing/2014/main" val="20003"/>
                    </a:ext>
                  </a:extLst>
                </a:gridCol>
              </a:tblGrid>
              <a:tr h="235279">
                <a:tc>
                  <a:txBody>
                    <a:bodyPr/>
                    <a:lstStyle/>
                    <a:p>
                      <a:pPr>
                        <a:lnSpc>
                          <a:spcPct val="100000"/>
                        </a:lnSpc>
                      </a:pPr>
                      <a:endParaRPr sz="14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tcPr>
                </a:tc>
                <a:tc>
                  <a:txBody>
                    <a:bodyPr/>
                    <a:lstStyle/>
                    <a:p>
                      <a:pPr>
                        <a:lnSpc>
                          <a:spcPct val="100000"/>
                        </a:lnSpc>
                      </a:pPr>
                      <a:endParaRPr sz="14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tcPr>
                </a:tc>
                <a:tc>
                  <a:txBody>
                    <a:bodyPr/>
                    <a:lstStyle/>
                    <a:p>
                      <a:pPr>
                        <a:lnSpc>
                          <a:spcPct val="100000"/>
                        </a:lnSpc>
                      </a:pPr>
                      <a:endParaRPr sz="14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tcPr>
                </a:tc>
                <a:tc rowSpan="3">
                  <a:txBody>
                    <a:body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spcBef>
                          <a:spcPts val="35"/>
                        </a:spcBef>
                      </a:pPr>
                      <a:endParaRPr sz="1350">
                        <a:latin typeface="Times New Roman"/>
                        <a:cs typeface="Times New Roman"/>
                      </a:endParaRPr>
                    </a:p>
                    <a:p>
                      <a:pPr marL="483234">
                        <a:lnSpc>
                          <a:spcPct val="100000"/>
                        </a:lnSpc>
                      </a:pPr>
                      <a:r>
                        <a:rPr sz="1450" b="1" spc="15" dirty="0">
                          <a:latin typeface="Calibri"/>
                          <a:cs typeface="Calibri"/>
                        </a:rPr>
                        <a:t>Y(3)</a:t>
                      </a:r>
                      <a:endParaRPr sz="1450">
                        <a:latin typeface="Calibri"/>
                        <a:cs typeface="Calibri"/>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a16="http://schemas.microsoft.com/office/drawing/2014/main" val="10000"/>
                  </a:ext>
                </a:extLst>
              </a:tr>
              <a:tr h="500918">
                <a:tc>
                  <a:txBody>
                    <a:bodyPr/>
                    <a:lstStyle/>
                    <a:p>
                      <a:pPr marR="22860" algn="ctr">
                        <a:lnSpc>
                          <a:spcPct val="100000"/>
                        </a:lnSpc>
                        <a:spcBef>
                          <a:spcPts val="965"/>
                        </a:spcBef>
                      </a:pPr>
                      <a:r>
                        <a:rPr sz="1450" b="1" spc="15" dirty="0">
                          <a:latin typeface="Calibri"/>
                          <a:cs typeface="Calibri"/>
                        </a:rPr>
                        <a:t>X(1)</a:t>
                      </a:r>
                      <a:endParaRPr sz="1450">
                        <a:latin typeface="Calibri"/>
                        <a:cs typeface="Calibri"/>
                      </a:endParaRPr>
                    </a:p>
                  </a:txBody>
                  <a:tcPr marL="0" marR="0" marT="122555" marB="0">
                    <a:lnL w="38100">
                      <a:solidFill>
                        <a:srgbClr val="000000"/>
                      </a:solidFill>
                      <a:prstDash val="solid"/>
                    </a:lnL>
                    <a:lnR w="38100">
                      <a:solidFill>
                        <a:srgbClr val="000000"/>
                      </a:solidFill>
                      <a:prstDash val="solid"/>
                    </a:lnR>
                    <a:lnB w="53975">
                      <a:solidFill>
                        <a:srgbClr val="FFFFFF"/>
                      </a:solidFill>
                      <a:prstDash val="solid"/>
                    </a:lnB>
                    <a:solidFill>
                      <a:srgbClr val="CC99FF"/>
                    </a:solidFill>
                  </a:tcPr>
                </a:tc>
                <a:tc>
                  <a:txBody>
                    <a:bodyPr/>
                    <a:lstStyle/>
                    <a:p>
                      <a:pPr algn="ctr">
                        <a:lnSpc>
                          <a:spcPct val="100000"/>
                        </a:lnSpc>
                        <a:spcBef>
                          <a:spcPts val="965"/>
                        </a:spcBef>
                      </a:pPr>
                      <a:r>
                        <a:rPr sz="1450" b="1" spc="15" dirty="0">
                          <a:latin typeface="Calibri"/>
                          <a:cs typeface="Calibri"/>
                        </a:rPr>
                        <a:t>X(2)</a:t>
                      </a:r>
                      <a:endParaRPr sz="1450">
                        <a:latin typeface="Calibri"/>
                        <a:cs typeface="Calibri"/>
                      </a:endParaRPr>
                    </a:p>
                  </a:txBody>
                  <a:tcPr marL="0" marR="0" marT="122555" marB="0">
                    <a:lnL w="38100">
                      <a:solidFill>
                        <a:srgbClr val="000000"/>
                      </a:solidFill>
                      <a:prstDash val="solid"/>
                    </a:lnL>
                    <a:lnR w="38100">
                      <a:solidFill>
                        <a:srgbClr val="000000"/>
                      </a:solidFill>
                      <a:prstDash val="solid"/>
                    </a:lnR>
                    <a:lnB w="53975">
                      <a:solidFill>
                        <a:srgbClr val="FFFFFF"/>
                      </a:solidFill>
                      <a:prstDash val="solid"/>
                    </a:lnB>
                    <a:solidFill>
                      <a:srgbClr val="5FC893"/>
                    </a:solidFill>
                  </a:tcPr>
                </a:tc>
                <a:tc>
                  <a:txBody>
                    <a:bodyPr/>
                    <a:lstStyle/>
                    <a:p>
                      <a:pPr marL="480695">
                        <a:lnSpc>
                          <a:spcPct val="100000"/>
                        </a:lnSpc>
                        <a:spcBef>
                          <a:spcPts val="844"/>
                        </a:spcBef>
                      </a:pPr>
                      <a:r>
                        <a:rPr sz="1450" b="1" spc="15" dirty="0">
                          <a:latin typeface="Calibri"/>
                          <a:cs typeface="Calibri"/>
                        </a:rPr>
                        <a:t>X(3)</a:t>
                      </a:r>
                      <a:endParaRPr sz="1450">
                        <a:latin typeface="Calibri"/>
                        <a:cs typeface="Calibri"/>
                      </a:endParaRPr>
                    </a:p>
                  </a:txBody>
                  <a:tcPr marL="0" marR="0" marT="107314" marB="0">
                    <a:lnL w="38100">
                      <a:solidFill>
                        <a:srgbClr val="000000"/>
                      </a:solidFill>
                      <a:prstDash val="solid"/>
                    </a:lnL>
                    <a:lnR w="38100">
                      <a:solidFill>
                        <a:srgbClr val="000000"/>
                      </a:solidFill>
                      <a:prstDash val="solid"/>
                    </a:lnR>
                    <a:lnB w="53975">
                      <a:solidFill>
                        <a:srgbClr val="FFFFFF"/>
                      </a:solidFill>
                      <a:prstDash val="solid"/>
                    </a:lnB>
                    <a:solidFill>
                      <a:srgbClr val="5883FF"/>
                    </a:solidFill>
                  </a:tcPr>
                </a:tc>
                <a:tc vMerge="1">
                  <a:txBody>
                    <a:bodyPr/>
                    <a:lstStyle/>
                    <a:p>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a16="http://schemas.microsoft.com/office/drawing/2014/main" val="10001"/>
                  </a:ext>
                </a:extLst>
              </a:tr>
              <a:tr h="508507">
                <a:tc>
                  <a:txBody>
                    <a:bodyPr/>
                    <a:lstStyle/>
                    <a:p>
                      <a:pPr>
                        <a:lnSpc>
                          <a:spcPct val="100000"/>
                        </a:lnSpc>
                      </a:pPr>
                      <a:endParaRPr sz="2000">
                        <a:latin typeface="Times New Roman"/>
                        <a:cs typeface="Times New Roman"/>
                      </a:endParaRPr>
                    </a:p>
                  </a:txBody>
                  <a:tcPr marL="0" marR="0" marT="0" marB="0">
                    <a:lnL w="38100">
                      <a:solidFill>
                        <a:srgbClr val="000000"/>
                      </a:solidFill>
                      <a:prstDash val="solid"/>
                    </a:lnL>
                    <a:lnR w="38100">
                      <a:solidFill>
                        <a:srgbClr val="000000"/>
                      </a:solidFill>
                      <a:prstDash val="solid"/>
                    </a:lnR>
                    <a:lnT w="53975">
                      <a:solidFill>
                        <a:srgbClr val="FFFFFF"/>
                      </a:solidFill>
                      <a:prstDash val="solid"/>
                    </a:lnT>
                  </a:tcPr>
                </a:tc>
                <a:tc>
                  <a:txBody>
                    <a:bodyPr/>
                    <a:lstStyle/>
                    <a:p>
                      <a:pPr algn="ctr">
                        <a:lnSpc>
                          <a:spcPct val="100000"/>
                        </a:lnSpc>
                        <a:spcBef>
                          <a:spcPts val="1085"/>
                        </a:spcBef>
                      </a:pPr>
                      <a:r>
                        <a:rPr sz="1450" b="1" spc="15" dirty="0">
                          <a:latin typeface="Calibri"/>
                          <a:cs typeface="Calibri"/>
                        </a:rPr>
                        <a:t>Y(1)</a:t>
                      </a:r>
                      <a:endParaRPr sz="1450">
                        <a:latin typeface="Calibri"/>
                        <a:cs typeface="Calibri"/>
                      </a:endParaRPr>
                    </a:p>
                  </a:txBody>
                  <a:tcPr marL="0" marR="0" marT="137795" marB="0">
                    <a:lnL w="38100">
                      <a:solidFill>
                        <a:srgbClr val="000000"/>
                      </a:solidFill>
                      <a:prstDash val="solid"/>
                    </a:lnL>
                    <a:lnR w="38100">
                      <a:solidFill>
                        <a:srgbClr val="000000"/>
                      </a:solidFill>
                      <a:prstDash val="solid"/>
                    </a:lnR>
                    <a:lnT w="53975">
                      <a:solidFill>
                        <a:srgbClr val="FFFFFF"/>
                      </a:solidFill>
                      <a:prstDash val="solid"/>
                    </a:lnT>
                    <a:solidFill>
                      <a:srgbClr val="CC99FF"/>
                    </a:solidFill>
                  </a:tcPr>
                </a:tc>
                <a:tc>
                  <a:txBody>
                    <a:bodyPr/>
                    <a:lstStyle/>
                    <a:p>
                      <a:pPr marL="483234">
                        <a:lnSpc>
                          <a:spcPct val="100000"/>
                        </a:lnSpc>
                        <a:spcBef>
                          <a:spcPts val="1085"/>
                        </a:spcBef>
                      </a:pPr>
                      <a:r>
                        <a:rPr sz="1450" b="1" spc="15" dirty="0">
                          <a:latin typeface="Calibri"/>
                          <a:cs typeface="Calibri"/>
                        </a:rPr>
                        <a:t>Y(2)</a:t>
                      </a:r>
                      <a:endParaRPr sz="1450">
                        <a:latin typeface="Calibri"/>
                        <a:cs typeface="Calibri"/>
                      </a:endParaRPr>
                    </a:p>
                  </a:txBody>
                  <a:tcPr marL="0" marR="0" marT="137795" marB="0">
                    <a:lnL w="38100">
                      <a:solidFill>
                        <a:srgbClr val="000000"/>
                      </a:solidFill>
                      <a:prstDash val="solid"/>
                    </a:lnL>
                    <a:lnR w="38100">
                      <a:solidFill>
                        <a:srgbClr val="000000"/>
                      </a:solidFill>
                      <a:prstDash val="solid"/>
                    </a:lnR>
                    <a:lnT w="53975">
                      <a:solidFill>
                        <a:srgbClr val="FFFFFF"/>
                      </a:solidFill>
                      <a:prstDash val="solid"/>
                    </a:lnT>
                    <a:solidFill>
                      <a:srgbClr val="5FC893"/>
                    </a:solidFill>
                  </a:tcPr>
                </a:tc>
                <a:tc vMerge="1">
                  <a:txBody>
                    <a:bodyPr/>
                    <a:lstStyle/>
                    <a:p>
                      <a:endParaRPr/>
                    </a:p>
                  </a:txBody>
                  <a:tcPr marL="0" marR="0" marT="0" marB="0">
                    <a:lnL w="38100">
                      <a:solidFill>
                        <a:srgbClr val="000000"/>
                      </a:solidFill>
                      <a:prstDash val="solid"/>
                    </a:lnL>
                    <a:lnT w="38100">
                      <a:solidFill>
                        <a:srgbClr val="000000"/>
                      </a:solidFill>
                      <a:prstDash val="solid"/>
                    </a:lnT>
                  </a:tcPr>
                </a:tc>
                <a:extLst>
                  <a:ext uri="{0D108BD9-81ED-4DB2-BD59-A6C34878D82A}">
                    <a16:rowId xmlns:a16="http://schemas.microsoft.com/office/drawing/2014/main" val="10002"/>
                  </a:ext>
                </a:extLst>
              </a:tr>
            </a:tbl>
          </a:graphicData>
        </a:graphic>
      </p:graphicFrame>
      <p:sp>
        <p:nvSpPr>
          <p:cNvPr id="12" name="object 12"/>
          <p:cNvSpPr txBox="1"/>
          <p:nvPr/>
        </p:nvSpPr>
        <p:spPr>
          <a:xfrm>
            <a:off x="7560979" y="4205246"/>
            <a:ext cx="182245" cy="208390"/>
          </a:xfrm>
          <a:prstGeom prst="rect">
            <a:avLst/>
          </a:prstGeom>
        </p:spPr>
        <p:txBody>
          <a:bodyPr vert="horz" wrap="square" lIns="0" tIns="15875" rIns="0" bIns="0" rtlCol="0">
            <a:spAutoFit/>
          </a:bodyPr>
          <a:lstStyle/>
          <a:p>
            <a:pPr marL="38100" marR="0" lvl="0" indent="0" algn="l" defTabSz="914400" rtl="0" eaLnBrk="1" fontAlgn="auto" latinLnBrk="0" hangingPunct="1">
              <a:lnSpc>
                <a:spcPct val="100000"/>
              </a:lnSpc>
              <a:spcBef>
                <a:spcPts val="125"/>
              </a:spcBef>
              <a:spcAft>
                <a:spcPts val="0"/>
              </a:spcAft>
              <a:buClrTx/>
              <a:buSzTx/>
              <a:buFontTx/>
              <a:buNone/>
              <a:tabLst/>
              <a:defRPr/>
            </a:pPr>
            <a:r>
              <a:rPr kumimoji="0" sz="1250" b="0" i="0" u="none" strike="noStrike" kern="1200" cap="none" spc="5" normalizeH="0" baseline="0" noProof="0" dirty="0">
                <a:ln>
                  <a:noFill/>
                </a:ln>
                <a:solidFill>
                  <a:prstClr val="black"/>
                </a:solidFill>
                <a:effectLst/>
                <a:uLnTx/>
                <a:uFillTx/>
                <a:latin typeface="Arial"/>
                <a:ea typeface="+mn-ea"/>
                <a:cs typeface="Arial"/>
              </a:rPr>
              <a:t>t</a:t>
            </a:r>
            <a:r>
              <a:rPr kumimoji="0" sz="1275" b="0" i="0" u="none" strike="noStrike" kern="1200" cap="none" spc="7" normalizeH="0" baseline="-13071" noProof="0" dirty="0">
                <a:ln>
                  <a:noFill/>
                </a:ln>
                <a:solidFill>
                  <a:prstClr val="black"/>
                </a:solidFill>
                <a:effectLst/>
                <a:uLnTx/>
                <a:uFillTx/>
                <a:latin typeface="Arial"/>
                <a:ea typeface="+mn-ea"/>
                <a:cs typeface="Arial"/>
              </a:rPr>
              <a:t>4</a:t>
            </a:r>
            <a:endParaRPr kumimoji="0" sz="1275" b="0" i="0" u="none" strike="noStrike" kern="1200" cap="none" spc="0" normalizeH="0" baseline="-13071" noProof="0">
              <a:ln>
                <a:noFill/>
              </a:ln>
              <a:solidFill>
                <a:prstClr val="black"/>
              </a:solidFill>
              <a:effectLst/>
              <a:uLnTx/>
              <a:uFillTx/>
              <a:latin typeface="Arial"/>
              <a:ea typeface="+mn-ea"/>
              <a:cs typeface="Arial"/>
            </a:endParaRPr>
          </a:p>
        </p:txBody>
      </p:sp>
      <p:sp>
        <p:nvSpPr>
          <p:cNvPr id="13" name="object 13"/>
          <p:cNvSpPr txBox="1"/>
          <p:nvPr/>
        </p:nvSpPr>
        <p:spPr>
          <a:xfrm>
            <a:off x="8199247" y="1952879"/>
            <a:ext cx="2092325" cy="1816100"/>
          </a:xfrm>
          <a:prstGeom prst="rect">
            <a:avLst/>
          </a:prstGeom>
          <a:ln w="31750">
            <a:solidFill>
              <a:srgbClr val="C0C0C0"/>
            </a:solidFill>
          </a:ln>
        </p:spPr>
        <p:txBody>
          <a:bodyPr vert="horz" wrap="square" lIns="0" tIns="33020" rIns="0" bIns="0" rtlCol="0">
            <a:spAutoFit/>
          </a:bodyPr>
          <a:lstStyle/>
          <a:p>
            <a:pPr marL="92075" marR="1235710" lvl="0" indent="0" algn="l" defTabSz="914400" rtl="0" eaLnBrk="1" fontAlgn="auto" latinLnBrk="0" hangingPunct="1">
              <a:lnSpc>
                <a:spcPct val="100000"/>
              </a:lnSpc>
              <a:spcBef>
                <a:spcPts val="260"/>
              </a:spcBef>
              <a:spcAft>
                <a:spcPts val="0"/>
              </a:spcAft>
              <a:buClrTx/>
              <a:buSzTx/>
              <a:buFontTx/>
              <a:buNone/>
              <a:tabLst>
                <a:tab pos="495934" algn="l"/>
              </a:tabLst>
              <a:defRPr/>
            </a:pPr>
            <a:r>
              <a:rPr kumimoji="0" sz="1600" b="0" i="0" u="none" strike="noStrike" kern="1200" cap="none" spc="-10" normalizeH="0" baseline="0" noProof="0" dirty="0">
                <a:ln>
                  <a:noFill/>
                </a:ln>
                <a:solidFill>
                  <a:srgbClr val="0000FF"/>
                </a:solidFill>
                <a:effectLst/>
                <a:uLnTx/>
                <a:uFillTx/>
                <a:latin typeface="Calibri"/>
                <a:ea typeface="+mn-ea"/>
                <a:cs typeface="Calibri"/>
              </a:rPr>
              <a:t>wire </a:t>
            </a:r>
            <a:r>
              <a:rPr kumimoji="0" sz="1600" b="0" i="0" u="none" strike="noStrike" kern="1200" cap="none" spc="-5" normalizeH="0" baseline="0" noProof="0" dirty="0">
                <a:ln>
                  <a:noFill/>
                </a:ln>
                <a:solidFill>
                  <a:prstClr val="black"/>
                </a:solidFill>
                <a:effectLst/>
                <a:uLnTx/>
                <a:uFillTx/>
                <a:latin typeface="Calibri"/>
                <a:ea typeface="+mn-ea"/>
                <a:cs typeface="Calibri"/>
              </a:rPr>
              <a:t>w1;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10" normalizeH="0" baseline="0" noProof="0" dirty="0">
                <a:ln>
                  <a:noFill/>
                </a:ln>
                <a:solidFill>
                  <a:prstClr val="black"/>
                </a:solidFill>
                <a:effectLst/>
                <a:uLnTx/>
                <a:uFillTx/>
                <a:latin typeface="Calibri"/>
                <a:ea typeface="+mn-ea"/>
                <a:cs typeface="Calibri"/>
              </a:rPr>
              <a:t>w2;</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503555" lvl="0" indent="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w1 = X +</a:t>
            </a:r>
            <a:r>
              <a:rPr kumimoji="0" sz="1600" b="0" i="0" u="none" strike="noStrike" kern="1200" cap="none" spc="-3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a;  </a:t>
            </a: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Y = w2 +</a:t>
            </a:r>
            <a:r>
              <a:rPr kumimoji="0" sz="1600" b="0" i="0" u="none" strike="noStrike" kern="1200" cap="none" spc="-2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1550" b="0" i="0" u="none" strike="noStrike" kern="1200" cap="none" spc="0" normalizeH="0" baseline="0" noProof="0">
              <a:ln>
                <a:noFill/>
              </a:ln>
              <a:solidFill>
                <a:prstClr val="black"/>
              </a:solidFill>
              <a:effectLst/>
              <a:uLnTx/>
              <a:uFillTx/>
              <a:latin typeface="Calibri"/>
              <a:ea typeface="+mn-ea"/>
              <a:cs typeface="Calibri"/>
            </a:endParaRPr>
          </a:p>
          <a:p>
            <a:pPr marL="321945" marR="102870" lvl="0" indent="-230504"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  w2 &lt;= w1 +</a:t>
            </a:r>
            <a:r>
              <a:rPr kumimoji="0" sz="1600" b="0" i="0" u="none" strike="noStrike" kern="1200" cap="none" spc="2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b;</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object 14"/>
          <p:cNvSpPr/>
          <p:nvPr/>
        </p:nvSpPr>
        <p:spPr>
          <a:xfrm>
            <a:off x="3492914" y="3026615"/>
            <a:ext cx="302895" cy="300990"/>
          </a:xfrm>
          <a:custGeom>
            <a:avLst/>
            <a:gdLst/>
            <a:ahLst/>
            <a:cxnLst/>
            <a:rect l="l" t="t" r="r" b="b"/>
            <a:pathLst>
              <a:path w="302894" h="300989">
                <a:moveTo>
                  <a:pt x="302673" y="150443"/>
                </a:moveTo>
                <a:lnTo>
                  <a:pt x="294958" y="102888"/>
                </a:lnTo>
                <a:lnTo>
                  <a:pt x="273476" y="61590"/>
                </a:lnTo>
                <a:lnTo>
                  <a:pt x="240717" y="29024"/>
                </a:lnTo>
                <a:lnTo>
                  <a:pt x="199173" y="7669"/>
                </a:lnTo>
                <a:lnTo>
                  <a:pt x="151336" y="0"/>
                </a:lnTo>
                <a:lnTo>
                  <a:pt x="103506" y="7669"/>
                </a:lnTo>
                <a:lnTo>
                  <a:pt x="61963" y="29024"/>
                </a:lnTo>
                <a:lnTo>
                  <a:pt x="29201" y="61590"/>
                </a:lnTo>
                <a:lnTo>
                  <a:pt x="7716" y="102888"/>
                </a:lnTo>
                <a:lnTo>
                  <a:pt x="0" y="150443"/>
                </a:lnTo>
                <a:lnTo>
                  <a:pt x="7716" y="197991"/>
                </a:lnTo>
                <a:lnTo>
                  <a:pt x="29201" y="239289"/>
                </a:lnTo>
                <a:lnTo>
                  <a:pt x="61963" y="271857"/>
                </a:lnTo>
                <a:lnTo>
                  <a:pt x="103506" y="293216"/>
                </a:lnTo>
                <a:lnTo>
                  <a:pt x="151336" y="300886"/>
                </a:lnTo>
                <a:lnTo>
                  <a:pt x="199173" y="293216"/>
                </a:lnTo>
                <a:lnTo>
                  <a:pt x="240717" y="271857"/>
                </a:lnTo>
                <a:lnTo>
                  <a:pt x="273476" y="239289"/>
                </a:lnTo>
                <a:lnTo>
                  <a:pt x="294958" y="197991"/>
                </a:lnTo>
                <a:lnTo>
                  <a:pt x="302673" y="150443"/>
                </a:lnTo>
                <a:close/>
              </a:path>
            </a:pathLst>
          </a:custGeom>
          <a:ln w="3621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3492914" y="3177058"/>
            <a:ext cx="302895" cy="0"/>
          </a:xfrm>
          <a:custGeom>
            <a:avLst/>
            <a:gdLst/>
            <a:ahLst/>
            <a:cxnLst/>
            <a:rect l="l" t="t" r="r" b="b"/>
            <a:pathLst>
              <a:path w="302894">
                <a:moveTo>
                  <a:pt x="302673" y="0"/>
                </a:moveTo>
                <a:lnTo>
                  <a:pt x="0"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3646553" y="3026631"/>
            <a:ext cx="0" cy="300990"/>
          </a:xfrm>
          <a:custGeom>
            <a:avLst/>
            <a:gdLst/>
            <a:ahLst/>
            <a:cxnLst/>
            <a:rect l="l" t="t" r="r" b="b"/>
            <a:pathLst>
              <a:path h="300989">
                <a:moveTo>
                  <a:pt x="0" y="0"/>
                </a:moveTo>
                <a:lnTo>
                  <a:pt x="0" y="300853"/>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2887566" y="3177058"/>
            <a:ext cx="394335" cy="0"/>
          </a:xfrm>
          <a:custGeom>
            <a:avLst/>
            <a:gdLst/>
            <a:ahLst/>
            <a:cxnLst/>
            <a:rect l="l" t="t" r="r" b="b"/>
            <a:pathLst>
              <a:path w="394335">
                <a:moveTo>
                  <a:pt x="0" y="0"/>
                </a:moveTo>
                <a:lnTo>
                  <a:pt x="393744"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3261636" y="3098828"/>
            <a:ext cx="236220" cy="156845"/>
          </a:xfrm>
          <a:custGeom>
            <a:avLst/>
            <a:gdLst/>
            <a:ahLst/>
            <a:cxnLst/>
            <a:rect l="l" t="t" r="r" b="b"/>
            <a:pathLst>
              <a:path w="236219" h="156845">
                <a:moveTo>
                  <a:pt x="0" y="0"/>
                </a:moveTo>
                <a:lnTo>
                  <a:pt x="0" y="156461"/>
                </a:lnTo>
                <a:lnTo>
                  <a:pt x="236085" y="7823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3646553" y="2500064"/>
            <a:ext cx="0" cy="311785"/>
          </a:xfrm>
          <a:custGeom>
            <a:avLst/>
            <a:gdLst/>
            <a:ahLst/>
            <a:cxnLst/>
            <a:rect l="l" t="t" r="r" b="b"/>
            <a:pathLst>
              <a:path h="311785">
                <a:moveTo>
                  <a:pt x="0" y="0"/>
                </a:moveTo>
                <a:lnTo>
                  <a:pt x="0" y="311434"/>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3567858" y="2791940"/>
            <a:ext cx="157480" cy="234950"/>
          </a:xfrm>
          <a:custGeom>
            <a:avLst/>
            <a:gdLst/>
            <a:ahLst/>
            <a:cxnLst/>
            <a:rect l="l" t="t" r="r" b="b"/>
            <a:pathLst>
              <a:path w="157480" h="234950">
                <a:moveTo>
                  <a:pt x="157390" y="0"/>
                </a:moveTo>
                <a:lnTo>
                  <a:pt x="0" y="0"/>
                </a:lnTo>
                <a:lnTo>
                  <a:pt x="78695" y="234691"/>
                </a:lnTo>
                <a:lnTo>
                  <a:pt x="1573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4779360" y="3026615"/>
            <a:ext cx="302895" cy="300990"/>
          </a:xfrm>
          <a:custGeom>
            <a:avLst/>
            <a:gdLst/>
            <a:ahLst/>
            <a:cxnLst/>
            <a:rect l="l" t="t" r="r" b="b"/>
            <a:pathLst>
              <a:path w="302895" h="300989">
                <a:moveTo>
                  <a:pt x="302673" y="150443"/>
                </a:moveTo>
                <a:lnTo>
                  <a:pt x="294957" y="102888"/>
                </a:lnTo>
                <a:lnTo>
                  <a:pt x="273471" y="61590"/>
                </a:lnTo>
                <a:lnTo>
                  <a:pt x="240710" y="29024"/>
                </a:lnTo>
                <a:lnTo>
                  <a:pt x="199167" y="7669"/>
                </a:lnTo>
                <a:lnTo>
                  <a:pt x="151336" y="0"/>
                </a:lnTo>
                <a:lnTo>
                  <a:pt x="103441" y="7669"/>
                </a:lnTo>
                <a:lnTo>
                  <a:pt x="61890" y="29024"/>
                </a:lnTo>
                <a:lnTo>
                  <a:pt x="29153" y="61590"/>
                </a:lnTo>
                <a:lnTo>
                  <a:pt x="7700" y="102888"/>
                </a:lnTo>
                <a:lnTo>
                  <a:pt x="0" y="150443"/>
                </a:lnTo>
                <a:lnTo>
                  <a:pt x="7700" y="197991"/>
                </a:lnTo>
                <a:lnTo>
                  <a:pt x="29153" y="239289"/>
                </a:lnTo>
                <a:lnTo>
                  <a:pt x="61890" y="271857"/>
                </a:lnTo>
                <a:lnTo>
                  <a:pt x="103441" y="293216"/>
                </a:lnTo>
                <a:lnTo>
                  <a:pt x="151336" y="300886"/>
                </a:lnTo>
                <a:lnTo>
                  <a:pt x="199167" y="293216"/>
                </a:lnTo>
                <a:lnTo>
                  <a:pt x="240710" y="271857"/>
                </a:lnTo>
                <a:lnTo>
                  <a:pt x="273471" y="239289"/>
                </a:lnTo>
                <a:lnTo>
                  <a:pt x="294957" y="197991"/>
                </a:lnTo>
                <a:lnTo>
                  <a:pt x="302673" y="150443"/>
                </a:lnTo>
                <a:close/>
              </a:path>
            </a:pathLst>
          </a:custGeom>
          <a:ln w="3621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4779360" y="3177058"/>
            <a:ext cx="302895" cy="0"/>
          </a:xfrm>
          <a:custGeom>
            <a:avLst/>
            <a:gdLst/>
            <a:ahLst/>
            <a:cxnLst/>
            <a:rect l="l" t="t" r="r" b="b"/>
            <a:pathLst>
              <a:path w="302895">
                <a:moveTo>
                  <a:pt x="302673" y="0"/>
                </a:moveTo>
                <a:lnTo>
                  <a:pt x="0"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4932882" y="3026631"/>
            <a:ext cx="0" cy="300990"/>
          </a:xfrm>
          <a:custGeom>
            <a:avLst/>
            <a:gdLst/>
            <a:ahLst/>
            <a:cxnLst/>
            <a:rect l="l" t="t" r="r" b="b"/>
            <a:pathLst>
              <a:path h="300989">
                <a:moveTo>
                  <a:pt x="0" y="0"/>
                </a:moveTo>
                <a:lnTo>
                  <a:pt x="0" y="300853"/>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795586" y="3177058"/>
            <a:ext cx="772160" cy="0"/>
          </a:xfrm>
          <a:custGeom>
            <a:avLst/>
            <a:gdLst/>
            <a:ahLst/>
            <a:cxnLst/>
            <a:rect l="l" t="t" r="r" b="b"/>
            <a:pathLst>
              <a:path w="772160">
                <a:moveTo>
                  <a:pt x="0" y="0"/>
                </a:moveTo>
                <a:lnTo>
                  <a:pt x="772069"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4547982" y="3098828"/>
            <a:ext cx="236220" cy="156845"/>
          </a:xfrm>
          <a:custGeom>
            <a:avLst/>
            <a:gdLst/>
            <a:ahLst/>
            <a:cxnLst/>
            <a:rect l="l" t="t" r="r" b="b"/>
            <a:pathLst>
              <a:path w="236220" h="156845">
                <a:moveTo>
                  <a:pt x="0" y="0"/>
                </a:moveTo>
                <a:lnTo>
                  <a:pt x="0" y="156461"/>
                </a:lnTo>
                <a:lnTo>
                  <a:pt x="236085" y="7823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4932882" y="2500064"/>
            <a:ext cx="0" cy="311785"/>
          </a:xfrm>
          <a:custGeom>
            <a:avLst/>
            <a:gdLst/>
            <a:ahLst/>
            <a:cxnLst/>
            <a:rect l="l" t="t" r="r" b="b"/>
            <a:pathLst>
              <a:path h="311785">
                <a:moveTo>
                  <a:pt x="0" y="0"/>
                </a:moveTo>
                <a:lnTo>
                  <a:pt x="0" y="311434"/>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4854187" y="2791940"/>
            <a:ext cx="157480" cy="234950"/>
          </a:xfrm>
          <a:custGeom>
            <a:avLst/>
            <a:gdLst/>
            <a:ahLst/>
            <a:cxnLst/>
            <a:rect l="l" t="t" r="r" b="b"/>
            <a:pathLst>
              <a:path w="157479" h="234950">
                <a:moveTo>
                  <a:pt x="157390" y="0"/>
                </a:moveTo>
                <a:lnTo>
                  <a:pt x="0" y="0"/>
                </a:lnTo>
                <a:lnTo>
                  <a:pt x="78695" y="234691"/>
                </a:lnTo>
                <a:lnTo>
                  <a:pt x="1573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txBox="1"/>
          <p:nvPr/>
        </p:nvSpPr>
        <p:spPr>
          <a:xfrm>
            <a:off x="2473320" y="3007224"/>
            <a:ext cx="35877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20" normalizeH="0" baseline="0" noProof="0" dirty="0">
                <a:ln>
                  <a:noFill/>
                </a:ln>
                <a:solidFill>
                  <a:prstClr val="black"/>
                </a:solidFill>
                <a:effectLst/>
                <a:uLnTx/>
                <a:uFillTx/>
                <a:latin typeface="Calibri"/>
                <a:ea typeface="+mn-ea"/>
                <a:cs typeface="Calibri"/>
              </a:rPr>
              <a:t>X</a:t>
            </a:r>
            <a:r>
              <a:rPr kumimoji="0" sz="1550" b="0" i="0" u="none" strike="noStrike" kern="1200" cap="none" spc="5" normalizeH="0" baseline="0" noProof="0" dirty="0">
                <a:ln>
                  <a:noFill/>
                </a:ln>
                <a:solidFill>
                  <a:prstClr val="black"/>
                </a:solidFill>
                <a:effectLst/>
                <a:uLnTx/>
                <a:uFillTx/>
                <a:latin typeface="Calibri"/>
                <a:ea typeface="+mn-ea"/>
                <a:cs typeface="Calibri"/>
              </a:rPr>
              <a:t>(</a:t>
            </a:r>
            <a:r>
              <a:rPr kumimoji="0" sz="1550" b="0" i="0" u="none" strike="noStrike" kern="1200" cap="none" spc="15" normalizeH="0" baseline="0" noProof="0" dirty="0">
                <a:ln>
                  <a:noFill/>
                </a:ln>
                <a:solidFill>
                  <a:prstClr val="black"/>
                </a:solidFill>
                <a:effectLst/>
                <a:uLnTx/>
                <a:uFillTx/>
                <a:latin typeface="Calibri"/>
                <a:ea typeface="+mn-ea"/>
                <a:cs typeface="Calibri"/>
              </a:rPr>
              <a:t>n)</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29" name="object 29"/>
          <p:cNvSpPr txBox="1"/>
          <p:nvPr/>
        </p:nvSpPr>
        <p:spPr>
          <a:xfrm>
            <a:off x="3461043" y="2213218"/>
            <a:ext cx="350520"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15" normalizeH="0" baseline="0" noProof="0" dirty="0">
                <a:ln>
                  <a:noFill/>
                </a:ln>
                <a:solidFill>
                  <a:prstClr val="black"/>
                </a:solidFill>
                <a:effectLst/>
                <a:uLnTx/>
                <a:uFillTx/>
                <a:latin typeface="Calibri"/>
                <a:ea typeface="+mn-ea"/>
                <a:cs typeface="Calibri"/>
              </a:rPr>
              <a:t>a(n)</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30" name="object 30"/>
          <p:cNvSpPr txBox="1"/>
          <p:nvPr/>
        </p:nvSpPr>
        <p:spPr>
          <a:xfrm>
            <a:off x="4758757" y="2213218"/>
            <a:ext cx="36004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15" normalizeH="0" baseline="0" noProof="0" dirty="0">
                <a:ln>
                  <a:noFill/>
                </a:ln>
                <a:solidFill>
                  <a:prstClr val="black"/>
                </a:solidFill>
                <a:effectLst/>
                <a:uLnTx/>
                <a:uFillTx/>
                <a:latin typeface="Calibri"/>
                <a:ea typeface="+mn-ea"/>
                <a:cs typeface="Calibri"/>
              </a:rPr>
              <a:t>b</a:t>
            </a:r>
            <a:r>
              <a:rPr kumimoji="0" sz="1550" b="0" i="0" u="none" strike="noStrike" kern="1200" cap="none" spc="10" normalizeH="0" baseline="0" noProof="0" dirty="0">
                <a:ln>
                  <a:noFill/>
                </a:ln>
                <a:solidFill>
                  <a:prstClr val="black"/>
                </a:solidFill>
                <a:effectLst/>
                <a:uLnTx/>
                <a:uFillTx/>
                <a:latin typeface="Calibri"/>
                <a:ea typeface="+mn-ea"/>
                <a:cs typeface="Calibri"/>
              </a:rPr>
              <a:t>(n)</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31" name="object 31"/>
          <p:cNvSpPr/>
          <p:nvPr/>
        </p:nvSpPr>
        <p:spPr>
          <a:xfrm>
            <a:off x="5648654" y="3177058"/>
            <a:ext cx="205740" cy="0"/>
          </a:xfrm>
          <a:custGeom>
            <a:avLst/>
            <a:gdLst/>
            <a:ahLst/>
            <a:cxnLst/>
            <a:rect l="l" t="t" r="r" b="b"/>
            <a:pathLst>
              <a:path w="205739">
                <a:moveTo>
                  <a:pt x="0" y="0"/>
                </a:moveTo>
                <a:lnTo>
                  <a:pt x="205364"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5082033" y="3177058"/>
            <a:ext cx="203200" cy="0"/>
          </a:xfrm>
          <a:custGeom>
            <a:avLst/>
            <a:gdLst/>
            <a:ahLst/>
            <a:cxnLst/>
            <a:rect l="l" t="t" r="r" b="b"/>
            <a:pathLst>
              <a:path w="203200">
                <a:moveTo>
                  <a:pt x="0" y="0"/>
                </a:moveTo>
                <a:lnTo>
                  <a:pt x="202623"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5834345" y="3098828"/>
            <a:ext cx="236220" cy="156845"/>
          </a:xfrm>
          <a:custGeom>
            <a:avLst/>
            <a:gdLst/>
            <a:ahLst/>
            <a:cxnLst/>
            <a:rect l="l" t="t" r="r" b="b"/>
            <a:pathLst>
              <a:path w="236220" h="156845">
                <a:moveTo>
                  <a:pt x="0" y="0"/>
                </a:moveTo>
                <a:lnTo>
                  <a:pt x="0" y="156461"/>
                </a:lnTo>
                <a:lnTo>
                  <a:pt x="236085" y="7823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6219244" y="2500064"/>
            <a:ext cx="0" cy="311785"/>
          </a:xfrm>
          <a:custGeom>
            <a:avLst/>
            <a:gdLst/>
            <a:ahLst/>
            <a:cxnLst/>
            <a:rect l="l" t="t" r="r" b="b"/>
            <a:pathLst>
              <a:path h="311785">
                <a:moveTo>
                  <a:pt x="0" y="0"/>
                </a:moveTo>
                <a:lnTo>
                  <a:pt x="0" y="311434"/>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6140549" y="2791940"/>
            <a:ext cx="157480" cy="234950"/>
          </a:xfrm>
          <a:custGeom>
            <a:avLst/>
            <a:gdLst/>
            <a:ahLst/>
            <a:cxnLst/>
            <a:rect l="l" t="t" r="r" b="b"/>
            <a:pathLst>
              <a:path w="157479" h="234950">
                <a:moveTo>
                  <a:pt x="157390" y="0"/>
                </a:moveTo>
                <a:lnTo>
                  <a:pt x="0" y="0"/>
                </a:lnTo>
                <a:lnTo>
                  <a:pt x="78695" y="234691"/>
                </a:lnTo>
                <a:lnTo>
                  <a:pt x="1573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txBox="1"/>
          <p:nvPr/>
        </p:nvSpPr>
        <p:spPr>
          <a:xfrm>
            <a:off x="6055377" y="2213218"/>
            <a:ext cx="33972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10" normalizeH="0" baseline="0" noProof="0" dirty="0">
                <a:ln>
                  <a:noFill/>
                </a:ln>
                <a:solidFill>
                  <a:prstClr val="black"/>
                </a:solidFill>
                <a:effectLst/>
                <a:uLnTx/>
                <a:uFillTx/>
                <a:latin typeface="Calibri"/>
                <a:ea typeface="+mn-ea"/>
                <a:cs typeface="Calibri"/>
              </a:rPr>
              <a:t>c(</a:t>
            </a:r>
            <a:r>
              <a:rPr kumimoji="0" sz="1550" b="0" i="0" u="none" strike="noStrike" kern="1200" cap="none" spc="15" normalizeH="0" baseline="0" noProof="0" dirty="0">
                <a:ln>
                  <a:noFill/>
                </a:ln>
                <a:solidFill>
                  <a:prstClr val="black"/>
                </a:solidFill>
                <a:effectLst/>
                <a:uLnTx/>
                <a:uFillTx/>
                <a:latin typeface="Calibri"/>
                <a:ea typeface="+mn-ea"/>
                <a:cs typeface="Calibri"/>
              </a:rPr>
              <a:t>n</a:t>
            </a:r>
            <a:r>
              <a:rPr kumimoji="0" sz="1550" b="0" i="0" u="none" strike="noStrike" kern="1200" cap="none" spc="10" normalizeH="0" baseline="0" noProof="0" dirty="0">
                <a:ln>
                  <a:noFill/>
                </a:ln>
                <a:solidFill>
                  <a:prstClr val="black"/>
                </a:solidFill>
                <a:effectLst/>
                <a:uLnTx/>
                <a:uFillTx/>
                <a:latin typeface="Calibri"/>
                <a:ea typeface="+mn-ea"/>
                <a:cs typeface="Calibri"/>
              </a:rPr>
              <a:t>)</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37" name="object 37"/>
          <p:cNvSpPr/>
          <p:nvPr/>
        </p:nvSpPr>
        <p:spPr>
          <a:xfrm>
            <a:off x="6368396" y="3177058"/>
            <a:ext cx="366395" cy="0"/>
          </a:xfrm>
          <a:custGeom>
            <a:avLst/>
            <a:gdLst/>
            <a:ahLst/>
            <a:cxnLst/>
            <a:rect l="l" t="t" r="r" b="b"/>
            <a:pathLst>
              <a:path w="366395">
                <a:moveTo>
                  <a:pt x="0" y="0"/>
                </a:moveTo>
                <a:lnTo>
                  <a:pt x="366234"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714956" y="3098828"/>
            <a:ext cx="236220" cy="156845"/>
          </a:xfrm>
          <a:custGeom>
            <a:avLst/>
            <a:gdLst/>
            <a:ahLst/>
            <a:cxnLst/>
            <a:rect l="l" t="t" r="r" b="b"/>
            <a:pathLst>
              <a:path w="236220" h="156845">
                <a:moveTo>
                  <a:pt x="0" y="0"/>
                </a:moveTo>
                <a:lnTo>
                  <a:pt x="0" y="156461"/>
                </a:lnTo>
                <a:lnTo>
                  <a:pt x="236085" y="7823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txBox="1"/>
          <p:nvPr/>
        </p:nvSpPr>
        <p:spPr>
          <a:xfrm>
            <a:off x="6957008" y="3007224"/>
            <a:ext cx="35242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10" normalizeH="0" baseline="0" noProof="0" dirty="0">
                <a:ln>
                  <a:noFill/>
                </a:ln>
                <a:solidFill>
                  <a:prstClr val="black"/>
                </a:solidFill>
                <a:effectLst/>
                <a:uLnTx/>
                <a:uFillTx/>
                <a:latin typeface="Calibri"/>
                <a:ea typeface="+mn-ea"/>
                <a:cs typeface="Calibri"/>
              </a:rPr>
              <a:t>Y(n)</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40" name="object 40"/>
          <p:cNvSpPr/>
          <p:nvPr/>
        </p:nvSpPr>
        <p:spPr>
          <a:xfrm>
            <a:off x="5284656" y="2972663"/>
            <a:ext cx="364490" cy="559435"/>
          </a:xfrm>
          <a:custGeom>
            <a:avLst/>
            <a:gdLst/>
            <a:ahLst/>
            <a:cxnLst/>
            <a:rect l="l" t="t" r="r" b="b"/>
            <a:pathLst>
              <a:path w="364489" h="559435">
                <a:moveTo>
                  <a:pt x="0" y="559231"/>
                </a:moveTo>
                <a:lnTo>
                  <a:pt x="363998" y="559231"/>
                </a:lnTo>
                <a:lnTo>
                  <a:pt x="363998" y="0"/>
                </a:lnTo>
                <a:lnTo>
                  <a:pt x="0" y="0"/>
                </a:lnTo>
                <a:lnTo>
                  <a:pt x="0" y="559231"/>
                </a:lnTo>
                <a:close/>
              </a:path>
            </a:pathLst>
          </a:custGeom>
          <a:ln w="362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5301808" y="3301625"/>
            <a:ext cx="89535" cy="165100"/>
          </a:xfrm>
          <a:custGeom>
            <a:avLst/>
            <a:gdLst/>
            <a:ahLst/>
            <a:cxnLst/>
            <a:rect l="l" t="t" r="r" b="b"/>
            <a:pathLst>
              <a:path w="89535" h="165100">
                <a:moveTo>
                  <a:pt x="0" y="0"/>
                </a:moveTo>
                <a:lnTo>
                  <a:pt x="89120" y="88594"/>
                </a:lnTo>
                <a:lnTo>
                  <a:pt x="0" y="164476"/>
                </a:lnTo>
              </a:path>
            </a:pathLst>
          </a:custGeom>
          <a:ln w="362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5120709" y="3390437"/>
            <a:ext cx="164465" cy="0"/>
          </a:xfrm>
          <a:custGeom>
            <a:avLst/>
            <a:gdLst/>
            <a:ahLst/>
            <a:cxnLst/>
            <a:rect l="l" t="t" r="r" b="b"/>
            <a:pathLst>
              <a:path w="164464">
                <a:moveTo>
                  <a:pt x="163948" y="0"/>
                </a:moveTo>
                <a:lnTo>
                  <a:pt x="0"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6065723" y="3026615"/>
            <a:ext cx="302895" cy="300990"/>
          </a:xfrm>
          <a:custGeom>
            <a:avLst/>
            <a:gdLst/>
            <a:ahLst/>
            <a:cxnLst/>
            <a:rect l="l" t="t" r="r" b="b"/>
            <a:pathLst>
              <a:path w="302895" h="300989">
                <a:moveTo>
                  <a:pt x="302673" y="150443"/>
                </a:moveTo>
                <a:lnTo>
                  <a:pt x="294957" y="102888"/>
                </a:lnTo>
                <a:lnTo>
                  <a:pt x="273471" y="61590"/>
                </a:lnTo>
                <a:lnTo>
                  <a:pt x="240710" y="29024"/>
                </a:lnTo>
                <a:lnTo>
                  <a:pt x="199167" y="7669"/>
                </a:lnTo>
                <a:lnTo>
                  <a:pt x="151336" y="0"/>
                </a:lnTo>
                <a:lnTo>
                  <a:pt x="103441" y="7669"/>
                </a:lnTo>
                <a:lnTo>
                  <a:pt x="61890" y="29024"/>
                </a:lnTo>
                <a:lnTo>
                  <a:pt x="29153" y="61590"/>
                </a:lnTo>
                <a:lnTo>
                  <a:pt x="7700" y="102888"/>
                </a:lnTo>
                <a:lnTo>
                  <a:pt x="0" y="150443"/>
                </a:lnTo>
                <a:lnTo>
                  <a:pt x="7700" y="197991"/>
                </a:lnTo>
                <a:lnTo>
                  <a:pt x="29153" y="239289"/>
                </a:lnTo>
                <a:lnTo>
                  <a:pt x="61890" y="271857"/>
                </a:lnTo>
                <a:lnTo>
                  <a:pt x="103441" y="293216"/>
                </a:lnTo>
                <a:lnTo>
                  <a:pt x="151336" y="300886"/>
                </a:lnTo>
                <a:lnTo>
                  <a:pt x="199167" y="293216"/>
                </a:lnTo>
                <a:lnTo>
                  <a:pt x="240710" y="271857"/>
                </a:lnTo>
                <a:lnTo>
                  <a:pt x="273471" y="239289"/>
                </a:lnTo>
                <a:lnTo>
                  <a:pt x="294957" y="197991"/>
                </a:lnTo>
                <a:lnTo>
                  <a:pt x="302673" y="150443"/>
                </a:lnTo>
                <a:close/>
              </a:path>
            </a:pathLst>
          </a:custGeom>
          <a:ln w="3621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6065723" y="3177058"/>
            <a:ext cx="302895" cy="0"/>
          </a:xfrm>
          <a:custGeom>
            <a:avLst/>
            <a:gdLst/>
            <a:ahLst/>
            <a:cxnLst/>
            <a:rect l="l" t="t" r="r" b="b"/>
            <a:pathLst>
              <a:path w="302895">
                <a:moveTo>
                  <a:pt x="302673" y="0"/>
                </a:moveTo>
                <a:lnTo>
                  <a:pt x="0" y="0"/>
                </a:lnTo>
              </a:path>
            </a:pathLst>
          </a:custGeom>
          <a:ln w="361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6219244" y="3026631"/>
            <a:ext cx="0" cy="300990"/>
          </a:xfrm>
          <a:custGeom>
            <a:avLst/>
            <a:gdLst/>
            <a:ahLst/>
            <a:cxnLst/>
            <a:rect l="l" t="t" r="r" b="b"/>
            <a:pathLst>
              <a:path h="300989">
                <a:moveTo>
                  <a:pt x="0" y="0"/>
                </a:moveTo>
                <a:lnTo>
                  <a:pt x="0" y="300853"/>
                </a:lnTo>
              </a:path>
            </a:pathLst>
          </a:custGeom>
          <a:ln w="3632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txBox="1"/>
          <p:nvPr/>
        </p:nvSpPr>
        <p:spPr>
          <a:xfrm>
            <a:off x="4029986" y="2856781"/>
            <a:ext cx="27241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20" normalizeH="0" baseline="0" noProof="0" dirty="0">
                <a:ln>
                  <a:noFill/>
                </a:ln>
                <a:solidFill>
                  <a:prstClr val="black"/>
                </a:solidFill>
                <a:effectLst/>
                <a:uLnTx/>
                <a:uFillTx/>
                <a:latin typeface="Calibri"/>
                <a:ea typeface="+mn-ea"/>
                <a:cs typeface="Calibri"/>
              </a:rPr>
              <a:t>w1</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47" name="object 47"/>
          <p:cNvSpPr txBox="1"/>
          <p:nvPr/>
        </p:nvSpPr>
        <p:spPr>
          <a:xfrm>
            <a:off x="5710665" y="2814991"/>
            <a:ext cx="272415" cy="255198"/>
          </a:xfrm>
          <a:prstGeom prst="rect">
            <a:avLst/>
          </a:prstGeom>
        </p:spPr>
        <p:txBody>
          <a:bodyPr vert="horz" wrap="square" lIns="0" tIns="16510" rIns="0" bIns="0" rtlCol="0">
            <a:spAutoFit/>
          </a:bodyPr>
          <a:lstStyle/>
          <a:p>
            <a:pPr marL="12700" marR="0" lvl="0" indent="0" algn="l" defTabSz="914400" rtl="0" eaLnBrk="1" fontAlgn="auto" latinLnBrk="0" hangingPunct="1">
              <a:lnSpc>
                <a:spcPct val="100000"/>
              </a:lnSpc>
              <a:spcBef>
                <a:spcPts val="130"/>
              </a:spcBef>
              <a:spcAft>
                <a:spcPts val="0"/>
              </a:spcAft>
              <a:buClrTx/>
              <a:buSzTx/>
              <a:buFontTx/>
              <a:buNone/>
              <a:tabLst/>
              <a:defRPr/>
            </a:pPr>
            <a:r>
              <a:rPr kumimoji="0" sz="1550" b="0" i="0" u="none" strike="noStrike" kern="1200" cap="none" spc="20" normalizeH="0" baseline="0" noProof="0" dirty="0">
                <a:ln>
                  <a:noFill/>
                </a:ln>
                <a:solidFill>
                  <a:prstClr val="black"/>
                </a:solidFill>
                <a:effectLst/>
                <a:uLnTx/>
                <a:uFillTx/>
                <a:latin typeface="Calibri"/>
                <a:ea typeface="+mn-ea"/>
                <a:cs typeface="Calibri"/>
              </a:rPr>
              <a:t>w2</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Pipeline depth</a:t>
            </a:r>
          </a:p>
        </p:txBody>
      </p:sp>
      <p:sp>
        <p:nvSpPr>
          <p:cNvPr id="64" name="內容版面配置區 63">
            <a:extLst>
              <a:ext uri="{FF2B5EF4-FFF2-40B4-BE49-F238E27FC236}">
                <a16:creationId xmlns:a16="http://schemas.microsoft.com/office/drawing/2014/main" id="{0168813B-C410-C155-B032-5579ED060A6B}"/>
              </a:ext>
            </a:extLst>
          </p:cNvPr>
          <p:cNvSpPr>
            <a:spLocks noGrp="1"/>
          </p:cNvSpPr>
          <p:nvPr>
            <p:ph idx="1"/>
          </p:nvPr>
        </p:nvSpPr>
        <p:spPr/>
        <p:txBody>
          <a:bodyPr/>
          <a:lstStyle/>
          <a:p>
            <a:r>
              <a:rPr lang="en-US" dirty="0"/>
              <a:t>Pipeline depth: 2 (One Pipeline register Added)</a:t>
            </a:r>
          </a:p>
          <a:p>
            <a:pPr lvl="1"/>
            <a:r>
              <a:rPr lang="en-US" dirty="0"/>
              <a:t>Critical path: 1 Adder</a:t>
            </a:r>
          </a:p>
          <a:p>
            <a:pPr lvl="1"/>
            <a:endParaRPr lang="en-US" dirty="0"/>
          </a:p>
          <a:p>
            <a:pPr lvl="1"/>
            <a:endParaRPr lang="en-US" dirty="0"/>
          </a:p>
          <a:p>
            <a:pPr lvl="1"/>
            <a:endParaRPr lang="en-US" dirty="0"/>
          </a:p>
          <a:p>
            <a:pPr lvl="1"/>
            <a:endParaRPr lang="en-US" dirty="0"/>
          </a:p>
          <a:p>
            <a:pPr lvl="1"/>
            <a:r>
              <a:rPr lang="en-US" sz="2400" spc="-10" dirty="0">
                <a:latin typeface="Calibri"/>
                <a:cs typeface="Calibri"/>
              </a:rPr>
              <a:t>Latency </a:t>
            </a:r>
            <a:r>
              <a:rPr lang="en-US" sz="2400" dirty="0">
                <a:latin typeface="Calibri"/>
                <a:cs typeface="Calibri"/>
              </a:rPr>
              <a:t>:</a:t>
            </a:r>
            <a:r>
              <a:rPr lang="en-US" sz="2400" spc="-85" dirty="0">
                <a:latin typeface="Calibri"/>
                <a:cs typeface="Calibri"/>
              </a:rPr>
              <a:t> </a:t>
            </a:r>
            <a:r>
              <a:rPr lang="en-US" sz="2400" dirty="0">
                <a:latin typeface="Calibri"/>
                <a:cs typeface="Calibri"/>
              </a:rPr>
              <a:t>2</a:t>
            </a:r>
          </a:p>
          <a:p>
            <a:pPr lvl="1"/>
            <a:endParaRPr lang="en-US" dirty="0"/>
          </a:p>
          <a:p>
            <a:endParaRPr lang="en-US" dirty="0"/>
          </a:p>
        </p:txBody>
      </p:sp>
      <p:sp>
        <p:nvSpPr>
          <p:cNvPr id="4" name="object 4"/>
          <p:cNvSpPr txBox="1"/>
          <p:nvPr/>
        </p:nvSpPr>
        <p:spPr>
          <a:xfrm>
            <a:off x="3403231" y="4787131"/>
            <a:ext cx="1142365" cy="325730"/>
          </a:xfrm>
          <a:prstGeom prst="rect">
            <a:avLst/>
          </a:prstGeom>
          <a:solidFill>
            <a:srgbClr val="CC99FF"/>
          </a:solidFill>
        </p:spPr>
        <p:txBody>
          <a:bodyPr vert="horz" wrap="square" lIns="0" tIns="109220" rIns="0" bIns="0" rtlCol="0">
            <a:spAutoFit/>
          </a:bodyPr>
          <a:lstStyle/>
          <a:p>
            <a:pPr marL="0" marR="20320" lvl="0" indent="0" algn="ctr" defTabSz="914400" rtl="0" eaLnBrk="1" fontAlgn="auto" latinLnBrk="0" hangingPunct="1">
              <a:lnSpc>
                <a:spcPct val="100000"/>
              </a:lnSpc>
              <a:spcBef>
                <a:spcPts val="86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X(1)</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5771066" y="5268124"/>
            <a:ext cx="1167765" cy="327654"/>
          </a:xfrm>
          <a:prstGeom prst="rect">
            <a:avLst/>
          </a:prstGeom>
          <a:solidFill>
            <a:srgbClr val="CC99FF"/>
          </a:solidFill>
        </p:spPr>
        <p:txBody>
          <a:bodyPr vert="horz" wrap="square" lIns="0" tIns="111125" rIns="0" bIns="0" rtlCol="0">
            <a:spAutoFit/>
          </a:bodyPr>
          <a:lstStyle/>
          <a:p>
            <a:pPr marL="2540" marR="0" lvl="0" indent="0" algn="ctr" defTabSz="914400" rtl="0" eaLnBrk="1" fontAlgn="auto" latinLnBrk="0" hangingPunct="1">
              <a:lnSpc>
                <a:spcPct val="100000"/>
              </a:lnSpc>
              <a:spcBef>
                <a:spcPts val="87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Y(1)</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txBox="1"/>
          <p:nvPr/>
        </p:nvSpPr>
        <p:spPr>
          <a:xfrm>
            <a:off x="4572873" y="4787131"/>
            <a:ext cx="1170940" cy="325730"/>
          </a:xfrm>
          <a:prstGeom prst="rect">
            <a:avLst/>
          </a:prstGeom>
          <a:solidFill>
            <a:srgbClr val="5FC893"/>
          </a:solidFill>
        </p:spPr>
        <p:txBody>
          <a:bodyPr vert="horz" wrap="square" lIns="0" tIns="109220" rIns="0" bIns="0" rtlCol="0">
            <a:spAutoFit/>
          </a:bodyPr>
          <a:lstStyle/>
          <a:p>
            <a:pPr marL="0" marR="0" lvl="0" indent="0" algn="ctr" defTabSz="914400" rtl="0" eaLnBrk="1" fontAlgn="auto" latinLnBrk="0" hangingPunct="1">
              <a:lnSpc>
                <a:spcPct val="100000"/>
              </a:lnSpc>
              <a:spcBef>
                <a:spcPts val="86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X(2)</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7" name="object 7"/>
          <p:cNvSpPr txBox="1"/>
          <p:nvPr/>
        </p:nvSpPr>
        <p:spPr>
          <a:xfrm>
            <a:off x="6966062" y="5268124"/>
            <a:ext cx="1174115" cy="327654"/>
          </a:xfrm>
          <a:prstGeom prst="rect">
            <a:avLst/>
          </a:prstGeom>
          <a:solidFill>
            <a:srgbClr val="5FC893"/>
          </a:solidFill>
        </p:spPr>
        <p:txBody>
          <a:bodyPr vert="horz" wrap="square" lIns="0" tIns="111125" rIns="0" bIns="0" rtlCol="0">
            <a:spAutoFit/>
          </a:bodyPr>
          <a:lstStyle/>
          <a:p>
            <a:pPr marL="2540" marR="0" lvl="0" indent="0" algn="ctr" defTabSz="914400" rtl="0" eaLnBrk="1" fontAlgn="auto" latinLnBrk="0" hangingPunct="1">
              <a:lnSpc>
                <a:spcPct val="100000"/>
              </a:lnSpc>
              <a:spcBef>
                <a:spcPts val="87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Y(2)</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8" name="object 8"/>
          <p:cNvSpPr/>
          <p:nvPr/>
        </p:nvSpPr>
        <p:spPr>
          <a:xfrm>
            <a:off x="3389538" y="4567044"/>
            <a:ext cx="5868035" cy="0"/>
          </a:xfrm>
          <a:custGeom>
            <a:avLst/>
            <a:gdLst/>
            <a:ahLst/>
            <a:cxnLst/>
            <a:rect l="l" t="t" r="r" b="b"/>
            <a:pathLst>
              <a:path w="5868034">
                <a:moveTo>
                  <a:pt x="0" y="0"/>
                </a:moveTo>
                <a:lnTo>
                  <a:pt x="5867621" y="0"/>
                </a:lnTo>
              </a:path>
            </a:pathLst>
          </a:custGeom>
          <a:ln w="2726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9242325" y="4507977"/>
            <a:ext cx="178435" cy="118745"/>
          </a:xfrm>
          <a:custGeom>
            <a:avLst/>
            <a:gdLst/>
            <a:ahLst/>
            <a:cxnLst/>
            <a:rect l="l" t="t" r="r" b="b"/>
            <a:pathLst>
              <a:path w="178434" h="118745">
                <a:moveTo>
                  <a:pt x="0" y="0"/>
                </a:moveTo>
                <a:lnTo>
                  <a:pt x="0" y="118136"/>
                </a:lnTo>
                <a:lnTo>
                  <a:pt x="178013" y="59068"/>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p:nvPr/>
        </p:nvSpPr>
        <p:spPr>
          <a:xfrm>
            <a:off x="3314740" y="4334741"/>
            <a:ext cx="1341755" cy="196208"/>
          </a:xfrm>
          <a:prstGeom prst="rect">
            <a:avLst/>
          </a:prstGeom>
        </p:spPr>
        <p:txBody>
          <a:bodyPr vert="horz" wrap="square" lIns="0" tIns="11430" rIns="0" bIns="0" rtlCol="0">
            <a:spAutoFit/>
          </a:bodyPr>
          <a:lstStyle/>
          <a:p>
            <a:pPr marL="50800" marR="0" lvl="0" indent="0" algn="l" defTabSz="914400" rtl="0" eaLnBrk="1" fontAlgn="auto" latinLnBrk="0" hangingPunct="1">
              <a:lnSpc>
                <a:spcPct val="100000"/>
              </a:lnSpc>
              <a:spcBef>
                <a:spcPts val="90"/>
              </a:spcBef>
              <a:spcAft>
                <a:spcPts val="0"/>
              </a:spcAft>
              <a:buClrTx/>
              <a:buSzTx/>
              <a:buFontTx/>
              <a:buNone/>
              <a:tabLst>
                <a:tab pos="1191260" algn="l"/>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t</a:t>
            </a:r>
            <a:r>
              <a:rPr kumimoji="0" sz="1200" b="0" i="0" u="none" strike="noStrike" kern="1200" cap="none" spc="-7" normalizeH="0" baseline="-10416" noProof="0" dirty="0">
                <a:ln>
                  <a:noFill/>
                </a:ln>
                <a:solidFill>
                  <a:prstClr val="black"/>
                </a:solidFill>
                <a:effectLst/>
                <a:uLnTx/>
                <a:uFillTx/>
                <a:latin typeface="Arial"/>
                <a:ea typeface="+mn-ea"/>
                <a:cs typeface="Arial"/>
              </a:rPr>
              <a:t>1	</a:t>
            </a:r>
            <a:r>
              <a:rPr kumimoji="0" sz="1200" b="0" i="0" u="none" strike="noStrike" kern="1200" cap="none" spc="-5" normalizeH="0" baseline="0" noProof="0" dirty="0">
                <a:ln>
                  <a:noFill/>
                </a:ln>
                <a:solidFill>
                  <a:prstClr val="black"/>
                </a:solidFill>
                <a:effectLst/>
                <a:uLnTx/>
                <a:uFillTx/>
                <a:latin typeface="Arial"/>
                <a:ea typeface="+mn-ea"/>
                <a:cs typeface="Arial"/>
              </a:rPr>
              <a:t>t</a:t>
            </a:r>
            <a:r>
              <a:rPr kumimoji="0" sz="1200" b="0" i="0" u="none" strike="noStrike" kern="1200" cap="none" spc="-7" normalizeH="0" baseline="-10416" noProof="0" dirty="0">
                <a:ln>
                  <a:noFill/>
                </a:ln>
                <a:solidFill>
                  <a:prstClr val="black"/>
                </a:solidFill>
                <a:effectLst/>
                <a:uLnTx/>
                <a:uFillTx/>
                <a:latin typeface="Arial"/>
                <a:ea typeface="+mn-ea"/>
                <a:cs typeface="Arial"/>
              </a:rPr>
              <a:t>2</a:t>
            </a:r>
            <a:endParaRPr kumimoji="0" sz="1200" b="0" i="0" u="none" strike="noStrike" kern="1200" cap="none" spc="0" normalizeH="0" baseline="-10416" noProof="0">
              <a:ln>
                <a:noFill/>
              </a:ln>
              <a:solidFill>
                <a:prstClr val="black"/>
              </a:solidFill>
              <a:effectLst/>
              <a:uLnTx/>
              <a:uFillTx/>
              <a:latin typeface="Arial"/>
              <a:ea typeface="+mn-ea"/>
              <a:cs typeface="Arial"/>
            </a:endParaRPr>
          </a:p>
        </p:txBody>
      </p:sp>
      <p:sp>
        <p:nvSpPr>
          <p:cNvPr id="11" name="object 11"/>
          <p:cNvSpPr txBox="1"/>
          <p:nvPr/>
        </p:nvSpPr>
        <p:spPr>
          <a:xfrm>
            <a:off x="5644592" y="4334741"/>
            <a:ext cx="175260" cy="196208"/>
          </a:xfrm>
          <a:prstGeom prst="rect">
            <a:avLst/>
          </a:prstGeom>
        </p:spPr>
        <p:txBody>
          <a:bodyPr vert="horz" wrap="square" lIns="0" tIns="11430" rIns="0" bIns="0" rtlCol="0">
            <a:spAutoFit/>
          </a:bodyPr>
          <a:lstStyle/>
          <a:p>
            <a:pPr marL="38100" marR="0" lvl="0" indent="0" algn="l" defTabSz="914400" rtl="0" eaLnBrk="1" fontAlgn="auto" latinLnBrk="0" hangingPunct="1">
              <a:lnSpc>
                <a:spcPct val="100000"/>
              </a:lnSpc>
              <a:spcBef>
                <a:spcPts val="9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t</a:t>
            </a:r>
            <a:r>
              <a:rPr kumimoji="0" sz="1200" b="0" i="0" u="none" strike="noStrike" kern="1200" cap="none" spc="-7" normalizeH="0" baseline="-10416" noProof="0" dirty="0">
                <a:ln>
                  <a:noFill/>
                </a:ln>
                <a:solidFill>
                  <a:prstClr val="black"/>
                </a:solidFill>
                <a:effectLst/>
                <a:uLnTx/>
                <a:uFillTx/>
                <a:latin typeface="Arial"/>
                <a:ea typeface="+mn-ea"/>
                <a:cs typeface="Arial"/>
              </a:rPr>
              <a:t>3</a:t>
            </a:r>
            <a:endParaRPr kumimoji="0" sz="1200" b="0" i="0" u="none" strike="noStrike" kern="1200" cap="none" spc="0" normalizeH="0" baseline="-10416" noProof="0">
              <a:ln>
                <a:noFill/>
              </a:ln>
              <a:solidFill>
                <a:prstClr val="black"/>
              </a:solidFill>
              <a:effectLst/>
              <a:uLnTx/>
              <a:uFillTx/>
              <a:latin typeface="Arial"/>
              <a:ea typeface="+mn-ea"/>
              <a:cs typeface="Arial"/>
            </a:endParaRPr>
          </a:p>
        </p:txBody>
      </p:sp>
      <p:sp>
        <p:nvSpPr>
          <p:cNvPr id="12" name="object 12"/>
          <p:cNvSpPr/>
          <p:nvPr/>
        </p:nvSpPr>
        <p:spPr>
          <a:xfrm>
            <a:off x="3389537" y="4567044"/>
            <a:ext cx="0" cy="1164590"/>
          </a:xfrm>
          <a:custGeom>
            <a:avLst/>
            <a:gdLst/>
            <a:ahLst/>
            <a:cxnLst/>
            <a:rect l="l" t="t" r="r" b="b"/>
            <a:pathLst>
              <a:path h="1164589">
                <a:moveTo>
                  <a:pt x="0" y="0"/>
                </a:moveTo>
                <a:lnTo>
                  <a:pt x="0" y="1164325"/>
                </a:lnTo>
              </a:path>
            </a:pathLst>
          </a:custGeom>
          <a:ln w="2738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4559179" y="4567044"/>
            <a:ext cx="0" cy="1164590"/>
          </a:xfrm>
          <a:custGeom>
            <a:avLst/>
            <a:gdLst/>
            <a:ahLst/>
            <a:cxnLst/>
            <a:rect l="l" t="t" r="r" b="b"/>
            <a:pathLst>
              <a:path h="1164589">
                <a:moveTo>
                  <a:pt x="0" y="0"/>
                </a:moveTo>
                <a:lnTo>
                  <a:pt x="0" y="1164325"/>
                </a:lnTo>
              </a:path>
            </a:pathLst>
          </a:custGeom>
          <a:ln w="2738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5757371" y="4567044"/>
            <a:ext cx="0" cy="1164590"/>
          </a:xfrm>
          <a:custGeom>
            <a:avLst/>
            <a:gdLst/>
            <a:ahLst/>
            <a:cxnLst/>
            <a:rect l="l" t="t" r="r" b="b"/>
            <a:pathLst>
              <a:path h="1164589">
                <a:moveTo>
                  <a:pt x="0" y="0"/>
                </a:moveTo>
                <a:lnTo>
                  <a:pt x="0" y="1164325"/>
                </a:lnTo>
              </a:path>
            </a:pathLst>
          </a:custGeom>
          <a:ln w="2738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txBox="1"/>
          <p:nvPr/>
        </p:nvSpPr>
        <p:spPr>
          <a:xfrm>
            <a:off x="5771066" y="4787131"/>
            <a:ext cx="1167765" cy="311624"/>
          </a:xfrm>
          <a:prstGeom prst="rect">
            <a:avLst/>
          </a:prstGeom>
          <a:solidFill>
            <a:srgbClr val="5883FF"/>
          </a:solidFill>
        </p:spPr>
        <p:txBody>
          <a:bodyPr vert="horz" wrap="square" lIns="0" tIns="95250" rIns="0" bIns="0" rtlCol="0">
            <a:spAutoFit/>
          </a:bodyPr>
          <a:lstStyle/>
          <a:p>
            <a:pPr marL="2540" marR="0" lvl="0" indent="0" algn="ctr" defTabSz="914400" rtl="0" eaLnBrk="1" fontAlgn="auto" latinLnBrk="0" hangingPunct="1">
              <a:lnSpc>
                <a:spcPct val="100000"/>
              </a:lnSpc>
              <a:spcBef>
                <a:spcPts val="750"/>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X(3)</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16" name="object 16"/>
          <p:cNvSpPr txBox="1"/>
          <p:nvPr/>
        </p:nvSpPr>
        <p:spPr>
          <a:xfrm>
            <a:off x="8182232" y="5262799"/>
            <a:ext cx="1141730" cy="318677"/>
          </a:xfrm>
          <a:prstGeom prst="rect">
            <a:avLst/>
          </a:prstGeom>
          <a:solidFill>
            <a:srgbClr val="5883FF"/>
          </a:solidFill>
        </p:spPr>
        <p:txBody>
          <a:bodyPr vert="horz" wrap="square" lIns="0" tIns="102235" rIns="0" bIns="0" rtlCol="0">
            <a:spAutoFit/>
          </a:bodyPr>
          <a:lstStyle/>
          <a:p>
            <a:pPr marL="0" marR="0" lvl="0" indent="0" algn="ctr" defTabSz="914400" rtl="0" eaLnBrk="1" fontAlgn="auto" latinLnBrk="0" hangingPunct="1">
              <a:lnSpc>
                <a:spcPct val="100000"/>
              </a:lnSpc>
              <a:spcBef>
                <a:spcPts val="805"/>
              </a:spcBef>
              <a:spcAft>
                <a:spcPts val="0"/>
              </a:spcAft>
              <a:buClrTx/>
              <a:buSzTx/>
              <a:buFontTx/>
              <a:buNone/>
              <a:tabLst/>
              <a:defRPr/>
            </a:pPr>
            <a:r>
              <a:rPr kumimoji="0" sz="1400" b="1" i="0" u="none" strike="noStrike" kern="1200" cap="none" spc="-5" normalizeH="0" baseline="0" noProof="0" dirty="0">
                <a:ln>
                  <a:noFill/>
                </a:ln>
                <a:solidFill>
                  <a:prstClr val="black"/>
                </a:solidFill>
                <a:effectLst/>
                <a:uLnTx/>
                <a:uFillTx/>
                <a:latin typeface="Calibri"/>
                <a:ea typeface="+mn-ea"/>
                <a:cs typeface="Calibri"/>
              </a:rPr>
              <a:t>Y(3)</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17" name="object 17"/>
          <p:cNvSpPr txBox="1"/>
          <p:nvPr/>
        </p:nvSpPr>
        <p:spPr>
          <a:xfrm>
            <a:off x="6839589" y="4328430"/>
            <a:ext cx="175260" cy="196208"/>
          </a:xfrm>
          <a:prstGeom prst="rect">
            <a:avLst/>
          </a:prstGeom>
        </p:spPr>
        <p:txBody>
          <a:bodyPr vert="horz" wrap="square" lIns="0" tIns="11430" rIns="0" bIns="0" rtlCol="0">
            <a:spAutoFit/>
          </a:bodyPr>
          <a:lstStyle/>
          <a:p>
            <a:pPr marL="38100" marR="0" lvl="0" indent="0" algn="l" defTabSz="914400" rtl="0" eaLnBrk="1" fontAlgn="auto" latinLnBrk="0" hangingPunct="1">
              <a:lnSpc>
                <a:spcPct val="100000"/>
              </a:lnSpc>
              <a:spcBef>
                <a:spcPts val="9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t</a:t>
            </a:r>
            <a:r>
              <a:rPr kumimoji="0" sz="1200" b="0" i="0" u="none" strike="noStrike" kern="1200" cap="none" spc="-7" normalizeH="0" baseline="-10416" noProof="0" dirty="0">
                <a:ln>
                  <a:noFill/>
                </a:ln>
                <a:solidFill>
                  <a:prstClr val="black"/>
                </a:solidFill>
                <a:effectLst/>
                <a:uLnTx/>
                <a:uFillTx/>
                <a:latin typeface="Arial"/>
                <a:ea typeface="+mn-ea"/>
                <a:cs typeface="Arial"/>
              </a:rPr>
              <a:t>4</a:t>
            </a:r>
            <a:endParaRPr kumimoji="0" sz="1200" b="0" i="0" u="none" strike="noStrike" kern="1200" cap="none" spc="0" normalizeH="0" baseline="-10416" noProof="0">
              <a:ln>
                <a:noFill/>
              </a:ln>
              <a:solidFill>
                <a:prstClr val="black"/>
              </a:solidFill>
              <a:effectLst/>
              <a:uLnTx/>
              <a:uFillTx/>
              <a:latin typeface="Arial"/>
              <a:ea typeface="+mn-ea"/>
              <a:cs typeface="Arial"/>
            </a:endParaRPr>
          </a:p>
        </p:txBody>
      </p:sp>
      <p:sp>
        <p:nvSpPr>
          <p:cNvPr id="18" name="object 18"/>
          <p:cNvSpPr/>
          <p:nvPr/>
        </p:nvSpPr>
        <p:spPr>
          <a:xfrm>
            <a:off x="6952368" y="4560734"/>
            <a:ext cx="0" cy="1164590"/>
          </a:xfrm>
          <a:custGeom>
            <a:avLst/>
            <a:gdLst/>
            <a:ahLst/>
            <a:cxnLst/>
            <a:rect l="l" t="t" r="r" b="b"/>
            <a:pathLst>
              <a:path h="1164589">
                <a:moveTo>
                  <a:pt x="0" y="0"/>
                </a:moveTo>
                <a:lnTo>
                  <a:pt x="0" y="1164325"/>
                </a:lnTo>
              </a:path>
            </a:pathLst>
          </a:custGeom>
          <a:ln w="2738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txBox="1"/>
          <p:nvPr/>
        </p:nvSpPr>
        <p:spPr>
          <a:xfrm>
            <a:off x="8040798" y="4320479"/>
            <a:ext cx="175260" cy="196208"/>
          </a:xfrm>
          <a:prstGeom prst="rect">
            <a:avLst/>
          </a:prstGeom>
        </p:spPr>
        <p:txBody>
          <a:bodyPr vert="horz" wrap="square" lIns="0" tIns="11430" rIns="0" bIns="0" rtlCol="0">
            <a:spAutoFit/>
          </a:bodyPr>
          <a:lstStyle/>
          <a:p>
            <a:pPr marL="38100" marR="0" lvl="0" indent="0" algn="l" defTabSz="914400" rtl="0" eaLnBrk="1" fontAlgn="auto" latinLnBrk="0" hangingPunct="1">
              <a:lnSpc>
                <a:spcPct val="100000"/>
              </a:lnSpc>
              <a:spcBef>
                <a:spcPts val="9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t</a:t>
            </a:r>
            <a:r>
              <a:rPr kumimoji="0" sz="1200" b="0" i="0" u="none" strike="noStrike" kern="1200" cap="none" spc="-7" normalizeH="0" baseline="-10416" noProof="0" dirty="0">
                <a:ln>
                  <a:noFill/>
                </a:ln>
                <a:solidFill>
                  <a:prstClr val="black"/>
                </a:solidFill>
                <a:effectLst/>
                <a:uLnTx/>
                <a:uFillTx/>
                <a:latin typeface="Arial"/>
                <a:ea typeface="+mn-ea"/>
                <a:cs typeface="Arial"/>
              </a:rPr>
              <a:t>5</a:t>
            </a:r>
            <a:endParaRPr kumimoji="0" sz="1200" b="0" i="0" u="none" strike="noStrike" kern="1200" cap="none" spc="0" normalizeH="0" baseline="-10416" noProof="0">
              <a:ln>
                <a:noFill/>
              </a:ln>
              <a:solidFill>
                <a:prstClr val="black"/>
              </a:solidFill>
              <a:effectLst/>
              <a:uLnTx/>
              <a:uFillTx/>
              <a:latin typeface="Arial"/>
              <a:ea typeface="+mn-ea"/>
              <a:cs typeface="Arial"/>
            </a:endParaRPr>
          </a:p>
        </p:txBody>
      </p:sp>
      <p:sp>
        <p:nvSpPr>
          <p:cNvPr id="20" name="object 20"/>
          <p:cNvSpPr/>
          <p:nvPr/>
        </p:nvSpPr>
        <p:spPr>
          <a:xfrm>
            <a:off x="8153704" y="4552845"/>
            <a:ext cx="0" cy="1164590"/>
          </a:xfrm>
          <a:custGeom>
            <a:avLst/>
            <a:gdLst/>
            <a:ahLst/>
            <a:cxnLst/>
            <a:rect l="l" t="t" r="r" b="b"/>
            <a:pathLst>
              <a:path h="1164589">
                <a:moveTo>
                  <a:pt x="0" y="0"/>
                </a:moveTo>
                <a:lnTo>
                  <a:pt x="0" y="1164325"/>
                </a:lnTo>
              </a:path>
            </a:pathLst>
          </a:custGeom>
          <a:ln w="27386">
            <a:solidFill>
              <a:srgbClr val="000000"/>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3640787" y="3205607"/>
            <a:ext cx="292100" cy="290195"/>
          </a:xfrm>
          <a:custGeom>
            <a:avLst/>
            <a:gdLst/>
            <a:ahLst/>
            <a:cxnLst/>
            <a:rect l="l" t="t" r="r" b="b"/>
            <a:pathLst>
              <a:path w="292100" h="290194">
                <a:moveTo>
                  <a:pt x="291940" y="144914"/>
                </a:moveTo>
                <a:lnTo>
                  <a:pt x="284499" y="99113"/>
                </a:lnTo>
                <a:lnTo>
                  <a:pt x="263779" y="59333"/>
                </a:lnTo>
                <a:lnTo>
                  <a:pt x="232181" y="27962"/>
                </a:lnTo>
                <a:lnTo>
                  <a:pt x="192111" y="7388"/>
                </a:lnTo>
                <a:lnTo>
                  <a:pt x="145970" y="0"/>
                </a:lnTo>
                <a:lnTo>
                  <a:pt x="99835" y="7388"/>
                </a:lnTo>
                <a:lnTo>
                  <a:pt x="59766" y="27962"/>
                </a:lnTo>
                <a:lnTo>
                  <a:pt x="28166" y="59333"/>
                </a:lnTo>
                <a:lnTo>
                  <a:pt x="7442" y="99113"/>
                </a:lnTo>
                <a:lnTo>
                  <a:pt x="0" y="144914"/>
                </a:lnTo>
                <a:lnTo>
                  <a:pt x="7442" y="190720"/>
                </a:lnTo>
                <a:lnTo>
                  <a:pt x="28166" y="230501"/>
                </a:lnTo>
                <a:lnTo>
                  <a:pt x="59766" y="261870"/>
                </a:lnTo>
                <a:lnTo>
                  <a:pt x="99835" y="282441"/>
                </a:lnTo>
                <a:lnTo>
                  <a:pt x="145970" y="289828"/>
                </a:lnTo>
                <a:lnTo>
                  <a:pt x="192111" y="282441"/>
                </a:lnTo>
                <a:lnTo>
                  <a:pt x="232181" y="261870"/>
                </a:lnTo>
                <a:lnTo>
                  <a:pt x="263779" y="230501"/>
                </a:lnTo>
                <a:lnTo>
                  <a:pt x="284499" y="190720"/>
                </a:lnTo>
                <a:lnTo>
                  <a:pt x="291940" y="144914"/>
                </a:lnTo>
                <a:close/>
              </a:path>
            </a:pathLst>
          </a:custGeom>
          <a:ln w="3490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3640787" y="3350520"/>
            <a:ext cx="292100" cy="0"/>
          </a:xfrm>
          <a:custGeom>
            <a:avLst/>
            <a:gdLst/>
            <a:ahLst/>
            <a:cxnLst/>
            <a:rect l="l" t="t" r="r" b="b"/>
            <a:pathLst>
              <a:path w="292100">
                <a:moveTo>
                  <a:pt x="291940" y="0"/>
                </a:moveTo>
                <a:lnTo>
                  <a:pt x="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3788979" y="3205623"/>
            <a:ext cx="0" cy="290195"/>
          </a:xfrm>
          <a:custGeom>
            <a:avLst/>
            <a:gdLst/>
            <a:ahLst/>
            <a:cxnLst/>
            <a:rect l="l" t="t" r="r" b="b"/>
            <a:pathLst>
              <a:path h="290194">
                <a:moveTo>
                  <a:pt x="0" y="0"/>
                </a:moveTo>
                <a:lnTo>
                  <a:pt x="0" y="289796"/>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056906" y="3350520"/>
            <a:ext cx="380365" cy="0"/>
          </a:xfrm>
          <a:custGeom>
            <a:avLst/>
            <a:gdLst/>
            <a:ahLst/>
            <a:cxnLst/>
            <a:rect l="l" t="t" r="r" b="b"/>
            <a:pathLst>
              <a:path w="380364">
                <a:moveTo>
                  <a:pt x="0" y="0"/>
                </a:moveTo>
                <a:lnTo>
                  <a:pt x="379782"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3417712" y="3275165"/>
            <a:ext cx="227965" cy="151130"/>
          </a:xfrm>
          <a:custGeom>
            <a:avLst/>
            <a:gdLst/>
            <a:ahLst/>
            <a:cxnLst/>
            <a:rect l="l" t="t" r="r" b="b"/>
            <a:pathLst>
              <a:path w="227964" h="151130">
                <a:moveTo>
                  <a:pt x="0" y="0"/>
                </a:moveTo>
                <a:lnTo>
                  <a:pt x="0" y="150710"/>
                </a:lnTo>
                <a:lnTo>
                  <a:pt x="227713" y="753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3788979" y="2698408"/>
            <a:ext cx="0" cy="300355"/>
          </a:xfrm>
          <a:custGeom>
            <a:avLst/>
            <a:gdLst/>
            <a:ahLst/>
            <a:cxnLst/>
            <a:rect l="l" t="t" r="r" b="b"/>
            <a:pathLst>
              <a:path h="300355">
                <a:moveTo>
                  <a:pt x="0" y="0"/>
                </a:moveTo>
                <a:lnTo>
                  <a:pt x="0" y="299988"/>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3713074" y="2979556"/>
            <a:ext cx="152400" cy="226060"/>
          </a:xfrm>
          <a:custGeom>
            <a:avLst/>
            <a:gdLst/>
            <a:ahLst/>
            <a:cxnLst/>
            <a:rect l="l" t="t" r="r" b="b"/>
            <a:pathLst>
              <a:path w="152400" h="226060">
                <a:moveTo>
                  <a:pt x="151809" y="0"/>
                </a:moveTo>
                <a:lnTo>
                  <a:pt x="0" y="0"/>
                </a:lnTo>
                <a:lnTo>
                  <a:pt x="75904" y="226066"/>
                </a:lnTo>
                <a:lnTo>
                  <a:pt x="15180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4881616" y="3205607"/>
            <a:ext cx="292100" cy="290195"/>
          </a:xfrm>
          <a:custGeom>
            <a:avLst/>
            <a:gdLst/>
            <a:ahLst/>
            <a:cxnLst/>
            <a:rect l="l" t="t" r="r" b="b"/>
            <a:pathLst>
              <a:path w="292100" h="290194">
                <a:moveTo>
                  <a:pt x="291940" y="144914"/>
                </a:moveTo>
                <a:lnTo>
                  <a:pt x="284498" y="99113"/>
                </a:lnTo>
                <a:lnTo>
                  <a:pt x="263774" y="59333"/>
                </a:lnTo>
                <a:lnTo>
                  <a:pt x="232174" y="27962"/>
                </a:lnTo>
                <a:lnTo>
                  <a:pt x="192104" y="7388"/>
                </a:lnTo>
                <a:lnTo>
                  <a:pt x="145970" y="0"/>
                </a:lnTo>
                <a:lnTo>
                  <a:pt x="99773" y="7388"/>
                </a:lnTo>
                <a:lnTo>
                  <a:pt x="59696" y="27962"/>
                </a:lnTo>
                <a:lnTo>
                  <a:pt x="28119" y="59333"/>
                </a:lnTo>
                <a:lnTo>
                  <a:pt x="7426" y="99113"/>
                </a:lnTo>
                <a:lnTo>
                  <a:pt x="0" y="144914"/>
                </a:lnTo>
                <a:lnTo>
                  <a:pt x="7426" y="190720"/>
                </a:lnTo>
                <a:lnTo>
                  <a:pt x="28119" y="230501"/>
                </a:lnTo>
                <a:lnTo>
                  <a:pt x="59696" y="261870"/>
                </a:lnTo>
                <a:lnTo>
                  <a:pt x="99773" y="282441"/>
                </a:lnTo>
                <a:lnTo>
                  <a:pt x="145970" y="289828"/>
                </a:lnTo>
                <a:lnTo>
                  <a:pt x="192104" y="282441"/>
                </a:lnTo>
                <a:lnTo>
                  <a:pt x="232174" y="261870"/>
                </a:lnTo>
                <a:lnTo>
                  <a:pt x="263774" y="230501"/>
                </a:lnTo>
                <a:lnTo>
                  <a:pt x="284498" y="190720"/>
                </a:lnTo>
                <a:lnTo>
                  <a:pt x="291940" y="144914"/>
                </a:lnTo>
                <a:close/>
              </a:path>
            </a:pathLst>
          </a:custGeom>
          <a:ln w="3490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4881616" y="3350520"/>
            <a:ext cx="292100" cy="0"/>
          </a:xfrm>
          <a:custGeom>
            <a:avLst/>
            <a:gdLst/>
            <a:ahLst/>
            <a:cxnLst/>
            <a:rect l="l" t="t" r="r" b="b"/>
            <a:pathLst>
              <a:path w="292100">
                <a:moveTo>
                  <a:pt x="291940" y="0"/>
                </a:moveTo>
                <a:lnTo>
                  <a:pt x="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5029695" y="3205623"/>
            <a:ext cx="0" cy="290195"/>
          </a:xfrm>
          <a:custGeom>
            <a:avLst/>
            <a:gdLst/>
            <a:ahLst/>
            <a:cxnLst/>
            <a:rect l="l" t="t" r="r" b="b"/>
            <a:pathLst>
              <a:path h="290194">
                <a:moveTo>
                  <a:pt x="0" y="0"/>
                </a:moveTo>
                <a:lnTo>
                  <a:pt x="0" y="289796"/>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4479290" y="3350520"/>
            <a:ext cx="198755" cy="0"/>
          </a:xfrm>
          <a:custGeom>
            <a:avLst/>
            <a:gdLst/>
            <a:ahLst/>
            <a:cxnLst/>
            <a:rect l="l" t="t" r="r" b="b"/>
            <a:pathLst>
              <a:path w="198754">
                <a:moveTo>
                  <a:pt x="0" y="0"/>
                </a:moveTo>
                <a:lnTo>
                  <a:pt x="19813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932727" y="3350520"/>
            <a:ext cx="195580" cy="0"/>
          </a:xfrm>
          <a:custGeom>
            <a:avLst/>
            <a:gdLst/>
            <a:ahLst/>
            <a:cxnLst/>
            <a:rect l="l" t="t" r="r" b="b"/>
            <a:pathLst>
              <a:path w="195580">
                <a:moveTo>
                  <a:pt x="0" y="0"/>
                </a:moveTo>
                <a:lnTo>
                  <a:pt x="19547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4658445" y="3275165"/>
            <a:ext cx="227965" cy="151130"/>
          </a:xfrm>
          <a:custGeom>
            <a:avLst/>
            <a:gdLst/>
            <a:ahLst/>
            <a:cxnLst/>
            <a:rect l="l" t="t" r="r" b="b"/>
            <a:pathLst>
              <a:path w="227964" h="151130">
                <a:moveTo>
                  <a:pt x="0" y="0"/>
                </a:moveTo>
                <a:lnTo>
                  <a:pt x="0" y="150710"/>
                </a:lnTo>
                <a:lnTo>
                  <a:pt x="227713" y="753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5029695" y="2698408"/>
            <a:ext cx="0" cy="300355"/>
          </a:xfrm>
          <a:custGeom>
            <a:avLst/>
            <a:gdLst/>
            <a:ahLst/>
            <a:cxnLst/>
            <a:rect l="l" t="t" r="r" b="b"/>
            <a:pathLst>
              <a:path h="300355">
                <a:moveTo>
                  <a:pt x="0" y="0"/>
                </a:moveTo>
                <a:lnTo>
                  <a:pt x="0" y="299988"/>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4953791" y="2979556"/>
            <a:ext cx="152400" cy="226060"/>
          </a:xfrm>
          <a:custGeom>
            <a:avLst/>
            <a:gdLst/>
            <a:ahLst/>
            <a:cxnLst/>
            <a:rect l="l" t="t" r="r" b="b"/>
            <a:pathLst>
              <a:path w="152400" h="226060">
                <a:moveTo>
                  <a:pt x="151809" y="0"/>
                </a:moveTo>
                <a:lnTo>
                  <a:pt x="0" y="0"/>
                </a:lnTo>
                <a:lnTo>
                  <a:pt x="75904" y="226066"/>
                </a:lnTo>
                <a:lnTo>
                  <a:pt x="15180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txBox="1"/>
          <p:nvPr/>
        </p:nvSpPr>
        <p:spPr>
          <a:xfrm>
            <a:off x="2656897" y="3186462"/>
            <a:ext cx="346710" cy="246221"/>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500" b="0" i="0" u="none" strike="noStrike" kern="1200" cap="none" spc="15" normalizeH="0" baseline="0" noProof="0" dirty="0">
                <a:ln>
                  <a:noFill/>
                </a:ln>
                <a:solidFill>
                  <a:prstClr val="black"/>
                </a:solidFill>
                <a:effectLst/>
                <a:uLnTx/>
                <a:uFillTx/>
                <a:latin typeface="Calibri"/>
                <a:ea typeface="+mn-ea"/>
                <a:cs typeface="Calibri"/>
              </a:rPr>
              <a:t>X</a:t>
            </a:r>
            <a:r>
              <a:rPr kumimoji="0" sz="1500" b="0" i="0" u="none" strike="noStrike" kern="1200" cap="none" spc="0" normalizeH="0" baseline="0" noProof="0" dirty="0">
                <a:ln>
                  <a:noFill/>
                </a:ln>
                <a:solidFill>
                  <a:prstClr val="black"/>
                </a:solidFill>
                <a:effectLst/>
                <a:uLnTx/>
                <a:uFillTx/>
                <a:latin typeface="Calibri"/>
                <a:ea typeface="+mn-ea"/>
                <a:cs typeface="Calibri"/>
              </a:rPr>
              <a:t>(</a:t>
            </a:r>
            <a:r>
              <a:rPr kumimoji="0" sz="1500" b="0" i="0" u="none" strike="noStrike" kern="1200" cap="none" spc="10" normalizeH="0" baseline="0" noProof="0" dirty="0">
                <a:ln>
                  <a:noFill/>
                </a:ln>
                <a:solidFill>
                  <a:prstClr val="black"/>
                </a:solidFill>
                <a:effectLst/>
                <a:uLnTx/>
                <a:uFillTx/>
                <a:latin typeface="Calibri"/>
                <a:ea typeface="+mn-ea"/>
                <a:cs typeface="Calibri"/>
              </a:rPr>
              <a:t>n)</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
        <p:nvSpPr>
          <p:cNvPr id="37" name="object 37"/>
          <p:cNvSpPr/>
          <p:nvPr/>
        </p:nvSpPr>
        <p:spPr>
          <a:xfrm>
            <a:off x="5720899" y="3350520"/>
            <a:ext cx="197485" cy="0"/>
          </a:xfrm>
          <a:custGeom>
            <a:avLst/>
            <a:gdLst/>
            <a:ahLst/>
            <a:cxnLst/>
            <a:rect l="l" t="t" r="r" b="b"/>
            <a:pathLst>
              <a:path w="197485">
                <a:moveTo>
                  <a:pt x="0" y="0"/>
                </a:moveTo>
                <a:lnTo>
                  <a:pt x="19727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5173557" y="3350520"/>
            <a:ext cx="196850" cy="0"/>
          </a:xfrm>
          <a:custGeom>
            <a:avLst/>
            <a:gdLst/>
            <a:ahLst/>
            <a:cxnLst/>
            <a:rect l="l" t="t" r="r" b="b"/>
            <a:pathLst>
              <a:path w="196850">
                <a:moveTo>
                  <a:pt x="0" y="0"/>
                </a:moveTo>
                <a:lnTo>
                  <a:pt x="196249"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899193" y="3275165"/>
            <a:ext cx="227965" cy="151130"/>
          </a:xfrm>
          <a:custGeom>
            <a:avLst/>
            <a:gdLst/>
            <a:ahLst/>
            <a:cxnLst/>
            <a:rect l="l" t="t" r="r" b="b"/>
            <a:pathLst>
              <a:path w="227964" h="151130">
                <a:moveTo>
                  <a:pt x="0" y="0"/>
                </a:moveTo>
                <a:lnTo>
                  <a:pt x="0" y="150710"/>
                </a:lnTo>
                <a:lnTo>
                  <a:pt x="227713" y="753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6270443" y="2698408"/>
            <a:ext cx="0" cy="300355"/>
          </a:xfrm>
          <a:custGeom>
            <a:avLst/>
            <a:gdLst/>
            <a:ahLst/>
            <a:cxnLst/>
            <a:rect l="l" t="t" r="r" b="b"/>
            <a:pathLst>
              <a:path h="300355">
                <a:moveTo>
                  <a:pt x="0" y="0"/>
                </a:moveTo>
                <a:lnTo>
                  <a:pt x="0" y="299988"/>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6194539" y="2979556"/>
            <a:ext cx="152400" cy="226060"/>
          </a:xfrm>
          <a:custGeom>
            <a:avLst/>
            <a:gdLst/>
            <a:ahLst/>
            <a:cxnLst/>
            <a:rect l="l" t="t" r="r" b="b"/>
            <a:pathLst>
              <a:path w="152400" h="226060">
                <a:moveTo>
                  <a:pt x="151809" y="0"/>
                </a:moveTo>
                <a:lnTo>
                  <a:pt x="0" y="0"/>
                </a:lnTo>
                <a:lnTo>
                  <a:pt x="75904" y="226066"/>
                </a:lnTo>
                <a:lnTo>
                  <a:pt x="151809"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txBox="1"/>
          <p:nvPr/>
        </p:nvSpPr>
        <p:spPr>
          <a:xfrm>
            <a:off x="1514765" y="2058462"/>
            <a:ext cx="6176010" cy="628377"/>
          </a:xfrm>
          <a:prstGeom prst="rect">
            <a:avLst/>
          </a:prstGeom>
        </p:spPr>
        <p:txBody>
          <a:bodyPr vert="horz" wrap="square" lIns="0" tIns="8890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dirty="0">
              <a:ln>
                <a:noFill/>
              </a:ln>
              <a:solidFill>
                <a:prstClr val="black"/>
              </a:solidFill>
              <a:effectLst/>
              <a:uLnTx/>
              <a:uFillTx/>
              <a:latin typeface="Calibri"/>
              <a:ea typeface="+mn-ea"/>
              <a:cs typeface="Calibri"/>
            </a:endParaRPr>
          </a:p>
          <a:p>
            <a:pPr marL="2061845" marR="0" lvl="0" indent="0" algn="l" defTabSz="914400" rtl="0" eaLnBrk="1" fontAlgn="auto" latinLnBrk="0" hangingPunct="1">
              <a:lnSpc>
                <a:spcPct val="100000"/>
              </a:lnSpc>
              <a:spcBef>
                <a:spcPts val="0"/>
              </a:spcBef>
              <a:spcAft>
                <a:spcPts val="0"/>
              </a:spcAft>
              <a:buClrTx/>
              <a:buSzTx/>
              <a:buFontTx/>
              <a:buNone/>
              <a:tabLst>
                <a:tab pos="3314065" algn="l"/>
                <a:tab pos="4564380" algn="l"/>
              </a:tabLst>
              <a:defRPr/>
            </a:pPr>
            <a:r>
              <a:rPr kumimoji="0" sz="1500" b="0" i="0" u="none" strike="noStrike" kern="1200" cap="none" spc="10" normalizeH="0" baseline="0" noProof="0" dirty="0">
                <a:ln>
                  <a:noFill/>
                </a:ln>
                <a:solidFill>
                  <a:prstClr val="black"/>
                </a:solidFill>
                <a:effectLst/>
                <a:uLnTx/>
                <a:uFillTx/>
                <a:latin typeface="Calibri"/>
                <a:ea typeface="+mn-ea"/>
                <a:cs typeface="Calibri"/>
              </a:rPr>
              <a:t>a(n)	b(n)	c(n)</a:t>
            </a:r>
            <a:endParaRPr kumimoji="0" sz="15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3" name="object 43"/>
          <p:cNvSpPr/>
          <p:nvPr/>
        </p:nvSpPr>
        <p:spPr>
          <a:xfrm>
            <a:off x="6414307" y="3350520"/>
            <a:ext cx="353695" cy="0"/>
          </a:xfrm>
          <a:custGeom>
            <a:avLst/>
            <a:gdLst/>
            <a:ahLst/>
            <a:cxnLst/>
            <a:rect l="l" t="t" r="r" b="b"/>
            <a:pathLst>
              <a:path w="353695">
                <a:moveTo>
                  <a:pt x="0" y="0"/>
                </a:moveTo>
                <a:lnTo>
                  <a:pt x="353248"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6748579" y="3275165"/>
            <a:ext cx="227965" cy="151130"/>
          </a:xfrm>
          <a:custGeom>
            <a:avLst/>
            <a:gdLst/>
            <a:ahLst/>
            <a:cxnLst/>
            <a:rect l="l" t="t" r="r" b="b"/>
            <a:pathLst>
              <a:path w="227964" h="151130">
                <a:moveTo>
                  <a:pt x="0" y="0"/>
                </a:moveTo>
                <a:lnTo>
                  <a:pt x="0" y="150710"/>
                </a:lnTo>
                <a:lnTo>
                  <a:pt x="227713" y="75355"/>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txBox="1"/>
          <p:nvPr/>
        </p:nvSpPr>
        <p:spPr>
          <a:xfrm>
            <a:off x="6981596" y="3186462"/>
            <a:ext cx="340995" cy="246221"/>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500" b="0" i="0" u="none" strike="noStrike" kern="1200" cap="none" spc="10" normalizeH="0" baseline="0" noProof="0" dirty="0">
                <a:ln>
                  <a:noFill/>
                </a:ln>
                <a:solidFill>
                  <a:prstClr val="black"/>
                </a:solidFill>
                <a:effectLst/>
                <a:uLnTx/>
                <a:uFillTx/>
                <a:latin typeface="Calibri"/>
                <a:ea typeface="+mn-ea"/>
                <a:cs typeface="Calibri"/>
              </a:rPr>
              <a:t>Y(n)</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
        <p:nvSpPr>
          <p:cNvPr id="46" name="object 46"/>
          <p:cNvSpPr/>
          <p:nvPr/>
        </p:nvSpPr>
        <p:spPr>
          <a:xfrm>
            <a:off x="4128199" y="3133153"/>
            <a:ext cx="351155" cy="539115"/>
          </a:xfrm>
          <a:custGeom>
            <a:avLst/>
            <a:gdLst/>
            <a:ahLst/>
            <a:cxnLst/>
            <a:rect l="l" t="t" r="r" b="b"/>
            <a:pathLst>
              <a:path w="351154" h="539114">
                <a:moveTo>
                  <a:pt x="0" y="538678"/>
                </a:moveTo>
                <a:lnTo>
                  <a:pt x="351091" y="538678"/>
                </a:lnTo>
                <a:lnTo>
                  <a:pt x="351091" y="0"/>
                </a:lnTo>
                <a:lnTo>
                  <a:pt x="0" y="0"/>
                </a:lnTo>
                <a:lnTo>
                  <a:pt x="0" y="538678"/>
                </a:lnTo>
                <a:close/>
              </a:path>
            </a:pathLst>
          </a:custGeom>
          <a:ln w="349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4144806" y="3450028"/>
            <a:ext cx="86360" cy="158750"/>
          </a:xfrm>
          <a:custGeom>
            <a:avLst/>
            <a:gdLst/>
            <a:ahLst/>
            <a:cxnLst/>
            <a:rect l="l" t="t" r="r" b="b"/>
            <a:pathLst>
              <a:path w="86360" h="158750">
                <a:moveTo>
                  <a:pt x="0" y="0"/>
                </a:moveTo>
                <a:lnTo>
                  <a:pt x="85944" y="85322"/>
                </a:lnTo>
                <a:lnTo>
                  <a:pt x="0" y="158428"/>
                </a:lnTo>
              </a:path>
            </a:pathLst>
          </a:custGeom>
          <a:ln w="349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3970063" y="3535575"/>
            <a:ext cx="158750" cy="0"/>
          </a:xfrm>
          <a:custGeom>
            <a:avLst/>
            <a:gdLst/>
            <a:ahLst/>
            <a:cxnLst/>
            <a:rect l="l" t="t" r="r" b="b"/>
            <a:pathLst>
              <a:path w="158750">
                <a:moveTo>
                  <a:pt x="158134" y="0"/>
                </a:moveTo>
                <a:lnTo>
                  <a:pt x="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5369807" y="3133153"/>
            <a:ext cx="351155" cy="539115"/>
          </a:xfrm>
          <a:custGeom>
            <a:avLst/>
            <a:gdLst/>
            <a:ahLst/>
            <a:cxnLst/>
            <a:rect l="l" t="t" r="r" b="b"/>
            <a:pathLst>
              <a:path w="351154" h="539114">
                <a:moveTo>
                  <a:pt x="0" y="538678"/>
                </a:moveTo>
                <a:lnTo>
                  <a:pt x="351091" y="538678"/>
                </a:lnTo>
                <a:lnTo>
                  <a:pt x="351091" y="0"/>
                </a:lnTo>
                <a:lnTo>
                  <a:pt x="0" y="0"/>
                </a:lnTo>
                <a:lnTo>
                  <a:pt x="0" y="538678"/>
                </a:lnTo>
                <a:close/>
              </a:path>
            </a:pathLst>
          </a:custGeom>
          <a:ln w="349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5386349" y="3450028"/>
            <a:ext cx="86360" cy="158750"/>
          </a:xfrm>
          <a:custGeom>
            <a:avLst/>
            <a:gdLst/>
            <a:ahLst/>
            <a:cxnLst/>
            <a:rect l="l" t="t" r="r" b="b"/>
            <a:pathLst>
              <a:path w="86360" h="158750">
                <a:moveTo>
                  <a:pt x="0" y="0"/>
                </a:moveTo>
                <a:lnTo>
                  <a:pt x="85960" y="85322"/>
                </a:lnTo>
                <a:lnTo>
                  <a:pt x="0" y="158428"/>
                </a:lnTo>
              </a:path>
            </a:pathLst>
          </a:custGeom>
          <a:ln w="349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5211672" y="3535575"/>
            <a:ext cx="158750" cy="0"/>
          </a:xfrm>
          <a:custGeom>
            <a:avLst/>
            <a:gdLst/>
            <a:ahLst/>
            <a:cxnLst/>
            <a:rect l="l" t="t" r="r" b="b"/>
            <a:pathLst>
              <a:path w="158750">
                <a:moveTo>
                  <a:pt x="158134" y="0"/>
                </a:moveTo>
                <a:lnTo>
                  <a:pt x="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6122365" y="3200857"/>
            <a:ext cx="292100" cy="290195"/>
          </a:xfrm>
          <a:custGeom>
            <a:avLst/>
            <a:gdLst/>
            <a:ahLst/>
            <a:cxnLst/>
            <a:rect l="l" t="t" r="r" b="b"/>
            <a:pathLst>
              <a:path w="292100" h="290194">
                <a:moveTo>
                  <a:pt x="291940" y="144914"/>
                </a:moveTo>
                <a:lnTo>
                  <a:pt x="284498" y="99113"/>
                </a:lnTo>
                <a:lnTo>
                  <a:pt x="263774" y="59333"/>
                </a:lnTo>
                <a:lnTo>
                  <a:pt x="232174" y="27962"/>
                </a:lnTo>
                <a:lnTo>
                  <a:pt x="192104" y="7388"/>
                </a:lnTo>
                <a:lnTo>
                  <a:pt x="145970" y="0"/>
                </a:lnTo>
                <a:lnTo>
                  <a:pt x="99773" y="7388"/>
                </a:lnTo>
                <a:lnTo>
                  <a:pt x="59696" y="27962"/>
                </a:lnTo>
                <a:lnTo>
                  <a:pt x="28119" y="59333"/>
                </a:lnTo>
                <a:lnTo>
                  <a:pt x="7426" y="99113"/>
                </a:lnTo>
                <a:lnTo>
                  <a:pt x="0" y="144914"/>
                </a:lnTo>
                <a:lnTo>
                  <a:pt x="7426" y="190720"/>
                </a:lnTo>
                <a:lnTo>
                  <a:pt x="28119" y="230501"/>
                </a:lnTo>
                <a:lnTo>
                  <a:pt x="59696" y="261870"/>
                </a:lnTo>
                <a:lnTo>
                  <a:pt x="99773" y="282441"/>
                </a:lnTo>
                <a:lnTo>
                  <a:pt x="145970" y="289828"/>
                </a:lnTo>
                <a:lnTo>
                  <a:pt x="192104" y="282441"/>
                </a:lnTo>
                <a:lnTo>
                  <a:pt x="232174" y="261870"/>
                </a:lnTo>
                <a:lnTo>
                  <a:pt x="263774" y="230501"/>
                </a:lnTo>
                <a:lnTo>
                  <a:pt x="284498" y="190720"/>
                </a:lnTo>
                <a:lnTo>
                  <a:pt x="291940" y="144914"/>
                </a:lnTo>
                <a:close/>
              </a:path>
            </a:pathLst>
          </a:custGeom>
          <a:ln w="3490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6122365" y="3345770"/>
            <a:ext cx="292100" cy="0"/>
          </a:xfrm>
          <a:custGeom>
            <a:avLst/>
            <a:gdLst/>
            <a:ahLst/>
            <a:cxnLst/>
            <a:rect l="l" t="t" r="r" b="b"/>
            <a:pathLst>
              <a:path w="292100">
                <a:moveTo>
                  <a:pt x="291940" y="0"/>
                </a:moveTo>
                <a:lnTo>
                  <a:pt x="0" y="0"/>
                </a:lnTo>
              </a:path>
            </a:pathLst>
          </a:custGeom>
          <a:ln w="347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6270443" y="3200873"/>
            <a:ext cx="0" cy="290195"/>
          </a:xfrm>
          <a:custGeom>
            <a:avLst/>
            <a:gdLst/>
            <a:ahLst/>
            <a:cxnLst/>
            <a:rect l="l" t="t" r="r" b="b"/>
            <a:pathLst>
              <a:path h="290194">
                <a:moveTo>
                  <a:pt x="0" y="0"/>
                </a:moveTo>
                <a:lnTo>
                  <a:pt x="0" y="289796"/>
                </a:lnTo>
              </a:path>
            </a:pathLst>
          </a:custGeom>
          <a:ln w="3503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txBox="1"/>
          <p:nvPr/>
        </p:nvSpPr>
        <p:spPr>
          <a:xfrm>
            <a:off x="4575193" y="3000570"/>
            <a:ext cx="1504315" cy="246221"/>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tab pos="1252855" algn="l"/>
              </a:tabLst>
              <a:defRPr/>
            </a:pPr>
            <a:r>
              <a:rPr kumimoji="0" sz="1500" b="0" i="0" u="none" strike="noStrike" kern="1200" cap="none" spc="15" normalizeH="0" baseline="0" noProof="0" dirty="0">
                <a:ln>
                  <a:noFill/>
                </a:ln>
                <a:solidFill>
                  <a:prstClr val="black"/>
                </a:solidFill>
                <a:effectLst/>
                <a:uLnTx/>
                <a:uFillTx/>
                <a:latin typeface="Calibri"/>
                <a:ea typeface="+mn-ea"/>
                <a:cs typeface="Calibri"/>
              </a:rPr>
              <a:t>w1	w2</a:t>
            </a:r>
            <a:endParaRPr kumimoji="0" sz="1500" b="0" i="0" u="none" strike="noStrike" kern="1200" cap="none" spc="0" normalizeH="0" baseline="0" noProof="0">
              <a:ln>
                <a:noFill/>
              </a:ln>
              <a:solidFill>
                <a:prstClr val="black"/>
              </a:solidFill>
              <a:effectLst/>
              <a:uLnTx/>
              <a:uFillTx/>
              <a:latin typeface="Calibri"/>
              <a:ea typeface="+mn-ea"/>
              <a:cs typeface="Calibri"/>
            </a:endParaRPr>
          </a:p>
        </p:txBody>
      </p:sp>
      <p:sp>
        <p:nvSpPr>
          <p:cNvPr id="56" name="object 56"/>
          <p:cNvSpPr txBox="1"/>
          <p:nvPr/>
        </p:nvSpPr>
        <p:spPr>
          <a:xfrm>
            <a:off x="8112224" y="1844824"/>
            <a:ext cx="2092325" cy="2062480"/>
          </a:xfrm>
          <a:prstGeom prst="rect">
            <a:avLst/>
          </a:prstGeom>
          <a:ln w="31750">
            <a:solidFill>
              <a:srgbClr val="C0C0C0"/>
            </a:solidFill>
          </a:ln>
        </p:spPr>
        <p:txBody>
          <a:bodyPr vert="horz" wrap="square" lIns="0" tIns="33655" rIns="0" bIns="0" rtlCol="0">
            <a:spAutoFit/>
          </a:bodyPr>
          <a:lstStyle/>
          <a:p>
            <a:pPr marL="92075" marR="0" lvl="0" indent="0" algn="l" defTabSz="914400" rtl="0" eaLnBrk="1" fontAlgn="auto" latinLnBrk="0" hangingPunct="1">
              <a:lnSpc>
                <a:spcPct val="100000"/>
              </a:lnSpc>
              <a:spcBef>
                <a:spcPts val="265"/>
              </a:spcBef>
              <a:spcAft>
                <a:spcPts val="0"/>
              </a:spcAft>
              <a:buClrTx/>
              <a:buSzTx/>
              <a:buFontTx/>
              <a:buNone/>
              <a:tabLst>
                <a:tab pos="495934" algn="l"/>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w1,</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w2;</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Y = w2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1550" b="0" i="0" u="none" strike="noStrike" kern="1200" cap="none" spc="0" normalizeH="0" baseline="0" noProof="0">
              <a:ln>
                <a:noFill/>
              </a:ln>
              <a:solidFill>
                <a:prstClr val="black"/>
              </a:solidFill>
              <a:effectLst/>
              <a:uLnTx/>
              <a:uFillTx/>
              <a:latin typeface="Calibri"/>
              <a:ea typeface="+mn-ea"/>
              <a:cs typeface="Calibri"/>
            </a:endParaRPr>
          </a:p>
          <a:p>
            <a:pPr marL="183515" marR="102870" lvl="0" indent="-9144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  </a:t>
            </a:r>
            <a:r>
              <a:rPr kumimoji="0" sz="1600" b="0" i="0" u="none" strike="noStrike" kern="1200" cap="none" spc="-5" normalizeH="0" baseline="0" noProof="0" dirty="0">
                <a:ln>
                  <a:noFill/>
                </a:ln>
                <a:solidFill>
                  <a:srgbClr val="0000FF"/>
                </a:solidFill>
                <a:effectLst/>
                <a:uLnTx/>
                <a:uFillTx/>
                <a:latin typeface="Calibri"/>
                <a:ea typeface="+mn-ea"/>
                <a:cs typeface="Calibri"/>
              </a:rPr>
              <a:t>begin</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36830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w1 &lt;= X +</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a;</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36830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w2 &lt;= w1 +</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b;</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230504"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Fine-Grain Pipelining</a:t>
            </a:r>
          </a:p>
        </p:txBody>
      </p:sp>
      <p:sp>
        <p:nvSpPr>
          <p:cNvPr id="150" name="內容版面配置區 149">
            <a:extLst>
              <a:ext uri="{FF2B5EF4-FFF2-40B4-BE49-F238E27FC236}">
                <a16:creationId xmlns:a16="http://schemas.microsoft.com/office/drawing/2014/main" id="{82C98052-EE3D-15FE-6311-67472327CBBB}"/>
              </a:ext>
            </a:extLst>
          </p:cNvPr>
          <p:cNvSpPr>
            <a:spLocks noGrp="1"/>
          </p:cNvSpPr>
          <p:nvPr>
            <p:ph idx="1"/>
          </p:nvPr>
        </p:nvSpPr>
        <p:spPr/>
        <p:txBody>
          <a:bodyPr/>
          <a:lstStyle/>
          <a:p>
            <a:r>
              <a:rPr lang="en-US" dirty="0"/>
              <a:t>Pipelining at the operation level</a:t>
            </a:r>
          </a:p>
          <a:p>
            <a:pPr lvl="1"/>
            <a:r>
              <a:rPr lang="en-US" dirty="0"/>
              <a:t>Break the multiplier into two parts</a:t>
            </a:r>
          </a:p>
          <a:p>
            <a:endParaRPr lang="en-US" dirty="0"/>
          </a:p>
        </p:txBody>
      </p:sp>
      <p:sp>
        <p:nvSpPr>
          <p:cNvPr id="4" name="object 4"/>
          <p:cNvSpPr/>
          <p:nvPr/>
        </p:nvSpPr>
        <p:spPr>
          <a:xfrm>
            <a:off x="5748147" y="4220083"/>
            <a:ext cx="835025" cy="280670"/>
          </a:xfrm>
          <a:custGeom>
            <a:avLst/>
            <a:gdLst/>
            <a:ahLst/>
            <a:cxnLst/>
            <a:rect l="l" t="t" r="r" b="b"/>
            <a:pathLst>
              <a:path w="835025" h="280670">
                <a:moveTo>
                  <a:pt x="749935" y="0"/>
                </a:moveTo>
                <a:lnTo>
                  <a:pt x="749935" y="70104"/>
                </a:lnTo>
                <a:lnTo>
                  <a:pt x="0" y="70104"/>
                </a:lnTo>
                <a:lnTo>
                  <a:pt x="0" y="210566"/>
                </a:lnTo>
                <a:lnTo>
                  <a:pt x="749935" y="210566"/>
                </a:lnTo>
                <a:lnTo>
                  <a:pt x="749935" y="280670"/>
                </a:lnTo>
                <a:lnTo>
                  <a:pt x="835025" y="140335"/>
                </a:lnTo>
                <a:lnTo>
                  <a:pt x="749935" y="0"/>
                </a:lnTo>
                <a:close/>
              </a:path>
            </a:pathLst>
          </a:custGeom>
          <a:solidFill>
            <a:srgbClr val="33993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748147" y="4220083"/>
            <a:ext cx="835025" cy="280670"/>
          </a:xfrm>
          <a:custGeom>
            <a:avLst/>
            <a:gdLst/>
            <a:ahLst/>
            <a:cxnLst/>
            <a:rect l="l" t="t" r="r" b="b"/>
            <a:pathLst>
              <a:path w="835025" h="280670">
                <a:moveTo>
                  <a:pt x="749935" y="280670"/>
                </a:moveTo>
                <a:lnTo>
                  <a:pt x="749935" y="210566"/>
                </a:lnTo>
                <a:lnTo>
                  <a:pt x="0" y="210566"/>
                </a:lnTo>
                <a:lnTo>
                  <a:pt x="0" y="70104"/>
                </a:lnTo>
                <a:lnTo>
                  <a:pt x="749935" y="70104"/>
                </a:lnTo>
                <a:lnTo>
                  <a:pt x="749935" y="0"/>
                </a:lnTo>
                <a:lnTo>
                  <a:pt x="835025" y="140335"/>
                </a:lnTo>
                <a:lnTo>
                  <a:pt x="749935" y="280670"/>
                </a:lnTo>
                <a:close/>
              </a:path>
            </a:pathLst>
          </a:custGeom>
          <a:ln w="25400">
            <a:solidFill>
              <a:srgbClr val="3399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609257" y="3379068"/>
            <a:ext cx="757555" cy="0"/>
          </a:xfrm>
          <a:custGeom>
            <a:avLst/>
            <a:gdLst/>
            <a:ahLst/>
            <a:cxnLst/>
            <a:rect l="l" t="t" r="r" b="b"/>
            <a:pathLst>
              <a:path w="757555">
                <a:moveTo>
                  <a:pt x="0" y="0"/>
                </a:moveTo>
                <a:lnTo>
                  <a:pt x="756944"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3348865" y="4951941"/>
            <a:ext cx="255904" cy="255270"/>
          </a:xfrm>
          <a:custGeom>
            <a:avLst/>
            <a:gdLst/>
            <a:ahLst/>
            <a:cxnLst/>
            <a:rect l="l" t="t" r="r" b="b"/>
            <a:pathLst>
              <a:path w="255905" h="255270">
                <a:moveTo>
                  <a:pt x="255355" y="127441"/>
                </a:moveTo>
                <a:lnTo>
                  <a:pt x="245320" y="77833"/>
                </a:lnTo>
                <a:lnTo>
                  <a:pt x="217956" y="37324"/>
                </a:lnTo>
                <a:lnTo>
                  <a:pt x="177372" y="10014"/>
                </a:lnTo>
                <a:lnTo>
                  <a:pt x="127677" y="0"/>
                </a:lnTo>
                <a:lnTo>
                  <a:pt x="77983" y="10014"/>
                </a:lnTo>
                <a:lnTo>
                  <a:pt x="37398" y="37324"/>
                </a:lnTo>
                <a:lnTo>
                  <a:pt x="10034" y="77833"/>
                </a:lnTo>
                <a:lnTo>
                  <a:pt x="0" y="127441"/>
                </a:lnTo>
                <a:lnTo>
                  <a:pt x="10034" y="177044"/>
                </a:lnTo>
                <a:lnTo>
                  <a:pt x="37398" y="217553"/>
                </a:lnTo>
                <a:lnTo>
                  <a:pt x="77983" y="244867"/>
                </a:lnTo>
                <a:lnTo>
                  <a:pt x="127677" y="254883"/>
                </a:lnTo>
                <a:lnTo>
                  <a:pt x="177372" y="244869"/>
                </a:lnTo>
                <a:lnTo>
                  <a:pt x="217956" y="217559"/>
                </a:lnTo>
                <a:lnTo>
                  <a:pt x="245320" y="177050"/>
                </a:lnTo>
                <a:lnTo>
                  <a:pt x="255355" y="127441"/>
                </a:lnTo>
                <a:close/>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3348865" y="5079382"/>
            <a:ext cx="255904" cy="0"/>
          </a:xfrm>
          <a:custGeom>
            <a:avLst/>
            <a:gdLst/>
            <a:ahLst/>
            <a:cxnLst/>
            <a:rect l="l" t="t" r="r" b="b"/>
            <a:pathLst>
              <a:path w="255905">
                <a:moveTo>
                  <a:pt x="255355" y="0"/>
                </a:moveTo>
                <a:lnTo>
                  <a:pt x="0"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3478529" y="4951955"/>
            <a:ext cx="0" cy="255270"/>
          </a:xfrm>
          <a:custGeom>
            <a:avLst/>
            <a:gdLst/>
            <a:ahLst/>
            <a:cxnLst/>
            <a:rect l="l" t="t" r="r" b="b"/>
            <a:pathLst>
              <a:path h="255270">
                <a:moveTo>
                  <a:pt x="0" y="0"/>
                </a:moveTo>
                <a:lnTo>
                  <a:pt x="0" y="254855"/>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375322" y="3379068"/>
            <a:ext cx="288290" cy="0"/>
          </a:xfrm>
          <a:custGeom>
            <a:avLst/>
            <a:gdLst/>
            <a:ahLst/>
            <a:cxnLst/>
            <a:rect l="l" t="t" r="r" b="b"/>
            <a:pathLst>
              <a:path w="288289">
                <a:moveTo>
                  <a:pt x="0" y="0"/>
                </a:moveTo>
                <a:lnTo>
                  <a:pt x="288182"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650737" y="3328092"/>
            <a:ext cx="153670" cy="102235"/>
          </a:xfrm>
          <a:custGeom>
            <a:avLst/>
            <a:gdLst/>
            <a:ahLst/>
            <a:cxnLst/>
            <a:rect l="l" t="t" r="r" b="b"/>
            <a:pathLst>
              <a:path w="153669"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txBox="1"/>
          <p:nvPr/>
        </p:nvSpPr>
        <p:spPr>
          <a:xfrm>
            <a:off x="1590451" y="3034309"/>
            <a:ext cx="306705"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5" normalizeH="0" baseline="0" noProof="0" dirty="0">
                <a:ln>
                  <a:noFill/>
                </a:ln>
                <a:solidFill>
                  <a:prstClr val="black"/>
                </a:solidFill>
                <a:effectLst/>
                <a:uLnTx/>
                <a:uFillTx/>
                <a:latin typeface="Calibri"/>
                <a:ea typeface="+mn-ea"/>
                <a:cs typeface="Calibri"/>
              </a:rPr>
              <a:t>X(n)</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13" name="object 13"/>
          <p:cNvSpPr txBox="1"/>
          <p:nvPr/>
        </p:nvSpPr>
        <p:spPr>
          <a:xfrm>
            <a:off x="1690202" y="3975962"/>
            <a:ext cx="107314"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5" normalizeH="0" baseline="0" noProof="0" dirty="0">
                <a:ln>
                  <a:noFill/>
                </a:ln>
                <a:solidFill>
                  <a:prstClr val="black"/>
                </a:solidFill>
                <a:effectLst/>
                <a:uLnTx/>
                <a:uFillTx/>
                <a:latin typeface="Calibri"/>
                <a:ea typeface="+mn-ea"/>
                <a:cs typeface="Calibri"/>
              </a:rPr>
              <a:t>a</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object 14"/>
          <p:cNvSpPr txBox="1"/>
          <p:nvPr/>
        </p:nvSpPr>
        <p:spPr>
          <a:xfrm>
            <a:off x="3020093" y="3990122"/>
            <a:ext cx="114935"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20" normalizeH="0" baseline="0" noProof="0" dirty="0">
                <a:ln>
                  <a:noFill/>
                </a:ln>
                <a:solidFill>
                  <a:prstClr val="black"/>
                </a:solidFill>
                <a:effectLst/>
                <a:uLnTx/>
                <a:uFillTx/>
                <a:latin typeface="Calibri"/>
                <a:ea typeface="+mn-ea"/>
                <a:cs typeface="Calibri"/>
              </a:rPr>
              <a:t>b</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txBox="1"/>
          <p:nvPr/>
        </p:nvSpPr>
        <p:spPr>
          <a:xfrm>
            <a:off x="5154723" y="4790202"/>
            <a:ext cx="301625"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0" normalizeH="0" baseline="0" noProof="0" dirty="0">
                <a:ln>
                  <a:noFill/>
                </a:ln>
                <a:solidFill>
                  <a:prstClr val="black"/>
                </a:solidFill>
                <a:effectLst/>
                <a:uLnTx/>
                <a:uFillTx/>
                <a:latin typeface="Calibri"/>
                <a:ea typeface="+mn-ea"/>
                <a:cs typeface="Calibri"/>
              </a:rPr>
              <a:t>Y</a:t>
            </a:r>
            <a:r>
              <a:rPr kumimoji="0" sz="1300" b="0" i="0" u="none" strike="noStrike" kern="1200" cap="none" spc="15" normalizeH="0" baseline="0" noProof="0" dirty="0">
                <a:ln>
                  <a:noFill/>
                </a:ln>
                <a:solidFill>
                  <a:prstClr val="black"/>
                </a:solidFill>
                <a:effectLst/>
                <a:uLnTx/>
                <a:uFillTx/>
                <a:latin typeface="Calibri"/>
                <a:ea typeface="+mn-ea"/>
                <a:cs typeface="Calibri"/>
              </a:rPr>
              <a:t>(n)</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16" name="object 16"/>
          <p:cNvSpPr/>
          <p:nvPr/>
        </p:nvSpPr>
        <p:spPr>
          <a:xfrm>
            <a:off x="2782047" y="3279309"/>
            <a:ext cx="264160" cy="407034"/>
          </a:xfrm>
          <a:custGeom>
            <a:avLst/>
            <a:gdLst/>
            <a:ahLst/>
            <a:cxnLst/>
            <a:rect l="l" t="t" r="r" b="b"/>
            <a:pathLst>
              <a:path w="264160" h="407035">
                <a:moveTo>
                  <a:pt x="0" y="406610"/>
                </a:moveTo>
                <a:lnTo>
                  <a:pt x="263583" y="406610"/>
                </a:lnTo>
                <a:lnTo>
                  <a:pt x="263583" y="0"/>
                </a:lnTo>
                <a:lnTo>
                  <a:pt x="0" y="0"/>
                </a:lnTo>
                <a:lnTo>
                  <a:pt x="0" y="40661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2782047" y="3279309"/>
            <a:ext cx="264160" cy="407034"/>
          </a:xfrm>
          <a:custGeom>
            <a:avLst/>
            <a:gdLst/>
            <a:ahLst/>
            <a:cxnLst/>
            <a:rect l="l" t="t" r="r" b="b"/>
            <a:pathLst>
              <a:path w="264160" h="407035">
                <a:moveTo>
                  <a:pt x="0" y="406610"/>
                </a:moveTo>
                <a:lnTo>
                  <a:pt x="263583" y="406610"/>
                </a:lnTo>
                <a:lnTo>
                  <a:pt x="263583" y="0"/>
                </a:lnTo>
                <a:lnTo>
                  <a:pt x="0" y="0"/>
                </a:lnTo>
                <a:lnTo>
                  <a:pt x="0" y="406610"/>
                </a:lnTo>
                <a:close/>
              </a:path>
            </a:pathLst>
          </a:custGeom>
          <a:ln w="306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2794517" y="3518405"/>
            <a:ext cx="64769" cy="120014"/>
          </a:xfrm>
          <a:custGeom>
            <a:avLst/>
            <a:gdLst/>
            <a:ahLst/>
            <a:cxnLst/>
            <a:rect l="l" t="t" r="r" b="b"/>
            <a:pathLst>
              <a:path w="64769" h="120014">
                <a:moveTo>
                  <a:pt x="0" y="0"/>
                </a:moveTo>
                <a:lnTo>
                  <a:pt x="64519" y="64428"/>
                </a:lnTo>
                <a:lnTo>
                  <a:pt x="0" y="119653"/>
                </a:lnTo>
              </a:path>
            </a:pathLst>
          </a:custGeom>
          <a:ln w="306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2663321" y="3582975"/>
            <a:ext cx="118745" cy="0"/>
          </a:xfrm>
          <a:custGeom>
            <a:avLst/>
            <a:gdLst/>
            <a:ahLst/>
            <a:cxnLst/>
            <a:rect l="l" t="t" r="r" b="b"/>
            <a:pathLst>
              <a:path w="118744">
                <a:moveTo>
                  <a:pt x="118726" y="0"/>
                </a:moveTo>
                <a:lnTo>
                  <a:pt x="0"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txBox="1"/>
          <p:nvPr/>
        </p:nvSpPr>
        <p:spPr>
          <a:xfrm>
            <a:off x="2174326" y="5294315"/>
            <a:ext cx="2452370" cy="252633"/>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550" b="0" i="0" u="none" strike="noStrike" kern="1200" cap="none" spc="5" normalizeH="0" baseline="0" noProof="0" dirty="0">
                <a:ln>
                  <a:noFill/>
                </a:ln>
                <a:solidFill>
                  <a:prstClr val="black"/>
                </a:solidFill>
                <a:effectLst/>
                <a:uLnTx/>
                <a:uFillTx/>
                <a:latin typeface="Calibri"/>
                <a:ea typeface="+mn-ea"/>
                <a:cs typeface="Calibri"/>
              </a:rPr>
              <a:t>Y(n) = </a:t>
            </a:r>
            <a:r>
              <a:rPr kumimoji="0" sz="1550" b="0" i="0" u="none" strike="noStrike" kern="1200" cap="none" spc="0" normalizeH="0" baseline="0" noProof="0" dirty="0">
                <a:ln>
                  <a:noFill/>
                </a:ln>
                <a:solidFill>
                  <a:prstClr val="black"/>
                </a:solidFill>
                <a:effectLst/>
                <a:uLnTx/>
                <a:uFillTx/>
                <a:latin typeface="Calibri"/>
                <a:ea typeface="+mn-ea"/>
                <a:cs typeface="Calibri"/>
              </a:rPr>
              <a:t>ax(n) </a:t>
            </a:r>
            <a:r>
              <a:rPr kumimoji="0" sz="1550" b="0" i="0" u="none" strike="noStrike" kern="1200" cap="none" spc="5" normalizeH="0" baseline="0" noProof="0" dirty="0">
                <a:ln>
                  <a:noFill/>
                </a:ln>
                <a:solidFill>
                  <a:prstClr val="black"/>
                </a:solidFill>
                <a:effectLst/>
                <a:uLnTx/>
                <a:uFillTx/>
                <a:latin typeface="Calibri"/>
                <a:ea typeface="+mn-ea"/>
                <a:cs typeface="Calibri"/>
              </a:rPr>
              <a:t>+ </a:t>
            </a:r>
            <a:r>
              <a:rPr kumimoji="0" sz="1550" b="0" i="0" u="none" strike="noStrike" kern="1200" cap="none" spc="0" normalizeH="0" baseline="0" noProof="0" dirty="0">
                <a:ln>
                  <a:noFill/>
                </a:ln>
                <a:solidFill>
                  <a:prstClr val="black"/>
                </a:solidFill>
                <a:effectLst/>
                <a:uLnTx/>
                <a:uFillTx/>
                <a:latin typeface="Calibri"/>
                <a:ea typeface="+mn-ea"/>
                <a:cs typeface="Calibri"/>
              </a:rPr>
              <a:t>bx(n-1) </a:t>
            </a:r>
            <a:r>
              <a:rPr kumimoji="0" sz="1550" b="0" i="0" u="none" strike="noStrike" kern="1200" cap="none" spc="5" normalizeH="0" baseline="0" noProof="0" dirty="0">
                <a:ln>
                  <a:noFill/>
                </a:ln>
                <a:solidFill>
                  <a:prstClr val="black"/>
                </a:solidFill>
                <a:effectLst/>
                <a:uLnTx/>
                <a:uFillTx/>
                <a:latin typeface="Calibri"/>
                <a:ea typeface="+mn-ea"/>
                <a:cs typeface="Calibri"/>
              </a:rPr>
              <a:t>+</a:t>
            </a:r>
            <a:r>
              <a:rPr kumimoji="0" sz="1550" b="0" i="0" u="none" strike="noStrike" kern="1200" cap="none" spc="-30" normalizeH="0" baseline="0" noProof="0" dirty="0">
                <a:ln>
                  <a:noFill/>
                </a:ln>
                <a:solidFill>
                  <a:prstClr val="black"/>
                </a:solidFill>
                <a:effectLst/>
                <a:uLnTx/>
                <a:uFillTx/>
                <a:latin typeface="Calibri"/>
                <a:ea typeface="+mn-ea"/>
                <a:cs typeface="Calibri"/>
              </a:rPr>
              <a:t> </a:t>
            </a:r>
            <a:r>
              <a:rPr kumimoji="0" sz="1550" b="0" i="0" u="none" strike="noStrike" kern="1200" cap="none" spc="0" normalizeH="0" baseline="0" noProof="0" dirty="0">
                <a:ln>
                  <a:noFill/>
                </a:ln>
                <a:solidFill>
                  <a:prstClr val="black"/>
                </a:solidFill>
                <a:effectLst/>
                <a:uLnTx/>
                <a:uFillTx/>
                <a:latin typeface="Calibri"/>
                <a:ea typeface="+mn-ea"/>
                <a:cs typeface="Calibri"/>
              </a:rPr>
              <a:t>cx(n-2)</a:t>
            </a:r>
            <a:endParaRPr kumimoji="0" sz="1550" b="0" i="0" u="none" strike="noStrike" kern="1200" cap="none" spc="0" normalizeH="0" baseline="0" noProof="0">
              <a:ln>
                <a:noFill/>
              </a:ln>
              <a:solidFill>
                <a:prstClr val="black"/>
              </a:solidFill>
              <a:effectLst/>
              <a:uLnTx/>
              <a:uFillTx/>
              <a:latin typeface="Calibri"/>
              <a:ea typeface="+mn-ea"/>
              <a:cs typeface="Calibri"/>
            </a:endParaRPr>
          </a:p>
        </p:txBody>
      </p:sp>
      <p:sp>
        <p:nvSpPr>
          <p:cNvPr id="21" name="object 21"/>
          <p:cNvSpPr/>
          <p:nvPr/>
        </p:nvSpPr>
        <p:spPr>
          <a:xfrm>
            <a:off x="2088044" y="4107610"/>
            <a:ext cx="255904" cy="255270"/>
          </a:xfrm>
          <a:custGeom>
            <a:avLst/>
            <a:gdLst/>
            <a:ahLst/>
            <a:cxnLst/>
            <a:rect l="l" t="t" r="r" b="b"/>
            <a:pathLst>
              <a:path w="255905" h="255270">
                <a:moveTo>
                  <a:pt x="217963" y="217585"/>
                </a:moveTo>
                <a:lnTo>
                  <a:pt x="246012" y="175426"/>
                </a:lnTo>
                <a:lnTo>
                  <a:pt x="255362" y="127473"/>
                </a:lnTo>
                <a:lnTo>
                  <a:pt x="246012" y="79526"/>
                </a:lnTo>
                <a:lnTo>
                  <a:pt x="217963" y="37382"/>
                </a:lnTo>
                <a:lnTo>
                  <a:pt x="175725" y="9345"/>
                </a:lnTo>
                <a:lnTo>
                  <a:pt x="127681" y="0"/>
                </a:lnTo>
                <a:lnTo>
                  <a:pt x="79636" y="9345"/>
                </a:lnTo>
                <a:lnTo>
                  <a:pt x="37398" y="37382"/>
                </a:lnTo>
                <a:lnTo>
                  <a:pt x="9349" y="79526"/>
                </a:lnTo>
                <a:lnTo>
                  <a:pt x="0" y="127473"/>
                </a:lnTo>
                <a:lnTo>
                  <a:pt x="9349" y="175426"/>
                </a:lnTo>
                <a:lnTo>
                  <a:pt x="37398" y="217585"/>
                </a:lnTo>
                <a:lnTo>
                  <a:pt x="79636" y="245583"/>
                </a:lnTo>
                <a:lnTo>
                  <a:pt x="127681" y="254915"/>
                </a:lnTo>
                <a:lnTo>
                  <a:pt x="175725" y="245583"/>
                </a:lnTo>
                <a:lnTo>
                  <a:pt x="217963" y="217585"/>
                </a:lnTo>
                <a:close/>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2125443" y="4144993"/>
            <a:ext cx="180975" cy="180340"/>
          </a:xfrm>
          <a:custGeom>
            <a:avLst/>
            <a:gdLst/>
            <a:ahLst/>
            <a:cxnLst/>
            <a:rect l="l" t="t" r="r" b="b"/>
            <a:pathLst>
              <a:path w="180975" h="180339">
                <a:moveTo>
                  <a:pt x="180564" y="180202"/>
                </a:moveTo>
                <a:lnTo>
                  <a:pt x="0" y="0"/>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2126820" y="4146409"/>
            <a:ext cx="180975" cy="180340"/>
          </a:xfrm>
          <a:custGeom>
            <a:avLst/>
            <a:gdLst/>
            <a:ahLst/>
            <a:cxnLst/>
            <a:rect l="l" t="t" r="r" b="b"/>
            <a:pathLst>
              <a:path w="180975" h="180339">
                <a:moveTo>
                  <a:pt x="180550" y="0"/>
                </a:moveTo>
                <a:lnTo>
                  <a:pt x="0" y="180146"/>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2215725" y="3379068"/>
            <a:ext cx="0" cy="593090"/>
          </a:xfrm>
          <a:custGeom>
            <a:avLst/>
            <a:gdLst/>
            <a:ahLst/>
            <a:cxnLst/>
            <a:rect l="l" t="t" r="r" b="b"/>
            <a:pathLst>
              <a:path h="593089">
                <a:moveTo>
                  <a:pt x="0" y="0"/>
                </a:moveTo>
                <a:lnTo>
                  <a:pt x="0" y="592462"/>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2164655" y="3958788"/>
            <a:ext cx="102235" cy="153035"/>
          </a:xfrm>
          <a:custGeom>
            <a:avLst/>
            <a:gdLst/>
            <a:ahLst/>
            <a:cxnLst/>
            <a:rect l="l" t="t" r="r" b="b"/>
            <a:pathLst>
              <a:path w="102234" h="153035">
                <a:moveTo>
                  <a:pt x="102142" y="0"/>
                </a:moveTo>
                <a:lnTo>
                  <a:pt x="0" y="0"/>
                </a:lnTo>
                <a:lnTo>
                  <a:pt x="51071" y="152930"/>
                </a:lnTo>
                <a:lnTo>
                  <a:pt x="10214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2146784" y="3305997"/>
            <a:ext cx="137882" cy="137646"/>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3348865" y="4135329"/>
            <a:ext cx="255904" cy="255270"/>
          </a:xfrm>
          <a:custGeom>
            <a:avLst/>
            <a:gdLst/>
            <a:ahLst/>
            <a:cxnLst/>
            <a:rect l="l" t="t" r="r" b="b"/>
            <a:pathLst>
              <a:path w="255905" h="255270">
                <a:moveTo>
                  <a:pt x="217903" y="217550"/>
                </a:moveTo>
                <a:lnTo>
                  <a:pt x="245992" y="175389"/>
                </a:lnTo>
                <a:lnTo>
                  <a:pt x="255355" y="127429"/>
                </a:lnTo>
                <a:lnTo>
                  <a:pt x="245992" y="79461"/>
                </a:lnTo>
                <a:lnTo>
                  <a:pt x="217903" y="37276"/>
                </a:lnTo>
                <a:lnTo>
                  <a:pt x="175703" y="9319"/>
                </a:lnTo>
                <a:lnTo>
                  <a:pt x="127677" y="0"/>
                </a:lnTo>
                <a:lnTo>
                  <a:pt x="79652" y="9319"/>
                </a:lnTo>
                <a:lnTo>
                  <a:pt x="37452" y="37276"/>
                </a:lnTo>
                <a:lnTo>
                  <a:pt x="9363" y="79461"/>
                </a:lnTo>
                <a:lnTo>
                  <a:pt x="0" y="127429"/>
                </a:lnTo>
                <a:lnTo>
                  <a:pt x="9363" y="175389"/>
                </a:lnTo>
                <a:lnTo>
                  <a:pt x="37452" y="217550"/>
                </a:lnTo>
                <a:lnTo>
                  <a:pt x="79652" y="245547"/>
                </a:lnTo>
                <a:lnTo>
                  <a:pt x="127677" y="254880"/>
                </a:lnTo>
                <a:lnTo>
                  <a:pt x="175703" y="245547"/>
                </a:lnTo>
                <a:lnTo>
                  <a:pt x="217903" y="217550"/>
                </a:lnTo>
                <a:close/>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386318" y="4172606"/>
            <a:ext cx="180975" cy="180340"/>
          </a:xfrm>
          <a:custGeom>
            <a:avLst/>
            <a:gdLst/>
            <a:ahLst/>
            <a:cxnLst/>
            <a:rect l="l" t="t" r="r" b="b"/>
            <a:pathLst>
              <a:path w="180975" h="180339">
                <a:moveTo>
                  <a:pt x="180451" y="180273"/>
                </a:moveTo>
                <a:lnTo>
                  <a:pt x="0" y="0"/>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3387595" y="4174021"/>
            <a:ext cx="180975" cy="180340"/>
          </a:xfrm>
          <a:custGeom>
            <a:avLst/>
            <a:gdLst/>
            <a:ahLst/>
            <a:cxnLst/>
            <a:rect l="l" t="t" r="r" b="b"/>
            <a:pathLst>
              <a:path w="180975" h="180339">
                <a:moveTo>
                  <a:pt x="180593" y="0"/>
                </a:moveTo>
                <a:lnTo>
                  <a:pt x="0" y="180216"/>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3476543" y="3374820"/>
            <a:ext cx="0" cy="624840"/>
          </a:xfrm>
          <a:custGeom>
            <a:avLst/>
            <a:gdLst/>
            <a:ahLst/>
            <a:cxnLst/>
            <a:rect l="l" t="t" r="r" b="b"/>
            <a:pathLst>
              <a:path h="624839">
                <a:moveTo>
                  <a:pt x="0" y="0"/>
                </a:moveTo>
                <a:lnTo>
                  <a:pt x="0" y="624323"/>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3425472" y="3986400"/>
            <a:ext cx="102235" cy="153035"/>
          </a:xfrm>
          <a:custGeom>
            <a:avLst/>
            <a:gdLst/>
            <a:ahLst/>
            <a:cxnLst/>
            <a:rect l="l" t="t" r="r" b="b"/>
            <a:pathLst>
              <a:path w="102235" h="153035">
                <a:moveTo>
                  <a:pt x="102142" y="0"/>
                </a:moveTo>
                <a:lnTo>
                  <a:pt x="0" y="0"/>
                </a:lnTo>
                <a:lnTo>
                  <a:pt x="51071" y="152930"/>
                </a:lnTo>
                <a:lnTo>
                  <a:pt x="10214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057051" y="3374820"/>
            <a:ext cx="788035" cy="0"/>
          </a:xfrm>
          <a:custGeom>
            <a:avLst/>
            <a:gdLst/>
            <a:ahLst/>
            <a:cxnLst/>
            <a:rect l="l" t="t" r="r" b="b"/>
            <a:pathLst>
              <a:path w="788035">
                <a:moveTo>
                  <a:pt x="0" y="0"/>
                </a:moveTo>
                <a:lnTo>
                  <a:pt x="787487"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831770" y="3323844"/>
            <a:ext cx="153670" cy="102235"/>
          </a:xfrm>
          <a:custGeom>
            <a:avLst/>
            <a:gdLst/>
            <a:ahLst/>
            <a:cxnLst/>
            <a:rect l="l" t="t" r="r" b="b"/>
            <a:pathLst>
              <a:path w="153669"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3994205" y="3279309"/>
            <a:ext cx="264160" cy="407034"/>
          </a:xfrm>
          <a:custGeom>
            <a:avLst/>
            <a:gdLst/>
            <a:ahLst/>
            <a:cxnLst/>
            <a:rect l="l" t="t" r="r" b="b"/>
            <a:pathLst>
              <a:path w="264160" h="407035">
                <a:moveTo>
                  <a:pt x="0" y="406610"/>
                </a:moveTo>
                <a:lnTo>
                  <a:pt x="263583" y="406610"/>
                </a:lnTo>
                <a:lnTo>
                  <a:pt x="263583" y="0"/>
                </a:lnTo>
                <a:lnTo>
                  <a:pt x="0" y="0"/>
                </a:lnTo>
                <a:lnTo>
                  <a:pt x="0" y="406610"/>
                </a:lnTo>
                <a:close/>
              </a:path>
            </a:pathLst>
          </a:custGeom>
          <a:ln w="306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4006690" y="3518405"/>
            <a:ext cx="64769" cy="120014"/>
          </a:xfrm>
          <a:custGeom>
            <a:avLst/>
            <a:gdLst/>
            <a:ahLst/>
            <a:cxnLst/>
            <a:rect l="l" t="t" r="r" b="b"/>
            <a:pathLst>
              <a:path w="64769" h="120014">
                <a:moveTo>
                  <a:pt x="0" y="0"/>
                </a:moveTo>
                <a:lnTo>
                  <a:pt x="64548" y="64428"/>
                </a:lnTo>
                <a:lnTo>
                  <a:pt x="0" y="119653"/>
                </a:lnTo>
              </a:path>
            </a:pathLst>
          </a:custGeom>
          <a:ln w="306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3875607" y="3582975"/>
            <a:ext cx="118745" cy="0"/>
          </a:xfrm>
          <a:custGeom>
            <a:avLst/>
            <a:gdLst/>
            <a:ahLst/>
            <a:cxnLst/>
            <a:rect l="l" t="t" r="r" b="b"/>
            <a:pathLst>
              <a:path w="118744">
                <a:moveTo>
                  <a:pt x="118598" y="0"/>
                </a:moveTo>
                <a:lnTo>
                  <a:pt x="0"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4257788" y="3374820"/>
            <a:ext cx="543560" cy="0"/>
          </a:xfrm>
          <a:custGeom>
            <a:avLst/>
            <a:gdLst/>
            <a:ahLst/>
            <a:cxnLst/>
            <a:rect l="l" t="t" r="r" b="b"/>
            <a:pathLst>
              <a:path w="543560">
                <a:moveTo>
                  <a:pt x="0" y="0"/>
                </a:moveTo>
                <a:lnTo>
                  <a:pt x="543481"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1659495" y="4239626"/>
            <a:ext cx="288290" cy="0"/>
          </a:xfrm>
          <a:custGeom>
            <a:avLst/>
            <a:gdLst/>
            <a:ahLst/>
            <a:cxnLst/>
            <a:rect l="l" t="t" r="r" b="b"/>
            <a:pathLst>
              <a:path w="288290">
                <a:moveTo>
                  <a:pt x="0" y="0"/>
                </a:moveTo>
                <a:lnTo>
                  <a:pt x="288191"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1934919" y="4188650"/>
            <a:ext cx="153670" cy="102235"/>
          </a:xfrm>
          <a:custGeom>
            <a:avLst/>
            <a:gdLst/>
            <a:ahLst/>
            <a:cxnLst/>
            <a:rect l="l" t="t" r="r" b="b"/>
            <a:pathLst>
              <a:path w="153669"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2920336" y="4257751"/>
            <a:ext cx="288290" cy="0"/>
          </a:xfrm>
          <a:custGeom>
            <a:avLst/>
            <a:gdLst/>
            <a:ahLst/>
            <a:cxnLst/>
            <a:rect l="l" t="t" r="r" b="b"/>
            <a:pathLst>
              <a:path w="288289">
                <a:moveTo>
                  <a:pt x="0" y="0"/>
                </a:moveTo>
                <a:lnTo>
                  <a:pt x="288225"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3195793" y="4206775"/>
            <a:ext cx="153670" cy="102235"/>
          </a:xfrm>
          <a:custGeom>
            <a:avLst/>
            <a:gdLst/>
            <a:ahLst/>
            <a:cxnLst/>
            <a:rect l="l" t="t" r="r" b="b"/>
            <a:pathLst>
              <a:path w="153669"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4696255" y="4139463"/>
            <a:ext cx="255904" cy="255270"/>
          </a:xfrm>
          <a:custGeom>
            <a:avLst/>
            <a:gdLst/>
            <a:ahLst/>
            <a:cxnLst/>
            <a:rect l="l" t="t" r="r" b="b"/>
            <a:pathLst>
              <a:path w="255904" h="255270">
                <a:moveTo>
                  <a:pt x="217938" y="217592"/>
                </a:moveTo>
                <a:lnTo>
                  <a:pt x="246027" y="175432"/>
                </a:lnTo>
                <a:lnTo>
                  <a:pt x="255390" y="127477"/>
                </a:lnTo>
                <a:lnTo>
                  <a:pt x="246027" y="79521"/>
                </a:lnTo>
                <a:lnTo>
                  <a:pt x="217938" y="37361"/>
                </a:lnTo>
                <a:lnTo>
                  <a:pt x="175736" y="9340"/>
                </a:lnTo>
                <a:lnTo>
                  <a:pt x="127695" y="0"/>
                </a:lnTo>
                <a:lnTo>
                  <a:pt x="79627" y="9340"/>
                </a:lnTo>
                <a:lnTo>
                  <a:pt x="37345" y="37361"/>
                </a:lnTo>
                <a:lnTo>
                  <a:pt x="9336" y="79521"/>
                </a:lnTo>
                <a:lnTo>
                  <a:pt x="0" y="127477"/>
                </a:lnTo>
                <a:lnTo>
                  <a:pt x="9336" y="175432"/>
                </a:lnTo>
                <a:lnTo>
                  <a:pt x="37345" y="217592"/>
                </a:lnTo>
                <a:lnTo>
                  <a:pt x="79627" y="245590"/>
                </a:lnTo>
                <a:lnTo>
                  <a:pt x="127695" y="254922"/>
                </a:lnTo>
                <a:lnTo>
                  <a:pt x="175736" y="245590"/>
                </a:lnTo>
                <a:lnTo>
                  <a:pt x="217938" y="217592"/>
                </a:lnTo>
                <a:close/>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4733602" y="4176826"/>
            <a:ext cx="180975" cy="180340"/>
          </a:xfrm>
          <a:custGeom>
            <a:avLst/>
            <a:gdLst/>
            <a:ahLst/>
            <a:cxnLst/>
            <a:rect l="l" t="t" r="r" b="b"/>
            <a:pathLst>
              <a:path w="180975" h="180339">
                <a:moveTo>
                  <a:pt x="180593" y="180231"/>
                </a:moveTo>
                <a:lnTo>
                  <a:pt x="0" y="0"/>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4735020" y="4178199"/>
            <a:ext cx="180975" cy="180340"/>
          </a:xfrm>
          <a:custGeom>
            <a:avLst/>
            <a:gdLst/>
            <a:ahLst/>
            <a:cxnLst/>
            <a:rect l="l" t="t" r="r" b="b"/>
            <a:pathLst>
              <a:path w="180975" h="180339">
                <a:moveTo>
                  <a:pt x="180593" y="0"/>
                </a:moveTo>
                <a:lnTo>
                  <a:pt x="0" y="180216"/>
                </a:lnTo>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4823968" y="3379068"/>
            <a:ext cx="0" cy="624840"/>
          </a:xfrm>
          <a:custGeom>
            <a:avLst/>
            <a:gdLst/>
            <a:ahLst/>
            <a:cxnLst/>
            <a:rect l="l" t="t" r="r" b="b"/>
            <a:pathLst>
              <a:path h="624839">
                <a:moveTo>
                  <a:pt x="0" y="0"/>
                </a:moveTo>
                <a:lnTo>
                  <a:pt x="0" y="624323"/>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4772898" y="3990648"/>
            <a:ext cx="102235" cy="153035"/>
          </a:xfrm>
          <a:custGeom>
            <a:avLst/>
            <a:gdLst/>
            <a:ahLst/>
            <a:cxnLst/>
            <a:rect l="l" t="t" r="r" b="b"/>
            <a:pathLst>
              <a:path w="102235" h="153035">
                <a:moveTo>
                  <a:pt x="102142" y="0"/>
                </a:moveTo>
                <a:lnTo>
                  <a:pt x="0" y="0"/>
                </a:lnTo>
                <a:lnTo>
                  <a:pt x="51071" y="152930"/>
                </a:lnTo>
                <a:lnTo>
                  <a:pt x="10214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4267719" y="4261928"/>
            <a:ext cx="288290" cy="0"/>
          </a:xfrm>
          <a:custGeom>
            <a:avLst/>
            <a:gdLst/>
            <a:ahLst/>
            <a:cxnLst/>
            <a:rect l="l" t="t" r="r" b="b"/>
            <a:pathLst>
              <a:path w="288289">
                <a:moveTo>
                  <a:pt x="0" y="0"/>
                </a:moveTo>
                <a:lnTo>
                  <a:pt x="288267"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4543219" y="4210952"/>
            <a:ext cx="153670" cy="102235"/>
          </a:xfrm>
          <a:custGeom>
            <a:avLst/>
            <a:gdLst/>
            <a:ahLst/>
            <a:cxnLst/>
            <a:rect l="l" t="t" r="r" b="b"/>
            <a:pathLst>
              <a:path w="153670"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3474273" y="4390192"/>
            <a:ext cx="0" cy="433705"/>
          </a:xfrm>
          <a:custGeom>
            <a:avLst/>
            <a:gdLst/>
            <a:ahLst/>
            <a:cxnLst/>
            <a:rect l="l" t="t" r="r" b="b"/>
            <a:pathLst>
              <a:path h="433704">
                <a:moveTo>
                  <a:pt x="0" y="0"/>
                </a:moveTo>
                <a:lnTo>
                  <a:pt x="0" y="433585"/>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3423203" y="4811034"/>
            <a:ext cx="102235" cy="153035"/>
          </a:xfrm>
          <a:custGeom>
            <a:avLst/>
            <a:gdLst/>
            <a:ahLst/>
            <a:cxnLst/>
            <a:rect l="l" t="t" r="r" b="b"/>
            <a:pathLst>
              <a:path w="102235" h="153035">
                <a:moveTo>
                  <a:pt x="102142" y="0"/>
                </a:moveTo>
                <a:lnTo>
                  <a:pt x="0" y="0"/>
                </a:lnTo>
                <a:lnTo>
                  <a:pt x="51071" y="152930"/>
                </a:lnTo>
                <a:lnTo>
                  <a:pt x="10214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4826096" y="4394369"/>
            <a:ext cx="0" cy="433705"/>
          </a:xfrm>
          <a:custGeom>
            <a:avLst/>
            <a:gdLst/>
            <a:ahLst/>
            <a:cxnLst/>
            <a:rect l="l" t="t" r="r" b="b"/>
            <a:pathLst>
              <a:path h="433704">
                <a:moveTo>
                  <a:pt x="0" y="0"/>
                </a:moveTo>
                <a:lnTo>
                  <a:pt x="0" y="433585"/>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4775026" y="4815211"/>
            <a:ext cx="102235" cy="153035"/>
          </a:xfrm>
          <a:custGeom>
            <a:avLst/>
            <a:gdLst/>
            <a:ahLst/>
            <a:cxnLst/>
            <a:rect l="l" t="t" r="r" b="b"/>
            <a:pathLst>
              <a:path w="102235" h="153035">
                <a:moveTo>
                  <a:pt x="102142" y="0"/>
                </a:moveTo>
                <a:lnTo>
                  <a:pt x="0" y="0"/>
                </a:lnTo>
                <a:lnTo>
                  <a:pt x="51071" y="152930"/>
                </a:lnTo>
                <a:lnTo>
                  <a:pt x="10214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2224407" y="4362226"/>
            <a:ext cx="0" cy="710565"/>
          </a:xfrm>
          <a:custGeom>
            <a:avLst/>
            <a:gdLst/>
            <a:ahLst/>
            <a:cxnLst/>
            <a:rect l="l" t="t" r="r" b="b"/>
            <a:pathLst>
              <a:path h="710564">
                <a:moveTo>
                  <a:pt x="0" y="0"/>
                </a:moveTo>
                <a:lnTo>
                  <a:pt x="0" y="710332"/>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2231686" y="5079382"/>
            <a:ext cx="977265" cy="0"/>
          </a:xfrm>
          <a:custGeom>
            <a:avLst/>
            <a:gdLst/>
            <a:ahLst/>
            <a:cxnLst/>
            <a:rect l="l" t="t" r="r" b="b"/>
            <a:pathLst>
              <a:path w="977264">
                <a:moveTo>
                  <a:pt x="0" y="0"/>
                </a:moveTo>
                <a:lnTo>
                  <a:pt x="976734"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3195652" y="5028407"/>
            <a:ext cx="153670" cy="102235"/>
          </a:xfrm>
          <a:custGeom>
            <a:avLst/>
            <a:gdLst/>
            <a:ahLst/>
            <a:cxnLst/>
            <a:rect l="l" t="t" r="r" b="b"/>
            <a:pathLst>
              <a:path w="153669"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4705512" y="4951941"/>
            <a:ext cx="255904" cy="255270"/>
          </a:xfrm>
          <a:custGeom>
            <a:avLst/>
            <a:gdLst/>
            <a:ahLst/>
            <a:cxnLst/>
            <a:rect l="l" t="t" r="r" b="b"/>
            <a:pathLst>
              <a:path w="255904" h="255270">
                <a:moveTo>
                  <a:pt x="127677" y="0"/>
                </a:moveTo>
                <a:lnTo>
                  <a:pt x="77923" y="10014"/>
                </a:lnTo>
                <a:lnTo>
                  <a:pt x="37345" y="37324"/>
                </a:lnTo>
                <a:lnTo>
                  <a:pt x="10014" y="77833"/>
                </a:lnTo>
                <a:lnTo>
                  <a:pt x="0" y="127441"/>
                </a:lnTo>
                <a:lnTo>
                  <a:pt x="10018" y="177050"/>
                </a:lnTo>
                <a:lnTo>
                  <a:pt x="37353" y="217559"/>
                </a:lnTo>
                <a:lnTo>
                  <a:pt x="77933" y="244869"/>
                </a:lnTo>
                <a:lnTo>
                  <a:pt x="127677" y="254883"/>
                </a:lnTo>
                <a:lnTo>
                  <a:pt x="177375" y="244867"/>
                </a:lnTo>
                <a:lnTo>
                  <a:pt x="217960" y="217553"/>
                </a:lnTo>
                <a:lnTo>
                  <a:pt x="245322" y="177044"/>
                </a:lnTo>
                <a:lnTo>
                  <a:pt x="255355" y="127441"/>
                </a:lnTo>
                <a:lnTo>
                  <a:pt x="245320" y="77833"/>
                </a:lnTo>
                <a:lnTo>
                  <a:pt x="217956" y="37324"/>
                </a:lnTo>
                <a:lnTo>
                  <a:pt x="177372" y="10014"/>
                </a:lnTo>
                <a:lnTo>
                  <a:pt x="127677"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4705512" y="4951941"/>
            <a:ext cx="255904" cy="255270"/>
          </a:xfrm>
          <a:custGeom>
            <a:avLst/>
            <a:gdLst/>
            <a:ahLst/>
            <a:cxnLst/>
            <a:rect l="l" t="t" r="r" b="b"/>
            <a:pathLst>
              <a:path w="255904" h="255270">
                <a:moveTo>
                  <a:pt x="255355" y="127441"/>
                </a:moveTo>
                <a:lnTo>
                  <a:pt x="245320" y="77833"/>
                </a:lnTo>
                <a:lnTo>
                  <a:pt x="217956" y="37324"/>
                </a:lnTo>
                <a:lnTo>
                  <a:pt x="177372" y="10014"/>
                </a:lnTo>
                <a:lnTo>
                  <a:pt x="127677" y="0"/>
                </a:lnTo>
                <a:lnTo>
                  <a:pt x="77923" y="10014"/>
                </a:lnTo>
                <a:lnTo>
                  <a:pt x="37345" y="37324"/>
                </a:lnTo>
                <a:lnTo>
                  <a:pt x="10014" y="77833"/>
                </a:lnTo>
                <a:lnTo>
                  <a:pt x="0" y="127441"/>
                </a:lnTo>
                <a:lnTo>
                  <a:pt x="10014" y="177044"/>
                </a:lnTo>
                <a:lnTo>
                  <a:pt x="37345" y="217553"/>
                </a:lnTo>
                <a:lnTo>
                  <a:pt x="77923" y="244867"/>
                </a:lnTo>
                <a:lnTo>
                  <a:pt x="127677" y="254883"/>
                </a:lnTo>
                <a:lnTo>
                  <a:pt x="177372" y="244869"/>
                </a:lnTo>
                <a:lnTo>
                  <a:pt x="217956" y="217559"/>
                </a:lnTo>
                <a:lnTo>
                  <a:pt x="245320" y="177050"/>
                </a:lnTo>
                <a:lnTo>
                  <a:pt x="255355" y="127441"/>
                </a:lnTo>
                <a:close/>
              </a:path>
            </a:pathLst>
          </a:custGeom>
          <a:ln w="306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4705512" y="5079382"/>
            <a:ext cx="255904" cy="0"/>
          </a:xfrm>
          <a:custGeom>
            <a:avLst/>
            <a:gdLst/>
            <a:ahLst/>
            <a:cxnLst/>
            <a:rect l="l" t="t" r="r" b="b"/>
            <a:pathLst>
              <a:path w="255904">
                <a:moveTo>
                  <a:pt x="255355" y="0"/>
                </a:moveTo>
                <a:lnTo>
                  <a:pt x="0"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4835034" y="4951955"/>
            <a:ext cx="0" cy="255270"/>
          </a:xfrm>
          <a:custGeom>
            <a:avLst/>
            <a:gdLst/>
            <a:ahLst/>
            <a:cxnLst/>
            <a:rect l="l" t="t" r="r" b="b"/>
            <a:pathLst>
              <a:path h="255270">
                <a:moveTo>
                  <a:pt x="0" y="0"/>
                </a:moveTo>
                <a:lnTo>
                  <a:pt x="0" y="254855"/>
                </a:lnTo>
              </a:path>
            </a:pathLst>
          </a:custGeom>
          <a:ln w="306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3604221" y="5079382"/>
            <a:ext cx="960755" cy="0"/>
          </a:xfrm>
          <a:custGeom>
            <a:avLst/>
            <a:gdLst/>
            <a:ahLst/>
            <a:cxnLst/>
            <a:rect l="l" t="t" r="r" b="b"/>
            <a:pathLst>
              <a:path w="960754">
                <a:moveTo>
                  <a:pt x="0" y="0"/>
                </a:moveTo>
                <a:lnTo>
                  <a:pt x="960704"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4552298" y="5028407"/>
            <a:ext cx="153670" cy="102235"/>
          </a:xfrm>
          <a:custGeom>
            <a:avLst/>
            <a:gdLst/>
            <a:ahLst/>
            <a:cxnLst/>
            <a:rect l="l" t="t" r="r" b="b"/>
            <a:pathLst>
              <a:path w="153670"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4960868" y="5079382"/>
            <a:ext cx="561975" cy="0"/>
          </a:xfrm>
          <a:custGeom>
            <a:avLst/>
            <a:gdLst/>
            <a:ahLst/>
            <a:cxnLst/>
            <a:rect l="l" t="t" r="r" b="b"/>
            <a:pathLst>
              <a:path w="561975">
                <a:moveTo>
                  <a:pt x="0" y="0"/>
                </a:moveTo>
                <a:lnTo>
                  <a:pt x="561640" y="0"/>
                </a:lnTo>
              </a:path>
            </a:pathLst>
          </a:custGeom>
          <a:ln w="3058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5509882" y="5028407"/>
            <a:ext cx="153670" cy="102235"/>
          </a:xfrm>
          <a:custGeom>
            <a:avLst/>
            <a:gdLst/>
            <a:ahLst/>
            <a:cxnLst/>
            <a:rect l="l" t="t" r="r" b="b"/>
            <a:pathLst>
              <a:path w="153670" h="102235">
                <a:moveTo>
                  <a:pt x="0" y="0"/>
                </a:moveTo>
                <a:lnTo>
                  <a:pt x="0" y="101953"/>
                </a:lnTo>
                <a:lnTo>
                  <a:pt x="153213" y="5097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txBox="1"/>
          <p:nvPr/>
        </p:nvSpPr>
        <p:spPr>
          <a:xfrm>
            <a:off x="3181107" y="3034309"/>
            <a:ext cx="445134"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0" normalizeH="0" baseline="0" noProof="0" dirty="0">
                <a:ln>
                  <a:noFill/>
                </a:ln>
                <a:solidFill>
                  <a:prstClr val="black"/>
                </a:solidFill>
                <a:effectLst/>
                <a:uLnTx/>
                <a:uFillTx/>
                <a:latin typeface="Calibri"/>
                <a:ea typeface="+mn-ea"/>
                <a:cs typeface="Calibri"/>
              </a:rPr>
              <a:t>X(n-1)</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65" name="object 65"/>
          <p:cNvSpPr txBox="1"/>
          <p:nvPr/>
        </p:nvSpPr>
        <p:spPr>
          <a:xfrm>
            <a:off x="4457885" y="3034309"/>
            <a:ext cx="445134"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0" normalizeH="0" baseline="0" noProof="0" dirty="0">
                <a:ln>
                  <a:noFill/>
                </a:ln>
                <a:solidFill>
                  <a:prstClr val="black"/>
                </a:solidFill>
                <a:effectLst/>
                <a:uLnTx/>
                <a:uFillTx/>
                <a:latin typeface="Calibri"/>
                <a:ea typeface="+mn-ea"/>
                <a:cs typeface="Calibri"/>
              </a:rPr>
              <a:t>X(n-2)</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66" name="object 66"/>
          <p:cNvSpPr/>
          <p:nvPr/>
        </p:nvSpPr>
        <p:spPr>
          <a:xfrm>
            <a:off x="3407601" y="3305997"/>
            <a:ext cx="137882" cy="13764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txBox="1"/>
          <p:nvPr/>
        </p:nvSpPr>
        <p:spPr>
          <a:xfrm>
            <a:off x="4248493" y="3975962"/>
            <a:ext cx="97790" cy="217367"/>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300" b="0" i="0" u="none" strike="noStrike" kern="1200" cap="none" spc="15" normalizeH="0" baseline="0" noProof="0" dirty="0">
                <a:ln>
                  <a:noFill/>
                </a:ln>
                <a:solidFill>
                  <a:prstClr val="black"/>
                </a:solidFill>
                <a:effectLst/>
                <a:uLnTx/>
                <a:uFillTx/>
                <a:latin typeface="Calibri"/>
                <a:ea typeface="+mn-ea"/>
                <a:cs typeface="Calibri"/>
              </a:rPr>
              <a:t>c</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68" name="object 68"/>
          <p:cNvSpPr/>
          <p:nvPr/>
        </p:nvSpPr>
        <p:spPr>
          <a:xfrm>
            <a:off x="7069141" y="3018977"/>
            <a:ext cx="676275" cy="0"/>
          </a:xfrm>
          <a:custGeom>
            <a:avLst/>
            <a:gdLst/>
            <a:ahLst/>
            <a:cxnLst/>
            <a:rect l="l" t="t" r="r" b="b"/>
            <a:pathLst>
              <a:path w="676275">
                <a:moveTo>
                  <a:pt x="0" y="0"/>
                </a:moveTo>
                <a:lnTo>
                  <a:pt x="675876"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8622441" y="5236995"/>
            <a:ext cx="228600" cy="227965"/>
          </a:xfrm>
          <a:custGeom>
            <a:avLst/>
            <a:gdLst/>
            <a:ahLst/>
            <a:cxnLst/>
            <a:rect l="l" t="t" r="r" b="b"/>
            <a:pathLst>
              <a:path w="228600" h="227964">
                <a:moveTo>
                  <a:pt x="228004" y="113935"/>
                </a:moveTo>
                <a:lnTo>
                  <a:pt x="219044" y="69584"/>
                </a:lnTo>
                <a:lnTo>
                  <a:pt x="194611" y="33368"/>
                </a:lnTo>
                <a:lnTo>
                  <a:pt x="158374" y="8952"/>
                </a:lnTo>
                <a:lnTo>
                  <a:pt x="114002" y="0"/>
                </a:lnTo>
                <a:lnTo>
                  <a:pt x="69630" y="8952"/>
                </a:lnTo>
                <a:lnTo>
                  <a:pt x="33393" y="33368"/>
                </a:lnTo>
                <a:lnTo>
                  <a:pt x="8959" y="69584"/>
                </a:lnTo>
                <a:lnTo>
                  <a:pt x="0" y="113935"/>
                </a:lnTo>
                <a:lnTo>
                  <a:pt x="8959" y="158281"/>
                </a:lnTo>
                <a:lnTo>
                  <a:pt x="33393" y="194495"/>
                </a:lnTo>
                <a:lnTo>
                  <a:pt x="69630" y="218912"/>
                </a:lnTo>
                <a:lnTo>
                  <a:pt x="114002" y="227865"/>
                </a:lnTo>
                <a:lnTo>
                  <a:pt x="158374" y="218912"/>
                </a:lnTo>
                <a:lnTo>
                  <a:pt x="194611" y="194495"/>
                </a:lnTo>
                <a:lnTo>
                  <a:pt x="219044" y="158281"/>
                </a:lnTo>
                <a:lnTo>
                  <a:pt x="228004" y="113935"/>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8622441" y="5350929"/>
            <a:ext cx="228600" cy="0"/>
          </a:xfrm>
          <a:custGeom>
            <a:avLst/>
            <a:gdLst/>
            <a:ahLst/>
            <a:cxnLst/>
            <a:rect l="l" t="t" r="r" b="b"/>
            <a:pathLst>
              <a:path w="228600">
                <a:moveTo>
                  <a:pt x="228004" y="0"/>
                </a:moveTo>
                <a:lnTo>
                  <a:pt x="0"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8738090" y="5237007"/>
            <a:ext cx="0" cy="227965"/>
          </a:xfrm>
          <a:custGeom>
            <a:avLst/>
            <a:gdLst/>
            <a:ahLst/>
            <a:cxnLst/>
            <a:rect l="l" t="t" r="r" b="b"/>
            <a:pathLst>
              <a:path h="227964">
                <a:moveTo>
                  <a:pt x="0" y="0"/>
                </a:moveTo>
                <a:lnTo>
                  <a:pt x="0" y="227840"/>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7753149" y="3018977"/>
            <a:ext cx="257810" cy="0"/>
          </a:xfrm>
          <a:custGeom>
            <a:avLst/>
            <a:gdLst/>
            <a:ahLst/>
            <a:cxnLst/>
            <a:rect l="l" t="t" r="r" b="b"/>
            <a:pathLst>
              <a:path w="257809">
                <a:moveTo>
                  <a:pt x="0" y="0"/>
                </a:moveTo>
                <a:lnTo>
                  <a:pt x="257328"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7999076" y="2973403"/>
            <a:ext cx="137160" cy="91440"/>
          </a:xfrm>
          <a:custGeom>
            <a:avLst/>
            <a:gdLst/>
            <a:ahLst/>
            <a:cxnLst/>
            <a:rect l="l" t="t" r="r" b="b"/>
            <a:pathLst>
              <a:path w="137159" h="91439">
                <a:moveTo>
                  <a:pt x="0" y="0"/>
                </a:moveTo>
                <a:lnTo>
                  <a:pt x="0" y="91148"/>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txBox="1"/>
          <p:nvPr/>
        </p:nvSpPr>
        <p:spPr>
          <a:xfrm>
            <a:off x="7050987" y="2709409"/>
            <a:ext cx="27686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X(n)</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5" name="object 75"/>
          <p:cNvSpPr txBox="1"/>
          <p:nvPr/>
        </p:nvSpPr>
        <p:spPr>
          <a:xfrm>
            <a:off x="7128418" y="3595578"/>
            <a:ext cx="98425"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a</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6" name="object 76"/>
          <p:cNvSpPr txBox="1"/>
          <p:nvPr/>
        </p:nvSpPr>
        <p:spPr>
          <a:xfrm>
            <a:off x="8327522" y="3563929"/>
            <a:ext cx="10541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b</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7" name="object 77"/>
          <p:cNvSpPr txBox="1"/>
          <p:nvPr/>
        </p:nvSpPr>
        <p:spPr>
          <a:xfrm>
            <a:off x="10690282" y="5187579"/>
            <a:ext cx="27178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Calibri"/>
                <a:ea typeface="+mn-ea"/>
                <a:cs typeface="Calibri"/>
              </a:rPr>
              <a:t>Y</a:t>
            </a:r>
            <a:r>
              <a:rPr kumimoji="0" sz="1200" b="0" i="0" u="none" strike="noStrike" kern="1200" cap="none" spc="-5" normalizeH="0" baseline="0" noProof="0" dirty="0">
                <a:ln>
                  <a:noFill/>
                </a:ln>
                <a:solidFill>
                  <a:prstClr val="black"/>
                </a:solidFill>
                <a:effectLst/>
                <a:uLnTx/>
                <a:uFillTx/>
                <a:latin typeface="Calibri"/>
                <a:ea typeface="+mn-ea"/>
                <a:cs typeface="Calibri"/>
              </a:rPr>
              <a:t>(n)</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8" name="object 78"/>
          <p:cNvSpPr/>
          <p:nvPr/>
        </p:nvSpPr>
        <p:spPr>
          <a:xfrm>
            <a:off x="8116310" y="2929792"/>
            <a:ext cx="235585" cy="363855"/>
          </a:xfrm>
          <a:custGeom>
            <a:avLst/>
            <a:gdLst/>
            <a:ahLst/>
            <a:cxnLst/>
            <a:rect l="l" t="t" r="r" b="b"/>
            <a:pathLst>
              <a:path w="235584" h="363854">
                <a:moveTo>
                  <a:pt x="0" y="363518"/>
                </a:moveTo>
                <a:lnTo>
                  <a:pt x="235351" y="363518"/>
                </a:lnTo>
                <a:lnTo>
                  <a:pt x="235351" y="0"/>
                </a:lnTo>
                <a:lnTo>
                  <a:pt x="0" y="0"/>
                </a:lnTo>
                <a:lnTo>
                  <a:pt x="0" y="363518"/>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p:cNvSpPr/>
          <p:nvPr/>
        </p:nvSpPr>
        <p:spPr>
          <a:xfrm>
            <a:off x="8116310" y="2929792"/>
            <a:ext cx="235585" cy="363855"/>
          </a:xfrm>
          <a:custGeom>
            <a:avLst/>
            <a:gdLst/>
            <a:ahLst/>
            <a:cxnLst/>
            <a:rect l="l" t="t" r="r" b="b"/>
            <a:pathLst>
              <a:path w="235584" h="363854">
                <a:moveTo>
                  <a:pt x="0" y="363518"/>
                </a:moveTo>
                <a:lnTo>
                  <a:pt x="235351" y="363518"/>
                </a:lnTo>
                <a:lnTo>
                  <a:pt x="235351" y="0"/>
                </a:lnTo>
                <a:lnTo>
                  <a:pt x="0" y="0"/>
                </a:lnTo>
                <a:lnTo>
                  <a:pt x="0" y="363518"/>
                </a:lnTo>
                <a:close/>
              </a:path>
            </a:pathLst>
          </a:custGeom>
          <a:ln w="2735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80"/>
          <p:cNvSpPr/>
          <p:nvPr/>
        </p:nvSpPr>
        <p:spPr>
          <a:xfrm>
            <a:off x="8127444" y="3143674"/>
            <a:ext cx="57785" cy="107314"/>
          </a:xfrm>
          <a:custGeom>
            <a:avLst/>
            <a:gdLst/>
            <a:ahLst/>
            <a:cxnLst/>
            <a:rect l="l" t="t" r="r" b="b"/>
            <a:pathLst>
              <a:path w="57784" h="107314">
                <a:moveTo>
                  <a:pt x="0" y="0"/>
                </a:moveTo>
                <a:lnTo>
                  <a:pt x="57621" y="57474"/>
                </a:lnTo>
                <a:lnTo>
                  <a:pt x="0" y="106846"/>
                </a:lnTo>
              </a:path>
            </a:pathLst>
          </a:custGeom>
          <a:ln w="2735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8010313" y="3201401"/>
            <a:ext cx="106045" cy="0"/>
          </a:xfrm>
          <a:custGeom>
            <a:avLst/>
            <a:gdLst/>
            <a:ahLst/>
            <a:cxnLst/>
            <a:rect l="l" t="t" r="r" b="b"/>
            <a:pathLst>
              <a:path w="106045">
                <a:moveTo>
                  <a:pt x="105996" y="0"/>
                </a:moveTo>
                <a:lnTo>
                  <a:pt x="0"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7610646" y="3018978"/>
            <a:ext cx="0" cy="530225"/>
          </a:xfrm>
          <a:custGeom>
            <a:avLst/>
            <a:gdLst/>
            <a:ahLst/>
            <a:cxnLst/>
            <a:rect l="l" t="t" r="r" b="b"/>
            <a:pathLst>
              <a:path h="530225">
                <a:moveTo>
                  <a:pt x="0" y="0"/>
                </a:moveTo>
                <a:lnTo>
                  <a:pt x="0" y="529675"/>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7565045" y="3537259"/>
            <a:ext cx="91440" cy="137160"/>
          </a:xfrm>
          <a:custGeom>
            <a:avLst/>
            <a:gdLst/>
            <a:ahLst/>
            <a:cxnLst/>
            <a:rect l="l" t="t" r="r" b="b"/>
            <a:pathLst>
              <a:path w="91440" h="137160">
                <a:moveTo>
                  <a:pt x="91201" y="0"/>
                </a:moveTo>
                <a:lnTo>
                  <a:pt x="0" y="0"/>
                </a:lnTo>
                <a:lnTo>
                  <a:pt x="45600" y="136723"/>
                </a:lnTo>
                <a:lnTo>
                  <a:pt x="9120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7549087" y="2953654"/>
            <a:ext cx="123119" cy="123053"/>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8736443" y="3015179"/>
            <a:ext cx="0" cy="558800"/>
          </a:xfrm>
          <a:custGeom>
            <a:avLst/>
            <a:gdLst/>
            <a:ahLst/>
            <a:cxnLst/>
            <a:rect l="l" t="t" r="r" b="b"/>
            <a:pathLst>
              <a:path h="558800">
                <a:moveTo>
                  <a:pt x="0" y="0"/>
                </a:moveTo>
                <a:lnTo>
                  <a:pt x="0" y="558286"/>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8690842" y="3562072"/>
            <a:ext cx="91440" cy="137160"/>
          </a:xfrm>
          <a:custGeom>
            <a:avLst/>
            <a:gdLst/>
            <a:ahLst/>
            <a:cxnLst/>
            <a:rect l="l" t="t" r="r" b="b"/>
            <a:pathLst>
              <a:path w="91440" h="137160">
                <a:moveTo>
                  <a:pt x="91201" y="0"/>
                </a:moveTo>
                <a:lnTo>
                  <a:pt x="0" y="0"/>
                </a:lnTo>
                <a:lnTo>
                  <a:pt x="45600" y="136723"/>
                </a:lnTo>
                <a:lnTo>
                  <a:pt x="9120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8361882" y="3015179"/>
            <a:ext cx="703580" cy="0"/>
          </a:xfrm>
          <a:custGeom>
            <a:avLst/>
            <a:gdLst/>
            <a:ahLst/>
            <a:cxnLst/>
            <a:rect l="l" t="t" r="r" b="b"/>
            <a:pathLst>
              <a:path w="703579">
                <a:moveTo>
                  <a:pt x="0" y="0"/>
                </a:moveTo>
                <a:lnTo>
                  <a:pt x="703140"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p:nvPr/>
        </p:nvSpPr>
        <p:spPr>
          <a:xfrm>
            <a:off x="9053623" y="2969605"/>
            <a:ext cx="137160" cy="91440"/>
          </a:xfrm>
          <a:custGeom>
            <a:avLst/>
            <a:gdLst/>
            <a:ahLst/>
            <a:cxnLst/>
            <a:rect l="l" t="t" r="r" b="b"/>
            <a:pathLst>
              <a:path w="137159" h="91439">
                <a:moveTo>
                  <a:pt x="0" y="0"/>
                </a:moveTo>
                <a:lnTo>
                  <a:pt x="0" y="91148"/>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9198660" y="2929792"/>
            <a:ext cx="235585" cy="363855"/>
          </a:xfrm>
          <a:custGeom>
            <a:avLst/>
            <a:gdLst/>
            <a:ahLst/>
            <a:cxnLst/>
            <a:rect l="l" t="t" r="r" b="b"/>
            <a:pathLst>
              <a:path w="235584" h="363854">
                <a:moveTo>
                  <a:pt x="0" y="363518"/>
                </a:moveTo>
                <a:lnTo>
                  <a:pt x="235351" y="363518"/>
                </a:lnTo>
                <a:lnTo>
                  <a:pt x="235351" y="0"/>
                </a:lnTo>
                <a:lnTo>
                  <a:pt x="0" y="0"/>
                </a:lnTo>
                <a:lnTo>
                  <a:pt x="0" y="363518"/>
                </a:lnTo>
                <a:close/>
              </a:path>
            </a:pathLst>
          </a:custGeom>
          <a:ln w="2735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9209807" y="3143674"/>
            <a:ext cx="57785" cy="107314"/>
          </a:xfrm>
          <a:custGeom>
            <a:avLst/>
            <a:gdLst/>
            <a:ahLst/>
            <a:cxnLst/>
            <a:rect l="l" t="t" r="r" b="b"/>
            <a:pathLst>
              <a:path w="57784" h="107314">
                <a:moveTo>
                  <a:pt x="0" y="0"/>
                </a:moveTo>
                <a:lnTo>
                  <a:pt x="57634" y="57474"/>
                </a:lnTo>
                <a:lnTo>
                  <a:pt x="0" y="106846"/>
                </a:lnTo>
              </a:path>
            </a:pathLst>
          </a:custGeom>
          <a:ln w="2735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p:nvPr/>
        </p:nvSpPr>
        <p:spPr>
          <a:xfrm>
            <a:off x="9092638" y="3201401"/>
            <a:ext cx="106045" cy="0"/>
          </a:xfrm>
          <a:custGeom>
            <a:avLst/>
            <a:gdLst/>
            <a:ahLst/>
            <a:cxnLst/>
            <a:rect l="l" t="t" r="r" b="b"/>
            <a:pathLst>
              <a:path w="106045">
                <a:moveTo>
                  <a:pt x="106022" y="0"/>
                </a:moveTo>
                <a:lnTo>
                  <a:pt x="0"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9434010" y="3015179"/>
            <a:ext cx="485140" cy="0"/>
          </a:xfrm>
          <a:custGeom>
            <a:avLst/>
            <a:gdLst/>
            <a:ahLst/>
            <a:cxnLst/>
            <a:rect l="l" t="t" r="r" b="b"/>
            <a:pathLst>
              <a:path w="485140">
                <a:moveTo>
                  <a:pt x="0" y="0"/>
                </a:moveTo>
                <a:lnTo>
                  <a:pt x="485142"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7057380" y="3845773"/>
            <a:ext cx="257810" cy="0"/>
          </a:xfrm>
          <a:custGeom>
            <a:avLst/>
            <a:gdLst/>
            <a:ahLst/>
            <a:cxnLst/>
            <a:rect l="l" t="t" r="r" b="b"/>
            <a:pathLst>
              <a:path w="257810">
                <a:moveTo>
                  <a:pt x="0" y="0"/>
                </a:moveTo>
                <a:lnTo>
                  <a:pt x="257315"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p:nvPr/>
        </p:nvSpPr>
        <p:spPr>
          <a:xfrm>
            <a:off x="7303296" y="3800198"/>
            <a:ext cx="137160" cy="91440"/>
          </a:xfrm>
          <a:custGeom>
            <a:avLst/>
            <a:gdLst/>
            <a:ahLst/>
            <a:cxnLst/>
            <a:rect l="l" t="t" r="r" b="b"/>
            <a:pathLst>
              <a:path w="137159" h="91439">
                <a:moveTo>
                  <a:pt x="0" y="0"/>
                </a:moveTo>
                <a:lnTo>
                  <a:pt x="0" y="91148"/>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p:nvPr/>
        </p:nvSpPr>
        <p:spPr>
          <a:xfrm>
            <a:off x="8179758" y="3836784"/>
            <a:ext cx="257810" cy="0"/>
          </a:xfrm>
          <a:custGeom>
            <a:avLst/>
            <a:gdLst/>
            <a:ahLst/>
            <a:cxnLst/>
            <a:rect l="l" t="t" r="r" b="b"/>
            <a:pathLst>
              <a:path w="257809">
                <a:moveTo>
                  <a:pt x="0" y="0"/>
                </a:moveTo>
                <a:lnTo>
                  <a:pt x="257366"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96"/>
          <p:cNvSpPr/>
          <p:nvPr/>
        </p:nvSpPr>
        <p:spPr>
          <a:xfrm>
            <a:off x="8425724" y="3791210"/>
            <a:ext cx="137160" cy="91440"/>
          </a:xfrm>
          <a:custGeom>
            <a:avLst/>
            <a:gdLst/>
            <a:ahLst/>
            <a:cxnLst/>
            <a:rect l="l" t="t" r="r" b="b"/>
            <a:pathLst>
              <a:path w="137159" h="91439">
                <a:moveTo>
                  <a:pt x="0" y="0"/>
                </a:moveTo>
                <a:lnTo>
                  <a:pt x="0" y="91148"/>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object 97"/>
          <p:cNvSpPr/>
          <p:nvPr/>
        </p:nvSpPr>
        <p:spPr>
          <a:xfrm>
            <a:off x="9939547" y="3018978"/>
            <a:ext cx="0" cy="558165"/>
          </a:xfrm>
          <a:custGeom>
            <a:avLst/>
            <a:gdLst/>
            <a:ahLst/>
            <a:cxnLst/>
            <a:rect l="l" t="t" r="r" b="b"/>
            <a:pathLst>
              <a:path h="558164">
                <a:moveTo>
                  <a:pt x="0" y="0"/>
                </a:moveTo>
                <a:lnTo>
                  <a:pt x="0" y="558159"/>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object 98"/>
          <p:cNvSpPr/>
          <p:nvPr/>
        </p:nvSpPr>
        <p:spPr>
          <a:xfrm>
            <a:off x="9893946" y="3565743"/>
            <a:ext cx="91440" cy="137160"/>
          </a:xfrm>
          <a:custGeom>
            <a:avLst/>
            <a:gdLst/>
            <a:ahLst/>
            <a:cxnLst/>
            <a:rect l="l" t="t" r="r" b="b"/>
            <a:pathLst>
              <a:path w="91440" h="137160">
                <a:moveTo>
                  <a:pt x="91201" y="0"/>
                </a:moveTo>
                <a:lnTo>
                  <a:pt x="0" y="0"/>
                </a:lnTo>
                <a:lnTo>
                  <a:pt x="45600" y="136723"/>
                </a:lnTo>
                <a:lnTo>
                  <a:pt x="9120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object 99"/>
          <p:cNvSpPr/>
          <p:nvPr/>
        </p:nvSpPr>
        <p:spPr>
          <a:xfrm>
            <a:off x="9385623" y="3834505"/>
            <a:ext cx="257810" cy="0"/>
          </a:xfrm>
          <a:custGeom>
            <a:avLst/>
            <a:gdLst/>
            <a:ahLst/>
            <a:cxnLst/>
            <a:rect l="l" t="t" r="r" b="b"/>
            <a:pathLst>
              <a:path w="257809">
                <a:moveTo>
                  <a:pt x="0" y="0"/>
                </a:moveTo>
                <a:lnTo>
                  <a:pt x="257391"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object 100"/>
          <p:cNvSpPr/>
          <p:nvPr/>
        </p:nvSpPr>
        <p:spPr>
          <a:xfrm>
            <a:off x="9631614" y="3788931"/>
            <a:ext cx="137160" cy="91440"/>
          </a:xfrm>
          <a:custGeom>
            <a:avLst/>
            <a:gdLst/>
            <a:ahLst/>
            <a:cxnLst/>
            <a:rect l="l" t="t" r="r" b="b"/>
            <a:pathLst>
              <a:path w="137159" h="91439">
                <a:moveTo>
                  <a:pt x="0" y="0"/>
                </a:moveTo>
                <a:lnTo>
                  <a:pt x="0" y="91148"/>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object 101"/>
          <p:cNvSpPr/>
          <p:nvPr/>
        </p:nvSpPr>
        <p:spPr>
          <a:xfrm>
            <a:off x="8736127" y="3909316"/>
            <a:ext cx="0" cy="331470"/>
          </a:xfrm>
          <a:custGeom>
            <a:avLst/>
            <a:gdLst/>
            <a:ahLst/>
            <a:cxnLst/>
            <a:rect l="l" t="t" r="r" b="b"/>
            <a:pathLst>
              <a:path h="331470">
                <a:moveTo>
                  <a:pt x="0" y="0"/>
                </a:moveTo>
                <a:lnTo>
                  <a:pt x="0" y="331207"/>
                </a:lnTo>
              </a:path>
            </a:pathLst>
          </a:custGeom>
          <a:ln w="3078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bject 102"/>
          <p:cNvSpPr/>
          <p:nvPr/>
        </p:nvSpPr>
        <p:spPr>
          <a:xfrm>
            <a:off x="8736127" y="4475737"/>
            <a:ext cx="0" cy="650240"/>
          </a:xfrm>
          <a:custGeom>
            <a:avLst/>
            <a:gdLst/>
            <a:ahLst/>
            <a:cxnLst/>
            <a:rect l="l" t="t" r="r" b="b"/>
            <a:pathLst>
              <a:path h="650239">
                <a:moveTo>
                  <a:pt x="0" y="0"/>
                </a:moveTo>
                <a:lnTo>
                  <a:pt x="0" y="649620"/>
                </a:lnTo>
              </a:path>
            </a:pathLst>
          </a:custGeom>
          <a:ln w="3078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object 103"/>
          <p:cNvSpPr/>
          <p:nvPr/>
        </p:nvSpPr>
        <p:spPr>
          <a:xfrm>
            <a:off x="8692109" y="5100144"/>
            <a:ext cx="91440" cy="137160"/>
          </a:xfrm>
          <a:custGeom>
            <a:avLst/>
            <a:gdLst/>
            <a:ahLst/>
            <a:cxnLst/>
            <a:rect l="l" t="t" r="r" b="b"/>
            <a:pathLst>
              <a:path w="91440" h="137160">
                <a:moveTo>
                  <a:pt x="91201" y="0"/>
                </a:moveTo>
                <a:lnTo>
                  <a:pt x="0" y="265"/>
                </a:lnTo>
                <a:lnTo>
                  <a:pt x="45980" y="136862"/>
                </a:lnTo>
                <a:lnTo>
                  <a:pt x="9120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object 104"/>
          <p:cNvSpPr/>
          <p:nvPr/>
        </p:nvSpPr>
        <p:spPr>
          <a:xfrm>
            <a:off x="7618410" y="4020095"/>
            <a:ext cx="0" cy="220979"/>
          </a:xfrm>
          <a:custGeom>
            <a:avLst/>
            <a:gdLst/>
            <a:ahLst/>
            <a:cxnLst/>
            <a:rect l="l" t="t" r="r" b="b"/>
            <a:pathLst>
              <a:path h="220979">
                <a:moveTo>
                  <a:pt x="0" y="0"/>
                </a:moveTo>
                <a:lnTo>
                  <a:pt x="0" y="220428"/>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object 105"/>
          <p:cNvSpPr/>
          <p:nvPr/>
        </p:nvSpPr>
        <p:spPr>
          <a:xfrm>
            <a:off x="7618410" y="4475737"/>
            <a:ext cx="0" cy="867410"/>
          </a:xfrm>
          <a:custGeom>
            <a:avLst/>
            <a:gdLst/>
            <a:ahLst/>
            <a:cxnLst/>
            <a:rect l="l" t="t" r="r" b="b"/>
            <a:pathLst>
              <a:path h="867410">
                <a:moveTo>
                  <a:pt x="0" y="0"/>
                </a:moveTo>
                <a:lnTo>
                  <a:pt x="0" y="867052"/>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object 106"/>
          <p:cNvSpPr/>
          <p:nvPr/>
        </p:nvSpPr>
        <p:spPr>
          <a:xfrm>
            <a:off x="7624896" y="5350929"/>
            <a:ext cx="872490" cy="0"/>
          </a:xfrm>
          <a:custGeom>
            <a:avLst/>
            <a:gdLst/>
            <a:ahLst/>
            <a:cxnLst/>
            <a:rect l="l" t="t" r="r" b="b"/>
            <a:pathLst>
              <a:path w="872490">
                <a:moveTo>
                  <a:pt x="0" y="0"/>
                </a:moveTo>
                <a:lnTo>
                  <a:pt x="872142"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object 107"/>
          <p:cNvSpPr/>
          <p:nvPr/>
        </p:nvSpPr>
        <p:spPr>
          <a:xfrm>
            <a:off x="8485638" y="5305355"/>
            <a:ext cx="137160" cy="91440"/>
          </a:xfrm>
          <a:custGeom>
            <a:avLst/>
            <a:gdLst/>
            <a:ahLst/>
            <a:cxnLst/>
            <a:rect l="l" t="t" r="r" b="b"/>
            <a:pathLst>
              <a:path w="137159" h="91439">
                <a:moveTo>
                  <a:pt x="0" y="0"/>
                </a:moveTo>
                <a:lnTo>
                  <a:pt x="0" y="91142"/>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object 108"/>
          <p:cNvSpPr/>
          <p:nvPr/>
        </p:nvSpPr>
        <p:spPr>
          <a:xfrm>
            <a:off x="9833651" y="5236995"/>
            <a:ext cx="228600" cy="227965"/>
          </a:xfrm>
          <a:custGeom>
            <a:avLst/>
            <a:gdLst/>
            <a:ahLst/>
            <a:cxnLst/>
            <a:rect l="l" t="t" r="r" b="b"/>
            <a:pathLst>
              <a:path w="228600" h="227964">
                <a:moveTo>
                  <a:pt x="228004" y="113935"/>
                </a:moveTo>
                <a:lnTo>
                  <a:pt x="219044" y="69584"/>
                </a:lnTo>
                <a:lnTo>
                  <a:pt x="194611" y="33368"/>
                </a:lnTo>
                <a:lnTo>
                  <a:pt x="158374" y="8952"/>
                </a:lnTo>
                <a:lnTo>
                  <a:pt x="114002" y="0"/>
                </a:lnTo>
                <a:lnTo>
                  <a:pt x="69630" y="8952"/>
                </a:lnTo>
                <a:lnTo>
                  <a:pt x="33393" y="33368"/>
                </a:lnTo>
                <a:lnTo>
                  <a:pt x="8959" y="69584"/>
                </a:lnTo>
                <a:lnTo>
                  <a:pt x="0" y="113935"/>
                </a:lnTo>
                <a:lnTo>
                  <a:pt x="8959" y="158281"/>
                </a:lnTo>
                <a:lnTo>
                  <a:pt x="33393" y="194495"/>
                </a:lnTo>
                <a:lnTo>
                  <a:pt x="69630" y="218912"/>
                </a:lnTo>
                <a:lnTo>
                  <a:pt x="114002" y="227865"/>
                </a:lnTo>
                <a:lnTo>
                  <a:pt x="158374" y="218912"/>
                </a:lnTo>
                <a:lnTo>
                  <a:pt x="194611" y="194495"/>
                </a:lnTo>
                <a:lnTo>
                  <a:pt x="219044" y="158281"/>
                </a:lnTo>
                <a:lnTo>
                  <a:pt x="228004" y="113935"/>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object 109"/>
          <p:cNvSpPr/>
          <p:nvPr/>
        </p:nvSpPr>
        <p:spPr>
          <a:xfrm>
            <a:off x="9833651" y="5350929"/>
            <a:ext cx="228600" cy="0"/>
          </a:xfrm>
          <a:custGeom>
            <a:avLst/>
            <a:gdLst/>
            <a:ahLst/>
            <a:cxnLst/>
            <a:rect l="l" t="t" r="r" b="b"/>
            <a:pathLst>
              <a:path w="228600">
                <a:moveTo>
                  <a:pt x="228004" y="0"/>
                </a:moveTo>
                <a:lnTo>
                  <a:pt x="0"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object 110"/>
          <p:cNvSpPr/>
          <p:nvPr/>
        </p:nvSpPr>
        <p:spPr>
          <a:xfrm>
            <a:off x="9949427" y="5237007"/>
            <a:ext cx="0" cy="227965"/>
          </a:xfrm>
          <a:custGeom>
            <a:avLst/>
            <a:gdLst/>
            <a:ahLst/>
            <a:cxnLst/>
            <a:rect l="l" t="t" r="r" b="b"/>
            <a:pathLst>
              <a:path h="227964">
                <a:moveTo>
                  <a:pt x="0" y="0"/>
                </a:moveTo>
                <a:lnTo>
                  <a:pt x="0" y="227840"/>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object 111"/>
          <p:cNvSpPr/>
          <p:nvPr/>
        </p:nvSpPr>
        <p:spPr>
          <a:xfrm>
            <a:off x="8850446" y="5350929"/>
            <a:ext cx="857885" cy="0"/>
          </a:xfrm>
          <a:custGeom>
            <a:avLst/>
            <a:gdLst/>
            <a:ahLst/>
            <a:cxnLst/>
            <a:rect l="l" t="t" r="r" b="b"/>
            <a:pathLst>
              <a:path w="857884">
                <a:moveTo>
                  <a:pt x="0" y="0"/>
                </a:moveTo>
                <a:lnTo>
                  <a:pt x="857803"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object 112"/>
          <p:cNvSpPr/>
          <p:nvPr/>
        </p:nvSpPr>
        <p:spPr>
          <a:xfrm>
            <a:off x="9696849" y="5305355"/>
            <a:ext cx="137160" cy="91440"/>
          </a:xfrm>
          <a:custGeom>
            <a:avLst/>
            <a:gdLst/>
            <a:ahLst/>
            <a:cxnLst/>
            <a:rect l="l" t="t" r="r" b="b"/>
            <a:pathLst>
              <a:path w="137159" h="91439">
                <a:moveTo>
                  <a:pt x="0" y="0"/>
                </a:moveTo>
                <a:lnTo>
                  <a:pt x="0" y="91142"/>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object 113"/>
          <p:cNvSpPr/>
          <p:nvPr/>
        </p:nvSpPr>
        <p:spPr>
          <a:xfrm>
            <a:off x="10061656" y="5350929"/>
            <a:ext cx="501650" cy="0"/>
          </a:xfrm>
          <a:custGeom>
            <a:avLst/>
            <a:gdLst/>
            <a:ahLst/>
            <a:cxnLst/>
            <a:rect l="l" t="t" r="r" b="b"/>
            <a:pathLst>
              <a:path w="501650">
                <a:moveTo>
                  <a:pt x="0" y="0"/>
                </a:moveTo>
                <a:lnTo>
                  <a:pt x="501609" y="0"/>
                </a:lnTo>
              </a:path>
            </a:pathLst>
          </a:custGeom>
          <a:ln w="273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object 114"/>
          <p:cNvSpPr/>
          <p:nvPr/>
        </p:nvSpPr>
        <p:spPr>
          <a:xfrm>
            <a:off x="10551866" y="5305355"/>
            <a:ext cx="137160" cy="91440"/>
          </a:xfrm>
          <a:custGeom>
            <a:avLst/>
            <a:gdLst/>
            <a:ahLst/>
            <a:cxnLst/>
            <a:rect l="l" t="t" r="r" b="b"/>
            <a:pathLst>
              <a:path w="137159" h="91439">
                <a:moveTo>
                  <a:pt x="0" y="0"/>
                </a:moveTo>
                <a:lnTo>
                  <a:pt x="0" y="91142"/>
                </a:lnTo>
                <a:lnTo>
                  <a:pt x="136802" y="4557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object 115"/>
          <p:cNvSpPr txBox="1"/>
          <p:nvPr/>
        </p:nvSpPr>
        <p:spPr>
          <a:xfrm>
            <a:off x="8471292" y="2709409"/>
            <a:ext cx="40005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Calibri"/>
                <a:ea typeface="+mn-ea"/>
                <a:cs typeface="Calibri"/>
              </a:rPr>
              <a:t>X</a:t>
            </a:r>
            <a:r>
              <a:rPr kumimoji="0" sz="1200" b="0" i="0" u="none" strike="noStrike" kern="1200" cap="none" spc="-5" normalizeH="0" baseline="0" noProof="0" dirty="0">
                <a:ln>
                  <a:noFill/>
                </a:ln>
                <a:solidFill>
                  <a:prstClr val="black"/>
                </a:solidFill>
                <a:effectLst/>
                <a:uLnTx/>
                <a:uFillTx/>
                <a:latin typeface="Calibri"/>
                <a:ea typeface="+mn-ea"/>
                <a:cs typeface="Calibri"/>
              </a:rPr>
              <a:t>(n</a:t>
            </a:r>
            <a:r>
              <a:rPr kumimoji="0" sz="1200" b="0" i="0" u="none" strike="noStrike" kern="1200" cap="none" spc="-10" normalizeH="0" baseline="0" noProof="0" dirty="0">
                <a:ln>
                  <a:noFill/>
                </a:ln>
                <a:solidFill>
                  <a:prstClr val="black"/>
                </a:solidFill>
                <a:effectLst/>
                <a:uLnTx/>
                <a:uFillTx/>
                <a:latin typeface="Calibri"/>
                <a:ea typeface="+mn-ea"/>
                <a:cs typeface="Calibri"/>
              </a:rPr>
              <a:t>-1</a:t>
            </a:r>
            <a:r>
              <a:rPr kumimoji="0" sz="1200" b="0" i="0" u="none" strike="noStrike" kern="1200" cap="none" spc="-5" normalizeH="0" baseline="0" noProof="0" dirty="0">
                <a:ln>
                  <a:noFill/>
                </a:ln>
                <a:solidFill>
                  <a:prstClr val="black"/>
                </a:solidFill>
                <a:effectLst/>
                <a:uLnTx/>
                <a:uFillTx/>
                <a:latin typeface="Calibri"/>
                <a:ea typeface="+mn-ea"/>
                <a:cs typeface="Calibri"/>
              </a:rPr>
              <a:t>)</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16" name="object 116"/>
          <p:cNvSpPr txBox="1"/>
          <p:nvPr/>
        </p:nvSpPr>
        <p:spPr>
          <a:xfrm>
            <a:off x="9611314" y="2709409"/>
            <a:ext cx="40005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Calibri"/>
                <a:ea typeface="+mn-ea"/>
                <a:cs typeface="Calibri"/>
              </a:rPr>
              <a:t>X</a:t>
            </a:r>
            <a:r>
              <a:rPr kumimoji="0" sz="1200" b="0" i="0" u="none" strike="noStrike" kern="1200" cap="none" spc="-5" normalizeH="0" baseline="0" noProof="0" dirty="0">
                <a:ln>
                  <a:noFill/>
                </a:ln>
                <a:solidFill>
                  <a:prstClr val="black"/>
                </a:solidFill>
                <a:effectLst/>
                <a:uLnTx/>
                <a:uFillTx/>
                <a:latin typeface="Calibri"/>
                <a:ea typeface="+mn-ea"/>
                <a:cs typeface="Calibri"/>
              </a:rPr>
              <a:t>(n</a:t>
            </a:r>
            <a:r>
              <a:rPr kumimoji="0" sz="1200" b="0" i="0" u="none" strike="noStrike" kern="1200" cap="none" spc="-10" normalizeH="0" baseline="0" noProof="0" dirty="0">
                <a:ln>
                  <a:noFill/>
                </a:ln>
                <a:solidFill>
                  <a:prstClr val="black"/>
                </a:solidFill>
                <a:effectLst/>
                <a:uLnTx/>
                <a:uFillTx/>
                <a:latin typeface="Calibri"/>
                <a:ea typeface="+mn-ea"/>
                <a:cs typeface="Calibri"/>
              </a:rPr>
              <a:t>-2</a:t>
            </a:r>
            <a:r>
              <a:rPr kumimoji="0" sz="1200" b="0" i="0" u="none" strike="noStrike" kern="1200" cap="none" spc="-5" normalizeH="0" baseline="0" noProof="0" dirty="0">
                <a:ln>
                  <a:noFill/>
                </a:ln>
                <a:solidFill>
                  <a:prstClr val="black"/>
                </a:solidFill>
                <a:effectLst/>
                <a:uLnTx/>
                <a:uFillTx/>
                <a:latin typeface="Calibri"/>
                <a:ea typeface="+mn-ea"/>
                <a:cs typeface="Calibri"/>
              </a:rPr>
              <a:t>)</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17" name="object 117"/>
          <p:cNvSpPr/>
          <p:nvPr/>
        </p:nvSpPr>
        <p:spPr>
          <a:xfrm>
            <a:off x="8674884" y="2953654"/>
            <a:ext cx="123119" cy="123053"/>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object 118"/>
          <p:cNvSpPr/>
          <p:nvPr/>
        </p:nvSpPr>
        <p:spPr>
          <a:xfrm>
            <a:off x="7400680" y="4240523"/>
            <a:ext cx="363855" cy="235585"/>
          </a:xfrm>
          <a:custGeom>
            <a:avLst/>
            <a:gdLst/>
            <a:ahLst/>
            <a:cxnLst/>
            <a:rect l="l" t="t" r="r" b="b"/>
            <a:pathLst>
              <a:path w="363854" h="235585">
                <a:moveTo>
                  <a:pt x="0" y="235214"/>
                </a:moveTo>
                <a:lnTo>
                  <a:pt x="363730" y="235214"/>
                </a:lnTo>
                <a:lnTo>
                  <a:pt x="363730" y="0"/>
                </a:lnTo>
                <a:lnTo>
                  <a:pt x="0" y="0"/>
                </a:lnTo>
                <a:lnTo>
                  <a:pt x="0" y="235214"/>
                </a:lnTo>
                <a:close/>
              </a:path>
            </a:pathLst>
          </a:custGeom>
          <a:ln w="273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object 119"/>
          <p:cNvSpPr/>
          <p:nvPr/>
        </p:nvSpPr>
        <p:spPr>
          <a:xfrm>
            <a:off x="7443468" y="4251639"/>
            <a:ext cx="107314" cy="57785"/>
          </a:xfrm>
          <a:custGeom>
            <a:avLst/>
            <a:gdLst/>
            <a:ahLst/>
            <a:cxnLst/>
            <a:rect l="l" t="t" r="r" b="b"/>
            <a:pathLst>
              <a:path w="107315" h="57785">
                <a:moveTo>
                  <a:pt x="106984" y="0"/>
                </a:moveTo>
                <a:lnTo>
                  <a:pt x="49362" y="57588"/>
                </a:lnTo>
                <a:lnTo>
                  <a:pt x="0" y="0"/>
                </a:lnTo>
              </a:path>
            </a:pathLst>
          </a:custGeom>
          <a:ln w="2734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object 120"/>
          <p:cNvSpPr/>
          <p:nvPr/>
        </p:nvSpPr>
        <p:spPr>
          <a:xfrm>
            <a:off x="7492679" y="4134538"/>
            <a:ext cx="0" cy="106045"/>
          </a:xfrm>
          <a:custGeom>
            <a:avLst/>
            <a:gdLst/>
            <a:ahLst/>
            <a:cxnLst/>
            <a:rect l="l" t="t" r="r" b="b"/>
            <a:pathLst>
              <a:path h="106045">
                <a:moveTo>
                  <a:pt x="0" y="105985"/>
                </a:moveTo>
                <a:lnTo>
                  <a:pt x="0" y="0"/>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object 121"/>
          <p:cNvSpPr txBox="1"/>
          <p:nvPr/>
        </p:nvSpPr>
        <p:spPr>
          <a:xfrm>
            <a:off x="9447277" y="3592413"/>
            <a:ext cx="9017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c</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22" name="object 122"/>
          <p:cNvSpPr/>
          <p:nvPr/>
        </p:nvSpPr>
        <p:spPr>
          <a:xfrm>
            <a:off x="7440049" y="3670312"/>
            <a:ext cx="342265" cy="342265"/>
          </a:xfrm>
          <a:custGeom>
            <a:avLst/>
            <a:gdLst/>
            <a:ahLst/>
            <a:cxnLst/>
            <a:rect l="l" t="t" r="r" b="b"/>
            <a:pathLst>
              <a:path w="342265" h="342264">
                <a:moveTo>
                  <a:pt x="342006" y="170903"/>
                </a:moveTo>
                <a:lnTo>
                  <a:pt x="335897" y="125496"/>
                </a:lnTo>
                <a:lnTo>
                  <a:pt x="318657" y="84678"/>
                </a:lnTo>
                <a:lnTo>
                  <a:pt x="291916" y="50084"/>
                </a:lnTo>
                <a:lnTo>
                  <a:pt x="257307" y="23349"/>
                </a:lnTo>
                <a:lnTo>
                  <a:pt x="216459" y="6109"/>
                </a:lnTo>
                <a:lnTo>
                  <a:pt x="171003" y="0"/>
                </a:lnTo>
                <a:lnTo>
                  <a:pt x="125543" y="6109"/>
                </a:lnTo>
                <a:lnTo>
                  <a:pt x="84693" y="23349"/>
                </a:lnTo>
                <a:lnTo>
                  <a:pt x="50084" y="50084"/>
                </a:lnTo>
                <a:lnTo>
                  <a:pt x="23346" y="84678"/>
                </a:lnTo>
                <a:lnTo>
                  <a:pt x="6108" y="125496"/>
                </a:lnTo>
                <a:lnTo>
                  <a:pt x="0" y="170903"/>
                </a:lnTo>
                <a:lnTo>
                  <a:pt x="6108" y="216355"/>
                </a:lnTo>
                <a:lnTo>
                  <a:pt x="23346" y="257185"/>
                </a:lnTo>
                <a:lnTo>
                  <a:pt x="50084" y="291770"/>
                </a:lnTo>
                <a:lnTo>
                  <a:pt x="84693" y="318486"/>
                </a:lnTo>
                <a:lnTo>
                  <a:pt x="125543" y="335706"/>
                </a:lnTo>
                <a:lnTo>
                  <a:pt x="171003" y="341807"/>
                </a:lnTo>
                <a:lnTo>
                  <a:pt x="216459" y="335706"/>
                </a:lnTo>
                <a:lnTo>
                  <a:pt x="257307" y="318486"/>
                </a:lnTo>
                <a:lnTo>
                  <a:pt x="291917" y="291770"/>
                </a:lnTo>
                <a:lnTo>
                  <a:pt x="318657" y="257185"/>
                </a:lnTo>
                <a:lnTo>
                  <a:pt x="335897" y="216355"/>
                </a:lnTo>
                <a:lnTo>
                  <a:pt x="342006" y="170903"/>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object 123"/>
          <p:cNvSpPr txBox="1"/>
          <p:nvPr/>
        </p:nvSpPr>
        <p:spPr>
          <a:xfrm>
            <a:off x="7492772" y="3722173"/>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m1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24" name="object 124"/>
          <p:cNvSpPr/>
          <p:nvPr/>
        </p:nvSpPr>
        <p:spPr>
          <a:xfrm>
            <a:off x="7440049" y="4638831"/>
            <a:ext cx="342265" cy="342265"/>
          </a:xfrm>
          <a:custGeom>
            <a:avLst/>
            <a:gdLst/>
            <a:ahLst/>
            <a:cxnLst/>
            <a:rect l="l" t="t" r="r" b="b"/>
            <a:pathLst>
              <a:path w="342265" h="342264">
                <a:moveTo>
                  <a:pt x="171003" y="0"/>
                </a:moveTo>
                <a:lnTo>
                  <a:pt x="125543" y="6104"/>
                </a:lnTo>
                <a:lnTo>
                  <a:pt x="84693" y="23332"/>
                </a:lnTo>
                <a:lnTo>
                  <a:pt x="50084" y="50055"/>
                </a:lnTo>
                <a:lnTo>
                  <a:pt x="23346" y="84644"/>
                </a:lnTo>
                <a:lnTo>
                  <a:pt x="6108" y="125470"/>
                </a:lnTo>
                <a:lnTo>
                  <a:pt x="0" y="170903"/>
                </a:lnTo>
                <a:lnTo>
                  <a:pt x="6108" y="216333"/>
                </a:lnTo>
                <a:lnTo>
                  <a:pt x="23346" y="257157"/>
                </a:lnTo>
                <a:lnTo>
                  <a:pt x="50084" y="291747"/>
                </a:lnTo>
                <a:lnTo>
                  <a:pt x="84693" y="318472"/>
                </a:lnTo>
                <a:lnTo>
                  <a:pt x="125543" y="335702"/>
                </a:lnTo>
                <a:lnTo>
                  <a:pt x="171003" y="341807"/>
                </a:lnTo>
                <a:lnTo>
                  <a:pt x="216459" y="335702"/>
                </a:lnTo>
                <a:lnTo>
                  <a:pt x="257307" y="318472"/>
                </a:lnTo>
                <a:lnTo>
                  <a:pt x="291917" y="291747"/>
                </a:lnTo>
                <a:lnTo>
                  <a:pt x="318657" y="257157"/>
                </a:lnTo>
                <a:lnTo>
                  <a:pt x="335897" y="216333"/>
                </a:lnTo>
                <a:lnTo>
                  <a:pt x="342006" y="170903"/>
                </a:lnTo>
                <a:lnTo>
                  <a:pt x="335897" y="125470"/>
                </a:lnTo>
                <a:lnTo>
                  <a:pt x="318657" y="84644"/>
                </a:lnTo>
                <a:lnTo>
                  <a:pt x="291916" y="50055"/>
                </a:lnTo>
                <a:lnTo>
                  <a:pt x="257307" y="23332"/>
                </a:lnTo>
                <a:lnTo>
                  <a:pt x="216459" y="6104"/>
                </a:lnTo>
                <a:lnTo>
                  <a:pt x="1710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object 125"/>
          <p:cNvSpPr/>
          <p:nvPr/>
        </p:nvSpPr>
        <p:spPr>
          <a:xfrm>
            <a:off x="7440049" y="4638831"/>
            <a:ext cx="342265" cy="342265"/>
          </a:xfrm>
          <a:custGeom>
            <a:avLst/>
            <a:gdLst/>
            <a:ahLst/>
            <a:cxnLst/>
            <a:rect l="l" t="t" r="r" b="b"/>
            <a:pathLst>
              <a:path w="342265" h="342264">
                <a:moveTo>
                  <a:pt x="342006" y="170903"/>
                </a:moveTo>
                <a:lnTo>
                  <a:pt x="335897" y="125470"/>
                </a:lnTo>
                <a:lnTo>
                  <a:pt x="318657" y="84644"/>
                </a:lnTo>
                <a:lnTo>
                  <a:pt x="291916" y="50055"/>
                </a:lnTo>
                <a:lnTo>
                  <a:pt x="257307" y="23332"/>
                </a:lnTo>
                <a:lnTo>
                  <a:pt x="216459" y="6104"/>
                </a:lnTo>
                <a:lnTo>
                  <a:pt x="171003" y="0"/>
                </a:lnTo>
                <a:lnTo>
                  <a:pt x="125543" y="6104"/>
                </a:lnTo>
                <a:lnTo>
                  <a:pt x="84693" y="23332"/>
                </a:lnTo>
                <a:lnTo>
                  <a:pt x="50084" y="50055"/>
                </a:lnTo>
                <a:lnTo>
                  <a:pt x="23346" y="84644"/>
                </a:lnTo>
                <a:lnTo>
                  <a:pt x="6108" y="125470"/>
                </a:lnTo>
                <a:lnTo>
                  <a:pt x="0" y="170903"/>
                </a:lnTo>
                <a:lnTo>
                  <a:pt x="6108" y="216333"/>
                </a:lnTo>
                <a:lnTo>
                  <a:pt x="23346" y="257157"/>
                </a:lnTo>
                <a:lnTo>
                  <a:pt x="50084" y="291747"/>
                </a:lnTo>
                <a:lnTo>
                  <a:pt x="84693" y="318472"/>
                </a:lnTo>
                <a:lnTo>
                  <a:pt x="125543" y="335702"/>
                </a:lnTo>
                <a:lnTo>
                  <a:pt x="171003" y="341807"/>
                </a:lnTo>
                <a:lnTo>
                  <a:pt x="216459" y="335702"/>
                </a:lnTo>
                <a:lnTo>
                  <a:pt x="257307" y="318472"/>
                </a:lnTo>
                <a:lnTo>
                  <a:pt x="291917" y="291747"/>
                </a:lnTo>
                <a:lnTo>
                  <a:pt x="318657" y="257157"/>
                </a:lnTo>
                <a:lnTo>
                  <a:pt x="335897" y="216333"/>
                </a:lnTo>
                <a:lnTo>
                  <a:pt x="342006" y="170903"/>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object 126"/>
          <p:cNvSpPr txBox="1"/>
          <p:nvPr/>
        </p:nvSpPr>
        <p:spPr>
          <a:xfrm>
            <a:off x="7492772" y="4690692"/>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m2</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27" name="object 127"/>
          <p:cNvSpPr/>
          <p:nvPr/>
        </p:nvSpPr>
        <p:spPr>
          <a:xfrm>
            <a:off x="8523007" y="4240523"/>
            <a:ext cx="363855" cy="235585"/>
          </a:xfrm>
          <a:custGeom>
            <a:avLst/>
            <a:gdLst/>
            <a:ahLst/>
            <a:cxnLst/>
            <a:rect l="l" t="t" r="r" b="b"/>
            <a:pathLst>
              <a:path w="363854" h="235585">
                <a:moveTo>
                  <a:pt x="0" y="235214"/>
                </a:moveTo>
                <a:lnTo>
                  <a:pt x="363730" y="235214"/>
                </a:lnTo>
                <a:lnTo>
                  <a:pt x="363730" y="0"/>
                </a:lnTo>
                <a:lnTo>
                  <a:pt x="0" y="0"/>
                </a:lnTo>
                <a:lnTo>
                  <a:pt x="0" y="235214"/>
                </a:lnTo>
                <a:close/>
              </a:path>
            </a:pathLst>
          </a:custGeom>
          <a:ln w="273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object 128"/>
          <p:cNvSpPr/>
          <p:nvPr/>
        </p:nvSpPr>
        <p:spPr>
          <a:xfrm>
            <a:off x="8565820" y="4251639"/>
            <a:ext cx="107314" cy="57785"/>
          </a:xfrm>
          <a:custGeom>
            <a:avLst/>
            <a:gdLst/>
            <a:ahLst/>
            <a:cxnLst/>
            <a:rect l="l" t="t" r="r" b="b"/>
            <a:pathLst>
              <a:path w="107315" h="57785">
                <a:moveTo>
                  <a:pt x="107035" y="0"/>
                </a:moveTo>
                <a:lnTo>
                  <a:pt x="49400" y="57588"/>
                </a:lnTo>
                <a:lnTo>
                  <a:pt x="0" y="0"/>
                </a:lnTo>
              </a:path>
            </a:pathLst>
          </a:custGeom>
          <a:ln w="2734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object 129"/>
          <p:cNvSpPr/>
          <p:nvPr/>
        </p:nvSpPr>
        <p:spPr>
          <a:xfrm>
            <a:off x="8615094" y="4134538"/>
            <a:ext cx="0" cy="106045"/>
          </a:xfrm>
          <a:custGeom>
            <a:avLst/>
            <a:gdLst/>
            <a:ahLst/>
            <a:cxnLst/>
            <a:rect l="l" t="t" r="r" b="b"/>
            <a:pathLst>
              <a:path h="106045">
                <a:moveTo>
                  <a:pt x="0" y="105985"/>
                </a:moveTo>
                <a:lnTo>
                  <a:pt x="0" y="0"/>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object 130"/>
          <p:cNvSpPr/>
          <p:nvPr/>
        </p:nvSpPr>
        <p:spPr>
          <a:xfrm>
            <a:off x="8562400" y="3670312"/>
            <a:ext cx="342265" cy="342265"/>
          </a:xfrm>
          <a:custGeom>
            <a:avLst/>
            <a:gdLst/>
            <a:ahLst/>
            <a:cxnLst/>
            <a:rect l="l" t="t" r="r" b="b"/>
            <a:pathLst>
              <a:path w="342265" h="342264">
                <a:moveTo>
                  <a:pt x="171003" y="0"/>
                </a:moveTo>
                <a:lnTo>
                  <a:pt x="125569" y="6109"/>
                </a:lnTo>
                <a:lnTo>
                  <a:pt x="84727" y="23349"/>
                </a:lnTo>
                <a:lnTo>
                  <a:pt x="50113" y="50084"/>
                </a:lnTo>
                <a:lnTo>
                  <a:pt x="23363" y="84678"/>
                </a:lnTo>
                <a:lnTo>
                  <a:pt x="6113" y="125496"/>
                </a:lnTo>
                <a:lnTo>
                  <a:pt x="0" y="170903"/>
                </a:lnTo>
                <a:lnTo>
                  <a:pt x="6113" y="216355"/>
                </a:lnTo>
                <a:lnTo>
                  <a:pt x="23363" y="257185"/>
                </a:lnTo>
                <a:lnTo>
                  <a:pt x="50113" y="291770"/>
                </a:lnTo>
                <a:lnTo>
                  <a:pt x="84727" y="318486"/>
                </a:lnTo>
                <a:lnTo>
                  <a:pt x="125569" y="335706"/>
                </a:lnTo>
                <a:lnTo>
                  <a:pt x="171003" y="341807"/>
                </a:lnTo>
                <a:lnTo>
                  <a:pt x="216481" y="335706"/>
                </a:lnTo>
                <a:lnTo>
                  <a:pt x="257335" y="318486"/>
                </a:lnTo>
                <a:lnTo>
                  <a:pt x="291940" y="291770"/>
                </a:lnTo>
                <a:lnTo>
                  <a:pt x="318671" y="257185"/>
                </a:lnTo>
                <a:lnTo>
                  <a:pt x="335901" y="216355"/>
                </a:lnTo>
                <a:lnTo>
                  <a:pt x="342006" y="170903"/>
                </a:lnTo>
                <a:lnTo>
                  <a:pt x="335901" y="125496"/>
                </a:lnTo>
                <a:lnTo>
                  <a:pt x="318671" y="84678"/>
                </a:lnTo>
                <a:lnTo>
                  <a:pt x="291940" y="50084"/>
                </a:lnTo>
                <a:lnTo>
                  <a:pt x="257335" y="23349"/>
                </a:lnTo>
                <a:lnTo>
                  <a:pt x="216481" y="6109"/>
                </a:lnTo>
                <a:lnTo>
                  <a:pt x="1710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object 131"/>
          <p:cNvSpPr/>
          <p:nvPr/>
        </p:nvSpPr>
        <p:spPr>
          <a:xfrm>
            <a:off x="8562400" y="3670312"/>
            <a:ext cx="342265" cy="342265"/>
          </a:xfrm>
          <a:custGeom>
            <a:avLst/>
            <a:gdLst/>
            <a:ahLst/>
            <a:cxnLst/>
            <a:rect l="l" t="t" r="r" b="b"/>
            <a:pathLst>
              <a:path w="342265" h="342264">
                <a:moveTo>
                  <a:pt x="342006" y="170903"/>
                </a:moveTo>
                <a:lnTo>
                  <a:pt x="335901" y="125496"/>
                </a:lnTo>
                <a:lnTo>
                  <a:pt x="318671" y="84678"/>
                </a:lnTo>
                <a:lnTo>
                  <a:pt x="291940" y="50084"/>
                </a:lnTo>
                <a:lnTo>
                  <a:pt x="257335" y="23349"/>
                </a:lnTo>
                <a:lnTo>
                  <a:pt x="216481" y="6109"/>
                </a:lnTo>
                <a:lnTo>
                  <a:pt x="171003" y="0"/>
                </a:lnTo>
                <a:lnTo>
                  <a:pt x="125569" y="6109"/>
                </a:lnTo>
                <a:lnTo>
                  <a:pt x="84727" y="23349"/>
                </a:lnTo>
                <a:lnTo>
                  <a:pt x="50113" y="50084"/>
                </a:lnTo>
                <a:lnTo>
                  <a:pt x="23363" y="84678"/>
                </a:lnTo>
                <a:lnTo>
                  <a:pt x="6113" y="125496"/>
                </a:lnTo>
                <a:lnTo>
                  <a:pt x="0" y="170903"/>
                </a:lnTo>
                <a:lnTo>
                  <a:pt x="6113" y="216355"/>
                </a:lnTo>
                <a:lnTo>
                  <a:pt x="23363" y="257185"/>
                </a:lnTo>
                <a:lnTo>
                  <a:pt x="50113" y="291770"/>
                </a:lnTo>
                <a:lnTo>
                  <a:pt x="84727" y="318486"/>
                </a:lnTo>
                <a:lnTo>
                  <a:pt x="125569" y="335706"/>
                </a:lnTo>
                <a:lnTo>
                  <a:pt x="171003" y="341807"/>
                </a:lnTo>
                <a:lnTo>
                  <a:pt x="216481" y="335706"/>
                </a:lnTo>
                <a:lnTo>
                  <a:pt x="257335" y="318486"/>
                </a:lnTo>
                <a:lnTo>
                  <a:pt x="291940" y="291770"/>
                </a:lnTo>
                <a:lnTo>
                  <a:pt x="318671" y="257185"/>
                </a:lnTo>
                <a:lnTo>
                  <a:pt x="335901" y="216355"/>
                </a:lnTo>
                <a:lnTo>
                  <a:pt x="342006" y="170903"/>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object 132"/>
          <p:cNvSpPr txBox="1"/>
          <p:nvPr/>
        </p:nvSpPr>
        <p:spPr>
          <a:xfrm>
            <a:off x="8615188" y="3722173"/>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Arial"/>
                <a:ea typeface="+mn-ea"/>
                <a:cs typeface="Arial"/>
              </a:rPr>
              <a:t>m</a:t>
            </a:r>
            <a:r>
              <a:rPr kumimoji="0" sz="1200" b="0" i="0" u="none" strike="noStrike" kern="1200" cap="none" spc="-5" normalizeH="0" baseline="0" noProof="0" dirty="0">
                <a:ln>
                  <a:noFill/>
                </a:ln>
                <a:solidFill>
                  <a:prstClr val="black"/>
                </a:solidFill>
                <a:effectLst/>
                <a:uLnTx/>
                <a:uFillTx/>
                <a:latin typeface="Arial"/>
                <a:ea typeface="+mn-ea"/>
                <a:cs typeface="Arial"/>
              </a:rPr>
              <a:t>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33" name="object 133"/>
          <p:cNvSpPr/>
          <p:nvPr/>
        </p:nvSpPr>
        <p:spPr>
          <a:xfrm>
            <a:off x="8562400" y="4638831"/>
            <a:ext cx="342265" cy="342265"/>
          </a:xfrm>
          <a:custGeom>
            <a:avLst/>
            <a:gdLst/>
            <a:ahLst/>
            <a:cxnLst/>
            <a:rect l="l" t="t" r="r" b="b"/>
            <a:pathLst>
              <a:path w="342265" h="342264">
                <a:moveTo>
                  <a:pt x="171003" y="0"/>
                </a:moveTo>
                <a:lnTo>
                  <a:pt x="125569" y="6104"/>
                </a:lnTo>
                <a:lnTo>
                  <a:pt x="84727" y="23332"/>
                </a:lnTo>
                <a:lnTo>
                  <a:pt x="50113" y="50055"/>
                </a:lnTo>
                <a:lnTo>
                  <a:pt x="23363" y="84644"/>
                </a:lnTo>
                <a:lnTo>
                  <a:pt x="6113" y="125470"/>
                </a:lnTo>
                <a:lnTo>
                  <a:pt x="0" y="170903"/>
                </a:lnTo>
                <a:lnTo>
                  <a:pt x="6113" y="216333"/>
                </a:lnTo>
                <a:lnTo>
                  <a:pt x="23363" y="257157"/>
                </a:lnTo>
                <a:lnTo>
                  <a:pt x="50113" y="291747"/>
                </a:lnTo>
                <a:lnTo>
                  <a:pt x="84727" y="318472"/>
                </a:lnTo>
                <a:lnTo>
                  <a:pt x="125569" y="335702"/>
                </a:lnTo>
                <a:lnTo>
                  <a:pt x="171003" y="341807"/>
                </a:lnTo>
                <a:lnTo>
                  <a:pt x="216481" y="335702"/>
                </a:lnTo>
                <a:lnTo>
                  <a:pt x="257335" y="318472"/>
                </a:lnTo>
                <a:lnTo>
                  <a:pt x="291940" y="291747"/>
                </a:lnTo>
                <a:lnTo>
                  <a:pt x="318671" y="257157"/>
                </a:lnTo>
                <a:lnTo>
                  <a:pt x="335901" y="216333"/>
                </a:lnTo>
                <a:lnTo>
                  <a:pt x="342006" y="170903"/>
                </a:lnTo>
                <a:lnTo>
                  <a:pt x="335901" y="125470"/>
                </a:lnTo>
                <a:lnTo>
                  <a:pt x="318671" y="84644"/>
                </a:lnTo>
                <a:lnTo>
                  <a:pt x="291940" y="50055"/>
                </a:lnTo>
                <a:lnTo>
                  <a:pt x="257335" y="23332"/>
                </a:lnTo>
                <a:lnTo>
                  <a:pt x="216481" y="6104"/>
                </a:lnTo>
                <a:lnTo>
                  <a:pt x="1710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object 134"/>
          <p:cNvSpPr/>
          <p:nvPr/>
        </p:nvSpPr>
        <p:spPr>
          <a:xfrm>
            <a:off x="8562400" y="4638831"/>
            <a:ext cx="342265" cy="342265"/>
          </a:xfrm>
          <a:custGeom>
            <a:avLst/>
            <a:gdLst/>
            <a:ahLst/>
            <a:cxnLst/>
            <a:rect l="l" t="t" r="r" b="b"/>
            <a:pathLst>
              <a:path w="342265" h="342264">
                <a:moveTo>
                  <a:pt x="342006" y="170903"/>
                </a:moveTo>
                <a:lnTo>
                  <a:pt x="335901" y="125470"/>
                </a:lnTo>
                <a:lnTo>
                  <a:pt x="318671" y="84644"/>
                </a:lnTo>
                <a:lnTo>
                  <a:pt x="291940" y="50055"/>
                </a:lnTo>
                <a:lnTo>
                  <a:pt x="257335" y="23332"/>
                </a:lnTo>
                <a:lnTo>
                  <a:pt x="216481" y="6104"/>
                </a:lnTo>
                <a:lnTo>
                  <a:pt x="171003" y="0"/>
                </a:lnTo>
                <a:lnTo>
                  <a:pt x="125569" y="6104"/>
                </a:lnTo>
                <a:lnTo>
                  <a:pt x="84727" y="23332"/>
                </a:lnTo>
                <a:lnTo>
                  <a:pt x="50113" y="50055"/>
                </a:lnTo>
                <a:lnTo>
                  <a:pt x="23363" y="84644"/>
                </a:lnTo>
                <a:lnTo>
                  <a:pt x="6113" y="125470"/>
                </a:lnTo>
                <a:lnTo>
                  <a:pt x="0" y="170903"/>
                </a:lnTo>
                <a:lnTo>
                  <a:pt x="6113" y="216333"/>
                </a:lnTo>
                <a:lnTo>
                  <a:pt x="23363" y="257157"/>
                </a:lnTo>
                <a:lnTo>
                  <a:pt x="50113" y="291747"/>
                </a:lnTo>
                <a:lnTo>
                  <a:pt x="84727" y="318472"/>
                </a:lnTo>
                <a:lnTo>
                  <a:pt x="125569" y="335702"/>
                </a:lnTo>
                <a:lnTo>
                  <a:pt x="171003" y="341807"/>
                </a:lnTo>
                <a:lnTo>
                  <a:pt x="216481" y="335702"/>
                </a:lnTo>
                <a:lnTo>
                  <a:pt x="257335" y="318472"/>
                </a:lnTo>
                <a:lnTo>
                  <a:pt x="291940" y="291747"/>
                </a:lnTo>
                <a:lnTo>
                  <a:pt x="318671" y="257157"/>
                </a:lnTo>
                <a:lnTo>
                  <a:pt x="335901" y="216333"/>
                </a:lnTo>
                <a:lnTo>
                  <a:pt x="342006" y="170903"/>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object 135"/>
          <p:cNvSpPr txBox="1"/>
          <p:nvPr/>
        </p:nvSpPr>
        <p:spPr>
          <a:xfrm>
            <a:off x="8615188" y="4690692"/>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Arial"/>
                <a:ea typeface="+mn-ea"/>
                <a:cs typeface="Arial"/>
              </a:rPr>
              <a:t>m</a:t>
            </a:r>
            <a:r>
              <a:rPr kumimoji="0" sz="1200" b="0" i="0" u="none" strike="noStrike" kern="1200" cap="none" spc="-5" normalizeH="0" baseline="0" noProof="0" dirty="0">
                <a:ln>
                  <a:noFill/>
                </a:ln>
                <a:solidFill>
                  <a:prstClr val="black"/>
                </a:solidFill>
                <a:effectLst/>
                <a:uLnTx/>
                <a:uFillTx/>
                <a:latin typeface="Arial"/>
                <a:ea typeface="+mn-ea"/>
                <a:cs typeface="Arial"/>
              </a:rPr>
              <a:t>2</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36" name="object 136"/>
          <p:cNvSpPr/>
          <p:nvPr/>
        </p:nvSpPr>
        <p:spPr>
          <a:xfrm>
            <a:off x="9941954" y="3909316"/>
            <a:ext cx="0" cy="331470"/>
          </a:xfrm>
          <a:custGeom>
            <a:avLst/>
            <a:gdLst/>
            <a:ahLst/>
            <a:cxnLst/>
            <a:rect l="l" t="t" r="r" b="b"/>
            <a:pathLst>
              <a:path h="331470">
                <a:moveTo>
                  <a:pt x="0" y="0"/>
                </a:moveTo>
                <a:lnTo>
                  <a:pt x="0" y="331194"/>
                </a:lnTo>
              </a:path>
            </a:pathLst>
          </a:custGeom>
          <a:ln w="3065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object 137"/>
          <p:cNvSpPr/>
          <p:nvPr/>
        </p:nvSpPr>
        <p:spPr>
          <a:xfrm>
            <a:off x="9941954" y="4475724"/>
            <a:ext cx="0" cy="650240"/>
          </a:xfrm>
          <a:custGeom>
            <a:avLst/>
            <a:gdLst/>
            <a:ahLst/>
            <a:cxnLst/>
            <a:rect l="l" t="t" r="r" b="b"/>
            <a:pathLst>
              <a:path h="650239">
                <a:moveTo>
                  <a:pt x="0" y="0"/>
                </a:moveTo>
                <a:lnTo>
                  <a:pt x="0" y="649620"/>
                </a:lnTo>
              </a:path>
            </a:pathLst>
          </a:custGeom>
          <a:ln w="3065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object 138"/>
          <p:cNvSpPr/>
          <p:nvPr/>
        </p:nvSpPr>
        <p:spPr>
          <a:xfrm>
            <a:off x="9897999" y="5100131"/>
            <a:ext cx="91440" cy="137160"/>
          </a:xfrm>
          <a:custGeom>
            <a:avLst/>
            <a:gdLst/>
            <a:ahLst/>
            <a:cxnLst/>
            <a:rect l="l" t="t" r="r" b="b"/>
            <a:pathLst>
              <a:path w="91440" h="137160">
                <a:moveTo>
                  <a:pt x="91201" y="0"/>
                </a:moveTo>
                <a:lnTo>
                  <a:pt x="0" y="265"/>
                </a:lnTo>
                <a:lnTo>
                  <a:pt x="45980" y="136862"/>
                </a:lnTo>
                <a:lnTo>
                  <a:pt x="9120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object 139"/>
          <p:cNvSpPr/>
          <p:nvPr/>
        </p:nvSpPr>
        <p:spPr>
          <a:xfrm>
            <a:off x="9728897" y="4240511"/>
            <a:ext cx="363855" cy="235585"/>
          </a:xfrm>
          <a:custGeom>
            <a:avLst/>
            <a:gdLst/>
            <a:ahLst/>
            <a:cxnLst/>
            <a:rect l="l" t="t" r="r" b="b"/>
            <a:pathLst>
              <a:path w="363854" h="235585">
                <a:moveTo>
                  <a:pt x="0" y="235214"/>
                </a:moveTo>
                <a:lnTo>
                  <a:pt x="363730" y="235214"/>
                </a:lnTo>
                <a:lnTo>
                  <a:pt x="363730" y="0"/>
                </a:lnTo>
                <a:lnTo>
                  <a:pt x="0" y="0"/>
                </a:lnTo>
                <a:lnTo>
                  <a:pt x="0" y="235214"/>
                </a:lnTo>
                <a:close/>
              </a:path>
            </a:pathLst>
          </a:custGeom>
          <a:ln w="2734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object 140"/>
          <p:cNvSpPr/>
          <p:nvPr/>
        </p:nvSpPr>
        <p:spPr>
          <a:xfrm>
            <a:off x="9771710" y="4251626"/>
            <a:ext cx="107314" cy="57785"/>
          </a:xfrm>
          <a:custGeom>
            <a:avLst/>
            <a:gdLst/>
            <a:ahLst/>
            <a:cxnLst/>
            <a:rect l="l" t="t" r="r" b="b"/>
            <a:pathLst>
              <a:path w="107315" h="57785">
                <a:moveTo>
                  <a:pt x="106908" y="0"/>
                </a:moveTo>
                <a:lnTo>
                  <a:pt x="49400" y="57588"/>
                </a:lnTo>
                <a:lnTo>
                  <a:pt x="0" y="0"/>
                </a:lnTo>
              </a:path>
            </a:pathLst>
          </a:custGeom>
          <a:ln w="2734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object 141"/>
          <p:cNvSpPr/>
          <p:nvPr/>
        </p:nvSpPr>
        <p:spPr>
          <a:xfrm>
            <a:off x="9820857" y="4134538"/>
            <a:ext cx="0" cy="106045"/>
          </a:xfrm>
          <a:custGeom>
            <a:avLst/>
            <a:gdLst/>
            <a:ahLst/>
            <a:cxnLst/>
            <a:rect l="l" t="t" r="r" b="b"/>
            <a:pathLst>
              <a:path h="106045">
                <a:moveTo>
                  <a:pt x="0" y="105973"/>
                </a:moveTo>
                <a:lnTo>
                  <a:pt x="0" y="0"/>
                </a:lnTo>
              </a:path>
            </a:pathLst>
          </a:custGeom>
          <a:ln w="273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object 142"/>
          <p:cNvSpPr/>
          <p:nvPr/>
        </p:nvSpPr>
        <p:spPr>
          <a:xfrm>
            <a:off x="9768291" y="3670312"/>
            <a:ext cx="342265" cy="342265"/>
          </a:xfrm>
          <a:custGeom>
            <a:avLst/>
            <a:gdLst/>
            <a:ahLst/>
            <a:cxnLst/>
            <a:rect l="l" t="t" r="r" b="b"/>
            <a:pathLst>
              <a:path w="342265" h="342264">
                <a:moveTo>
                  <a:pt x="171003" y="0"/>
                </a:moveTo>
                <a:lnTo>
                  <a:pt x="125525" y="6109"/>
                </a:lnTo>
                <a:lnTo>
                  <a:pt x="84671" y="23349"/>
                </a:lnTo>
                <a:lnTo>
                  <a:pt x="50065" y="50084"/>
                </a:lnTo>
                <a:lnTo>
                  <a:pt x="23335" y="84678"/>
                </a:lnTo>
                <a:lnTo>
                  <a:pt x="6104" y="125496"/>
                </a:lnTo>
                <a:lnTo>
                  <a:pt x="0" y="170903"/>
                </a:lnTo>
                <a:lnTo>
                  <a:pt x="6104" y="216355"/>
                </a:lnTo>
                <a:lnTo>
                  <a:pt x="23335" y="257185"/>
                </a:lnTo>
                <a:lnTo>
                  <a:pt x="50065" y="291770"/>
                </a:lnTo>
                <a:lnTo>
                  <a:pt x="84671" y="318486"/>
                </a:lnTo>
                <a:lnTo>
                  <a:pt x="125525" y="335706"/>
                </a:lnTo>
                <a:lnTo>
                  <a:pt x="171003" y="341807"/>
                </a:lnTo>
                <a:lnTo>
                  <a:pt x="216437" y="335706"/>
                </a:lnTo>
                <a:lnTo>
                  <a:pt x="257279" y="318486"/>
                </a:lnTo>
                <a:lnTo>
                  <a:pt x="291893" y="291770"/>
                </a:lnTo>
                <a:lnTo>
                  <a:pt x="318643" y="257185"/>
                </a:lnTo>
                <a:lnTo>
                  <a:pt x="335893" y="216355"/>
                </a:lnTo>
                <a:lnTo>
                  <a:pt x="342006" y="170903"/>
                </a:lnTo>
                <a:lnTo>
                  <a:pt x="335893" y="125496"/>
                </a:lnTo>
                <a:lnTo>
                  <a:pt x="318643" y="84678"/>
                </a:lnTo>
                <a:lnTo>
                  <a:pt x="291893" y="50084"/>
                </a:lnTo>
                <a:lnTo>
                  <a:pt x="257279" y="23349"/>
                </a:lnTo>
                <a:lnTo>
                  <a:pt x="216437" y="6109"/>
                </a:lnTo>
                <a:lnTo>
                  <a:pt x="171003"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object 143"/>
          <p:cNvSpPr/>
          <p:nvPr/>
        </p:nvSpPr>
        <p:spPr>
          <a:xfrm>
            <a:off x="9768291" y="3670312"/>
            <a:ext cx="342265" cy="342265"/>
          </a:xfrm>
          <a:custGeom>
            <a:avLst/>
            <a:gdLst/>
            <a:ahLst/>
            <a:cxnLst/>
            <a:rect l="l" t="t" r="r" b="b"/>
            <a:pathLst>
              <a:path w="342265" h="342264">
                <a:moveTo>
                  <a:pt x="342006" y="170903"/>
                </a:moveTo>
                <a:lnTo>
                  <a:pt x="335893" y="125496"/>
                </a:lnTo>
                <a:lnTo>
                  <a:pt x="318643" y="84678"/>
                </a:lnTo>
                <a:lnTo>
                  <a:pt x="291893" y="50084"/>
                </a:lnTo>
                <a:lnTo>
                  <a:pt x="257279" y="23349"/>
                </a:lnTo>
                <a:lnTo>
                  <a:pt x="216437" y="6109"/>
                </a:lnTo>
                <a:lnTo>
                  <a:pt x="171003" y="0"/>
                </a:lnTo>
                <a:lnTo>
                  <a:pt x="125525" y="6109"/>
                </a:lnTo>
                <a:lnTo>
                  <a:pt x="84671" y="23349"/>
                </a:lnTo>
                <a:lnTo>
                  <a:pt x="50065" y="50084"/>
                </a:lnTo>
                <a:lnTo>
                  <a:pt x="23335" y="84678"/>
                </a:lnTo>
                <a:lnTo>
                  <a:pt x="6104" y="125496"/>
                </a:lnTo>
                <a:lnTo>
                  <a:pt x="0" y="170903"/>
                </a:lnTo>
                <a:lnTo>
                  <a:pt x="6104" y="216355"/>
                </a:lnTo>
                <a:lnTo>
                  <a:pt x="23335" y="257185"/>
                </a:lnTo>
                <a:lnTo>
                  <a:pt x="50065" y="291770"/>
                </a:lnTo>
                <a:lnTo>
                  <a:pt x="84671" y="318486"/>
                </a:lnTo>
                <a:lnTo>
                  <a:pt x="125525" y="335706"/>
                </a:lnTo>
                <a:lnTo>
                  <a:pt x="171003" y="341807"/>
                </a:lnTo>
                <a:lnTo>
                  <a:pt x="216437" y="335706"/>
                </a:lnTo>
                <a:lnTo>
                  <a:pt x="257279" y="318486"/>
                </a:lnTo>
                <a:lnTo>
                  <a:pt x="291893" y="291770"/>
                </a:lnTo>
                <a:lnTo>
                  <a:pt x="318643" y="257185"/>
                </a:lnTo>
                <a:lnTo>
                  <a:pt x="335893" y="216355"/>
                </a:lnTo>
                <a:lnTo>
                  <a:pt x="342006" y="170903"/>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object 144"/>
          <p:cNvSpPr txBox="1"/>
          <p:nvPr/>
        </p:nvSpPr>
        <p:spPr>
          <a:xfrm>
            <a:off x="9820951" y="3722173"/>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m1</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45" name="object 145"/>
          <p:cNvSpPr/>
          <p:nvPr/>
        </p:nvSpPr>
        <p:spPr>
          <a:xfrm>
            <a:off x="9768293" y="4638806"/>
            <a:ext cx="342265" cy="342265"/>
          </a:xfrm>
          <a:custGeom>
            <a:avLst/>
            <a:gdLst/>
            <a:ahLst/>
            <a:cxnLst/>
            <a:rect l="l" t="t" r="r" b="b"/>
            <a:pathLst>
              <a:path w="342265" h="342264">
                <a:moveTo>
                  <a:pt x="171001" y="0"/>
                </a:moveTo>
                <a:lnTo>
                  <a:pt x="125523" y="6105"/>
                </a:lnTo>
                <a:lnTo>
                  <a:pt x="84669" y="23335"/>
                </a:lnTo>
                <a:lnTo>
                  <a:pt x="50064" y="50060"/>
                </a:lnTo>
                <a:lnTo>
                  <a:pt x="23333" y="84650"/>
                </a:lnTo>
                <a:lnTo>
                  <a:pt x="6103" y="125474"/>
                </a:lnTo>
                <a:lnTo>
                  <a:pt x="0" y="170916"/>
                </a:lnTo>
                <a:lnTo>
                  <a:pt x="6106" y="216344"/>
                </a:lnTo>
                <a:lnTo>
                  <a:pt x="23336" y="257167"/>
                </a:lnTo>
                <a:lnTo>
                  <a:pt x="50066" y="291753"/>
                </a:lnTo>
                <a:lnTo>
                  <a:pt x="84670" y="318475"/>
                </a:lnTo>
                <a:lnTo>
                  <a:pt x="125524" y="335703"/>
                </a:lnTo>
                <a:lnTo>
                  <a:pt x="171001" y="341807"/>
                </a:lnTo>
                <a:lnTo>
                  <a:pt x="216435" y="335703"/>
                </a:lnTo>
                <a:lnTo>
                  <a:pt x="257278" y="318474"/>
                </a:lnTo>
                <a:lnTo>
                  <a:pt x="291892" y="291751"/>
                </a:lnTo>
                <a:lnTo>
                  <a:pt x="318643" y="257163"/>
                </a:lnTo>
                <a:lnTo>
                  <a:pt x="335892" y="216337"/>
                </a:lnTo>
                <a:lnTo>
                  <a:pt x="342005" y="170916"/>
                </a:lnTo>
                <a:lnTo>
                  <a:pt x="335891" y="125474"/>
                </a:lnTo>
                <a:lnTo>
                  <a:pt x="318641" y="84650"/>
                </a:lnTo>
                <a:lnTo>
                  <a:pt x="291891" y="50060"/>
                </a:lnTo>
                <a:lnTo>
                  <a:pt x="257277" y="23335"/>
                </a:lnTo>
                <a:lnTo>
                  <a:pt x="216435" y="6105"/>
                </a:lnTo>
                <a:lnTo>
                  <a:pt x="171001" y="0"/>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object 146"/>
          <p:cNvSpPr/>
          <p:nvPr/>
        </p:nvSpPr>
        <p:spPr>
          <a:xfrm>
            <a:off x="9768291" y="4638806"/>
            <a:ext cx="342265" cy="342265"/>
          </a:xfrm>
          <a:custGeom>
            <a:avLst/>
            <a:gdLst/>
            <a:ahLst/>
            <a:cxnLst/>
            <a:rect l="l" t="t" r="r" b="b"/>
            <a:pathLst>
              <a:path w="342265" h="342264">
                <a:moveTo>
                  <a:pt x="342006" y="170903"/>
                </a:moveTo>
                <a:lnTo>
                  <a:pt x="335893" y="125474"/>
                </a:lnTo>
                <a:lnTo>
                  <a:pt x="318643" y="84650"/>
                </a:lnTo>
                <a:lnTo>
                  <a:pt x="291893" y="50060"/>
                </a:lnTo>
                <a:lnTo>
                  <a:pt x="257279" y="23335"/>
                </a:lnTo>
                <a:lnTo>
                  <a:pt x="216437" y="6105"/>
                </a:lnTo>
                <a:lnTo>
                  <a:pt x="171003" y="0"/>
                </a:lnTo>
                <a:lnTo>
                  <a:pt x="125525" y="6105"/>
                </a:lnTo>
                <a:lnTo>
                  <a:pt x="84671" y="23335"/>
                </a:lnTo>
                <a:lnTo>
                  <a:pt x="50065" y="50060"/>
                </a:lnTo>
                <a:lnTo>
                  <a:pt x="23335" y="84650"/>
                </a:lnTo>
                <a:lnTo>
                  <a:pt x="6104" y="125474"/>
                </a:lnTo>
                <a:lnTo>
                  <a:pt x="0" y="170903"/>
                </a:lnTo>
                <a:lnTo>
                  <a:pt x="6104" y="216337"/>
                </a:lnTo>
                <a:lnTo>
                  <a:pt x="23335" y="257163"/>
                </a:lnTo>
                <a:lnTo>
                  <a:pt x="50065" y="291751"/>
                </a:lnTo>
                <a:lnTo>
                  <a:pt x="84671" y="318474"/>
                </a:lnTo>
                <a:lnTo>
                  <a:pt x="125525" y="335703"/>
                </a:lnTo>
                <a:lnTo>
                  <a:pt x="171003" y="341807"/>
                </a:lnTo>
                <a:lnTo>
                  <a:pt x="216437" y="335703"/>
                </a:lnTo>
                <a:lnTo>
                  <a:pt x="257279" y="318475"/>
                </a:lnTo>
                <a:lnTo>
                  <a:pt x="291893" y="291753"/>
                </a:lnTo>
                <a:lnTo>
                  <a:pt x="318643" y="257167"/>
                </a:lnTo>
                <a:lnTo>
                  <a:pt x="335893" y="216344"/>
                </a:lnTo>
                <a:lnTo>
                  <a:pt x="342006" y="170916"/>
                </a:lnTo>
                <a:close/>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object 147"/>
          <p:cNvSpPr txBox="1"/>
          <p:nvPr/>
        </p:nvSpPr>
        <p:spPr>
          <a:xfrm>
            <a:off x="9820951" y="4690679"/>
            <a:ext cx="23685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Arial"/>
                <a:ea typeface="+mn-ea"/>
                <a:cs typeface="Arial"/>
              </a:rPr>
              <a:t>m2</a:t>
            </a:r>
            <a:endParaRPr kumimoji="0" sz="1200" b="0" i="0" u="none" strike="noStrike" kern="1200" cap="none" spc="0" normalizeH="0" baseline="0" noProof="0">
              <a:ln>
                <a:noFill/>
              </a:ln>
              <a:solidFill>
                <a:prstClr val="black"/>
              </a:solidFill>
              <a:effectLst/>
              <a:uLnTx/>
              <a:uFillTx/>
              <a:latin typeface="Arial"/>
              <a:ea typeface="+mn-ea"/>
              <a:cs typeface="Arial"/>
            </a:endParaRPr>
          </a:p>
        </p:txBody>
      </p:sp>
      <p:sp>
        <p:nvSpPr>
          <p:cNvPr id="148" name="object 148"/>
          <p:cNvSpPr txBox="1"/>
          <p:nvPr/>
        </p:nvSpPr>
        <p:spPr>
          <a:xfrm>
            <a:off x="5610226" y="3488563"/>
            <a:ext cx="1118235" cy="63627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10" normalizeH="0" baseline="0" noProof="0" dirty="0">
                <a:ln>
                  <a:noFill/>
                </a:ln>
                <a:solidFill>
                  <a:srgbClr val="00AF50"/>
                </a:solidFill>
                <a:effectLst/>
                <a:uLnTx/>
                <a:uFillTx/>
                <a:latin typeface="Calibri"/>
                <a:ea typeface="+mn-ea"/>
                <a:cs typeface="Calibri"/>
              </a:rPr>
              <a:t>Fine-Grain</a:t>
            </a:r>
            <a:endParaRPr kumimoji="0" sz="20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000" b="1" i="0" u="none" strike="noStrike" kern="1200" cap="none" spc="-5" normalizeH="0" baseline="0" noProof="0" dirty="0">
                <a:ln>
                  <a:noFill/>
                </a:ln>
                <a:solidFill>
                  <a:srgbClr val="00AF50"/>
                </a:solidFill>
                <a:effectLst/>
                <a:uLnTx/>
                <a:uFillTx/>
                <a:latin typeface="Calibri"/>
                <a:ea typeface="+mn-ea"/>
                <a:cs typeface="Calibri"/>
              </a:rPr>
              <a:t>Pipelining</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Performance of Combinational Circuits</a:t>
            </a:r>
            <a:endParaRPr lang="zh-TW" altLang="en-US" dirty="0"/>
          </a:p>
        </p:txBody>
      </p:sp>
      <p:grpSp>
        <p:nvGrpSpPr>
          <p:cNvPr id="144" name="群組 143">
            <a:extLst>
              <a:ext uri="{FF2B5EF4-FFF2-40B4-BE49-F238E27FC236}">
                <a16:creationId xmlns:a16="http://schemas.microsoft.com/office/drawing/2014/main" id="{C868A6E7-97B9-4ED0-9396-FCE78A6AC492}"/>
              </a:ext>
            </a:extLst>
          </p:cNvPr>
          <p:cNvGrpSpPr/>
          <p:nvPr/>
        </p:nvGrpSpPr>
        <p:grpSpPr>
          <a:xfrm>
            <a:off x="1422146" y="1747266"/>
            <a:ext cx="3436365" cy="1869694"/>
            <a:chOff x="1422146" y="1747266"/>
            <a:chExt cx="3436365" cy="1869694"/>
          </a:xfrm>
        </p:grpSpPr>
        <p:sp>
          <p:nvSpPr>
            <p:cNvPr id="4" name="object 3"/>
            <p:cNvSpPr/>
            <p:nvPr/>
          </p:nvSpPr>
          <p:spPr>
            <a:xfrm>
              <a:off x="2121407" y="1757933"/>
              <a:ext cx="463550" cy="615950"/>
            </a:xfrm>
            <a:custGeom>
              <a:avLst/>
              <a:gdLst/>
              <a:ahLst/>
              <a:cxnLst/>
              <a:rect l="l" t="t" r="r" b="b"/>
              <a:pathLst>
                <a:path w="463550" h="615950">
                  <a:moveTo>
                    <a:pt x="463295" y="499872"/>
                  </a:moveTo>
                  <a:lnTo>
                    <a:pt x="463295" y="115824"/>
                  </a:lnTo>
                  <a:lnTo>
                    <a:pt x="454199" y="70723"/>
                  </a:lnTo>
                  <a:lnTo>
                    <a:pt x="429386" y="33909"/>
                  </a:lnTo>
                  <a:lnTo>
                    <a:pt x="392572" y="9096"/>
                  </a:lnTo>
                  <a:lnTo>
                    <a:pt x="347472" y="0"/>
                  </a:lnTo>
                  <a:lnTo>
                    <a:pt x="115823" y="0"/>
                  </a:lnTo>
                  <a:lnTo>
                    <a:pt x="70723" y="9096"/>
                  </a:lnTo>
                  <a:lnTo>
                    <a:pt x="33908" y="33909"/>
                  </a:lnTo>
                  <a:lnTo>
                    <a:pt x="9096" y="70723"/>
                  </a:lnTo>
                  <a:lnTo>
                    <a:pt x="0" y="115824"/>
                  </a:lnTo>
                  <a:lnTo>
                    <a:pt x="0" y="499872"/>
                  </a:lnTo>
                  <a:lnTo>
                    <a:pt x="9096" y="544972"/>
                  </a:lnTo>
                  <a:lnTo>
                    <a:pt x="33909" y="581787"/>
                  </a:lnTo>
                  <a:lnTo>
                    <a:pt x="70723" y="606599"/>
                  </a:lnTo>
                  <a:lnTo>
                    <a:pt x="115824" y="615696"/>
                  </a:lnTo>
                  <a:lnTo>
                    <a:pt x="347472" y="615696"/>
                  </a:lnTo>
                  <a:lnTo>
                    <a:pt x="392572" y="606599"/>
                  </a:lnTo>
                  <a:lnTo>
                    <a:pt x="429386" y="581787"/>
                  </a:lnTo>
                  <a:lnTo>
                    <a:pt x="454199" y="544972"/>
                  </a:lnTo>
                  <a:lnTo>
                    <a:pt x="463295" y="499872"/>
                  </a:lnTo>
                  <a:close/>
                </a:path>
              </a:pathLst>
            </a:custGeom>
            <a:solidFill>
              <a:srgbClr val="CCFFFF"/>
            </a:solidFill>
          </p:spPr>
          <p:txBody>
            <a:bodyPr wrap="square" lIns="0" tIns="0" rIns="0" bIns="0" rtlCol="0"/>
            <a:lstStyle/>
            <a:p>
              <a:endParaRPr>
                <a:ea typeface="Arial Unicode MS"/>
              </a:endParaRPr>
            </a:p>
          </p:txBody>
        </p:sp>
        <p:sp>
          <p:nvSpPr>
            <p:cNvPr id="5" name="object 4"/>
            <p:cNvSpPr/>
            <p:nvPr/>
          </p:nvSpPr>
          <p:spPr>
            <a:xfrm>
              <a:off x="2121407" y="1756410"/>
              <a:ext cx="463550" cy="617220"/>
            </a:xfrm>
            <a:custGeom>
              <a:avLst/>
              <a:gdLst/>
              <a:ahLst/>
              <a:cxnLst/>
              <a:rect l="l" t="t" r="r" b="b"/>
              <a:pathLst>
                <a:path w="463550" h="617219">
                  <a:moveTo>
                    <a:pt x="463295" y="497586"/>
                  </a:moveTo>
                  <a:lnTo>
                    <a:pt x="463295" y="119634"/>
                  </a:lnTo>
                  <a:lnTo>
                    <a:pt x="453925" y="72973"/>
                  </a:lnTo>
                  <a:lnTo>
                    <a:pt x="428339" y="34956"/>
                  </a:lnTo>
                  <a:lnTo>
                    <a:pt x="390322" y="9370"/>
                  </a:lnTo>
                  <a:lnTo>
                    <a:pt x="343662" y="0"/>
                  </a:lnTo>
                  <a:lnTo>
                    <a:pt x="119634" y="0"/>
                  </a:lnTo>
                  <a:lnTo>
                    <a:pt x="72973" y="9370"/>
                  </a:lnTo>
                  <a:lnTo>
                    <a:pt x="34956" y="34956"/>
                  </a:lnTo>
                  <a:lnTo>
                    <a:pt x="9370" y="72973"/>
                  </a:lnTo>
                  <a:lnTo>
                    <a:pt x="0" y="119634"/>
                  </a:lnTo>
                  <a:lnTo>
                    <a:pt x="0" y="497586"/>
                  </a:lnTo>
                  <a:lnTo>
                    <a:pt x="9370" y="544246"/>
                  </a:lnTo>
                  <a:lnTo>
                    <a:pt x="34956" y="582263"/>
                  </a:lnTo>
                  <a:lnTo>
                    <a:pt x="72973" y="607849"/>
                  </a:lnTo>
                  <a:lnTo>
                    <a:pt x="119634" y="617220"/>
                  </a:lnTo>
                  <a:lnTo>
                    <a:pt x="343662" y="617220"/>
                  </a:lnTo>
                  <a:lnTo>
                    <a:pt x="390322" y="607849"/>
                  </a:lnTo>
                  <a:lnTo>
                    <a:pt x="428339" y="582263"/>
                  </a:lnTo>
                  <a:lnTo>
                    <a:pt x="453925" y="544246"/>
                  </a:lnTo>
                  <a:lnTo>
                    <a:pt x="463295" y="497586"/>
                  </a:lnTo>
                  <a:close/>
                </a:path>
              </a:pathLst>
            </a:custGeom>
            <a:solidFill>
              <a:srgbClr val="CCFFFF"/>
            </a:solidFill>
          </p:spPr>
          <p:txBody>
            <a:bodyPr wrap="square" lIns="0" tIns="0" rIns="0" bIns="0" rtlCol="0"/>
            <a:lstStyle/>
            <a:p>
              <a:endParaRPr>
                <a:ea typeface="Arial Unicode MS"/>
              </a:endParaRPr>
            </a:p>
          </p:txBody>
        </p:sp>
        <p:sp>
          <p:nvSpPr>
            <p:cNvPr id="6" name="object 5"/>
            <p:cNvSpPr/>
            <p:nvPr/>
          </p:nvSpPr>
          <p:spPr>
            <a:xfrm>
              <a:off x="2112264" y="1747266"/>
              <a:ext cx="481965" cy="638175"/>
            </a:xfrm>
            <a:custGeom>
              <a:avLst/>
              <a:gdLst/>
              <a:ahLst/>
              <a:cxnLst/>
              <a:rect l="l" t="t" r="r" b="b"/>
              <a:pathLst>
                <a:path w="481964" h="638175">
                  <a:moveTo>
                    <a:pt x="762" y="513587"/>
                  </a:moveTo>
                  <a:lnTo>
                    <a:pt x="761" y="122681"/>
                  </a:lnTo>
                  <a:lnTo>
                    <a:pt x="0" y="128777"/>
                  </a:lnTo>
                  <a:lnTo>
                    <a:pt x="0" y="506729"/>
                  </a:lnTo>
                  <a:lnTo>
                    <a:pt x="762" y="513587"/>
                  </a:lnTo>
                  <a:close/>
                </a:path>
                <a:path w="481964" h="638175">
                  <a:moveTo>
                    <a:pt x="481584" y="506729"/>
                  </a:moveTo>
                  <a:lnTo>
                    <a:pt x="481584" y="128777"/>
                  </a:lnTo>
                  <a:lnTo>
                    <a:pt x="480822" y="121919"/>
                  </a:lnTo>
                  <a:lnTo>
                    <a:pt x="480822" y="115823"/>
                  </a:lnTo>
                  <a:lnTo>
                    <a:pt x="467578" y="70939"/>
                  </a:lnTo>
                  <a:lnTo>
                    <a:pt x="441383" y="35361"/>
                  </a:lnTo>
                  <a:lnTo>
                    <a:pt x="404428" y="11059"/>
                  </a:lnTo>
                  <a:lnTo>
                    <a:pt x="358902" y="0"/>
                  </a:lnTo>
                  <a:lnTo>
                    <a:pt x="128778" y="0"/>
                  </a:lnTo>
                  <a:lnTo>
                    <a:pt x="83144" y="8556"/>
                  </a:lnTo>
                  <a:lnTo>
                    <a:pt x="44900" y="31284"/>
                  </a:lnTo>
                  <a:lnTo>
                    <a:pt x="16781" y="65802"/>
                  </a:lnTo>
                  <a:lnTo>
                    <a:pt x="1523" y="109727"/>
                  </a:lnTo>
                  <a:lnTo>
                    <a:pt x="761" y="115823"/>
                  </a:lnTo>
                  <a:lnTo>
                    <a:pt x="762" y="519683"/>
                  </a:lnTo>
                  <a:lnTo>
                    <a:pt x="1524" y="526541"/>
                  </a:lnTo>
                  <a:lnTo>
                    <a:pt x="17526" y="570024"/>
                  </a:lnTo>
                  <a:lnTo>
                    <a:pt x="17526" y="122681"/>
                  </a:lnTo>
                  <a:lnTo>
                    <a:pt x="19050" y="112013"/>
                  </a:lnTo>
                  <a:lnTo>
                    <a:pt x="34118" y="70994"/>
                  </a:lnTo>
                  <a:lnTo>
                    <a:pt x="67055" y="36575"/>
                  </a:lnTo>
                  <a:lnTo>
                    <a:pt x="102069" y="20750"/>
                  </a:lnTo>
                  <a:lnTo>
                    <a:pt x="128778" y="17576"/>
                  </a:lnTo>
                  <a:lnTo>
                    <a:pt x="359664" y="17634"/>
                  </a:lnTo>
                  <a:lnTo>
                    <a:pt x="402768" y="29498"/>
                  </a:lnTo>
                  <a:lnTo>
                    <a:pt x="433406" y="52420"/>
                  </a:lnTo>
                  <a:lnTo>
                    <a:pt x="454415" y="84565"/>
                  </a:lnTo>
                  <a:lnTo>
                    <a:pt x="464058" y="123443"/>
                  </a:lnTo>
                  <a:lnTo>
                    <a:pt x="464058" y="567849"/>
                  </a:lnTo>
                  <a:lnTo>
                    <a:pt x="470887" y="557545"/>
                  </a:lnTo>
                  <a:lnTo>
                    <a:pt x="480822" y="512825"/>
                  </a:lnTo>
                  <a:lnTo>
                    <a:pt x="481584" y="506729"/>
                  </a:lnTo>
                  <a:close/>
                </a:path>
                <a:path w="481964" h="638175">
                  <a:moveTo>
                    <a:pt x="464058" y="567849"/>
                  </a:moveTo>
                  <a:lnTo>
                    <a:pt x="464058" y="512063"/>
                  </a:lnTo>
                  <a:lnTo>
                    <a:pt x="463295" y="518159"/>
                  </a:lnTo>
                  <a:lnTo>
                    <a:pt x="452444" y="555815"/>
                  </a:lnTo>
                  <a:lnTo>
                    <a:pt x="428977" y="587197"/>
                  </a:lnTo>
                  <a:lnTo>
                    <a:pt x="396380" y="608824"/>
                  </a:lnTo>
                  <a:lnTo>
                    <a:pt x="358140" y="617219"/>
                  </a:lnTo>
                  <a:lnTo>
                    <a:pt x="128778" y="617981"/>
                  </a:lnTo>
                  <a:lnTo>
                    <a:pt x="89494" y="610524"/>
                  </a:lnTo>
                  <a:lnTo>
                    <a:pt x="56607" y="590926"/>
                  </a:lnTo>
                  <a:lnTo>
                    <a:pt x="32373" y="561233"/>
                  </a:lnTo>
                  <a:lnTo>
                    <a:pt x="19050" y="523493"/>
                  </a:lnTo>
                  <a:lnTo>
                    <a:pt x="18288" y="517397"/>
                  </a:lnTo>
                  <a:lnTo>
                    <a:pt x="17526" y="512063"/>
                  </a:lnTo>
                  <a:lnTo>
                    <a:pt x="17526" y="570024"/>
                  </a:lnTo>
                  <a:lnTo>
                    <a:pt x="41583" y="601410"/>
                  </a:lnTo>
                  <a:lnTo>
                    <a:pt x="107306" y="632867"/>
                  </a:lnTo>
                  <a:lnTo>
                    <a:pt x="146489" y="637589"/>
                  </a:lnTo>
                  <a:lnTo>
                    <a:pt x="188127" y="637786"/>
                  </a:lnTo>
                  <a:lnTo>
                    <a:pt x="230898" y="635567"/>
                  </a:lnTo>
                  <a:lnTo>
                    <a:pt x="273482" y="633041"/>
                  </a:lnTo>
                  <a:lnTo>
                    <a:pt x="314558" y="632318"/>
                  </a:lnTo>
                  <a:lnTo>
                    <a:pt x="352806" y="635507"/>
                  </a:lnTo>
                  <a:lnTo>
                    <a:pt x="358902" y="634830"/>
                  </a:lnTo>
                  <a:lnTo>
                    <a:pt x="365760" y="634745"/>
                  </a:lnTo>
                  <a:lnTo>
                    <a:pt x="409813" y="621909"/>
                  </a:lnTo>
                  <a:lnTo>
                    <a:pt x="446036" y="595041"/>
                  </a:lnTo>
                  <a:lnTo>
                    <a:pt x="464058" y="567849"/>
                  </a:lnTo>
                  <a:close/>
                </a:path>
              </a:pathLst>
            </a:custGeom>
            <a:solidFill>
              <a:srgbClr val="000000"/>
            </a:solidFill>
          </p:spPr>
          <p:txBody>
            <a:bodyPr wrap="square" lIns="0" tIns="0" rIns="0" bIns="0" rtlCol="0"/>
            <a:lstStyle/>
            <a:p>
              <a:endParaRPr>
                <a:ea typeface="Arial Unicode MS"/>
              </a:endParaRPr>
            </a:p>
          </p:txBody>
        </p:sp>
        <p:sp>
          <p:nvSpPr>
            <p:cNvPr id="7" name="object 6"/>
            <p:cNvSpPr txBox="1"/>
            <p:nvPr/>
          </p:nvSpPr>
          <p:spPr>
            <a:xfrm>
              <a:off x="2292857" y="1954529"/>
              <a:ext cx="128905" cy="230832"/>
            </a:xfrm>
            <a:prstGeom prst="rect">
              <a:avLst/>
            </a:prstGeom>
            <a:solidFill>
              <a:srgbClr val="CCFFFF"/>
            </a:solidFill>
          </p:spPr>
          <p:txBody>
            <a:bodyPr vert="horz" wrap="square" lIns="0" tIns="0" rIns="0" bIns="0" rtlCol="0">
              <a:spAutoFit/>
            </a:bodyPr>
            <a:lstStyle/>
            <a:p>
              <a:pPr>
                <a:lnSpc>
                  <a:spcPts val="1839"/>
                </a:lnSpc>
              </a:pPr>
              <a:r>
                <a:rPr sz="1600" dirty="0">
                  <a:latin typeface="Comic Sans MS"/>
                  <a:ea typeface="Arial Unicode MS"/>
                  <a:cs typeface="Comic Sans MS"/>
                </a:rPr>
                <a:t>F</a:t>
              </a:r>
              <a:endParaRPr sz="1600">
                <a:latin typeface="Comic Sans MS"/>
                <a:ea typeface="Arial Unicode MS"/>
                <a:cs typeface="Comic Sans MS"/>
              </a:endParaRPr>
            </a:p>
          </p:txBody>
        </p:sp>
        <p:sp>
          <p:nvSpPr>
            <p:cNvPr id="8" name="object 7"/>
            <p:cNvSpPr/>
            <p:nvPr/>
          </p:nvSpPr>
          <p:spPr>
            <a:xfrm>
              <a:off x="2121407" y="2987801"/>
              <a:ext cx="463550" cy="616585"/>
            </a:xfrm>
            <a:custGeom>
              <a:avLst/>
              <a:gdLst/>
              <a:ahLst/>
              <a:cxnLst/>
              <a:rect l="l" t="t" r="r" b="b"/>
              <a:pathLst>
                <a:path w="463550" h="616585">
                  <a:moveTo>
                    <a:pt x="463295" y="500634"/>
                  </a:moveTo>
                  <a:lnTo>
                    <a:pt x="463295" y="115824"/>
                  </a:lnTo>
                  <a:lnTo>
                    <a:pt x="454199" y="70723"/>
                  </a:lnTo>
                  <a:lnTo>
                    <a:pt x="429386" y="33909"/>
                  </a:lnTo>
                  <a:lnTo>
                    <a:pt x="392572" y="9096"/>
                  </a:lnTo>
                  <a:lnTo>
                    <a:pt x="347472" y="0"/>
                  </a:lnTo>
                  <a:lnTo>
                    <a:pt x="115823" y="0"/>
                  </a:lnTo>
                  <a:lnTo>
                    <a:pt x="70723" y="9096"/>
                  </a:lnTo>
                  <a:lnTo>
                    <a:pt x="33908" y="33909"/>
                  </a:lnTo>
                  <a:lnTo>
                    <a:pt x="9096" y="70723"/>
                  </a:lnTo>
                  <a:lnTo>
                    <a:pt x="0" y="115824"/>
                  </a:lnTo>
                  <a:lnTo>
                    <a:pt x="0" y="500634"/>
                  </a:lnTo>
                  <a:lnTo>
                    <a:pt x="9096" y="545734"/>
                  </a:lnTo>
                  <a:lnTo>
                    <a:pt x="33909" y="582549"/>
                  </a:lnTo>
                  <a:lnTo>
                    <a:pt x="70723" y="607361"/>
                  </a:lnTo>
                  <a:lnTo>
                    <a:pt x="115824" y="616458"/>
                  </a:lnTo>
                  <a:lnTo>
                    <a:pt x="347472" y="616458"/>
                  </a:lnTo>
                  <a:lnTo>
                    <a:pt x="392572" y="607361"/>
                  </a:lnTo>
                  <a:lnTo>
                    <a:pt x="429386" y="582549"/>
                  </a:lnTo>
                  <a:lnTo>
                    <a:pt x="454199" y="545734"/>
                  </a:lnTo>
                  <a:lnTo>
                    <a:pt x="463295" y="500634"/>
                  </a:lnTo>
                  <a:close/>
                </a:path>
              </a:pathLst>
            </a:custGeom>
            <a:solidFill>
              <a:srgbClr val="CCFFFF"/>
            </a:solidFill>
          </p:spPr>
          <p:txBody>
            <a:bodyPr wrap="square" lIns="0" tIns="0" rIns="0" bIns="0" rtlCol="0"/>
            <a:lstStyle/>
            <a:p>
              <a:endParaRPr>
                <a:ea typeface="Arial Unicode MS"/>
              </a:endParaRPr>
            </a:p>
          </p:txBody>
        </p:sp>
        <p:sp>
          <p:nvSpPr>
            <p:cNvPr id="9" name="object 8"/>
            <p:cNvSpPr/>
            <p:nvPr/>
          </p:nvSpPr>
          <p:spPr>
            <a:xfrm>
              <a:off x="2121407" y="2987801"/>
              <a:ext cx="463550" cy="618490"/>
            </a:xfrm>
            <a:custGeom>
              <a:avLst/>
              <a:gdLst/>
              <a:ahLst/>
              <a:cxnLst/>
              <a:rect l="l" t="t" r="r" b="b"/>
              <a:pathLst>
                <a:path w="463550" h="618489">
                  <a:moveTo>
                    <a:pt x="463295" y="497586"/>
                  </a:moveTo>
                  <a:lnTo>
                    <a:pt x="463295" y="120396"/>
                  </a:lnTo>
                  <a:lnTo>
                    <a:pt x="453925" y="73616"/>
                  </a:lnTo>
                  <a:lnTo>
                    <a:pt x="428339" y="35337"/>
                  </a:lnTo>
                  <a:lnTo>
                    <a:pt x="390322" y="9489"/>
                  </a:lnTo>
                  <a:lnTo>
                    <a:pt x="343662" y="0"/>
                  </a:lnTo>
                  <a:lnTo>
                    <a:pt x="119634" y="0"/>
                  </a:lnTo>
                  <a:lnTo>
                    <a:pt x="72973" y="9489"/>
                  </a:lnTo>
                  <a:lnTo>
                    <a:pt x="34956" y="35337"/>
                  </a:lnTo>
                  <a:lnTo>
                    <a:pt x="9370" y="73616"/>
                  </a:lnTo>
                  <a:lnTo>
                    <a:pt x="0" y="120396"/>
                  </a:lnTo>
                  <a:lnTo>
                    <a:pt x="0" y="497586"/>
                  </a:lnTo>
                  <a:lnTo>
                    <a:pt x="9370" y="544365"/>
                  </a:lnTo>
                  <a:lnTo>
                    <a:pt x="34956" y="582644"/>
                  </a:lnTo>
                  <a:lnTo>
                    <a:pt x="72973" y="608492"/>
                  </a:lnTo>
                  <a:lnTo>
                    <a:pt x="119634" y="617982"/>
                  </a:lnTo>
                  <a:lnTo>
                    <a:pt x="343662" y="617982"/>
                  </a:lnTo>
                  <a:lnTo>
                    <a:pt x="390322" y="608492"/>
                  </a:lnTo>
                  <a:lnTo>
                    <a:pt x="428339" y="582644"/>
                  </a:lnTo>
                  <a:lnTo>
                    <a:pt x="453925" y="544365"/>
                  </a:lnTo>
                  <a:lnTo>
                    <a:pt x="463295" y="497586"/>
                  </a:lnTo>
                  <a:close/>
                </a:path>
              </a:pathLst>
            </a:custGeom>
            <a:solidFill>
              <a:srgbClr val="CCFFFF"/>
            </a:solidFill>
          </p:spPr>
          <p:txBody>
            <a:bodyPr wrap="square" lIns="0" tIns="0" rIns="0" bIns="0" rtlCol="0"/>
            <a:lstStyle/>
            <a:p>
              <a:endParaRPr>
                <a:ea typeface="Arial Unicode MS"/>
              </a:endParaRPr>
            </a:p>
          </p:txBody>
        </p:sp>
        <p:sp>
          <p:nvSpPr>
            <p:cNvPr id="10" name="object 9"/>
            <p:cNvSpPr/>
            <p:nvPr/>
          </p:nvSpPr>
          <p:spPr>
            <a:xfrm>
              <a:off x="2112264" y="2979420"/>
              <a:ext cx="481965" cy="637540"/>
            </a:xfrm>
            <a:custGeom>
              <a:avLst/>
              <a:gdLst/>
              <a:ahLst/>
              <a:cxnLst/>
              <a:rect l="l" t="t" r="r" b="b"/>
              <a:pathLst>
                <a:path w="481964" h="637539">
                  <a:moveTo>
                    <a:pt x="762" y="512825"/>
                  </a:moveTo>
                  <a:lnTo>
                    <a:pt x="761" y="121919"/>
                  </a:lnTo>
                  <a:lnTo>
                    <a:pt x="0" y="128777"/>
                  </a:lnTo>
                  <a:lnTo>
                    <a:pt x="0" y="505967"/>
                  </a:lnTo>
                  <a:lnTo>
                    <a:pt x="762" y="512825"/>
                  </a:lnTo>
                  <a:close/>
                </a:path>
                <a:path w="481964" h="637539">
                  <a:moveTo>
                    <a:pt x="481584" y="505967"/>
                  </a:moveTo>
                  <a:lnTo>
                    <a:pt x="481584" y="128777"/>
                  </a:lnTo>
                  <a:lnTo>
                    <a:pt x="480822" y="121919"/>
                  </a:lnTo>
                  <a:lnTo>
                    <a:pt x="480822" y="115061"/>
                  </a:lnTo>
                  <a:lnTo>
                    <a:pt x="467581" y="70916"/>
                  </a:lnTo>
                  <a:lnTo>
                    <a:pt x="441002" y="35013"/>
                  </a:lnTo>
                  <a:lnTo>
                    <a:pt x="403853" y="10370"/>
                  </a:lnTo>
                  <a:lnTo>
                    <a:pt x="358902" y="0"/>
                  </a:lnTo>
                  <a:lnTo>
                    <a:pt x="128778" y="0"/>
                  </a:lnTo>
                  <a:lnTo>
                    <a:pt x="83312" y="8214"/>
                  </a:lnTo>
                  <a:lnTo>
                    <a:pt x="45224" y="30899"/>
                  </a:lnTo>
                  <a:lnTo>
                    <a:pt x="17099" y="65376"/>
                  </a:lnTo>
                  <a:lnTo>
                    <a:pt x="1523" y="108965"/>
                  </a:lnTo>
                  <a:lnTo>
                    <a:pt x="761" y="115823"/>
                  </a:lnTo>
                  <a:lnTo>
                    <a:pt x="762" y="519683"/>
                  </a:lnTo>
                  <a:lnTo>
                    <a:pt x="1524" y="525779"/>
                  </a:lnTo>
                  <a:lnTo>
                    <a:pt x="17486" y="570055"/>
                  </a:lnTo>
                  <a:lnTo>
                    <a:pt x="17526" y="122681"/>
                  </a:lnTo>
                  <a:lnTo>
                    <a:pt x="18288" y="117347"/>
                  </a:lnTo>
                  <a:lnTo>
                    <a:pt x="34094" y="70946"/>
                  </a:lnTo>
                  <a:lnTo>
                    <a:pt x="67055" y="35813"/>
                  </a:lnTo>
                  <a:lnTo>
                    <a:pt x="102084" y="20593"/>
                  </a:lnTo>
                  <a:lnTo>
                    <a:pt x="128778" y="17563"/>
                  </a:lnTo>
                  <a:lnTo>
                    <a:pt x="359664" y="17634"/>
                  </a:lnTo>
                  <a:lnTo>
                    <a:pt x="402964" y="29323"/>
                  </a:lnTo>
                  <a:lnTo>
                    <a:pt x="433520" y="52230"/>
                  </a:lnTo>
                  <a:lnTo>
                    <a:pt x="454390" y="84455"/>
                  </a:lnTo>
                  <a:lnTo>
                    <a:pt x="464058" y="123443"/>
                  </a:lnTo>
                  <a:lnTo>
                    <a:pt x="464058" y="567166"/>
                  </a:lnTo>
                  <a:lnTo>
                    <a:pt x="470819" y="556917"/>
                  </a:lnTo>
                  <a:lnTo>
                    <a:pt x="480822" y="512825"/>
                  </a:lnTo>
                  <a:lnTo>
                    <a:pt x="481584" y="505967"/>
                  </a:lnTo>
                  <a:close/>
                </a:path>
                <a:path w="481964" h="637539">
                  <a:moveTo>
                    <a:pt x="464058" y="567166"/>
                  </a:moveTo>
                  <a:lnTo>
                    <a:pt x="464058" y="512063"/>
                  </a:lnTo>
                  <a:lnTo>
                    <a:pt x="463295" y="517397"/>
                  </a:lnTo>
                  <a:lnTo>
                    <a:pt x="452421" y="555389"/>
                  </a:lnTo>
                  <a:lnTo>
                    <a:pt x="429144" y="586840"/>
                  </a:lnTo>
                  <a:lnTo>
                    <a:pt x="396653" y="608525"/>
                  </a:lnTo>
                  <a:lnTo>
                    <a:pt x="358140" y="617219"/>
                  </a:lnTo>
                  <a:lnTo>
                    <a:pt x="128778" y="617219"/>
                  </a:lnTo>
                  <a:lnTo>
                    <a:pt x="89523" y="610378"/>
                  </a:lnTo>
                  <a:lnTo>
                    <a:pt x="56445" y="590578"/>
                  </a:lnTo>
                  <a:lnTo>
                    <a:pt x="32101" y="560477"/>
                  </a:lnTo>
                  <a:lnTo>
                    <a:pt x="19050" y="522731"/>
                  </a:lnTo>
                  <a:lnTo>
                    <a:pt x="17526" y="511301"/>
                  </a:lnTo>
                  <a:lnTo>
                    <a:pt x="17526" y="570107"/>
                  </a:lnTo>
                  <a:lnTo>
                    <a:pt x="41252" y="601149"/>
                  </a:lnTo>
                  <a:lnTo>
                    <a:pt x="71494" y="621223"/>
                  </a:lnTo>
                  <a:lnTo>
                    <a:pt x="106881" y="632438"/>
                  </a:lnTo>
                  <a:lnTo>
                    <a:pt x="146084" y="636955"/>
                  </a:lnTo>
                  <a:lnTo>
                    <a:pt x="187774" y="636938"/>
                  </a:lnTo>
                  <a:lnTo>
                    <a:pt x="230620" y="634546"/>
                  </a:lnTo>
                  <a:lnTo>
                    <a:pt x="273294" y="631943"/>
                  </a:lnTo>
                  <a:lnTo>
                    <a:pt x="314466" y="631288"/>
                  </a:lnTo>
                  <a:lnTo>
                    <a:pt x="352806" y="634745"/>
                  </a:lnTo>
                  <a:lnTo>
                    <a:pt x="359664" y="634745"/>
                  </a:lnTo>
                  <a:lnTo>
                    <a:pt x="365760" y="633983"/>
                  </a:lnTo>
                  <a:lnTo>
                    <a:pt x="409738" y="621725"/>
                  </a:lnTo>
                  <a:lnTo>
                    <a:pt x="445941" y="594626"/>
                  </a:lnTo>
                  <a:lnTo>
                    <a:pt x="464058" y="567166"/>
                  </a:lnTo>
                  <a:close/>
                </a:path>
              </a:pathLst>
            </a:custGeom>
            <a:solidFill>
              <a:srgbClr val="000000"/>
            </a:solidFill>
          </p:spPr>
          <p:txBody>
            <a:bodyPr wrap="square" lIns="0" tIns="0" rIns="0" bIns="0" rtlCol="0"/>
            <a:lstStyle/>
            <a:p>
              <a:endParaRPr>
                <a:ea typeface="Arial Unicode MS"/>
              </a:endParaRPr>
            </a:p>
          </p:txBody>
        </p:sp>
        <p:sp>
          <p:nvSpPr>
            <p:cNvPr id="11" name="object 10"/>
            <p:cNvSpPr/>
            <p:nvPr/>
          </p:nvSpPr>
          <p:spPr>
            <a:xfrm>
              <a:off x="2275332" y="3185160"/>
              <a:ext cx="138430" cy="243840"/>
            </a:xfrm>
            <a:custGeom>
              <a:avLst/>
              <a:gdLst/>
              <a:ahLst/>
              <a:cxnLst/>
              <a:rect l="l" t="t" r="r" b="b"/>
              <a:pathLst>
                <a:path w="138430" h="243839">
                  <a:moveTo>
                    <a:pt x="0" y="0"/>
                  </a:moveTo>
                  <a:lnTo>
                    <a:pt x="0" y="243839"/>
                  </a:lnTo>
                  <a:lnTo>
                    <a:pt x="137921" y="243839"/>
                  </a:lnTo>
                  <a:lnTo>
                    <a:pt x="137921" y="0"/>
                  </a:lnTo>
                  <a:lnTo>
                    <a:pt x="0" y="0"/>
                  </a:lnTo>
                  <a:close/>
                </a:path>
              </a:pathLst>
            </a:custGeom>
            <a:solidFill>
              <a:srgbClr val="CCFFFF"/>
            </a:solidFill>
          </p:spPr>
          <p:txBody>
            <a:bodyPr wrap="square" lIns="0" tIns="0" rIns="0" bIns="0" rtlCol="0"/>
            <a:lstStyle/>
            <a:p>
              <a:endParaRPr>
                <a:ea typeface="Arial Unicode MS"/>
              </a:endParaRPr>
            </a:p>
          </p:txBody>
        </p:sp>
        <p:sp>
          <p:nvSpPr>
            <p:cNvPr id="12" name="object 11"/>
            <p:cNvSpPr txBox="1"/>
            <p:nvPr/>
          </p:nvSpPr>
          <p:spPr>
            <a:xfrm>
              <a:off x="2261870" y="3161030"/>
              <a:ext cx="163830" cy="259045"/>
            </a:xfrm>
            <a:prstGeom prst="rect">
              <a:avLst/>
            </a:prstGeom>
          </p:spPr>
          <p:txBody>
            <a:bodyPr vert="horz" wrap="square" lIns="0" tIns="12700" rIns="0" bIns="0" rtlCol="0">
              <a:spAutoFit/>
            </a:bodyPr>
            <a:lstStyle/>
            <a:p>
              <a:pPr marL="12700">
                <a:lnSpc>
                  <a:spcPct val="100000"/>
                </a:lnSpc>
                <a:spcBef>
                  <a:spcPts val="100"/>
                </a:spcBef>
              </a:pPr>
              <a:r>
                <a:rPr sz="1600" dirty="0">
                  <a:latin typeface="Comic Sans MS"/>
                  <a:ea typeface="Arial Unicode MS"/>
                  <a:cs typeface="Comic Sans MS"/>
                </a:rPr>
                <a:t>G</a:t>
              </a:r>
            </a:p>
          </p:txBody>
        </p:sp>
        <p:sp>
          <p:nvSpPr>
            <p:cNvPr id="13" name="object 12"/>
            <p:cNvSpPr/>
            <p:nvPr/>
          </p:nvSpPr>
          <p:spPr>
            <a:xfrm>
              <a:off x="3355085" y="2373629"/>
              <a:ext cx="463550" cy="614680"/>
            </a:xfrm>
            <a:custGeom>
              <a:avLst/>
              <a:gdLst/>
              <a:ahLst/>
              <a:cxnLst/>
              <a:rect l="l" t="t" r="r" b="b"/>
              <a:pathLst>
                <a:path w="463550" h="614680">
                  <a:moveTo>
                    <a:pt x="463295" y="498348"/>
                  </a:moveTo>
                  <a:lnTo>
                    <a:pt x="463295" y="115824"/>
                  </a:lnTo>
                  <a:lnTo>
                    <a:pt x="454199" y="70723"/>
                  </a:lnTo>
                  <a:lnTo>
                    <a:pt x="429386" y="33909"/>
                  </a:lnTo>
                  <a:lnTo>
                    <a:pt x="392572" y="9096"/>
                  </a:lnTo>
                  <a:lnTo>
                    <a:pt x="347472" y="0"/>
                  </a:lnTo>
                  <a:lnTo>
                    <a:pt x="115823" y="0"/>
                  </a:lnTo>
                  <a:lnTo>
                    <a:pt x="70723" y="9096"/>
                  </a:lnTo>
                  <a:lnTo>
                    <a:pt x="33908" y="33909"/>
                  </a:lnTo>
                  <a:lnTo>
                    <a:pt x="9096" y="70723"/>
                  </a:lnTo>
                  <a:lnTo>
                    <a:pt x="0" y="115824"/>
                  </a:lnTo>
                  <a:lnTo>
                    <a:pt x="0" y="498348"/>
                  </a:lnTo>
                  <a:lnTo>
                    <a:pt x="9096" y="543448"/>
                  </a:lnTo>
                  <a:lnTo>
                    <a:pt x="33909" y="580263"/>
                  </a:lnTo>
                  <a:lnTo>
                    <a:pt x="70723" y="605075"/>
                  </a:lnTo>
                  <a:lnTo>
                    <a:pt x="115824" y="614172"/>
                  </a:lnTo>
                  <a:lnTo>
                    <a:pt x="347472" y="614172"/>
                  </a:lnTo>
                  <a:lnTo>
                    <a:pt x="392572" y="605075"/>
                  </a:lnTo>
                  <a:lnTo>
                    <a:pt x="429386" y="580263"/>
                  </a:lnTo>
                  <a:lnTo>
                    <a:pt x="454199" y="543448"/>
                  </a:lnTo>
                  <a:lnTo>
                    <a:pt x="463295" y="498348"/>
                  </a:lnTo>
                  <a:close/>
                </a:path>
              </a:pathLst>
            </a:custGeom>
            <a:solidFill>
              <a:srgbClr val="CCFFFF"/>
            </a:solidFill>
          </p:spPr>
          <p:txBody>
            <a:bodyPr wrap="square" lIns="0" tIns="0" rIns="0" bIns="0" rtlCol="0"/>
            <a:lstStyle/>
            <a:p>
              <a:endParaRPr>
                <a:ea typeface="Arial Unicode MS"/>
              </a:endParaRPr>
            </a:p>
          </p:txBody>
        </p:sp>
        <p:sp>
          <p:nvSpPr>
            <p:cNvPr id="14" name="object 13"/>
            <p:cNvSpPr/>
            <p:nvPr/>
          </p:nvSpPr>
          <p:spPr>
            <a:xfrm>
              <a:off x="3355085" y="2372105"/>
              <a:ext cx="463550" cy="617220"/>
            </a:xfrm>
            <a:custGeom>
              <a:avLst/>
              <a:gdLst/>
              <a:ahLst/>
              <a:cxnLst/>
              <a:rect l="l" t="t" r="r" b="b"/>
              <a:pathLst>
                <a:path w="463550" h="617219">
                  <a:moveTo>
                    <a:pt x="463295" y="497586"/>
                  </a:moveTo>
                  <a:lnTo>
                    <a:pt x="463295" y="119634"/>
                  </a:lnTo>
                  <a:lnTo>
                    <a:pt x="453806" y="72973"/>
                  </a:lnTo>
                  <a:lnTo>
                    <a:pt x="427958" y="34956"/>
                  </a:lnTo>
                  <a:lnTo>
                    <a:pt x="389679" y="9370"/>
                  </a:lnTo>
                  <a:lnTo>
                    <a:pt x="342900" y="0"/>
                  </a:lnTo>
                  <a:lnTo>
                    <a:pt x="119634" y="0"/>
                  </a:lnTo>
                  <a:lnTo>
                    <a:pt x="72973" y="9370"/>
                  </a:lnTo>
                  <a:lnTo>
                    <a:pt x="34956" y="34956"/>
                  </a:lnTo>
                  <a:lnTo>
                    <a:pt x="9370" y="72973"/>
                  </a:lnTo>
                  <a:lnTo>
                    <a:pt x="0" y="119634"/>
                  </a:lnTo>
                  <a:lnTo>
                    <a:pt x="0" y="497586"/>
                  </a:lnTo>
                  <a:lnTo>
                    <a:pt x="9370" y="544246"/>
                  </a:lnTo>
                  <a:lnTo>
                    <a:pt x="34956" y="582263"/>
                  </a:lnTo>
                  <a:lnTo>
                    <a:pt x="72973" y="607849"/>
                  </a:lnTo>
                  <a:lnTo>
                    <a:pt x="119634" y="617220"/>
                  </a:lnTo>
                  <a:lnTo>
                    <a:pt x="342900" y="617220"/>
                  </a:lnTo>
                  <a:lnTo>
                    <a:pt x="389679" y="607849"/>
                  </a:lnTo>
                  <a:lnTo>
                    <a:pt x="427958" y="582263"/>
                  </a:lnTo>
                  <a:lnTo>
                    <a:pt x="453806" y="544246"/>
                  </a:lnTo>
                  <a:lnTo>
                    <a:pt x="463295" y="497586"/>
                  </a:lnTo>
                  <a:close/>
                </a:path>
              </a:pathLst>
            </a:custGeom>
            <a:solidFill>
              <a:srgbClr val="CCFFFF"/>
            </a:solidFill>
          </p:spPr>
          <p:txBody>
            <a:bodyPr wrap="square" lIns="0" tIns="0" rIns="0" bIns="0" rtlCol="0"/>
            <a:lstStyle/>
            <a:p>
              <a:endParaRPr>
                <a:ea typeface="Arial Unicode MS"/>
              </a:endParaRPr>
            </a:p>
          </p:txBody>
        </p:sp>
        <p:sp>
          <p:nvSpPr>
            <p:cNvPr id="15" name="object 14"/>
            <p:cNvSpPr/>
            <p:nvPr/>
          </p:nvSpPr>
          <p:spPr>
            <a:xfrm>
              <a:off x="3345941" y="2363723"/>
              <a:ext cx="481330" cy="637540"/>
            </a:xfrm>
            <a:custGeom>
              <a:avLst/>
              <a:gdLst/>
              <a:ahLst/>
              <a:cxnLst/>
              <a:rect l="l" t="t" r="r" b="b"/>
              <a:pathLst>
                <a:path w="481329" h="637539">
                  <a:moveTo>
                    <a:pt x="480822" y="512063"/>
                  </a:moveTo>
                  <a:lnTo>
                    <a:pt x="480822" y="121919"/>
                  </a:lnTo>
                  <a:lnTo>
                    <a:pt x="480059" y="115061"/>
                  </a:lnTo>
                  <a:lnTo>
                    <a:pt x="468142" y="71750"/>
                  </a:lnTo>
                  <a:lnTo>
                    <a:pt x="440650" y="35275"/>
                  </a:lnTo>
                  <a:lnTo>
                    <a:pt x="402573" y="9929"/>
                  </a:lnTo>
                  <a:lnTo>
                    <a:pt x="358902" y="0"/>
                  </a:lnTo>
                  <a:lnTo>
                    <a:pt x="128778" y="0"/>
                  </a:lnTo>
                  <a:lnTo>
                    <a:pt x="83700" y="7489"/>
                  </a:lnTo>
                  <a:lnTo>
                    <a:pt x="44953" y="30565"/>
                  </a:lnTo>
                  <a:lnTo>
                    <a:pt x="16305" y="65601"/>
                  </a:lnTo>
                  <a:lnTo>
                    <a:pt x="1523" y="108965"/>
                  </a:lnTo>
                  <a:lnTo>
                    <a:pt x="761" y="115823"/>
                  </a:lnTo>
                  <a:lnTo>
                    <a:pt x="0" y="121919"/>
                  </a:lnTo>
                  <a:lnTo>
                    <a:pt x="0" y="512825"/>
                  </a:lnTo>
                  <a:lnTo>
                    <a:pt x="762" y="518921"/>
                  </a:lnTo>
                  <a:lnTo>
                    <a:pt x="1524" y="525779"/>
                  </a:lnTo>
                  <a:lnTo>
                    <a:pt x="17447" y="569990"/>
                  </a:lnTo>
                  <a:lnTo>
                    <a:pt x="17526" y="122681"/>
                  </a:lnTo>
                  <a:lnTo>
                    <a:pt x="18288" y="116585"/>
                  </a:lnTo>
                  <a:lnTo>
                    <a:pt x="33613" y="70470"/>
                  </a:lnTo>
                  <a:lnTo>
                    <a:pt x="67055" y="35813"/>
                  </a:lnTo>
                  <a:lnTo>
                    <a:pt x="102150" y="20197"/>
                  </a:lnTo>
                  <a:lnTo>
                    <a:pt x="128778" y="16763"/>
                  </a:lnTo>
                  <a:lnTo>
                    <a:pt x="352806" y="16859"/>
                  </a:lnTo>
                  <a:lnTo>
                    <a:pt x="358140" y="17525"/>
                  </a:lnTo>
                  <a:lnTo>
                    <a:pt x="364236" y="17525"/>
                  </a:lnTo>
                  <a:lnTo>
                    <a:pt x="401741" y="28588"/>
                  </a:lnTo>
                  <a:lnTo>
                    <a:pt x="433092" y="52044"/>
                  </a:lnTo>
                  <a:lnTo>
                    <a:pt x="454779" y="84530"/>
                  </a:lnTo>
                  <a:lnTo>
                    <a:pt x="463295" y="122681"/>
                  </a:lnTo>
                  <a:lnTo>
                    <a:pt x="463295" y="567870"/>
                  </a:lnTo>
                  <a:lnTo>
                    <a:pt x="470737" y="556652"/>
                  </a:lnTo>
                  <a:lnTo>
                    <a:pt x="480822" y="512063"/>
                  </a:lnTo>
                  <a:close/>
                </a:path>
                <a:path w="481329" h="637539">
                  <a:moveTo>
                    <a:pt x="463295" y="567870"/>
                  </a:moveTo>
                  <a:lnTo>
                    <a:pt x="463295" y="517397"/>
                  </a:lnTo>
                  <a:lnTo>
                    <a:pt x="451916" y="555726"/>
                  </a:lnTo>
                  <a:lnTo>
                    <a:pt x="429158" y="586644"/>
                  </a:lnTo>
                  <a:lnTo>
                    <a:pt x="397180" y="607895"/>
                  </a:lnTo>
                  <a:lnTo>
                    <a:pt x="358140" y="617219"/>
                  </a:lnTo>
                  <a:lnTo>
                    <a:pt x="128778" y="617219"/>
                  </a:lnTo>
                  <a:lnTo>
                    <a:pt x="89783" y="610019"/>
                  </a:lnTo>
                  <a:lnTo>
                    <a:pt x="56207" y="590135"/>
                  </a:lnTo>
                  <a:lnTo>
                    <a:pt x="31483" y="560171"/>
                  </a:lnTo>
                  <a:lnTo>
                    <a:pt x="19050" y="522731"/>
                  </a:lnTo>
                  <a:lnTo>
                    <a:pt x="17526" y="511301"/>
                  </a:lnTo>
                  <a:lnTo>
                    <a:pt x="17526" y="570092"/>
                  </a:lnTo>
                  <a:lnTo>
                    <a:pt x="41226" y="601061"/>
                  </a:lnTo>
                  <a:lnTo>
                    <a:pt x="106965" y="632394"/>
                  </a:lnTo>
                  <a:lnTo>
                    <a:pt x="146237" y="636955"/>
                  </a:lnTo>
                  <a:lnTo>
                    <a:pt x="187982" y="636982"/>
                  </a:lnTo>
                  <a:lnTo>
                    <a:pt x="230857" y="634623"/>
                  </a:lnTo>
                  <a:lnTo>
                    <a:pt x="273516" y="632030"/>
                  </a:lnTo>
                  <a:lnTo>
                    <a:pt x="314614" y="631354"/>
                  </a:lnTo>
                  <a:lnTo>
                    <a:pt x="352044" y="634678"/>
                  </a:lnTo>
                  <a:lnTo>
                    <a:pt x="358902" y="634745"/>
                  </a:lnTo>
                  <a:lnTo>
                    <a:pt x="365760" y="633983"/>
                  </a:lnTo>
                  <a:lnTo>
                    <a:pt x="409720" y="621056"/>
                  </a:lnTo>
                  <a:lnTo>
                    <a:pt x="445874" y="594131"/>
                  </a:lnTo>
                  <a:lnTo>
                    <a:pt x="463295" y="567870"/>
                  </a:lnTo>
                  <a:close/>
                </a:path>
              </a:pathLst>
            </a:custGeom>
            <a:solidFill>
              <a:srgbClr val="000000"/>
            </a:solidFill>
          </p:spPr>
          <p:txBody>
            <a:bodyPr wrap="square" lIns="0" tIns="0" rIns="0" bIns="0" rtlCol="0"/>
            <a:lstStyle/>
            <a:p>
              <a:endParaRPr>
                <a:ea typeface="Arial Unicode MS"/>
              </a:endParaRPr>
            </a:p>
          </p:txBody>
        </p:sp>
        <p:sp>
          <p:nvSpPr>
            <p:cNvPr id="16" name="object 15"/>
            <p:cNvSpPr txBox="1"/>
            <p:nvPr/>
          </p:nvSpPr>
          <p:spPr>
            <a:xfrm>
              <a:off x="3518153" y="2570226"/>
              <a:ext cx="157480" cy="230832"/>
            </a:xfrm>
            <a:prstGeom prst="rect">
              <a:avLst/>
            </a:prstGeom>
            <a:solidFill>
              <a:srgbClr val="CCFFFF"/>
            </a:solidFill>
          </p:spPr>
          <p:txBody>
            <a:bodyPr vert="horz" wrap="square" lIns="0" tIns="0" rIns="0" bIns="0" rtlCol="0">
              <a:spAutoFit/>
            </a:bodyPr>
            <a:lstStyle/>
            <a:p>
              <a:pPr>
                <a:lnSpc>
                  <a:spcPts val="1839"/>
                </a:lnSpc>
              </a:pPr>
              <a:r>
                <a:rPr sz="1600" dirty="0">
                  <a:latin typeface="Comic Sans MS"/>
                  <a:ea typeface="Arial Unicode MS"/>
                  <a:cs typeface="Comic Sans MS"/>
                </a:rPr>
                <a:t>H</a:t>
              </a:r>
              <a:endParaRPr sz="1600">
                <a:latin typeface="Comic Sans MS"/>
                <a:ea typeface="Arial Unicode MS"/>
                <a:cs typeface="Comic Sans MS"/>
              </a:endParaRPr>
            </a:p>
          </p:txBody>
        </p:sp>
        <p:sp>
          <p:nvSpPr>
            <p:cNvPr id="17" name="object 16"/>
            <p:cNvSpPr txBox="1"/>
            <p:nvPr/>
          </p:nvSpPr>
          <p:spPr>
            <a:xfrm>
              <a:off x="1422146" y="2546857"/>
              <a:ext cx="172720" cy="259045"/>
            </a:xfrm>
            <a:prstGeom prst="rect">
              <a:avLst/>
            </a:prstGeom>
          </p:spPr>
          <p:txBody>
            <a:bodyPr vert="horz" wrap="square" lIns="0" tIns="12700" rIns="0" bIns="0" rtlCol="0">
              <a:spAutoFit/>
            </a:bodyPr>
            <a:lstStyle/>
            <a:p>
              <a:pPr marL="12700">
                <a:lnSpc>
                  <a:spcPct val="100000"/>
                </a:lnSpc>
                <a:spcBef>
                  <a:spcPts val="100"/>
                </a:spcBef>
              </a:pPr>
              <a:r>
                <a:rPr sz="1600" dirty="0">
                  <a:latin typeface="Comic Sans MS"/>
                  <a:ea typeface="Arial Unicode MS"/>
                  <a:cs typeface="Comic Sans MS"/>
                </a:rPr>
                <a:t>X</a:t>
              </a:r>
              <a:endParaRPr sz="1600">
                <a:latin typeface="Comic Sans MS"/>
                <a:ea typeface="Arial Unicode MS"/>
                <a:cs typeface="Comic Sans MS"/>
              </a:endParaRPr>
            </a:p>
          </p:txBody>
        </p:sp>
        <p:sp>
          <p:nvSpPr>
            <p:cNvPr id="18" name="object 17"/>
            <p:cNvSpPr/>
            <p:nvPr/>
          </p:nvSpPr>
          <p:spPr>
            <a:xfrm>
              <a:off x="2017776" y="1994154"/>
              <a:ext cx="104139" cy="51435"/>
            </a:xfrm>
            <a:custGeom>
              <a:avLst/>
              <a:gdLst/>
              <a:ahLst/>
              <a:cxnLst/>
              <a:rect l="l" t="t" r="r" b="b"/>
              <a:pathLst>
                <a:path w="104139" h="51435">
                  <a:moveTo>
                    <a:pt x="103631" y="25146"/>
                  </a:moveTo>
                  <a:lnTo>
                    <a:pt x="0" y="0"/>
                  </a:lnTo>
                  <a:lnTo>
                    <a:pt x="0" y="51054"/>
                  </a:lnTo>
                  <a:lnTo>
                    <a:pt x="103631" y="25146"/>
                  </a:lnTo>
                  <a:close/>
                </a:path>
              </a:pathLst>
            </a:custGeom>
            <a:solidFill>
              <a:srgbClr val="000000"/>
            </a:solidFill>
          </p:spPr>
          <p:txBody>
            <a:bodyPr wrap="square" lIns="0" tIns="0" rIns="0" bIns="0" rtlCol="0"/>
            <a:lstStyle/>
            <a:p>
              <a:endParaRPr>
                <a:ea typeface="Arial Unicode MS"/>
              </a:endParaRPr>
            </a:p>
          </p:txBody>
        </p:sp>
        <p:sp>
          <p:nvSpPr>
            <p:cNvPr id="19" name="object 18"/>
            <p:cNvSpPr/>
            <p:nvPr/>
          </p:nvSpPr>
          <p:spPr>
            <a:xfrm>
              <a:off x="1735835" y="2020442"/>
              <a:ext cx="281940" cy="0"/>
            </a:xfrm>
            <a:custGeom>
              <a:avLst/>
              <a:gdLst/>
              <a:ahLst/>
              <a:cxnLst/>
              <a:rect l="l" t="t" r="r" b="b"/>
              <a:pathLst>
                <a:path w="281939">
                  <a:moveTo>
                    <a:pt x="0" y="0"/>
                  </a:moveTo>
                  <a:lnTo>
                    <a:pt x="281939" y="0"/>
                  </a:lnTo>
                </a:path>
              </a:pathLst>
            </a:custGeom>
            <a:ln w="9906">
              <a:solidFill>
                <a:srgbClr val="000000"/>
              </a:solidFill>
            </a:ln>
          </p:spPr>
          <p:txBody>
            <a:bodyPr wrap="square" lIns="0" tIns="0" rIns="0" bIns="0" rtlCol="0"/>
            <a:lstStyle/>
            <a:p>
              <a:endParaRPr>
                <a:ea typeface="Arial Unicode MS"/>
              </a:endParaRPr>
            </a:p>
          </p:txBody>
        </p:sp>
        <p:sp>
          <p:nvSpPr>
            <p:cNvPr id="20" name="object 19"/>
            <p:cNvSpPr/>
            <p:nvPr/>
          </p:nvSpPr>
          <p:spPr>
            <a:xfrm>
              <a:off x="2017776" y="3224783"/>
              <a:ext cx="104139" cy="52069"/>
            </a:xfrm>
            <a:custGeom>
              <a:avLst/>
              <a:gdLst/>
              <a:ahLst/>
              <a:cxnLst/>
              <a:rect l="l" t="t" r="r" b="b"/>
              <a:pathLst>
                <a:path w="104139" h="52070">
                  <a:moveTo>
                    <a:pt x="103631" y="25146"/>
                  </a:moveTo>
                  <a:lnTo>
                    <a:pt x="0" y="0"/>
                  </a:lnTo>
                  <a:lnTo>
                    <a:pt x="0" y="51816"/>
                  </a:lnTo>
                  <a:lnTo>
                    <a:pt x="103631" y="25146"/>
                  </a:lnTo>
                  <a:close/>
                </a:path>
              </a:pathLst>
            </a:custGeom>
            <a:solidFill>
              <a:srgbClr val="000000"/>
            </a:solidFill>
          </p:spPr>
          <p:txBody>
            <a:bodyPr wrap="square" lIns="0" tIns="0" rIns="0" bIns="0" rtlCol="0"/>
            <a:lstStyle/>
            <a:p>
              <a:endParaRPr>
                <a:ea typeface="Arial Unicode MS"/>
              </a:endParaRPr>
            </a:p>
          </p:txBody>
        </p:sp>
        <p:sp>
          <p:nvSpPr>
            <p:cNvPr id="21" name="object 20"/>
            <p:cNvSpPr/>
            <p:nvPr/>
          </p:nvSpPr>
          <p:spPr>
            <a:xfrm>
              <a:off x="1735835" y="3250692"/>
              <a:ext cx="281940" cy="0"/>
            </a:xfrm>
            <a:custGeom>
              <a:avLst/>
              <a:gdLst/>
              <a:ahLst/>
              <a:cxnLst/>
              <a:rect l="l" t="t" r="r" b="b"/>
              <a:pathLst>
                <a:path w="281939">
                  <a:moveTo>
                    <a:pt x="0" y="0"/>
                  </a:moveTo>
                  <a:lnTo>
                    <a:pt x="281939" y="0"/>
                  </a:lnTo>
                </a:path>
              </a:pathLst>
            </a:custGeom>
            <a:ln w="9144">
              <a:solidFill>
                <a:srgbClr val="000000"/>
              </a:solidFill>
            </a:ln>
          </p:spPr>
          <p:txBody>
            <a:bodyPr wrap="square" lIns="0" tIns="0" rIns="0" bIns="0" rtlCol="0"/>
            <a:lstStyle/>
            <a:p>
              <a:endParaRPr>
                <a:ea typeface="Arial Unicode MS"/>
              </a:endParaRPr>
            </a:p>
          </p:txBody>
        </p:sp>
        <p:sp>
          <p:nvSpPr>
            <p:cNvPr id="22" name="object 21"/>
            <p:cNvSpPr/>
            <p:nvPr/>
          </p:nvSpPr>
          <p:spPr>
            <a:xfrm>
              <a:off x="1736217" y="2019300"/>
              <a:ext cx="0" cy="1230630"/>
            </a:xfrm>
            <a:custGeom>
              <a:avLst/>
              <a:gdLst/>
              <a:ahLst/>
              <a:cxnLst/>
              <a:rect l="l" t="t" r="r" b="b"/>
              <a:pathLst>
                <a:path h="1230630">
                  <a:moveTo>
                    <a:pt x="0" y="0"/>
                  </a:moveTo>
                  <a:lnTo>
                    <a:pt x="0" y="1230629"/>
                  </a:lnTo>
                </a:path>
              </a:pathLst>
            </a:custGeom>
            <a:ln w="9906">
              <a:solidFill>
                <a:srgbClr val="000000"/>
              </a:solidFill>
            </a:ln>
          </p:spPr>
          <p:txBody>
            <a:bodyPr wrap="square" lIns="0" tIns="0" rIns="0" bIns="0" rtlCol="0"/>
            <a:lstStyle/>
            <a:p>
              <a:endParaRPr>
                <a:ea typeface="Arial Unicode MS"/>
              </a:endParaRPr>
            </a:p>
          </p:txBody>
        </p:sp>
        <p:sp>
          <p:nvSpPr>
            <p:cNvPr id="23" name="object 22"/>
            <p:cNvSpPr/>
            <p:nvPr/>
          </p:nvSpPr>
          <p:spPr>
            <a:xfrm>
              <a:off x="1581150" y="2682620"/>
              <a:ext cx="154940" cy="0"/>
            </a:xfrm>
            <a:custGeom>
              <a:avLst/>
              <a:gdLst/>
              <a:ahLst/>
              <a:cxnLst/>
              <a:rect l="l" t="t" r="r" b="b"/>
              <a:pathLst>
                <a:path w="154939">
                  <a:moveTo>
                    <a:pt x="0" y="0"/>
                  </a:moveTo>
                  <a:lnTo>
                    <a:pt x="154686" y="0"/>
                  </a:lnTo>
                </a:path>
              </a:pathLst>
            </a:custGeom>
            <a:ln w="9905">
              <a:solidFill>
                <a:srgbClr val="000000"/>
              </a:solidFill>
            </a:ln>
          </p:spPr>
          <p:txBody>
            <a:bodyPr wrap="square" lIns="0" tIns="0" rIns="0" bIns="0" rtlCol="0"/>
            <a:lstStyle/>
            <a:p>
              <a:endParaRPr>
                <a:ea typeface="Arial Unicode MS"/>
              </a:endParaRPr>
            </a:p>
          </p:txBody>
        </p:sp>
        <p:sp>
          <p:nvSpPr>
            <p:cNvPr id="24" name="object 23"/>
            <p:cNvSpPr/>
            <p:nvPr/>
          </p:nvSpPr>
          <p:spPr>
            <a:xfrm>
              <a:off x="2584704" y="2066544"/>
              <a:ext cx="384175" cy="0"/>
            </a:xfrm>
            <a:custGeom>
              <a:avLst/>
              <a:gdLst/>
              <a:ahLst/>
              <a:cxnLst/>
              <a:rect l="l" t="t" r="r" b="b"/>
              <a:pathLst>
                <a:path w="384175">
                  <a:moveTo>
                    <a:pt x="0" y="0"/>
                  </a:moveTo>
                  <a:lnTo>
                    <a:pt x="384048" y="0"/>
                  </a:lnTo>
                </a:path>
              </a:pathLst>
            </a:custGeom>
            <a:ln w="9143">
              <a:solidFill>
                <a:srgbClr val="000000"/>
              </a:solidFill>
            </a:ln>
          </p:spPr>
          <p:txBody>
            <a:bodyPr wrap="square" lIns="0" tIns="0" rIns="0" bIns="0" rtlCol="0"/>
            <a:lstStyle/>
            <a:p>
              <a:endParaRPr>
                <a:ea typeface="Arial Unicode MS"/>
              </a:endParaRPr>
            </a:p>
          </p:txBody>
        </p:sp>
        <p:sp>
          <p:nvSpPr>
            <p:cNvPr id="25" name="object 24"/>
            <p:cNvSpPr/>
            <p:nvPr/>
          </p:nvSpPr>
          <p:spPr>
            <a:xfrm>
              <a:off x="2969895" y="2065782"/>
              <a:ext cx="0" cy="462280"/>
            </a:xfrm>
            <a:custGeom>
              <a:avLst/>
              <a:gdLst/>
              <a:ahLst/>
              <a:cxnLst/>
              <a:rect l="l" t="t" r="r" b="b"/>
              <a:pathLst>
                <a:path h="462280">
                  <a:moveTo>
                    <a:pt x="0" y="0"/>
                  </a:moveTo>
                  <a:lnTo>
                    <a:pt x="0" y="461772"/>
                  </a:lnTo>
                </a:path>
              </a:pathLst>
            </a:custGeom>
            <a:ln w="9906">
              <a:solidFill>
                <a:srgbClr val="000000"/>
              </a:solidFill>
            </a:ln>
          </p:spPr>
          <p:txBody>
            <a:bodyPr wrap="square" lIns="0" tIns="0" rIns="0" bIns="0" rtlCol="0"/>
            <a:lstStyle/>
            <a:p>
              <a:endParaRPr>
                <a:ea typeface="Arial Unicode MS"/>
              </a:endParaRPr>
            </a:p>
          </p:txBody>
        </p:sp>
        <p:sp>
          <p:nvSpPr>
            <p:cNvPr id="26" name="object 25"/>
            <p:cNvSpPr/>
            <p:nvPr/>
          </p:nvSpPr>
          <p:spPr>
            <a:xfrm>
              <a:off x="3252978" y="2500883"/>
              <a:ext cx="102235" cy="52069"/>
            </a:xfrm>
            <a:custGeom>
              <a:avLst/>
              <a:gdLst/>
              <a:ahLst/>
              <a:cxnLst/>
              <a:rect l="l" t="t" r="r" b="b"/>
              <a:pathLst>
                <a:path w="102235" h="52069">
                  <a:moveTo>
                    <a:pt x="102108" y="26670"/>
                  </a:moveTo>
                  <a:lnTo>
                    <a:pt x="0" y="0"/>
                  </a:lnTo>
                  <a:lnTo>
                    <a:pt x="0" y="51816"/>
                  </a:lnTo>
                  <a:lnTo>
                    <a:pt x="102108" y="26670"/>
                  </a:lnTo>
                  <a:close/>
                </a:path>
              </a:pathLst>
            </a:custGeom>
            <a:solidFill>
              <a:srgbClr val="000000"/>
            </a:solidFill>
          </p:spPr>
          <p:txBody>
            <a:bodyPr wrap="square" lIns="0" tIns="0" rIns="0" bIns="0" rtlCol="0"/>
            <a:lstStyle/>
            <a:p>
              <a:endParaRPr>
                <a:ea typeface="Arial Unicode MS"/>
              </a:endParaRPr>
            </a:p>
          </p:txBody>
        </p:sp>
        <p:sp>
          <p:nvSpPr>
            <p:cNvPr id="27" name="object 26"/>
            <p:cNvSpPr/>
            <p:nvPr/>
          </p:nvSpPr>
          <p:spPr>
            <a:xfrm>
              <a:off x="2968751" y="2528316"/>
              <a:ext cx="284480" cy="0"/>
            </a:xfrm>
            <a:custGeom>
              <a:avLst/>
              <a:gdLst/>
              <a:ahLst/>
              <a:cxnLst/>
              <a:rect l="l" t="t" r="r" b="b"/>
              <a:pathLst>
                <a:path w="284479">
                  <a:moveTo>
                    <a:pt x="0" y="0"/>
                  </a:moveTo>
                  <a:lnTo>
                    <a:pt x="284225" y="0"/>
                  </a:lnTo>
                </a:path>
              </a:pathLst>
            </a:custGeom>
            <a:ln w="9143">
              <a:solidFill>
                <a:srgbClr val="000000"/>
              </a:solidFill>
            </a:ln>
          </p:spPr>
          <p:txBody>
            <a:bodyPr wrap="square" lIns="0" tIns="0" rIns="0" bIns="0" rtlCol="0"/>
            <a:lstStyle/>
            <a:p>
              <a:endParaRPr>
                <a:ea typeface="Arial Unicode MS"/>
              </a:endParaRPr>
            </a:p>
          </p:txBody>
        </p:sp>
        <p:sp>
          <p:nvSpPr>
            <p:cNvPr id="28" name="object 27"/>
            <p:cNvSpPr/>
            <p:nvPr/>
          </p:nvSpPr>
          <p:spPr>
            <a:xfrm>
              <a:off x="3252978" y="2654807"/>
              <a:ext cx="102235" cy="52705"/>
            </a:xfrm>
            <a:custGeom>
              <a:avLst/>
              <a:gdLst/>
              <a:ahLst/>
              <a:cxnLst/>
              <a:rect l="l" t="t" r="r" b="b"/>
              <a:pathLst>
                <a:path w="102235" h="52705">
                  <a:moveTo>
                    <a:pt x="102108" y="26670"/>
                  </a:moveTo>
                  <a:lnTo>
                    <a:pt x="0" y="0"/>
                  </a:lnTo>
                  <a:lnTo>
                    <a:pt x="0" y="52578"/>
                  </a:lnTo>
                  <a:lnTo>
                    <a:pt x="102108" y="26670"/>
                  </a:lnTo>
                  <a:close/>
                </a:path>
              </a:pathLst>
            </a:custGeom>
            <a:solidFill>
              <a:srgbClr val="000000"/>
            </a:solidFill>
          </p:spPr>
          <p:txBody>
            <a:bodyPr wrap="square" lIns="0" tIns="0" rIns="0" bIns="0" rtlCol="0"/>
            <a:lstStyle/>
            <a:p>
              <a:endParaRPr>
                <a:ea typeface="Arial Unicode MS"/>
              </a:endParaRPr>
            </a:p>
          </p:txBody>
        </p:sp>
        <p:sp>
          <p:nvSpPr>
            <p:cNvPr id="29" name="object 28"/>
            <p:cNvSpPr/>
            <p:nvPr/>
          </p:nvSpPr>
          <p:spPr>
            <a:xfrm>
              <a:off x="2968751" y="2682620"/>
              <a:ext cx="284480" cy="0"/>
            </a:xfrm>
            <a:custGeom>
              <a:avLst/>
              <a:gdLst/>
              <a:ahLst/>
              <a:cxnLst/>
              <a:rect l="l" t="t" r="r" b="b"/>
              <a:pathLst>
                <a:path w="284479">
                  <a:moveTo>
                    <a:pt x="0" y="0"/>
                  </a:moveTo>
                  <a:lnTo>
                    <a:pt x="284225" y="0"/>
                  </a:lnTo>
                </a:path>
              </a:pathLst>
            </a:custGeom>
            <a:ln w="9905">
              <a:solidFill>
                <a:srgbClr val="000000"/>
              </a:solidFill>
            </a:ln>
          </p:spPr>
          <p:txBody>
            <a:bodyPr wrap="square" lIns="0" tIns="0" rIns="0" bIns="0" rtlCol="0"/>
            <a:lstStyle/>
            <a:p>
              <a:endParaRPr>
                <a:ea typeface="Arial Unicode MS"/>
              </a:endParaRPr>
            </a:p>
          </p:txBody>
        </p:sp>
        <p:sp>
          <p:nvSpPr>
            <p:cNvPr id="30" name="object 29"/>
            <p:cNvSpPr/>
            <p:nvPr/>
          </p:nvSpPr>
          <p:spPr>
            <a:xfrm>
              <a:off x="2959608" y="2670810"/>
              <a:ext cx="0" cy="609600"/>
            </a:xfrm>
            <a:custGeom>
              <a:avLst/>
              <a:gdLst/>
              <a:ahLst/>
              <a:cxnLst/>
              <a:rect l="l" t="t" r="r" b="b"/>
              <a:pathLst>
                <a:path h="609600">
                  <a:moveTo>
                    <a:pt x="0" y="0"/>
                  </a:moveTo>
                  <a:lnTo>
                    <a:pt x="0" y="609600"/>
                  </a:lnTo>
                </a:path>
              </a:pathLst>
            </a:custGeom>
            <a:ln w="7620">
              <a:solidFill>
                <a:srgbClr val="000000"/>
              </a:solidFill>
            </a:ln>
          </p:spPr>
          <p:txBody>
            <a:bodyPr wrap="square" lIns="0" tIns="0" rIns="0" bIns="0" rtlCol="0"/>
            <a:lstStyle/>
            <a:p>
              <a:endParaRPr>
                <a:ea typeface="Arial Unicode MS"/>
              </a:endParaRPr>
            </a:p>
          </p:txBody>
        </p:sp>
        <p:sp>
          <p:nvSpPr>
            <p:cNvPr id="31" name="object 30"/>
            <p:cNvSpPr/>
            <p:nvPr/>
          </p:nvSpPr>
          <p:spPr>
            <a:xfrm>
              <a:off x="2584704" y="3296792"/>
              <a:ext cx="384175" cy="0"/>
            </a:xfrm>
            <a:custGeom>
              <a:avLst/>
              <a:gdLst/>
              <a:ahLst/>
              <a:cxnLst/>
              <a:rect l="l" t="t" r="r" b="b"/>
              <a:pathLst>
                <a:path w="384175">
                  <a:moveTo>
                    <a:pt x="0" y="0"/>
                  </a:moveTo>
                  <a:lnTo>
                    <a:pt x="384048" y="0"/>
                  </a:lnTo>
                </a:path>
              </a:pathLst>
            </a:custGeom>
            <a:ln w="9906">
              <a:solidFill>
                <a:srgbClr val="000000"/>
              </a:solidFill>
            </a:ln>
          </p:spPr>
          <p:txBody>
            <a:bodyPr wrap="square" lIns="0" tIns="0" rIns="0" bIns="0" rtlCol="0"/>
            <a:lstStyle/>
            <a:p>
              <a:endParaRPr>
                <a:ea typeface="Arial Unicode MS"/>
              </a:endParaRPr>
            </a:p>
          </p:txBody>
        </p:sp>
        <p:sp>
          <p:nvSpPr>
            <p:cNvPr id="32" name="object 31"/>
            <p:cNvSpPr/>
            <p:nvPr/>
          </p:nvSpPr>
          <p:spPr>
            <a:xfrm>
              <a:off x="4178808" y="2654807"/>
              <a:ext cx="101600" cy="52705"/>
            </a:xfrm>
            <a:custGeom>
              <a:avLst/>
              <a:gdLst/>
              <a:ahLst/>
              <a:cxnLst/>
              <a:rect l="l" t="t" r="r" b="b"/>
              <a:pathLst>
                <a:path w="101600" h="52705">
                  <a:moveTo>
                    <a:pt x="101346" y="26670"/>
                  </a:moveTo>
                  <a:lnTo>
                    <a:pt x="0" y="0"/>
                  </a:lnTo>
                  <a:lnTo>
                    <a:pt x="0" y="52578"/>
                  </a:lnTo>
                  <a:lnTo>
                    <a:pt x="101346" y="26670"/>
                  </a:lnTo>
                  <a:close/>
                </a:path>
              </a:pathLst>
            </a:custGeom>
            <a:solidFill>
              <a:srgbClr val="000000"/>
            </a:solidFill>
          </p:spPr>
          <p:txBody>
            <a:bodyPr wrap="square" lIns="0" tIns="0" rIns="0" bIns="0" rtlCol="0"/>
            <a:lstStyle/>
            <a:p>
              <a:endParaRPr>
                <a:ea typeface="Arial Unicode MS"/>
              </a:endParaRPr>
            </a:p>
          </p:txBody>
        </p:sp>
        <p:sp>
          <p:nvSpPr>
            <p:cNvPr id="33" name="object 32"/>
            <p:cNvSpPr/>
            <p:nvPr/>
          </p:nvSpPr>
          <p:spPr>
            <a:xfrm>
              <a:off x="3818382" y="2682620"/>
              <a:ext cx="360680" cy="0"/>
            </a:xfrm>
            <a:custGeom>
              <a:avLst/>
              <a:gdLst/>
              <a:ahLst/>
              <a:cxnLst/>
              <a:rect l="l" t="t" r="r" b="b"/>
              <a:pathLst>
                <a:path w="360679">
                  <a:moveTo>
                    <a:pt x="0" y="0"/>
                  </a:moveTo>
                  <a:lnTo>
                    <a:pt x="360425" y="0"/>
                  </a:lnTo>
                </a:path>
              </a:pathLst>
            </a:custGeom>
            <a:ln w="9905">
              <a:solidFill>
                <a:srgbClr val="000000"/>
              </a:solidFill>
            </a:ln>
          </p:spPr>
          <p:txBody>
            <a:bodyPr wrap="square" lIns="0" tIns="0" rIns="0" bIns="0" rtlCol="0"/>
            <a:lstStyle/>
            <a:p>
              <a:endParaRPr>
                <a:ea typeface="Arial Unicode MS"/>
              </a:endParaRPr>
            </a:p>
          </p:txBody>
        </p:sp>
        <p:sp>
          <p:nvSpPr>
            <p:cNvPr id="34" name="object 33"/>
            <p:cNvSpPr txBox="1"/>
            <p:nvPr/>
          </p:nvSpPr>
          <p:spPr>
            <a:xfrm>
              <a:off x="4430521" y="2546857"/>
              <a:ext cx="427990" cy="259045"/>
            </a:xfrm>
            <a:prstGeom prst="rect">
              <a:avLst/>
            </a:prstGeom>
          </p:spPr>
          <p:txBody>
            <a:bodyPr vert="horz" wrap="square" lIns="0" tIns="12700" rIns="0" bIns="0" rtlCol="0">
              <a:spAutoFit/>
            </a:bodyPr>
            <a:lstStyle/>
            <a:p>
              <a:pPr marL="12700">
                <a:lnSpc>
                  <a:spcPct val="100000"/>
                </a:lnSpc>
                <a:spcBef>
                  <a:spcPts val="100"/>
                </a:spcBef>
              </a:pPr>
              <a:r>
                <a:rPr sz="1600" dirty="0">
                  <a:latin typeface="Comic Sans MS"/>
                  <a:ea typeface="Arial Unicode MS"/>
                  <a:cs typeface="Comic Sans MS"/>
                </a:rPr>
                <a:t>P(X)</a:t>
              </a:r>
              <a:endParaRPr sz="1600">
                <a:latin typeface="Comic Sans MS"/>
                <a:ea typeface="Arial Unicode MS"/>
                <a:cs typeface="Comic Sans MS"/>
              </a:endParaRPr>
            </a:p>
          </p:txBody>
        </p:sp>
      </p:grpSp>
      <p:grpSp>
        <p:nvGrpSpPr>
          <p:cNvPr id="146" name="群組 145">
            <a:extLst>
              <a:ext uri="{FF2B5EF4-FFF2-40B4-BE49-F238E27FC236}">
                <a16:creationId xmlns:a16="http://schemas.microsoft.com/office/drawing/2014/main" id="{080F2F78-42D2-4FB7-8493-102C6D5D9A8A}"/>
              </a:ext>
            </a:extLst>
          </p:cNvPr>
          <p:cNvGrpSpPr/>
          <p:nvPr/>
        </p:nvGrpSpPr>
        <p:grpSpPr>
          <a:xfrm>
            <a:off x="5456428" y="1440434"/>
            <a:ext cx="3462654" cy="1836166"/>
            <a:chOff x="5456428" y="1440434"/>
            <a:chExt cx="3462654" cy="1836166"/>
          </a:xfrm>
        </p:grpSpPr>
        <p:sp>
          <p:nvSpPr>
            <p:cNvPr id="35" name="object 34"/>
            <p:cNvSpPr txBox="1"/>
            <p:nvPr/>
          </p:nvSpPr>
          <p:spPr>
            <a:xfrm>
              <a:off x="5456428" y="1440434"/>
              <a:ext cx="2553335" cy="546735"/>
            </a:xfrm>
            <a:prstGeom prst="rect">
              <a:avLst/>
            </a:prstGeom>
          </p:spPr>
          <p:txBody>
            <a:bodyPr vert="horz" wrap="square" lIns="0" tIns="43815" rIns="0" bIns="0" rtlCol="0">
              <a:spAutoFit/>
            </a:bodyPr>
            <a:lstStyle/>
            <a:p>
              <a:pPr marL="229870" marR="17780" indent="-205104">
                <a:lnSpc>
                  <a:spcPts val="1939"/>
                </a:lnSpc>
                <a:spcBef>
                  <a:spcPts val="345"/>
                </a:spcBef>
              </a:pPr>
              <a:r>
                <a:rPr sz="1800" dirty="0">
                  <a:latin typeface="Comic Sans MS"/>
                  <a:ea typeface="Arial Unicode MS"/>
                  <a:cs typeface="Comic Sans MS"/>
                </a:rPr>
                <a:t>For combinational</a:t>
              </a:r>
              <a:r>
                <a:rPr sz="1800" spc="-120" dirty="0">
                  <a:latin typeface="Comic Sans MS"/>
                  <a:ea typeface="Arial Unicode MS"/>
                  <a:cs typeface="Comic Sans MS"/>
                </a:rPr>
                <a:t> </a:t>
              </a:r>
              <a:r>
                <a:rPr sz="1800" dirty="0">
                  <a:latin typeface="Comic Sans MS"/>
                  <a:ea typeface="Arial Unicode MS"/>
                  <a:cs typeface="Comic Sans MS"/>
                </a:rPr>
                <a:t>logic:  </a:t>
              </a:r>
              <a:r>
                <a:rPr sz="1800" dirty="0">
                  <a:solidFill>
                    <a:srgbClr val="FF0000"/>
                  </a:solidFill>
                  <a:latin typeface="Comic Sans MS"/>
                  <a:ea typeface="Arial Unicode MS"/>
                  <a:cs typeface="Comic Sans MS"/>
                </a:rPr>
                <a:t>L =</a:t>
              </a:r>
              <a:r>
                <a:rPr sz="1800" spc="-25" dirty="0">
                  <a:solidFill>
                    <a:srgbClr val="FF0000"/>
                  </a:solidFill>
                  <a:latin typeface="Comic Sans MS"/>
                  <a:ea typeface="Arial Unicode MS"/>
                  <a:cs typeface="Comic Sans MS"/>
                </a:rPr>
                <a:t> </a:t>
              </a:r>
              <a:r>
                <a:rPr sz="1800" spc="-5" dirty="0" err="1">
                  <a:solidFill>
                    <a:srgbClr val="FF0000"/>
                  </a:solidFill>
                  <a:latin typeface="Comic Sans MS"/>
                  <a:ea typeface="Arial Unicode MS"/>
                  <a:cs typeface="Comic Sans MS"/>
                </a:rPr>
                <a:t>t</a:t>
              </a:r>
              <a:r>
                <a:rPr sz="1800" spc="-7" baseline="-20833" dirty="0" err="1">
                  <a:solidFill>
                    <a:srgbClr val="FF0000"/>
                  </a:solidFill>
                  <a:latin typeface="Comic Sans MS"/>
                  <a:ea typeface="Arial Unicode MS"/>
                  <a:cs typeface="Comic Sans MS"/>
                </a:rPr>
                <a:t>PD</a:t>
              </a:r>
              <a:r>
                <a:rPr sz="1800" spc="-5" dirty="0">
                  <a:solidFill>
                    <a:srgbClr val="FF0000"/>
                  </a:solidFill>
                  <a:latin typeface="Comic Sans MS"/>
                  <a:ea typeface="Arial Unicode MS"/>
                  <a:cs typeface="Comic Sans MS"/>
                </a:rPr>
                <a:t>,</a:t>
              </a:r>
              <a:r>
                <a:rPr lang="en-US" sz="1800" spc="-5" dirty="0">
                  <a:solidFill>
                    <a:srgbClr val="FF0000"/>
                  </a:solidFill>
                  <a:latin typeface="Comic Sans MS"/>
                  <a:ea typeface="Arial Unicode MS"/>
                  <a:cs typeface="Comic Sans MS"/>
                </a:rPr>
                <a:t> (latency)</a:t>
              </a:r>
              <a:endParaRPr sz="1800" dirty="0">
                <a:latin typeface="Comic Sans MS"/>
                <a:ea typeface="Arial Unicode MS"/>
                <a:cs typeface="Comic Sans MS"/>
              </a:endParaRPr>
            </a:p>
          </p:txBody>
        </p:sp>
        <p:sp>
          <p:nvSpPr>
            <p:cNvPr id="36" name="object 35"/>
            <p:cNvSpPr txBox="1"/>
            <p:nvPr/>
          </p:nvSpPr>
          <p:spPr>
            <a:xfrm>
              <a:off x="5648704" y="1934209"/>
              <a:ext cx="2535528" cy="289823"/>
            </a:xfrm>
            <a:prstGeom prst="rect">
              <a:avLst/>
            </a:prstGeom>
          </p:spPr>
          <p:txBody>
            <a:bodyPr vert="horz" wrap="square" lIns="0" tIns="12700" rIns="0" bIns="0" rtlCol="0">
              <a:spAutoFit/>
            </a:bodyPr>
            <a:lstStyle/>
            <a:p>
              <a:pPr marL="38100">
                <a:lnSpc>
                  <a:spcPct val="100000"/>
                </a:lnSpc>
                <a:spcBef>
                  <a:spcPts val="100"/>
                </a:spcBef>
              </a:pPr>
              <a:r>
                <a:rPr sz="1800" dirty="0">
                  <a:solidFill>
                    <a:srgbClr val="FF0000"/>
                  </a:solidFill>
                  <a:latin typeface="Comic Sans MS"/>
                  <a:ea typeface="Arial Unicode MS"/>
                  <a:cs typeface="Comic Sans MS"/>
                </a:rPr>
                <a:t>T =</a:t>
              </a:r>
              <a:r>
                <a:rPr sz="1800" spc="-80" dirty="0">
                  <a:solidFill>
                    <a:srgbClr val="FF0000"/>
                  </a:solidFill>
                  <a:latin typeface="Comic Sans MS"/>
                  <a:ea typeface="Arial Unicode MS"/>
                  <a:cs typeface="Comic Sans MS"/>
                </a:rPr>
                <a:t> </a:t>
              </a:r>
              <a:r>
                <a:rPr sz="1800" spc="-5" dirty="0">
                  <a:solidFill>
                    <a:srgbClr val="FF0000"/>
                  </a:solidFill>
                  <a:latin typeface="Comic Sans MS"/>
                  <a:ea typeface="Arial Unicode MS"/>
                  <a:cs typeface="Comic Sans MS"/>
                </a:rPr>
                <a:t>1/</a:t>
              </a:r>
              <a:r>
                <a:rPr sz="1800" spc="-5" dirty="0" err="1">
                  <a:solidFill>
                    <a:srgbClr val="FF0000"/>
                  </a:solidFill>
                  <a:latin typeface="Comic Sans MS"/>
                  <a:ea typeface="Arial Unicode MS"/>
                  <a:cs typeface="Comic Sans MS"/>
                </a:rPr>
                <a:t>t</a:t>
              </a:r>
              <a:r>
                <a:rPr sz="1800" spc="-7" baseline="-20833" dirty="0" err="1">
                  <a:solidFill>
                    <a:srgbClr val="FF0000"/>
                  </a:solidFill>
                  <a:latin typeface="Comic Sans MS"/>
                  <a:ea typeface="Arial Unicode MS"/>
                  <a:cs typeface="Comic Sans MS"/>
                </a:rPr>
                <a:t>PD</a:t>
              </a:r>
              <a:r>
                <a:rPr lang="en-US" sz="1800" spc="-7" dirty="0">
                  <a:solidFill>
                    <a:srgbClr val="FF0000"/>
                  </a:solidFill>
                  <a:latin typeface="Comic Sans MS"/>
                  <a:ea typeface="Arial Unicode MS"/>
                  <a:cs typeface="Comic Sans MS"/>
                </a:rPr>
                <a:t>  (throughput)</a:t>
              </a:r>
              <a:r>
                <a:rPr sz="1800" spc="-7" baseline="-20833" dirty="0">
                  <a:latin typeface="Comic Sans MS"/>
                  <a:ea typeface="Arial Unicode MS"/>
                  <a:cs typeface="Comic Sans MS"/>
                </a:rPr>
                <a:t>.</a:t>
              </a:r>
              <a:endParaRPr sz="1800" baseline="-20833" dirty="0">
                <a:latin typeface="Comic Sans MS"/>
                <a:ea typeface="Arial Unicode MS"/>
                <a:cs typeface="Comic Sans MS"/>
              </a:endParaRPr>
            </a:p>
          </p:txBody>
        </p:sp>
        <p:sp>
          <p:nvSpPr>
            <p:cNvPr id="37" name="object 36"/>
            <p:cNvSpPr txBox="1"/>
            <p:nvPr/>
          </p:nvSpPr>
          <p:spPr>
            <a:xfrm>
              <a:off x="5469128" y="2482850"/>
              <a:ext cx="3449954" cy="793750"/>
            </a:xfrm>
            <a:prstGeom prst="rect">
              <a:avLst/>
            </a:prstGeom>
          </p:spPr>
          <p:txBody>
            <a:bodyPr vert="horz" wrap="square" lIns="0" tIns="43815" rIns="0" bIns="0" rtlCol="0">
              <a:spAutoFit/>
            </a:bodyPr>
            <a:lstStyle/>
            <a:p>
              <a:pPr marL="12700" marR="5080" algn="just">
                <a:lnSpc>
                  <a:spcPts val="1939"/>
                </a:lnSpc>
                <a:spcBef>
                  <a:spcPts val="345"/>
                </a:spcBef>
              </a:pPr>
              <a:r>
                <a:rPr sz="1800" dirty="0">
                  <a:latin typeface="Comic Sans MS"/>
                  <a:ea typeface="Arial Unicode MS"/>
                  <a:cs typeface="Comic Sans MS"/>
                </a:rPr>
                <a:t>We can’t get </a:t>
              </a:r>
              <a:r>
                <a:rPr sz="1800" spc="-5" dirty="0">
                  <a:latin typeface="Comic Sans MS"/>
                  <a:ea typeface="Arial Unicode MS"/>
                  <a:cs typeface="Comic Sans MS"/>
                </a:rPr>
                <a:t>the </a:t>
              </a:r>
              <a:r>
                <a:rPr sz="1800" dirty="0">
                  <a:latin typeface="Comic Sans MS"/>
                  <a:ea typeface="Arial Unicode MS"/>
                  <a:cs typeface="Comic Sans MS"/>
                </a:rPr>
                <a:t>answer </a:t>
              </a:r>
              <a:r>
                <a:rPr sz="1800" spc="-5" dirty="0">
                  <a:latin typeface="Comic Sans MS"/>
                  <a:ea typeface="Arial Unicode MS"/>
                  <a:cs typeface="Comic Sans MS"/>
                </a:rPr>
                <a:t>faster,  but are we making effective use  </a:t>
              </a:r>
              <a:r>
                <a:rPr sz="1800" dirty="0">
                  <a:latin typeface="Comic Sans MS"/>
                  <a:ea typeface="Arial Unicode MS"/>
                  <a:cs typeface="Comic Sans MS"/>
                </a:rPr>
                <a:t>of our hardware at all</a:t>
              </a:r>
              <a:r>
                <a:rPr sz="1800" spc="-45" dirty="0">
                  <a:latin typeface="Comic Sans MS"/>
                  <a:ea typeface="Arial Unicode MS"/>
                  <a:cs typeface="Comic Sans MS"/>
                </a:rPr>
                <a:t> </a:t>
              </a:r>
              <a:r>
                <a:rPr sz="1800" spc="-5" dirty="0">
                  <a:latin typeface="Comic Sans MS"/>
                  <a:ea typeface="Arial Unicode MS"/>
                  <a:cs typeface="Comic Sans MS"/>
                </a:rPr>
                <a:t>times?</a:t>
              </a:r>
              <a:endParaRPr sz="1800" dirty="0">
                <a:latin typeface="Comic Sans MS"/>
                <a:ea typeface="Arial Unicode MS"/>
                <a:cs typeface="Comic Sans MS"/>
              </a:endParaRPr>
            </a:p>
          </p:txBody>
        </p:sp>
      </p:grpSp>
      <p:grpSp>
        <p:nvGrpSpPr>
          <p:cNvPr id="145" name="群組 144">
            <a:extLst>
              <a:ext uri="{FF2B5EF4-FFF2-40B4-BE49-F238E27FC236}">
                <a16:creationId xmlns:a16="http://schemas.microsoft.com/office/drawing/2014/main" id="{609A3221-2557-4534-B492-A2B200B378A1}"/>
              </a:ext>
            </a:extLst>
          </p:cNvPr>
          <p:cNvGrpSpPr/>
          <p:nvPr/>
        </p:nvGrpSpPr>
        <p:grpSpPr>
          <a:xfrm>
            <a:off x="2324354" y="3787394"/>
            <a:ext cx="5252720" cy="2812415"/>
            <a:chOff x="2324354" y="3787394"/>
            <a:chExt cx="5252720" cy="2812415"/>
          </a:xfrm>
        </p:grpSpPr>
        <p:sp>
          <p:nvSpPr>
            <p:cNvPr id="38" name="object 37"/>
            <p:cNvSpPr/>
            <p:nvPr/>
          </p:nvSpPr>
          <p:spPr>
            <a:xfrm>
              <a:off x="3542157" y="3975353"/>
              <a:ext cx="0" cy="1816100"/>
            </a:xfrm>
            <a:custGeom>
              <a:avLst/>
              <a:gdLst/>
              <a:ahLst/>
              <a:cxnLst/>
              <a:rect l="l" t="t" r="r" b="b"/>
              <a:pathLst>
                <a:path h="1816100">
                  <a:moveTo>
                    <a:pt x="0" y="0"/>
                  </a:moveTo>
                  <a:lnTo>
                    <a:pt x="0" y="1815846"/>
                  </a:lnTo>
                </a:path>
              </a:pathLst>
            </a:custGeom>
            <a:ln w="12953">
              <a:solidFill>
                <a:srgbClr val="800080"/>
              </a:solidFill>
            </a:ln>
          </p:spPr>
          <p:txBody>
            <a:bodyPr wrap="square" lIns="0" tIns="0" rIns="0" bIns="0" rtlCol="0"/>
            <a:lstStyle/>
            <a:p>
              <a:endParaRPr>
                <a:ea typeface="Arial Unicode MS"/>
              </a:endParaRPr>
            </a:p>
          </p:txBody>
        </p:sp>
        <p:sp>
          <p:nvSpPr>
            <p:cNvPr id="39" name="object 38"/>
            <p:cNvSpPr/>
            <p:nvPr/>
          </p:nvSpPr>
          <p:spPr>
            <a:xfrm>
              <a:off x="4248530" y="3941826"/>
              <a:ext cx="0" cy="1816735"/>
            </a:xfrm>
            <a:custGeom>
              <a:avLst/>
              <a:gdLst/>
              <a:ahLst/>
              <a:cxnLst/>
              <a:rect l="l" t="t" r="r" b="b"/>
              <a:pathLst>
                <a:path h="1816735">
                  <a:moveTo>
                    <a:pt x="0" y="0"/>
                  </a:moveTo>
                  <a:lnTo>
                    <a:pt x="0" y="1816607"/>
                  </a:lnTo>
                </a:path>
              </a:pathLst>
            </a:custGeom>
            <a:ln w="12953">
              <a:solidFill>
                <a:srgbClr val="800080"/>
              </a:solidFill>
            </a:ln>
          </p:spPr>
          <p:txBody>
            <a:bodyPr wrap="square" lIns="0" tIns="0" rIns="0" bIns="0" rtlCol="0"/>
            <a:lstStyle/>
            <a:p>
              <a:endParaRPr>
                <a:ea typeface="Arial Unicode MS"/>
              </a:endParaRPr>
            </a:p>
          </p:txBody>
        </p:sp>
        <p:sp>
          <p:nvSpPr>
            <p:cNvPr id="40" name="object 39"/>
            <p:cNvSpPr/>
            <p:nvPr/>
          </p:nvSpPr>
          <p:spPr>
            <a:xfrm>
              <a:off x="4705730" y="3941826"/>
              <a:ext cx="0" cy="1816735"/>
            </a:xfrm>
            <a:custGeom>
              <a:avLst/>
              <a:gdLst/>
              <a:ahLst/>
              <a:cxnLst/>
              <a:rect l="l" t="t" r="r" b="b"/>
              <a:pathLst>
                <a:path h="1816735">
                  <a:moveTo>
                    <a:pt x="0" y="0"/>
                  </a:moveTo>
                  <a:lnTo>
                    <a:pt x="0" y="1816607"/>
                  </a:lnTo>
                </a:path>
              </a:pathLst>
            </a:custGeom>
            <a:ln w="12953">
              <a:solidFill>
                <a:srgbClr val="800080"/>
              </a:solidFill>
            </a:ln>
          </p:spPr>
          <p:txBody>
            <a:bodyPr wrap="square" lIns="0" tIns="0" rIns="0" bIns="0" rtlCol="0"/>
            <a:lstStyle/>
            <a:p>
              <a:endParaRPr>
                <a:ea typeface="Arial Unicode MS"/>
              </a:endParaRPr>
            </a:p>
          </p:txBody>
        </p:sp>
        <p:sp>
          <p:nvSpPr>
            <p:cNvPr id="41" name="object 40"/>
            <p:cNvSpPr/>
            <p:nvPr/>
          </p:nvSpPr>
          <p:spPr>
            <a:xfrm>
              <a:off x="6077330" y="3941826"/>
              <a:ext cx="0" cy="1816735"/>
            </a:xfrm>
            <a:custGeom>
              <a:avLst/>
              <a:gdLst/>
              <a:ahLst/>
              <a:cxnLst/>
              <a:rect l="l" t="t" r="r" b="b"/>
              <a:pathLst>
                <a:path h="1816735">
                  <a:moveTo>
                    <a:pt x="0" y="0"/>
                  </a:moveTo>
                  <a:lnTo>
                    <a:pt x="0" y="1816607"/>
                  </a:lnTo>
                </a:path>
              </a:pathLst>
            </a:custGeom>
            <a:ln w="12953">
              <a:solidFill>
                <a:srgbClr val="800080"/>
              </a:solidFill>
            </a:ln>
          </p:spPr>
          <p:txBody>
            <a:bodyPr wrap="square" lIns="0" tIns="0" rIns="0" bIns="0" rtlCol="0"/>
            <a:lstStyle/>
            <a:p>
              <a:endParaRPr>
                <a:ea typeface="Arial Unicode MS"/>
              </a:endParaRPr>
            </a:p>
          </p:txBody>
        </p:sp>
        <p:sp>
          <p:nvSpPr>
            <p:cNvPr id="42" name="object 41"/>
            <p:cNvSpPr/>
            <p:nvPr/>
          </p:nvSpPr>
          <p:spPr>
            <a:xfrm>
              <a:off x="34350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43" name="object 42"/>
            <p:cNvSpPr/>
            <p:nvPr/>
          </p:nvSpPr>
          <p:spPr>
            <a:xfrm>
              <a:off x="34358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44" name="object 43"/>
            <p:cNvSpPr/>
            <p:nvPr/>
          </p:nvSpPr>
          <p:spPr>
            <a:xfrm>
              <a:off x="35493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45" name="object 44"/>
            <p:cNvSpPr/>
            <p:nvPr/>
          </p:nvSpPr>
          <p:spPr>
            <a:xfrm>
              <a:off x="35501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46" name="object 45"/>
            <p:cNvSpPr/>
            <p:nvPr/>
          </p:nvSpPr>
          <p:spPr>
            <a:xfrm>
              <a:off x="40065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47" name="object 46"/>
            <p:cNvSpPr/>
            <p:nvPr/>
          </p:nvSpPr>
          <p:spPr>
            <a:xfrm>
              <a:off x="40073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48" name="object 47"/>
            <p:cNvSpPr/>
            <p:nvPr/>
          </p:nvSpPr>
          <p:spPr>
            <a:xfrm>
              <a:off x="41208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49" name="object 48"/>
            <p:cNvSpPr/>
            <p:nvPr/>
          </p:nvSpPr>
          <p:spPr>
            <a:xfrm>
              <a:off x="41216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50" name="object 49"/>
            <p:cNvSpPr/>
            <p:nvPr/>
          </p:nvSpPr>
          <p:spPr>
            <a:xfrm>
              <a:off x="4248150" y="4450079"/>
              <a:ext cx="2388235" cy="0"/>
            </a:xfrm>
            <a:custGeom>
              <a:avLst/>
              <a:gdLst/>
              <a:ahLst/>
              <a:cxnLst/>
              <a:rect l="l" t="t" r="r" b="b"/>
              <a:pathLst>
                <a:path w="2388234">
                  <a:moveTo>
                    <a:pt x="0" y="0"/>
                  </a:moveTo>
                  <a:lnTo>
                    <a:pt x="2388107" y="0"/>
                  </a:lnTo>
                </a:path>
              </a:pathLst>
            </a:custGeom>
            <a:ln w="28956">
              <a:solidFill>
                <a:srgbClr val="000000"/>
              </a:solidFill>
            </a:ln>
          </p:spPr>
          <p:txBody>
            <a:bodyPr wrap="square" lIns="0" tIns="0" rIns="0" bIns="0" rtlCol="0"/>
            <a:lstStyle/>
            <a:p>
              <a:endParaRPr>
                <a:ea typeface="Arial Unicode MS"/>
              </a:endParaRPr>
            </a:p>
          </p:txBody>
        </p:sp>
        <p:sp>
          <p:nvSpPr>
            <p:cNvPr id="51" name="object 50"/>
            <p:cNvSpPr/>
            <p:nvPr/>
          </p:nvSpPr>
          <p:spPr>
            <a:xfrm>
              <a:off x="4248150" y="4678679"/>
              <a:ext cx="2502535" cy="0"/>
            </a:xfrm>
            <a:custGeom>
              <a:avLst/>
              <a:gdLst/>
              <a:ahLst/>
              <a:cxnLst/>
              <a:rect l="l" t="t" r="r" b="b"/>
              <a:pathLst>
                <a:path w="2502534">
                  <a:moveTo>
                    <a:pt x="0" y="0"/>
                  </a:moveTo>
                  <a:lnTo>
                    <a:pt x="2502407" y="0"/>
                  </a:lnTo>
                </a:path>
              </a:pathLst>
            </a:custGeom>
            <a:ln w="28956">
              <a:solidFill>
                <a:srgbClr val="000000"/>
              </a:solidFill>
            </a:ln>
          </p:spPr>
          <p:txBody>
            <a:bodyPr wrap="square" lIns="0" tIns="0" rIns="0" bIns="0" rtlCol="0"/>
            <a:lstStyle/>
            <a:p>
              <a:endParaRPr>
                <a:ea typeface="Arial Unicode MS"/>
              </a:endParaRPr>
            </a:p>
          </p:txBody>
        </p:sp>
        <p:sp>
          <p:nvSpPr>
            <p:cNvPr id="52" name="object 51"/>
            <p:cNvSpPr/>
            <p:nvPr/>
          </p:nvSpPr>
          <p:spPr>
            <a:xfrm>
              <a:off x="36636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53" name="object 52"/>
            <p:cNvSpPr/>
            <p:nvPr/>
          </p:nvSpPr>
          <p:spPr>
            <a:xfrm>
              <a:off x="36644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54" name="object 53"/>
            <p:cNvSpPr/>
            <p:nvPr/>
          </p:nvSpPr>
          <p:spPr>
            <a:xfrm>
              <a:off x="37779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55" name="object 54"/>
            <p:cNvSpPr/>
            <p:nvPr/>
          </p:nvSpPr>
          <p:spPr>
            <a:xfrm>
              <a:off x="37787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56" name="object 55"/>
            <p:cNvSpPr/>
            <p:nvPr/>
          </p:nvSpPr>
          <p:spPr>
            <a:xfrm>
              <a:off x="3892296" y="44317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57" name="object 56"/>
            <p:cNvSpPr/>
            <p:nvPr/>
          </p:nvSpPr>
          <p:spPr>
            <a:xfrm>
              <a:off x="3893058" y="44439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58" name="object 57"/>
            <p:cNvSpPr/>
            <p:nvPr/>
          </p:nvSpPr>
          <p:spPr>
            <a:xfrm>
              <a:off x="6626352" y="4427220"/>
              <a:ext cx="146685" cy="261620"/>
            </a:xfrm>
            <a:custGeom>
              <a:avLst/>
              <a:gdLst/>
              <a:ahLst/>
              <a:cxnLst/>
              <a:rect l="l" t="t" r="r" b="b"/>
              <a:pathLst>
                <a:path w="146684" h="261620">
                  <a:moveTo>
                    <a:pt x="144779" y="97536"/>
                  </a:moveTo>
                  <a:lnTo>
                    <a:pt x="144779" y="87630"/>
                  </a:lnTo>
                  <a:lnTo>
                    <a:pt x="142493" y="83820"/>
                  </a:lnTo>
                  <a:lnTo>
                    <a:pt x="138683" y="80772"/>
                  </a:lnTo>
                  <a:lnTo>
                    <a:pt x="17525" y="0"/>
                  </a:lnTo>
                  <a:lnTo>
                    <a:pt x="8381" y="2286"/>
                  </a:lnTo>
                  <a:lnTo>
                    <a:pt x="4571" y="8382"/>
                  </a:lnTo>
                  <a:lnTo>
                    <a:pt x="0" y="15240"/>
                  </a:lnTo>
                  <a:lnTo>
                    <a:pt x="1523" y="24384"/>
                  </a:lnTo>
                  <a:lnTo>
                    <a:pt x="8381" y="28194"/>
                  </a:lnTo>
                  <a:lnTo>
                    <a:pt x="104965" y="92583"/>
                  </a:lnTo>
                  <a:lnTo>
                    <a:pt x="122681" y="80772"/>
                  </a:lnTo>
                  <a:lnTo>
                    <a:pt x="122681" y="115062"/>
                  </a:lnTo>
                  <a:lnTo>
                    <a:pt x="138683" y="104394"/>
                  </a:lnTo>
                  <a:lnTo>
                    <a:pt x="142493" y="102108"/>
                  </a:lnTo>
                  <a:lnTo>
                    <a:pt x="144779" y="97536"/>
                  </a:lnTo>
                  <a:close/>
                </a:path>
                <a:path w="146684" h="261620">
                  <a:moveTo>
                    <a:pt x="122681" y="115062"/>
                  </a:moveTo>
                  <a:lnTo>
                    <a:pt x="122681" y="104394"/>
                  </a:lnTo>
                  <a:lnTo>
                    <a:pt x="104965" y="92583"/>
                  </a:lnTo>
                  <a:lnTo>
                    <a:pt x="8381" y="156972"/>
                  </a:lnTo>
                  <a:lnTo>
                    <a:pt x="4571" y="160020"/>
                  </a:lnTo>
                  <a:lnTo>
                    <a:pt x="1523" y="163830"/>
                  </a:lnTo>
                  <a:lnTo>
                    <a:pt x="1523" y="173736"/>
                  </a:lnTo>
                  <a:lnTo>
                    <a:pt x="4571" y="178308"/>
                  </a:lnTo>
                  <a:lnTo>
                    <a:pt x="8381" y="180594"/>
                  </a:lnTo>
                  <a:lnTo>
                    <a:pt x="24383" y="191262"/>
                  </a:lnTo>
                  <a:lnTo>
                    <a:pt x="24383" y="156972"/>
                  </a:lnTo>
                  <a:lnTo>
                    <a:pt x="42100" y="168783"/>
                  </a:lnTo>
                  <a:lnTo>
                    <a:pt x="122681" y="115062"/>
                  </a:lnTo>
                  <a:close/>
                </a:path>
                <a:path w="146684" h="261620">
                  <a:moveTo>
                    <a:pt x="42100" y="168783"/>
                  </a:moveTo>
                  <a:lnTo>
                    <a:pt x="24383" y="156972"/>
                  </a:lnTo>
                  <a:lnTo>
                    <a:pt x="24383" y="180594"/>
                  </a:lnTo>
                  <a:lnTo>
                    <a:pt x="42100" y="168783"/>
                  </a:lnTo>
                  <a:close/>
                </a:path>
                <a:path w="146684" h="261620">
                  <a:moveTo>
                    <a:pt x="146303" y="246888"/>
                  </a:moveTo>
                  <a:lnTo>
                    <a:pt x="144779" y="237744"/>
                  </a:lnTo>
                  <a:lnTo>
                    <a:pt x="138683" y="233172"/>
                  </a:lnTo>
                  <a:lnTo>
                    <a:pt x="42100" y="168783"/>
                  </a:lnTo>
                  <a:lnTo>
                    <a:pt x="24383" y="180594"/>
                  </a:lnTo>
                  <a:lnTo>
                    <a:pt x="24383" y="191262"/>
                  </a:lnTo>
                  <a:lnTo>
                    <a:pt x="122681" y="256794"/>
                  </a:lnTo>
                  <a:lnTo>
                    <a:pt x="128777" y="261366"/>
                  </a:lnTo>
                  <a:lnTo>
                    <a:pt x="137921" y="259842"/>
                  </a:lnTo>
                  <a:lnTo>
                    <a:pt x="142493" y="252984"/>
                  </a:lnTo>
                  <a:lnTo>
                    <a:pt x="146303" y="246888"/>
                  </a:lnTo>
                  <a:close/>
                </a:path>
                <a:path w="146684" h="261620">
                  <a:moveTo>
                    <a:pt x="122681" y="104394"/>
                  </a:moveTo>
                  <a:lnTo>
                    <a:pt x="122681" y="80772"/>
                  </a:lnTo>
                  <a:lnTo>
                    <a:pt x="104965" y="92583"/>
                  </a:lnTo>
                  <a:lnTo>
                    <a:pt x="122681" y="104394"/>
                  </a:lnTo>
                  <a:close/>
                </a:path>
              </a:pathLst>
            </a:custGeom>
            <a:solidFill>
              <a:srgbClr val="000000"/>
            </a:solidFill>
          </p:spPr>
          <p:txBody>
            <a:bodyPr wrap="square" lIns="0" tIns="0" rIns="0" bIns="0" rtlCol="0"/>
            <a:lstStyle/>
            <a:p>
              <a:endParaRPr>
                <a:ea typeface="Arial Unicode MS"/>
              </a:endParaRPr>
            </a:p>
          </p:txBody>
        </p:sp>
        <p:sp>
          <p:nvSpPr>
            <p:cNvPr id="59" name="object 58"/>
            <p:cNvSpPr/>
            <p:nvPr/>
          </p:nvSpPr>
          <p:spPr>
            <a:xfrm>
              <a:off x="6626352" y="4427220"/>
              <a:ext cx="147320" cy="261620"/>
            </a:xfrm>
            <a:custGeom>
              <a:avLst/>
              <a:gdLst/>
              <a:ahLst/>
              <a:cxnLst/>
              <a:rect l="l" t="t" r="r" b="b"/>
              <a:pathLst>
                <a:path w="147320" h="261620">
                  <a:moveTo>
                    <a:pt x="55625" y="32881"/>
                  </a:moveTo>
                  <a:lnTo>
                    <a:pt x="55625" y="23622"/>
                  </a:lnTo>
                  <a:lnTo>
                    <a:pt x="52577" y="19050"/>
                  </a:lnTo>
                  <a:lnTo>
                    <a:pt x="48005" y="16764"/>
                  </a:lnTo>
                  <a:lnTo>
                    <a:pt x="22859" y="3810"/>
                  </a:lnTo>
                  <a:lnTo>
                    <a:pt x="15239" y="0"/>
                  </a:lnTo>
                  <a:lnTo>
                    <a:pt x="6857" y="3048"/>
                  </a:lnTo>
                  <a:lnTo>
                    <a:pt x="3047" y="9906"/>
                  </a:lnTo>
                  <a:lnTo>
                    <a:pt x="0" y="17526"/>
                  </a:lnTo>
                  <a:lnTo>
                    <a:pt x="2285" y="25908"/>
                  </a:lnTo>
                  <a:lnTo>
                    <a:pt x="9905" y="28956"/>
                  </a:lnTo>
                  <a:lnTo>
                    <a:pt x="27431" y="37984"/>
                  </a:lnTo>
                  <a:lnTo>
                    <a:pt x="27431" y="28956"/>
                  </a:lnTo>
                  <a:lnTo>
                    <a:pt x="35051" y="41910"/>
                  </a:lnTo>
                  <a:lnTo>
                    <a:pt x="35051" y="54864"/>
                  </a:lnTo>
                  <a:lnTo>
                    <a:pt x="48005" y="61144"/>
                  </a:lnTo>
                  <a:lnTo>
                    <a:pt x="48005" y="28956"/>
                  </a:lnTo>
                  <a:lnTo>
                    <a:pt x="55625" y="32881"/>
                  </a:lnTo>
                  <a:close/>
                </a:path>
                <a:path w="147320" h="261620">
                  <a:moveTo>
                    <a:pt x="35051" y="41910"/>
                  </a:moveTo>
                  <a:lnTo>
                    <a:pt x="27431" y="28956"/>
                  </a:lnTo>
                  <a:lnTo>
                    <a:pt x="27431" y="37984"/>
                  </a:lnTo>
                  <a:lnTo>
                    <a:pt x="35051" y="41910"/>
                  </a:lnTo>
                  <a:close/>
                </a:path>
                <a:path w="147320" h="261620">
                  <a:moveTo>
                    <a:pt x="35051" y="54864"/>
                  </a:moveTo>
                  <a:lnTo>
                    <a:pt x="35051" y="41910"/>
                  </a:lnTo>
                  <a:lnTo>
                    <a:pt x="27431" y="37984"/>
                  </a:lnTo>
                  <a:lnTo>
                    <a:pt x="27431" y="47244"/>
                  </a:lnTo>
                  <a:lnTo>
                    <a:pt x="30479" y="52578"/>
                  </a:lnTo>
                  <a:lnTo>
                    <a:pt x="35051" y="54864"/>
                  </a:lnTo>
                  <a:close/>
                </a:path>
                <a:path w="147320" h="261620">
                  <a:moveTo>
                    <a:pt x="82295" y="108204"/>
                  </a:moveTo>
                  <a:lnTo>
                    <a:pt x="69341" y="120396"/>
                  </a:lnTo>
                  <a:lnTo>
                    <a:pt x="57149" y="133350"/>
                  </a:lnTo>
                  <a:lnTo>
                    <a:pt x="54863" y="135636"/>
                  </a:lnTo>
                  <a:lnTo>
                    <a:pt x="54101" y="137160"/>
                  </a:lnTo>
                  <a:lnTo>
                    <a:pt x="41147" y="162306"/>
                  </a:lnTo>
                  <a:lnTo>
                    <a:pt x="39623" y="166878"/>
                  </a:lnTo>
                  <a:lnTo>
                    <a:pt x="39623" y="171450"/>
                  </a:lnTo>
                  <a:lnTo>
                    <a:pt x="41147" y="175260"/>
                  </a:lnTo>
                  <a:lnTo>
                    <a:pt x="54101" y="200406"/>
                  </a:lnTo>
                  <a:lnTo>
                    <a:pt x="55625" y="203454"/>
                  </a:lnTo>
                  <a:lnTo>
                    <a:pt x="57149" y="204216"/>
                  </a:lnTo>
                  <a:lnTo>
                    <a:pt x="67055" y="214741"/>
                  </a:lnTo>
                  <a:lnTo>
                    <a:pt x="67055" y="162306"/>
                  </a:lnTo>
                  <a:lnTo>
                    <a:pt x="70342" y="168879"/>
                  </a:lnTo>
                  <a:lnTo>
                    <a:pt x="76961" y="156030"/>
                  </a:lnTo>
                  <a:lnTo>
                    <a:pt x="76961" y="153924"/>
                  </a:lnTo>
                  <a:lnTo>
                    <a:pt x="77723" y="152971"/>
                  </a:lnTo>
                  <a:lnTo>
                    <a:pt x="77723" y="118110"/>
                  </a:lnTo>
                  <a:lnTo>
                    <a:pt x="82295" y="108204"/>
                  </a:lnTo>
                  <a:close/>
                </a:path>
                <a:path w="147320" h="261620">
                  <a:moveTo>
                    <a:pt x="106679" y="121920"/>
                  </a:moveTo>
                  <a:lnTo>
                    <a:pt x="106679" y="76200"/>
                  </a:lnTo>
                  <a:lnTo>
                    <a:pt x="105155" y="72390"/>
                  </a:lnTo>
                  <a:lnTo>
                    <a:pt x="102107" y="70104"/>
                  </a:lnTo>
                  <a:lnTo>
                    <a:pt x="89915" y="57150"/>
                  </a:lnTo>
                  <a:lnTo>
                    <a:pt x="76199" y="43434"/>
                  </a:lnTo>
                  <a:lnTo>
                    <a:pt x="73151" y="41910"/>
                  </a:lnTo>
                  <a:lnTo>
                    <a:pt x="48005" y="28956"/>
                  </a:lnTo>
                  <a:lnTo>
                    <a:pt x="55625" y="41910"/>
                  </a:lnTo>
                  <a:lnTo>
                    <a:pt x="55625" y="64839"/>
                  </a:lnTo>
                  <a:lnTo>
                    <a:pt x="57149" y="65578"/>
                  </a:lnTo>
                  <a:lnTo>
                    <a:pt x="57149" y="64770"/>
                  </a:lnTo>
                  <a:lnTo>
                    <a:pt x="60197" y="67056"/>
                  </a:lnTo>
                  <a:lnTo>
                    <a:pt x="60197" y="68008"/>
                  </a:lnTo>
                  <a:lnTo>
                    <a:pt x="69341" y="77724"/>
                  </a:lnTo>
                  <a:lnTo>
                    <a:pt x="77723" y="85612"/>
                  </a:lnTo>
                  <a:lnTo>
                    <a:pt x="77723" y="80010"/>
                  </a:lnTo>
                  <a:lnTo>
                    <a:pt x="82295" y="89916"/>
                  </a:lnTo>
                  <a:lnTo>
                    <a:pt x="82295" y="148590"/>
                  </a:lnTo>
                  <a:lnTo>
                    <a:pt x="89915" y="140970"/>
                  </a:lnTo>
                  <a:lnTo>
                    <a:pt x="102107" y="128016"/>
                  </a:lnTo>
                  <a:lnTo>
                    <a:pt x="105155" y="125730"/>
                  </a:lnTo>
                  <a:lnTo>
                    <a:pt x="106679" y="121920"/>
                  </a:lnTo>
                  <a:close/>
                </a:path>
                <a:path w="147320" h="261620">
                  <a:moveTo>
                    <a:pt x="55625" y="64839"/>
                  </a:moveTo>
                  <a:lnTo>
                    <a:pt x="55625" y="41910"/>
                  </a:lnTo>
                  <a:lnTo>
                    <a:pt x="48005" y="28956"/>
                  </a:lnTo>
                  <a:lnTo>
                    <a:pt x="48005" y="61144"/>
                  </a:lnTo>
                  <a:lnTo>
                    <a:pt x="55625" y="64839"/>
                  </a:lnTo>
                  <a:close/>
                </a:path>
                <a:path w="147320" h="261620">
                  <a:moveTo>
                    <a:pt x="60197" y="67056"/>
                  </a:moveTo>
                  <a:lnTo>
                    <a:pt x="57149" y="64770"/>
                  </a:lnTo>
                  <a:lnTo>
                    <a:pt x="58549" y="66256"/>
                  </a:lnTo>
                  <a:lnTo>
                    <a:pt x="60197" y="67056"/>
                  </a:lnTo>
                  <a:close/>
                </a:path>
                <a:path w="147320" h="261620">
                  <a:moveTo>
                    <a:pt x="58549" y="66256"/>
                  </a:moveTo>
                  <a:lnTo>
                    <a:pt x="57149" y="64770"/>
                  </a:lnTo>
                  <a:lnTo>
                    <a:pt x="57149" y="65578"/>
                  </a:lnTo>
                  <a:lnTo>
                    <a:pt x="58549" y="66256"/>
                  </a:lnTo>
                  <a:close/>
                </a:path>
                <a:path w="147320" h="261620">
                  <a:moveTo>
                    <a:pt x="60197" y="68008"/>
                  </a:moveTo>
                  <a:lnTo>
                    <a:pt x="60197" y="67056"/>
                  </a:lnTo>
                  <a:lnTo>
                    <a:pt x="58549" y="66256"/>
                  </a:lnTo>
                  <a:lnTo>
                    <a:pt x="60197" y="68008"/>
                  </a:lnTo>
                  <a:close/>
                </a:path>
                <a:path w="147320" h="261620">
                  <a:moveTo>
                    <a:pt x="70342" y="168879"/>
                  </a:moveTo>
                  <a:lnTo>
                    <a:pt x="67055" y="162306"/>
                  </a:lnTo>
                  <a:lnTo>
                    <a:pt x="67055" y="175260"/>
                  </a:lnTo>
                  <a:lnTo>
                    <a:pt x="70342" y="168879"/>
                  </a:lnTo>
                  <a:close/>
                </a:path>
                <a:path w="147320" h="261620">
                  <a:moveTo>
                    <a:pt x="79120" y="186436"/>
                  </a:moveTo>
                  <a:lnTo>
                    <a:pt x="70342" y="168879"/>
                  </a:lnTo>
                  <a:lnTo>
                    <a:pt x="67055" y="175260"/>
                  </a:lnTo>
                  <a:lnTo>
                    <a:pt x="67055" y="214741"/>
                  </a:lnTo>
                  <a:lnTo>
                    <a:pt x="69341" y="217170"/>
                  </a:lnTo>
                  <a:lnTo>
                    <a:pt x="70865" y="217932"/>
                  </a:lnTo>
                  <a:lnTo>
                    <a:pt x="71627" y="219456"/>
                  </a:lnTo>
                  <a:lnTo>
                    <a:pt x="73151" y="219456"/>
                  </a:lnTo>
                  <a:lnTo>
                    <a:pt x="76961" y="221418"/>
                  </a:lnTo>
                  <a:lnTo>
                    <a:pt x="76961" y="184404"/>
                  </a:lnTo>
                  <a:lnTo>
                    <a:pt x="79120" y="186436"/>
                  </a:lnTo>
                  <a:close/>
                </a:path>
                <a:path w="147320" h="261620">
                  <a:moveTo>
                    <a:pt x="80009" y="150114"/>
                  </a:moveTo>
                  <a:lnTo>
                    <a:pt x="76961" y="153924"/>
                  </a:lnTo>
                  <a:lnTo>
                    <a:pt x="79200" y="151685"/>
                  </a:lnTo>
                  <a:lnTo>
                    <a:pt x="80009" y="150114"/>
                  </a:lnTo>
                  <a:close/>
                </a:path>
                <a:path w="147320" h="261620">
                  <a:moveTo>
                    <a:pt x="79200" y="151685"/>
                  </a:moveTo>
                  <a:lnTo>
                    <a:pt x="76961" y="153924"/>
                  </a:lnTo>
                  <a:lnTo>
                    <a:pt x="76961" y="156030"/>
                  </a:lnTo>
                  <a:lnTo>
                    <a:pt x="79200" y="151685"/>
                  </a:lnTo>
                  <a:close/>
                </a:path>
                <a:path w="147320" h="261620">
                  <a:moveTo>
                    <a:pt x="80009" y="188214"/>
                  </a:moveTo>
                  <a:lnTo>
                    <a:pt x="79120" y="186436"/>
                  </a:lnTo>
                  <a:lnTo>
                    <a:pt x="76961" y="184404"/>
                  </a:lnTo>
                  <a:lnTo>
                    <a:pt x="80009" y="188214"/>
                  </a:lnTo>
                  <a:close/>
                </a:path>
                <a:path w="147320" h="261620">
                  <a:moveTo>
                    <a:pt x="80009" y="222988"/>
                  </a:moveTo>
                  <a:lnTo>
                    <a:pt x="80009" y="188214"/>
                  </a:lnTo>
                  <a:lnTo>
                    <a:pt x="76961" y="184404"/>
                  </a:lnTo>
                  <a:lnTo>
                    <a:pt x="76961" y="221418"/>
                  </a:lnTo>
                  <a:lnTo>
                    <a:pt x="80009" y="222988"/>
                  </a:lnTo>
                  <a:close/>
                </a:path>
                <a:path w="147320" h="261620">
                  <a:moveTo>
                    <a:pt x="82295" y="89916"/>
                  </a:moveTo>
                  <a:lnTo>
                    <a:pt x="77723" y="80010"/>
                  </a:lnTo>
                  <a:lnTo>
                    <a:pt x="77723" y="85612"/>
                  </a:lnTo>
                  <a:lnTo>
                    <a:pt x="82295" y="89916"/>
                  </a:lnTo>
                  <a:close/>
                </a:path>
                <a:path w="147320" h="261620">
                  <a:moveTo>
                    <a:pt x="82295" y="108204"/>
                  </a:moveTo>
                  <a:lnTo>
                    <a:pt x="82295" y="89916"/>
                  </a:lnTo>
                  <a:lnTo>
                    <a:pt x="77723" y="85612"/>
                  </a:lnTo>
                  <a:lnTo>
                    <a:pt x="77723" y="112507"/>
                  </a:lnTo>
                  <a:lnTo>
                    <a:pt x="82295" y="108204"/>
                  </a:lnTo>
                  <a:close/>
                </a:path>
                <a:path w="147320" h="261620">
                  <a:moveTo>
                    <a:pt x="82295" y="148590"/>
                  </a:moveTo>
                  <a:lnTo>
                    <a:pt x="82295" y="108204"/>
                  </a:lnTo>
                  <a:lnTo>
                    <a:pt x="77723" y="118110"/>
                  </a:lnTo>
                  <a:lnTo>
                    <a:pt x="77723" y="152971"/>
                  </a:lnTo>
                  <a:lnTo>
                    <a:pt x="80009" y="150114"/>
                  </a:lnTo>
                  <a:lnTo>
                    <a:pt x="80009" y="150876"/>
                  </a:lnTo>
                  <a:lnTo>
                    <a:pt x="82295" y="148590"/>
                  </a:lnTo>
                  <a:close/>
                </a:path>
                <a:path w="147320" h="261620">
                  <a:moveTo>
                    <a:pt x="89157" y="195881"/>
                  </a:moveTo>
                  <a:lnTo>
                    <a:pt x="79120" y="186436"/>
                  </a:lnTo>
                  <a:lnTo>
                    <a:pt x="80009" y="188214"/>
                  </a:lnTo>
                  <a:lnTo>
                    <a:pt x="80009" y="222988"/>
                  </a:lnTo>
                  <a:lnTo>
                    <a:pt x="86105" y="226129"/>
                  </a:lnTo>
                  <a:lnTo>
                    <a:pt x="86105" y="194310"/>
                  </a:lnTo>
                  <a:lnTo>
                    <a:pt x="89157" y="195881"/>
                  </a:lnTo>
                  <a:close/>
                </a:path>
                <a:path w="147320" h="261620">
                  <a:moveTo>
                    <a:pt x="80009" y="150876"/>
                  </a:moveTo>
                  <a:lnTo>
                    <a:pt x="80009" y="150114"/>
                  </a:lnTo>
                  <a:lnTo>
                    <a:pt x="79200" y="151685"/>
                  </a:lnTo>
                  <a:lnTo>
                    <a:pt x="80009" y="150876"/>
                  </a:lnTo>
                  <a:close/>
                </a:path>
                <a:path w="147320" h="261620">
                  <a:moveTo>
                    <a:pt x="89915" y="196596"/>
                  </a:moveTo>
                  <a:lnTo>
                    <a:pt x="89157" y="195881"/>
                  </a:lnTo>
                  <a:lnTo>
                    <a:pt x="86105" y="194310"/>
                  </a:lnTo>
                  <a:lnTo>
                    <a:pt x="89915" y="196596"/>
                  </a:lnTo>
                  <a:close/>
                </a:path>
                <a:path w="147320" h="261620">
                  <a:moveTo>
                    <a:pt x="89915" y="228092"/>
                  </a:moveTo>
                  <a:lnTo>
                    <a:pt x="89915" y="196596"/>
                  </a:lnTo>
                  <a:lnTo>
                    <a:pt x="86105" y="194310"/>
                  </a:lnTo>
                  <a:lnTo>
                    <a:pt x="86105" y="226129"/>
                  </a:lnTo>
                  <a:lnTo>
                    <a:pt x="89915" y="228092"/>
                  </a:lnTo>
                  <a:close/>
                </a:path>
                <a:path w="147320" h="261620">
                  <a:moveTo>
                    <a:pt x="119633" y="223647"/>
                  </a:moveTo>
                  <a:lnTo>
                    <a:pt x="119633" y="214122"/>
                  </a:lnTo>
                  <a:lnTo>
                    <a:pt x="116585" y="209550"/>
                  </a:lnTo>
                  <a:lnTo>
                    <a:pt x="111251" y="207264"/>
                  </a:lnTo>
                  <a:lnTo>
                    <a:pt x="89157" y="195881"/>
                  </a:lnTo>
                  <a:lnTo>
                    <a:pt x="89915" y="196596"/>
                  </a:lnTo>
                  <a:lnTo>
                    <a:pt x="89915" y="228092"/>
                  </a:lnTo>
                  <a:lnTo>
                    <a:pt x="90677" y="228484"/>
                  </a:lnTo>
                  <a:lnTo>
                    <a:pt x="90677" y="219456"/>
                  </a:lnTo>
                  <a:lnTo>
                    <a:pt x="98297" y="232410"/>
                  </a:lnTo>
                  <a:lnTo>
                    <a:pt x="98297" y="245364"/>
                  </a:lnTo>
                  <a:lnTo>
                    <a:pt x="111251" y="251460"/>
                  </a:lnTo>
                  <a:lnTo>
                    <a:pt x="111251" y="219456"/>
                  </a:lnTo>
                  <a:lnTo>
                    <a:pt x="119633" y="223647"/>
                  </a:lnTo>
                  <a:close/>
                </a:path>
                <a:path w="147320" h="261620">
                  <a:moveTo>
                    <a:pt x="98297" y="232410"/>
                  </a:moveTo>
                  <a:lnTo>
                    <a:pt x="90677" y="219456"/>
                  </a:lnTo>
                  <a:lnTo>
                    <a:pt x="90677" y="228484"/>
                  </a:lnTo>
                  <a:lnTo>
                    <a:pt x="98297" y="232410"/>
                  </a:lnTo>
                  <a:close/>
                </a:path>
                <a:path w="147320" h="261620">
                  <a:moveTo>
                    <a:pt x="98297" y="245364"/>
                  </a:moveTo>
                  <a:lnTo>
                    <a:pt x="98297" y="232410"/>
                  </a:lnTo>
                  <a:lnTo>
                    <a:pt x="90677" y="228484"/>
                  </a:lnTo>
                  <a:lnTo>
                    <a:pt x="90677" y="237744"/>
                  </a:lnTo>
                  <a:lnTo>
                    <a:pt x="93725" y="243078"/>
                  </a:lnTo>
                  <a:lnTo>
                    <a:pt x="98297" y="245364"/>
                  </a:lnTo>
                  <a:close/>
                </a:path>
                <a:path w="147320" h="261620">
                  <a:moveTo>
                    <a:pt x="147065" y="244602"/>
                  </a:moveTo>
                  <a:lnTo>
                    <a:pt x="144017" y="236220"/>
                  </a:lnTo>
                  <a:lnTo>
                    <a:pt x="137159" y="232410"/>
                  </a:lnTo>
                  <a:lnTo>
                    <a:pt x="111251" y="219456"/>
                  </a:lnTo>
                  <a:lnTo>
                    <a:pt x="119633" y="232410"/>
                  </a:lnTo>
                  <a:lnTo>
                    <a:pt x="119633" y="255404"/>
                  </a:lnTo>
                  <a:lnTo>
                    <a:pt x="124205" y="257556"/>
                  </a:lnTo>
                  <a:lnTo>
                    <a:pt x="131063" y="261366"/>
                  </a:lnTo>
                  <a:lnTo>
                    <a:pt x="139445" y="258318"/>
                  </a:lnTo>
                  <a:lnTo>
                    <a:pt x="147065" y="244602"/>
                  </a:lnTo>
                  <a:close/>
                </a:path>
                <a:path w="147320" h="261620">
                  <a:moveTo>
                    <a:pt x="119633" y="255404"/>
                  </a:moveTo>
                  <a:lnTo>
                    <a:pt x="119633" y="232410"/>
                  </a:lnTo>
                  <a:lnTo>
                    <a:pt x="111251" y="219456"/>
                  </a:lnTo>
                  <a:lnTo>
                    <a:pt x="111251" y="251460"/>
                  </a:lnTo>
                  <a:lnTo>
                    <a:pt x="119633" y="255404"/>
                  </a:lnTo>
                  <a:close/>
                </a:path>
              </a:pathLst>
            </a:custGeom>
            <a:solidFill>
              <a:srgbClr val="000000"/>
            </a:solidFill>
          </p:spPr>
          <p:txBody>
            <a:bodyPr wrap="square" lIns="0" tIns="0" rIns="0" bIns="0" rtlCol="0"/>
            <a:lstStyle/>
            <a:p>
              <a:endParaRPr>
                <a:ea typeface="Arial Unicode MS"/>
              </a:endParaRPr>
            </a:p>
          </p:txBody>
        </p:sp>
        <p:sp>
          <p:nvSpPr>
            <p:cNvPr id="60" name="object 59"/>
            <p:cNvSpPr/>
            <p:nvPr/>
          </p:nvSpPr>
          <p:spPr>
            <a:xfrm>
              <a:off x="34350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61" name="object 60"/>
            <p:cNvSpPr/>
            <p:nvPr/>
          </p:nvSpPr>
          <p:spPr>
            <a:xfrm>
              <a:off x="34358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62" name="object 61"/>
            <p:cNvSpPr/>
            <p:nvPr/>
          </p:nvSpPr>
          <p:spPr>
            <a:xfrm>
              <a:off x="35493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63" name="object 62"/>
            <p:cNvSpPr/>
            <p:nvPr/>
          </p:nvSpPr>
          <p:spPr>
            <a:xfrm>
              <a:off x="35501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64" name="object 63"/>
            <p:cNvSpPr/>
            <p:nvPr/>
          </p:nvSpPr>
          <p:spPr>
            <a:xfrm>
              <a:off x="40065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65" name="object 64"/>
            <p:cNvSpPr/>
            <p:nvPr/>
          </p:nvSpPr>
          <p:spPr>
            <a:xfrm>
              <a:off x="40073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66" name="object 65"/>
            <p:cNvSpPr/>
            <p:nvPr/>
          </p:nvSpPr>
          <p:spPr>
            <a:xfrm>
              <a:off x="41208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67" name="object 66"/>
            <p:cNvSpPr/>
            <p:nvPr/>
          </p:nvSpPr>
          <p:spPr>
            <a:xfrm>
              <a:off x="41216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68" name="object 67"/>
            <p:cNvSpPr/>
            <p:nvPr/>
          </p:nvSpPr>
          <p:spPr>
            <a:xfrm>
              <a:off x="42351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69" name="object 68"/>
            <p:cNvSpPr/>
            <p:nvPr/>
          </p:nvSpPr>
          <p:spPr>
            <a:xfrm>
              <a:off x="42359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70" name="object 69"/>
            <p:cNvSpPr/>
            <p:nvPr/>
          </p:nvSpPr>
          <p:spPr>
            <a:xfrm>
              <a:off x="43494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71" name="object 70"/>
            <p:cNvSpPr/>
            <p:nvPr/>
          </p:nvSpPr>
          <p:spPr>
            <a:xfrm>
              <a:off x="43502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72" name="object 71"/>
            <p:cNvSpPr/>
            <p:nvPr/>
          </p:nvSpPr>
          <p:spPr>
            <a:xfrm>
              <a:off x="44637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73" name="object 72"/>
            <p:cNvSpPr/>
            <p:nvPr/>
          </p:nvSpPr>
          <p:spPr>
            <a:xfrm>
              <a:off x="44645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74" name="object 73"/>
            <p:cNvSpPr/>
            <p:nvPr/>
          </p:nvSpPr>
          <p:spPr>
            <a:xfrm>
              <a:off x="45780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75" name="object 74"/>
            <p:cNvSpPr/>
            <p:nvPr/>
          </p:nvSpPr>
          <p:spPr>
            <a:xfrm>
              <a:off x="45788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76" name="object 75"/>
            <p:cNvSpPr/>
            <p:nvPr/>
          </p:nvSpPr>
          <p:spPr>
            <a:xfrm>
              <a:off x="4705350" y="4907279"/>
              <a:ext cx="1931035" cy="0"/>
            </a:xfrm>
            <a:custGeom>
              <a:avLst/>
              <a:gdLst/>
              <a:ahLst/>
              <a:cxnLst/>
              <a:rect l="l" t="t" r="r" b="b"/>
              <a:pathLst>
                <a:path w="1931034">
                  <a:moveTo>
                    <a:pt x="0" y="0"/>
                  </a:moveTo>
                  <a:lnTo>
                    <a:pt x="1930907" y="0"/>
                  </a:lnTo>
                </a:path>
              </a:pathLst>
            </a:custGeom>
            <a:ln w="28956">
              <a:solidFill>
                <a:srgbClr val="000000"/>
              </a:solidFill>
            </a:ln>
          </p:spPr>
          <p:txBody>
            <a:bodyPr wrap="square" lIns="0" tIns="0" rIns="0" bIns="0" rtlCol="0"/>
            <a:lstStyle/>
            <a:p>
              <a:endParaRPr>
                <a:ea typeface="Arial Unicode MS"/>
              </a:endParaRPr>
            </a:p>
          </p:txBody>
        </p:sp>
        <p:sp>
          <p:nvSpPr>
            <p:cNvPr id="77" name="object 76"/>
            <p:cNvSpPr/>
            <p:nvPr/>
          </p:nvSpPr>
          <p:spPr>
            <a:xfrm>
              <a:off x="4705350" y="5135879"/>
              <a:ext cx="2045335" cy="0"/>
            </a:xfrm>
            <a:custGeom>
              <a:avLst/>
              <a:gdLst/>
              <a:ahLst/>
              <a:cxnLst/>
              <a:rect l="l" t="t" r="r" b="b"/>
              <a:pathLst>
                <a:path w="2045334">
                  <a:moveTo>
                    <a:pt x="0" y="0"/>
                  </a:moveTo>
                  <a:lnTo>
                    <a:pt x="2045207" y="0"/>
                  </a:lnTo>
                </a:path>
              </a:pathLst>
            </a:custGeom>
            <a:ln w="28956">
              <a:solidFill>
                <a:srgbClr val="000000"/>
              </a:solidFill>
            </a:ln>
          </p:spPr>
          <p:txBody>
            <a:bodyPr wrap="square" lIns="0" tIns="0" rIns="0" bIns="0" rtlCol="0"/>
            <a:lstStyle/>
            <a:p>
              <a:endParaRPr>
                <a:ea typeface="Arial Unicode MS"/>
              </a:endParaRPr>
            </a:p>
          </p:txBody>
        </p:sp>
        <p:sp>
          <p:nvSpPr>
            <p:cNvPr id="78" name="object 77"/>
            <p:cNvSpPr/>
            <p:nvPr/>
          </p:nvSpPr>
          <p:spPr>
            <a:xfrm>
              <a:off x="36636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79" name="object 78"/>
            <p:cNvSpPr/>
            <p:nvPr/>
          </p:nvSpPr>
          <p:spPr>
            <a:xfrm>
              <a:off x="36644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80" name="object 79"/>
            <p:cNvSpPr/>
            <p:nvPr/>
          </p:nvSpPr>
          <p:spPr>
            <a:xfrm>
              <a:off x="37779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81" name="object 80"/>
            <p:cNvSpPr/>
            <p:nvPr/>
          </p:nvSpPr>
          <p:spPr>
            <a:xfrm>
              <a:off x="37787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82" name="object 81"/>
            <p:cNvSpPr/>
            <p:nvPr/>
          </p:nvSpPr>
          <p:spPr>
            <a:xfrm>
              <a:off x="3892296" y="48889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83" name="object 82"/>
            <p:cNvSpPr/>
            <p:nvPr/>
          </p:nvSpPr>
          <p:spPr>
            <a:xfrm>
              <a:off x="3893058" y="49011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84" name="object 83"/>
            <p:cNvSpPr/>
            <p:nvPr/>
          </p:nvSpPr>
          <p:spPr>
            <a:xfrm>
              <a:off x="6626352" y="4884420"/>
              <a:ext cx="146685" cy="261620"/>
            </a:xfrm>
            <a:custGeom>
              <a:avLst/>
              <a:gdLst/>
              <a:ahLst/>
              <a:cxnLst/>
              <a:rect l="l" t="t" r="r" b="b"/>
              <a:pathLst>
                <a:path w="146684" h="261620">
                  <a:moveTo>
                    <a:pt x="144779" y="97536"/>
                  </a:moveTo>
                  <a:lnTo>
                    <a:pt x="144779" y="87630"/>
                  </a:lnTo>
                  <a:lnTo>
                    <a:pt x="142493" y="83820"/>
                  </a:lnTo>
                  <a:lnTo>
                    <a:pt x="138683" y="80772"/>
                  </a:lnTo>
                  <a:lnTo>
                    <a:pt x="17525" y="0"/>
                  </a:lnTo>
                  <a:lnTo>
                    <a:pt x="8381" y="2286"/>
                  </a:lnTo>
                  <a:lnTo>
                    <a:pt x="4571" y="8382"/>
                  </a:lnTo>
                  <a:lnTo>
                    <a:pt x="0" y="15240"/>
                  </a:lnTo>
                  <a:lnTo>
                    <a:pt x="1523" y="24384"/>
                  </a:lnTo>
                  <a:lnTo>
                    <a:pt x="8381" y="28194"/>
                  </a:lnTo>
                  <a:lnTo>
                    <a:pt x="104965" y="92583"/>
                  </a:lnTo>
                  <a:lnTo>
                    <a:pt x="122681" y="80772"/>
                  </a:lnTo>
                  <a:lnTo>
                    <a:pt x="122681" y="115062"/>
                  </a:lnTo>
                  <a:lnTo>
                    <a:pt x="138683" y="104394"/>
                  </a:lnTo>
                  <a:lnTo>
                    <a:pt x="142493" y="102108"/>
                  </a:lnTo>
                  <a:lnTo>
                    <a:pt x="144779" y="97536"/>
                  </a:lnTo>
                  <a:close/>
                </a:path>
                <a:path w="146684" h="261620">
                  <a:moveTo>
                    <a:pt x="122681" y="115062"/>
                  </a:moveTo>
                  <a:lnTo>
                    <a:pt x="122681" y="104394"/>
                  </a:lnTo>
                  <a:lnTo>
                    <a:pt x="104965" y="92583"/>
                  </a:lnTo>
                  <a:lnTo>
                    <a:pt x="8381" y="156972"/>
                  </a:lnTo>
                  <a:lnTo>
                    <a:pt x="4571" y="160020"/>
                  </a:lnTo>
                  <a:lnTo>
                    <a:pt x="1523" y="163830"/>
                  </a:lnTo>
                  <a:lnTo>
                    <a:pt x="1523" y="173736"/>
                  </a:lnTo>
                  <a:lnTo>
                    <a:pt x="4571" y="178308"/>
                  </a:lnTo>
                  <a:lnTo>
                    <a:pt x="8381" y="180594"/>
                  </a:lnTo>
                  <a:lnTo>
                    <a:pt x="24383" y="191262"/>
                  </a:lnTo>
                  <a:lnTo>
                    <a:pt x="24383" y="156972"/>
                  </a:lnTo>
                  <a:lnTo>
                    <a:pt x="42100" y="168783"/>
                  </a:lnTo>
                  <a:lnTo>
                    <a:pt x="122681" y="115062"/>
                  </a:lnTo>
                  <a:close/>
                </a:path>
                <a:path w="146684" h="261620">
                  <a:moveTo>
                    <a:pt x="42100" y="168783"/>
                  </a:moveTo>
                  <a:lnTo>
                    <a:pt x="24383" y="156972"/>
                  </a:lnTo>
                  <a:lnTo>
                    <a:pt x="24383" y="180594"/>
                  </a:lnTo>
                  <a:lnTo>
                    <a:pt x="42100" y="168783"/>
                  </a:lnTo>
                  <a:close/>
                </a:path>
                <a:path w="146684" h="261620">
                  <a:moveTo>
                    <a:pt x="146303" y="246888"/>
                  </a:moveTo>
                  <a:lnTo>
                    <a:pt x="144779" y="237744"/>
                  </a:lnTo>
                  <a:lnTo>
                    <a:pt x="138683" y="233172"/>
                  </a:lnTo>
                  <a:lnTo>
                    <a:pt x="42100" y="168783"/>
                  </a:lnTo>
                  <a:lnTo>
                    <a:pt x="24383" y="180594"/>
                  </a:lnTo>
                  <a:lnTo>
                    <a:pt x="24383" y="191262"/>
                  </a:lnTo>
                  <a:lnTo>
                    <a:pt x="122681" y="256794"/>
                  </a:lnTo>
                  <a:lnTo>
                    <a:pt x="128777" y="261366"/>
                  </a:lnTo>
                  <a:lnTo>
                    <a:pt x="137921" y="259842"/>
                  </a:lnTo>
                  <a:lnTo>
                    <a:pt x="142493" y="252984"/>
                  </a:lnTo>
                  <a:lnTo>
                    <a:pt x="146303" y="246888"/>
                  </a:lnTo>
                  <a:close/>
                </a:path>
                <a:path w="146684" h="261620">
                  <a:moveTo>
                    <a:pt x="122681" y="104394"/>
                  </a:moveTo>
                  <a:lnTo>
                    <a:pt x="122681" y="80772"/>
                  </a:lnTo>
                  <a:lnTo>
                    <a:pt x="104965" y="92583"/>
                  </a:lnTo>
                  <a:lnTo>
                    <a:pt x="122681" y="104394"/>
                  </a:lnTo>
                  <a:close/>
                </a:path>
              </a:pathLst>
            </a:custGeom>
            <a:solidFill>
              <a:srgbClr val="000000"/>
            </a:solidFill>
          </p:spPr>
          <p:txBody>
            <a:bodyPr wrap="square" lIns="0" tIns="0" rIns="0" bIns="0" rtlCol="0"/>
            <a:lstStyle/>
            <a:p>
              <a:endParaRPr>
                <a:ea typeface="Arial Unicode MS"/>
              </a:endParaRPr>
            </a:p>
          </p:txBody>
        </p:sp>
        <p:sp>
          <p:nvSpPr>
            <p:cNvPr id="85" name="object 84"/>
            <p:cNvSpPr/>
            <p:nvPr/>
          </p:nvSpPr>
          <p:spPr>
            <a:xfrm>
              <a:off x="6626352" y="4884420"/>
              <a:ext cx="147320" cy="261620"/>
            </a:xfrm>
            <a:custGeom>
              <a:avLst/>
              <a:gdLst/>
              <a:ahLst/>
              <a:cxnLst/>
              <a:rect l="l" t="t" r="r" b="b"/>
              <a:pathLst>
                <a:path w="147320" h="261620">
                  <a:moveTo>
                    <a:pt x="55625" y="32881"/>
                  </a:moveTo>
                  <a:lnTo>
                    <a:pt x="55625" y="23622"/>
                  </a:lnTo>
                  <a:lnTo>
                    <a:pt x="52577" y="19050"/>
                  </a:lnTo>
                  <a:lnTo>
                    <a:pt x="48005" y="16764"/>
                  </a:lnTo>
                  <a:lnTo>
                    <a:pt x="22859" y="3810"/>
                  </a:lnTo>
                  <a:lnTo>
                    <a:pt x="15239" y="0"/>
                  </a:lnTo>
                  <a:lnTo>
                    <a:pt x="6857" y="3048"/>
                  </a:lnTo>
                  <a:lnTo>
                    <a:pt x="3047" y="9906"/>
                  </a:lnTo>
                  <a:lnTo>
                    <a:pt x="0" y="17526"/>
                  </a:lnTo>
                  <a:lnTo>
                    <a:pt x="2285" y="25908"/>
                  </a:lnTo>
                  <a:lnTo>
                    <a:pt x="9905" y="28956"/>
                  </a:lnTo>
                  <a:lnTo>
                    <a:pt x="27431" y="37984"/>
                  </a:lnTo>
                  <a:lnTo>
                    <a:pt x="27431" y="28956"/>
                  </a:lnTo>
                  <a:lnTo>
                    <a:pt x="35051" y="41910"/>
                  </a:lnTo>
                  <a:lnTo>
                    <a:pt x="35051" y="54864"/>
                  </a:lnTo>
                  <a:lnTo>
                    <a:pt x="48005" y="61144"/>
                  </a:lnTo>
                  <a:lnTo>
                    <a:pt x="48005" y="28956"/>
                  </a:lnTo>
                  <a:lnTo>
                    <a:pt x="55625" y="32881"/>
                  </a:lnTo>
                  <a:close/>
                </a:path>
                <a:path w="147320" h="261620">
                  <a:moveTo>
                    <a:pt x="35051" y="41910"/>
                  </a:moveTo>
                  <a:lnTo>
                    <a:pt x="27431" y="28956"/>
                  </a:lnTo>
                  <a:lnTo>
                    <a:pt x="27431" y="37984"/>
                  </a:lnTo>
                  <a:lnTo>
                    <a:pt x="35051" y="41910"/>
                  </a:lnTo>
                  <a:close/>
                </a:path>
                <a:path w="147320" h="261620">
                  <a:moveTo>
                    <a:pt x="35051" y="54864"/>
                  </a:moveTo>
                  <a:lnTo>
                    <a:pt x="35051" y="41910"/>
                  </a:lnTo>
                  <a:lnTo>
                    <a:pt x="27431" y="37984"/>
                  </a:lnTo>
                  <a:lnTo>
                    <a:pt x="27431" y="47244"/>
                  </a:lnTo>
                  <a:lnTo>
                    <a:pt x="30479" y="52578"/>
                  </a:lnTo>
                  <a:lnTo>
                    <a:pt x="35051" y="54864"/>
                  </a:lnTo>
                  <a:close/>
                </a:path>
                <a:path w="147320" h="261620">
                  <a:moveTo>
                    <a:pt x="82295" y="108204"/>
                  </a:moveTo>
                  <a:lnTo>
                    <a:pt x="69341" y="120396"/>
                  </a:lnTo>
                  <a:lnTo>
                    <a:pt x="57149" y="133350"/>
                  </a:lnTo>
                  <a:lnTo>
                    <a:pt x="54863" y="135636"/>
                  </a:lnTo>
                  <a:lnTo>
                    <a:pt x="54101" y="137160"/>
                  </a:lnTo>
                  <a:lnTo>
                    <a:pt x="41147" y="162306"/>
                  </a:lnTo>
                  <a:lnTo>
                    <a:pt x="39623" y="166878"/>
                  </a:lnTo>
                  <a:lnTo>
                    <a:pt x="39623" y="171450"/>
                  </a:lnTo>
                  <a:lnTo>
                    <a:pt x="41147" y="175260"/>
                  </a:lnTo>
                  <a:lnTo>
                    <a:pt x="54101" y="200406"/>
                  </a:lnTo>
                  <a:lnTo>
                    <a:pt x="55625" y="203454"/>
                  </a:lnTo>
                  <a:lnTo>
                    <a:pt x="57149" y="204216"/>
                  </a:lnTo>
                  <a:lnTo>
                    <a:pt x="67055" y="214741"/>
                  </a:lnTo>
                  <a:lnTo>
                    <a:pt x="67055" y="162306"/>
                  </a:lnTo>
                  <a:lnTo>
                    <a:pt x="70342" y="168879"/>
                  </a:lnTo>
                  <a:lnTo>
                    <a:pt x="76961" y="156030"/>
                  </a:lnTo>
                  <a:lnTo>
                    <a:pt x="76961" y="153924"/>
                  </a:lnTo>
                  <a:lnTo>
                    <a:pt x="77723" y="152971"/>
                  </a:lnTo>
                  <a:lnTo>
                    <a:pt x="77723" y="118110"/>
                  </a:lnTo>
                  <a:lnTo>
                    <a:pt x="82295" y="108204"/>
                  </a:lnTo>
                  <a:close/>
                </a:path>
                <a:path w="147320" h="261620">
                  <a:moveTo>
                    <a:pt x="106679" y="121920"/>
                  </a:moveTo>
                  <a:lnTo>
                    <a:pt x="106679" y="76200"/>
                  </a:lnTo>
                  <a:lnTo>
                    <a:pt x="105155" y="72390"/>
                  </a:lnTo>
                  <a:lnTo>
                    <a:pt x="102107" y="70104"/>
                  </a:lnTo>
                  <a:lnTo>
                    <a:pt x="89915" y="57150"/>
                  </a:lnTo>
                  <a:lnTo>
                    <a:pt x="76199" y="43434"/>
                  </a:lnTo>
                  <a:lnTo>
                    <a:pt x="73151" y="41910"/>
                  </a:lnTo>
                  <a:lnTo>
                    <a:pt x="48005" y="28956"/>
                  </a:lnTo>
                  <a:lnTo>
                    <a:pt x="55625" y="41910"/>
                  </a:lnTo>
                  <a:lnTo>
                    <a:pt x="55625" y="64839"/>
                  </a:lnTo>
                  <a:lnTo>
                    <a:pt x="57149" y="65578"/>
                  </a:lnTo>
                  <a:lnTo>
                    <a:pt x="57149" y="64770"/>
                  </a:lnTo>
                  <a:lnTo>
                    <a:pt x="60197" y="67056"/>
                  </a:lnTo>
                  <a:lnTo>
                    <a:pt x="60197" y="68008"/>
                  </a:lnTo>
                  <a:lnTo>
                    <a:pt x="69341" y="77724"/>
                  </a:lnTo>
                  <a:lnTo>
                    <a:pt x="77723" y="85612"/>
                  </a:lnTo>
                  <a:lnTo>
                    <a:pt x="77723" y="80010"/>
                  </a:lnTo>
                  <a:lnTo>
                    <a:pt x="82295" y="89916"/>
                  </a:lnTo>
                  <a:lnTo>
                    <a:pt x="82295" y="148590"/>
                  </a:lnTo>
                  <a:lnTo>
                    <a:pt x="89915" y="140970"/>
                  </a:lnTo>
                  <a:lnTo>
                    <a:pt x="102107" y="128016"/>
                  </a:lnTo>
                  <a:lnTo>
                    <a:pt x="105155" y="125730"/>
                  </a:lnTo>
                  <a:lnTo>
                    <a:pt x="106679" y="121920"/>
                  </a:lnTo>
                  <a:close/>
                </a:path>
                <a:path w="147320" h="261620">
                  <a:moveTo>
                    <a:pt x="55625" y="64839"/>
                  </a:moveTo>
                  <a:lnTo>
                    <a:pt x="55625" y="41910"/>
                  </a:lnTo>
                  <a:lnTo>
                    <a:pt x="48005" y="28956"/>
                  </a:lnTo>
                  <a:lnTo>
                    <a:pt x="48005" y="61144"/>
                  </a:lnTo>
                  <a:lnTo>
                    <a:pt x="55625" y="64839"/>
                  </a:lnTo>
                  <a:close/>
                </a:path>
                <a:path w="147320" h="261620">
                  <a:moveTo>
                    <a:pt x="60197" y="67056"/>
                  </a:moveTo>
                  <a:lnTo>
                    <a:pt x="57149" y="64770"/>
                  </a:lnTo>
                  <a:lnTo>
                    <a:pt x="58549" y="66256"/>
                  </a:lnTo>
                  <a:lnTo>
                    <a:pt x="60197" y="67056"/>
                  </a:lnTo>
                  <a:close/>
                </a:path>
                <a:path w="147320" h="261620">
                  <a:moveTo>
                    <a:pt x="58549" y="66256"/>
                  </a:moveTo>
                  <a:lnTo>
                    <a:pt x="57149" y="64770"/>
                  </a:lnTo>
                  <a:lnTo>
                    <a:pt x="57149" y="65578"/>
                  </a:lnTo>
                  <a:lnTo>
                    <a:pt x="58549" y="66256"/>
                  </a:lnTo>
                  <a:close/>
                </a:path>
                <a:path w="147320" h="261620">
                  <a:moveTo>
                    <a:pt x="60197" y="68008"/>
                  </a:moveTo>
                  <a:lnTo>
                    <a:pt x="60197" y="67056"/>
                  </a:lnTo>
                  <a:lnTo>
                    <a:pt x="58549" y="66256"/>
                  </a:lnTo>
                  <a:lnTo>
                    <a:pt x="60197" y="68008"/>
                  </a:lnTo>
                  <a:close/>
                </a:path>
                <a:path w="147320" h="261620">
                  <a:moveTo>
                    <a:pt x="70342" y="168879"/>
                  </a:moveTo>
                  <a:lnTo>
                    <a:pt x="67055" y="162306"/>
                  </a:lnTo>
                  <a:lnTo>
                    <a:pt x="67055" y="175260"/>
                  </a:lnTo>
                  <a:lnTo>
                    <a:pt x="70342" y="168879"/>
                  </a:lnTo>
                  <a:close/>
                </a:path>
                <a:path w="147320" h="261620">
                  <a:moveTo>
                    <a:pt x="79120" y="186436"/>
                  </a:moveTo>
                  <a:lnTo>
                    <a:pt x="70342" y="168879"/>
                  </a:lnTo>
                  <a:lnTo>
                    <a:pt x="67055" y="175260"/>
                  </a:lnTo>
                  <a:lnTo>
                    <a:pt x="67055" y="214741"/>
                  </a:lnTo>
                  <a:lnTo>
                    <a:pt x="69341" y="217170"/>
                  </a:lnTo>
                  <a:lnTo>
                    <a:pt x="70865" y="217932"/>
                  </a:lnTo>
                  <a:lnTo>
                    <a:pt x="71627" y="219456"/>
                  </a:lnTo>
                  <a:lnTo>
                    <a:pt x="73151" y="219456"/>
                  </a:lnTo>
                  <a:lnTo>
                    <a:pt x="76961" y="221418"/>
                  </a:lnTo>
                  <a:lnTo>
                    <a:pt x="76961" y="184404"/>
                  </a:lnTo>
                  <a:lnTo>
                    <a:pt x="79120" y="186436"/>
                  </a:lnTo>
                  <a:close/>
                </a:path>
                <a:path w="147320" h="261620">
                  <a:moveTo>
                    <a:pt x="80009" y="150114"/>
                  </a:moveTo>
                  <a:lnTo>
                    <a:pt x="76961" y="153924"/>
                  </a:lnTo>
                  <a:lnTo>
                    <a:pt x="79200" y="151685"/>
                  </a:lnTo>
                  <a:lnTo>
                    <a:pt x="80009" y="150114"/>
                  </a:lnTo>
                  <a:close/>
                </a:path>
                <a:path w="147320" h="261620">
                  <a:moveTo>
                    <a:pt x="79200" y="151685"/>
                  </a:moveTo>
                  <a:lnTo>
                    <a:pt x="76961" y="153924"/>
                  </a:lnTo>
                  <a:lnTo>
                    <a:pt x="76961" y="156030"/>
                  </a:lnTo>
                  <a:lnTo>
                    <a:pt x="79200" y="151685"/>
                  </a:lnTo>
                  <a:close/>
                </a:path>
                <a:path w="147320" h="261620">
                  <a:moveTo>
                    <a:pt x="80009" y="188214"/>
                  </a:moveTo>
                  <a:lnTo>
                    <a:pt x="79120" y="186436"/>
                  </a:lnTo>
                  <a:lnTo>
                    <a:pt x="76961" y="184404"/>
                  </a:lnTo>
                  <a:lnTo>
                    <a:pt x="80009" y="188214"/>
                  </a:lnTo>
                  <a:close/>
                </a:path>
                <a:path w="147320" h="261620">
                  <a:moveTo>
                    <a:pt x="80009" y="222988"/>
                  </a:moveTo>
                  <a:lnTo>
                    <a:pt x="80009" y="188214"/>
                  </a:lnTo>
                  <a:lnTo>
                    <a:pt x="76961" y="184404"/>
                  </a:lnTo>
                  <a:lnTo>
                    <a:pt x="76961" y="221418"/>
                  </a:lnTo>
                  <a:lnTo>
                    <a:pt x="80009" y="222988"/>
                  </a:lnTo>
                  <a:close/>
                </a:path>
                <a:path w="147320" h="261620">
                  <a:moveTo>
                    <a:pt x="82295" y="89916"/>
                  </a:moveTo>
                  <a:lnTo>
                    <a:pt x="77723" y="80010"/>
                  </a:lnTo>
                  <a:lnTo>
                    <a:pt x="77723" y="85612"/>
                  </a:lnTo>
                  <a:lnTo>
                    <a:pt x="82295" y="89916"/>
                  </a:lnTo>
                  <a:close/>
                </a:path>
                <a:path w="147320" h="261620">
                  <a:moveTo>
                    <a:pt x="82295" y="108204"/>
                  </a:moveTo>
                  <a:lnTo>
                    <a:pt x="82295" y="89916"/>
                  </a:lnTo>
                  <a:lnTo>
                    <a:pt x="77723" y="85612"/>
                  </a:lnTo>
                  <a:lnTo>
                    <a:pt x="77723" y="112507"/>
                  </a:lnTo>
                  <a:lnTo>
                    <a:pt x="82295" y="108204"/>
                  </a:lnTo>
                  <a:close/>
                </a:path>
                <a:path w="147320" h="261620">
                  <a:moveTo>
                    <a:pt x="82295" y="148590"/>
                  </a:moveTo>
                  <a:lnTo>
                    <a:pt x="82295" y="108204"/>
                  </a:lnTo>
                  <a:lnTo>
                    <a:pt x="77723" y="118110"/>
                  </a:lnTo>
                  <a:lnTo>
                    <a:pt x="77723" y="152971"/>
                  </a:lnTo>
                  <a:lnTo>
                    <a:pt x="80009" y="150114"/>
                  </a:lnTo>
                  <a:lnTo>
                    <a:pt x="80009" y="150876"/>
                  </a:lnTo>
                  <a:lnTo>
                    <a:pt x="82295" y="148590"/>
                  </a:lnTo>
                  <a:close/>
                </a:path>
                <a:path w="147320" h="261620">
                  <a:moveTo>
                    <a:pt x="89157" y="195881"/>
                  </a:moveTo>
                  <a:lnTo>
                    <a:pt x="79120" y="186436"/>
                  </a:lnTo>
                  <a:lnTo>
                    <a:pt x="80009" y="188214"/>
                  </a:lnTo>
                  <a:lnTo>
                    <a:pt x="80009" y="222988"/>
                  </a:lnTo>
                  <a:lnTo>
                    <a:pt x="86105" y="226129"/>
                  </a:lnTo>
                  <a:lnTo>
                    <a:pt x="86105" y="194310"/>
                  </a:lnTo>
                  <a:lnTo>
                    <a:pt x="89157" y="195881"/>
                  </a:lnTo>
                  <a:close/>
                </a:path>
                <a:path w="147320" h="261620">
                  <a:moveTo>
                    <a:pt x="80009" y="150876"/>
                  </a:moveTo>
                  <a:lnTo>
                    <a:pt x="80009" y="150114"/>
                  </a:lnTo>
                  <a:lnTo>
                    <a:pt x="79200" y="151685"/>
                  </a:lnTo>
                  <a:lnTo>
                    <a:pt x="80009" y="150876"/>
                  </a:lnTo>
                  <a:close/>
                </a:path>
                <a:path w="147320" h="261620">
                  <a:moveTo>
                    <a:pt x="89915" y="196596"/>
                  </a:moveTo>
                  <a:lnTo>
                    <a:pt x="89157" y="195881"/>
                  </a:lnTo>
                  <a:lnTo>
                    <a:pt x="86105" y="194310"/>
                  </a:lnTo>
                  <a:lnTo>
                    <a:pt x="89915" y="196596"/>
                  </a:lnTo>
                  <a:close/>
                </a:path>
                <a:path w="147320" h="261620">
                  <a:moveTo>
                    <a:pt x="89915" y="228092"/>
                  </a:moveTo>
                  <a:lnTo>
                    <a:pt x="89915" y="196596"/>
                  </a:lnTo>
                  <a:lnTo>
                    <a:pt x="86105" y="194310"/>
                  </a:lnTo>
                  <a:lnTo>
                    <a:pt x="86105" y="226129"/>
                  </a:lnTo>
                  <a:lnTo>
                    <a:pt x="89915" y="228092"/>
                  </a:lnTo>
                  <a:close/>
                </a:path>
                <a:path w="147320" h="261620">
                  <a:moveTo>
                    <a:pt x="119633" y="223647"/>
                  </a:moveTo>
                  <a:lnTo>
                    <a:pt x="119633" y="214122"/>
                  </a:lnTo>
                  <a:lnTo>
                    <a:pt x="116585" y="209550"/>
                  </a:lnTo>
                  <a:lnTo>
                    <a:pt x="111251" y="207264"/>
                  </a:lnTo>
                  <a:lnTo>
                    <a:pt x="89157" y="195881"/>
                  </a:lnTo>
                  <a:lnTo>
                    <a:pt x="89915" y="196596"/>
                  </a:lnTo>
                  <a:lnTo>
                    <a:pt x="89915" y="228092"/>
                  </a:lnTo>
                  <a:lnTo>
                    <a:pt x="90677" y="228484"/>
                  </a:lnTo>
                  <a:lnTo>
                    <a:pt x="90677" y="219456"/>
                  </a:lnTo>
                  <a:lnTo>
                    <a:pt x="98297" y="232410"/>
                  </a:lnTo>
                  <a:lnTo>
                    <a:pt x="98297" y="245364"/>
                  </a:lnTo>
                  <a:lnTo>
                    <a:pt x="111251" y="251460"/>
                  </a:lnTo>
                  <a:lnTo>
                    <a:pt x="111251" y="219456"/>
                  </a:lnTo>
                  <a:lnTo>
                    <a:pt x="119633" y="223647"/>
                  </a:lnTo>
                  <a:close/>
                </a:path>
                <a:path w="147320" h="261620">
                  <a:moveTo>
                    <a:pt x="98297" y="232410"/>
                  </a:moveTo>
                  <a:lnTo>
                    <a:pt x="90677" y="219456"/>
                  </a:lnTo>
                  <a:lnTo>
                    <a:pt x="90677" y="228484"/>
                  </a:lnTo>
                  <a:lnTo>
                    <a:pt x="98297" y="232410"/>
                  </a:lnTo>
                  <a:close/>
                </a:path>
                <a:path w="147320" h="261620">
                  <a:moveTo>
                    <a:pt x="98297" y="245364"/>
                  </a:moveTo>
                  <a:lnTo>
                    <a:pt x="98297" y="232410"/>
                  </a:lnTo>
                  <a:lnTo>
                    <a:pt x="90677" y="228484"/>
                  </a:lnTo>
                  <a:lnTo>
                    <a:pt x="90677" y="237744"/>
                  </a:lnTo>
                  <a:lnTo>
                    <a:pt x="93725" y="243078"/>
                  </a:lnTo>
                  <a:lnTo>
                    <a:pt x="98297" y="245364"/>
                  </a:lnTo>
                  <a:close/>
                </a:path>
                <a:path w="147320" h="261620">
                  <a:moveTo>
                    <a:pt x="147065" y="244602"/>
                  </a:moveTo>
                  <a:lnTo>
                    <a:pt x="144017" y="236220"/>
                  </a:lnTo>
                  <a:lnTo>
                    <a:pt x="137159" y="232410"/>
                  </a:lnTo>
                  <a:lnTo>
                    <a:pt x="111251" y="219456"/>
                  </a:lnTo>
                  <a:lnTo>
                    <a:pt x="119633" y="232410"/>
                  </a:lnTo>
                  <a:lnTo>
                    <a:pt x="119633" y="255404"/>
                  </a:lnTo>
                  <a:lnTo>
                    <a:pt x="124205" y="257556"/>
                  </a:lnTo>
                  <a:lnTo>
                    <a:pt x="131063" y="261366"/>
                  </a:lnTo>
                  <a:lnTo>
                    <a:pt x="139445" y="258318"/>
                  </a:lnTo>
                  <a:lnTo>
                    <a:pt x="147065" y="244602"/>
                  </a:lnTo>
                  <a:close/>
                </a:path>
                <a:path w="147320" h="261620">
                  <a:moveTo>
                    <a:pt x="119633" y="255404"/>
                  </a:moveTo>
                  <a:lnTo>
                    <a:pt x="119633" y="232410"/>
                  </a:lnTo>
                  <a:lnTo>
                    <a:pt x="111251" y="219456"/>
                  </a:lnTo>
                  <a:lnTo>
                    <a:pt x="111251" y="251460"/>
                  </a:lnTo>
                  <a:lnTo>
                    <a:pt x="119633" y="255404"/>
                  </a:lnTo>
                  <a:close/>
                </a:path>
              </a:pathLst>
            </a:custGeom>
            <a:solidFill>
              <a:srgbClr val="000000"/>
            </a:solidFill>
          </p:spPr>
          <p:txBody>
            <a:bodyPr wrap="square" lIns="0" tIns="0" rIns="0" bIns="0" rtlCol="0"/>
            <a:lstStyle/>
            <a:p>
              <a:endParaRPr>
                <a:ea typeface="Arial Unicode MS"/>
              </a:endParaRPr>
            </a:p>
          </p:txBody>
        </p:sp>
        <p:sp>
          <p:nvSpPr>
            <p:cNvPr id="86" name="object 85"/>
            <p:cNvSpPr/>
            <p:nvPr/>
          </p:nvSpPr>
          <p:spPr>
            <a:xfrm>
              <a:off x="46923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87" name="object 86"/>
            <p:cNvSpPr/>
            <p:nvPr/>
          </p:nvSpPr>
          <p:spPr>
            <a:xfrm>
              <a:off x="46931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88" name="object 87"/>
            <p:cNvSpPr/>
            <p:nvPr/>
          </p:nvSpPr>
          <p:spPr>
            <a:xfrm>
              <a:off x="48066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89" name="object 88"/>
            <p:cNvSpPr/>
            <p:nvPr/>
          </p:nvSpPr>
          <p:spPr>
            <a:xfrm>
              <a:off x="48074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90" name="object 89"/>
            <p:cNvSpPr/>
            <p:nvPr/>
          </p:nvSpPr>
          <p:spPr>
            <a:xfrm>
              <a:off x="49209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91" name="object 90"/>
            <p:cNvSpPr/>
            <p:nvPr/>
          </p:nvSpPr>
          <p:spPr>
            <a:xfrm>
              <a:off x="49217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92" name="object 91"/>
            <p:cNvSpPr/>
            <p:nvPr/>
          </p:nvSpPr>
          <p:spPr>
            <a:xfrm>
              <a:off x="50352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93" name="object 92"/>
            <p:cNvSpPr/>
            <p:nvPr/>
          </p:nvSpPr>
          <p:spPr>
            <a:xfrm>
              <a:off x="50360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94" name="object 93"/>
            <p:cNvSpPr/>
            <p:nvPr/>
          </p:nvSpPr>
          <p:spPr>
            <a:xfrm>
              <a:off x="51495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95" name="object 94"/>
            <p:cNvSpPr/>
            <p:nvPr/>
          </p:nvSpPr>
          <p:spPr>
            <a:xfrm>
              <a:off x="51503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96" name="object 95"/>
            <p:cNvSpPr/>
            <p:nvPr/>
          </p:nvSpPr>
          <p:spPr>
            <a:xfrm>
              <a:off x="52638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97" name="object 96"/>
            <p:cNvSpPr/>
            <p:nvPr/>
          </p:nvSpPr>
          <p:spPr>
            <a:xfrm>
              <a:off x="52646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98" name="object 97"/>
            <p:cNvSpPr/>
            <p:nvPr/>
          </p:nvSpPr>
          <p:spPr>
            <a:xfrm>
              <a:off x="53781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99" name="object 98"/>
            <p:cNvSpPr/>
            <p:nvPr/>
          </p:nvSpPr>
          <p:spPr>
            <a:xfrm>
              <a:off x="53789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00" name="object 99"/>
            <p:cNvSpPr/>
            <p:nvPr/>
          </p:nvSpPr>
          <p:spPr>
            <a:xfrm>
              <a:off x="54924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01" name="object 100"/>
            <p:cNvSpPr/>
            <p:nvPr/>
          </p:nvSpPr>
          <p:spPr>
            <a:xfrm>
              <a:off x="54932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02" name="object 101"/>
            <p:cNvSpPr/>
            <p:nvPr/>
          </p:nvSpPr>
          <p:spPr>
            <a:xfrm>
              <a:off x="56067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03" name="object 102"/>
            <p:cNvSpPr/>
            <p:nvPr/>
          </p:nvSpPr>
          <p:spPr>
            <a:xfrm>
              <a:off x="56075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04" name="object 103"/>
            <p:cNvSpPr/>
            <p:nvPr/>
          </p:nvSpPr>
          <p:spPr>
            <a:xfrm>
              <a:off x="57210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05" name="object 104"/>
            <p:cNvSpPr/>
            <p:nvPr/>
          </p:nvSpPr>
          <p:spPr>
            <a:xfrm>
              <a:off x="57218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06" name="object 105"/>
            <p:cNvSpPr/>
            <p:nvPr/>
          </p:nvSpPr>
          <p:spPr>
            <a:xfrm>
              <a:off x="58353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07" name="object 106"/>
            <p:cNvSpPr/>
            <p:nvPr/>
          </p:nvSpPr>
          <p:spPr>
            <a:xfrm>
              <a:off x="58361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08" name="object 107"/>
            <p:cNvSpPr/>
            <p:nvPr/>
          </p:nvSpPr>
          <p:spPr>
            <a:xfrm>
              <a:off x="59496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09" name="object 108"/>
            <p:cNvSpPr/>
            <p:nvPr/>
          </p:nvSpPr>
          <p:spPr>
            <a:xfrm>
              <a:off x="59504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10" name="object 109"/>
            <p:cNvSpPr/>
            <p:nvPr/>
          </p:nvSpPr>
          <p:spPr>
            <a:xfrm>
              <a:off x="6076950" y="5364479"/>
              <a:ext cx="559435" cy="0"/>
            </a:xfrm>
            <a:custGeom>
              <a:avLst/>
              <a:gdLst/>
              <a:ahLst/>
              <a:cxnLst/>
              <a:rect l="l" t="t" r="r" b="b"/>
              <a:pathLst>
                <a:path w="559434">
                  <a:moveTo>
                    <a:pt x="0" y="0"/>
                  </a:moveTo>
                  <a:lnTo>
                    <a:pt x="559307" y="0"/>
                  </a:lnTo>
                </a:path>
              </a:pathLst>
            </a:custGeom>
            <a:ln w="28955">
              <a:solidFill>
                <a:srgbClr val="000000"/>
              </a:solidFill>
            </a:ln>
          </p:spPr>
          <p:txBody>
            <a:bodyPr wrap="square" lIns="0" tIns="0" rIns="0" bIns="0" rtlCol="0"/>
            <a:lstStyle/>
            <a:p>
              <a:endParaRPr>
                <a:ea typeface="Arial Unicode MS"/>
              </a:endParaRPr>
            </a:p>
          </p:txBody>
        </p:sp>
        <p:sp>
          <p:nvSpPr>
            <p:cNvPr id="111" name="object 110"/>
            <p:cNvSpPr/>
            <p:nvPr/>
          </p:nvSpPr>
          <p:spPr>
            <a:xfrm>
              <a:off x="6076950" y="5593079"/>
              <a:ext cx="673735" cy="0"/>
            </a:xfrm>
            <a:custGeom>
              <a:avLst/>
              <a:gdLst/>
              <a:ahLst/>
              <a:cxnLst/>
              <a:rect l="l" t="t" r="r" b="b"/>
              <a:pathLst>
                <a:path w="673734">
                  <a:moveTo>
                    <a:pt x="0" y="0"/>
                  </a:moveTo>
                  <a:lnTo>
                    <a:pt x="673607" y="0"/>
                  </a:lnTo>
                </a:path>
              </a:pathLst>
            </a:custGeom>
            <a:ln w="28955">
              <a:solidFill>
                <a:srgbClr val="000000"/>
              </a:solidFill>
            </a:ln>
          </p:spPr>
          <p:txBody>
            <a:bodyPr wrap="square" lIns="0" tIns="0" rIns="0" bIns="0" rtlCol="0"/>
            <a:lstStyle/>
            <a:p>
              <a:endParaRPr>
                <a:ea typeface="Arial Unicode MS"/>
              </a:endParaRPr>
            </a:p>
          </p:txBody>
        </p:sp>
        <p:sp>
          <p:nvSpPr>
            <p:cNvPr id="112" name="object 111"/>
            <p:cNvSpPr/>
            <p:nvPr/>
          </p:nvSpPr>
          <p:spPr>
            <a:xfrm>
              <a:off x="45780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13" name="object 112"/>
            <p:cNvSpPr/>
            <p:nvPr/>
          </p:nvSpPr>
          <p:spPr>
            <a:xfrm>
              <a:off x="45788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14" name="object 113"/>
            <p:cNvSpPr/>
            <p:nvPr/>
          </p:nvSpPr>
          <p:spPr>
            <a:xfrm>
              <a:off x="44637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15" name="object 114"/>
            <p:cNvSpPr/>
            <p:nvPr/>
          </p:nvSpPr>
          <p:spPr>
            <a:xfrm>
              <a:off x="44645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16" name="object 115"/>
            <p:cNvSpPr/>
            <p:nvPr/>
          </p:nvSpPr>
          <p:spPr>
            <a:xfrm>
              <a:off x="43494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17" name="object 116"/>
            <p:cNvSpPr/>
            <p:nvPr/>
          </p:nvSpPr>
          <p:spPr>
            <a:xfrm>
              <a:off x="43502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18" name="object 117"/>
            <p:cNvSpPr/>
            <p:nvPr/>
          </p:nvSpPr>
          <p:spPr>
            <a:xfrm>
              <a:off x="42351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19" name="object 118"/>
            <p:cNvSpPr/>
            <p:nvPr/>
          </p:nvSpPr>
          <p:spPr>
            <a:xfrm>
              <a:off x="42359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20" name="object 119"/>
            <p:cNvSpPr/>
            <p:nvPr/>
          </p:nvSpPr>
          <p:spPr>
            <a:xfrm>
              <a:off x="41208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21" name="object 120"/>
            <p:cNvSpPr/>
            <p:nvPr/>
          </p:nvSpPr>
          <p:spPr>
            <a:xfrm>
              <a:off x="41216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22" name="object 121"/>
            <p:cNvSpPr/>
            <p:nvPr/>
          </p:nvSpPr>
          <p:spPr>
            <a:xfrm>
              <a:off x="40065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23" name="object 122"/>
            <p:cNvSpPr/>
            <p:nvPr/>
          </p:nvSpPr>
          <p:spPr>
            <a:xfrm>
              <a:off x="40073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24" name="object 123"/>
            <p:cNvSpPr/>
            <p:nvPr/>
          </p:nvSpPr>
          <p:spPr>
            <a:xfrm>
              <a:off x="38922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25" name="object 124"/>
            <p:cNvSpPr/>
            <p:nvPr/>
          </p:nvSpPr>
          <p:spPr>
            <a:xfrm>
              <a:off x="38930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26" name="object 125"/>
            <p:cNvSpPr/>
            <p:nvPr/>
          </p:nvSpPr>
          <p:spPr>
            <a:xfrm>
              <a:off x="37779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27" name="object 126"/>
            <p:cNvSpPr/>
            <p:nvPr/>
          </p:nvSpPr>
          <p:spPr>
            <a:xfrm>
              <a:off x="37787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28" name="object 127"/>
            <p:cNvSpPr/>
            <p:nvPr/>
          </p:nvSpPr>
          <p:spPr>
            <a:xfrm>
              <a:off x="36636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29" name="object 128"/>
            <p:cNvSpPr/>
            <p:nvPr/>
          </p:nvSpPr>
          <p:spPr>
            <a:xfrm>
              <a:off x="36644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30" name="object 129"/>
            <p:cNvSpPr/>
            <p:nvPr/>
          </p:nvSpPr>
          <p:spPr>
            <a:xfrm>
              <a:off x="35493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31" name="object 130"/>
            <p:cNvSpPr/>
            <p:nvPr/>
          </p:nvSpPr>
          <p:spPr>
            <a:xfrm>
              <a:off x="35501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32" name="object 131"/>
            <p:cNvSpPr/>
            <p:nvPr/>
          </p:nvSpPr>
          <p:spPr>
            <a:xfrm>
              <a:off x="3435096" y="53461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33" name="object 132"/>
            <p:cNvSpPr/>
            <p:nvPr/>
          </p:nvSpPr>
          <p:spPr>
            <a:xfrm>
              <a:off x="3435858" y="53583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34" name="object 133"/>
            <p:cNvSpPr/>
            <p:nvPr/>
          </p:nvSpPr>
          <p:spPr>
            <a:xfrm>
              <a:off x="6626352" y="5341620"/>
              <a:ext cx="146685" cy="261620"/>
            </a:xfrm>
            <a:custGeom>
              <a:avLst/>
              <a:gdLst/>
              <a:ahLst/>
              <a:cxnLst/>
              <a:rect l="l" t="t" r="r" b="b"/>
              <a:pathLst>
                <a:path w="146684" h="261620">
                  <a:moveTo>
                    <a:pt x="144779" y="97536"/>
                  </a:moveTo>
                  <a:lnTo>
                    <a:pt x="144779" y="87630"/>
                  </a:lnTo>
                  <a:lnTo>
                    <a:pt x="142493" y="83820"/>
                  </a:lnTo>
                  <a:lnTo>
                    <a:pt x="138683" y="80772"/>
                  </a:lnTo>
                  <a:lnTo>
                    <a:pt x="17525" y="0"/>
                  </a:lnTo>
                  <a:lnTo>
                    <a:pt x="8381" y="2286"/>
                  </a:lnTo>
                  <a:lnTo>
                    <a:pt x="4571" y="8382"/>
                  </a:lnTo>
                  <a:lnTo>
                    <a:pt x="0" y="15240"/>
                  </a:lnTo>
                  <a:lnTo>
                    <a:pt x="1523" y="24384"/>
                  </a:lnTo>
                  <a:lnTo>
                    <a:pt x="8381" y="28194"/>
                  </a:lnTo>
                  <a:lnTo>
                    <a:pt x="104965" y="92583"/>
                  </a:lnTo>
                  <a:lnTo>
                    <a:pt x="122681" y="80772"/>
                  </a:lnTo>
                  <a:lnTo>
                    <a:pt x="122681" y="115062"/>
                  </a:lnTo>
                  <a:lnTo>
                    <a:pt x="138683" y="104394"/>
                  </a:lnTo>
                  <a:lnTo>
                    <a:pt x="142493" y="102108"/>
                  </a:lnTo>
                  <a:lnTo>
                    <a:pt x="144779" y="97536"/>
                  </a:lnTo>
                  <a:close/>
                </a:path>
                <a:path w="146684" h="261620">
                  <a:moveTo>
                    <a:pt x="122681" y="115062"/>
                  </a:moveTo>
                  <a:lnTo>
                    <a:pt x="122681" y="104394"/>
                  </a:lnTo>
                  <a:lnTo>
                    <a:pt x="104965" y="92583"/>
                  </a:lnTo>
                  <a:lnTo>
                    <a:pt x="8381" y="156972"/>
                  </a:lnTo>
                  <a:lnTo>
                    <a:pt x="4571" y="160020"/>
                  </a:lnTo>
                  <a:lnTo>
                    <a:pt x="1523" y="163830"/>
                  </a:lnTo>
                  <a:lnTo>
                    <a:pt x="1523" y="173736"/>
                  </a:lnTo>
                  <a:lnTo>
                    <a:pt x="4571" y="178308"/>
                  </a:lnTo>
                  <a:lnTo>
                    <a:pt x="8381" y="180594"/>
                  </a:lnTo>
                  <a:lnTo>
                    <a:pt x="24383" y="191262"/>
                  </a:lnTo>
                  <a:lnTo>
                    <a:pt x="24383" y="156972"/>
                  </a:lnTo>
                  <a:lnTo>
                    <a:pt x="42100" y="168783"/>
                  </a:lnTo>
                  <a:lnTo>
                    <a:pt x="122681" y="115062"/>
                  </a:lnTo>
                  <a:close/>
                </a:path>
                <a:path w="146684" h="261620">
                  <a:moveTo>
                    <a:pt x="42100" y="168783"/>
                  </a:moveTo>
                  <a:lnTo>
                    <a:pt x="24383" y="156972"/>
                  </a:lnTo>
                  <a:lnTo>
                    <a:pt x="24383" y="180594"/>
                  </a:lnTo>
                  <a:lnTo>
                    <a:pt x="42100" y="168783"/>
                  </a:lnTo>
                  <a:close/>
                </a:path>
                <a:path w="146684" h="261620">
                  <a:moveTo>
                    <a:pt x="146303" y="246888"/>
                  </a:moveTo>
                  <a:lnTo>
                    <a:pt x="144779" y="237744"/>
                  </a:lnTo>
                  <a:lnTo>
                    <a:pt x="138683" y="233172"/>
                  </a:lnTo>
                  <a:lnTo>
                    <a:pt x="42100" y="168783"/>
                  </a:lnTo>
                  <a:lnTo>
                    <a:pt x="24383" y="180594"/>
                  </a:lnTo>
                  <a:lnTo>
                    <a:pt x="24383" y="191262"/>
                  </a:lnTo>
                  <a:lnTo>
                    <a:pt x="122681" y="256794"/>
                  </a:lnTo>
                  <a:lnTo>
                    <a:pt x="128777" y="261366"/>
                  </a:lnTo>
                  <a:lnTo>
                    <a:pt x="137921" y="259842"/>
                  </a:lnTo>
                  <a:lnTo>
                    <a:pt x="142493" y="252984"/>
                  </a:lnTo>
                  <a:lnTo>
                    <a:pt x="146303" y="246888"/>
                  </a:lnTo>
                  <a:close/>
                </a:path>
                <a:path w="146684" h="261620">
                  <a:moveTo>
                    <a:pt x="122681" y="104394"/>
                  </a:moveTo>
                  <a:lnTo>
                    <a:pt x="122681" y="80772"/>
                  </a:lnTo>
                  <a:lnTo>
                    <a:pt x="104965" y="92583"/>
                  </a:lnTo>
                  <a:lnTo>
                    <a:pt x="122681" y="104394"/>
                  </a:lnTo>
                  <a:close/>
                </a:path>
              </a:pathLst>
            </a:custGeom>
            <a:solidFill>
              <a:srgbClr val="000000"/>
            </a:solidFill>
          </p:spPr>
          <p:txBody>
            <a:bodyPr wrap="square" lIns="0" tIns="0" rIns="0" bIns="0" rtlCol="0"/>
            <a:lstStyle/>
            <a:p>
              <a:endParaRPr>
                <a:ea typeface="Arial Unicode MS"/>
              </a:endParaRPr>
            </a:p>
          </p:txBody>
        </p:sp>
        <p:sp>
          <p:nvSpPr>
            <p:cNvPr id="135" name="object 134"/>
            <p:cNvSpPr/>
            <p:nvPr/>
          </p:nvSpPr>
          <p:spPr>
            <a:xfrm>
              <a:off x="6626352" y="5341620"/>
              <a:ext cx="147320" cy="261620"/>
            </a:xfrm>
            <a:custGeom>
              <a:avLst/>
              <a:gdLst/>
              <a:ahLst/>
              <a:cxnLst/>
              <a:rect l="l" t="t" r="r" b="b"/>
              <a:pathLst>
                <a:path w="147320" h="261620">
                  <a:moveTo>
                    <a:pt x="55625" y="32881"/>
                  </a:moveTo>
                  <a:lnTo>
                    <a:pt x="55625" y="23622"/>
                  </a:lnTo>
                  <a:lnTo>
                    <a:pt x="52577" y="19050"/>
                  </a:lnTo>
                  <a:lnTo>
                    <a:pt x="48005" y="16764"/>
                  </a:lnTo>
                  <a:lnTo>
                    <a:pt x="22859" y="3810"/>
                  </a:lnTo>
                  <a:lnTo>
                    <a:pt x="15239" y="0"/>
                  </a:lnTo>
                  <a:lnTo>
                    <a:pt x="6857" y="3048"/>
                  </a:lnTo>
                  <a:lnTo>
                    <a:pt x="3047" y="9906"/>
                  </a:lnTo>
                  <a:lnTo>
                    <a:pt x="0" y="17526"/>
                  </a:lnTo>
                  <a:lnTo>
                    <a:pt x="2285" y="25908"/>
                  </a:lnTo>
                  <a:lnTo>
                    <a:pt x="9905" y="28956"/>
                  </a:lnTo>
                  <a:lnTo>
                    <a:pt x="27431" y="37984"/>
                  </a:lnTo>
                  <a:lnTo>
                    <a:pt x="27431" y="28956"/>
                  </a:lnTo>
                  <a:lnTo>
                    <a:pt x="35051" y="41910"/>
                  </a:lnTo>
                  <a:lnTo>
                    <a:pt x="35051" y="54864"/>
                  </a:lnTo>
                  <a:lnTo>
                    <a:pt x="48005" y="61144"/>
                  </a:lnTo>
                  <a:lnTo>
                    <a:pt x="48005" y="28956"/>
                  </a:lnTo>
                  <a:lnTo>
                    <a:pt x="55625" y="32881"/>
                  </a:lnTo>
                  <a:close/>
                </a:path>
                <a:path w="147320" h="261620">
                  <a:moveTo>
                    <a:pt x="35051" y="41910"/>
                  </a:moveTo>
                  <a:lnTo>
                    <a:pt x="27431" y="28956"/>
                  </a:lnTo>
                  <a:lnTo>
                    <a:pt x="27431" y="37984"/>
                  </a:lnTo>
                  <a:lnTo>
                    <a:pt x="35051" y="41910"/>
                  </a:lnTo>
                  <a:close/>
                </a:path>
                <a:path w="147320" h="261620">
                  <a:moveTo>
                    <a:pt x="35051" y="54864"/>
                  </a:moveTo>
                  <a:lnTo>
                    <a:pt x="35051" y="41910"/>
                  </a:lnTo>
                  <a:lnTo>
                    <a:pt x="27431" y="37984"/>
                  </a:lnTo>
                  <a:lnTo>
                    <a:pt x="27431" y="47244"/>
                  </a:lnTo>
                  <a:lnTo>
                    <a:pt x="30479" y="52578"/>
                  </a:lnTo>
                  <a:lnTo>
                    <a:pt x="35051" y="54864"/>
                  </a:lnTo>
                  <a:close/>
                </a:path>
                <a:path w="147320" h="261620">
                  <a:moveTo>
                    <a:pt x="82295" y="108204"/>
                  </a:moveTo>
                  <a:lnTo>
                    <a:pt x="69341" y="120396"/>
                  </a:lnTo>
                  <a:lnTo>
                    <a:pt x="57149" y="133350"/>
                  </a:lnTo>
                  <a:lnTo>
                    <a:pt x="54863" y="135636"/>
                  </a:lnTo>
                  <a:lnTo>
                    <a:pt x="54101" y="137160"/>
                  </a:lnTo>
                  <a:lnTo>
                    <a:pt x="41147" y="162306"/>
                  </a:lnTo>
                  <a:lnTo>
                    <a:pt x="39623" y="166878"/>
                  </a:lnTo>
                  <a:lnTo>
                    <a:pt x="39623" y="171450"/>
                  </a:lnTo>
                  <a:lnTo>
                    <a:pt x="41147" y="175260"/>
                  </a:lnTo>
                  <a:lnTo>
                    <a:pt x="54101" y="200406"/>
                  </a:lnTo>
                  <a:lnTo>
                    <a:pt x="55625" y="203454"/>
                  </a:lnTo>
                  <a:lnTo>
                    <a:pt x="57149" y="204216"/>
                  </a:lnTo>
                  <a:lnTo>
                    <a:pt x="67055" y="214741"/>
                  </a:lnTo>
                  <a:lnTo>
                    <a:pt x="67055" y="162306"/>
                  </a:lnTo>
                  <a:lnTo>
                    <a:pt x="70342" y="168879"/>
                  </a:lnTo>
                  <a:lnTo>
                    <a:pt x="76961" y="156030"/>
                  </a:lnTo>
                  <a:lnTo>
                    <a:pt x="76961" y="153924"/>
                  </a:lnTo>
                  <a:lnTo>
                    <a:pt x="77723" y="152971"/>
                  </a:lnTo>
                  <a:lnTo>
                    <a:pt x="77723" y="118110"/>
                  </a:lnTo>
                  <a:lnTo>
                    <a:pt x="82295" y="108204"/>
                  </a:lnTo>
                  <a:close/>
                </a:path>
                <a:path w="147320" h="261620">
                  <a:moveTo>
                    <a:pt x="106679" y="121920"/>
                  </a:moveTo>
                  <a:lnTo>
                    <a:pt x="106679" y="76200"/>
                  </a:lnTo>
                  <a:lnTo>
                    <a:pt x="105155" y="72390"/>
                  </a:lnTo>
                  <a:lnTo>
                    <a:pt x="102107" y="70104"/>
                  </a:lnTo>
                  <a:lnTo>
                    <a:pt x="89915" y="57150"/>
                  </a:lnTo>
                  <a:lnTo>
                    <a:pt x="76199" y="43434"/>
                  </a:lnTo>
                  <a:lnTo>
                    <a:pt x="73151" y="41910"/>
                  </a:lnTo>
                  <a:lnTo>
                    <a:pt x="48005" y="28956"/>
                  </a:lnTo>
                  <a:lnTo>
                    <a:pt x="55625" y="41910"/>
                  </a:lnTo>
                  <a:lnTo>
                    <a:pt x="55625" y="64839"/>
                  </a:lnTo>
                  <a:lnTo>
                    <a:pt x="57149" y="65578"/>
                  </a:lnTo>
                  <a:lnTo>
                    <a:pt x="57149" y="64770"/>
                  </a:lnTo>
                  <a:lnTo>
                    <a:pt x="60197" y="67056"/>
                  </a:lnTo>
                  <a:lnTo>
                    <a:pt x="60197" y="68008"/>
                  </a:lnTo>
                  <a:lnTo>
                    <a:pt x="69341" y="77724"/>
                  </a:lnTo>
                  <a:lnTo>
                    <a:pt x="77723" y="85612"/>
                  </a:lnTo>
                  <a:lnTo>
                    <a:pt x="77723" y="80010"/>
                  </a:lnTo>
                  <a:lnTo>
                    <a:pt x="82295" y="89916"/>
                  </a:lnTo>
                  <a:lnTo>
                    <a:pt x="82295" y="148590"/>
                  </a:lnTo>
                  <a:lnTo>
                    <a:pt x="89915" y="140970"/>
                  </a:lnTo>
                  <a:lnTo>
                    <a:pt x="102107" y="128016"/>
                  </a:lnTo>
                  <a:lnTo>
                    <a:pt x="105155" y="125730"/>
                  </a:lnTo>
                  <a:lnTo>
                    <a:pt x="106679" y="121920"/>
                  </a:lnTo>
                  <a:close/>
                </a:path>
                <a:path w="147320" h="261620">
                  <a:moveTo>
                    <a:pt x="55625" y="64839"/>
                  </a:moveTo>
                  <a:lnTo>
                    <a:pt x="55625" y="41910"/>
                  </a:lnTo>
                  <a:lnTo>
                    <a:pt x="48005" y="28956"/>
                  </a:lnTo>
                  <a:lnTo>
                    <a:pt x="48005" y="61144"/>
                  </a:lnTo>
                  <a:lnTo>
                    <a:pt x="55625" y="64839"/>
                  </a:lnTo>
                  <a:close/>
                </a:path>
                <a:path w="147320" h="261620">
                  <a:moveTo>
                    <a:pt x="60197" y="67056"/>
                  </a:moveTo>
                  <a:lnTo>
                    <a:pt x="57149" y="64770"/>
                  </a:lnTo>
                  <a:lnTo>
                    <a:pt x="58549" y="66256"/>
                  </a:lnTo>
                  <a:lnTo>
                    <a:pt x="60197" y="67056"/>
                  </a:lnTo>
                  <a:close/>
                </a:path>
                <a:path w="147320" h="261620">
                  <a:moveTo>
                    <a:pt x="58549" y="66256"/>
                  </a:moveTo>
                  <a:lnTo>
                    <a:pt x="57149" y="64770"/>
                  </a:lnTo>
                  <a:lnTo>
                    <a:pt x="57149" y="65578"/>
                  </a:lnTo>
                  <a:lnTo>
                    <a:pt x="58549" y="66256"/>
                  </a:lnTo>
                  <a:close/>
                </a:path>
                <a:path w="147320" h="261620">
                  <a:moveTo>
                    <a:pt x="60197" y="68008"/>
                  </a:moveTo>
                  <a:lnTo>
                    <a:pt x="60197" y="67056"/>
                  </a:lnTo>
                  <a:lnTo>
                    <a:pt x="58549" y="66256"/>
                  </a:lnTo>
                  <a:lnTo>
                    <a:pt x="60197" y="68008"/>
                  </a:lnTo>
                  <a:close/>
                </a:path>
                <a:path w="147320" h="261620">
                  <a:moveTo>
                    <a:pt x="70342" y="168879"/>
                  </a:moveTo>
                  <a:lnTo>
                    <a:pt x="67055" y="162306"/>
                  </a:lnTo>
                  <a:lnTo>
                    <a:pt x="67055" y="175260"/>
                  </a:lnTo>
                  <a:lnTo>
                    <a:pt x="70342" y="168879"/>
                  </a:lnTo>
                  <a:close/>
                </a:path>
                <a:path w="147320" h="261620">
                  <a:moveTo>
                    <a:pt x="79120" y="186436"/>
                  </a:moveTo>
                  <a:lnTo>
                    <a:pt x="70342" y="168879"/>
                  </a:lnTo>
                  <a:lnTo>
                    <a:pt x="67055" y="175260"/>
                  </a:lnTo>
                  <a:lnTo>
                    <a:pt x="67055" y="214741"/>
                  </a:lnTo>
                  <a:lnTo>
                    <a:pt x="69341" y="217170"/>
                  </a:lnTo>
                  <a:lnTo>
                    <a:pt x="70865" y="217932"/>
                  </a:lnTo>
                  <a:lnTo>
                    <a:pt x="71627" y="219456"/>
                  </a:lnTo>
                  <a:lnTo>
                    <a:pt x="73151" y="219456"/>
                  </a:lnTo>
                  <a:lnTo>
                    <a:pt x="76961" y="221418"/>
                  </a:lnTo>
                  <a:lnTo>
                    <a:pt x="76961" y="184404"/>
                  </a:lnTo>
                  <a:lnTo>
                    <a:pt x="79120" y="186436"/>
                  </a:lnTo>
                  <a:close/>
                </a:path>
                <a:path w="147320" h="261620">
                  <a:moveTo>
                    <a:pt x="80009" y="150114"/>
                  </a:moveTo>
                  <a:lnTo>
                    <a:pt x="76961" y="153924"/>
                  </a:lnTo>
                  <a:lnTo>
                    <a:pt x="79200" y="151685"/>
                  </a:lnTo>
                  <a:lnTo>
                    <a:pt x="80009" y="150114"/>
                  </a:lnTo>
                  <a:close/>
                </a:path>
                <a:path w="147320" h="261620">
                  <a:moveTo>
                    <a:pt x="79200" y="151685"/>
                  </a:moveTo>
                  <a:lnTo>
                    <a:pt x="76961" y="153924"/>
                  </a:lnTo>
                  <a:lnTo>
                    <a:pt x="76961" y="156030"/>
                  </a:lnTo>
                  <a:lnTo>
                    <a:pt x="79200" y="151685"/>
                  </a:lnTo>
                  <a:close/>
                </a:path>
                <a:path w="147320" h="261620">
                  <a:moveTo>
                    <a:pt x="80009" y="188214"/>
                  </a:moveTo>
                  <a:lnTo>
                    <a:pt x="79120" y="186436"/>
                  </a:lnTo>
                  <a:lnTo>
                    <a:pt x="76961" y="184404"/>
                  </a:lnTo>
                  <a:lnTo>
                    <a:pt x="80009" y="188214"/>
                  </a:lnTo>
                  <a:close/>
                </a:path>
                <a:path w="147320" h="261620">
                  <a:moveTo>
                    <a:pt x="80009" y="222988"/>
                  </a:moveTo>
                  <a:lnTo>
                    <a:pt x="80009" y="188214"/>
                  </a:lnTo>
                  <a:lnTo>
                    <a:pt x="76961" y="184404"/>
                  </a:lnTo>
                  <a:lnTo>
                    <a:pt x="76961" y="221418"/>
                  </a:lnTo>
                  <a:lnTo>
                    <a:pt x="80009" y="222988"/>
                  </a:lnTo>
                  <a:close/>
                </a:path>
                <a:path w="147320" h="261620">
                  <a:moveTo>
                    <a:pt x="82295" y="89916"/>
                  </a:moveTo>
                  <a:lnTo>
                    <a:pt x="77723" y="80010"/>
                  </a:lnTo>
                  <a:lnTo>
                    <a:pt x="77723" y="85612"/>
                  </a:lnTo>
                  <a:lnTo>
                    <a:pt x="82295" y="89916"/>
                  </a:lnTo>
                  <a:close/>
                </a:path>
                <a:path w="147320" h="261620">
                  <a:moveTo>
                    <a:pt x="82295" y="108204"/>
                  </a:moveTo>
                  <a:lnTo>
                    <a:pt x="82295" y="89916"/>
                  </a:lnTo>
                  <a:lnTo>
                    <a:pt x="77723" y="85612"/>
                  </a:lnTo>
                  <a:lnTo>
                    <a:pt x="77723" y="112507"/>
                  </a:lnTo>
                  <a:lnTo>
                    <a:pt x="82295" y="108204"/>
                  </a:lnTo>
                  <a:close/>
                </a:path>
                <a:path w="147320" h="261620">
                  <a:moveTo>
                    <a:pt x="82295" y="148590"/>
                  </a:moveTo>
                  <a:lnTo>
                    <a:pt x="82295" y="108204"/>
                  </a:lnTo>
                  <a:lnTo>
                    <a:pt x="77723" y="118110"/>
                  </a:lnTo>
                  <a:lnTo>
                    <a:pt x="77723" y="152971"/>
                  </a:lnTo>
                  <a:lnTo>
                    <a:pt x="80009" y="150114"/>
                  </a:lnTo>
                  <a:lnTo>
                    <a:pt x="80009" y="150876"/>
                  </a:lnTo>
                  <a:lnTo>
                    <a:pt x="82295" y="148590"/>
                  </a:lnTo>
                  <a:close/>
                </a:path>
                <a:path w="147320" h="261620">
                  <a:moveTo>
                    <a:pt x="89157" y="195881"/>
                  </a:moveTo>
                  <a:lnTo>
                    <a:pt x="79120" y="186436"/>
                  </a:lnTo>
                  <a:lnTo>
                    <a:pt x="80009" y="188214"/>
                  </a:lnTo>
                  <a:lnTo>
                    <a:pt x="80009" y="222988"/>
                  </a:lnTo>
                  <a:lnTo>
                    <a:pt x="86105" y="226129"/>
                  </a:lnTo>
                  <a:lnTo>
                    <a:pt x="86105" y="194310"/>
                  </a:lnTo>
                  <a:lnTo>
                    <a:pt x="89157" y="195881"/>
                  </a:lnTo>
                  <a:close/>
                </a:path>
                <a:path w="147320" h="261620">
                  <a:moveTo>
                    <a:pt x="80009" y="150876"/>
                  </a:moveTo>
                  <a:lnTo>
                    <a:pt x="80009" y="150114"/>
                  </a:lnTo>
                  <a:lnTo>
                    <a:pt x="79200" y="151685"/>
                  </a:lnTo>
                  <a:lnTo>
                    <a:pt x="80009" y="150876"/>
                  </a:lnTo>
                  <a:close/>
                </a:path>
                <a:path w="147320" h="261620">
                  <a:moveTo>
                    <a:pt x="89915" y="196596"/>
                  </a:moveTo>
                  <a:lnTo>
                    <a:pt x="89157" y="195881"/>
                  </a:lnTo>
                  <a:lnTo>
                    <a:pt x="86105" y="194310"/>
                  </a:lnTo>
                  <a:lnTo>
                    <a:pt x="89915" y="196596"/>
                  </a:lnTo>
                  <a:close/>
                </a:path>
                <a:path w="147320" h="261620">
                  <a:moveTo>
                    <a:pt x="89915" y="228092"/>
                  </a:moveTo>
                  <a:lnTo>
                    <a:pt x="89915" y="196596"/>
                  </a:lnTo>
                  <a:lnTo>
                    <a:pt x="86105" y="194310"/>
                  </a:lnTo>
                  <a:lnTo>
                    <a:pt x="86105" y="226129"/>
                  </a:lnTo>
                  <a:lnTo>
                    <a:pt x="89915" y="228092"/>
                  </a:lnTo>
                  <a:close/>
                </a:path>
                <a:path w="147320" h="261620">
                  <a:moveTo>
                    <a:pt x="119633" y="223647"/>
                  </a:moveTo>
                  <a:lnTo>
                    <a:pt x="119633" y="214122"/>
                  </a:lnTo>
                  <a:lnTo>
                    <a:pt x="116585" y="209550"/>
                  </a:lnTo>
                  <a:lnTo>
                    <a:pt x="111251" y="207264"/>
                  </a:lnTo>
                  <a:lnTo>
                    <a:pt x="89157" y="195881"/>
                  </a:lnTo>
                  <a:lnTo>
                    <a:pt x="89915" y="196596"/>
                  </a:lnTo>
                  <a:lnTo>
                    <a:pt x="89915" y="228092"/>
                  </a:lnTo>
                  <a:lnTo>
                    <a:pt x="90677" y="228484"/>
                  </a:lnTo>
                  <a:lnTo>
                    <a:pt x="90677" y="219456"/>
                  </a:lnTo>
                  <a:lnTo>
                    <a:pt x="98297" y="232410"/>
                  </a:lnTo>
                  <a:lnTo>
                    <a:pt x="98297" y="245364"/>
                  </a:lnTo>
                  <a:lnTo>
                    <a:pt x="111251" y="251460"/>
                  </a:lnTo>
                  <a:lnTo>
                    <a:pt x="111251" y="219456"/>
                  </a:lnTo>
                  <a:lnTo>
                    <a:pt x="119633" y="223647"/>
                  </a:lnTo>
                  <a:close/>
                </a:path>
                <a:path w="147320" h="261620">
                  <a:moveTo>
                    <a:pt x="98297" y="232410"/>
                  </a:moveTo>
                  <a:lnTo>
                    <a:pt x="90677" y="219456"/>
                  </a:lnTo>
                  <a:lnTo>
                    <a:pt x="90677" y="228484"/>
                  </a:lnTo>
                  <a:lnTo>
                    <a:pt x="98297" y="232410"/>
                  </a:lnTo>
                  <a:close/>
                </a:path>
                <a:path w="147320" h="261620">
                  <a:moveTo>
                    <a:pt x="98297" y="245364"/>
                  </a:moveTo>
                  <a:lnTo>
                    <a:pt x="98297" y="232410"/>
                  </a:lnTo>
                  <a:lnTo>
                    <a:pt x="90677" y="228484"/>
                  </a:lnTo>
                  <a:lnTo>
                    <a:pt x="90677" y="237744"/>
                  </a:lnTo>
                  <a:lnTo>
                    <a:pt x="93725" y="243078"/>
                  </a:lnTo>
                  <a:lnTo>
                    <a:pt x="98297" y="245364"/>
                  </a:lnTo>
                  <a:close/>
                </a:path>
                <a:path w="147320" h="261620">
                  <a:moveTo>
                    <a:pt x="147065" y="244602"/>
                  </a:moveTo>
                  <a:lnTo>
                    <a:pt x="144017" y="236220"/>
                  </a:lnTo>
                  <a:lnTo>
                    <a:pt x="137159" y="232410"/>
                  </a:lnTo>
                  <a:lnTo>
                    <a:pt x="111251" y="219456"/>
                  </a:lnTo>
                  <a:lnTo>
                    <a:pt x="119633" y="232410"/>
                  </a:lnTo>
                  <a:lnTo>
                    <a:pt x="119633" y="255404"/>
                  </a:lnTo>
                  <a:lnTo>
                    <a:pt x="124205" y="257556"/>
                  </a:lnTo>
                  <a:lnTo>
                    <a:pt x="131063" y="261366"/>
                  </a:lnTo>
                  <a:lnTo>
                    <a:pt x="139445" y="258318"/>
                  </a:lnTo>
                  <a:lnTo>
                    <a:pt x="147065" y="244602"/>
                  </a:lnTo>
                  <a:close/>
                </a:path>
                <a:path w="147320" h="261620">
                  <a:moveTo>
                    <a:pt x="119633" y="255404"/>
                  </a:moveTo>
                  <a:lnTo>
                    <a:pt x="119633" y="232410"/>
                  </a:lnTo>
                  <a:lnTo>
                    <a:pt x="111251" y="219456"/>
                  </a:lnTo>
                  <a:lnTo>
                    <a:pt x="111251" y="251460"/>
                  </a:lnTo>
                  <a:lnTo>
                    <a:pt x="119633" y="255404"/>
                  </a:lnTo>
                  <a:close/>
                </a:path>
              </a:pathLst>
            </a:custGeom>
            <a:solidFill>
              <a:srgbClr val="000000"/>
            </a:solidFill>
          </p:spPr>
          <p:txBody>
            <a:bodyPr wrap="square" lIns="0" tIns="0" rIns="0" bIns="0" rtlCol="0"/>
            <a:lstStyle/>
            <a:p>
              <a:endParaRPr>
                <a:ea typeface="Arial Unicode MS"/>
              </a:endParaRPr>
            </a:p>
          </p:txBody>
        </p:sp>
        <p:sp>
          <p:nvSpPr>
            <p:cNvPr id="136" name="object 135"/>
            <p:cNvSpPr/>
            <p:nvPr/>
          </p:nvSpPr>
          <p:spPr>
            <a:xfrm>
              <a:off x="3435096" y="3974591"/>
              <a:ext cx="140970" cy="265430"/>
            </a:xfrm>
            <a:custGeom>
              <a:avLst/>
              <a:gdLst/>
              <a:ahLst/>
              <a:cxnLst/>
              <a:rect l="l" t="t" r="r" b="b"/>
              <a:pathLst>
                <a:path w="140970" h="265429">
                  <a:moveTo>
                    <a:pt x="140970" y="11429"/>
                  </a:moveTo>
                  <a:lnTo>
                    <a:pt x="114300" y="0"/>
                  </a:lnTo>
                  <a:lnTo>
                    <a:pt x="0" y="253745"/>
                  </a:lnTo>
                  <a:lnTo>
                    <a:pt x="26670" y="265175"/>
                  </a:lnTo>
                  <a:lnTo>
                    <a:pt x="140970" y="11429"/>
                  </a:lnTo>
                  <a:close/>
                </a:path>
              </a:pathLst>
            </a:custGeom>
            <a:solidFill>
              <a:srgbClr val="000000"/>
            </a:solidFill>
          </p:spPr>
          <p:txBody>
            <a:bodyPr wrap="square" lIns="0" tIns="0" rIns="0" bIns="0" rtlCol="0"/>
            <a:lstStyle/>
            <a:p>
              <a:endParaRPr>
                <a:ea typeface="Arial Unicode MS"/>
              </a:endParaRPr>
            </a:p>
          </p:txBody>
        </p:sp>
        <p:sp>
          <p:nvSpPr>
            <p:cNvPr id="137" name="object 136"/>
            <p:cNvSpPr/>
            <p:nvPr/>
          </p:nvSpPr>
          <p:spPr>
            <a:xfrm>
              <a:off x="3435858" y="3986784"/>
              <a:ext cx="139700" cy="241300"/>
            </a:xfrm>
            <a:custGeom>
              <a:avLst/>
              <a:gdLst/>
              <a:ahLst/>
              <a:cxnLst/>
              <a:rect l="l" t="t" r="r" b="b"/>
              <a:pathLst>
                <a:path w="139700" h="241300">
                  <a:moveTo>
                    <a:pt x="139446" y="228600"/>
                  </a:moveTo>
                  <a:lnTo>
                    <a:pt x="25146" y="0"/>
                  </a:lnTo>
                  <a:lnTo>
                    <a:pt x="0" y="12192"/>
                  </a:lnTo>
                  <a:lnTo>
                    <a:pt x="114300" y="240792"/>
                  </a:lnTo>
                  <a:lnTo>
                    <a:pt x="139446" y="228600"/>
                  </a:lnTo>
                  <a:close/>
                </a:path>
              </a:pathLst>
            </a:custGeom>
            <a:solidFill>
              <a:srgbClr val="000000"/>
            </a:solidFill>
          </p:spPr>
          <p:txBody>
            <a:bodyPr wrap="square" lIns="0" tIns="0" rIns="0" bIns="0" rtlCol="0"/>
            <a:lstStyle/>
            <a:p>
              <a:endParaRPr>
                <a:ea typeface="Arial Unicode MS"/>
              </a:endParaRPr>
            </a:p>
          </p:txBody>
        </p:sp>
        <p:sp>
          <p:nvSpPr>
            <p:cNvPr id="138" name="object 137"/>
            <p:cNvSpPr/>
            <p:nvPr/>
          </p:nvSpPr>
          <p:spPr>
            <a:xfrm>
              <a:off x="3562350" y="3992879"/>
              <a:ext cx="3074035" cy="0"/>
            </a:xfrm>
            <a:custGeom>
              <a:avLst/>
              <a:gdLst/>
              <a:ahLst/>
              <a:cxnLst/>
              <a:rect l="l" t="t" r="r" b="b"/>
              <a:pathLst>
                <a:path w="3074034">
                  <a:moveTo>
                    <a:pt x="0" y="0"/>
                  </a:moveTo>
                  <a:lnTo>
                    <a:pt x="3073907" y="0"/>
                  </a:lnTo>
                </a:path>
              </a:pathLst>
            </a:custGeom>
            <a:ln w="28956">
              <a:solidFill>
                <a:srgbClr val="000000"/>
              </a:solidFill>
            </a:ln>
          </p:spPr>
          <p:txBody>
            <a:bodyPr wrap="square" lIns="0" tIns="0" rIns="0" bIns="0" rtlCol="0"/>
            <a:lstStyle/>
            <a:p>
              <a:endParaRPr>
                <a:ea typeface="Arial Unicode MS"/>
              </a:endParaRPr>
            </a:p>
          </p:txBody>
        </p:sp>
        <p:sp>
          <p:nvSpPr>
            <p:cNvPr id="139" name="object 138"/>
            <p:cNvSpPr/>
            <p:nvPr/>
          </p:nvSpPr>
          <p:spPr>
            <a:xfrm>
              <a:off x="3562350" y="4221479"/>
              <a:ext cx="3188335" cy="0"/>
            </a:xfrm>
            <a:custGeom>
              <a:avLst/>
              <a:gdLst/>
              <a:ahLst/>
              <a:cxnLst/>
              <a:rect l="l" t="t" r="r" b="b"/>
              <a:pathLst>
                <a:path w="3188334">
                  <a:moveTo>
                    <a:pt x="0" y="0"/>
                  </a:moveTo>
                  <a:lnTo>
                    <a:pt x="3188207" y="0"/>
                  </a:lnTo>
                </a:path>
              </a:pathLst>
            </a:custGeom>
            <a:ln w="28956">
              <a:solidFill>
                <a:srgbClr val="000000"/>
              </a:solidFill>
            </a:ln>
          </p:spPr>
          <p:txBody>
            <a:bodyPr wrap="square" lIns="0" tIns="0" rIns="0" bIns="0" rtlCol="0"/>
            <a:lstStyle/>
            <a:p>
              <a:endParaRPr>
                <a:ea typeface="Arial Unicode MS"/>
              </a:endParaRPr>
            </a:p>
          </p:txBody>
        </p:sp>
        <p:sp>
          <p:nvSpPr>
            <p:cNvPr id="140" name="object 139"/>
            <p:cNvSpPr/>
            <p:nvPr/>
          </p:nvSpPr>
          <p:spPr>
            <a:xfrm>
              <a:off x="6626352" y="3970020"/>
              <a:ext cx="146685" cy="261620"/>
            </a:xfrm>
            <a:custGeom>
              <a:avLst/>
              <a:gdLst/>
              <a:ahLst/>
              <a:cxnLst/>
              <a:rect l="l" t="t" r="r" b="b"/>
              <a:pathLst>
                <a:path w="146684" h="261620">
                  <a:moveTo>
                    <a:pt x="144779" y="97536"/>
                  </a:moveTo>
                  <a:lnTo>
                    <a:pt x="144779" y="87630"/>
                  </a:lnTo>
                  <a:lnTo>
                    <a:pt x="142493" y="83820"/>
                  </a:lnTo>
                  <a:lnTo>
                    <a:pt x="138683" y="80772"/>
                  </a:lnTo>
                  <a:lnTo>
                    <a:pt x="17525" y="0"/>
                  </a:lnTo>
                  <a:lnTo>
                    <a:pt x="8381" y="2286"/>
                  </a:lnTo>
                  <a:lnTo>
                    <a:pt x="4571" y="8382"/>
                  </a:lnTo>
                  <a:lnTo>
                    <a:pt x="0" y="15240"/>
                  </a:lnTo>
                  <a:lnTo>
                    <a:pt x="1523" y="24384"/>
                  </a:lnTo>
                  <a:lnTo>
                    <a:pt x="8381" y="28194"/>
                  </a:lnTo>
                  <a:lnTo>
                    <a:pt x="104965" y="92583"/>
                  </a:lnTo>
                  <a:lnTo>
                    <a:pt x="122681" y="80772"/>
                  </a:lnTo>
                  <a:lnTo>
                    <a:pt x="122681" y="115062"/>
                  </a:lnTo>
                  <a:lnTo>
                    <a:pt x="138683" y="104394"/>
                  </a:lnTo>
                  <a:lnTo>
                    <a:pt x="142493" y="102108"/>
                  </a:lnTo>
                  <a:lnTo>
                    <a:pt x="144779" y="97536"/>
                  </a:lnTo>
                  <a:close/>
                </a:path>
                <a:path w="146684" h="261620">
                  <a:moveTo>
                    <a:pt x="122681" y="115062"/>
                  </a:moveTo>
                  <a:lnTo>
                    <a:pt x="122681" y="104394"/>
                  </a:lnTo>
                  <a:lnTo>
                    <a:pt x="104965" y="92583"/>
                  </a:lnTo>
                  <a:lnTo>
                    <a:pt x="8381" y="156972"/>
                  </a:lnTo>
                  <a:lnTo>
                    <a:pt x="4571" y="160020"/>
                  </a:lnTo>
                  <a:lnTo>
                    <a:pt x="1523" y="163830"/>
                  </a:lnTo>
                  <a:lnTo>
                    <a:pt x="1523" y="173736"/>
                  </a:lnTo>
                  <a:lnTo>
                    <a:pt x="4571" y="178308"/>
                  </a:lnTo>
                  <a:lnTo>
                    <a:pt x="8381" y="180594"/>
                  </a:lnTo>
                  <a:lnTo>
                    <a:pt x="24383" y="191262"/>
                  </a:lnTo>
                  <a:lnTo>
                    <a:pt x="24383" y="156972"/>
                  </a:lnTo>
                  <a:lnTo>
                    <a:pt x="42100" y="168783"/>
                  </a:lnTo>
                  <a:lnTo>
                    <a:pt x="122681" y="115062"/>
                  </a:lnTo>
                  <a:close/>
                </a:path>
                <a:path w="146684" h="261620">
                  <a:moveTo>
                    <a:pt x="42100" y="168783"/>
                  </a:moveTo>
                  <a:lnTo>
                    <a:pt x="24383" y="156972"/>
                  </a:lnTo>
                  <a:lnTo>
                    <a:pt x="24383" y="180594"/>
                  </a:lnTo>
                  <a:lnTo>
                    <a:pt x="42100" y="168783"/>
                  </a:lnTo>
                  <a:close/>
                </a:path>
                <a:path w="146684" h="261620">
                  <a:moveTo>
                    <a:pt x="146303" y="246888"/>
                  </a:moveTo>
                  <a:lnTo>
                    <a:pt x="144779" y="237744"/>
                  </a:lnTo>
                  <a:lnTo>
                    <a:pt x="138683" y="233172"/>
                  </a:lnTo>
                  <a:lnTo>
                    <a:pt x="42100" y="168783"/>
                  </a:lnTo>
                  <a:lnTo>
                    <a:pt x="24383" y="180594"/>
                  </a:lnTo>
                  <a:lnTo>
                    <a:pt x="24383" y="191262"/>
                  </a:lnTo>
                  <a:lnTo>
                    <a:pt x="122681" y="256794"/>
                  </a:lnTo>
                  <a:lnTo>
                    <a:pt x="128777" y="261366"/>
                  </a:lnTo>
                  <a:lnTo>
                    <a:pt x="137921" y="259842"/>
                  </a:lnTo>
                  <a:lnTo>
                    <a:pt x="142493" y="252984"/>
                  </a:lnTo>
                  <a:lnTo>
                    <a:pt x="146303" y="246888"/>
                  </a:lnTo>
                  <a:close/>
                </a:path>
                <a:path w="146684" h="261620">
                  <a:moveTo>
                    <a:pt x="122681" y="104394"/>
                  </a:moveTo>
                  <a:lnTo>
                    <a:pt x="122681" y="80772"/>
                  </a:lnTo>
                  <a:lnTo>
                    <a:pt x="104965" y="92583"/>
                  </a:lnTo>
                  <a:lnTo>
                    <a:pt x="122681" y="104394"/>
                  </a:lnTo>
                  <a:close/>
                </a:path>
              </a:pathLst>
            </a:custGeom>
            <a:solidFill>
              <a:srgbClr val="000000"/>
            </a:solidFill>
          </p:spPr>
          <p:txBody>
            <a:bodyPr wrap="square" lIns="0" tIns="0" rIns="0" bIns="0" rtlCol="0"/>
            <a:lstStyle/>
            <a:p>
              <a:endParaRPr>
                <a:ea typeface="Arial Unicode MS"/>
              </a:endParaRPr>
            </a:p>
          </p:txBody>
        </p:sp>
        <p:sp>
          <p:nvSpPr>
            <p:cNvPr id="141" name="object 140"/>
            <p:cNvSpPr/>
            <p:nvPr/>
          </p:nvSpPr>
          <p:spPr>
            <a:xfrm>
              <a:off x="6649973" y="3959352"/>
              <a:ext cx="147320" cy="261620"/>
            </a:xfrm>
            <a:custGeom>
              <a:avLst/>
              <a:gdLst/>
              <a:ahLst/>
              <a:cxnLst/>
              <a:rect l="l" t="t" r="r" b="b"/>
              <a:pathLst>
                <a:path w="147320" h="261620">
                  <a:moveTo>
                    <a:pt x="55625" y="32650"/>
                  </a:moveTo>
                  <a:lnTo>
                    <a:pt x="55625" y="23622"/>
                  </a:lnTo>
                  <a:lnTo>
                    <a:pt x="52577" y="18288"/>
                  </a:lnTo>
                  <a:lnTo>
                    <a:pt x="48005" y="16002"/>
                  </a:lnTo>
                  <a:lnTo>
                    <a:pt x="22859" y="3048"/>
                  </a:lnTo>
                  <a:lnTo>
                    <a:pt x="16001" y="0"/>
                  </a:lnTo>
                  <a:lnTo>
                    <a:pt x="6857" y="2286"/>
                  </a:lnTo>
                  <a:lnTo>
                    <a:pt x="3809" y="9906"/>
                  </a:lnTo>
                  <a:lnTo>
                    <a:pt x="0" y="16764"/>
                  </a:lnTo>
                  <a:lnTo>
                    <a:pt x="3047" y="25146"/>
                  </a:lnTo>
                  <a:lnTo>
                    <a:pt x="9905" y="28956"/>
                  </a:lnTo>
                  <a:lnTo>
                    <a:pt x="27431" y="37984"/>
                  </a:lnTo>
                  <a:lnTo>
                    <a:pt x="27431" y="28956"/>
                  </a:lnTo>
                  <a:lnTo>
                    <a:pt x="35051" y="41910"/>
                  </a:lnTo>
                  <a:lnTo>
                    <a:pt x="35051" y="54102"/>
                  </a:lnTo>
                  <a:lnTo>
                    <a:pt x="48005" y="60579"/>
                  </a:lnTo>
                  <a:lnTo>
                    <a:pt x="48005" y="28956"/>
                  </a:lnTo>
                  <a:lnTo>
                    <a:pt x="55625" y="32650"/>
                  </a:lnTo>
                  <a:close/>
                </a:path>
                <a:path w="147320" h="261620">
                  <a:moveTo>
                    <a:pt x="35051" y="41910"/>
                  </a:moveTo>
                  <a:lnTo>
                    <a:pt x="27431" y="28956"/>
                  </a:lnTo>
                  <a:lnTo>
                    <a:pt x="27431" y="37984"/>
                  </a:lnTo>
                  <a:lnTo>
                    <a:pt x="35051" y="41910"/>
                  </a:lnTo>
                  <a:close/>
                </a:path>
                <a:path w="147320" h="261620">
                  <a:moveTo>
                    <a:pt x="35051" y="54102"/>
                  </a:moveTo>
                  <a:lnTo>
                    <a:pt x="35051" y="41910"/>
                  </a:lnTo>
                  <a:lnTo>
                    <a:pt x="27431" y="37984"/>
                  </a:lnTo>
                  <a:lnTo>
                    <a:pt x="27431" y="47244"/>
                  </a:lnTo>
                  <a:lnTo>
                    <a:pt x="30479" y="51816"/>
                  </a:lnTo>
                  <a:lnTo>
                    <a:pt x="35051" y="54102"/>
                  </a:lnTo>
                  <a:close/>
                </a:path>
                <a:path w="147320" h="261620">
                  <a:moveTo>
                    <a:pt x="82295" y="107442"/>
                  </a:moveTo>
                  <a:lnTo>
                    <a:pt x="69341" y="120396"/>
                  </a:lnTo>
                  <a:lnTo>
                    <a:pt x="57149" y="133350"/>
                  </a:lnTo>
                  <a:lnTo>
                    <a:pt x="55625" y="134112"/>
                  </a:lnTo>
                  <a:lnTo>
                    <a:pt x="54863" y="135636"/>
                  </a:lnTo>
                  <a:lnTo>
                    <a:pt x="54101" y="136398"/>
                  </a:lnTo>
                  <a:lnTo>
                    <a:pt x="41909" y="162306"/>
                  </a:lnTo>
                  <a:lnTo>
                    <a:pt x="39623" y="166116"/>
                  </a:lnTo>
                  <a:lnTo>
                    <a:pt x="39623" y="170688"/>
                  </a:lnTo>
                  <a:lnTo>
                    <a:pt x="41909" y="175260"/>
                  </a:lnTo>
                  <a:lnTo>
                    <a:pt x="54101" y="200406"/>
                  </a:lnTo>
                  <a:lnTo>
                    <a:pt x="54863" y="201930"/>
                  </a:lnTo>
                  <a:lnTo>
                    <a:pt x="67055" y="214122"/>
                  </a:lnTo>
                  <a:lnTo>
                    <a:pt x="67055" y="162306"/>
                  </a:lnTo>
                  <a:lnTo>
                    <a:pt x="70342" y="168686"/>
                  </a:lnTo>
                  <a:lnTo>
                    <a:pt x="76961" y="155448"/>
                  </a:lnTo>
                  <a:lnTo>
                    <a:pt x="76961" y="153162"/>
                  </a:lnTo>
                  <a:lnTo>
                    <a:pt x="78485" y="151257"/>
                  </a:lnTo>
                  <a:lnTo>
                    <a:pt x="78485" y="117348"/>
                  </a:lnTo>
                  <a:lnTo>
                    <a:pt x="82295" y="107442"/>
                  </a:lnTo>
                  <a:close/>
                </a:path>
                <a:path w="147320" h="261620">
                  <a:moveTo>
                    <a:pt x="106679" y="121158"/>
                  </a:moveTo>
                  <a:lnTo>
                    <a:pt x="106679" y="75438"/>
                  </a:lnTo>
                  <a:lnTo>
                    <a:pt x="105155" y="72390"/>
                  </a:lnTo>
                  <a:lnTo>
                    <a:pt x="102869" y="69342"/>
                  </a:lnTo>
                  <a:lnTo>
                    <a:pt x="89915" y="57150"/>
                  </a:lnTo>
                  <a:lnTo>
                    <a:pt x="76961" y="44196"/>
                  </a:lnTo>
                  <a:lnTo>
                    <a:pt x="76199" y="42672"/>
                  </a:lnTo>
                  <a:lnTo>
                    <a:pt x="73151" y="41148"/>
                  </a:lnTo>
                  <a:lnTo>
                    <a:pt x="48005" y="28956"/>
                  </a:lnTo>
                  <a:lnTo>
                    <a:pt x="55625" y="41148"/>
                  </a:lnTo>
                  <a:lnTo>
                    <a:pt x="55625" y="64389"/>
                  </a:lnTo>
                  <a:lnTo>
                    <a:pt x="57149" y="65151"/>
                  </a:lnTo>
                  <a:lnTo>
                    <a:pt x="57149" y="64008"/>
                  </a:lnTo>
                  <a:lnTo>
                    <a:pt x="60959" y="67056"/>
                  </a:lnTo>
                  <a:lnTo>
                    <a:pt x="60959" y="68056"/>
                  </a:lnTo>
                  <a:lnTo>
                    <a:pt x="69341" y="76962"/>
                  </a:lnTo>
                  <a:lnTo>
                    <a:pt x="78485" y="86106"/>
                  </a:lnTo>
                  <a:lnTo>
                    <a:pt x="78485" y="79248"/>
                  </a:lnTo>
                  <a:lnTo>
                    <a:pt x="82295" y="89916"/>
                  </a:lnTo>
                  <a:lnTo>
                    <a:pt x="82295" y="147828"/>
                  </a:lnTo>
                  <a:lnTo>
                    <a:pt x="89915" y="140208"/>
                  </a:lnTo>
                  <a:lnTo>
                    <a:pt x="102869" y="128016"/>
                  </a:lnTo>
                  <a:lnTo>
                    <a:pt x="105155" y="124968"/>
                  </a:lnTo>
                  <a:lnTo>
                    <a:pt x="106679" y="121158"/>
                  </a:lnTo>
                  <a:close/>
                </a:path>
                <a:path w="147320" h="261620">
                  <a:moveTo>
                    <a:pt x="55625" y="64389"/>
                  </a:moveTo>
                  <a:lnTo>
                    <a:pt x="55625" y="41148"/>
                  </a:lnTo>
                  <a:lnTo>
                    <a:pt x="48005" y="28956"/>
                  </a:lnTo>
                  <a:lnTo>
                    <a:pt x="48005" y="60579"/>
                  </a:lnTo>
                  <a:lnTo>
                    <a:pt x="55625" y="64389"/>
                  </a:lnTo>
                  <a:close/>
                </a:path>
                <a:path w="147320" h="261620">
                  <a:moveTo>
                    <a:pt x="60959" y="67056"/>
                  </a:moveTo>
                  <a:lnTo>
                    <a:pt x="57149" y="64008"/>
                  </a:lnTo>
                  <a:lnTo>
                    <a:pt x="59181" y="66167"/>
                  </a:lnTo>
                  <a:lnTo>
                    <a:pt x="60959" y="67056"/>
                  </a:lnTo>
                  <a:close/>
                </a:path>
                <a:path w="147320" h="261620">
                  <a:moveTo>
                    <a:pt x="59181" y="66167"/>
                  </a:moveTo>
                  <a:lnTo>
                    <a:pt x="57149" y="64008"/>
                  </a:lnTo>
                  <a:lnTo>
                    <a:pt x="57149" y="65151"/>
                  </a:lnTo>
                  <a:lnTo>
                    <a:pt x="59181" y="66167"/>
                  </a:lnTo>
                  <a:close/>
                </a:path>
                <a:path w="147320" h="261620">
                  <a:moveTo>
                    <a:pt x="60959" y="68056"/>
                  </a:moveTo>
                  <a:lnTo>
                    <a:pt x="60959" y="67056"/>
                  </a:lnTo>
                  <a:lnTo>
                    <a:pt x="59181" y="66167"/>
                  </a:lnTo>
                  <a:lnTo>
                    <a:pt x="60959" y="68056"/>
                  </a:lnTo>
                  <a:close/>
                </a:path>
                <a:path w="147320" h="261620">
                  <a:moveTo>
                    <a:pt x="70342" y="168686"/>
                  </a:moveTo>
                  <a:lnTo>
                    <a:pt x="67055" y="162306"/>
                  </a:lnTo>
                  <a:lnTo>
                    <a:pt x="67055" y="175260"/>
                  </a:lnTo>
                  <a:lnTo>
                    <a:pt x="70342" y="168686"/>
                  </a:lnTo>
                  <a:close/>
                </a:path>
                <a:path w="147320" h="261620">
                  <a:moveTo>
                    <a:pt x="79200" y="185880"/>
                  </a:moveTo>
                  <a:lnTo>
                    <a:pt x="70342" y="168686"/>
                  </a:lnTo>
                  <a:lnTo>
                    <a:pt x="67055" y="175260"/>
                  </a:lnTo>
                  <a:lnTo>
                    <a:pt x="67055" y="214122"/>
                  </a:lnTo>
                  <a:lnTo>
                    <a:pt x="70865" y="217932"/>
                  </a:lnTo>
                  <a:lnTo>
                    <a:pt x="72389" y="218694"/>
                  </a:lnTo>
                  <a:lnTo>
                    <a:pt x="73151" y="219456"/>
                  </a:lnTo>
                  <a:lnTo>
                    <a:pt x="76961" y="221361"/>
                  </a:lnTo>
                  <a:lnTo>
                    <a:pt x="76961" y="183642"/>
                  </a:lnTo>
                  <a:lnTo>
                    <a:pt x="79200" y="185880"/>
                  </a:lnTo>
                  <a:close/>
                </a:path>
                <a:path w="147320" h="261620">
                  <a:moveTo>
                    <a:pt x="80009" y="149352"/>
                  </a:moveTo>
                  <a:lnTo>
                    <a:pt x="76961" y="153162"/>
                  </a:lnTo>
                  <a:lnTo>
                    <a:pt x="79247" y="150876"/>
                  </a:lnTo>
                  <a:lnTo>
                    <a:pt x="80009" y="149352"/>
                  </a:lnTo>
                  <a:close/>
                </a:path>
                <a:path w="147320" h="261620">
                  <a:moveTo>
                    <a:pt x="79247" y="150876"/>
                  </a:moveTo>
                  <a:lnTo>
                    <a:pt x="76961" y="153162"/>
                  </a:lnTo>
                  <a:lnTo>
                    <a:pt x="76961" y="155448"/>
                  </a:lnTo>
                  <a:lnTo>
                    <a:pt x="79247" y="150876"/>
                  </a:lnTo>
                  <a:close/>
                </a:path>
                <a:path w="147320" h="261620">
                  <a:moveTo>
                    <a:pt x="80009" y="187452"/>
                  </a:moveTo>
                  <a:lnTo>
                    <a:pt x="79200" y="185880"/>
                  </a:lnTo>
                  <a:lnTo>
                    <a:pt x="76961" y="183642"/>
                  </a:lnTo>
                  <a:lnTo>
                    <a:pt x="80009" y="187452"/>
                  </a:lnTo>
                  <a:close/>
                </a:path>
                <a:path w="147320" h="261620">
                  <a:moveTo>
                    <a:pt x="80009" y="222885"/>
                  </a:moveTo>
                  <a:lnTo>
                    <a:pt x="80009" y="187452"/>
                  </a:lnTo>
                  <a:lnTo>
                    <a:pt x="76961" y="183642"/>
                  </a:lnTo>
                  <a:lnTo>
                    <a:pt x="76961" y="221361"/>
                  </a:lnTo>
                  <a:lnTo>
                    <a:pt x="80009" y="222885"/>
                  </a:lnTo>
                  <a:close/>
                </a:path>
                <a:path w="147320" h="261620">
                  <a:moveTo>
                    <a:pt x="82295" y="89916"/>
                  </a:moveTo>
                  <a:lnTo>
                    <a:pt x="78485" y="79248"/>
                  </a:lnTo>
                  <a:lnTo>
                    <a:pt x="78485" y="86106"/>
                  </a:lnTo>
                  <a:lnTo>
                    <a:pt x="82295" y="89916"/>
                  </a:lnTo>
                  <a:close/>
                </a:path>
                <a:path w="147320" h="261620">
                  <a:moveTo>
                    <a:pt x="82295" y="107442"/>
                  </a:moveTo>
                  <a:lnTo>
                    <a:pt x="82295" y="89916"/>
                  </a:lnTo>
                  <a:lnTo>
                    <a:pt x="78485" y="86106"/>
                  </a:lnTo>
                  <a:lnTo>
                    <a:pt x="78485" y="111252"/>
                  </a:lnTo>
                  <a:lnTo>
                    <a:pt x="82295" y="107442"/>
                  </a:lnTo>
                  <a:close/>
                </a:path>
                <a:path w="147320" h="261620">
                  <a:moveTo>
                    <a:pt x="82295" y="147828"/>
                  </a:moveTo>
                  <a:lnTo>
                    <a:pt x="82295" y="107442"/>
                  </a:lnTo>
                  <a:lnTo>
                    <a:pt x="78485" y="117348"/>
                  </a:lnTo>
                  <a:lnTo>
                    <a:pt x="78485" y="151257"/>
                  </a:lnTo>
                  <a:lnTo>
                    <a:pt x="80009" y="149352"/>
                  </a:lnTo>
                  <a:lnTo>
                    <a:pt x="80009" y="150114"/>
                  </a:lnTo>
                  <a:lnTo>
                    <a:pt x="82295" y="147828"/>
                  </a:lnTo>
                  <a:close/>
                </a:path>
                <a:path w="147320" h="261620">
                  <a:moveTo>
                    <a:pt x="87677" y="194357"/>
                  </a:moveTo>
                  <a:lnTo>
                    <a:pt x="79200" y="185880"/>
                  </a:lnTo>
                  <a:lnTo>
                    <a:pt x="80009" y="187452"/>
                  </a:lnTo>
                  <a:lnTo>
                    <a:pt x="80009" y="222885"/>
                  </a:lnTo>
                  <a:lnTo>
                    <a:pt x="86105" y="225933"/>
                  </a:lnTo>
                  <a:lnTo>
                    <a:pt x="86105" y="193548"/>
                  </a:lnTo>
                  <a:lnTo>
                    <a:pt x="87677" y="194357"/>
                  </a:lnTo>
                  <a:close/>
                </a:path>
                <a:path w="147320" h="261620">
                  <a:moveTo>
                    <a:pt x="80009" y="150114"/>
                  </a:moveTo>
                  <a:lnTo>
                    <a:pt x="80009" y="149352"/>
                  </a:lnTo>
                  <a:lnTo>
                    <a:pt x="79247" y="150876"/>
                  </a:lnTo>
                  <a:lnTo>
                    <a:pt x="80009" y="150114"/>
                  </a:lnTo>
                  <a:close/>
                </a:path>
                <a:path w="147320" h="261620">
                  <a:moveTo>
                    <a:pt x="89915" y="196596"/>
                  </a:moveTo>
                  <a:lnTo>
                    <a:pt x="87677" y="194357"/>
                  </a:lnTo>
                  <a:lnTo>
                    <a:pt x="86105" y="193548"/>
                  </a:lnTo>
                  <a:lnTo>
                    <a:pt x="89915" y="196596"/>
                  </a:lnTo>
                  <a:close/>
                </a:path>
                <a:path w="147320" h="261620">
                  <a:moveTo>
                    <a:pt x="89915" y="227838"/>
                  </a:moveTo>
                  <a:lnTo>
                    <a:pt x="89915" y="196596"/>
                  </a:lnTo>
                  <a:lnTo>
                    <a:pt x="86105" y="193548"/>
                  </a:lnTo>
                  <a:lnTo>
                    <a:pt x="86105" y="225933"/>
                  </a:lnTo>
                  <a:lnTo>
                    <a:pt x="89915" y="227838"/>
                  </a:lnTo>
                  <a:close/>
                </a:path>
                <a:path w="147320" h="261620">
                  <a:moveTo>
                    <a:pt x="119633" y="223400"/>
                  </a:moveTo>
                  <a:lnTo>
                    <a:pt x="119633" y="214122"/>
                  </a:lnTo>
                  <a:lnTo>
                    <a:pt x="116585" y="208788"/>
                  </a:lnTo>
                  <a:lnTo>
                    <a:pt x="111251" y="206502"/>
                  </a:lnTo>
                  <a:lnTo>
                    <a:pt x="87677" y="194357"/>
                  </a:lnTo>
                  <a:lnTo>
                    <a:pt x="89915" y="196596"/>
                  </a:lnTo>
                  <a:lnTo>
                    <a:pt x="89915" y="227838"/>
                  </a:lnTo>
                  <a:lnTo>
                    <a:pt x="90677" y="228219"/>
                  </a:lnTo>
                  <a:lnTo>
                    <a:pt x="90677" y="219456"/>
                  </a:lnTo>
                  <a:lnTo>
                    <a:pt x="99059" y="232410"/>
                  </a:lnTo>
                  <a:lnTo>
                    <a:pt x="99059" y="244602"/>
                  </a:lnTo>
                  <a:lnTo>
                    <a:pt x="111251" y="250882"/>
                  </a:lnTo>
                  <a:lnTo>
                    <a:pt x="111251" y="219456"/>
                  </a:lnTo>
                  <a:lnTo>
                    <a:pt x="119633" y="223400"/>
                  </a:lnTo>
                  <a:close/>
                </a:path>
                <a:path w="147320" h="261620">
                  <a:moveTo>
                    <a:pt x="99059" y="232410"/>
                  </a:moveTo>
                  <a:lnTo>
                    <a:pt x="90677" y="219456"/>
                  </a:lnTo>
                  <a:lnTo>
                    <a:pt x="90677" y="228219"/>
                  </a:lnTo>
                  <a:lnTo>
                    <a:pt x="99059" y="232410"/>
                  </a:lnTo>
                  <a:close/>
                </a:path>
                <a:path w="147320" h="261620">
                  <a:moveTo>
                    <a:pt x="99059" y="244602"/>
                  </a:moveTo>
                  <a:lnTo>
                    <a:pt x="99059" y="232410"/>
                  </a:lnTo>
                  <a:lnTo>
                    <a:pt x="90677" y="228219"/>
                  </a:lnTo>
                  <a:lnTo>
                    <a:pt x="90677" y="237744"/>
                  </a:lnTo>
                  <a:lnTo>
                    <a:pt x="93725" y="242316"/>
                  </a:lnTo>
                  <a:lnTo>
                    <a:pt x="99059" y="244602"/>
                  </a:lnTo>
                  <a:close/>
                </a:path>
                <a:path w="147320" h="261620">
                  <a:moveTo>
                    <a:pt x="147065" y="243840"/>
                  </a:moveTo>
                  <a:lnTo>
                    <a:pt x="144017" y="235458"/>
                  </a:lnTo>
                  <a:lnTo>
                    <a:pt x="137159" y="231648"/>
                  </a:lnTo>
                  <a:lnTo>
                    <a:pt x="111251" y="219456"/>
                  </a:lnTo>
                  <a:lnTo>
                    <a:pt x="119633" y="231648"/>
                  </a:lnTo>
                  <a:lnTo>
                    <a:pt x="119633" y="255200"/>
                  </a:lnTo>
                  <a:lnTo>
                    <a:pt x="124205" y="257556"/>
                  </a:lnTo>
                  <a:lnTo>
                    <a:pt x="131063" y="261366"/>
                  </a:lnTo>
                  <a:lnTo>
                    <a:pt x="140207" y="258318"/>
                  </a:lnTo>
                  <a:lnTo>
                    <a:pt x="143255" y="251460"/>
                  </a:lnTo>
                  <a:lnTo>
                    <a:pt x="147065" y="243840"/>
                  </a:lnTo>
                  <a:close/>
                </a:path>
                <a:path w="147320" h="261620">
                  <a:moveTo>
                    <a:pt x="119633" y="255200"/>
                  </a:moveTo>
                  <a:lnTo>
                    <a:pt x="119633" y="231648"/>
                  </a:lnTo>
                  <a:lnTo>
                    <a:pt x="111251" y="219456"/>
                  </a:lnTo>
                  <a:lnTo>
                    <a:pt x="111251" y="250882"/>
                  </a:lnTo>
                  <a:lnTo>
                    <a:pt x="119633" y="255200"/>
                  </a:lnTo>
                  <a:close/>
                </a:path>
              </a:pathLst>
            </a:custGeom>
            <a:solidFill>
              <a:srgbClr val="000000"/>
            </a:solidFill>
          </p:spPr>
          <p:txBody>
            <a:bodyPr wrap="square" lIns="0" tIns="0" rIns="0" bIns="0" rtlCol="0"/>
            <a:lstStyle/>
            <a:p>
              <a:endParaRPr>
                <a:ea typeface="Arial Unicode MS"/>
              </a:endParaRPr>
            </a:p>
          </p:txBody>
        </p:sp>
        <p:sp>
          <p:nvSpPr>
            <p:cNvPr id="142" name="object 141"/>
            <p:cNvSpPr/>
            <p:nvPr/>
          </p:nvSpPr>
          <p:spPr>
            <a:xfrm>
              <a:off x="4710684" y="5715000"/>
              <a:ext cx="1400175" cy="243204"/>
            </a:xfrm>
            <a:custGeom>
              <a:avLst/>
              <a:gdLst/>
              <a:ahLst/>
              <a:cxnLst/>
              <a:rect l="l" t="t" r="r" b="b"/>
              <a:pathLst>
                <a:path w="1400175" h="243204">
                  <a:moveTo>
                    <a:pt x="699866" y="170462"/>
                  </a:moveTo>
                  <a:lnTo>
                    <a:pt x="672069" y="133954"/>
                  </a:lnTo>
                  <a:lnTo>
                    <a:pt x="632637" y="109189"/>
                  </a:lnTo>
                  <a:lnTo>
                    <a:pt x="585978" y="100584"/>
                  </a:lnTo>
                  <a:lnTo>
                    <a:pt x="122682" y="100584"/>
                  </a:lnTo>
                  <a:lnTo>
                    <a:pt x="87900" y="91839"/>
                  </a:lnTo>
                  <a:lnTo>
                    <a:pt x="59069" y="72423"/>
                  </a:lnTo>
                  <a:lnTo>
                    <a:pt x="38612" y="44418"/>
                  </a:lnTo>
                  <a:lnTo>
                    <a:pt x="28956" y="9906"/>
                  </a:lnTo>
                  <a:lnTo>
                    <a:pt x="28194" y="5334"/>
                  </a:lnTo>
                  <a:lnTo>
                    <a:pt x="28194" y="0"/>
                  </a:lnTo>
                  <a:lnTo>
                    <a:pt x="0" y="762"/>
                  </a:lnTo>
                  <a:lnTo>
                    <a:pt x="0" y="7620"/>
                  </a:lnTo>
                  <a:lnTo>
                    <a:pt x="762" y="14478"/>
                  </a:lnTo>
                  <a:lnTo>
                    <a:pt x="14083" y="59488"/>
                  </a:lnTo>
                  <a:lnTo>
                    <a:pt x="42529" y="95892"/>
                  </a:lnTo>
                  <a:lnTo>
                    <a:pt x="81904" y="120164"/>
                  </a:lnTo>
                  <a:lnTo>
                    <a:pt x="128016" y="128778"/>
                  </a:lnTo>
                  <a:lnTo>
                    <a:pt x="590550" y="128778"/>
                  </a:lnTo>
                  <a:lnTo>
                    <a:pt x="625448" y="137351"/>
                  </a:lnTo>
                  <a:lnTo>
                    <a:pt x="654424" y="156448"/>
                  </a:lnTo>
                  <a:lnTo>
                    <a:pt x="675085" y="184188"/>
                  </a:lnTo>
                  <a:lnTo>
                    <a:pt x="685038" y="218694"/>
                  </a:lnTo>
                  <a:lnTo>
                    <a:pt x="685800" y="223266"/>
                  </a:lnTo>
                  <a:lnTo>
                    <a:pt x="685800" y="221742"/>
                  </a:lnTo>
                  <a:lnTo>
                    <a:pt x="686562" y="214884"/>
                  </a:lnTo>
                  <a:lnTo>
                    <a:pt x="699158" y="171403"/>
                  </a:lnTo>
                  <a:lnTo>
                    <a:pt x="699866" y="170462"/>
                  </a:lnTo>
                  <a:close/>
                </a:path>
                <a:path w="1400175" h="243204">
                  <a:moveTo>
                    <a:pt x="713994" y="228600"/>
                  </a:moveTo>
                  <a:lnTo>
                    <a:pt x="713994" y="222504"/>
                  </a:lnTo>
                  <a:lnTo>
                    <a:pt x="713232" y="216408"/>
                  </a:lnTo>
                  <a:lnTo>
                    <a:pt x="700269" y="170991"/>
                  </a:lnTo>
                  <a:lnTo>
                    <a:pt x="699866" y="170462"/>
                  </a:lnTo>
                  <a:lnTo>
                    <a:pt x="699158" y="171403"/>
                  </a:lnTo>
                  <a:lnTo>
                    <a:pt x="686562" y="214884"/>
                  </a:lnTo>
                  <a:lnTo>
                    <a:pt x="685800" y="221742"/>
                  </a:lnTo>
                  <a:lnTo>
                    <a:pt x="685800" y="228600"/>
                  </a:lnTo>
                  <a:lnTo>
                    <a:pt x="713994" y="228600"/>
                  </a:lnTo>
                  <a:close/>
                </a:path>
                <a:path w="1400175" h="243204">
                  <a:moveTo>
                    <a:pt x="713994" y="236982"/>
                  </a:moveTo>
                  <a:lnTo>
                    <a:pt x="713994" y="228600"/>
                  </a:lnTo>
                  <a:lnTo>
                    <a:pt x="685800" y="228600"/>
                  </a:lnTo>
                  <a:lnTo>
                    <a:pt x="685800" y="236982"/>
                  </a:lnTo>
                  <a:lnTo>
                    <a:pt x="691896" y="243078"/>
                  </a:lnTo>
                  <a:lnTo>
                    <a:pt x="707898" y="243078"/>
                  </a:lnTo>
                  <a:lnTo>
                    <a:pt x="713994" y="236982"/>
                  </a:lnTo>
                  <a:close/>
                </a:path>
                <a:path w="1400175" h="243204">
                  <a:moveTo>
                    <a:pt x="1399794" y="6858"/>
                  </a:moveTo>
                  <a:lnTo>
                    <a:pt x="1399794" y="762"/>
                  </a:lnTo>
                  <a:lnTo>
                    <a:pt x="1371600" y="0"/>
                  </a:lnTo>
                  <a:lnTo>
                    <a:pt x="1371600" y="6096"/>
                  </a:lnTo>
                  <a:lnTo>
                    <a:pt x="1370838" y="10668"/>
                  </a:lnTo>
                  <a:lnTo>
                    <a:pt x="1338233" y="74714"/>
                  </a:lnTo>
                  <a:lnTo>
                    <a:pt x="1271016" y="100584"/>
                  </a:lnTo>
                  <a:lnTo>
                    <a:pt x="807720" y="100584"/>
                  </a:lnTo>
                  <a:lnTo>
                    <a:pt x="763555" y="110917"/>
                  </a:lnTo>
                  <a:lnTo>
                    <a:pt x="726095" y="135636"/>
                  </a:lnTo>
                  <a:lnTo>
                    <a:pt x="699866" y="170462"/>
                  </a:lnTo>
                  <a:lnTo>
                    <a:pt x="700269" y="170991"/>
                  </a:lnTo>
                  <a:lnTo>
                    <a:pt x="713232" y="216408"/>
                  </a:lnTo>
                  <a:lnTo>
                    <a:pt x="713994" y="222504"/>
                  </a:lnTo>
                  <a:lnTo>
                    <a:pt x="713994" y="224028"/>
                  </a:lnTo>
                  <a:lnTo>
                    <a:pt x="714756" y="219456"/>
                  </a:lnTo>
                  <a:lnTo>
                    <a:pt x="746817" y="155038"/>
                  </a:lnTo>
                  <a:lnTo>
                    <a:pt x="813816" y="128778"/>
                  </a:lnTo>
                  <a:lnTo>
                    <a:pt x="1278636" y="128778"/>
                  </a:lnTo>
                  <a:lnTo>
                    <a:pt x="1323170" y="118174"/>
                  </a:lnTo>
                  <a:lnTo>
                    <a:pt x="1360403" y="93030"/>
                  </a:lnTo>
                  <a:lnTo>
                    <a:pt x="1386851" y="56804"/>
                  </a:lnTo>
                  <a:lnTo>
                    <a:pt x="1399032" y="12954"/>
                  </a:lnTo>
                  <a:lnTo>
                    <a:pt x="1399794" y="6858"/>
                  </a:lnTo>
                  <a:close/>
                </a:path>
              </a:pathLst>
            </a:custGeom>
            <a:solidFill>
              <a:srgbClr val="CC0000"/>
            </a:solidFill>
          </p:spPr>
          <p:txBody>
            <a:bodyPr wrap="square" lIns="0" tIns="0" rIns="0" bIns="0" rtlCol="0"/>
            <a:lstStyle/>
            <a:p>
              <a:endParaRPr>
                <a:ea typeface="Arial Unicode MS"/>
              </a:endParaRPr>
            </a:p>
          </p:txBody>
        </p:sp>
        <p:sp>
          <p:nvSpPr>
            <p:cNvPr id="143" name="object 142"/>
            <p:cNvSpPr txBox="1"/>
            <p:nvPr/>
          </p:nvSpPr>
          <p:spPr>
            <a:xfrm>
              <a:off x="2324354" y="3787394"/>
              <a:ext cx="5252720" cy="2812415"/>
            </a:xfrm>
            <a:prstGeom prst="rect">
              <a:avLst/>
            </a:prstGeom>
          </p:spPr>
          <p:txBody>
            <a:bodyPr vert="horz" wrap="square" lIns="0" tIns="12700" rIns="0" bIns="0" rtlCol="0">
              <a:spAutoFit/>
            </a:bodyPr>
            <a:lstStyle/>
            <a:p>
              <a:pPr marL="62865" marR="4553585" indent="406400">
                <a:lnSpc>
                  <a:spcPct val="125000"/>
                </a:lnSpc>
                <a:spcBef>
                  <a:spcPts val="100"/>
                </a:spcBef>
              </a:pPr>
              <a:r>
                <a:rPr sz="2400" dirty="0">
                  <a:latin typeface="Comic Sans MS"/>
                  <a:ea typeface="Arial Unicode MS"/>
                  <a:cs typeface="Comic Sans MS"/>
                </a:rPr>
                <a:t>X  </a:t>
              </a:r>
              <a:r>
                <a:rPr sz="2400" spc="-5" dirty="0">
                  <a:latin typeface="Comic Sans MS"/>
                  <a:ea typeface="Arial Unicode MS"/>
                  <a:cs typeface="Comic Sans MS"/>
                </a:rPr>
                <a:t>F(X)</a:t>
              </a:r>
              <a:endParaRPr sz="2400" dirty="0">
                <a:latin typeface="Comic Sans MS"/>
                <a:ea typeface="Arial Unicode MS"/>
                <a:cs typeface="Comic Sans MS"/>
              </a:endParaRPr>
            </a:p>
            <a:p>
              <a:pPr marL="12700">
                <a:lnSpc>
                  <a:spcPct val="100000"/>
                </a:lnSpc>
                <a:spcBef>
                  <a:spcPts val="720"/>
                </a:spcBef>
              </a:pPr>
              <a:r>
                <a:rPr sz="2400" spc="-5" dirty="0">
                  <a:latin typeface="Comic Sans MS"/>
                  <a:ea typeface="Arial Unicode MS"/>
                  <a:cs typeface="Comic Sans MS"/>
                </a:rPr>
                <a:t>G(X)</a:t>
              </a:r>
              <a:endParaRPr sz="2400" dirty="0">
                <a:latin typeface="Comic Sans MS"/>
                <a:ea typeface="Arial Unicode MS"/>
                <a:cs typeface="Comic Sans MS"/>
              </a:endParaRPr>
            </a:p>
            <a:p>
              <a:pPr marL="50800">
                <a:lnSpc>
                  <a:spcPct val="100000"/>
                </a:lnSpc>
                <a:spcBef>
                  <a:spcPts val="720"/>
                </a:spcBef>
              </a:pPr>
              <a:r>
                <a:rPr sz="2400" spc="-5" dirty="0">
                  <a:latin typeface="Comic Sans MS"/>
                  <a:ea typeface="Arial Unicode MS"/>
                  <a:cs typeface="Comic Sans MS"/>
                </a:rPr>
                <a:t>P(X)</a:t>
              </a:r>
              <a:endParaRPr sz="2400" dirty="0">
                <a:latin typeface="Comic Sans MS"/>
                <a:ea typeface="Arial Unicode MS"/>
                <a:cs typeface="Comic Sans MS"/>
              </a:endParaRPr>
            </a:p>
            <a:p>
              <a:pPr>
                <a:lnSpc>
                  <a:spcPct val="100000"/>
                </a:lnSpc>
                <a:spcBef>
                  <a:spcPts val="15"/>
                </a:spcBef>
              </a:pPr>
              <a:endParaRPr sz="2300" dirty="0">
                <a:latin typeface="Comic Sans MS"/>
                <a:ea typeface="Arial Unicode MS"/>
                <a:cs typeface="Comic Sans MS"/>
              </a:endParaRPr>
            </a:p>
            <a:p>
              <a:pPr marL="738505" marR="5080">
                <a:lnSpc>
                  <a:spcPct val="100000"/>
                </a:lnSpc>
              </a:pPr>
              <a:r>
                <a:rPr sz="1800" dirty="0">
                  <a:solidFill>
                    <a:srgbClr val="CC0000"/>
                  </a:solidFill>
                  <a:latin typeface="Comic Sans MS"/>
                  <a:ea typeface="Arial Unicode MS"/>
                  <a:cs typeface="Comic Sans MS"/>
                </a:rPr>
                <a:t>F &amp; G are “idle”, </a:t>
              </a:r>
              <a:r>
                <a:rPr sz="1800" spc="-5" dirty="0">
                  <a:solidFill>
                    <a:srgbClr val="CC0000"/>
                  </a:solidFill>
                  <a:latin typeface="Comic Sans MS"/>
                  <a:ea typeface="Arial Unicode MS"/>
                  <a:cs typeface="Comic Sans MS"/>
                </a:rPr>
                <a:t>just </a:t>
              </a:r>
              <a:r>
                <a:rPr sz="1800" dirty="0">
                  <a:solidFill>
                    <a:srgbClr val="CC0000"/>
                  </a:solidFill>
                  <a:latin typeface="Comic Sans MS"/>
                  <a:ea typeface="Arial Unicode MS"/>
                  <a:cs typeface="Comic Sans MS"/>
                </a:rPr>
                <a:t>holding </a:t>
              </a:r>
              <a:r>
                <a:rPr sz="1800" spc="-5" dirty="0">
                  <a:solidFill>
                    <a:srgbClr val="CC0000"/>
                  </a:solidFill>
                  <a:latin typeface="Comic Sans MS"/>
                  <a:ea typeface="Arial Unicode MS"/>
                  <a:cs typeface="Comic Sans MS"/>
                </a:rPr>
                <a:t>their</a:t>
              </a:r>
              <a:r>
                <a:rPr sz="1800" spc="-100" dirty="0">
                  <a:solidFill>
                    <a:srgbClr val="CC0000"/>
                  </a:solidFill>
                  <a:latin typeface="Comic Sans MS"/>
                  <a:ea typeface="Arial Unicode MS"/>
                  <a:cs typeface="Comic Sans MS"/>
                </a:rPr>
                <a:t> </a:t>
              </a:r>
              <a:r>
                <a:rPr sz="1800" spc="-5" dirty="0">
                  <a:solidFill>
                    <a:srgbClr val="CC0000"/>
                  </a:solidFill>
                  <a:latin typeface="Comic Sans MS"/>
                  <a:ea typeface="Arial Unicode MS"/>
                  <a:cs typeface="Comic Sans MS"/>
                </a:rPr>
                <a:t>outputs  stable while </a:t>
              </a:r>
              <a:r>
                <a:rPr sz="1800" dirty="0">
                  <a:solidFill>
                    <a:srgbClr val="CC0000"/>
                  </a:solidFill>
                  <a:latin typeface="Comic Sans MS"/>
                  <a:ea typeface="Arial Unicode MS"/>
                  <a:cs typeface="Comic Sans MS"/>
                </a:rPr>
                <a:t>H performs </a:t>
              </a:r>
              <a:r>
                <a:rPr sz="1800" spc="-5" dirty="0">
                  <a:solidFill>
                    <a:srgbClr val="CC0000"/>
                  </a:solidFill>
                  <a:latin typeface="Comic Sans MS"/>
                  <a:ea typeface="Arial Unicode MS"/>
                  <a:cs typeface="Comic Sans MS"/>
                </a:rPr>
                <a:t>its</a:t>
              </a:r>
              <a:r>
                <a:rPr sz="1800" spc="-45" dirty="0">
                  <a:solidFill>
                    <a:srgbClr val="CC0000"/>
                  </a:solidFill>
                  <a:latin typeface="Comic Sans MS"/>
                  <a:ea typeface="Arial Unicode MS"/>
                  <a:cs typeface="Comic Sans MS"/>
                </a:rPr>
                <a:t> </a:t>
              </a:r>
              <a:r>
                <a:rPr sz="1800" spc="-5" dirty="0">
                  <a:solidFill>
                    <a:srgbClr val="CC0000"/>
                  </a:solidFill>
                  <a:latin typeface="Comic Sans MS"/>
                  <a:ea typeface="Arial Unicode MS"/>
                  <a:cs typeface="Comic Sans MS"/>
                </a:rPr>
                <a:t>computation</a:t>
              </a:r>
              <a:endParaRPr sz="1800" dirty="0">
                <a:latin typeface="Comic Sans MS"/>
                <a:ea typeface="Arial Unicode MS"/>
                <a:cs typeface="Comic Sans MS"/>
              </a:endParaRPr>
            </a:p>
          </p:txBody>
        </p:sp>
      </p:grpSp>
      <p:sp>
        <p:nvSpPr>
          <p:cNvPr id="3" name="文字方塊 2">
            <a:extLst>
              <a:ext uri="{FF2B5EF4-FFF2-40B4-BE49-F238E27FC236}">
                <a16:creationId xmlns:a16="http://schemas.microsoft.com/office/drawing/2014/main" id="{AD7642CD-3D3C-2D7B-21F2-430FB89DDCE6}"/>
              </a:ext>
            </a:extLst>
          </p:cNvPr>
          <p:cNvSpPr txBox="1"/>
          <p:nvPr/>
        </p:nvSpPr>
        <p:spPr>
          <a:xfrm>
            <a:off x="7824192" y="3212976"/>
            <a:ext cx="2031325" cy="369332"/>
          </a:xfrm>
          <a:prstGeom prst="rect">
            <a:avLst/>
          </a:prstGeom>
          <a:noFill/>
        </p:spPr>
        <p:txBody>
          <a:bodyPr wrap="none" rtlCol="0">
            <a:spAutoFit/>
          </a:bodyPr>
          <a:lstStyle/>
          <a:p>
            <a:r>
              <a:rPr lang="zh-TW" altLang="en-US" dirty="0"/>
              <a:t>讓硬體利用率提高</a:t>
            </a:r>
            <a:endParaRPr lang="en-US" dirty="0"/>
          </a:p>
        </p:txBody>
      </p:sp>
    </p:spTree>
    <p:extLst>
      <p:ext uri="{BB962C8B-B14F-4D97-AF65-F5344CB8AC3E}">
        <p14:creationId xmlns:p14="http://schemas.microsoft.com/office/powerpoint/2010/main" val="35375495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Unrolling the Loop Using Pipelining</a:t>
            </a:r>
          </a:p>
        </p:txBody>
      </p:sp>
      <p:sp>
        <p:nvSpPr>
          <p:cNvPr id="35" name="內容版面配置區 34">
            <a:extLst>
              <a:ext uri="{FF2B5EF4-FFF2-40B4-BE49-F238E27FC236}">
                <a16:creationId xmlns:a16="http://schemas.microsoft.com/office/drawing/2014/main" id="{6AA75376-CCA8-E764-C9F6-87560A6E2995}"/>
              </a:ext>
            </a:extLst>
          </p:cNvPr>
          <p:cNvSpPr>
            <a:spLocks noGrp="1"/>
          </p:cNvSpPr>
          <p:nvPr>
            <p:ph idx="1"/>
          </p:nvPr>
        </p:nvSpPr>
        <p:spPr>
          <a:xfrm>
            <a:off x="609600" y="1357314"/>
            <a:ext cx="6710536" cy="5000625"/>
          </a:xfrm>
        </p:spPr>
        <p:txBody>
          <a:bodyPr/>
          <a:lstStyle/>
          <a:p>
            <a:r>
              <a:rPr lang="en-US" dirty="0"/>
              <a:t>Calculation of X3</a:t>
            </a:r>
          </a:p>
          <a:p>
            <a:pPr lvl="1"/>
            <a:r>
              <a:rPr lang="en-US" dirty="0"/>
              <a:t>Throughput = 8/3, or 2.7 bits/clock</a:t>
            </a:r>
          </a:p>
          <a:p>
            <a:pPr lvl="1"/>
            <a:r>
              <a:rPr lang="en-US" dirty="0"/>
              <a:t>Latency = 3 clocks</a:t>
            </a:r>
          </a:p>
          <a:p>
            <a:pPr lvl="1"/>
            <a:r>
              <a:rPr lang="en-US" dirty="0"/>
              <a:t>Timing = One multiplier in the critical path</a:t>
            </a:r>
          </a:p>
          <a:p>
            <a:pPr lvl="1"/>
            <a:r>
              <a:rPr lang="en-US" dirty="0"/>
              <a:t>Iterative implementation:</a:t>
            </a:r>
          </a:p>
          <a:p>
            <a:pPr lvl="2"/>
            <a:r>
              <a:rPr lang="en-US" dirty="0"/>
              <a:t>No new computations can begin until the  previous computation has completed</a:t>
            </a:r>
          </a:p>
          <a:p>
            <a:endParaRPr lang="en-US" dirty="0"/>
          </a:p>
        </p:txBody>
      </p:sp>
      <p:sp>
        <p:nvSpPr>
          <p:cNvPr id="5" name="object 5"/>
          <p:cNvSpPr txBox="1"/>
          <p:nvPr/>
        </p:nvSpPr>
        <p:spPr>
          <a:xfrm>
            <a:off x="7440804" y="1163676"/>
            <a:ext cx="2760345" cy="4770755"/>
          </a:xfrm>
          <a:prstGeom prst="rect">
            <a:avLst/>
          </a:prstGeom>
          <a:ln w="31750">
            <a:solidFill>
              <a:srgbClr val="C0C0C0"/>
            </a:solidFill>
          </a:ln>
        </p:spPr>
        <p:txBody>
          <a:bodyPr vert="horz" wrap="square" lIns="0" tIns="33020" rIns="0" bIns="0" rtlCol="0">
            <a:spAutoFit/>
          </a:bodyPr>
          <a:lstStyle/>
          <a:p>
            <a:pPr marL="92075" marR="1049655" lvl="0" indent="0" algn="l" defTabSz="914400" rtl="0" eaLnBrk="1" fontAlgn="auto" latinLnBrk="0" hangingPunct="1">
              <a:lnSpc>
                <a:spcPct val="100000"/>
              </a:lnSpc>
              <a:spcBef>
                <a:spcPts val="26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module </a:t>
            </a:r>
            <a:r>
              <a:rPr kumimoji="0" sz="1600" b="0" i="0" u="none" strike="noStrike" kern="1200" cap="none" spc="-10" normalizeH="0" baseline="0" noProof="0" dirty="0">
                <a:ln>
                  <a:noFill/>
                </a:ln>
                <a:solidFill>
                  <a:prstClr val="black"/>
                </a:solidFill>
                <a:effectLst/>
                <a:uLnTx/>
                <a:uFillTx/>
                <a:latin typeface="Calibri"/>
                <a:ea typeface="+mn-ea"/>
                <a:cs typeface="Calibri"/>
              </a:rPr>
              <a:t>power3(  </a:t>
            </a: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X3,  </a:t>
            </a: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5" normalizeH="0" baseline="0" noProof="0" dirty="0">
                <a:ln>
                  <a:noFill/>
                </a:ln>
                <a:solidFill>
                  <a:prstClr val="black"/>
                </a:solidFill>
                <a:effectLst/>
                <a:uLnTx/>
                <a:uFillTx/>
                <a:latin typeface="Calibri"/>
                <a:ea typeface="+mn-ea"/>
                <a:cs typeface="Calibri"/>
              </a:rPr>
              <a:t>finished,  </a:t>
            </a: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[7:0]</a:t>
            </a:r>
            <a:r>
              <a:rPr kumimoji="0" sz="1600" b="0" i="0" u="none" strike="noStrike" kern="1200" cap="none" spc="-2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128587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clk, </a:t>
            </a:r>
            <a:r>
              <a:rPr kumimoji="0" sz="1600" b="0" i="0" u="none" strike="noStrike" kern="1200" cap="none" spc="-10" normalizeH="0" baseline="0" noProof="0" dirty="0">
                <a:ln>
                  <a:noFill/>
                </a:ln>
                <a:solidFill>
                  <a:prstClr val="black"/>
                </a:solidFill>
                <a:effectLst/>
                <a:uLnTx/>
                <a:uFillTx/>
                <a:latin typeface="Calibri"/>
                <a:ea typeface="+mn-ea"/>
                <a:cs typeface="Calibri"/>
              </a:rPr>
              <a:t>start);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a:t>
            </a:r>
            <a:r>
              <a:rPr kumimoji="0" sz="1600" b="0" i="0" u="none" strike="noStrike" kern="1200" cap="none" spc="-3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ncount;</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30" normalizeH="0" baseline="0" noProof="0" dirty="0">
                <a:ln>
                  <a:noFill/>
                </a:ln>
                <a:solidFill>
                  <a:prstClr val="black"/>
                </a:solidFill>
                <a:effectLst/>
                <a:uLnTx/>
                <a:uFillTx/>
                <a:latin typeface="Calibri"/>
                <a:ea typeface="+mn-ea"/>
                <a:cs typeface="Calibri"/>
              </a:rPr>
              <a:t>Xpower,</a:t>
            </a:r>
            <a:r>
              <a:rPr kumimoji="0" sz="1600" b="0" i="0" u="none" strike="noStrike" kern="1200" cap="none" spc="6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Xin;</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111125" lvl="0" indent="-45720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finished = </a:t>
            </a:r>
            <a:r>
              <a:rPr kumimoji="0" sz="1600" b="0" i="0" u="none" strike="noStrike" kern="1200" cap="none" spc="-10" normalizeH="0" baseline="0" noProof="0" dirty="0">
                <a:ln>
                  <a:noFill/>
                </a:ln>
                <a:solidFill>
                  <a:prstClr val="black"/>
                </a:solidFill>
                <a:effectLst/>
                <a:uLnTx/>
                <a:uFillTx/>
                <a:latin typeface="Calibri"/>
                <a:ea typeface="+mn-ea"/>
                <a:cs typeface="Calibri"/>
              </a:rPr>
              <a:t>(ncount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0);  </a:t>
            </a:r>
            <a:r>
              <a:rPr kumimoji="0" sz="1600" b="0" i="0" u="none" strike="noStrike" kern="1200" cap="none" spc="-10" normalizeH="0" baseline="0" noProof="0" dirty="0">
                <a:ln>
                  <a:noFill/>
                </a:ln>
                <a:solidFill>
                  <a:srgbClr val="0000FF"/>
                </a:solidFill>
                <a:effectLst/>
                <a:uLnTx/>
                <a:uFillTx/>
                <a:latin typeface="Calibri"/>
                <a:ea typeface="+mn-ea"/>
                <a:cs typeface="Calibri"/>
              </a:rPr>
              <a:t>always</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45339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0" normalizeH="0" baseline="0" noProof="0" dirty="0">
                <a:ln>
                  <a:noFill/>
                </a:ln>
                <a:solidFill>
                  <a:srgbClr val="0000FF"/>
                </a:solidFill>
                <a:effectLst/>
                <a:uLnTx/>
                <a:uFillTx/>
                <a:latin typeface="Calibri"/>
                <a:ea typeface="+mn-ea"/>
                <a:cs typeface="Calibri"/>
              </a:rPr>
              <a:t>if </a:t>
            </a:r>
            <a:r>
              <a:rPr kumimoji="0" sz="1600" b="0" i="0" u="none" strike="noStrike" kern="1200" cap="none" spc="-10" normalizeH="0" baseline="0" noProof="0" dirty="0">
                <a:ln>
                  <a:noFill/>
                </a:ln>
                <a:solidFill>
                  <a:prstClr val="black"/>
                </a:solidFill>
                <a:effectLst/>
                <a:uLnTx/>
                <a:uFillTx/>
                <a:latin typeface="Calibri"/>
                <a:ea typeface="+mn-ea"/>
                <a:cs typeface="Calibri"/>
              </a:rPr>
              <a:t>(start) </a:t>
            </a:r>
            <a:r>
              <a:rPr kumimoji="0" sz="1600" b="0" i="0" u="none" strike="noStrike" kern="1200" cap="none" spc="-5" normalizeH="0" baseline="0" noProof="0" dirty="0">
                <a:ln>
                  <a:noFill/>
                </a:ln>
                <a:solidFill>
                  <a:srgbClr val="0000FF"/>
                </a:solidFill>
                <a:effectLst/>
                <a:uLnTx/>
                <a:uFillTx/>
                <a:latin typeface="Calibri"/>
                <a:ea typeface="+mn-ea"/>
                <a:cs typeface="Calibri"/>
              </a:rPr>
              <a:t>begin  </a:t>
            </a:r>
            <a:r>
              <a:rPr kumimoji="0" sz="1600" b="0" i="0" u="none" strike="noStrike" kern="1200" cap="none" spc="-1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prstClr val="black"/>
                </a:solidFill>
                <a:effectLst/>
                <a:uLnTx/>
                <a:uFillTx/>
                <a:latin typeface="Calibri"/>
                <a:ea typeface="+mn-ea"/>
                <a:cs typeface="Calibri"/>
              </a:rPr>
              <a:t>&lt;= X; </a:t>
            </a:r>
            <a:r>
              <a:rPr kumimoji="0" sz="1600" b="0" i="0" u="none" strike="noStrike" kern="1200" cap="none" spc="-10" normalizeH="0" baseline="0" noProof="0" dirty="0">
                <a:ln>
                  <a:noFill/>
                </a:ln>
                <a:solidFill>
                  <a:prstClr val="black"/>
                </a:solidFill>
                <a:effectLst/>
                <a:uLnTx/>
                <a:uFillTx/>
                <a:latin typeface="Calibri"/>
                <a:ea typeface="+mn-ea"/>
                <a:cs typeface="Calibri"/>
              </a:rPr>
              <a:t>Xin&lt;=X;  ncount </a:t>
            </a:r>
            <a:r>
              <a:rPr kumimoji="0" sz="1600" b="0" i="0" u="none" strike="noStrike" kern="1200" cap="none" spc="-5" normalizeH="0" baseline="0" noProof="0" dirty="0">
                <a:ln>
                  <a:noFill/>
                </a:ln>
                <a:solidFill>
                  <a:prstClr val="black"/>
                </a:solidFill>
                <a:effectLst/>
                <a:uLnTx/>
                <a:uFillTx/>
                <a:latin typeface="Calibri"/>
                <a:ea typeface="+mn-ea"/>
                <a:cs typeface="Calibri"/>
              </a:rPr>
              <a:t>&lt;=</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2;</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X3 &lt;=</a:t>
            </a:r>
            <a:r>
              <a:rPr kumimoji="0" sz="1600" b="0" i="0" u="none" strike="noStrike" kern="1200" cap="none" spc="0" normalizeH="0" baseline="0" noProof="0" dirty="0">
                <a:ln>
                  <a:noFill/>
                </a:ln>
                <a:solidFill>
                  <a:prstClr val="black"/>
                </a:solidFill>
                <a:effectLst/>
                <a:uLnTx/>
                <a:uFillTx/>
                <a:latin typeface="Calibri"/>
                <a:ea typeface="+mn-ea"/>
                <a:cs typeface="Calibri"/>
              </a:rPr>
              <a:t> </a:t>
            </a:r>
            <a:r>
              <a:rPr kumimoji="0" sz="1600" b="0" i="0" u="none" strike="noStrike" kern="1200" cap="none" spc="-15" normalizeH="0" baseline="0" noProof="0" dirty="0">
                <a:ln>
                  <a:noFill/>
                </a:ln>
                <a:solidFill>
                  <a:prstClr val="black"/>
                </a:solidFill>
                <a:effectLst/>
                <a:uLnTx/>
                <a:uFillTx/>
                <a:latin typeface="Calibri"/>
                <a:ea typeface="+mn-ea"/>
                <a:cs typeface="Calibri"/>
              </a:rPr>
              <a:t>XPower;</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13906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else if</a:t>
            </a:r>
            <a:r>
              <a:rPr kumimoji="0" sz="1600" b="0" i="0" u="none" strike="noStrike" kern="1200" cap="none" spc="-5" normalizeH="0" baseline="0" noProof="0" dirty="0">
                <a:ln>
                  <a:noFill/>
                </a:ln>
                <a:solidFill>
                  <a:prstClr val="black"/>
                </a:solidFill>
                <a:effectLst/>
                <a:uLnTx/>
                <a:uFillTx/>
                <a:latin typeface="Calibri"/>
                <a:ea typeface="+mn-ea"/>
                <a:cs typeface="Calibri"/>
              </a:rPr>
              <a:t>(!finished) </a:t>
            </a:r>
            <a:r>
              <a:rPr kumimoji="0" sz="1600" b="0" i="0" u="none" strike="noStrike" kern="1200" cap="none" spc="-5" normalizeH="0" baseline="0" noProof="0" dirty="0">
                <a:ln>
                  <a:noFill/>
                </a:ln>
                <a:solidFill>
                  <a:srgbClr val="0000FF"/>
                </a:solidFill>
                <a:effectLst/>
                <a:uLnTx/>
                <a:uFillTx/>
                <a:latin typeface="Calibri"/>
                <a:ea typeface="+mn-ea"/>
                <a:cs typeface="Calibri"/>
              </a:rPr>
              <a:t>begin  </a:t>
            </a:r>
            <a:r>
              <a:rPr kumimoji="0" sz="1600" b="0" i="0" u="none" strike="noStrike" kern="1200" cap="none" spc="-10" normalizeH="0" baseline="0" noProof="0" dirty="0">
                <a:ln>
                  <a:noFill/>
                </a:ln>
                <a:solidFill>
                  <a:prstClr val="black"/>
                </a:solidFill>
                <a:effectLst/>
                <a:uLnTx/>
                <a:uFillTx/>
                <a:latin typeface="Calibri"/>
                <a:ea typeface="+mn-ea"/>
                <a:cs typeface="Calibri"/>
              </a:rPr>
              <a:t>ncount </a:t>
            </a:r>
            <a:r>
              <a:rPr kumimoji="0" sz="1600" b="0" i="0" u="none" strike="noStrike" kern="1200" cap="none" spc="-5" normalizeH="0" baseline="0" noProof="0" dirty="0">
                <a:ln>
                  <a:noFill/>
                </a:ln>
                <a:solidFill>
                  <a:prstClr val="black"/>
                </a:solidFill>
                <a:effectLst/>
                <a:uLnTx/>
                <a:uFillTx/>
                <a:latin typeface="Calibri"/>
                <a:ea typeface="+mn-ea"/>
                <a:cs typeface="Calibri"/>
              </a:rPr>
              <a:t>&lt;= </a:t>
            </a:r>
            <a:r>
              <a:rPr kumimoji="0" sz="1600" b="0" i="0" u="none" strike="noStrike" kern="1200" cap="none" spc="-10" normalizeH="0" baseline="0" noProof="0" dirty="0">
                <a:ln>
                  <a:noFill/>
                </a:ln>
                <a:solidFill>
                  <a:prstClr val="black"/>
                </a:solidFill>
                <a:effectLst/>
                <a:uLnTx/>
                <a:uFillTx/>
                <a:latin typeface="Calibri"/>
                <a:ea typeface="+mn-ea"/>
                <a:cs typeface="Calibri"/>
              </a:rPr>
              <a:t>ncount </a:t>
            </a:r>
            <a:r>
              <a:rPr kumimoji="0" sz="1600" b="0" i="0" u="none" strike="noStrike" kern="1200" cap="none" spc="-5" normalizeH="0" baseline="0" noProof="0" dirty="0">
                <a:ln>
                  <a:noFill/>
                </a:ln>
                <a:solidFill>
                  <a:prstClr val="black"/>
                </a:solidFill>
                <a:effectLst/>
                <a:uLnTx/>
                <a:uFillTx/>
                <a:latin typeface="Calibri"/>
                <a:ea typeface="+mn-ea"/>
                <a:cs typeface="Calibri"/>
              </a:rPr>
              <a:t>- 1;  </a:t>
            </a:r>
            <a:r>
              <a:rPr kumimoji="0" sz="1600" b="0" i="0" u="none" strike="noStrike" kern="1200" cap="none" spc="-1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prstClr val="black"/>
                </a:solidFill>
                <a:effectLst/>
                <a:uLnTx/>
                <a:uFillTx/>
                <a:latin typeface="Calibri"/>
                <a:ea typeface="+mn-ea"/>
                <a:cs typeface="Calibri"/>
              </a:rPr>
              <a:t>&lt;= </a:t>
            </a:r>
            <a:r>
              <a:rPr kumimoji="0" sz="1600" b="0" i="0" u="none" strike="noStrike" kern="1200" cap="none" spc="-1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prstClr val="black"/>
                </a:solidFill>
                <a:effectLst/>
                <a:uLnTx/>
                <a:uFillTx/>
                <a:latin typeface="Calibri"/>
                <a:ea typeface="+mn-ea"/>
                <a:cs typeface="Calibri"/>
              </a:rPr>
              <a:t>*</a:t>
            </a:r>
            <a:r>
              <a:rPr kumimoji="0" sz="1600" b="0" i="0" u="none" strike="noStrike" kern="1200" cap="none" spc="5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Xin;</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5492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endmodule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p:nvPr/>
        </p:nvSpPr>
        <p:spPr>
          <a:xfrm>
            <a:off x="4627336" y="4979059"/>
            <a:ext cx="598805" cy="781050"/>
          </a:xfrm>
          <a:custGeom>
            <a:avLst/>
            <a:gdLst/>
            <a:ahLst/>
            <a:cxnLst/>
            <a:rect l="l" t="t" r="r" b="b"/>
            <a:pathLst>
              <a:path w="598804" h="781050">
                <a:moveTo>
                  <a:pt x="0" y="780651"/>
                </a:moveTo>
                <a:lnTo>
                  <a:pt x="598566" y="780651"/>
                </a:lnTo>
                <a:lnTo>
                  <a:pt x="598566" y="0"/>
                </a:lnTo>
                <a:lnTo>
                  <a:pt x="0" y="0"/>
                </a:lnTo>
                <a:lnTo>
                  <a:pt x="0" y="780651"/>
                </a:lnTo>
                <a:close/>
              </a:path>
            </a:pathLst>
          </a:custGeom>
          <a:ln w="2733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4641524" y="5486910"/>
            <a:ext cx="128905" cy="204470"/>
          </a:xfrm>
          <a:custGeom>
            <a:avLst/>
            <a:gdLst/>
            <a:ahLst/>
            <a:cxnLst/>
            <a:rect l="l" t="t" r="r" b="b"/>
            <a:pathLst>
              <a:path w="128904" h="204470">
                <a:moveTo>
                  <a:pt x="0" y="0"/>
                </a:moveTo>
                <a:lnTo>
                  <a:pt x="128327" y="102237"/>
                </a:lnTo>
                <a:lnTo>
                  <a:pt x="0" y="204461"/>
                </a:lnTo>
              </a:path>
            </a:pathLst>
          </a:custGeom>
          <a:ln w="273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4175972" y="5604448"/>
            <a:ext cx="451484" cy="398145"/>
          </a:xfrm>
          <a:custGeom>
            <a:avLst/>
            <a:gdLst/>
            <a:ahLst/>
            <a:cxnLst/>
            <a:rect l="l" t="t" r="r" b="b"/>
            <a:pathLst>
              <a:path w="451485" h="398145">
                <a:moveTo>
                  <a:pt x="0" y="397981"/>
                </a:moveTo>
                <a:lnTo>
                  <a:pt x="256528" y="397981"/>
                </a:lnTo>
                <a:lnTo>
                  <a:pt x="256528" y="0"/>
                </a:lnTo>
                <a:lnTo>
                  <a:pt x="451363" y="0"/>
                </a:lnTo>
              </a:path>
            </a:pathLst>
          </a:custGeom>
          <a:ln w="2732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4145283" y="6066808"/>
            <a:ext cx="210820" cy="196208"/>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Clk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p:nvPr/>
        </p:nvSpPr>
        <p:spPr>
          <a:xfrm>
            <a:off x="3506212" y="4808547"/>
            <a:ext cx="380365" cy="909955"/>
          </a:xfrm>
          <a:custGeom>
            <a:avLst/>
            <a:gdLst/>
            <a:ahLst/>
            <a:cxnLst/>
            <a:rect l="l" t="t" r="r" b="b"/>
            <a:pathLst>
              <a:path w="380364" h="909954">
                <a:moveTo>
                  <a:pt x="0" y="0"/>
                </a:moveTo>
                <a:lnTo>
                  <a:pt x="0" y="909609"/>
                </a:lnTo>
                <a:lnTo>
                  <a:pt x="380041" y="682191"/>
                </a:lnTo>
                <a:lnTo>
                  <a:pt x="380041" y="227418"/>
                </a:lnTo>
              </a:path>
            </a:pathLst>
          </a:custGeom>
          <a:ln w="273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506212" y="4808547"/>
            <a:ext cx="380365" cy="227965"/>
          </a:xfrm>
          <a:custGeom>
            <a:avLst/>
            <a:gdLst/>
            <a:ahLst/>
            <a:cxnLst/>
            <a:rect l="l" t="t" r="r" b="b"/>
            <a:pathLst>
              <a:path w="380364" h="227964">
                <a:moveTo>
                  <a:pt x="0" y="0"/>
                </a:moveTo>
                <a:lnTo>
                  <a:pt x="380041" y="227418"/>
                </a:lnTo>
              </a:path>
            </a:pathLst>
          </a:custGeom>
          <a:ln w="2730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718591" y="5591081"/>
            <a:ext cx="0" cy="240665"/>
          </a:xfrm>
          <a:custGeom>
            <a:avLst/>
            <a:gdLst/>
            <a:ahLst/>
            <a:cxnLst/>
            <a:rect l="l" t="t" r="r" b="b"/>
            <a:pathLst>
              <a:path h="240664">
                <a:moveTo>
                  <a:pt x="0" y="0"/>
                </a:moveTo>
                <a:lnTo>
                  <a:pt x="0" y="240229"/>
                </a:lnTo>
              </a:path>
            </a:pathLst>
          </a:custGeom>
          <a:ln w="273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287688" y="5035964"/>
            <a:ext cx="219075" cy="0"/>
          </a:xfrm>
          <a:custGeom>
            <a:avLst/>
            <a:gdLst/>
            <a:ahLst/>
            <a:cxnLst/>
            <a:rect l="l" t="t" r="r" b="b"/>
            <a:pathLst>
              <a:path w="219075">
                <a:moveTo>
                  <a:pt x="218524" y="0"/>
                </a:moveTo>
                <a:lnTo>
                  <a:pt x="0"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3278186" y="5490738"/>
            <a:ext cx="228600" cy="0"/>
          </a:xfrm>
          <a:custGeom>
            <a:avLst/>
            <a:gdLst/>
            <a:ahLst/>
            <a:cxnLst/>
            <a:rect l="l" t="t" r="r" b="b"/>
            <a:pathLst>
              <a:path w="228600">
                <a:moveTo>
                  <a:pt x="228025" y="0"/>
                </a:moveTo>
                <a:lnTo>
                  <a:pt x="0"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3886254" y="5263319"/>
            <a:ext cx="735965" cy="0"/>
          </a:xfrm>
          <a:custGeom>
            <a:avLst/>
            <a:gdLst/>
            <a:ahLst/>
            <a:cxnLst/>
            <a:rect l="l" t="t" r="r" b="b"/>
            <a:pathLst>
              <a:path w="735964">
                <a:moveTo>
                  <a:pt x="0" y="0"/>
                </a:moveTo>
                <a:lnTo>
                  <a:pt x="735381"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txBox="1"/>
          <p:nvPr/>
        </p:nvSpPr>
        <p:spPr>
          <a:xfrm>
            <a:off x="3525181" y="5790111"/>
            <a:ext cx="360680" cy="226985"/>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a:ea typeface="+mn-ea"/>
                <a:cs typeface="Calibri"/>
              </a:rPr>
              <a:t>start</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17" name="object 17"/>
          <p:cNvSpPr txBox="1"/>
          <p:nvPr/>
        </p:nvSpPr>
        <p:spPr>
          <a:xfrm>
            <a:off x="3567936" y="4889598"/>
            <a:ext cx="115570" cy="226985"/>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a:ea typeface="+mn-ea"/>
                <a:cs typeface="Calibri"/>
              </a:rPr>
              <a:t>0</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18" name="object 18"/>
          <p:cNvSpPr txBox="1"/>
          <p:nvPr/>
        </p:nvSpPr>
        <p:spPr>
          <a:xfrm>
            <a:off x="3567936" y="5382350"/>
            <a:ext cx="115570" cy="226985"/>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a:ea typeface="+mn-ea"/>
                <a:cs typeface="Calibri"/>
              </a:rPr>
              <a:t>1</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19" name="object 19"/>
          <p:cNvSpPr txBox="1"/>
          <p:nvPr/>
        </p:nvSpPr>
        <p:spPr>
          <a:xfrm>
            <a:off x="2769849" y="5335274"/>
            <a:ext cx="454025" cy="226985"/>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a:ea typeface="+mn-ea"/>
                <a:cs typeface="Calibri"/>
              </a:rPr>
              <a:t>X[</a:t>
            </a:r>
            <a:r>
              <a:rPr kumimoji="0" sz="1400" b="0" i="0" u="none" strike="noStrike" kern="1200" cap="none" spc="-10" normalizeH="0" baseline="0" noProof="0" dirty="0">
                <a:ln>
                  <a:noFill/>
                </a:ln>
                <a:solidFill>
                  <a:prstClr val="black"/>
                </a:solidFill>
                <a:effectLst/>
                <a:uLnTx/>
                <a:uFillTx/>
                <a:latin typeface="Calibri"/>
                <a:ea typeface="+mn-ea"/>
                <a:cs typeface="Calibri"/>
              </a:rPr>
              <a:t>0</a:t>
            </a:r>
            <a:r>
              <a:rPr kumimoji="0" sz="1400" b="0" i="0" u="none" strike="noStrike" kern="1200" cap="none" spc="-5" normalizeH="0" baseline="0" noProof="0" dirty="0">
                <a:ln>
                  <a:noFill/>
                </a:ln>
                <a:solidFill>
                  <a:prstClr val="black"/>
                </a:solidFill>
                <a:effectLst/>
                <a:uLnTx/>
                <a:uFillTx/>
                <a:latin typeface="Calibri"/>
                <a:ea typeface="+mn-ea"/>
                <a:cs typeface="Calibri"/>
              </a:rPr>
              <a:t>:7]</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
        <p:nvSpPr>
          <p:cNvPr id="20" name="object 20"/>
          <p:cNvSpPr/>
          <p:nvPr/>
        </p:nvSpPr>
        <p:spPr>
          <a:xfrm>
            <a:off x="5838751" y="5149646"/>
            <a:ext cx="227965" cy="227965"/>
          </a:xfrm>
          <a:custGeom>
            <a:avLst/>
            <a:gdLst/>
            <a:ahLst/>
            <a:cxnLst/>
            <a:rect l="l" t="t" r="r" b="b"/>
            <a:pathLst>
              <a:path w="227964" h="227964">
                <a:moveTo>
                  <a:pt x="194613" y="194079"/>
                </a:moveTo>
                <a:lnTo>
                  <a:pt x="219624" y="156467"/>
                </a:lnTo>
                <a:lnTo>
                  <a:pt x="227961" y="113679"/>
                </a:lnTo>
                <a:lnTo>
                  <a:pt x="219624" y="70887"/>
                </a:lnTo>
                <a:lnTo>
                  <a:pt x="194613" y="33269"/>
                </a:lnTo>
                <a:lnTo>
                  <a:pt x="156874" y="8317"/>
                </a:lnTo>
                <a:lnTo>
                  <a:pt x="113980" y="0"/>
                </a:lnTo>
                <a:lnTo>
                  <a:pt x="71087" y="8317"/>
                </a:lnTo>
                <a:lnTo>
                  <a:pt x="33348" y="33269"/>
                </a:lnTo>
                <a:lnTo>
                  <a:pt x="8337" y="70887"/>
                </a:lnTo>
                <a:lnTo>
                  <a:pt x="0" y="113679"/>
                </a:lnTo>
                <a:lnTo>
                  <a:pt x="8337" y="156467"/>
                </a:lnTo>
                <a:lnTo>
                  <a:pt x="33348" y="194079"/>
                </a:lnTo>
                <a:lnTo>
                  <a:pt x="71087" y="219059"/>
                </a:lnTo>
                <a:lnTo>
                  <a:pt x="113980" y="227386"/>
                </a:lnTo>
                <a:lnTo>
                  <a:pt x="156874" y="219059"/>
                </a:lnTo>
                <a:lnTo>
                  <a:pt x="194613" y="194079"/>
                </a:lnTo>
                <a:close/>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5872099" y="5182915"/>
            <a:ext cx="161290" cy="161290"/>
          </a:xfrm>
          <a:custGeom>
            <a:avLst/>
            <a:gdLst/>
            <a:ahLst/>
            <a:cxnLst/>
            <a:rect l="l" t="t" r="r" b="b"/>
            <a:pathLst>
              <a:path w="161289" h="161289">
                <a:moveTo>
                  <a:pt x="161264" y="160809"/>
                </a:moveTo>
                <a:lnTo>
                  <a:pt x="0" y="0"/>
                </a:lnTo>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5873366" y="5184152"/>
            <a:ext cx="161290" cy="161290"/>
          </a:xfrm>
          <a:custGeom>
            <a:avLst/>
            <a:gdLst/>
            <a:ahLst/>
            <a:cxnLst/>
            <a:rect l="l" t="t" r="r" b="b"/>
            <a:pathLst>
              <a:path w="161289" h="161289">
                <a:moveTo>
                  <a:pt x="161137" y="0"/>
                </a:moveTo>
                <a:lnTo>
                  <a:pt x="0" y="160784"/>
                </a:lnTo>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5225901" y="5263319"/>
            <a:ext cx="458470" cy="0"/>
          </a:xfrm>
          <a:custGeom>
            <a:avLst/>
            <a:gdLst/>
            <a:ahLst/>
            <a:cxnLst/>
            <a:rect l="l" t="t" r="r" b="b"/>
            <a:pathLst>
              <a:path w="458470">
                <a:moveTo>
                  <a:pt x="0" y="0"/>
                </a:moveTo>
                <a:lnTo>
                  <a:pt x="458330"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5669411" y="5204192"/>
            <a:ext cx="178435" cy="118745"/>
          </a:xfrm>
          <a:custGeom>
            <a:avLst/>
            <a:gdLst/>
            <a:ahLst/>
            <a:cxnLst/>
            <a:rect l="l" t="t" r="r" b="b"/>
            <a:pathLst>
              <a:path w="178435" h="118745">
                <a:moveTo>
                  <a:pt x="0" y="0"/>
                </a:moveTo>
                <a:lnTo>
                  <a:pt x="0" y="118257"/>
                </a:lnTo>
                <a:lnTo>
                  <a:pt x="177859" y="59128"/>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3401700" y="5490739"/>
            <a:ext cx="0" cy="909955"/>
          </a:xfrm>
          <a:custGeom>
            <a:avLst/>
            <a:gdLst/>
            <a:ahLst/>
            <a:cxnLst/>
            <a:rect l="l" t="t" r="r" b="b"/>
            <a:pathLst>
              <a:path h="909954">
                <a:moveTo>
                  <a:pt x="0" y="0"/>
                </a:moveTo>
                <a:lnTo>
                  <a:pt x="0" y="909676"/>
                </a:lnTo>
              </a:path>
            </a:pathLst>
          </a:custGeom>
          <a:ln w="273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5956215" y="5539582"/>
            <a:ext cx="0" cy="855344"/>
          </a:xfrm>
          <a:custGeom>
            <a:avLst/>
            <a:gdLst/>
            <a:ahLst/>
            <a:cxnLst/>
            <a:rect l="l" t="t" r="r" b="b"/>
            <a:pathLst>
              <a:path h="855345">
                <a:moveTo>
                  <a:pt x="0" y="0"/>
                </a:moveTo>
                <a:lnTo>
                  <a:pt x="0" y="855095"/>
                </a:lnTo>
              </a:path>
            </a:pathLst>
          </a:custGeom>
          <a:ln w="273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5896929" y="5376978"/>
            <a:ext cx="118745" cy="177800"/>
          </a:xfrm>
          <a:custGeom>
            <a:avLst/>
            <a:gdLst/>
            <a:ahLst/>
            <a:cxnLst/>
            <a:rect l="l" t="t" r="r" b="b"/>
            <a:pathLst>
              <a:path w="118745" h="177800">
                <a:moveTo>
                  <a:pt x="59286" y="0"/>
                </a:moveTo>
                <a:lnTo>
                  <a:pt x="0" y="177386"/>
                </a:lnTo>
                <a:lnTo>
                  <a:pt x="118573" y="177386"/>
                </a:lnTo>
                <a:lnTo>
                  <a:pt x="5928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401701" y="6394677"/>
            <a:ext cx="2554605" cy="6350"/>
          </a:xfrm>
          <a:custGeom>
            <a:avLst/>
            <a:gdLst/>
            <a:ahLst/>
            <a:cxnLst/>
            <a:rect l="l" t="t" r="r" b="b"/>
            <a:pathLst>
              <a:path w="2554604" h="6350">
                <a:moveTo>
                  <a:pt x="0" y="5737"/>
                </a:moveTo>
                <a:lnTo>
                  <a:pt x="2554515"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6066680" y="5268335"/>
            <a:ext cx="185420" cy="0"/>
          </a:xfrm>
          <a:custGeom>
            <a:avLst/>
            <a:gdLst/>
            <a:ahLst/>
            <a:cxnLst/>
            <a:rect l="l" t="t" r="r" b="b"/>
            <a:pathLst>
              <a:path w="185420">
                <a:moveTo>
                  <a:pt x="0" y="0"/>
                </a:moveTo>
                <a:lnTo>
                  <a:pt x="185333"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3287688" y="4581128"/>
            <a:ext cx="2964815" cy="0"/>
          </a:xfrm>
          <a:custGeom>
            <a:avLst/>
            <a:gdLst/>
            <a:ahLst/>
            <a:cxnLst/>
            <a:rect l="l" t="t" r="r" b="b"/>
            <a:pathLst>
              <a:path w="2964815">
                <a:moveTo>
                  <a:pt x="0" y="0"/>
                </a:moveTo>
                <a:lnTo>
                  <a:pt x="2964326" y="0"/>
                </a:lnTo>
              </a:path>
            </a:pathLst>
          </a:custGeom>
          <a:ln w="2729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6252014" y="4581128"/>
            <a:ext cx="0" cy="679450"/>
          </a:xfrm>
          <a:custGeom>
            <a:avLst/>
            <a:gdLst/>
            <a:ahLst/>
            <a:cxnLst/>
            <a:rect l="l" t="t" r="r" b="b"/>
            <a:pathLst>
              <a:path h="679450">
                <a:moveTo>
                  <a:pt x="0" y="679348"/>
                </a:moveTo>
                <a:lnTo>
                  <a:pt x="0" y="0"/>
                </a:lnTo>
              </a:path>
            </a:pathLst>
          </a:custGeom>
          <a:ln w="273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287687" y="4581128"/>
            <a:ext cx="0" cy="452120"/>
          </a:xfrm>
          <a:custGeom>
            <a:avLst/>
            <a:gdLst/>
            <a:ahLst/>
            <a:cxnLst/>
            <a:rect l="l" t="t" r="r" b="b"/>
            <a:pathLst>
              <a:path h="452120">
                <a:moveTo>
                  <a:pt x="0" y="451930"/>
                </a:moveTo>
                <a:lnTo>
                  <a:pt x="0" y="0"/>
                </a:lnTo>
              </a:path>
            </a:pathLst>
          </a:custGeom>
          <a:ln w="2736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txBox="1"/>
          <p:nvPr/>
        </p:nvSpPr>
        <p:spPr>
          <a:xfrm>
            <a:off x="5278189" y="5297371"/>
            <a:ext cx="565785" cy="226985"/>
          </a:xfrm>
          <a:prstGeom prst="rect">
            <a:avLst/>
          </a:prstGeom>
        </p:spPr>
        <p:txBody>
          <a:bodyPr vert="horz" wrap="square" lIns="0" tIns="11430" rIns="0" bIns="0" rtlCol="0">
            <a:spAutoFit/>
          </a:bodyPr>
          <a:lstStyle/>
          <a:p>
            <a:pPr marL="12700" marR="0" lvl="0" indent="0" algn="l" defTabSz="914400" rtl="0" eaLnBrk="1" fontAlgn="auto" latinLnBrk="0" hangingPunct="1">
              <a:lnSpc>
                <a:spcPct val="100000"/>
              </a:lnSpc>
              <a:spcBef>
                <a:spcPts val="90"/>
              </a:spcBef>
              <a:spcAft>
                <a:spcPts val="0"/>
              </a:spcAft>
              <a:buClrTx/>
              <a:buSzTx/>
              <a:buFontTx/>
              <a:buNone/>
              <a:tabLst/>
              <a:defRPr/>
            </a:pPr>
            <a:r>
              <a:rPr kumimoji="0" sz="1400" b="0" i="0" u="none" strike="noStrike" kern="1200" cap="none" spc="-5" normalizeH="0" baseline="0" noProof="0" dirty="0">
                <a:ln>
                  <a:noFill/>
                </a:ln>
                <a:solidFill>
                  <a:prstClr val="black"/>
                </a:solidFill>
                <a:effectLst/>
                <a:uLnTx/>
                <a:uFillTx/>
                <a:latin typeface="Calibri"/>
                <a:ea typeface="+mn-ea"/>
                <a:cs typeface="Calibri"/>
              </a:rPr>
              <a:t>xpower</a:t>
            </a:r>
            <a:endParaRPr kumimoji="0" sz="14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Unrolling the Loop Using Pipelining</a:t>
            </a:r>
          </a:p>
        </p:txBody>
      </p:sp>
      <p:sp>
        <p:nvSpPr>
          <p:cNvPr id="47" name="內容版面配置區 46">
            <a:extLst>
              <a:ext uri="{FF2B5EF4-FFF2-40B4-BE49-F238E27FC236}">
                <a16:creationId xmlns:a16="http://schemas.microsoft.com/office/drawing/2014/main" id="{ACE39349-1525-9E1C-773D-0B323E8DF22C}"/>
              </a:ext>
            </a:extLst>
          </p:cNvPr>
          <p:cNvSpPr>
            <a:spLocks noGrp="1"/>
          </p:cNvSpPr>
          <p:nvPr>
            <p:ph idx="1"/>
          </p:nvPr>
        </p:nvSpPr>
        <p:spPr/>
        <p:txBody>
          <a:bodyPr/>
          <a:lstStyle/>
          <a:p>
            <a:r>
              <a:rPr lang="en-US" dirty="0"/>
              <a:t>Calculation of X3</a:t>
            </a:r>
          </a:p>
          <a:p>
            <a:pPr lvl="1"/>
            <a:r>
              <a:rPr lang="en-US" dirty="0"/>
              <a:t>Throughput = 8/1, or 8 bits/clock (3X improvement)</a:t>
            </a:r>
          </a:p>
          <a:p>
            <a:pPr lvl="1"/>
            <a:r>
              <a:rPr lang="en-US" dirty="0"/>
              <a:t>Latency = 3 clocks</a:t>
            </a:r>
          </a:p>
          <a:p>
            <a:pPr lvl="1"/>
            <a:r>
              <a:rPr lang="en-US" dirty="0"/>
              <a:t>Timing = One multiplier in the critical path</a:t>
            </a:r>
          </a:p>
          <a:p>
            <a:r>
              <a:rPr lang="en-US" dirty="0"/>
              <a:t>Penalty: More Area</a:t>
            </a:r>
          </a:p>
          <a:p>
            <a:endParaRPr lang="en-US" dirty="0"/>
          </a:p>
        </p:txBody>
      </p:sp>
      <p:sp>
        <p:nvSpPr>
          <p:cNvPr id="4" name="object 4"/>
          <p:cNvSpPr txBox="1"/>
          <p:nvPr/>
        </p:nvSpPr>
        <p:spPr>
          <a:xfrm>
            <a:off x="8616280" y="1340768"/>
            <a:ext cx="3081655" cy="4032250"/>
          </a:xfrm>
          <a:prstGeom prst="rect">
            <a:avLst/>
          </a:prstGeom>
          <a:ln w="31750">
            <a:solidFill>
              <a:srgbClr val="C0C0C0"/>
            </a:solidFill>
          </a:ln>
        </p:spPr>
        <p:txBody>
          <a:bodyPr vert="horz" wrap="square" lIns="0" tIns="33020" rIns="0" bIns="0" rtlCol="0">
            <a:spAutoFit/>
          </a:bodyPr>
          <a:lstStyle/>
          <a:p>
            <a:pPr marL="92710" marR="0" lvl="0" indent="0" algn="l" defTabSz="914400" rtl="0" eaLnBrk="1" fontAlgn="auto" latinLnBrk="0" hangingPunct="1">
              <a:lnSpc>
                <a:spcPct val="100000"/>
              </a:lnSpc>
              <a:spcBef>
                <a:spcPts val="26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module</a:t>
            </a:r>
            <a:r>
              <a:rPr kumimoji="0" sz="1600" b="0" i="0" u="none" strike="noStrike" kern="1200" cap="none" spc="0" normalizeH="0" baseline="0" noProof="0" dirty="0">
                <a:ln>
                  <a:noFill/>
                </a:ln>
                <a:solidFill>
                  <a:srgbClr val="0000FF"/>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power3(</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969644"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15" normalizeH="0" baseline="0" noProof="0" dirty="0">
                <a:ln>
                  <a:noFill/>
                </a:ln>
                <a:solidFill>
                  <a:prstClr val="black"/>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3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srgbClr val="0000FF"/>
                </a:solidFill>
                <a:effectLst/>
                <a:uLnTx/>
                <a:uFillTx/>
                <a:latin typeface="Calibri"/>
                <a:ea typeface="+mn-ea"/>
                <a:cs typeface="Calibri"/>
              </a:rPr>
              <a:t>input</a:t>
            </a:r>
            <a:r>
              <a:rPr kumimoji="0" sz="1600" b="0" i="0" u="none" strike="noStrike" kern="1200" cap="none" spc="-15" normalizeH="0" baseline="0" noProof="0" dirty="0">
                <a:ln>
                  <a:noFill/>
                </a:ln>
                <a:solidFill>
                  <a:srgbClr val="0000FF"/>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clk,</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[7:0]</a:t>
            </a:r>
            <a:r>
              <a:rPr kumimoji="0" sz="1600" b="0" i="0" u="none" strike="noStrike" kern="1200" cap="none" spc="-10" normalizeH="0" baseline="0" noProof="0" dirty="0">
                <a:ln>
                  <a:noFill/>
                </a:ln>
                <a:solidFill>
                  <a:prstClr val="black"/>
                </a:solidFill>
                <a:effectLst/>
                <a:uLnTx/>
                <a:uFillTx/>
                <a:latin typeface="Calibri"/>
                <a:ea typeface="+mn-ea"/>
                <a:cs typeface="Calibri"/>
              </a:rPr>
              <a:t> X);</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15" normalizeH="0" baseline="0" noProof="0" dirty="0">
                <a:ln>
                  <a:noFill/>
                </a:ln>
                <a:solidFill>
                  <a:prstClr val="black"/>
                </a:solidFill>
                <a:effectLst/>
                <a:uLnTx/>
                <a:uFillTx/>
                <a:latin typeface="Calibri"/>
                <a:ea typeface="+mn-ea"/>
                <a:cs typeface="Calibri"/>
              </a:rPr>
              <a:t>XPower1,</a:t>
            </a:r>
            <a:r>
              <a:rPr kumimoji="0" sz="1600" b="0" i="0" u="none" strike="noStrike" kern="1200" cap="none" spc="65" normalizeH="0" baseline="0" noProof="0" dirty="0">
                <a:ln>
                  <a:noFill/>
                </a:ln>
                <a:solidFill>
                  <a:prstClr val="black"/>
                </a:solidFill>
                <a:effectLst/>
                <a:uLnTx/>
                <a:uFillTx/>
                <a:latin typeface="Calibri"/>
                <a:ea typeface="+mn-ea"/>
                <a:cs typeface="Calibri"/>
              </a:rPr>
              <a:t> </a:t>
            </a:r>
            <a:r>
              <a:rPr kumimoji="0" sz="1600" b="0" i="0" u="none" strike="noStrike" kern="1200" cap="none" spc="-15" normalizeH="0" baseline="0" noProof="0" dirty="0">
                <a:ln>
                  <a:noFill/>
                </a:ln>
                <a:solidFill>
                  <a:prstClr val="black"/>
                </a:solidFill>
                <a:effectLst/>
                <a:uLnTx/>
                <a:uFillTx/>
                <a:latin typeface="Calibri"/>
                <a:ea typeface="+mn-ea"/>
                <a:cs typeface="Calibri"/>
              </a:rPr>
              <a:t>XPower2;</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a:t>
            </a:r>
            <a:r>
              <a:rPr kumimoji="0" sz="1600" b="0" i="0" u="none" strike="noStrike" kern="1200" cap="none" spc="2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X2;</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a:t>
            </a:r>
            <a:r>
              <a:rPr kumimoji="0" sz="1600" b="0" i="0" u="none" strike="noStrike" kern="1200" cap="none" spc="15"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begin</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149225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339933"/>
                </a:solidFill>
                <a:effectLst/>
                <a:uLnTx/>
                <a:uFillTx/>
                <a:latin typeface="Calibri"/>
                <a:ea typeface="+mn-ea"/>
                <a:cs typeface="Calibri"/>
              </a:rPr>
              <a:t>// Pipeline </a:t>
            </a:r>
            <a:r>
              <a:rPr kumimoji="0" sz="1600" b="0" i="0" u="none" strike="noStrike" kern="1200" cap="none" spc="-10" normalizeH="0" baseline="0" noProof="0" dirty="0">
                <a:ln>
                  <a:noFill/>
                </a:ln>
                <a:solidFill>
                  <a:srgbClr val="339933"/>
                </a:solidFill>
                <a:effectLst/>
                <a:uLnTx/>
                <a:uFillTx/>
                <a:latin typeface="Calibri"/>
                <a:ea typeface="+mn-ea"/>
                <a:cs typeface="Calibri"/>
              </a:rPr>
              <a:t>stage</a:t>
            </a:r>
            <a:r>
              <a:rPr kumimoji="0" sz="1600" b="0" i="0" u="none" strike="noStrike" kern="1200" cap="none" spc="-110" normalizeH="0" baseline="0" noProof="0" dirty="0">
                <a:ln>
                  <a:noFill/>
                </a:ln>
                <a:solidFill>
                  <a:srgbClr val="339933"/>
                </a:solidFill>
                <a:effectLst/>
                <a:uLnTx/>
                <a:uFillTx/>
                <a:latin typeface="Calibri"/>
                <a:ea typeface="+mn-ea"/>
                <a:cs typeface="Calibri"/>
              </a:rPr>
              <a:t> </a:t>
            </a:r>
            <a:r>
              <a:rPr kumimoji="0" sz="1600" b="0" i="0" u="none" strike="noStrike" kern="1200" cap="none" spc="-5" normalizeH="0" baseline="0" noProof="0" dirty="0">
                <a:ln>
                  <a:noFill/>
                </a:ln>
                <a:solidFill>
                  <a:srgbClr val="339933"/>
                </a:solidFill>
                <a:effectLst/>
                <a:uLnTx/>
                <a:uFillTx/>
                <a:latin typeface="Calibri"/>
                <a:ea typeface="+mn-ea"/>
                <a:cs typeface="Calibri"/>
              </a:rPr>
              <a:t>1  </a:t>
            </a:r>
            <a:r>
              <a:rPr kumimoji="0" sz="1600" b="0" i="0" u="none" strike="noStrike" kern="1200" cap="none" spc="-15" normalizeH="0" baseline="0" noProof="0" dirty="0">
                <a:ln>
                  <a:noFill/>
                </a:ln>
                <a:solidFill>
                  <a:prstClr val="black"/>
                </a:solidFill>
                <a:effectLst/>
                <a:uLnTx/>
                <a:uFillTx/>
                <a:latin typeface="Calibri"/>
                <a:ea typeface="+mn-ea"/>
                <a:cs typeface="Calibri"/>
              </a:rPr>
              <a:t>XPower1 </a:t>
            </a:r>
            <a:r>
              <a:rPr kumimoji="0" sz="1600" b="0" i="0" u="none" strike="noStrike" kern="1200" cap="none" spc="-5" normalizeH="0" baseline="0" noProof="0" dirty="0">
                <a:ln>
                  <a:noFill/>
                </a:ln>
                <a:solidFill>
                  <a:prstClr val="black"/>
                </a:solidFill>
                <a:effectLst/>
                <a:uLnTx/>
                <a:uFillTx/>
                <a:latin typeface="Calibri"/>
                <a:ea typeface="+mn-ea"/>
                <a:cs typeface="Calibri"/>
              </a:rPr>
              <a:t>&lt;=</a:t>
            </a:r>
            <a:r>
              <a:rPr kumimoji="0" sz="1600" b="0" i="0" u="none" strike="noStrike" kern="1200" cap="none" spc="4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339933"/>
                </a:solidFill>
                <a:effectLst/>
                <a:uLnTx/>
                <a:uFillTx/>
                <a:latin typeface="Calibri"/>
                <a:ea typeface="+mn-ea"/>
                <a:cs typeface="Calibri"/>
              </a:rPr>
              <a:t>// Pipeline </a:t>
            </a:r>
            <a:r>
              <a:rPr kumimoji="0" sz="1600" b="0" i="0" u="none" strike="noStrike" kern="1200" cap="none" spc="-10" normalizeH="0" baseline="0" noProof="0" dirty="0">
                <a:ln>
                  <a:noFill/>
                </a:ln>
                <a:solidFill>
                  <a:srgbClr val="339933"/>
                </a:solidFill>
                <a:effectLst/>
                <a:uLnTx/>
                <a:uFillTx/>
                <a:latin typeface="Calibri"/>
                <a:ea typeface="+mn-ea"/>
                <a:cs typeface="Calibri"/>
              </a:rPr>
              <a:t>stage</a:t>
            </a:r>
            <a:r>
              <a:rPr kumimoji="0" sz="1600" b="0" i="0" u="none" strike="noStrike" kern="1200" cap="none" spc="-50" normalizeH="0" baseline="0" noProof="0" dirty="0">
                <a:ln>
                  <a:noFill/>
                </a:ln>
                <a:solidFill>
                  <a:srgbClr val="339933"/>
                </a:solidFill>
                <a:effectLst/>
                <a:uLnTx/>
                <a:uFillTx/>
                <a:latin typeface="Calibri"/>
                <a:ea typeface="+mn-ea"/>
                <a:cs typeface="Calibri"/>
              </a:rPr>
              <a:t> </a:t>
            </a:r>
            <a:r>
              <a:rPr kumimoji="0" sz="1600" b="0" i="0" u="none" strike="noStrike" kern="1200" cap="none" spc="-5" normalizeH="0" baseline="0" noProof="0" dirty="0">
                <a:ln>
                  <a:noFill/>
                </a:ln>
                <a:solidFill>
                  <a:srgbClr val="339933"/>
                </a:solidFill>
                <a:effectLst/>
                <a:uLnTx/>
                <a:uFillTx/>
                <a:latin typeface="Calibri"/>
                <a:ea typeface="+mn-ea"/>
                <a:cs typeface="Calibri"/>
              </a:rPr>
              <a:t>2</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19304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XPower2 </a:t>
            </a:r>
            <a:r>
              <a:rPr kumimoji="0" sz="1600" b="0" i="0" u="none" strike="noStrike" kern="1200" cap="none" spc="-5" normalizeH="0" baseline="0" noProof="0" dirty="0">
                <a:ln>
                  <a:noFill/>
                </a:ln>
                <a:solidFill>
                  <a:prstClr val="black"/>
                </a:solidFill>
                <a:effectLst/>
                <a:uLnTx/>
                <a:uFillTx/>
                <a:latin typeface="Calibri"/>
                <a:ea typeface="+mn-ea"/>
                <a:cs typeface="Calibri"/>
              </a:rPr>
              <a:t>&lt;= </a:t>
            </a:r>
            <a:r>
              <a:rPr kumimoji="0" sz="1600" b="0" i="0" u="none" strike="noStrike" kern="1200" cap="none" spc="-15" normalizeH="0" baseline="0" noProof="0" dirty="0">
                <a:ln>
                  <a:noFill/>
                </a:ln>
                <a:solidFill>
                  <a:prstClr val="black"/>
                </a:solidFill>
                <a:effectLst/>
                <a:uLnTx/>
                <a:uFillTx/>
                <a:latin typeface="Calibri"/>
                <a:ea typeface="+mn-ea"/>
                <a:cs typeface="Calibri"/>
              </a:rPr>
              <a:t>XPower1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5" normalizeH="0" baseline="0" noProof="0" dirty="0">
                <a:ln>
                  <a:noFill/>
                </a:ln>
                <a:solidFill>
                  <a:prstClr val="black"/>
                </a:solidFill>
                <a:effectLst/>
                <a:uLnTx/>
                <a:uFillTx/>
                <a:latin typeface="Calibri"/>
                <a:ea typeface="+mn-ea"/>
                <a:cs typeface="Calibri"/>
              </a:rPr>
              <a:t>XPower1 </a:t>
            </a:r>
            <a:r>
              <a:rPr kumimoji="0" sz="1600" b="0" i="0" u="none" strike="noStrike" kern="1200" cap="none" spc="-5" normalizeH="0" baseline="0" noProof="0" dirty="0">
                <a:ln>
                  <a:noFill/>
                </a:ln>
                <a:solidFill>
                  <a:prstClr val="black"/>
                </a:solidFill>
                <a:effectLst/>
                <a:uLnTx/>
                <a:uFillTx/>
                <a:latin typeface="Calibri"/>
                <a:ea typeface="+mn-ea"/>
                <a:cs typeface="Calibri"/>
              </a:rPr>
              <a:t>;  X2 &lt;= </a:t>
            </a:r>
            <a:r>
              <a:rPr kumimoji="0" sz="1600" b="0" i="0" u="none" strike="noStrike" kern="1200" cap="none" spc="-15" normalizeH="0" baseline="0" noProof="0" dirty="0">
                <a:ln>
                  <a:noFill/>
                </a:ln>
                <a:solidFill>
                  <a:prstClr val="black"/>
                </a:solidFill>
                <a:effectLst/>
                <a:uLnTx/>
                <a:uFillTx/>
                <a:latin typeface="Calibri"/>
                <a:ea typeface="+mn-ea"/>
                <a:cs typeface="Calibri"/>
              </a:rPr>
              <a:t>XPower1</a:t>
            </a:r>
            <a:r>
              <a:rPr kumimoji="0" sz="1600" b="0" i="0" u="none" strike="noStrike" kern="1200" cap="none" spc="4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868044"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339933"/>
                </a:solidFill>
                <a:effectLst/>
                <a:uLnTx/>
                <a:uFillTx/>
                <a:latin typeface="Calibri"/>
                <a:ea typeface="+mn-ea"/>
                <a:cs typeface="Calibri"/>
              </a:rPr>
              <a:t>// Pipeline </a:t>
            </a:r>
            <a:r>
              <a:rPr kumimoji="0" sz="1600" b="0" i="0" u="none" strike="noStrike" kern="1200" cap="none" spc="-10" normalizeH="0" baseline="0" noProof="0" dirty="0">
                <a:ln>
                  <a:noFill/>
                </a:ln>
                <a:solidFill>
                  <a:srgbClr val="339933"/>
                </a:solidFill>
                <a:effectLst/>
                <a:uLnTx/>
                <a:uFillTx/>
                <a:latin typeface="Calibri"/>
                <a:ea typeface="+mn-ea"/>
                <a:cs typeface="Calibri"/>
              </a:rPr>
              <a:t>stage </a:t>
            </a:r>
            <a:r>
              <a:rPr kumimoji="0" sz="1600" b="0" i="0" u="none" strike="noStrike" kern="1200" cap="none" spc="-5" normalizeH="0" baseline="0" noProof="0" dirty="0">
                <a:ln>
                  <a:noFill/>
                </a:ln>
                <a:solidFill>
                  <a:srgbClr val="339933"/>
                </a:solidFill>
                <a:effectLst/>
                <a:uLnTx/>
                <a:uFillTx/>
                <a:latin typeface="Calibri"/>
                <a:ea typeface="+mn-ea"/>
                <a:cs typeface="Calibri"/>
              </a:rPr>
              <a:t>3  </a:t>
            </a:r>
            <a:r>
              <a:rPr kumimoji="0" sz="1600" b="0" i="0" u="none" strike="noStrike" kern="1200" cap="none" spc="-1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prstClr val="black"/>
                </a:solidFill>
                <a:effectLst/>
                <a:uLnTx/>
                <a:uFillTx/>
                <a:latin typeface="Calibri"/>
                <a:ea typeface="+mn-ea"/>
                <a:cs typeface="Calibri"/>
              </a:rPr>
              <a:t>&lt;= </a:t>
            </a:r>
            <a:r>
              <a:rPr kumimoji="0" sz="1600" b="0" i="0" u="none" strike="noStrike" kern="1200" cap="none" spc="-15" normalizeH="0" baseline="0" noProof="0" dirty="0">
                <a:ln>
                  <a:noFill/>
                </a:ln>
                <a:solidFill>
                  <a:prstClr val="black"/>
                </a:solidFill>
                <a:effectLst/>
                <a:uLnTx/>
                <a:uFillTx/>
                <a:latin typeface="Calibri"/>
                <a:ea typeface="+mn-ea"/>
                <a:cs typeface="Calibri"/>
              </a:rPr>
              <a:t>XPower2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X2;  </a:t>
            </a: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a:p>
            <a:pPr marL="9271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endmodule</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 name="object 5"/>
          <p:cNvSpPr/>
          <p:nvPr/>
        </p:nvSpPr>
        <p:spPr>
          <a:xfrm>
            <a:off x="3156713" y="5691205"/>
            <a:ext cx="556260" cy="725805"/>
          </a:xfrm>
          <a:custGeom>
            <a:avLst/>
            <a:gdLst/>
            <a:ahLst/>
            <a:cxnLst/>
            <a:rect l="l" t="t" r="r" b="b"/>
            <a:pathLst>
              <a:path w="556260" h="725804">
                <a:moveTo>
                  <a:pt x="0" y="725618"/>
                </a:moveTo>
                <a:lnTo>
                  <a:pt x="555955" y="725618"/>
                </a:lnTo>
                <a:lnTo>
                  <a:pt x="555955" y="0"/>
                </a:lnTo>
                <a:lnTo>
                  <a:pt x="0" y="0"/>
                </a:lnTo>
                <a:lnTo>
                  <a:pt x="0" y="725618"/>
                </a:lnTo>
                <a:close/>
              </a:path>
            </a:pathLst>
          </a:custGeom>
          <a:ln w="2539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3169950" y="6163253"/>
            <a:ext cx="119380" cy="190500"/>
          </a:xfrm>
          <a:custGeom>
            <a:avLst/>
            <a:gdLst/>
            <a:ahLst/>
            <a:cxnLst/>
            <a:rect l="l" t="t" r="r" b="b"/>
            <a:pathLst>
              <a:path w="119380" h="190500">
                <a:moveTo>
                  <a:pt x="0" y="0"/>
                </a:moveTo>
                <a:lnTo>
                  <a:pt x="119133" y="95029"/>
                </a:lnTo>
                <a:lnTo>
                  <a:pt x="0" y="190048"/>
                </a:lnTo>
              </a:path>
            </a:pathLst>
          </a:custGeom>
          <a:ln w="254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2737542" y="6642431"/>
            <a:ext cx="3548379" cy="0"/>
          </a:xfrm>
          <a:custGeom>
            <a:avLst/>
            <a:gdLst/>
            <a:ahLst/>
            <a:cxnLst/>
            <a:rect l="l" t="t" r="r" b="b"/>
            <a:pathLst>
              <a:path w="3548379">
                <a:moveTo>
                  <a:pt x="0" y="0"/>
                </a:moveTo>
                <a:lnTo>
                  <a:pt x="3548028"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2975808" y="6272506"/>
            <a:ext cx="180975" cy="370205"/>
          </a:xfrm>
          <a:custGeom>
            <a:avLst/>
            <a:gdLst/>
            <a:ahLst/>
            <a:cxnLst/>
            <a:rect l="l" t="t" r="r" b="b"/>
            <a:pathLst>
              <a:path w="180975" h="370204">
                <a:moveTo>
                  <a:pt x="0" y="369926"/>
                </a:moveTo>
                <a:lnTo>
                  <a:pt x="0" y="0"/>
                </a:lnTo>
                <a:lnTo>
                  <a:pt x="180906" y="0"/>
                </a:lnTo>
              </a:path>
            </a:pathLst>
          </a:custGeom>
          <a:ln w="2540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txBox="1"/>
          <p:nvPr/>
        </p:nvSpPr>
        <p:spPr>
          <a:xfrm>
            <a:off x="2708037" y="6701369"/>
            <a:ext cx="197485" cy="18338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alibri"/>
                <a:ea typeface="+mn-ea"/>
                <a:cs typeface="Calibri"/>
              </a:rPr>
              <a:t>Clk</a:t>
            </a:r>
            <a:endParaRPr kumimoji="0" sz="11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p:nvPr/>
        </p:nvSpPr>
        <p:spPr>
          <a:xfrm>
            <a:off x="2681510" y="5902579"/>
            <a:ext cx="475615" cy="0"/>
          </a:xfrm>
          <a:custGeom>
            <a:avLst/>
            <a:gdLst/>
            <a:ahLst/>
            <a:cxnLst/>
            <a:rect l="l" t="t" r="r" b="b"/>
            <a:pathLst>
              <a:path w="475614">
                <a:moveTo>
                  <a:pt x="0" y="0"/>
                </a:moveTo>
                <a:lnTo>
                  <a:pt x="475204"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txBox="1"/>
          <p:nvPr/>
        </p:nvSpPr>
        <p:spPr>
          <a:xfrm>
            <a:off x="2615274" y="5651486"/>
            <a:ext cx="423545" cy="212238"/>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5" normalizeH="0" baseline="0" noProof="0" dirty="0">
                <a:ln>
                  <a:noFill/>
                </a:ln>
                <a:solidFill>
                  <a:prstClr val="black"/>
                </a:solidFill>
                <a:effectLst/>
                <a:uLnTx/>
                <a:uFillTx/>
                <a:latin typeface="Calibri"/>
                <a:ea typeface="+mn-ea"/>
                <a:cs typeface="Calibri"/>
              </a:rPr>
              <a:t>X[</a:t>
            </a:r>
            <a:r>
              <a:rPr kumimoji="0" sz="1300" b="0" i="0" u="none" strike="noStrike" kern="1200" cap="none" spc="-10" normalizeH="0" baseline="0" noProof="0" dirty="0">
                <a:ln>
                  <a:noFill/>
                </a:ln>
                <a:solidFill>
                  <a:prstClr val="black"/>
                </a:solidFill>
                <a:effectLst/>
                <a:uLnTx/>
                <a:uFillTx/>
                <a:latin typeface="Calibri"/>
                <a:ea typeface="+mn-ea"/>
                <a:cs typeface="Calibri"/>
              </a:rPr>
              <a:t>0</a:t>
            </a:r>
            <a:r>
              <a:rPr kumimoji="0" sz="1300" b="0" i="0" u="none" strike="noStrike" kern="1200" cap="none" spc="-5" normalizeH="0" baseline="0" noProof="0" dirty="0">
                <a:ln>
                  <a:noFill/>
                </a:ln>
                <a:solidFill>
                  <a:prstClr val="black"/>
                </a:solidFill>
                <a:effectLst/>
                <a:uLnTx/>
                <a:uFillTx/>
                <a:latin typeface="Calibri"/>
                <a:ea typeface="+mn-ea"/>
                <a:cs typeface="Calibri"/>
              </a:rPr>
              <a:t>:7]</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12" name="object 12"/>
          <p:cNvSpPr/>
          <p:nvPr/>
        </p:nvSpPr>
        <p:spPr>
          <a:xfrm>
            <a:off x="4269171" y="5837034"/>
            <a:ext cx="237212" cy="23678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3712668" y="5955425"/>
            <a:ext cx="426084" cy="0"/>
          </a:xfrm>
          <a:custGeom>
            <a:avLst/>
            <a:gdLst/>
            <a:ahLst/>
            <a:cxnLst/>
            <a:rect l="l" t="t" r="r" b="b"/>
            <a:pathLst>
              <a:path w="426085">
                <a:moveTo>
                  <a:pt x="0" y="0"/>
                </a:moveTo>
                <a:lnTo>
                  <a:pt x="425679"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4124582" y="5900466"/>
            <a:ext cx="165735" cy="110489"/>
          </a:xfrm>
          <a:custGeom>
            <a:avLst/>
            <a:gdLst/>
            <a:ahLst/>
            <a:cxnLst/>
            <a:rect l="l" t="t" r="r" b="b"/>
            <a:pathLst>
              <a:path w="165735" h="110489">
                <a:moveTo>
                  <a:pt x="0" y="0"/>
                </a:moveTo>
                <a:lnTo>
                  <a:pt x="0" y="109920"/>
                </a:lnTo>
                <a:lnTo>
                  <a:pt x="165198" y="5496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3931026" y="4882370"/>
            <a:ext cx="0" cy="1073150"/>
          </a:xfrm>
          <a:custGeom>
            <a:avLst/>
            <a:gdLst/>
            <a:ahLst/>
            <a:cxnLst/>
            <a:rect l="l" t="t" r="r" b="b"/>
            <a:pathLst>
              <a:path h="1073150">
                <a:moveTo>
                  <a:pt x="0" y="1073055"/>
                </a:moveTo>
                <a:lnTo>
                  <a:pt x="0" y="0"/>
                </a:lnTo>
              </a:path>
            </a:pathLst>
          </a:custGeom>
          <a:ln w="2541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4383086" y="5590514"/>
            <a:ext cx="0" cy="143510"/>
          </a:xfrm>
          <a:custGeom>
            <a:avLst/>
            <a:gdLst/>
            <a:ahLst/>
            <a:cxnLst/>
            <a:rect l="l" t="t" r="r" b="b"/>
            <a:pathLst>
              <a:path h="143510">
                <a:moveTo>
                  <a:pt x="0" y="143038"/>
                </a:moveTo>
                <a:lnTo>
                  <a:pt x="0" y="0"/>
                </a:lnTo>
              </a:path>
            </a:pathLst>
          </a:custGeom>
          <a:ln w="2541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4340727" y="5722983"/>
            <a:ext cx="85090" cy="127000"/>
          </a:xfrm>
          <a:custGeom>
            <a:avLst/>
            <a:gdLst/>
            <a:ahLst/>
            <a:cxnLst/>
            <a:rect l="l" t="t" r="r" b="b"/>
            <a:pathLst>
              <a:path w="85089" h="127000">
                <a:moveTo>
                  <a:pt x="84716" y="0"/>
                </a:moveTo>
                <a:lnTo>
                  <a:pt x="0" y="0"/>
                </a:lnTo>
                <a:lnTo>
                  <a:pt x="42358" y="126855"/>
                </a:lnTo>
                <a:lnTo>
                  <a:pt x="8471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3931026" y="5585464"/>
            <a:ext cx="453390" cy="0"/>
          </a:xfrm>
          <a:custGeom>
            <a:avLst/>
            <a:gdLst/>
            <a:ahLst/>
            <a:cxnLst/>
            <a:rect l="l" t="t" r="r" b="b"/>
            <a:pathLst>
              <a:path w="453389">
                <a:moveTo>
                  <a:pt x="0" y="0"/>
                </a:moveTo>
                <a:lnTo>
                  <a:pt x="452765"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4956925" y="5757263"/>
            <a:ext cx="556260" cy="725805"/>
          </a:xfrm>
          <a:custGeom>
            <a:avLst/>
            <a:gdLst/>
            <a:ahLst/>
            <a:cxnLst/>
            <a:rect l="l" t="t" r="r" b="b"/>
            <a:pathLst>
              <a:path w="556260" h="725804">
                <a:moveTo>
                  <a:pt x="0" y="725618"/>
                </a:moveTo>
                <a:lnTo>
                  <a:pt x="555955" y="725618"/>
                </a:lnTo>
                <a:lnTo>
                  <a:pt x="555955" y="0"/>
                </a:lnTo>
                <a:lnTo>
                  <a:pt x="0" y="0"/>
                </a:lnTo>
                <a:lnTo>
                  <a:pt x="0" y="725618"/>
                </a:lnTo>
                <a:close/>
              </a:path>
            </a:pathLst>
          </a:custGeom>
          <a:ln w="2539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4970221" y="6229312"/>
            <a:ext cx="119380" cy="190500"/>
          </a:xfrm>
          <a:custGeom>
            <a:avLst/>
            <a:gdLst/>
            <a:ahLst/>
            <a:cxnLst/>
            <a:rect l="l" t="t" r="r" b="b"/>
            <a:pathLst>
              <a:path w="119379" h="190500">
                <a:moveTo>
                  <a:pt x="0" y="0"/>
                </a:moveTo>
                <a:lnTo>
                  <a:pt x="119074" y="95029"/>
                </a:lnTo>
                <a:lnTo>
                  <a:pt x="0" y="190048"/>
                </a:lnTo>
              </a:path>
            </a:pathLst>
          </a:custGeom>
          <a:ln w="254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4776079" y="6338564"/>
            <a:ext cx="180975" cy="302895"/>
          </a:xfrm>
          <a:custGeom>
            <a:avLst/>
            <a:gdLst/>
            <a:ahLst/>
            <a:cxnLst/>
            <a:rect l="l" t="t" r="r" b="b"/>
            <a:pathLst>
              <a:path w="180975" h="302895">
                <a:moveTo>
                  <a:pt x="0" y="302399"/>
                </a:moveTo>
                <a:lnTo>
                  <a:pt x="0" y="0"/>
                </a:lnTo>
                <a:lnTo>
                  <a:pt x="180847" y="0"/>
                </a:lnTo>
              </a:path>
            </a:pathLst>
          </a:custGeom>
          <a:ln w="2540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4509103" y="5968637"/>
            <a:ext cx="448309" cy="0"/>
          </a:xfrm>
          <a:custGeom>
            <a:avLst/>
            <a:gdLst/>
            <a:ahLst/>
            <a:cxnLst/>
            <a:rect l="l" t="t" r="r" b="b"/>
            <a:pathLst>
              <a:path w="448310">
                <a:moveTo>
                  <a:pt x="0" y="0"/>
                </a:moveTo>
                <a:lnTo>
                  <a:pt x="447823"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6069407" y="5903092"/>
            <a:ext cx="237212" cy="23678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5512881" y="6021484"/>
            <a:ext cx="426084" cy="0"/>
          </a:xfrm>
          <a:custGeom>
            <a:avLst/>
            <a:gdLst/>
            <a:ahLst/>
            <a:cxnLst/>
            <a:rect l="l" t="t" r="r" b="b"/>
            <a:pathLst>
              <a:path w="426085">
                <a:moveTo>
                  <a:pt x="0" y="0"/>
                </a:moveTo>
                <a:lnTo>
                  <a:pt x="425702"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5924818" y="5966524"/>
            <a:ext cx="165735" cy="110489"/>
          </a:xfrm>
          <a:custGeom>
            <a:avLst/>
            <a:gdLst/>
            <a:ahLst/>
            <a:cxnLst/>
            <a:rect l="l" t="t" r="r" b="b"/>
            <a:pathLst>
              <a:path w="165735" h="110489">
                <a:moveTo>
                  <a:pt x="0" y="0"/>
                </a:moveTo>
                <a:lnTo>
                  <a:pt x="0" y="109920"/>
                </a:lnTo>
                <a:lnTo>
                  <a:pt x="165198" y="5496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6293925" y="6026146"/>
            <a:ext cx="172085" cy="0"/>
          </a:xfrm>
          <a:custGeom>
            <a:avLst/>
            <a:gdLst/>
            <a:ahLst/>
            <a:cxnLst/>
            <a:rect l="l" t="t" r="r" b="b"/>
            <a:pathLst>
              <a:path w="172085">
                <a:moveTo>
                  <a:pt x="0" y="0"/>
                </a:moveTo>
                <a:lnTo>
                  <a:pt x="172022"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6183321" y="4993347"/>
            <a:ext cx="0" cy="806450"/>
          </a:xfrm>
          <a:custGeom>
            <a:avLst/>
            <a:gdLst/>
            <a:ahLst/>
            <a:cxnLst/>
            <a:rect l="l" t="t" r="r" b="b"/>
            <a:pathLst>
              <a:path h="806450">
                <a:moveTo>
                  <a:pt x="0" y="806286"/>
                </a:moveTo>
                <a:lnTo>
                  <a:pt x="0" y="0"/>
                </a:lnTo>
              </a:path>
            </a:pathLst>
          </a:custGeom>
          <a:ln w="2541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6140963" y="5789064"/>
            <a:ext cx="85090" cy="127000"/>
          </a:xfrm>
          <a:custGeom>
            <a:avLst/>
            <a:gdLst/>
            <a:ahLst/>
            <a:cxnLst/>
            <a:rect l="l" t="t" r="r" b="b"/>
            <a:pathLst>
              <a:path w="85089" h="127000">
                <a:moveTo>
                  <a:pt x="84716" y="0"/>
                </a:moveTo>
                <a:lnTo>
                  <a:pt x="0" y="0"/>
                </a:lnTo>
                <a:lnTo>
                  <a:pt x="42358" y="126831"/>
                </a:lnTo>
                <a:lnTo>
                  <a:pt x="8471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5512882" y="4988063"/>
            <a:ext cx="667385" cy="0"/>
          </a:xfrm>
          <a:custGeom>
            <a:avLst/>
            <a:gdLst/>
            <a:ahLst/>
            <a:cxnLst/>
            <a:rect l="l" t="t" r="r" b="b"/>
            <a:pathLst>
              <a:path w="667385">
                <a:moveTo>
                  <a:pt x="0" y="0"/>
                </a:moveTo>
                <a:lnTo>
                  <a:pt x="667146"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4956925" y="4685218"/>
            <a:ext cx="556260" cy="725805"/>
          </a:xfrm>
          <a:custGeom>
            <a:avLst/>
            <a:gdLst/>
            <a:ahLst/>
            <a:cxnLst/>
            <a:rect l="l" t="t" r="r" b="b"/>
            <a:pathLst>
              <a:path w="556260" h="725804">
                <a:moveTo>
                  <a:pt x="0" y="725618"/>
                </a:moveTo>
                <a:lnTo>
                  <a:pt x="555955" y="725618"/>
                </a:lnTo>
                <a:lnTo>
                  <a:pt x="555955" y="0"/>
                </a:lnTo>
                <a:lnTo>
                  <a:pt x="0" y="0"/>
                </a:lnTo>
                <a:lnTo>
                  <a:pt x="0" y="725618"/>
                </a:lnTo>
                <a:close/>
              </a:path>
            </a:pathLst>
          </a:custGeom>
          <a:ln w="2539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4970221" y="5157289"/>
            <a:ext cx="119380" cy="190500"/>
          </a:xfrm>
          <a:custGeom>
            <a:avLst/>
            <a:gdLst/>
            <a:ahLst/>
            <a:cxnLst/>
            <a:rect l="l" t="t" r="r" b="b"/>
            <a:pathLst>
              <a:path w="119379" h="190500">
                <a:moveTo>
                  <a:pt x="0" y="0"/>
                </a:moveTo>
                <a:lnTo>
                  <a:pt x="119074" y="95006"/>
                </a:lnTo>
                <a:lnTo>
                  <a:pt x="0" y="190012"/>
                </a:lnTo>
              </a:path>
            </a:pathLst>
          </a:custGeom>
          <a:ln w="254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931026" y="4882370"/>
            <a:ext cx="875030" cy="0"/>
          </a:xfrm>
          <a:custGeom>
            <a:avLst/>
            <a:gdLst/>
            <a:ahLst/>
            <a:cxnLst/>
            <a:rect l="l" t="t" r="r" b="b"/>
            <a:pathLst>
              <a:path w="875029">
                <a:moveTo>
                  <a:pt x="0" y="0"/>
                </a:moveTo>
                <a:lnTo>
                  <a:pt x="874467"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4791728" y="4827410"/>
            <a:ext cx="165735" cy="110489"/>
          </a:xfrm>
          <a:custGeom>
            <a:avLst/>
            <a:gdLst/>
            <a:ahLst/>
            <a:cxnLst/>
            <a:rect l="l" t="t" r="r" b="b"/>
            <a:pathLst>
              <a:path w="165735" h="110489">
                <a:moveTo>
                  <a:pt x="0" y="0"/>
                </a:moveTo>
                <a:lnTo>
                  <a:pt x="0" y="109920"/>
                </a:lnTo>
                <a:lnTo>
                  <a:pt x="165198" y="5496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4643708" y="5265450"/>
            <a:ext cx="313690" cy="1905"/>
          </a:xfrm>
          <a:custGeom>
            <a:avLst/>
            <a:gdLst/>
            <a:ahLst/>
            <a:cxnLst/>
            <a:rect l="l" t="t" r="r" b="b"/>
            <a:pathLst>
              <a:path w="313689" h="1904">
                <a:moveTo>
                  <a:pt x="0" y="1526"/>
                </a:moveTo>
                <a:lnTo>
                  <a:pt x="313217"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txBox="1"/>
          <p:nvPr/>
        </p:nvSpPr>
        <p:spPr>
          <a:xfrm>
            <a:off x="4414157" y="5140946"/>
            <a:ext cx="197485" cy="183384"/>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100" b="0" i="0" u="none" strike="noStrike" kern="1200" cap="none" spc="0" normalizeH="0" baseline="0" noProof="0" dirty="0">
                <a:ln>
                  <a:noFill/>
                </a:ln>
                <a:solidFill>
                  <a:prstClr val="black"/>
                </a:solidFill>
                <a:effectLst/>
                <a:uLnTx/>
                <a:uFillTx/>
                <a:latin typeface="Calibri"/>
                <a:ea typeface="+mn-ea"/>
                <a:cs typeface="Calibri"/>
              </a:rPr>
              <a:t>Clk</a:t>
            </a:r>
            <a:endParaRPr kumimoji="0" sz="1100" b="0" i="0" u="none" strike="noStrike" kern="1200" cap="none" spc="0" normalizeH="0" baseline="0" noProof="0">
              <a:ln>
                <a:noFill/>
              </a:ln>
              <a:solidFill>
                <a:prstClr val="black"/>
              </a:solidFill>
              <a:effectLst/>
              <a:uLnTx/>
              <a:uFillTx/>
              <a:latin typeface="Calibri"/>
              <a:ea typeface="+mn-ea"/>
              <a:cs typeface="Calibri"/>
            </a:endParaRPr>
          </a:p>
        </p:txBody>
      </p:sp>
      <p:sp>
        <p:nvSpPr>
          <p:cNvPr id="36" name="object 36"/>
          <p:cNvSpPr/>
          <p:nvPr/>
        </p:nvSpPr>
        <p:spPr>
          <a:xfrm>
            <a:off x="6465946" y="5761433"/>
            <a:ext cx="556260" cy="725805"/>
          </a:xfrm>
          <a:custGeom>
            <a:avLst/>
            <a:gdLst/>
            <a:ahLst/>
            <a:cxnLst/>
            <a:rect l="l" t="t" r="r" b="b"/>
            <a:pathLst>
              <a:path w="556260" h="725804">
                <a:moveTo>
                  <a:pt x="0" y="725618"/>
                </a:moveTo>
                <a:lnTo>
                  <a:pt x="555955" y="725618"/>
                </a:lnTo>
                <a:lnTo>
                  <a:pt x="555955" y="0"/>
                </a:lnTo>
                <a:lnTo>
                  <a:pt x="0" y="0"/>
                </a:lnTo>
                <a:lnTo>
                  <a:pt x="0" y="725618"/>
                </a:lnTo>
                <a:close/>
              </a:path>
            </a:pathLst>
          </a:custGeom>
          <a:ln w="2539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6479242" y="6233493"/>
            <a:ext cx="119380" cy="190500"/>
          </a:xfrm>
          <a:custGeom>
            <a:avLst/>
            <a:gdLst/>
            <a:ahLst/>
            <a:cxnLst/>
            <a:rect l="l" t="t" r="r" b="b"/>
            <a:pathLst>
              <a:path w="119379" h="190500">
                <a:moveTo>
                  <a:pt x="0" y="0"/>
                </a:moveTo>
                <a:lnTo>
                  <a:pt x="119074" y="95018"/>
                </a:lnTo>
                <a:lnTo>
                  <a:pt x="0" y="190048"/>
                </a:lnTo>
              </a:path>
            </a:pathLst>
          </a:custGeom>
          <a:ln w="2540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6285100" y="6323884"/>
            <a:ext cx="180975" cy="317500"/>
          </a:xfrm>
          <a:custGeom>
            <a:avLst/>
            <a:gdLst/>
            <a:ahLst/>
            <a:cxnLst/>
            <a:rect l="l" t="t" r="r" b="b"/>
            <a:pathLst>
              <a:path w="180975" h="317500">
                <a:moveTo>
                  <a:pt x="0" y="317267"/>
                </a:moveTo>
                <a:lnTo>
                  <a:pt x="0" y="0"/>
                </a:lnTo>
                <a:lnTo>
                  <a:pt x="180847" y="0"/>
                </a:lnTo>
              </a:path>
            </a:pathLst>
          </a:custGeom>
          <a:ln w="2540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7021901" y="6018548"/>
            <a:ext cx="426084" cy="0"/>
          </a:xfrm>
          <a:custGeom>
            <a:avLst/>
            <a:gdLst/>
            <a:ahLst/>
            <a:cxnLst/>
            <a:rect l="l" t="t" r="r" b="b"/>
            <a:pathLst>
              <a:path w="426084">
                <a:moveTo>
                  <a:pt x="0" y="0"/>
                </a:moveTo>
                <a:lnTo>
                  <a:pt x="425702" y="0"/>
                </a:lnTo>
              </a:path>
            </a:pathLst>
          </a:custGeom>
          <a:ln w="2536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7433839" y="5963588"/>
            <a:ext cx="165735" cy="110489"/>
          </a:xfrm>
          <a:custGeom>
            <a:avLst/>
            <a:gdLst/>
            <a:ahLst/>
            <a:cxnLst/>
            <a:rect l="l" t="t" r="r" b="b"/>
            <a:pathLst>
              <a:path w="165734" h="110489">
                <a:moveTo>
                  <a:pt x="0" y="0"/>
                </a:moveTo>
                <a:lnTo>
                  <a:pt x="0" y="109920"/>
                </a:lnTo>
                <a:lnTo>
                  <a:pt x="165198" y="5496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txBox="1"/>
          <p:nvPr/>
        </p:nvSpPr>
        <p:spPr>
          <a:xfrm>
            <a:off x="7135689" y="5741031"/>
            <a:ext cx="527685" cy="212238"/>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5" normalizeH="0" baseline="0" noProof="0" dirty="0">
                <a:ln>
                  <a:noFill/>
                </a:ln>
                <a:solidFill>
                  <a:prstClr val="black"/>
                </a:solidFill>
                <a:effectLst/>
                <a:uLnTx/>
                <a:uFillTx/>
                <a:latin typeface="Calibri"/>
                <a:ea typeface="+mn-ea"/>
                <a:cs typeface="Calibri"/>
              </a:rPr>
              <a:t>xpower</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42" name="object 42"/>
          <p:cNvSpPr txBox="1"/>
          <p:nvPr/>
        </p:nvSpPr>
        <p:spPr>
          <a:xfrm>
            <a:off x="3747045" y="6022880"/>
            <a:ext cx="610870" cy="212238"/>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5" normalizeH="0" baseline="0" noProof="0" dirty="0">
                <a:ln>
                  <a:noFill/>
                </a:ln>
                <a:solidFill>
                  <a:prstClr val="black"/>
                </a:solidFill>
                <a:effectLst/>
                <a:uLnTx/>
                <a:uFillTx/>
                <a:latin typeface="Calibri"/>
                <a:ea typeface="+mn-ea"/>
                <a:cs typeface="Calibri"/>
              </a:rPr>
              <a:t>xpower1</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43" name="object 43"/>
          <p:cNvSpPr txBox="1"/>
          <p:nvPr/>
        </p:nvSpPr>
        <p:spPr>
          <a:xfrm>
            <a:off x="5573719" y="6075726"/>
            <a:ext cx="610870" cy="212238"/>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5" normalizeH="0" baseline="0" noProof="0" dirty="0">
                <a:ln>
                  <a:noFill/>
                </a:ln>
                <a:solidFill>
                  <a:prstClr val="black"/>
                </a:solidFill>
                <a:effectLst/>
                <a:uLnTx/>
                <a:uFillTx/>
                <a:latin typeface="Calibri"/>
                <a:ea typeface="+mn-ea"/>
                <a:cs typeface="Calibri"/>
              </a:rPr>
              <a:t>xpower2</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44" name="object 44"/>
          <p:cNvSpPr txBox="1"/>
          <p:nvPr/>
        </p:nvSpPr>
        <p:spPr>
          <a:xfrm>
            <a:off x="5613490" y="4684123"/>
            <a:ext cx="194310" cy="212238"/>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300" b="0" i="0" u="none" strike="noStrike" kern="1200" cap="none" spc="-10" normalizeH="0" baseline="0" noProof="0" dirty="0">
                <a:ln>
                  <a:noFill/>
                </a:ln>
                <a:solidFill>
                  <a:prstClr val="black"/>
                </a:solidFill>
                <a:effectLst/>
                <a:uLnTx/>
                <a:uFillTx/>
                <a:latin typeface="Calibri"/>
                <a:ea typeface="+mn-ea"/>
                <a:cs typeface="Calibri"/>
              </a:rPr>
              <a:t>X</a:t>
            </a:r>
            <a:r>
              <a:rPr kumimoji="0" sz="1300" b="0" i="0" u="none" strike="noStrike" kern="1200" cap="none" spc="-5" normalizeH="0" baseline="0" noProof="0" dirty="0">
                <a:ln>
                  <a:noFill/>
                </a:ln>
                <a:solidFill>
                  <a:prstClr val="black"/>
                </a:solidFill>
                <a:effectLst/>
                <a:uLnTx/>
                <a:uFillTx/>
                <a:latin typeface="Calibri"/>
                <a:ea typeface="+mn-ea"/>
                <a:cs typeface="Calibri"/>
              </a:rPr>
              <a:t>2</a:t>
            </a:r>
            <a:endParaRPr kumimoji="0" sz="1300" b="0" i="0" u="none" strike="noStrike" kern="1200" cap="none" spc="0" normalizeH="0" baseline="0" noProof="0">
              <a:ln>
                <a:noFill/>
              </a:ln>
              <a:solidFill>
                <a:prstClr val="black"/>
              </a:solidFill>
              <a:effectLst/>
              <a:uLnTx/>
              <a:uFillTx/>
              <a:latin typeface="Calibri"/>
              <a:ea typeface="+mn-ea"/>
              <a:cs typeface="Calibri"/>
            </a:endParaRPr>
          </a:p>
        </p:txBody>
      </p:sp>
      <p:sp>
        <p:nvSpPr>
          <p:cNvPr id="45" name="object 45"/>
          <p:cNvSpPr txBox="1"/>
          <p:nvPr/>
        </p:nvSpPr>
        <p:spPr>
          <a:xfrm>
            <a:off x="1703512" y="3724068"/>
            <a:ext cx="5886450" cy="645690"/>
          </a:xfrm>
          <a:prstGeom prst="rect">
            <a:avLst/>
          </a:prstGeom>
          <a:ln w="25400">
            <a:solidFill>
              <a:srgbClr val="000000"/>
            </a:solidFill>
          </a:ln>
        </p:spPr>
        <p:txBody>
          <a:bodyPr vert="horz" wrap="square" lIns="0" tIns="29845" rIns="0" bIns="0" rtlCol="0">
            <a:spAutoFit/>
          </a:bodyPr>
          <a:lstStyle/>
          <a:p>
            <a:pPr marL="0" marR="0" lvl="0" indent="0" algn="ctr" defTabSz="914400" rtl="0" eaLnBrk="1" fontAlgn="auto" latinLnBrk="0" hangingPunct="1">
              <a:lnSpc>
                <a:spcPct val="100000"/>
              </a:lnSpc>
              <a:spcBef>
                <a:spcPts val="235"/>
              </a:spcBef>
              <a:spcAft>
                <a:spcPts val="0"/>
              </a:spcAft>
              <a:buClrTx/>
              <a:buSzTx/>
              <a:buFontTx/>
              <a:buNone/>
              <a:tabLst/>
              <a:defRPr/>
            </a:pPr>
            <a:r>
              <a:rPr kumimoji="0" sz="2000" b="0" i="0" u="none" strike="noStrike" kern="1200" cap="none" spc="-10" normalizeH="0" baseline="0" noProof="0" dirty="0">
                <a:ln>
                  <a:noFill/>
                </a:ln>
                <a:solidFill>
                  <a:prstClr val="black"/>
                </a:solidFill>
                <a:effectLst/>
                <a:uLnTx/>
                <a:uFillTx/>
                <a:latin typeface="Calibri"/>
                <a:ea typeface="+mn-ea"/>
                <a:cs typeface="Calibri"/>
              </a:rPr>
              <a:t>Unrolling </a:t>
            </a:r>
            <a:r>
              <a:rPr kumimoji="0" sz="2000" b="0" i="0" u="none" strike="noStrike" kern="1200" cap="none" spc="0" normalizeH="0" baseline="0" noProof="0" dirty="0">
                <a:ln>
                  <a:noFill/>
                </a:ln>
                <a:solidFill>
                  <a:prstClr val="black"/>
                </a:solidFill>
                <a:effectLst/>
                <a:uLnTx/>
                <a:uFillTx/>
                <a:latin typeface="Calibri"/>
                <a:ea typeface="+mn-ea"/>
                <a:cs typeface="Calibri"/>
              </a:rPr>
              <a:t>an </a:t>
            </a:r>
            <a:r>
              <a:rPr kumimoji="0" sz="2000" b="0" i="0" u="none" strike="noStrike" kern="1200" cap="none" spc="-5" normalizeH="0" baseline="0" noProof="0" dirty="0">
                <a:ln>
                  <a:noFill/>
                </a:ln>
                <a:solidFill>
                  <a:prstClr val="black"/>
                </a:solidFill>
                <a:effectLst/>
                <a:uLnTx/>
                <a:uFillTx/>
                <a:latin typeface="Calibri"/>
                <a:ea typeface="+mn-ea"/>
                <a:cs typeface="Calibri"/>
              </a:rPr>
              <a:t>algorithm with </a:t>
            </a:r>
            <a:r>
              <a:rPr kumimoji="0" sz="2000" b="0" i="0" u="none" strike="noStrike" kern="1200" cap="none" spc="0" normalizeH="0" baseline="0" noProof="0" dirty="0">
                <a:ln>
                  <a:noFill/>
                </a:ln>
                <a:solidFill>
                  <a:prstClr val="black"/>
                </a:solidFill>
                <a:effectLst/>
                <a:uLnTx/>
                <a:uFillTx/>
                <a:latin typeface="Calibri"/>
                <a:ea typeface="+mn-ea"/>
                <a:cs typeface="Calibri"/>
              </a:rPr>
              <a:t>n </a:t>
            </a:r>
            <a:r>
              <a:rPr kumimoji="0" sz="2000" b="0" i="0" u="none" strike="noStrike" kern="1200" cap="none" spc="-15" normalizeH="0" baseline="0" noProof="0" dirty="0">
                <a:ln>
                  <a:noFill/>
                </a:ln>
                <a:solidFill>
                  <a:prstClr val="black"/>
                </a:solidFill>
                <a:effectLst/>
                <a:uLnTx/>
                <a:uFillTx/>
                <a:latin typeface="Calibri"/>
                <a:ea typeface="+mn-ea"/>
                <a:cs typeface="Calibri"/>
              </a:rPr>
              <a:t>iterative </a:t>
            </a:r>
            <a:r>
              <a:rPr kumimoji="0" sz="2000" b="0" i="0" u="none" strike="noStrike" kern="1200" cap="none" spc="-5" normalizeH="0" baseline="0" noProof="0" dirty="0">
                <a:ln>
                  <a:noFill/>
                </a:ln>
                <a:solidFill>
                  <a:prstClr val="black"/>
                </a:solidFill>
                <a:effectLst/>
                <a:uLnTx/>
                <a:uFillTx/>
                <a:latin typeface="Calibri"/>
                <a:ea typeface="+mn-ea"/>
                <a:cs typeface="Calibri"/>
              </a:rPr>
              <a:t>loops</a:t>
            </a:r>
            <a:r>
              <a:rPr kumimoji="0" sz="2000" b="0" i="0" u="none" strike="noStrike" kern="1200" cap="none" spc="70" normalizeH="0" baseline="0" noProof="0" dirty="0">
                <a:ln>
                  <a:noFill/>
                </a:ln>
                <a:solidFill>
                  <a:prstClr val="black"/>
                </a:solidFill>
                <a:effectLst/>
                <a:uLnTx/>
                <a:uFillTx/>
                <a:latin typeface="Calibri"/>
                <a:ea typeface="+mn-ea"/>
                <a:cs typeface="Calibri"/>
              </a:rPr>
              <a:t> </a:t>
            </a:r>
            <a:r>
              <a:rPr kumimoji="0" sz="2000" b="0" i="0" u="none" strike="noStrike" kern="1200" cap="none" spc="-5" normalizeH="0" baseline="0" noProof="0" dirty="0">
                <a:ln>
                  <a:noFill/>
                </a:ln>
                <a:solidFill>
                  <a:prstClr val="black"/>
                </a:solidFill>
                <a:effectLst/>
                <a:uLnTx/>
                <a:uFillTx/>
                <a:latin typeface="Calibri"/>
                <a:ea typeface="+mn-ea"/>
                <a:cs typeface="Calibri"/>
              </a:rPr>
              <a:t>increases</a:t>
            </a:r>
            <a:endParaRPr kumimoji="0" sz="2000" b="0" i="0" u="none" strike="noStrike" kern="1200" cap="none" spc="0" normalizeH="0" baseline="0" noProof="0" dirty="0">
              <a:ln>
                <a:noFill/>
              </a:ln>
              <a:solidFill>
                <a:prstClr val="black"/>
              </a:solidFill>
              <a:effectLst/>
              <a:uLnTx/>
              <a:uFillTx/>
              <a:latin typeface="Calibri"/>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sz="2000" b="0" i="0" u="none" strike="noStrike" kern="1200" cap="none" spc="-5" normalizeH="0" baseline="0" noProof="0" dirty="0">
                <a:ln>
                  <a:noFill/>
                </a:ln>
                <a:solidFill>
                  <a:prstClr val="black"/>
                </a:solidFill>
                <a:effectLst/>
                <a:uLnTx/>
                <a:uFillTx/>
                <a:latin typeface="Calibri"/>
                <a:ea typeface="+mn-ea"/>
                <a:cs typeface="Calibri"/>
              </a:rPr>
              <a:t>throughput by </a:t>
            </a:r>
            <a:r>
              <a:rPr kumimoji="0" sz="2000" b="0" i="0" u="none" strike="noStrike" kern="1200" cap="none" spc="0" normalizeH="0" baseline="0" noProof="0" dirty="0">
                <a:ln>
                  <a:noFill/>
                </a:ln>
                <a:solidFill>
                  <a:prstClr val="black"/>
                </a:solidFill>
                <a:effectLst/>
                <a:uLnTx/>
                <a:uFillTx/>
                <a:latin typeface="Calibri"/>
                <a:ea typeface="+mn-ea"/>
                <a:cs typeface="Calibri"/>
              </a:rPr>
              <a:t>a </a:t>
            </a:r>
            <a:r>
              <a:rPr kumimoji="0" sz="2000" b="0" i="0" u="none" strike="noStrike" kern="1200" cap="none" spc="-10" normalizeH="0" baseline="0" noProof="0" dirty="0">
                <a:ln>
                  <a:noFill/>
                </a:ln>
                <a:solidFill>
                  <a:prstClr val="black"/>
                </a:solidFill>
                <a:effectLst/>
                <a:uLnTx/>
                <a:uFillTx/>
                <a:latin typeface="Calibri"/>
                <a:ea typeface="+mn-ea"/>
                <a:cs typeface="Calibri"/>
              </a:rPr>
              <a:t>factor </a:t>
            </a:r>
            <a:r>
              <a:rPr kumimoji="0" sz="2000" b="0" i="0" u="none" strike="noStrike" kern="1200" cap="none" spc="0" normalizeH="0" baseline="0" noProof="0" dirty="0">
                <a:ln>
                  <a:noFill/>
                </a:ln>
                <a:solidFill>
                  <a:prstClr val="black"/>
                </a:solidFill>
                <a:effectLst/>
                <a:uLnTx/>
                <a:uFillTx/>
                <a:latin typeface="Calibri"/>
                <a:ea typeface="+mn-ea"/>
                <a:cs typeface="Calibri"/>
              </a:rPr>
              <a:t>of</a:t>
            </a:r>
            <a:r>
              <a:rPr kumimoji="0" sz="2000" b="0" i="0" u="none" strike="noStrike" kern="1200" cap="none" spc="-70" normalizeH="0" baseline="0" noProof="0" dirty="0">
                <a:ln>
                  <a:noFill/>
                </a:ln>
                <a:solidFill>
                  <a:prstClr val="black"/>
                </a:solidFill>
                <a:effectLst/>
                <a:uLnTx/>
                <a:uFillTx/>
                <a:latin typeface="Calibri"/>
                <a:ea typeface="+mn-ea"/>
                <a:cs typeface="Calibri"/>
              </a:rPr>
              <a:t> </a:t>
            </a:r>
            <a:r>
              <a:rPr kumimoji="0" sz="2000" b="0" i="0" u="none" strike="noStrike" kern="1200" cap="none" spc="0" normalizeH="0" baseline="0" noProof="0" dirty="0">
                <a:ln>
                  <a:noFill/>
                </a:ln>
                <a:solidFill>
                  <a:prstClr val="black"/>
                </a:solidFill>
                <a:effectLst/>
                <a:uLnTx/>
                <a:uFillTx/>
                <a:latin typeface="Calibri"/>
                <a:ea typeface="+mn-ea"/>
                <a:cs typeface="Calibri"/>
              </a:rPr>
              <a:t>n</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Removing Pipeline Registers (to Improve Latency)</a:t>
            </a:r>
          </a:p>
        </p:txBody>
      </p:sp>
      <p:sp>
        <p:nvSpPr>
          <p:cNvPr id="31" name="內容版面配置區 30">
            <a:extLst>
              <a:ext uri="{FF2B5EF4-FFF2-40B4-BE49-F238E27FC236}">
                <a16:creationId xmlns:a16="http://schemas.microsoft.com/office/drawing/2014/main" id="{49B13DD1-0756-8EBB-B5B4-2F1AF1F43AC0}"/>
              </a:ext>
            </a:extLst>
          </p:cNvPr>
          <p:cNvSpPr>
            <a:spLocks noGrp="1"/>
          </p:cNvSpPr>
          <p:nvPr>
            <p:ph idx="1"/>
          </p:nvPr>
        </p:nvSpPr>
        <p:spPr/>
        <p:txBody>
          <a:bodyPr/>
          <a:lstStyle/>
          <a:p>
            <a:r>
              <a:rPr lang="en-US" dirty="0"/>
              <a:t>Calculation of X3</a:t>
            </a:r>
          </a:p>
          <a:p>
            <a:pPr lvl="1"/>
            <a:r>
              <a:rPr lang="en-US" dirty="0"/>
              <a:t>Throughput = 8 bits/clock (3X improvement)</a:t>
            </a:r>
          </a:p>
          <a:p>
            <a:pPr lvl="1"/>
            <a:r>
              <a:rPr lang="en-US" dirty="0"/>
              <a:t>Latency = 0 clocks</a:t>
            </a:r>
          </a:p>
          <a:p>
            <a:pPr lvl="1"/>
            <a:r>
              <a:rPr lang="en-US" dirty="0"/>
              <a:t>Timing = Two multipliers in the critical path</a:t>
            </a:r>
          </a:p>
        </p:txBody>
      </p:sp>
      <p:sp>
        <p:nvSpPr>
          <p:cNvPr id="4" name="object 4"/>
          <p:cNvSpPr txBox="1"/>
          <p:nvPr/>
        </p:nvSpPr>
        <p:spPr>
          <a:xfrm>
            <a:off x="7847204" y="1595437"/>
            <a:ext cx="3081655" cy="4032250"/>
          </a:xfrm>
          <a:prstGeom prst="rect">
            <a:avLst/>
          </a:prstGeom>
          <a:ln w="31750">
            <a:solidFill>
              <a:srgbClr val="C0C0C0"/>
            </a:solidFill>
          </a:ln>
        </p:spPr>
        <p:txBody>
          <a:bodyPr vert="horz" wrap="square" lIns="0" tIns="33020" rIns="0" bIns="0" rtlCol="0">
            <a:spAutoFit/>
          </a:bodyPr>
          <a:lstStyle/>
          <a:p>
            <a:pPr marL="92075" marR="0" lvl="0" indent="0" algn="l" defTabSz="914400" rtl="0" eaLnBrk="1" fontAlgn="auto" latinLnBrk="0" hangingPunct="1">
              <a:lnSpc>
                <a:spcPct val="100000"/>
              </a:lnSpc>
              <a:spcBef>
                <a:spcPts val="26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module</a:t>
            </a:r>
            <a:r>
              <a:rPr kumimoji="0" sz="1600" b="0" i="0" u="none" strike="noStrike" kern="1200" cap="none" spc="5" normalizeH="0" baseline="0" noProof="0" dirty="0">
                <a:ln>
                  <a:noFill/>
                </a:ln>
                <a:solidFill>
                  <a:srgbClr val="0000FF"/>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power3(</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5" normalizeH="0" baseline="0" noProof="0" dirty="0">
                <a:ln>
                  <a:noFill/>
                </a:ln>
                <a:solidFill>
                  <a:prstClr val="black"/>
                </a:solidFill>
                <a:effectLst/>
                <a:uLnTx/>
                <a:uFillTx/>
                <a:latin typeface="Calibri"/>
                <a:ea typeface="+mn-ea"/>
                <a:cs typeface="Calibri"/>
              </a:rPr>
              <a:t>[7:0]</a:t>
            </a:r>
            <a:r>
              <a:rPr kumimoji="0" sz="1600" b="0" i="0" u="none" strike="noStrike" kern="1200" cap="none" spc="15" normalizeH="0" baseline="0" noProof="0" dirty="0">
                <a:ln>
                  <a:noFill/>
                </a:ln>
                <a:solidFill>
                  <a:prstClr val="black"/>
                </a:solidFill>
                <a:effectLst/>
                <a:uLnTx/>
                <a:uFillTx/>
                <a:latin typeface="Calibri"/>
                <a:ea typeface="+mn-ea"/>
                <a:cs typeface="Calibri"/>
              </a:rPr>
              <a:t> </a:t>
            </a:r>
            <a:r>
              <a:rPr kumimoji="0" sz="1600" b="0" i="0" u="none" strike="noStrike" kern="1200" cap="none" spc="-35" normalizeH="0" baseline="0" noProof="0" dirty="0">
                <a:ln>
                  <a:noFill/>
                </a:ln>
                <a:solidFill>
                  <a:prstClr val="black"/>
                </a:solidFill>
                <a:effectLst/>
                <a:uLnTx/>
                <a:uFillTx/>
                <a:latin typeface="Calibri"/>
                <a:ea typeface="+mn-ea"/>
                <a:cs typeface="Calibri"/>
              </a:rPr>
              <a:t>XPower,</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10" normalizeH="0" baseline="0" noProof="0" dirty="0">
                <a:ln>
                  <a:noFill/>
                </a:ln>
                <a:solidFill>
                  <a:prstClr val="black"/>
                </a:solidFill>
                <a:effectLst/>
                <a:uLnTx/>
                <a:uFillTx/>
                <a:latin typeface="Calibri"/>
                <a:ea typeface="+mn-ea"/>
                <a:cs typeface="Calibri"/>
              </a:rPr>
              <a:t>X);</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62801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15" normalizeH="0" baseline="0" noProof="0" dirty="0">
                <a:ln>
                  <a:noFill/>
                </a:ln>
                <a:solidFill>
                  <a:prstClr val="black"/>
                </a:solidFill>
                <a:effectLst/>
                <a:uLnTx/>
                <a:uFillTx/>
                <a:latin typeface="Calibri"/>
                <a:ea typeface="+mn-ea"/>
                <a:cs typeface="Calibri"/>
              </a:rPr>
              <a:t>XPower1, XPower2;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X1,</a:t>
            </a:r>
            <a:r>
              <a:rPr kumimoji="0" sz="1600" b="0" i="0" u="none" strike="noStrike" kern="1200" cap="none" spc="35"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X2;</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1710055" lvl="0" indent="184150" algn="l" defTabSz="914400" rtl="0" eaLnBrk="1" fontAlgn="auto" latinLnBrk="0" hangingPunct="1">
              <a:lnSpc>
                <a:spcPct val="100000"/>
              </a:lnSpc>
              <a:spcBef>
                <a:spcPts val="5"/>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XPower1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  </a:t>
            </a: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srgbClr val="0000FF"/>
                </a:solidFill>
                <a:effectLst/>
                <a:uLnTx/>
                <a:uFillTx/>
                <a:latin typeface="Calibri"/>
                <a:ea typeface="+mn-ea"/>
                <a:cs typeface="Calibri"/>
              </a:rPr>
              <a:t>begin</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27686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X2 =</a:t>
            </a:r>
            <a:r>
              <a:rPr kumimoji="0" sz="1600" b="0" i="0" u="none" strike="noStrike" kern="1200" cap="none" spc="0" normalizeH="0" baseline="0" noProof="0" dirty="0">
                <a:ln>
                  <a:noFill/>
                </a:ln>
                <a:solidFill>
                  <a:prstClr val="black"/>
                </a:solidFill>
                <a:effectLst/>
                <a:uLnTx/>
                <a:uFillTx/>
                <a:latin typeface="Calibri"/>
                <a:ea typeface="+mn-ea"/>
                <a:cs typeface="Calibri"/>
              </a:rPr>
              <a:t> </a:t>
            </a:r>
            <a:r>
              <a:rPr kumimoji="0" sz="1600" b="0" i="0" u="none" strike="noStrike" kern="1200" cap="none" spc="-15" normalizeH="0" baseline="0" noProof="0" dirty="0">
                <a:ln>
                  <a:noFill/>
                </a:ln>
                <a:solidFill>
                  <a:prstClr val="black"/>
                </a:solidFill>
                <a:effectLst/>
                <a:uLnTx/>
                <a:uFillTx/>
                <a:latin typeface="Calibri"/>
                <a:ea typeface="+mn-ea"/>
                <a:cs typeface="Calibri"/>
              </a:rPr>
              <a:t>XPower1;</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254000" lvl="0" indent="18415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XPower2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XPower1*XPower1;  </a:t>
            </a: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2075" marR="419100" lvl="0" indent="0" algn="l" defTabSz="914400" rtl="0" eaLnBrk="1" fontAlgn="auto" latinLnBrk="0" hangingPunct="1">
              <a:lnSpc>
                <a:spcPct val="2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15" normalizeH="0" baseline="0" noProof="0" dirty="0">
                <a:ln>
                  <a:noFill/>
                </a:ln>
                <a:solidFill>
                  <a:prstClr val="black"/>
                </a:solidFill>
                <a:effectLst/>
                <a:uLnTx/>
                <a:uFillTx/>
                <a:latin typeface="Calibri"/>
                <a:ea typeface="+mn-ea"/>
                <a:cs typeface="Calibri"/>
              </a:rPr>
              <a:t>XPower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5" normalizeH="0" baseline="0" noProof="0" dirty="0">
                <a:ln>
                  <a:noFill/>
                </a:ln>
                <a:solidFill>
                  <a:prstClr val="black"/>
                </a:solidFill>
                <a:effectLst/>
                <a:uLnTx/>
                <a:uFillTx/>
                <a:latin typeface="Calibri"/>
                <a:ea typeface="+mn-ea"/>
                <a:cs typeface="Calibri"/>
              </a:rPr>
              <a:t>XPower2 </a:t>
            </a:r>
            <a:r>
              <a:rPr kumimoji="0" sz="1600" b="0" i="0" u="none" strike="noStrike" kern="1200" cap="none" spc="-5" normalizeH="0" baseline="0" noProof="0" dirty="0">
                <a:ln>
                  <a:noFill/>
                </a:ln>
                <a:solidFill>
                  <a:prstClr val="black"/>
                </a:solidFill>
                <a:effectLst/>
                <a:uLnTx/>
                <a:uFillTx/>
                <a:latin typeface="Calibri"/>
                <a:ea typeface="+mn-ea"/>
                <a:cs typeface="Calibri"/>
              </a:rPr>
              <a:t>* X2;  </a:t>
            </a:r>
            <a:r>
              <a:rPr kumimoji="0" sz="1600" b="0" i="0" u="none" strike="noStrike" kern="1200" cap="none" spc="-5" normalizeH="0" baseline="0" noProof="0" dirty="0">
                <a:ln>
                  <a:noFill/>
                </a:ln>
                <a:solidFill>
                  <a:srgbClr val="0000FF"/>
                </a:solidFill>
                <a:effectLst/>
                <a:uLnTx/>
                <a:uFillTx/>
                <a:latin typeface="Calibri"/>
                <a:ea typeface="+mn-ea"/>
                <a:cs typeface="Calibri"/>
              </a:rPr>
              <a:t>endmodule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1559496" y="3573016"/>
            <a:ext cx="5886450" cy="337913"/>
          </a:xfrm>
          <a:prstGeom prst="rect">
            <a:avLst/>
          </a:prstGeom>
          <a:ln w="25400">
            <a:solidFill>
              <a:srgbClr val="000000"/>
            </a:solidFill>
          </a:ln>
        </p:spPr>
        <p:txBody>
          <a:bodyPr vert="horz" wrap="square" lIns="0" tIns="29845" rIns="0" bIns="0" rtlCol="0">
            <a:spAutoFit/>
          </a:bodyPr>
          <a:lstStyle/>
          <a:p>
            <a:pPr marL="148590" marR="0" lvl="0" indent="0" algn="l" defTabSz="914400" rtl="0" eaLnBrk="1" fontAlgn="auto" latinLnBrk="0" hangingPunct="1">
              <a:lnSpc>
                <a:spcPct val="100000"/>
              </a:lnSpc>
              <a:spcBef>
                <a:spcPts val="235"/>
              </a:spcBef>
              <a:spcAft>
                <a:spcPts val="0"/>
              </a:spcAft>
              <a:buClrTx/>
              <a:buSzTx/>
              <a:buFontTx/>
              <a:buNone/>
              <a:tabLst/>
              <a:defRPr/>
            </a:pPr>
            <a:r>
              <a:rPr kumimoji="0" sz="2000" b="0" i="0" u="none" strike="noStrike" kern="1200" cap="none" spc="-10" normalizeH="0" baseline="0" noProof="0" dirty="0">
                <a:ln>
                  <a:noFill/>
                </a:ln>
                <a:solidFill>
                  <a:prstClr val="black"/>
                </a:solidFill>
                <a:effectLst/>
                <a:uLnTx/>
                <a:uFillTx/>
                <a:latin typeface="Calibri"/>
                <a:ea typeface="+mn-ea"/>
                <a:cs typeface="Calibri"/>
              </a:rPr>
              <a:t>Latency </a:t>
            </a:r>
            <a:r>
              <a:rPr kumimoji="0" sz="2000" b="0" i="0" u="none" strike="noStrike" kern="1200" cap="none" spc="-5" normalizeH="0" baseline="0" noProof="0" dirty="0">
                <a:ln>
                  <a:noFill/>
                </a:ln>
                <a:solidFill>
                  <a:prstClr val="black"/>
                </a:solidFill>
                <a:effectLst/>
                <a:uLnTx/>
                <a:uFillTx/>
                <a:latin typeface="Calibri"/>
                <a:ea typeface="+mn-ea"/>
                <a:cs typeface="Calibri"/>
              </a:rPr>
              <a:t>can be reduced by </a:t>
            </a:r>
            <a:r>
              <a:rPr kumimoji="0" sz="2000" b="0" i="0" u="none" strike="noStrike" kern="1200" cap="none" spc="-10" normalizeH="0" baseline="0" noProof="0" dirty="0">
                <a:ln>
                  <a:noFill/>
                </a:ln>
                <a:solidFill>
                  <a:prstClr val="black"/>
                </a:solidFill>
                <a:effectLst/>
                <a:uLnTx/>
                <a:uFillTx/>
                <a:latin typeface="Calibri"/>
                <a:ea typeface="+mn-ea"/>
                <a:cs typeface="Calibri"/>
              </a:rPr>
              <a:t>removing </a:t>
            </a:r>
            <a:r>
              <a:rPr kumimoji="0" sz="2000" b="0" i="0" u="none" strike="noStrike" kern="1200" cap="none" spc="-5" normalizeH="0" baseline="0" noProof="0" dirty="0">
                <a:ln>
                  <a:noFill/>
                </a:ln>
                <a:solidFill>
                  <a:prstClr val="black"/>
                </a:solidFill>
                <a:effectLst/>
                <a:uLnTx/>
                <a:uFillTx/>
                <a:latin typeface="Calibri"/>
                <a:ea typeface="+mn-ea"/>
                <a:cs typeface="Calibri"/>
              </a:rPr>
              <a:t>pipeline</a:t>
            </a:r>
            <a:r>
              <a:rPr kumimoji="0" sz="2000" b="0" i="0" u="none" strike="noStrike" kern="1200" cap="none" spc="10" normalizeH="0" baseline="0" noProof="0" dirty="0">
                <a:ln>
                  <a:noFill/>
                </a:ln>
                <a:solidFill>
                  <a:prstClr val="black"/>
                </a:solidFill>
                <a:effectLst/>
                <a:uLnTx/>
                <a:uFillTx/>
                <a:latin typeface="Calibri"/>
                <a:ea typeface="+mn-ea"/>
                <a:cs typeface="Calibri"/>
              </a:rPr>
              <a:t> </a:t>
            </a:r>
            <a:r>
              <a:rPr kumimoji="0" sz="2000" b="0" i="0" u="none" strike="noStrike" kern="1200" cap="none" spc="-15" normalizeH="0" baseline="0" noProof="0" dirty="0">
                <a:ln>
                  <a:noFill/>
                </a:ln>
                <a:solidFill>
                  <a:prstClr val="black"/>
                </a:solidFill>
                <a:effectLst/>
                <a:uLnTx/>
                <a:uFillTx/>
                <a:latin typeface="Calibri"/>
                <a:ea typeface="+mn-ea"/>
                <a:cs typeface="Calibri"/>
              </a:rPr>
              <a:t>registers</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
        <p:nvSpPr>
          <p:cNvPr id="6" name="object 6"/>
          <p:cNvSpPr txBox="1"/>
          <p:nvPr/>
        </p:nvSpPr>
        <p:spPr>
          <a:xfrm>
            <a:off x="2617252" y="4767447"/>
            <a:ext cx="588010" cy="302895"/>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X[0:7]</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7" name="object 7"/>
          <p:cNvSpPr/>
          <p:nvPr/>
        </p:nvSpPr>
        <p:spPr>
          <a:xfrm>
            <a:off x="4063133" y="4963332"/>
            <a:ext cx="296545" cy="294005"/>
          </a:xfrm>
          <a:custGeom>
            <a:avLst/>
            <a:gdLst/>
            <a:ahLst/>
            <a:cxnLst/>
            <a:rect l="l" t="t" r="r" b="b"/>
            <a:pathLst>
              <a:path w="296545" h="294004">
                <a:moveTo>
                  <a:pt x="253992" y="252001"/>
                </a:moveTo>
                <a:lnTo>
                  <a:pt x="282035" y="213421"/>
                </a:lnTo>
                <a:lnTo>
                  <a:pt x="296056" y="169650"/>
                </a:lnTo>
                <a:lnTo>
                  <a:pt x="296056" y="124147"/>
                </a:lnTo>
                <a:lnTo>
                  <a:pt x="282035" y="80376"/>
                </a:lnTo>
                <a:lnTo>
                  <a:pt x="253992" y="41796"/>
                </a:lnTo>
                <a:lnTo>
                  <a:pt x="215076" y="13932"/>
                </a:lnTo>
                <a:lnTo>
                  <a:pt x="170954" y="0"/>
                </a:lnTo>
                <a:lnTo>
                  <a:pt x="125102" y="0"/>
                </a:lnTo>
                <a:lnTo>
                  <a:pt x="80999" y="13932"/>
                </a:lnTo>
                <a:lnTo>
                  <a:pt x="42124" y="41796"/>
                </a:lnTo>
                <a:lnTo>
                  <a:pt x="14041" y="80376"/>
                </a:lnTo>
                <a:lnTo>
                  <a:pt x="0" y="124147"/>
                </a:lnTo>
                <a:lnTo>
                  <a:pt x="0" y="169650"/>
                </a:lnTo>
                <a:lnTo>
                  <a:pt x="14041" y="213421"/>
                </a:lnTo>
                <a:lnTo>
                  <a:pt x="42124" y="252001"/>
                </a:lnTo>
                <a:lnTo>
                  <a:pt x="80999" y="279865"/>
                </a:lnTo>
                <a:lnTo>
                  <a:pt x="125102" y="293798"/>
                </a:lnTo>
                <a:lnTo>
                  <a:pt x="170954" y="293798"/>
                </a:lnTo>
                <a:lnTo>
                  <a:pt x="215076" y="279865"/>
                </a:lnTo>
                <a:lnTo>
                  <a:pt x="253992" y="252001"/>
                </a:lnTo>
                <a:close/>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4105256" y="5005127"/>
            <a:ext cx="212090" cy="210820"/>
          </a:xfrm>
          <a:custGeom>
            <a:avLst/>
            <a:gdLst/>
            <a:ahLst/>
            <a:cxnLst/>
            <a:rect l="l" t="t" r="r" b="b"/>
            <a:pathLst>
              <a:path w="212089" h="210820">
                <a:moveTo>
                  <a:pt x="211868" y="210204"/>
                </a:moveTo>
                <a:lnTo>
                  <a:pt x="0" y="0"/>
                </a:lnTo>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4106871" y="5006730"/>
            <a:ext cx="212090" cy="210185"/>
          </a:xfrm>
          <a:custGeom>
            <a:avLst/>
            <a:gdLst/>
            <a:ahLst/>
            <a:cxnLst/>
            <a:rect l="l" t="t" r="r" b="b"/>
            <a:pathLst>
              <a:path w="212089" h="210185">
                <a:moveTo>
                  <a:pt x="211752" y="0"/>
                </a:moveTo>
                <a:lnTo>
                  <a:pt x="0" y="210188"/>
                </a:lnTo>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578352" y="5110230"/>
            <a:ext cx="1280160" cy="0"/>
          </a:xfrm>
          <a:custGeom>
            <a:avLst/>
            <a:gdLst/>
            <a:ahLst/>
            <a:cxnLst/>
            <a:rect l="l" t="t" r="r" b="b"/>
            <a:pathLst>
              <a:path w="1280160">
                <a:moveTo>
                  <a:pt x="0" y="0"/>
                </a:moveTo>
                <a:lnTo>
                  <a:pt x="1280049" y="0"/>
                </a:lnTo>
              </a:path>
            </a:pathLst>
          </a:custGeom>
          <a:ln w="356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3838928" y="5032939"/>
            <a:ext cx="234315" cy="154940"/>
          </a:xfrm>
          <a:custGeom>
            <a:avLst/>
            <a:gdLst/>
            <a:ahLst/>
            <a:cxnLst/>
            <a:rect l="l" t="t" r="r" b="b"/>
            <a:pathLst>
              <a:path w="234314" h="154939">
                <a:moveTo>
                  <a:pt x="0" y="0"/>
                </a:moveTo>
                <a:lnTo>
                  <a:pt x="0" y="154581"/>
                </a:lnTo>
                <a:lnTo>
                  <a:pt x="233689" y="7729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565174" y="4607542"/>
            <a:ext cx="0" cy="502920"/>
          </a:xfrm>
          <a:custGeom>
            <a:avLst/>
            <a:gdLst/>
            <a:ahLst/>
            <a:cxnLst/>
            <a:rect l="l" t="t" r="r" b="b"/>
            <a:pathLst>
              <a:path h="502920">
                <a:moveTo>
                  <a:pt x="0" y="502688"/>
                </a:moveTo>
                <a:lnTo>
                  <a:pt x="0" y="0"/>
                </a:lnTo>
              </a:path>
            </a:pathLst>
          </a:custGeom>
          <a:ln w="359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4204508" y="4596973"/>
            <a:ext cx="0" cy="201295"/>
          </a:xfrm>
          <a:custGeom>
            <a:avLst/>
            <a:gdLst/>
            <a:ahLst/>
            <a:cxnLst/>
            <a:rect l="l" t="t" r="r" b="b"/>
            <a:pathLst>
              <a:path h="201295">
                <a:moveTo>
                  <a:pt x="0" y="201270"/>
                </a:moveTo>
                <a:lnTo>
                  <a:pt x="0" y="0"/>
                </a:lnTo>
              </a:path>
            </a:pathLst>
          </a:custGeom>
          <a:ln w="359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4144588" y="4783379"/>
            <a:ext cx="120014" cy="178435"/>
          </a:xfrm>
          <a:custGeom>
            <a:avLst/>
            <a:gdLst/>
            <a:ahLst/>
            <a:cxnLst/>
            <a:rect l="l" t="t" r="r" b="b"/>
            <a:pathLst>
              <a:path w="120014" h="178435">
                <a:moveTo>
                  <a:pt x="119774" y="0"/>
                </a:moveTo>
                <a:lnTo>
                  <a:pt x="0" y="0"/>
                </a:lnTo>
                <a:lnTo>
                  <a:pt x="59920" y="178363"/>
                </a:lnTo>
                <a:lnTo>
                  <a:pt x="119774"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4382871" y="5128809"/>
            <a:ext cx="633730" cy="0"/>
          </a:xfrm>
          <a:custGeom>
            <a:avLst/>
            <a:gdLst/>
            <a:ahLst/>
            <a:cxnLst/>
            <a:rect l="l" t="t" r="r" b="b"/>
            <a:pathLst>
              <a:path w="633729">
                <a:moveTo>
                  <a:pt x="0" y="0"/>
                </a:moveTo>
                <a:lnTo>
                  <a:pt x="633491" y="0"/>
                </a:lnTo>
              </a:path>
            </a:pathLst>
          </a:custGeom>
          <a:ln w="356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5767126" y="4982848"/>
            <a:ext cx="296545" cy="294005"/>
          </a:xfrm>
          <a:custGeom>
            <a:avLst/>
            <a:gdLst/>
            <a:ahLst/>
            <a:cxnLst/>
            <a:rect l="l" t="t" r="r" b="b"/>
            <a:pathLst>
              <a:path w="296545" h="294004">
                <a:moveTo>
                  <a:pt x="253902" y="251989"/>
                </a:moveTo>
                <a:lnTo>
                  <a:pt x="282025" y="213409"/>
                </a:lnTo>
                <a:lnTo>
                  <a:pt x="296086" y="169638"/>
                </a:lnTo>
                <a:lnTo>
                  <a:pt x="296086" y="124136"/>
                </a:lnTo>
                <a:lnTo>
                  <a:pt x="282025" y="80364"/>
                </a:lnTo>
                <a:lnTo>
                  <a:pt x="253902" y="41784"/>
                </a:lnTo>
                <a:lnTo>
                  <a:pt x="215058" y="13928"/>
                </a:lnTo>
                <a:lnTo>
                  <a:pt x="170964" y="0"/>
                </a:lnTo>
                <a:lnTo>
                  <a:pt x="125121" y="0"/>
                </a:lnTo>
                <a:lnTo>
                  <a:pt x="81028" y="13928"/>
                </a:lnTo>
                <a:lnTo>
                  <a:pt x="42183" y="41784"/>
                </a:lnTo>
                <a:lnTo>
                  <a:pt x="14061" y="80364"/>
                </a:lnTo>
                <a:lnTo>
                  <a:pt x="0" y="124136"/>
                </a:lnTo>
                <a:lnTo>
                  <a:pt x="0" y="169638"/>
                </a:lnTo>
                <a:lnTo>
                  <a:pt x="14061" y="213409"/>
                </a:lnTo>
                <a:lnTo>
                  <a:pt x="42183" y="251989"/>
                </a:lnTo>
                <a:lnTo>
                  <a:pt x="81028" y="279853"/>
                </a:lnTo>
                <a:lnTo>
                  <a:pt x="125121" y="293786"/>
                </a:lnTo>
                <a:lnTo>
                  <a:pt x="170964" y="293786"/>
                </a:lnTo>
                <a:lnTo>
                  <a:pt x="215058" y="279853"/>
                </a:lnTo>
                <a:lnTo>
                  <a:pt x="253902" y="251989"/>
                </a:lnTo>
                <a:close/>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5809309" y="5024632"/>
            <a:ext cx="212090" cy="210820"/>
          </a:xfrm>
          <a:custGeom>
            <a:avLst/>
            <a:gdLst/>
            <a:ahLst/>
            <a:cxnLst/>
            <a:rect l="l" t="t" r="r" b="b"/>
            <a:pathLst>
              <a:path w="212089" h="210820">
                <a:moveTo>
                  <a:pt x="211718" y="210204"/>
                </a:moveTo>
                <a:lnTo>
                  <a:pt x="0" y="0"/>
                </a:lnTo>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5810807" y="5026235"/>
            <a:ext cx="212090" cy="210185"/>
          </a:xfrm>
          <a:custGeom>
            <a:avLst/>
            <a:gdLst/>
            <a:ahLst/>
            <a:cxnLst/>
            <a:rect l="l" t="t" r="r" b="b"/>
            <a:pathLst>
              <a:path w="212089" h="210185">
                <a:moveTo>
                  <a:pt x="211885" y="0"/>
                </a:moveTo>
                <a:lnTo>
                  <a:pt x="0" y="210188"/>
                </a:lnTo>
              </a:path>
            </a:pathLst>
          </a:custGeom>
          <a:ln w="358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4960272" y="5129734"/>
            <a:ext cx="602615" cy="0"/>
          </a:xfrm>
          <a:custGeom>
            <a:avLst/>
            <a:gdLst/>
            <a:ahLst/>
            <a:cxnLst/>
            <a:rect l="l" t="t" r="r" b="b"/>
            <a:pathLst>
              <a:path w="602614">
                <a:moveTo>
                  <a:pt x="0" y="0"/>
                </a:moveTo>
                <a:lnTo>
                  <a:pt x="602199" y="0"/>
                </a:lnTo>
              </a:path>
            </a:pathLst>
          </a:custGeom>
          <a:ln w="356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5542997" y="5052443"/>
            <a:ext cx="234315" cy="154940"/>
          </a:xfrm>
          <a:custGeom>
            <a:avLst/>
            <a:gdLst/>
            <a:ahLst/>
            <a:cxnLst/>
            <a:rect l="l" t="t" r="r" b="b"/>
            <a:pathLst>
              <a:path w="234314" h="154939">
                <a:moveTo>
                  <a:pt x="0" y="0"/>
                </a:moveTo>
                <a:lnTo>
                  <a:pt x="0" y="154581"/>
                </a:lnTo>
                <a:lnTo>
                  <a:pt x="233689" y="7729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5908511" y="4595156"/>
            <a:ext cx="0" cy="222885"/>
          </a:xfrm>
          <a:custGeom>
            <a:avLst/>
            <a:gdLst/>
            <a:ahLst/>
            <a:cxnLst/>
            <a:rect l="l" t="t" r="r" b="b"/>
            <a:pathLst>
              <a:path h="222885">
                <a:moveTo>
                  <a:pt x="0" y="222591"/>
                </a:moveTo>
                <a:lnTo>
                  <a:pt x="0" y="0"/>
                </a:lnTo>
              </a:path>
            </a:pathLst>
          </a:custGeom>
          <a:ln w="3595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5848591" y="4802884"/>
            <a:ext cx="120014" cy="178435"/>
          </a:xfrm>
          <a:custGeom>
            <a:avLst/>
            <a:gdLst/>
            <a:ahLst/>
            <a:cxnLst/>
            <a:rect l="l" t="t" r="r" b="b"/>
            <a:pathLst>
              <a:path w="120014" h="178435">
                <a:moveTo>
                  <a:pt x="119840" y="0"/>
                </a:moveTo>
                <a:lnTo>
                  <a:pt x="0" y="0"/>
                </a:lnTo>
                <a:lnTo>
                  <a:pt x="59920" y="178363"/>
                </a:lnTo>
                <a:lnTo>
                  <a:pt x="11984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3563293" y="4596972"/>
            <a:ext cx="2348230" cy="0"/>
          </a:xfrm>
          <a:custGeom>
            <a:avLst/>
            <a:gdLst/>
            <a:ahLst/>
            <a:cxnLst/>
            <a:rect l="l" t="t" r="r" b="b"/>
            <a:pathLst>
              <a:path w="2348229">
                <a:moveTo>
                  <a:pt x="0" y="0"/>
                </a:moveTo>
                <a:lnTo>
                  <a:pt x="2348213" y="0"/>
                </a:lnTo>
              </a:path>
            </a:pathLst>
          </a:custGeom>
          <a:ln w="356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6083612" y="5133978"/>
            <a:ext cx="602615" cy="0"/>
          </a:xfrm>
          <a:custGeom>
            <a:avLst/>
            <a:gdLst/>
            <a:ahLst/>
            <a:cxnLst/>
            <a:rect l="l" t="t" r="r" b="b"/>
            <a:pathLst>
              <a:path w="602614">
                <a:moveTo>
                  <a:pt x="0" y="0"/>
                </a:moveTo>
                <a:lnTo>
                  <a:pt x="602366" y="0"/>
                </a:lnTo>
              </a:path>
            </a:pathLst>
          </a:custGeom>
          <a:ln w="3567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6666505" y="5056688"/>
            <a:ext cx="234315" cy="154940"/>
          </a:xfrm>
          <a:custGeom>
            <a:avLst/>
            <a:gdLst/>
            <a:ahLst/>
            <a:cxnLst/>
            <a:rect l="l" t="t" r="r" b="b"/>
            <a:pathLst>
              <a:path w="234314" h="154939">
                <a:moveTo>
                  <a:pt x="0" y="0"/>
                </a:moveTo>
                <a:lnTo>
                  <a:pt x="0" y="154565"/>
                </a:lnTo>
                <a:lnTo>
                  <a:pt x="233689" y="7729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txBox="1"/>
          <p:nvPr/>
        </p:nvSpPr>
        <p:spPr>
          <a:xfrm>
            <a:off x="6250008" y="4748868"/>
            <a:ext cx="735965" cy="302895"/>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alibri"/>
                <a:ea typeface="+mn-ea"/>
                <a:cs typeface="Calibri"/>
              </a:rPr>
              <a:t>xpower</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27" name="object 27"/>
          <p:cNvSpPr txBox="1"/>
          <p:nvPr/>
        </p:nvSpPr>
        <p:spPr>
          <a:xfrm>
            <a:off x="3235180" y="5126647"/>
            <a:ext cx="854075" cy="302895"/>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alibri"/>
                <a:ea typeface="+mn-ea"/>
                <a:cs typeface="Calibri"/>
              </a:rPr>
              <a:t>xpower1</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28" name="object 28"/>
          <p:cNvSpPr txBox="1"/>
          <p:nvPr/>
        </p:nvSpPr>
        <p:spPr>
          <a:xfrm>
            <a:off x="4564746" y="5139034"/>
            <a:ext cx="853440" cy="302895"/>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800" b="0" i="0" u="none" strike="noStrike" kern="1200" cap="none" spc="15" normalizeH="0" baseline="0" noProof="0" dirty="0">
                <a:ln>
                  <a:noFill/>
                </a:ln>
                <a:solidFill>
                  <a:prstClr val="black"/>
                </a:solidFill>
                <a:effectLst/>
                <a:uLnTx/>
                <a:uFillTx/>
                <a:latin typeface="Calibri"/>
                <a:ea typeface="+mn-ea"/>
                <a:cs typeface="Calibri"/>
              </a:rPr>
              <a:t>xpowe</a:t>
            </a:r>
            <a:r>
              <a:rPr kumimoji="0" sz="1800" b="0" i="0" u="none" strike="noStrike" kern="1200" cap="none" spc="5" normalizeH="0" baseline="0" noProof="0" dirty="0">
                <a:ln>
                  <a:noFill/>
                </a:ln>
                <a:solidFill>
                  <a:prstClr val="black"/>
                </a:solidFill>
                <a:effectLst/>
                <a:uLnTx/>
                <a:uFillTx/>
                <a:latin typeface="Calibri"/>
                <a:ea typeface="+mn-ea"/>
                <a:cs typeface="Calibri"/>
              </a:rPr>
              <a:t>r</a:t>
            </a:r>
            <a:r>
              <a:rPr kumimoji="0" sz="1800" b="0" i="0" u="none" strike="noStrike" kern="1200" cap="none" spc="15" normalizeH="0" baseline="0" noProof="0" dirty="0">
                <a:ln>
                  <a:noFill/>
                </a:ln>
                <a:solidFill>
                  <a:prstClr val="black"/>
                </a:solidFill>
                <a:effectLst/>
                <a:uLnTx/>
                <a:uFillTx/>
                <a:latin typeface="Calibri"/>
                <a:ea typeface="+mn-ea"/>
                <a:cs typeface="Calibri"/>
              </a:rPr>
              <a:t>2</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
        <p:nvSpPr>
          <p:cNvPr id="29" name="object 29"/>
          <p:cNvSpPr txBox="1"/>
          <p:nvPr/>
        </p:nvSpPr>
        <p:spPr>
          <a:xfrm>
            <a:off x="4452396" y="4271993"/>
            <a:ext cx="264795" cy="302895"/>
          </a:xfrm>
          <a:prstGeom prst="rect">
            <a:avLst/>
          </a:prstGeom>
        </p:spPr>
        <p:txBody>
          <a:bodyPr vert="horz" wrap="square" lIns="0" tIns="15240" rIns="0" bIns="0" rtlCol="0">
            <a:spAutoFit/>
          </a:bodyPr>
          <a:lstStyle/>
          <a:p>
            <a:pPr marL="12700" marR="0" lvl="0" indent="0" algn="l" defTabSz="914400" rtl="0" eaLnBrk="1" fontAlgn="auto" latinLnBrk="0" hangingPunct="1">
              <a:lnSpc>
                <a:spcPct val="100000"/>
              </a:lnSpc>
              <a:spcBef>
                <a:spcPts val="120"/>
              </a:spcBef>
              <a:spcAft>
                <a:spcPts val="0"/>
              </a:spcAft>
              <a:buClrTx/>
              <a:buSzTx/>
              <a:buFontTx/>
              <a:buNone/>
              <a:tabLst/>
              <a:defRPr/>
            </a:pPr>
            <a:r>
              <a:rPr kumimoji="0" sz="1800" b="0" i="0" u="none" strike="noStrike" kern="1200" cap="none" spc="10" normalizeH="0" baseline="0" noProof="0" dirty="0">
                <a:ln>
                  <a:noFill/>
                </a:ln>
                <a:solidFill>
                  <a:prstClr val="black"/>
                </a:solidFill>
                <a:effectLst/>
                <a:uLnTx/>
                <a:uFillTx/>
                <a:latin typeface="Calibri"/>
                <a:ea typeface="+mn-ea"/>
                <a:cs typeface="Calibri"/>
              </a:rPr>
              <a:t>X</a:t>
            </a:r>
            <a:r>
              <a:rPr kumimoji="0" sz="1800" b="0" i="0" u="none" strike="noStrike" kern="1200" cap="none" spc="15" normalizeH="0" baseline="0" noProof="0" dirty="0">
                <a:ln>
                  <a:noFill/>
                </a:ln>
                <a:solidFill>
                  <a:prstClr val="black"/>
                </a:solidFill>
                <a:effectLst/>
                <a:uLnTx/>
                <a:uFillTx/>
                <a:latin typeface="Calibri"/>
                <a:ea typeface="+mn-ea"/>
                <a:cs typeface="Calibri"/>
              </a:rPr>
              <a:t>2</a:t>
            </a:r>
            <a:endParaRPr kumimoji="0" sz="18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Parallel Processing</a:t>
            </a:r>
          </a:p>
        </p:txBody>
      </p:sp>
      <p:sp>
        <p:nvSpPr>
          <p:cNvPr id="96" name="內容版面配置區 95">
            <a:extLst>
              <a:ext uri="{FF2B5EF4-FFF2-40B4-BE49-F238E27FC236}">
                <a16:creationId xmlns:a16="http://schemas.microsoft.com/office/drawing/2014/main" id="{29599B88-E1A3-D198-B308-5029B1850822}"/>
              </a:ext>
            </a:extLst>
          </p:cNvPr>
          <p:cNvSpPr>
            <a:spLocks noGrp="1"/>
          </p:cNvSpPr>
          <p:nvPr>
            <p:ph idx="1"/>
          </p:nvPr>
        </p:nvSpPr>
        <p:spPr/>
        <p:txBody>
          <a:bodyPr/>
          <a:lstStyle/>
          <a:p>
            <a:r>
              <a:rPr lang="en-US" dirty="0"/>
              <a:t>In parallel processing the same hardware is duplicated to</a:t>
            </a:r>
          </a:p>
          <a:p>
            <a:pPr lvl="1"/>
            <a:r>
              <a:rPr lang="en-US" dirty="0"/>
              <a:t>Increases the throughput without changing the critical path</a:t>
            </a:r>
          </a:p>
          <a:p>
            <a:pPr lvl="1"/>
            <a:r>
              <a:rPr lang="en-US" dirty="0"/>
              <a:t>Increases the silicon area</a:t>
            </a:r>
          </a:p>
          <a:p>
            <a:endParaRPr lang="en-US" dirty="0"/>
          </a:p>
        </p:txBody>
      </p:sp>
      <p:sp>
        <p:nvSpPr>
          <p:cNvPr id="3" name="object 3"/>
          <p:cNvSpPr/>
          <p:nvPr/>
        </p:nvSpPr>
        <p:spPr>
          <a:xfrm>
            <a:off x="5336492" y="3109341"/>
            <a:ext cx="227965" cy="226695"/>
          </a:xfrm>
          <a:custGeom>
            <a:avLst/>
            <a:gdLst/>
            <a:ahLst/>
            <a:cxnLst/>
            <a:rect l="l" t="t" r="r" b="b"/>
            <a:pathLst>
              <a:path w="227964" h="226694">
                <a:moveTo>
                  <a:pt x="227929" y="113167"/>
                </a:moveTo>
                <a:lnTo>
                  <a:pt x="218974" y="69120"/>
                </a:lnTo>
                <a:lnTo>
                  <a:pt x="194552" y="33148"/>
                </a:lnTo>
                <a:lnTo>
                  <a:pt x="158327" y="8894"/>
                </a:lnTo>
                <a:lnTo>
                  <a:pt x="113964" y="0"/>
                </a:lnTo>
                <a:lnTo>
                  <a:pt x="69607" y="8894"/>
                </a:lnTo>
                <a:lnTo>
                  <a:pt x="33382" y="33148"/>
                </a:lnTo>
                <a:lnTo>
                  <a:pt x="8956" y="69120"/>
                </a:lnTo>
                <a:lnTo>
                  <a:pt x="0" y="113167"/>
                </a:lnTo>
                <a:lnTo>
                  <a:pt x="8956" y="157221"/>
                </a:lnTo>
                <a:lnTo>
                  <a:pt x="33382" y="193194"/>
                </a:lnTo>
                <a:lnTo>
                  <a:pt x="69607" y="217448"/>
                </a:lnTo>
                <a:lnTo>
                  <a:pt x="113964" y="226341"/>
                </a:lnTo>
                <a:lnTo>
                  <a:pt x="158327" y="217448"/>
                </a:lnTo>
                <a:lnTo>
                  <a:pt x="194552" y="193194"/>
                </a:lnTo>
                <a:lnTo>
                  <a:pt x="218974" y="157221"/>
                </a:lnTo>
                <a:lnTo>
                  <a:pt x="227929" y="113167"/>
                </a:lnTo>
                <a:close/>
              </a:path>
            </a:pathLst>
          </a:custGeom>
          <a:ln w="2725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5336492" y="3222508"/>
            <a:ext cx="227965" cy="0"/>
          </a:xfrm>
          <a:custGeom>
            <a:avLst/>
            <a:gdLst/>
            <a:ahLst/>
            <a:cxnLst/>
            <a:rect l="l" t="t" r="r" b="b"/>
            <a:pathLst>
              <a:path w="227964">
                <a:moveTo>
                  <a:pt x="227929" y="0"/>
                </a:moveTo>
                <a:lnTo>
                  <a:pt x="0" y="0"/>
                </a:lnTo>
              </a:path>
            </a:pathLst>
          </a:custGeom>
          <a:ln w="271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5452190" y="3109353"/>
            <a:ext cx="0" cy="226695"/>
          </a:xfrm>
          <a:custGeom>
            <a:avLst/>
            <a:gdLst/>
            <a:ahLst/>
            <a:cxnLst/>
            <a:rect l="l" t="t" r="r" b="b"/>
            <a:pathLst>
              <a:path h="226694">
                <a:moveTo>
                  <a:pt x="0" y="0"/>
                </a:moveTo>
                <a:lnTo>
                  <a:pt x="0" y="226315"/>
                </a:lnTo>
              </a:path>
            </a:pathLst>
          </a:custGeom>
          <a:ln w="2735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4880632" y="3222508"/>
            <a:ext cx="296545" cy="0"/>
          </a:xfrm>
          <a:custGeom>
            <a:avLst/>
            <a:gdLst/>
            <a:ahLst/>
            <a:cxnLst/>
            <a:rect l="l" t="t" r="r" b="b"/>
            <a:pathLst>
              <a:path w="296545">
                <a:moveTo>
                  <a:pt x="0" y="0"/>
                </a:moveTo>
                <a:lnTo>
                  <a:pt x="296511" y="0"/>
                </a:lnTo>
              </a:path>
            </a:pathLst>
          </a:custGeom>
          <a:ln w="271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5164087" y="3161569"/>
            <a:ext cx="178435" cy="119380"/>
          </a:xfrm>
          <a:custGeom>
            <a:avLst/>
            <a:gdLst/>
            <a:ahLst/>
            <a:cxnLst/>
            <a:rect l="l" t="t" r="r" b="b"/>
            <a:pathLst>
              <a:path w="178435" h="119380">
                <a:moveTo>
                  <a:pt x="0" y="0"/>
                </a:moveTo>
                <a:lnTo>
                  <a:pt x="0" y="118878"/>
                </a:lnTo>
                <a:lnTo>
                  <a:pt x="178308" y="59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5452190" y="2713254"/>
            <a:ext cx="0" cy="234315"/>
          </a:xfrm>
          <a:custGeom>
            <a:avLst/>
            <a:gdLst/>
            <a:ahLst/>
            <a:cxnLst/>
            <a:rect l="l" t="t" r="r" b="b"/>
            <a:pathLst>
              <a:path h="234314">
                <a:moveTo>
                  <a:pt x="0" y="0"/>
                </a:moveTo>
                <a:lnTo>
                  <a:pt x="0" y="234269"/>
                </a:lnTo>
              </a:path>
            </a:pathLst>
          </a:custGeom>
          <a:ln w="2735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5395366" y="2928410"/>
            <a:ext cx="119380" cy="178435"/>
          </a:xfrm>
          <a:custGeom>
            <a:avLst/>
            <a:gdLst/>
            <a:ahLst/>
            <a:cxnLst/>
            <a:rect l="l" t="t" r="r" b="b"/>
            <a:pathLst>
              <a:path w="119379" h="178435">
                <a:moveTo>
                  <a:pt x="118872" y="0"/>
                </a:moveTo>
                <a:lnTo>
                  <a:pt x="0" y="0"/>
                </a:lnTo>
                <a:lnTo>
                  <a:pt x="59436" y="178308"/>
                </a:lnTo>
                <a:lnTo>
                  <a:pt x="11887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5564420" y="3222508"/>
            <a:ext cx="581660" cy="0"/>
          </a:xfrm>
          <a:custGeom>
            <a:avLst/>
            <a:gdLst/>
            <a:ahLst/>
            <a:cxnLst/>
            <a:rect l="l" t="t" r="r" b="b"/>
            <a:pathLst>
              <a:path w="581660">
                <a:moveTo>
                  <a:pt x="0" y="0"/>
                </a:moveTo>
                <a:lnTo>
                  <a:pt x="581410" y="0"/>
                </a:lnTo>
              </a:path>
            </a:pathLst>
          </a:custGeom>
          <a:ln w="271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6135624" y="3161569"/>
            <a:ext cx="178435" cy="119380"/>
          </a:xfrm>
          <a:custGeom>
            <a:avLst/>
            <a:gdLst/>
            <a:ahLst/>
            <a:cxnLst/>
            <a:rect l="l" t="t" r="r" b="b"/>
            <a:pathLst>
              <a:path w="178435" h="119380">
                <a:moveTo>
                  <a:pt x="0" y="0"/>
                </a:moveTo>
                <a:lnTo>
                  <a:pt x="0" y="118878"/>
                </a:lnTo>
                <a:lnTo>
                  <a:pt x="178308" y="59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6420867" y="2713254"/>
            <a:ext cx="0" cy="234315"/>
          </a:xfrm>
          <a:custGeom>
            <a:avLst/>
            <a:gdLst/>
            <a:ahLst/>
            <a:cxnLst/>
            <a:rect l="l" t="t" r="r" b="b"/>
            <a:pathLst>
              <a:path h="234314">
                <a:moveTo>
                  <a:pt x="0" y="0"/>
                </a:moveTo>
                <a:lnTo>
                  <a:pt x="0" y="234269"/>
                </a:lnTo>
              </a:path>
            </a:pathLst>
          </a:custGeom>
          <a:ln w="2735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6366891" y="2928410"/>
            <a:ext cx="119380" cy="178435"/>
          </a:xfrm>
          <a:custGeom>
            <a:avLst/>
            <a:gdLst/>
            <a:ahLst/>
            <a:cxnLst/>
            <a:rect l="l" t="t" r="r" b="b"/>
            <a:pathLst>
              <a:path w="119379" h="178435">
                <a:moveTo>
                  <a:pt x="118872" y="0"/>
                </a:moveTo>
                <a:lnTo>
                  <a:pt x="0" y="0"/>
                </a:lnTo>
                <a:lnTo>
                  <a:pt x="59436" y="178308"/>
                </a:lnTo>
                <a:lnTo>
                  <a:pt x="11887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txBox="1"/>
          <p:nvPr/>
        </p:nvSpPr>
        <p:spPr>
          <a:xfrm>
            <a:off x="4565544" y="3091616"/>
            <a:ext cx="276860"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X(n)</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txBox="1"/>
          <p:nvPr/>
        </p:nvSpPr>
        <p:spPr>
          <a:xfrm>
            <a:off x="1487488" y="2348880"/>
            <a:ext cx="7380605" cy="266740"/>
          </a:xfrm>
          <a:prstGeom prst="rect">
            <a:avLst/>
          </a:prstGeom>
        </p:spPr>
        <p:txBody>
          <a:bodyPr vert="horz" wrap="square" lIns="0" tIns="88900" rIns="0" bIns="0" rtlCol="0">
            <a:spAutoFit/>
          </a:bodyPr>
          <a:lstStyle/>
          <a:p>
            <a:pPr marL="3814445" marR="0" lvl="0" indent="0" algn="l" defTabSz="914400" rtl="0" eaLnBrk="1" fontAlgn="auto" latinLnBrk="0" hangingPunct="1">
              <a:lnSpc>
                <a:spcPct val="100000"/>
              </a:lnSpc>
              <a:spcBef>
                <a:spcPts val="305"/>
              </a:spcBef>
              <a:spcAft>
                <a:spcPts val="0"/>
              </a:spcAft>
              <a:buClrTx/>
              <a:buSzTx/>
              <a:buFontTx/>
              <a:buNone/>
              <a:tabLst>
                <a:tab pos="4791710" algn="l"/>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a(n)	b(n)</a:t>
            </a:r>
            <a:endParaRPr kumimoji="0" sz="115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6" name="object 16"/>
          <p:cNvSpPr/>
          <p:nvPr/>
        </p:nvSpPr>
        <p:spPr>
          <a:xfrm>
            <a:off x="6533186" y="3222508"/>
            <a:ext cx="581660" cy="0"/>
          </a:xfrm>
          <a:custGeom>
            <a:avLst/>
            <a:gdLst/>
            <a:ahLst/>
            <a:cxnLst/>
            <a:rect l="l" t="t" r="r" b="b"/>
            <a:pathLst>
              <a:path w="581660">
                <a:moveTo>
                  <a:pt x="0" y="0"/>
                </a:moveTo>
                <a:lnTo>
                  <a:pt x="581347" y="0"/>
                </a:lnTo>
              </a:path>
            </a:pathLst>
          </a:custGeom>
          <a:ln w="271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7107174" y="3161569"/>
            <a:ext cx="178435" cy="119380"/>
          </a:xfrm>
          <a:custGeom>
            <a:avLst/>
            <a:gdLst/>
            <a:ahLst/>
            <a:cxnLst/>
            <a:rect l="l" t="t" r="r" b="b"/>
            <a:pathLst>
              <a:path w="178435" h="119380">
                <a:moveTo>
                  <a:pt x="0" y="0"/>
                </a:moveTo>
                <a:lnTo>
                  <a:pt x="0" y="118878"/>
                </a:lnTo>
                <a:lnTo>
                  <a:pt x="178308" y="5943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txBox="1"/>
          <p:nvPr/>
        </p:nvSpPr>
        <p:spPr>
          <a:xfrm>
            <a:off x="7315201" y="3060184"/>
            <a:ext cx="271780"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Y(n)</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19" name="object 19"/>
          <p:cNvSpPr/>
          <p:nvPr/>
        </p:nvSpPr>
        <p:spPr>
          <a:xfrm>
            <a:off x="6305257" y="3109341"/>
            <a:ext cx="227965" cy="226695"/>
          </a:xfrm>
          <a:custGeom>
            <a:avLst/>
            <a:gdLst/>
            <a:ahLst/>
            <a:cxnLst/>
            <a:rect l="l" t="t" r="r" b="b"/>
            <a:pathLst>
              <a:path w="227964" h="226694">
                <a:moveTo>
                  <a:pt x="227929" y="113167"/>
                </a:moveTo>
                <a:lnTo>
                  <a:pt x="218972" y="69120"/>
                </a:lnTo>
                <a:lnTo>
                  <a:pt x="194547" y="33148"/>
                </a:lnTo>
                <a:lnTo>
                  <a:pt x="158322" y="8894"/>
                </a:lnTo>
                <a:lnTo>
                  <a:pt x="113964" y="0"/>
                </a:lnTo>
                <a:lnTo>
                  <a:pt x="69554" y="8894"/>
                </a:lnTo>
                <a:lnTo>
                  <a:pt x="33334" y="33148"/>
                </a:lnTo>
                <a:lnTo>
                  <a:pt x="8939" y="69120"/>
                </a:lnTo>
                <a:lnTo>
                  <a:pt x="0" y="113167"/>
                </a:lnTo>
                <a:lnTo>
                  <a:pt x="8939" y="157221"/>
                </a:lnTo>
                <a:lnTo>
                  <a:pt x="33334" y="193194"/>
                </a:lnTo>
                <a:lnTo>
                  <a:pt x="69554" y="217448"/>
                </a:lnTo>
                <a:lnTo>
                  <a:pt x="113964" y="226341"/>
                </a:lnTo>
                <a:lnTo>
                  <a:pt x="158322" y="217448"/>
                </a:lnTo>
                <a:lnTo>
                  <a:pt x="194547" y="193194"/>
                </a:lnTo>
                <a:lnTo>
                  <a:pt x="218972" y="157221"/>
                </a:lnTo>
                <a:lnTo>
                  <a:pt x="227929" y="113167"/>
                </a:lnTo>
                <a:close/>
              </a:path>
            </a:pathLst>
          </a:custGeom>
          <a:ln w="2725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6305257" y="3222508"/>
            <a:ext cx="227965" cy="0"/>
          </a:xfrm>
          <a:custGeom>
            <a:avLst/>
            <a:gdLst/>
            <a:ahLst/>
            <a:cxnLst/>
            <a:rect l="l" t="t" r="r" b="b"/>
            <a:pathLst>
              <a:path w="227964">
                <a:moveTo>
                  <a:pt x="227929" y="0"/>
                </a:moveTo>
                <a:lnTo>
                  <a:pt x="0" y="0"/>
                </a:lnTo>
              </a:path>
            </a:pathLst>
          </a:custGeom>
          <a:ln w="2716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6420867" y="3109353"/>
            <a:ext cx="0" cy="226695"/>
          </a:xfrm>
          <a:custGeom>
            <a:avLst/>
            <a:gdLst/>
            <a:ahLst/>
            <a:cxnLst/>
            <a:rect l="l" t="t" r="r" b="b"/>
            <a:pathLst>
              <a:path h="226694">
                <a:moveTo>
                  <a:pt x="0" y="0"/>
                </a:moveTo>
                <a:lnTo>
                  <a:pt x="0" y="226315"/>
                </a:lnTo>
              </a:path>
            </a:pathLst>
          </a:custGeom>
          <a:ln w="2735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2540752" y="5077423"/>
            <a:ext cx="227965" cy="226695"/>
          </a:xfrm>
          <a:custGeom>
            <a:avLst/>
            <a:gdLst/>
            <a:ahLst/>
            <a:cxnLst/>
            <a:rect l="l" t="t" r="r" b="b"/>
            <a:pathLst>
              <a:path w="227964" h="226695">
                <a:moveTo>
                  <a:pt x="227866" y="113115"/>
                </a:moveTo>
                <a:lnTo>
                  <a:pt x="218913" y="69083"/>
                </a:lnTo>
                <a:lnTo>
                  <a:pt x="194498" y="33128"/>
                </a:lnTo>
                <a:lnTo>
                  <a:pt x="158283" y="8888"/>
                </a:lnTo>
                <a:lnTo>
                  <a:pt x="113933" y="0"/>
                </a:lnTo>
                <a:lnTo>
                  <a:pt x="69588" y="8888"/>
                </a:lnTo>
                <a:lnTo>
                  <a:pt x="33372" y="33128"/>
                </a:lnTo>
                <a:lnTo>
                  <a:pt x="8954" y="69083"/>
                </a:lnTo>
                <a:lnTo>
                  <a:pt x="0" y="113115"/>
                </a:lnTo>
                <a:lnTo>
                  <a:pt x="8954" y="157141"/>
                </a:lnTo>
                <a:lnTo>
                  <a:pt x="33372" y="193096"/>
                </a:lnTo>
                <a:lnTo>
                  <a:pt x="69588" y="217339"/>
                </a:lnTo>
                <a:lnTo>
                  <a:pt x="113933" y="226229"/>
                </a:lnTo>
                <a:lnTo>
                  <a:pt x="158283" y="217339"/>
                </a:lnTo>
                <a:lnTo>
                  <a:pt x="194498" y="193096"/>
                </a:lnTo>
                <a:lnTo>
                  <a:pt x="218913" y="157141"/>
                </a:lnTo>
                <a:lnTo>
                  <a:pt x="227866" y="113115"/>
                </a:lnTo>
                <a:close/>
              </a:path>
            </a:pathLst>
          </a:custGeom>
          <a:ln w="2724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2540752" y="5190538"/>
            <a:ext cx="227965" cy="0"/>
          </a:xfrm>
          <a:custGeom>
            <a:avLst/>
            <a:gdLst/>
            <a:ahLst/>
            <a:cxnLst/>
            <a:rect l="l" t="t" r="r" b="b"/>
            <a:pathLst>
              <a:path w="227964">
                <a:moveTo>
                  <a:pt x="227866" y="0"/>
                </a:moveTo>
                <a:lnTo>
                  <a:pt x="0"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2656419" y="5077436"/>
            <a:ext cx="0" cy="226695"/>
          </a:xfrm>
          <a:custGeom>
            <a:avLst/>
            <a:gdLst/>
            <a:ahLst/>
            <a:cxnLst/>
            <a:rect l="l" t="t" r="r" b="b"/>
            <a:pathLst>
              <a:path h="226695">
                <a:moveTo>
                  <a:pt x="0" y="0"/>
                </a:moveTo>
                <a:lnTo>
                  <a:pt x="0" y="226203"/>
                </a:lnTo>
              </a:path>
            </a:pathLst>
          </a:custGeom>
          <a:ln w="2734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2085020" y="5190538"/>
            <a:ext cx="296545" cy="0"/>
          </a:xfrm>
          <a:custGeom>
            <a:avLst/>
            <a:gdLst/>
            <a:ahLst/>
            <a:cxnLst/>
            <a:rect l="l" t="t" r="r" b="b"/>
            <a:pathLst>
              <a:path w="296544">
                <a:moveTo>
                  <a:pt x="0" y="0"/>
                </a:moveTo>
                <a:lnTo>
                  <a:pt x="296428"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2366636" y="5131718"/>
            <a:ext cx="177800" cy="118110"/>
          </a:xfrm>
          <a:custGeom>
            <a:avLst/>
            <a:gdLst/>
            <a:ahLst/>
            <a:cxnLst/>
            <a:rect l="l" t="t" r="r" b="b"/>
            <a:pathLst>
              <a:path w="177800" h="118110">
                <a:moveTo>
                  <a:pt x="0" y="0"/>
                </a:moveTo>
                <a:lnTo>
                  <a:pt x="0" y="117639"/>
                </a:lnTo>
                <a:lnTo>
                  <a:pt x="177735" y="58819"/>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656419" y="4681520"/>
            <a:ext cx="0" cy="234315"/>
          </a:xfrm>
          <a:custGeom>
            <a:avLst/>
            <a:gdLst/>
            <a:ahLst/>
            <a:cxnLst/>
            <a:rect l="l" t="t" r="r" b="b"/>
            <a:pathLst>
              <a:path h="234314">
                <a:moveTo>
                  <a:pt x="0" y="0"/>
                </a:moveTo>
                <a:lnTo>
                  <a:pt x="0" y="234161"/>
                </a:lnTo>
              </a:path>
            </a:pathLst>
          </a:custGeom>
          <a:ln w="2734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2597175" y="4900975"/>
            <a:ext cx="118745" cy="176530"/>
          </a:xfrm>
          <a:custGeom>
            <a:avLst/>
            <a:gdLst/>
            <a:ahLst/>
            <a:cxnLst/>
            <a:rect l="l" t="t" r="r" b="b"/>
            <a:pathLst>
              <a:path w="118744" h="176529">
                <a:moveTo>
                  <a:pt x="118490" y="0"/>
                </a:moveTo>
                <a:lnTo>
                  <a:pt x="0" y="0"/>
                </a:lnTo>
                <a:lnTo>
                  <a:pt x="59245" y="176459"/>
                </a:lnTo>
                <a:lnTo>
                  <a:pt x="1184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3167067" y="5190538"/>
            <a:ext cx="182880" cy="0"/>
          </a:xfrm>
          <a:custGeom>
            <a:avLst/>
            <a:gdLst/>
            <a:ahLst/>
            <a:cxnLst/>
            <a:rect l="l" t="t" r="r" b="b"/>
            <a:pathLst>
              <a:path w="182880">
                <a:moveTo>
                  <a:pt x="0" y="0"/>
                </a:moveTo>
                <a:lnTo>
                  <a:pt x="182799"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2768618" y="5190538"/>
            <a:ext cx="163830" cy="0"/>
          </a:xfrm>
          <a:custGeom>
            <a:avLst/>
            <a:gdLst/>
            <a:ahLst/>
            <a:cxnLst/>
            <a:rect l="l" t="t" r="r" b="b"/>
            <a:pathLst>
              <a:path w="163830">
                <a:moveTo>
                  <a:pt x="0" y="0"/>
                </a:moveTo>
                <a:lnTo>
                  <a:pt x="163240"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3335055" y="5131718"/>
            <a:ext cx="177800" cy="118110"/>
          </a:xfrm>
          <a:custGeom>
            <a:avLst/>
            <a:gdLst/>
            <a:ahLst/>
            <a:cxnLst/>
            <a:rect l="l" t="t" r="r" b="b"/>
            <a:pathLst>
              <a:path w="177800" h="118110">
                <a:moveTo>
                  <a:pt x="0" y="0"/>
                </a:moveTo>
                <a:lnTo>
                  <a:pt x="0" y="117639"/>
                </a:lnTo>
                <a:lnTo>
                  <a:pt x="177735" y="58819"/>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624825" y="4681520"/>
            <a:ext cx="0" cy="234315"/>
          </a:xfrm>
          <a:custGeom>
            <a:avLst/>
            <a:gdLst/>
            <a:ahLst/>
            <a:cxnLst/>
            <a:rect l="l" t="t" r="r" b="b"/>
            <a:pathLst>
              <a:path h="234314">
                <a:moveTo>
                  <a:pt x="0" y="0"/>
                </a:moveTo>
                <a:lnTo>
                  <a:pt x="0" y="234161"/>
                </a:lnTo>
              </a:path>
            </a:pathLst>
          </a:custGeom>
          <a:ln w="2734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565581" y="4900975"/>
            <a:ext cx="118745" cy="176530"/>
          </a:xfrm>
          <a:custGeom>
            <a:avLst/>
            <a:gdLst/>
            <a:ahLst/>
            <a:cxnLst/>
            <a:rect l="l" t="t" r="r" b="b"/>
            <a:pathLst>
              <a:path w="118744" h="176529">
                <a:moveTo>
                  <a:pt x="118490" y="0"/>
                </a:moveTo>
                <a:lnTo>
                  <a:pt x="0" y="0"/>
                </a:lnTo>
                <a:lnTo>
                  <a:pt x="59245" y="176459"/>
                </a:lnTo>
                <a:lnTo>
                  <a:pt x="11849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txBox="1"/>
          <p:nvPr/>
        </p:nvSpPr>
        <p:spPr>
          <a:xfrm>
            <a:off x="1770017" y="5059692"/>
            <a:ext cx="276225"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X(n)</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35" name="object 35"/>
          <p:cNvSpPr txBox="1"/>
          <p:nvPr/>
        </p:nvSpPr>
        <p:spPr>
          <a:xfrm>
            <a:off x="2513620" y="4462694"/>
            <a:ext cx="270510"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a(n)</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36" name="object 36"/>
          <p:cNvSpPr txBox="1"/>
          <p:nvPr/>
        </p:nvSpPr>
        <p:spPr>
          <a:xfrm>
            <a:off x="3490598" y="4462694"/>
            <a:ext cx="277495"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b(n)</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37" name="object 37"/>
          <p:cNvSpPr/>
          <p:nvPr/>
        </p:nvSpPr>
        <p:spPr>
          <a:xfrm>
            <a:off x="3737113" y="5190538"/>
            <a:ext cx="394970" cy="0"/>
          </a:xfrm>
          <a:custGeom>
            <a:avLst/>
            <a:gdLst/>
            <a:ahLst/>
            <a:cxnLst/>
            <a:rect l="l" t="t" r="r" b="b"/>
            <a:pathLst>
              <a:path w="394969">
                <a:moveTo>
                  <a:pt x="0" y="0"/>
                </a:moveTo>
                <a:lnTo>
                  <a:pt x="394461"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4116763" y="5131718"/>
            <a:ext cx="177800" cy="118110"/>
          </a:xfrm>
          <a:custGeom>
            <a:avLst/>
            <a:gdLst/>
            <a:ahLst/>
            <a:cxnLst/>
            <a:rect l="l" t="t" r="r" b="b"/>
            <a:pathLst>
              <a:path w="177800" h="118110">
                <a:moveTo>
                  <a:pt x="0" y="0"/>
                </a:moveTo>
                <a:lnTo>
                  <a:pt x="0" y="117639"/>
                </a:lnTo>
                <a:lnTo>
                  <a:pt x="177735" y="58819"/>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txBox="1"/>
          <p:nvPr/>
        </p:nvSpPr>
        <p:spPr>
          <a:xfrm>
            <a:off x="4370414" y="5028271"/>
            <a:ext cx="271780" cy="19428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150" b="0" i="0" u="none" strike="noStrike" kern="1200" cap="none" spc="15" normalizeH="0" baseline="0" noProof="0" dirty="0">
                <a:ln>
                  <a:noFill/>
                </a:ln>
                <a:solidFill>
                  <a:prstClr val="black"/>
                </a:solidFill>
                <a:effectLst/>
                <a:uLnTx/>
                <a:uFillTx/>
                <a:latin typeface="Calibri"/>
                <a:ea typeface="+mn-ea"/>
                <a:cs typeface="Calibri"/>
              </a:rPr>
              <a:t>Y(n</a:t>
            </a:r>
            <a:r>
              <a:rPr kumimoji="0" sz="1150" b="0" i="0" u="none" strike="noStrike" kern="1200" cap="none" spc="10" normalizeH="0" baseline="0" noProof="0" dirty="0">
                <a:ln>
                  <a:noFill/>
                </a:ln>
                <a:solidFill>
                  <a:prstClr val="black"/>
                </a:solidFill>
                <a:effectLst/>
                <a:uLnTx/>
                <a:uFillTx/>
                <a:latin typeface="Calibri"/>
                <a:ea typeface="+mn-ea"/>
                <a:cs typeface="Calibri"/>
              </a:rPr>
              <a:t>)</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40" name="object 40"/>
          <p:cNvSpPr/>
          <p:nvPr/>
        </p:nvSpPr>
        <p:spPr>
          <a:xfrm>
            <a:off x="3509248" y="5077423"/>
            <a:ext cx="227965" cy="226695"/>
          </a:xfrm>
          <a:custGeom>
            <a:avLst/>
            <a:gdLst/>
            <a:ahLst/>
            <a:cxnLst/>
            <a:rect l="l" t="t" r="r" b="b"/>
            <a:pathLst>
              <a:path w="227964" h="226695">
                <a:moveTo>
                  <a:pt x="227866" y="113115"/>
                </a:moveTo>
                <a:lnTo>
                  <a:pt x="218911" y="69083"/>
                </a:lnTo>
                <a:lnTo>
                  <a:pt x="194493" y="33128"/>
                </a:lnTo>
                <a:lnTo>
                  <a:pt x="158278" y="8888"/>
                </a:lnTo>
                <a:lnTo>
                  <a:pt x="113933" y="0"/>
                </a:lnTo>
                <a:lnTo>
                  <a:pt x="69534" y="8888"/>
                </a:lnTo>
                <a:lnTo>
                  <a:pt x="33325" y="33128"/>
                </a:lnTo>
                <a:lnTo>
                  <a:pt x="8936" y="69083"/>
                </a:lnTo>
                <a:lnTo>
                  <a:pt x="0" y="113115"/>
                </a:lnTo>
                <a:lnTo>
                  <a:pt x="8936" y="157141"/>
                </a:lnTo>
                <a:lnTo>
                  <a:pt x="33325" y="193096"/>
                </a:lnTo>
                <a:lnTo>
                  <a:pt x="69534" y="217339"/>
                </a:lnTo>
                <a:lnTo>
                  <a:pt x="113933" y="226229"/>
                </a:lnTo>
                <a:lnTo>
                  <a:pt x="158278" y="217339"/>
                </a:lnTo>
                <a:lnTo>
                  <a:pt x="194493" y="193096"/>
                </a:lnTo>
                <a:lnTo>
                  <a:pt x="218911" y="157141"/>
                </a:lnTo>
                <a:lnTo>
                  <a:pt x="227866" y="113115"/>
                </a:lnTo>
                <a:close/>
              </a:path>
            </a:pathLst>
          </a:custGeom>
          <a:ln w="2724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3509248" y="5190538"/>
            <a:ext cx="227965" cy="0"/>
          </a:xfrm>
          <a:custGeom>
            <a:avLst/>
            <a:gdLst/>
            <a:ahLst/>
            <a:cxnLst/>
            <a:rect l="l" t="t" r="r" b="b"/>
            <a:pathLst>
              <a:path w="227964">
                <a:moveTo>
                  <a:pt x="227866" y="0"/>
                </a:moveTo>
                <a:lnTo>
                  <a:pt x="0"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3624825" y="5077436"/>
            <a:ext cx="0" cy="226695"/>
          </a:xfrm>
          <a:custGeom>
            <a:avLst/>
            <a:gdLst/>
            <a:ahLst/>
            <a:cxnLst/>
            <a:rect l="l" t="t" r="r" b="b"/>
            <a:pathLst>
              <a:path h="226695">
                <a:moveTo>
                  <a:pt x="0" y="0"/>
                </a:moveTo>
                <a:lnTo>
                  <a:pt x="0" y="226203"/>
                </a:lnTo>
              </a:path>
            </a:pathLst>
          </a:custGeom>
          <a:ln w="2734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2931860" y="5020862"/>
            <a:ext cx="235585" cy="361315"/>
          </a:xfrm>
          <a:custGeom>
            <a:avLst/>
            <a:gdLst/>
            <a:ahLst/>
            <a:cxnLst/>
            <a:rect l="l" t="t" r="r" b="b"/>
            <a:pathLst>
              <a:path w="235585" h="361314">
                <a:moveTo>
                  <a:pt x="0" y="360900"/>
                </a:moveTo>
                <a:lnTo>
                  <a:pt x="235208" y="360900"/>
                </a:lnTo>
                <a:lnTo>
                  <a:pt x="235208" y="0"/>
                </a:lnTo>
                <a:lnTo>
                  <a:pt x="0" y="0"/>
                </a:lnTo>
                <a:lnTo>
                  <a:pt x="0" y="360900"/>
                </a:lnTo>
                <a:close/>
              </a:path>
            </a:pathLst>
          </a:custGeom>
          <a:ln w="2728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2942974" y="5233157"/>
            <a:ext cx="57785" cy="106680"/>
          </a:xfrm>
          <a:custGeom>
            <a:avLst/>
            <a:gdLst/>
            <a:ahLst/>
            <a:cxnLst/>
            <a:rect l="l" t="t" r="r" b="b"/>
            <a:pathLst>
              <a:path w="57785" h="106679">
                <a:moveTo>
                  <a:pt x="0" y="0"/>
                </a:moveTo>
                <a:lnTo>
                  <a:pt x="57586" y="57173"/>
                </a:lnTo>
                <a:lnTo>
                  <a:pt x="0" y="106146"/>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2825914" y="5290482"/>
            <a:ext cx="106045" cy="0"/>
          </a:xfrm>
          <a:custGeom>
            <a:avLst/>
            <a:gdLst/>
            <a:ahLst/>
            <a:cxnLst/>
            <a:rect l="l" t="t" r="r" b="b"/>
            <a:pathLst>
              <a:path w="106044">
                <a:moveTo>
                  <a:pt x="105945" y="0"/>
                </a:moveTo>
                <a:lnTo>
                  <a:pt x="0" y="0"/>
                </a:lnTo>
              </a:path>
            </a:pathLst>
          </a:custGeom>
          <a:ln w="2714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7965501" y="4836399"/>
            <a:ext cx="227965" cy="227965"/>
          </a:xfrm>
          <a:custGeom>
            <a:avLst/>
            <a:gdLst/>
            <a:ahLst/>
            <a:cxnLst/>
            <a:rect l="l" t="t" r="r" b="b"/>
            <a:pathLst>
              <a:path w="227965" h="227964">
                <a:moveTo>
                  <a:pt x="227953" y="113746"/>
                </a:moveTo>
                <a:lnTo>
                  <a:pt x="218995" y="69468"/>
                </a:lnTo>
                <a:lnTo>
                  <a:pt x="194567" y="33313"/>
                </a:lnTo>
                <a:lnTo>
                  <a:pt x="158338" y="8937"/>
                </a:lnTo>
                <a:lnTo>
                  <a:pt x="113976" y="0"/>
                </a:lnTo>
                <a:lnTo>
                  <a:pt x="69609" y="8937"/>
                </a:lnTo>
                <a:lnTo>
                  <a:pt x="33380" y="33313"/>
                </a:lnTo>
                <a:lnTo>
                  <a:pt x="8956" y="69468"/>
                </a:lnTo>
                <a:lnTo>
                  <a:pt x="0" y="113746"/>
                </a:lnTo>
                <a:lnTo>
                  <a:pt x="8956" y="158018"/>
                </a:lnTo>
                <a:lnTo>
                  <a:pt x="33380" y="194173"/>
                </a:lnTo>
                <a:lnTo>
                  <a:pt x="69609" y="218552"/>
                </a:lnTo>
                <a:lnTo>
                  <a:pt x="113976" y="227492"/>
                </a:lnTo>
                <a:lnTo>
                  <a:pt x="158338" y="218552"/>
                </a:lnTo>
                <a:lnTo>
                  <a:pt x="194567" y="194173"/>
                </a:lnTo>
                <a:lnTo>
                  <a:pt x="218995" y="158018"/>
                </a:lnTo>
                <a:lnTo>
                  <a:pt x="227953" y="113746"/>
                </a:lnTo>
                <a:close/>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7965501" y="4950144"/>
            <a:ext cx="227965" cy="0"/>
          </a:xfrm>
          <a:custGeom>
            <a:avLst/>
            <a:gdLst/>
            <a:ahLst/>
            <a:cxnLst/>
            <a:rect l="l" t="t" r="r" b="b"/>
            <a:pathLst>
              <a:path w="227965">
                <a:moveTo>
                  <a:pt x="227953" y="0"/>
                </a:moveTo>
                <a:lnTo>
                  <a:pt x="0"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8081199" y="4836412"/>
            <a:ext cx="0" cy="227965"/>
          </a:xfrm>
          <a:custGeom>
            <a:avLst/>
            <a:gdLst/>
            <a:ahLst/>
            <a:cxnLst/>
            <a:rect l="l" t="t" r="r" b="b"/>
            <a:pathLst>
              <a:path h="227964">
                <a:moveTo>
                  <a:pt x="0" y="0"/>
                </a:moveTo>
                <a:lnTo>
                  <a:pt x="0" y="227466"/>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7509595" y="4950144"/>
            <a:ext cx="296545" cy="0"/>
          </a:xfrm>
          <a:custGeom>
            <a:avLst/>
            <a:gdLst/>
            <a:ahLst/>
            <a:cxnLst/>
            <a:rect l="l" t="t" r="r" b="b"/>
            <a:pathLst>
              <a:path w="296545">
                <a:moveTo>
                  <a:pt x="0" y="0"/>
                </a:moveTo>
                <a:lnTo>
                  <a:pt x="296541"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7791319" y="4890997"/>
            <a:ext cx="177800" cy="118745"/>
          </a:xfrm>
          <a:custGeom>
            <a:avLst/>
            <a:gdLst/>
            <a:ahLst/>
            <a:cxnLst/>
            <a:rect l="l" t="t" r="r" b="b"/>
            <a:pathLst>
              <a:path w="177800" h="118745">
                <a:moveTo>
                  <a:pt x="0" y="0"/>
                </a:moveTo>
                <a:lnTo>
                  <a:pt x="0" y="118295"/>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8081199" y="4438326"/>
            <a:ext cx="0" cy="235585"/>
          </a:xfrm>
          <a:custGeom>
            <a:avLst/>
            <a:gdLst/>
            <a:ahLst/>
            <a:cxnLst/>
            <a:rect l="l" t="t" r="r" b="b"/>
            <a:pathLst>
              <a:path h="235585">
                <a:moveTo>
                  <a:pt x="0" y="0"/>
                </a:moveTo>
                <a:lnTo>
                  <a:pt x="0" y="235454"/>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8021933" y="4658993"/>
            <a:ext cx="118745" cy="177800"/>
          </a:xfrm>
          <a:custGeom>
            <a:avLst/>
            <a:gdLst/>
            <a:ahLst/>
            <a:cxnLst/>
            <a:rect l="l" t="t" r="r" b="b"/>
            <a:pathLst>
              <a:path w="118745" h="177800">
                <a:moveTo>
                  <a:pt x="118535" y="0"/>
                </a:moveTo>
                <a:lnTo>
                  <a:pt x="0" y="0"/>
                </a:lnTo>
                <a:lnTo>
                  <a:pt x="59267" y="177418"/>
                </a:lnTo>
                <a:lnTo>
                  <a:pt x="11853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8193454" y="4950144"/>
            <a:ext cx="581660" cy="0"/>
          </a:xfrm>
          <a:custGeom>
            <a:avLst/>
            <a:gdLst/>
            <a:ahLst/>
            <a:cxnLst/>
            <a:rect l="l" t="t" r="r" b="b"/>
            <a:pathLst>
              <a:path w="581659">
                <a:moveTo>
                  <a:pt x="0" y="0"/>
                </a:moveTo>
                <a:lnTo>
                  <a:pt x="581457"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8760094" y="4890997"/>
            <a:ext cx="177800" cy="118745"/>
          </a:xfrm>
          <a:custGeom>
            <a:avLst/>
            <a:gdLst/>
            <a:ahLst/>
            <a:cxnLst/>
            <a:rect l="l" t="t" r="r" b="b"/>
            <a:pathLst>
              <a:path w="177800" h="118745">
                <a:moveTo>
                  <a:pt x="0" y="0"/>
                </a:moveTo>
                <a:lnTo>
                  <a:pt x="0" y="118295"/>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9049974" y="4438326"/>
            <a:ext cx="0" cy="235585"/>
          </a:xfrm>
          <a:custGeom>
            <a:avLst/>
            <a:gdLst/>
            <a:ahLst/>
            <a:cxnLst/>
            <a:rect l="l" t="t" r="r" b="b"/>
            <a:pathLst>
              <a:path h="235585">
                <a:moveTo>
                  <a:pt x="0" y="0"/>
                </a:moveTo>
                <a:lnTo>
                  <a:pt x="0" y="235454"/>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8990708" y="4658993"/>
            <a:ext cx="118745" cy="177800"/>
          </a:xfrm>
          <a:custGeom>
            <a:avLst/>
            <a:gdLst/>
            <a:ahLst/>
            <a:cxnLst/>
            <a:rect l="l" t="t" r="r" b="b"/>
            <a:pathLst>
              <a:path w="118745" h="177800">
                <a:moveTo>
                  <a:pt x="118535" y="0"/>
                </a:moveTo>
                <a:lnTo>
                  <a:pt x="0" y="0"/>
                </a:lnTo>
                <a:lnTo>
                  <a:pt x="59267" y="177418"/>
                </a:lnTo>
                <a:lnTo>
                  <a:pt x="11853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txBox="1"/>
          <p:nvPr/>
        </p:nvSpPr>
        <p:spPr>
          <a:xfrm>
            <a:off x="7161334" y="4818641"/>
            <a:ext cx="34290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X(2k)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58" name="object 58"/>
          <p:cNvSpPr txBox="1"/>
          <p:nvPr/>
        </p:nvSpPr>
        <p:spPr>
          <a:xfrm>
            <a:off x="7905234" y="4218352"/>
            <a:ext cx="33655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a</a:t>
            </a:r>
            <a:r>
              <a:rPr kumimoji="0" sz="1200" b="0" i="0" u="none" strike="noStrike" kern="1200" cap="none" spc="-10" normalizeH="0" baseline="0" noProof="0" dirty="0">
                <a:ln>
                  <a:noFill/>
                </a:ln>
                <a:solidFill>
                  <a:prstClr val="black"/>
                </a:solidFill>
                <a:effectLst/>
                <a:uLnTx/>
                <a:uFillTx/>
                <a:latin typeface="Calibri"/>
                <a:ea typeface="+mn-ea"/>
                <a:cs typeface="Calibri"/>
              </a:rPr>
              <a:t>(</a:t>
            </a:r>
            <a:r>
              <a:rPr kumimoji="0" sz="1200" b="0" i="0" u="none" strike="noStrike" kern="1200" cap="none" spc="-5" normalizeH="0" baseline="0" noProof="0" dirty="0">
                <a:ln>
                  <a:noFill/>
                </a:ln>
                <a:solidFill>
                  <a:prstClr val="black"/>
                </a:solidFill>
                <a:effectLst/>
                <a:uLnTx/>
                <a:uFillTx/>
                <a:latin typeface="Calibri"/>
                <a:ea typeface="+mn-ea"/>
                <a:cs typeface="Calibri"/>
              </a:rPr>
              <a:t>2k)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59" name="object 59"/>
          <p:cNvSpPr txBox="1"/>
          <p:nvPr/>
        </p:nvSpPr>
        <p:spPr>
          <a:xfrm>
            <a:off x="8882520" y="4218352"/>
            <a:ext cx="343535"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b</a:t>
            </a:r>
            <a:r>
              <a:rPr kumimoji="0" sz="1200" b="0" i="0" u="none" strike="noStrike" kern="1200" cap="none" spc="-10" normalizeH="0" baseline="0" noProof="0" dirty="0">
                <a:ln>
                  <a:noFill/>
                </a:ln>
                <a:solidFill>
                  <a:prstClr val="black"/>
                </a:solidFill>
                <a:effectLst/>
                <a:uLnTx/>
                <a:uFillTx/>
                <a:latin typeface="Calibri"/>
                <a:ea typeface="+mn-ea"/>
                <a:cs typeface="Calibri"/>
              </a:rPr>
              <a:t>(</a:t>
            </a:r>
            <a:r>
              <a:rPr kumimoji="0" sz="1200" b="0" i="0" u="none" strike="noStrike" kern="1200" cap="none" spc="-5" normalizeH="0" baseline="0" noProof="0" dirty="0">
                <a:ln>
                  <a:noFill/>
                </a:ln>
                <a:solidFill>
                  <a:prstClr val="black"/>
                </a:solidFill>
                <a:effectLst/>
                <a:uLnTx/>
                <a:uFillTx/>
                <a:latin typeface="Calibri"/>
                <a:ea typeface="+mn-ea"/>
                <a:cs typeface="Calibri"/>
              </a:rPr>
              <a:t>2</a:t>
            </a:r>
            <a:r>
              <a:rPr kumimoji="0" sz="1200" b="0" i="0" u="none" strike="noStrike" kern="1200" cap="none" spc="-10" normalizeH="0" baseline="0" noProof="0" dirty="0">
                <a:ln>
                  <a:noFill/>
                </a:ln>
                <a:solidFill>
                  <a:prstClr val="black"/>
                </a:solidFill>
                <a:effectLst/>
                <a:uLnTx/>
                <a:uFillTx/>
                <a:latin typeface="Calibri"/>
                <a:ea typeface="+mn-ea"/>
                <a:cs typeface="Calibri"/>
              </a:rPr>
              <a:t>k</a:t>
            </a:r>
            <a:r>
              <a:rPr kumimoji="0" sz="1200" b="0" i="0" u="none" strike="noStrike" kern="1200" cap="none" spc="-5" normalizeH="0" baseline="0" noProof="0" dirty="0">
                <a:ln>
                  <a:noFill/>
                </a:ln>
                <a:solidFill>
                  <a:prstClr val="black"/>
                </a:solidFill>
                <a:effectLst/>
                <a:uLnTx/>
                <a:uFillTx/>
                <a:latin typeface="Calibri"/>
                <a:ea typeface="+mn-ea"/>
                <a:cs typeface="Calibri"/>
              </a:rPr>
              <a:t>)</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60" name="object 60"/>
          <p:cNvSpPr/>
          <p:nvPr/>
        </p:nvSpPr>
        <p:spPr>
          <a:xfrm>
            <a:off x="9162305" y="4950144"/>
            <a:ext cx="581660" cy="0"/>
          </a:xfrm>
          <a:custGeom>
            <a:avLst/>
            <a:gdLst/>
            <a:ahLst/>
            <a:cxnLst/>
            <a:rect l="l" t="t" r="r" b="b"/>
            <a:pathLst>
              <a:path w="581659">
                <a:moveTo>
                  <a:pt x="0" y="0"/>
                </a:moveTo>
                <a:lnTo>
                  <a:pt x="581407"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9728895" y="4890997"/>
            <a:ext cx="177800" cy="118745"/>
          </a:xfrm>
          <a:custGeom>
            <a:avLst/>
            <a:gdLst/>
            <a:ahLst/>
            <a:cxnLst/>
            <a:rect l="l" t="t" r="r" b="b"/>
            <a:pathLst>
              <a:path w="177800" h="118745">
                <a:moveTo>
                  <a:pt x="0" y="0"/>
                </a:moveTo>
                <a:lnTo>
                  <a:pt x="0" y="118295"/>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txBox="1"/>
          <p:nvPr/>
        </p:nvSpPr>
        <p:spPr>
          <a:xfrm>
            <a:off x="9911222" y="4787045"/>
            <a:ext cx="33782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Y(</a:t>
            </a:r>
            <a:r>
              <a:rPr kumimoji="0" sz="1200" b="0" i="0" u="none" strike="noStrike" kern="1200" cap="none" spc="-10" normalizeH="0" baseline="0" noProof="0" dirty="0">
                <a:ln>
                  <a:noFill/>
                </a:ln>
                <a:solidFill>
                  <a:prstClr val="black"/>
                </a:solidFill>
                <a:effectLst/>
                <a:uLnTx/>
                <a:uFillTx/>
                <a:latin typeface="Calibri"/>
                <a:ea typeface="+mn-ea"/>
                <a:cs typeface="Calibri"/>
              </a:rPr>
              <a:t>2k</a:t>
            </a:r>
            <a:r>
              <a:rPr kumimoji="0" sz="1200" b="0" i="0" u="none" strike="noStrike" kern="1200" cap="none" spc="-5" normalizeH="0" baseline="0" noProof="0" dirty="0">
                <a:ln>
                  <a:noFill/>
                </a:ln>
                <a:solidFill>
                  <a:prstClr val="black"/>
                </a:solidFill>
                <a:effectLst/>
                <a:uLnTx/>
                <a:uFillTx/>
                <a:latin typeface="Calibri"/>
                <a:ea typeface="+mn-ea"/>
                <a:cs typeface="Calibri"/>
              </a:rPr>
              <a:t>)</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63" name="object 63"/>
          <p:cNvSpPr/>
          <p:nvPr/>
        </p:nvSpPr>
        <p:spPr>
          <a:xfrm>
            <a:off x="8934353" y="4836399"/>
            <a:ext cx="227965" cy="227965"/>
          </a:xfrm>
          <a:custGeom>
            <a:avLst/>
            <a:gdLst/>
            <a:ahLst/>
            <a:cxnLst/>
            <a:rect l="l" t="t" r="r" b="b"/>
            <a:pathLst>
              <a:path w="227965" h="227964">
                <a:moveTo>
                  <a:pt x="227953" y="113746"/>
                </a:moveTo>
                <a:lnTo>
                  <a:pt x="218995" y="69468"/>
                </a:lnTo>
                <a:lnTo>
                  <a:pt x="194567" y="33313"/>
                </a:lnTo>
                <a:lnTo>
                  <a:pt x="158338" y="8937"/>
                </a:lnTo>
                <a:lnTo>
                  <a:pt x="113976" y="0"/>
                </a:lnTo>
                <a:lnTo>
                  <a:pt x="69614" y="8937"/>
                </a:lnTo>
                <a:lnTo>
                  <a:pt x="33385" y="33313"/>
                </a:lnTo>
                <a:lnTo>
                  <a:pt x="8957" y="69468"/>
                </a:lnTo>
                <a:lnTo>
                  <a:pt x="0" y="113746"/>
                </a:lnTo>
                <a:lnTo>
                  <a:pt x="8957" y="158018"/>
                </a:lnTo>
                <a:lnTo>
                  <a:pt x="33385" y="194173"/>
                </a:lnTo>
                <a:lnTo>
                  <a:pt x="69614" y="218552"/>
                </a:lnTo>
                <a:lnTo>
                  <a:pt x="113976" y="227492"/>
                </a:lnTo>
                <a:lnTo>
                  <a:pt x="158338" y="218552"/>
                </a:lnTo>
                <a:lnTo>
                  <a:pt x="194567" y="194173"/>
                </a:lnTo>
                <a:lnTo>
                  <a:pt x="218995" y="158018"/>
                </a:lnTo>
                <a:lnTo>
                  <a:pt x="227953" y="113746"/>
                </a:lnTo>
                <a:close/>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8934353" y="4950144"/>
            <a:ext cx="227965" cy="0"/>
          </a:xfrm>
          <a:custGeom>
            <a:avLst/>
            <a:gdLst/>
            <a:ahLst/>
            <a:cxnLst/>
            <a:rect l="l" t="t" r="r" b="b"/>
            <a:pathLst>
              <a:path w="227965">
                <a:moveTo>
                  <a:pt x="227953" y="0"/>
                </a:moveTo>
                <a:lnTo>
                  <a:pt x="0"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p:nvPr/>
        </p:nvSpPr>
        <p:spPr>
          <a:xfrm>
            <a:off x="9049974" y="4836412"/>
            <a:ext cx="0" cy="227965"/>
          </a:xfrm>
          <a:custGeom>
            <a:avLst/>
            <a:gdLst/>
            <a:ahLst/>
            <a:cxnLst/>
            <a:rect l="l" t="t" r="r" b="b"/>
            <a:pathLst>
              <a:path h="227964">
                <a:moveTo>
                  <a:pt x="0" y="0"/>
                </a:moveTo>
                <a:lnTo>
                  <a:pt x="0" y="227466"/>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object 66"/>
          <p:cNvSpPr/>
          <p:nvPr/>
        </p:nvSpPr>
        <p:spPr>
          <a:xfrm>
            <a:off x="7965501" y="5803241"/>
            <a:ext cx="227965" cy="227965"/>
          </a:xfrm>
          <a:custGeom>
            <a:avLst/>
            <a:gdLst/>
            <a:ahLst/>
            <a:cxnLst/>
            <a:rect l="l" t="t" r="r" b="b"/>
            <a:pathLst>
              <a:path w="227965" h="227964">
                <a:moveTo>
                  <a:pt x="227953" y="113746"/>
                </a:moveTo>
                <a:lnTo>
                  <a:pt x="218995" y="69468"/>
                </a:lnTo>
                <a:lnTo>
                  <a:pt x="194567" y="33313"/>
                </a:lnTo>
                <a:lnTo>
                  <a:pt x="158338" y="8937"/>
                </a:lnTo>
                <a:lnTo>
                  <a:pt x="113976" y="0"/>
                </a:lnTo>
                <a:lnTo>
                  <a:pt x="69609" y="8937"/>
                </a:lnTo>
                <a:lnTo>
                  <a:pt x="33380" y="33313"/>
                </a:lnTo>
                <a:lnTo>
                  <a:pt x="8956" y="69468"/>
                </a:lnTo>
                <a:lnTo>
                  <a:pt x="0" y="113746"/>
                </a:lnTo>
                <a:lnTo>
                  <a:pt x="8956" y="158020"/>
                </a:lnTo>
                <a:lnTo>
                  <a:pt x="33380" y="194175"/>
                </a:lnTo>
                <a:lnTo>
                  <a:pt x="69609" y="218552"/>
                </a:lnTo>
                <a:lnTo>
                  <a:pt x="113976" y="227490"/>
                </a:lnTo>
                <a:lnTo>
                  <a:pt x="158338" y="218552"/>
                </a:lnTo>
                <a:lnTo>
                  <a:pt x="194567" y="194175"/>
                </a:lnTo>
                <a:lnTo>
                  <a:pt x="218995" y="158020"/>
                </a:lnTo>
                <a:lnTo>
                  <a:pt x="227953" y="113746"/>
                </a:lnTo>
                <a:close/>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7965501" y="5916986"/>
            <a:ext cx="227965" cy="0"/>
          </a:xfrm>
          <a:custGeom>
            <a:avLst/>
            <a:gdLst/>
            <a:ahLst/>
            <a:cxnLst/>
            <a:rect l="l" t="t" r="r" b="b"/>
            <a:pathLst>
              <a:path w="227965">
                <a:moveTo>
                  <a:pt x="227953" y="0"/>
                </a:moveTo>
                <a:lnTo>
                  <a:pt x="0"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8081199" y="5803253"/>
            <a:ext cx="0" cy="227965"/>
          </a:xfrm>
          <a:custGeom>
            <a:avLst/>
            <a:gdLst/>
            <a:ahLst/>
            <a:cxnLst/>
            <a:rect l="l" t="t" r="r" b="b"/>
            <a:pathLst>
              <a:path h="227964">
                <a:moveTo>
                  <a:pt x="0" y="0"/>
                </a:moveTo>
                <a:lnTo>
                  <a:pt x="0" y="227464"/>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7509595" y="5916986"/>
            <a:ext cx="296545" cy="0"/>
          </a:xfrm>
          <a:custGeom>
            <a:avLst/>
            <a:gdLst/>
            <a:ahLst/>
            <a:cxnLst/>
            <a:rect l="l" t="t" r="r" b="b"/>
            <a:pathLst>
              <a:path w="296545">
                <a:moveTo>
                  <a:pt x="0" y="0"/>
                </a:moveTo>
                <a:lnTo>
                  <a:pt x="296541"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7791319" y="5857839"/>
            <a:ext cx="177800" cy="118745"/>
          </a:xfrm>
          <a:custGeom>
            <a:avLst/>
            <a:gdLst/>
            <a:ahLst/>
            <a:cxnLst/>
            <a:rect l="l" t="t" r="r" b="b"/>
            <a:pathLst>
              <a:path w="177800" h="118745">
                <a:moveTo>
                  <a:pt x="0" y="0"/>
                </a:moveTo>
                <a:lnTo>
                  <a:pt x="0" y="118294"/>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8081199" y="5405129"/>
            <a:ext cx="0" cy="235585"/>
          </a:xfrm>
          <a:custGeom>
            <a:avLst/>
            <a:gdLst/>
            <a:ahLst/>
            <a:cxnLst/>
            <a:rect l="l" t="t" r="r" b="b"/>
            <a:pathLst>
              <a:path h="235585">
                <a:moveTo>
                  <a:pt x="0" y="0"/>
                </a:moveTo>
                <a:lnTo>
                  <a:pt x="0" y="235466"/>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8021933" y="5625808"/>
            <a:ext cx="118745" cy="177800"/>
          </a:xfrm>
          <a:custGeom>
            <a:avLst/>
            <a:gdLst/>
            <a:ahLst/>
            <a:cxnLst/>
            <a:rect l="l" t="t" r="r" b="b"/>
            <a:pathLst>
              <a:path w="118745" h="177800">
                <a:moveTo>
                  <a:pt x="118535" y="0"/>
                </a:moveTo>
                <a:lnTo>
                  <a:pt x="0" y="0"/>
                </a:lnTo>
                <a:lnTo>
                  <a:pt x="59267" y="177443"/>
                </a:lnTo>
                <a:lnTo>
                  <a:pt x="11853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8193454" y="5916986"/>
            <a:ext cx="581660" cy="0"/>
          </a:xfrm>
          <a:custGeom>
            <a:avLst/>
            <a:gdLst/>
            <a:ahLst/>
            <a:cxnLst/>
            <a:rect l="l" t="t" r="r" b="b"/>
            <a:pathLst>
              <a:path w="581659">
                <a:moveTo>
                  <a:pt x="0" y="0"/>
                </a:moveTo>
                <a:lnTo>
                  <a:pt x="581457"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p:nvPr/>
        </p:nvSpPr>
        <p:spPr>
          <a:xfrm>
            <a:off x="8760094" y="5857839"/>
            <a:ext cx="177800" cy="118745"/>
          </a:xfrm>
          <a:custGeom>
            <a:avLst/>
            <a:gdLst/>
            <a:ahLst/>
            <a:cxnLst/>
            <a:rect l="l" t="t" r="r" b="b"/>
            <a:pathLst>
              <a:path w="177800" h="118745">
                <a:moveTo>
                  <a:pt x="0" y="0"/>
                </a:moveTo>
                <a:lnTo>
                  <a:pt x="0" y="118294"/>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p:cNvSpPr/>
          <p:nvPr/>
        </p:nvSpPr>
        <p:spPr>
          <a:xfrm>
            <a:off x="9049974" y="5405129"/>
            <a:ext cx="0" cy="235585"/>
          </a:xfrm>
          <a:custGeom>
            <a:avLst/>
            <a:gdLst/>
            <a:ahLst/>
            <a:cxnLst/>
            <a:rect l="l" t="t" r="r" b="b"/>
            <a:pathLst>
              <a:path h="235585">
                <a:moveTo>
                  <a:pt x="0" y="0"/>
                </a:moveTo>
                <a:lnTo>
                  <a:pt x="0" y="235466"/>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8990708" y="5625808"/>
            <a:ext cx="118745" cy="177800"/>
          </a:xfrm>
          <a:custGeom>
            <a:avLst/>
            <a:gdLst/>
            <a:ahLst/>
            <a:cxnLst/>
            <a:rect l="l" t="t" r="r" b="b"/>
            <a:pathLst>
              <a:path w="118745" h="177800">
                <a:moveTo>
                  <a:pt x="118535" y="0"/>
                </a:moveTo>
                <a:lnTo>
                  <a:pt x="0" y="0"/>
                </a:lnTo>
                <a:lnTo>
                  <a:pt x="59267" y="177443"/>
                </a:lnTo>
                <a:lnTo>
                  <a:pt x="11853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txBox="1"/>
          <p:nvPr/>
        </p:nvSpPr>
        <p:spPr>
          <a:xfrm>
            <a:off x="6977022" y="5785483"/>
            <a:ext cx="49530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X(2k+1)</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8" name="object 78"/>
          <p:cNvSpPr txBox="1"/>
          <p:nvPr/>
        </p:nvSpPr>
        <p:spPr>
          <a:xfrm>
            <a:off x="7800375" y="5185156"/>
            <a:ext cx="489584"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a(2k+1)</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79" name="object 79"/>
          <p:cNvSpPr txBox="1"/>
          <p:nvPr/>
        </p:nvSpPr>
        <p:spPr>
          <a:xfrm>
            <a:off x="8800203" y="5185156"/>
            <a:ext cx="496570"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10" normalizeH="0" baseline="0" noProof="0" dirty="0">
                <a:ln>
                  <a:noFill/>
                </a:ln>
                <a:solidFill>
                  <a:prstClr val="black"/>
                </a:solidFill>
                <a:effectLst/>
                <a:uLnTx/>
                <a:uFillTx/>
                <a:latin typeface="Calibri"/>
                <a:ea typeface="+mn-ea"/>
                <a:cs typeface="Calibri"/>
              </a:rPr>
              <a:t>b</a:t>
            </a:r>
            <a:r>
              <a:rPr kumimoji="0" sz="1200" b="0" i="0" u="none" strike="noStrike" kern="1200" cap="none" spc="-5" normalizeH="0" baseline="0" noProof="0" dirty="0">
                <a:ln>
                  <a:noFill/>
                </a:ln>
                <a:solidFill>
                  <a:prstClr val="black"/>
                </a:solidFill>
                <a:effectLst/>
                <a:uLnTx/>
                <a:uFillTx/>
                <a:latin typeface="Calibri"/>
                <a:ea typeface="+mn-ea"/>
                <a:cs typeface="Calibri"/>
              </a:rPr>
              <a:t>(</a:t>
            </a:r>
            <a:r>
              <a:rPr kumimoji="0" sz="1200" b="0" i="0" u="none" strike="noStrike" kern="1200" cap="none" spc="-10" normalizeH="0" baseline="0" noProof="0" dirty="0">
                <a:ln>
                  <a:noFill/>
                </a:ln>
                <a:solidFill>
                  <a:prstClr val="black"/>
                </a:solidFill>
                <a:effectLst/>
                <a:uLnTx/>
                <a:uFillTx/>
                <a:latin typeface="Calibri"/>
                <a:ea typeface="+mn-ea"/>
                <a:cs typeface="Calibri"/>
              </a:rPr>
              <a:t>2</a:t>
            </a:r>
            <a:r>
              <a:rPr kumimoji="0" sz="1200" b="0" i="0" u="none" strike="noStrike" kern="1200" cap="none" spc="-5" normalizeH="0" baseline="0" noProof="0" dirty="0">
                <a:ln>
                  <a:noFill/>
                </a:ln>
                <a:solidFill>
                  <a:prstClr val="black"/>
                </a:solidFill>
                <a:effectLst/>
                <a:uLnTx/>
                <a:uFillTx/>
                <a:latin typeface="Calibri"/>
                <a:ea typeface="+mn-ea"/>
                <a:cs typeface="Calibri"/>
              </a:rPr>
              <a:t>k</a:t>
            </a:r>
            <a:r>
              <a:rPr kumimoji="0" sz="1200" b="0" i="0" u="none" strike="noStrike" kern="1200" cap="none" spc="-10" normalizeH="0" baseline="0" noProof="0" dirty="0">
                <a:ln>
                  <a:noFill/>
                </a:ln>
                <a:solidFill>
                  <a:prstClr val="black"/>
                </a:solidFill>
                <a:effectLst/>
                <a:uLnTx/>
                <a:uFillTx/>
                <a:latin typeface="Calibri"/>
                <a:ea typeface="+mn-ea"/>
                <a:cs typeface="Calibri"/>
              </a:rPr>
              <a:t>+</a:t>
            </a:r>
            <a:r>
              <a:rPr kumimoji="0" sz="1200" b="0" i="0" u="none" strike="noStrike" kern="1200" cap="none" spc="-5" normalizeH="0" baseline="0" noProof="0" dirty="0">
                <a:ln>
                  <a:noFill/>
                </a:ln>
                <a:solidFill>
                  <a:prstClr val="black"/>
                </a:solidFill>
                <a:effectLst/>
                <a:uLnTx/>
                <a:uFillTx/>
                <a:latin typeface="Calibri"/>
                <a:ea typeface="+mn-ea"/>
                <a:cs typeface="Calibri"/>
              </a:rPr>
              <a:t>1)</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80" name="object 80"/>
          <p:cNvSpPr/>
          <p:nvPr/>
        </p:nvSpPr>
        <p:spPr>
          <a:xfrm>
            <a:off x="9162305" y="5916986"/>
            <a:ext cx="581660" cy="0"/>
          </a:xfrm>
          <a:custGeom>
            <a:avLst/>
            <a:gdLst/>
            <a:ahLst/>
            <a:cxnLst/>
            <a:rect l="l" t="t" r="r" b="b"/>
            <a:pathLst>
              <a:path w="581659">
                <a:moveTo>
                  <a:pt x="0" y="0"/>
                </a:moveTo>
                <a:lnTo>
                  <a:pt x="581407"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9728895" y="5857839"/>
            <a:ext cx="177800" cy="118745"/>
          </a:xfrm>
          <a:custGeom>
            <a:avLst/>
            <a:gdLst/>
            <a:ahLst/>
            <a:cxnLst/>
            <a:rect l="l" t="t" r="r" b="b"/>
            <a:pathLst>
              <a:path w="177800" h="118745">
                <a:moveTo>
                  <a:pt x="0" y="0"/>
                </a:moveTo>
                <a:lnTo>
                  <a:pt x="0" y="118294"/>
                </a:lnTo>
                <a:lnTo>
                  <a:pt x="177803" y="59147"/>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txBox="1"/>
          <p:nvPr/>
        </p:nvSpPr>
        <p:spPr>
          <a:xfrm>
            <a:off x="9891846" y="5753886"/>
            <a:ext cx="490855" cy="196849"/>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defRPr/>
            </a:pPr>
            <a:r>
              <a:rPr kumimoji="0" sz="1200" b="0" i="0" u="none" strike="noStrike" kern="1200" cap="none" spc="-5" normalizeH="0" baseline="0" noProof="0" dirty="0">
                <a:ln>
                  <a:noFill/>
                </a:ln>
                <a:solidFill>
                  <a:prstClr val="black"/>
                </a:solidFill>
                <a:effectLst/>
                <a:uLnTx/>
                <a:uFillTx/>
                <a:latin typeface="Calibri"/>
                <a:ea typeface="+mn-ea"/>
                <a:cs typeface="Calibri"/>
              </a:rPr>
              <a:t>Y(</a:t>
            </a:r>
            <a:r>
              <a:rPr kumimoji="0" sz="1200" b="0" i="0" u="none" strike="noStrike" kern="1200" cap="none" spc="-10" normalizeH="0" baseline="0" noProof="0" dirty="0">
                <a:ln>
                  <a:noFill/>
                </a:ln>
                <a:solidFill>
                  <a:prstClr val="black"/>
                </a:solidFill>
                <a:effectLst/>
                <a:uLnTx/>
                <a:uFillTx/>
                <a:latin typeface="Calibri"/>
                <a:ea typeface="+mn-ea"/>
                <a:cs typeface="Calibri"/>
              </a:rPr>
              <a:t>2k</a:t>
            </a:r>
            <a:r>
              <a:rPr kumimoji="0" sz="1200" b="0" i="0" u="none" strike="noStrike" kern="1200" cap="none" spc="-5" normalizeH="0" baseline="0" noProof="0" dirty="0">
                <a:ln>
                  <a:noFill/>
                </a:ln>
                <a:solidFill>
                  <a:prstClr val="black"/>
                </a:solidFill>
                <a:effectLst/>
                <a:uLnTx/>
                <a:uFillTx/>
                <a:latin typeface="Calibri"/>
                <a:ea typeface="+mn-ea"/>
                <a:cs typeface="Calibri"/>
              </a:rPr>
              <a:t>+</a:t>
            </a:r>
            <a:r>
              <a:rPr kumimoji="0" sz="1200" b="0" i="0" u="none" strike="noStrike" kern="1200" cap="none" spc="-10" normalizeH="0" baseline="0" noProof="0" dirty="0">
                <a:ln>
                  <a:noFill/>
                </a:ln>
                <a:solidFill>
                  <a:prstClr val="black"/>
                </a:solidFill>
                <a:effectLst/>
                <a:uLnTx/>
                <a:uFillTx/>
                <a:latin typeface="Calibri"/>
                <a:ea typeface="+mn-ea"/>
                <a:cs typeface="Calibri"/>
              </a:rPr>
              <a:t>1</a:t>
            </a:r>
            <a:r>
              <a:rPr kumimoji="0" sz="1200" b="0" i="0" u="none" strike="noStrike" kern="1200" cap="none" spc="-5" normalizeH="0" baseline="0" noProof="0" dirty="0">
                <a:ln>
                  <a:noFill/>
                </a:ln>
                <a:solidFill>
                  <a:prstClr val="black"/>
                </a:solidFill>
                <a:effectLst/>
                <a:uLnTx/>
                <a:uFillTx/>
                <a:latin typeface="Calibri"/>
                <a:ea typeface="+mn-ea"/>
                <a:cs typeface="Calibri"/>
              </a:rPr>
              <a:t>)</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83" name="object 83"/>
          <p:cNvSpPr/>
          <p:nvPr/>
        </p:nvSpPr>
        <p:spPr>
          <a:xfrm>
            <a:off x="8934353" y="5803241"/>
            <a:ext cx="227965" cy="227965"/>
          </a:xfrm>
          <a:custGeom>
            <a:avLst/>
            <a:gdLst/>
            <a:ahLst/>
            <a:cxnLst/>
            <a:rect l="l" t="t" r="r" b="b"/>
            <a:pathLst>
              <a:path w="227965" h="227964">
                <a:moveTo>
                  <a:pt x="227953" y="113746"/>
                </a:moveTo>
                <a:lnTo>
                  <a:pt x="218995" y="69468"/>
                </a:lnTo>
                <a:lnTo>
                  <a:pt x="194567" y="33313"/>
                </a:lnTo>
                <a:lnTo>
                  <a:pt x="158338" y="8937"/>
                </a:lnTo>
                <a:lnTo>
                  <a:pt x="113976" y="0"/>
                </a:lnTo>
                <a:lnTo>
                  <a:pt x="69614" y="8937"/>
                </a:lnTo>
                <a:lnTo>
                  <a:pt x="33385" y="33313"/>
                </a:lnTo>
                <a:lnTo>
                  <a:pt x="8957" y="69468"/>
                </a:lnTo>
                <a:lnTo>
                  <a:pt x="0" y="113746"/>
                </a:lnTo>
                <a:lnTo>
                  <a:pt x="8957" y="158020"/>
                </a:lnTo>
                <a:lnTo>
                  <a:pt x="33385" y="194175"/>
                </a:lnTo>
                <a:lnTo>
                  <a:pt x="69614" y="218552"/>
                </a:lnTo>
                <a:lnTo>
                  <a:pt x="113976" y="227490"/>
                </a:lnTo>
                <a:lnTo>
                  <a:pt x="158338" y="218552"/>
                </a:lnTo>
                <a:lnTo>
                  <a:pt x="194567" y="194175"/>
                </a:lnTo>
                <a:lnTo>
                  <a:pt x="218995" y="158020"/>
                </a:lnTo>
                <a:lnTo>
                  <a:pt x="227953" y="113746"/>
                </a:lnTo>
                <a:close/>
              </a:path>
            </a:pathLst>
          </a:custGeom>
          <a:ln w="2732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8934353" y="5916986"/>
            <a:ext cx="227965" cy="0"/>
          </a:xfrm>
          <a:custGeom>
            <a:avLst/>
            <a:gdLst/>
            <a:ahLst/>
            <a:cxnLst/>
            <a:rect l="l" t="t" r="r" b="b"/>
            <a:pathLst>
              <a:path w="227965">
                <a:moveTo>
                  <a:pt x="227953" y="0"/>
                </a:moveTo>
                <a:lnTo>
                  <a:pt x="0" y="0"/>
                </a:lnTo>
              </a:path>
            </a:pathLst>
          </a:custGeom>
          <a:ln w="2729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9049974" y="5803253"/>
            <a:ext cx="0" cy="227965"/>
          </a:xfrm>
          <a:custGeom>
            <a:avLst/>
            <a:gdLst/>
            <a:ahLst/>
            <a:cxnLst/>
            <a:rect l="l" t="t" r="r" b="b"/>
            <a:pathLst>
              <a:path h="227964">
                <a:moveTo>
                  <a:pt x="0" y="0"/>
                </a:moveTo>
                <a:lnTo>
                  <a:pt x="0" y="227464"/>
                </a:lnTo>
              </a:path>
            </a:pathLst>
          </a:custGeom>
          <a:ln w="2735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6734810" y="3649464"/>
            <a:ext cx="695325" cy="661670"/>
          </a:xfrm>
          <a:custGeom>
            <a:avLst/>
            <a:gdLst/>
            <a:ahLst/>
            <a:cxnLst/>
            <a:rect l="l" t="t" r="r" b="b"/>
            <a:pathLst>
              <a:path w="695325" h="661670">
                <a:moveTo>
                  <a:pt x="94741" y="0"/>
                </a:moveTo>
                <a:lnTo>
                  <a:pt x="0" y="103504"/>
                </a:lnTo>
                <a:lnTo>
                  <a:pt x="553212" y="609853"/>
                </a:lnTo>
                <a:lnTo>
                  <a:pt x="505840" y="661542"/>
                </a:lnTo>
                <a:lnTo>
                  <a:pt x="663320" y="615441"/>
                </a:lnTo>
                <a:lnTo>
                  <a:pt x="685027" y="506221"/>
                </a:lnTo>
                <a:lnTo>
                  <a:pt x="647953" y="506221"/>
                </a:lnTo>
                <a:lnTo>
                  <a:pt x="94741" y="0"/>
                </a:lnTo>
                <a:close/>
              </a:path>
              <a:path w="695325" h="661670">
                <a:moveTo>
                  <a:pt x="695324" y="454405"/>
                </a:moveTo>
                <a:lnTo>
                  <a:pt x="647953" y="506221"/>
                </a:lnTo>
                <a:lnTo>
                  <a:pt x="685027" y="506221"/>
                </a:lnTo>
                <a:lnTo>
                  <a:pt x="695324" y="454405"/>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6734810" y="3649464"/>
            <a:ext cx="695325" cy="661670"/>
          </a:xfrm>
          <a:custGeom>
            <a:avLst/>
            <a:gdLst/>
            <a:ahLst/>
            <a:cxnLst/>
            <a:rect l="l" t="t" r="r" b="b"/>
            <a:pathLst>
              <a:path w="695325" h="661670">
                <a:moveTo>
                  <a:pt x="505840" y="661542"/>
                </a:moveTo>
                <a:lnTo>
                  <a:pt x="553212" y="609853"/>
                </a:lnTo>
                <a:lnTo>
                  <a:pt x="0" y="103504"/>
                </a:lnTo>
                <a:lnTo>
                  <a:pt x="94741" y="0"/>
                </a:lnTo>
                <a:lnTo>
                  <a:pt x="647953" y="506221"/>
                </a:lnTo>
                <a:lnTo>
                  <a:pt x="695324" y="454405"/>
                </a:lnTo>
                <a:lnTo>
                  <a:pt x="663320" y="615441"/>
                </a:lnTo>
                <a:lnTo>
                  <a:pt x="505840" y="661542"/>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p:nvPr/>
        </p:nvSpPr>
        <p:spPr>
          <a:xfrm>
            <a:off x="4364864" y="3722490"/>
            <a:ext cx="719455" cy="630555"/>
          </a:xfrm>
          <a:custGeom>
            <a:avLst/>
            <a:gdLst/>
            <a:ahLst/>
            <a:cxnLst/>
            <a:rect l="l" t="t" r="r" b="b"/>
            <a:pathLst>
              <a:path w="719454" h="630554">
                <a:moveTo>
                  <a:pt x="0" y="409828"/>
                </a:moveTo>
                <a:lnTo>
                  <a:pt x="20320" y="572769"/>
                </a:lnTo>
                <a:lnTo>
                  <a:pt x="174116" y="630173"/>
                </a:lnTo>
                <a:lnTo>
                  <a:pt x="130556" y="575055"/>
                </a:lnTo>
                <a:lnTo>
                  <a:pt x="269899" y="464946"/>
                </a:lnTo>
                <a:lnTo>
                  <a:pt x="43561" y="464946"/>
                </a:lnTo>
                <a:lnTo>
                  <a:pt x="0" y="409828"/>
                </a:lnTo>
                <a:close/>
              </a:path>
              <a:path w="719454" h="630554">
                <a:moveTo>
                  <a:pt x="631951" y="0"/>
                </a:moveTo>
                <a:lnTo>
                  <a:pt x="43561" y="464946"/>
                </a:lnTo>
                <a:lnTo>
                  <a:pt x="269899" y="464946"/>
                </a:lnTo>
                <a:lnTo>
                  <a:pt x="718947" y="110108"/>
                </a:lnTo>
                <a:lnTo>
                  <a:pt x="631951" y="0"/>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4364864" y="3722490"/>
            <a:ext cx="719455" cy="630555"/>
          </a:xfrm>
          <a:custGeom>
            <a:avLst/>
            <a:gdLst/>
            <a:ahLst/>
            <a:cxnLst/>
            <a:rect l="l" t="t" r="r" b="b"/>
            <a:pathLst>
              <a:path w="719454" h="630554">
                <a:moveTo>
                  <a:pt x="0" y="409828"/>
                </a:moveTo>
                <a:lnTo>
                  <a:pt x="43561" y="464946"/>
                </a:lnTo>
                <a:lnTo>
                  <a:pt x="631951" y="0"/>
                </a:lnTo>
                <a:lnTo>
                  <a:pt x="718947" y="110108"/>
                </a:lnTo>
                <a:lnTo>
                  <a:pt x="130556" y="575055"/>
                </a:lnTo>
                <a:lnTo>
                  <a:pt x="174116" y="630173"/>
                </a:lnTo>
                <a:lnTo>
                  <a:pt x="20320" y="572769"/>
                </a:lnTo>
                <a:lnTo>
                  <a:pt x="0" y="409828"/>
                </a:lnTo>
                <a:close/>
              </a:path>
            </a:pathLst>
          </a:custGeom>
          <a:ln w="25399">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txBox="1"/>
          <p:nvPr/>
        </p:nvSpPr>
        <p:spPr>
          <a:xfrm>
            <a:off x="3349499" y="3649720"/>
            <a:ext cx="1069975" cy="33083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5" normalizeH="0" baseline="0" noProof="0" dirty="0">
                <a:ln>
                  <a:noFill/>
                </a:ln>
                <a:solidFill>
                  <a:srgbClr val="00AF50"/>
                </a:solidFill>
                <a:effectLst/>
                <a:uLnTx/>
                <a:uFillTx/>
                <a:latin typeface="Calibri"/>
                <a:ea typeface="+mn-ea"/>
                <a:cs typeface="Calibri"/>
              </a:rPr>
              <a:t>Pipelining</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
        <p:nvSpPr>
          <p:cNvPr id="91" name="object 91"/>
          <p:cNvSpPr txBox="1"/>
          <p:nvPr/>
        </p:nvSpPr>
        <p:spPr>
          <a:xfrm>
            <a:off x="7350634" y="3624446"/>
            <a:ext cx="1981835" cy="330835"/>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2000" b="1" i="0" u="none" strike="noStrike" kern="1200" cap="none" spc="-15" normalizeH="0" baseline="0" noProof="0" dirty="0">
                <a:ln>
                  <a:noFill/>
                </a:ln>
                <a:solidFill>
                  <a:srgbClr val="7575D1"/>
                </a:solidFill>
                <a:effectLst/>
                <a:uLnTx/>
                <a:uFillTx/>
                <a:latin typeface="Calibri"/>
                <a:ea typeface="+mn-ea"/>
                <a:cs typeface="Calibri"/>
              </a:rPr>
              <a:t>Parallel</a:t>
            </a:r>
            <a:r>
              <a:rPr kumimoji="0" sz="2000" b="1" i="0" u="none" strike="noStrike" kern="1200" cap="none" spc="-35" normalizeH="0" baseline="0" noProof="0" dirty="0">
                <a:ln>
                  <a:noFill/>
                </a:ln>
                <a:solidFill>
                  <a:srgbClr val="7575D1"/>
                </a:solidFill>
                <a:effectLst/>
                <a:uLnTx/>
                <a:uFillTx/>
                <a:latin typeface="Calibri"/>
                <a:ea typeface="+mn-ea"/>
                <a:cs typeface="Calibri"/>
              </a:rPr>
              <a:t> </a:t>
            </a:r>
            <a:r>
              <a:rPr kumimoji="0" sz="2000" b="1" i="0" u="none" strike="noStrike" kern="1200" cap="none" spc="-5" normalizeH="0" baseline="0" noProof="0" dirty="0">
                <a:ln>
                  <a:noFill/>
                </a:ln>
                <a:solidFill>
                  <a:srgbClr val="7575D1"/>
                </a:solidFill>
                <a:effectLst/>
                <a:uLnTx/>
                <a:uFillTx/>
                <a:latin typeface="Calibri"/>
                <a:ea typeface="+mn-ea"/>
                <a:cs typeface="Calibri"/>
              </a:rPr>
              <a:t>Processing</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
        <p:nvSpPr>
          <p:cNvPr id="92" name="object 92"/>
          <p:cNvSpPr txBox="1"/>
          <p:nvPr/>
        </p:nvSpPr>
        <p:spPr>
          <a:xfrm>
            <a:off x="1898650" y="5485644"/>
            <a:ext cx="2336800" cy="572849"/>
          </a:xfrm>
          <a:prstGeom prst="rect">
            <a:avLst/>
          </a:prstGeom>
          <a:ln w="25400">
            <a:solidFill>
              <a:srgbClr val="339933"/>
            </a:solidFill>
          </a:ln>
        </p:spPr>
        <p:txBody>
          <a:bodyPr vert="horz" wrap="square" lIns="0" tIns="2540" rIns="0" bIns="0" rtlCol="0">
            <a:spAutoFit/>
          </a:bodyPr>
          <a:lstStyle/>
          <a:p>
            <a:pPr marL="91440" marR="126364" lvl="0" indent="0" algn="l" defTabSz="914400" rtl="0" eaLnBrk="1" fontAlgn="auto" latinLnBrk="0" hangingPunct="1">
              <a:lnSpc>
                <a:spcPts val="2310"/>
              </a:lnSpc>
              <a:spcBef>
                <a:spcPts val="20"/>
              </a:spcBef>
              <a:spcAft>
                <a:spcPts val="0"/>
              </a:spcAft>
              <a:buClrTx/>
              <a:buSzTx/>
              <a:buFontTx/>
              <a:buNone/>
              <a:tabLst/>
              <a:defRPr/>
            </a:pPr>
            <a:r>
              <a:rPr kumimoji="0" sz="1600" b="1" i="0" u="none" strike="noStrike" kern="1200" cap="none" spc="-5" normalizeH="0" baseline="0" noProof="0" dirty="0">
                <a:ln>
                  <a:noFill/>
                </a:ln>
                <a:solidFill>
                  <a:srgbClr val="339933"/>
                </a:solidFill>
                <a:effectLst/>
                <a:uLnTx/>
                <a:uFillTx/>
                <a:latin typeface="Calibri"/>
                <a:ea typeface="+mn-ea"/>
                <a:cs typeface="Calibri"/>
              </a:rPr>
              <a:t>Clock </a:t>
            </a:r>
            <a:r>
              <a:rPr kumimoji="0" sz="1600" b="1" i="0" u="none" strike="noStrike" kern="1200" cap="none" spc="-10" normalizeH="0" baseline="0" noProof="0" dirty="0">
                <a:ln>
                  <a:noFill/>
                </a:ln>
                <a:solidFill>
                  <a:srgbClr val="339933"/>
                </a:solidFill>
                <a:effectLst/>
                <a:uLnTx/>
                <a:uFillTx/>
                <a:latin typeface="Calibri"/>
                <a:ea typeface="+mn-ea"/>
                <a:cs typeface="Calibri"/>
              </a:rPr>
              <a:t>Freq: </a:t>
            </a:r>
            <a:r>
              <a:rPr kumimoji="0" sz="1600" b="1" i="0" u="none" strike="noStrike" kern="1200" cap="none" spc="-5" normalizeH="0" baseline="0" noProof="0" dirty="0">
                <a:ln>
                  <a:noFill/>
                </a:ln>
                <a:solidFill>
                  <a:srgbClr val="339933"/>
                </a:solidFill>
                <a:effectLst/>
                <a:uLnTx/>
                <a:uFillTx/>
                <a:latin typeface="Calibri"/>
                <a:ea typeface="+mn-ea"/>
                <a:cs typeface="Calibri"/>
              </a:rPr>
              <a:t>2f  </a:t>
            </a:r>
            <a:r>
              <a:rPr kumimoji="0" sz="1600" b="1" i="0" u="none" strike="noStrike" kern="1200" cap="none" spc="-10" normalizeH="0" baseline="0" noProof="0" dirty="0">
                <a:ln>
                  <a:noFill/>
                </a:ln>
                <a:solidFill>
                  <a:srgbClr val="339933"/>
                </a:solidFill>
                <a:effectLst/>
                <a:uLnTx/>
                <a:uFillTx/>
                <a:latin typeface="Calibri"/>
                <a:ea typeface="+mn-ea"/>
                <a:cs typeface="Calibri"/>
              </a:rPr>
              <a:t>Throughput: 2M</a:t>
            </a:r>
            <a:r>
              <a:rPr kumimoji="0" sz="1600" b="1" i="0" u="none" strike="noStrike" kern="1200" cap="none" spc="35" normalizeH="0" baseline="0" noProof="0" dirty="0">
                <a:ln>
                  <a:noFill/>
                </a:ln>
                <a:solidFill>
                  <a:srgbClr val="339933"/>
                </a:solidFill>
                <a:effectLst/>
                <a:uLnTx/>
                <a:uFillTx/>
                <a:latin typeface="Calibri"/>
                <a:ea typeface="+mn-ea"/>
                <a:cs typeface="Calibri"/>
              </a:rPr>
              <a:t> </a:t>
            </a:r>
            <a:r>
              <a:rPr kumimoji="0" sz="1600" b="1" i="0" u="none" strike="noStrike" kern="1200" cap="none" spc="-5" normalizeH="0" baseline="0" noProof="0" dirty="0">
                <a:ln>
                  <a:noFill/>
                </a:ln>
                <a:solidFill>
                  <a:srgbClr val="339933"/>
                </a:solidFill>
                <a:effectLst/>
                <a:uLnTx/>
                <a:uFillTx/>
                <a:latin typeface="Calibri"/>
                <a:ea typeface="+mn-ea"/>
                <a:cs typeface="Calibri"/>
              </a:rPr>
              <a:t>samples</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93" name="object 93"/>
          <p:cNvSpPr txBox="1"/>
          <p:nvPr/>
        </p:nvSpPr>
        <p:spPr>
          <a:xfrm>
            <a:off x="7766050" y="2729692"/>
            <a:ext cx="2197100" cy="573490"/>
          </a:xfrm>
          <a:prstGeom prst="rect">
            <a:avLst/>
          </a:prstGeom>
          <a:ln w="25400">
            <a:solidFill>
              <a:srgbClr val="000000"/>
            </a:solidFill>
          </a:ln>
        </p:spPr>
        <p:txBody>
          <a:bodyPr vert="horz" wrap="square" lIns="0" tIns="3175" rIns="0" bIns="0" rtlCol="0">
            <a:spAutoFit/>
          </a:bodyPr>
          <a:lstStyle/>
          <a:p>
            <a:pPr marL="92075" marR="136525" lvl="0" indent="0" algn="l" defTabSz="914400" rtl="0" eaLnBrk="1" fontAlgn="auto" latinLnBrk="0" hangingPunct="1">
              <a:lnSpc>
                <a:spcPts val="2300"/>
              </a:lnSpc>
              <a:spcBef>
                <a:spcPts val="25"/>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Clock </a:t>
            </a:r>
            <a:r>
              <a:rPr kumimoji="0" sz="1600" b="0" i="0" u="none" strike="noStrike" kern="1200" cap="none" spc="-10" normalizeH="0" baseline="0" noProof="0" dirty="0">
                <a:ln>
                  <a:noFill/>
                </a:ln>
                <a:solidFill>
                  <a:prstClr val="black"/>
                </a:solidFill>
                <a:effectLst/>
                <a:uLnTx/>
                <a:uFillTx/>
                <a:latin typeface="Calibri"/>
                <a:ea typeface="+mn-ea"/>
                <a:cs typeface="Calibri"/>
              </a:rPr>
              <a:t>Freq: </a:t>
            </a:r>
            <a:r>
              <a:rPr kumimoji="0" sz="1600" b="0" i="0" u="none" strike="noStrike" kern="1200" cap="none" spc="-5" normalizeH="0" baseline="0" noProof="0" dirty="0">
                <a:ln>
                  <a:noFill/>
                </a:ln>
                <a:solidFill>
                  <a:prstClr val="black"/>
                </a:solidFill>
                <a:effectLst/>
                <a:uLnTx/>
                <a:uFillTx/>
                <a:latin typeface="Calibri"/>
                <a:ea typeface="+mn-ea"/>
                <a:cs typeface="Calibri"/>
              </a:rPr>
              <a:t>f  </a:t>
            </a:r>
            <a:r>
              <a:rPr kumimoji="0" sz="1600" b="0" i="0" u="none" strike="noStrike" kern="1200" cap="none" spc="-10" normalizeH="0" baseline="0" noProof="0" dirty="0">
                <a:ln>
                  <a:noFill/>
                </a:ln>
                <a:solidFill>
                  <a:prstClr val="black"/>
                </a:solidFill>
                <a:effectLst/>
                <a:uLnTx/>
                <a:uFillTx/>
                <a:latin typeface="Calibri"/>
                <a:ea typeface="+mn-ea"/>
                <a:cs typeface="Calibri"/>
              </a:rPr>
              <a:t>Throughput: </a:t>
            </a:r>
            <a:r>
              <a:rPr kumimoji="0" sz="1600" b="0" i="0" u="none" strike="noStrike" kern="1200" cap="none" spc="-5" normalizeH="0" baseline="0" noProof="0" dirty="0">
                <a:ln>
                  <a:noFill/>
                </a:ln>
                <a:solidFill>
                  <a:prstClr val="black"/>
                </a:solidFill>
                <a:effectLst/>
                <a:uLnTx/>
                <a:uFillTx/>
                <a:latin typeface="Calibri"/>
                <a:ea typeface="+mn-ea"/>
                <a:cs typeface="Calibri"/>
              </a:rPr>
              <a:t>M</a:t>
            </a:r>
            <a:r>
              <a:rPr kumimoji="0" sz="1600" b="0" i="0" u="none" strike="noStrike" kern="1200" cap="none" spc="-5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samples</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94" name="object 94"/>
          <p:cNvSpPr txBox="1"/>
          <p:nvPr/>
        </p:nvSpPr>
        <p:spPr>
          <a:xfrm>
            <a:off x="7385050" y="6133343"/>
            <a:ext cx="2362200" cy="574132"/>
          </a:xfrm>
          <a:prstGeom prst="rect">
            <a:avLst/>
          </a:prstGeom>
          <a:ln w="25400">
            <a:solidFill>
              <a:srgbClr val="7575D1"/>
            </a:solidFill>
          </a:ln>
        </p:spPr>
        <p:txBody>
          <a:bodyPr vert="horz" wrap="square" lIns="0" tIns="3810" rIns="0" bIns="0" rtlCol="0">
            <a:spAutoFit/>
          </a:bodyPr>
          <a:lstStyle/>
          <a:p>
            <a:pPr marL="92075" marR="151765" lvl="0" indent="0" algn="l" defTabSz="914400" rtl="0" eaLnBrk="1" fontAlgn="auto" latinLnBrk="0" hangingPunct="1">
              <a:lnSpc>
                <a:spcPts val="2300"/>
              </a:lnSpc>
              <a:spcBef>
                <a:spcPts val="30"/>
              </a:spcBef>
              <a:spcAft>
                <a:spcPts val="0"/>
              </a:spcAft>
              <a:buClrTx/>
              <a:buSzTx/>
              <a:buFontTx/>
              <a:buNone/>
              <a:tabLst/>
              <a:defRPr/>
            </a:pPr>
            <a:r>
              <a:rPr kumimoji="0" sz="1600" b="1" i="0" u="none" strike="noStrike" kern="1200" cap="none" spc="-5" normalizeH="0" baseline="0" noProof="0" dirty="0">
                <a:ln>
                  <a:noFill/>
                </a:ln>
                <a:solidFill>
                  <a:srgbClr val="7575D1"/>
                </a:solidFill>
                <a:effectLst/>
                <a:uLnTx/>
                <a:uFillTx/>
                <a:latin typeface="Calibri"/>
                <a:ea typeface="+mn-ea"/>
                <a:cs typeface="Calibri"/>
              </a:rPr>
              <a:t>Clock </a:t>
            </a:r>
            <a:r>
              <a:rPr kumimoji="0" sz="1600" b="1" i="0" u="none" strike="noStrike" kern="1200" cap="none" spc="-10" normalizeH="0" baseline="0" noProof="0" dirty="0">
                <a:ln>
                  <a:noFill/>
                </a:ln>
                <a:solidFill>
                  <a:srgbClr val="7575D1"/>
                </a:solidFill>
                <a:effectLst/>
                <a:uLnTx/>
                <a:uFillTx/>
                <a:latin typeface="Calibri"/>
                <a:ea typeface="+mn-ea"/>
                <a:cs typeface="Calibri"/>
              </a:rPr>
              <a:t>Freq: </a:t>
            </a:r>
            <a:r>
              <a:rPr kumimoji="0" sz="1600" b="1" i="0" u="none" strike="noStrike" kern="1200" cap="none" spc="-5" normalizeH="0" baseline="0" noProof="0" dirty="0">
                <a:ln>
                  <a:noFill/>
                </a:ln>
                <a:solidFill>
                  <a:srgbClr val="7575D1"/>
                </a:solidFill>
                <a:effectLst/>
                <a:uLnTx/>
                <a:uFillTx/>
                <a:latin typeface="Calibri"/>
                <a:ea typeface="+mn-ea"/>
                <a:cs typeface="Calibri"/>
              </a:rPr>
              <a:t>f  </a:t>
            </a:r>
            <a:r>
              <a:rPr kumimoji="0" sz="1600" b="1" i="0" u="none" strike="noStrike" kern="1200" cap="none" spc="-10" normalizeH="0" baseline="0" noProof="0" dirty="0">
                <a:ln>
                  <a:noFill/>
                </a:ln>
                <a:solidFill>
                  <a:srgbClr val="7575D1"/>
                </a:solidFill>
                <a:effectLst/>
                <a:uLnTx/>
                <a:uFillTx/>
                <a:latin typeface="Calibri"/>
                <a:ea typeface="+mn-ea"/>
                <a:cs typeface="Calibri"/>
              </a:rPr>
              <a:t>Throughput: 2M</a:t>
            </a:r>
            <a:r>
              <a:rPr kumimoji="0" sz="1600" b="1" i="0" u="none" strike="noStrike" kern="1200" cap="none" spc="30" normalizeH="0" baseline="0" noProof="0" dirty="0">
                <a:ln>
                  <a:noFill/>
                </a:ln>
                <a:solidFill>
                  <a:srgbClr val="7575D1"/>
                </a:solidFill>
                <a:effectLst/>
                <a:uLnTx/>
                <a:uFillTx/>
                <a:latin typeface="Calibri"/>
                <a:ea typeface="+mn-ea"/>
                <a:cs typeface="Calibri"/>
              </a:rPr>
              <a:t> </a:t>
            </a:r>
            <a:r>
              <a:rPr kumimoji="0" sz="1600" b="1" i="0" u="none" strike="noStrike" kern="1200" cap="none" spc="-5" normalizeH="0" baseline="0" noProof="0" dirty="0">
                <a:ln>
                  <a:noFill/>
                </a:ln>
                <a:solidFill>
                  <a:srgbClr val="7575D1"/>
                </a:solidFill>
                <a:effectLst/>
                <a:uLnTx/>
                <a:uFillTx/>
                <a:latin typeface="Calibri"/>
                <a:ea typeface="+mn-ea"/>
                <a:cs typeface="Calibri"/>
              </a:rPr>
              <a:t>samples</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numCol="1" rtlCol="0" anchor="ctr" anchorCtr="0" compatLnSpc="1">
            <a:prstTxWarp prst="textNoShape">
              <a:avLst/>
            </a:prstTxWarp>
            <a:spAutoFit/>
          </a:bodyPr>
          <a:lstStyle/>
          <a:p>
            <a:pPr marL="12700">
              <a:spcBef>
                <a:spcPts val="100"/>
              </a:spcBef>
            </a:pPr>
            <a:r>
              <a:rPr dirty="0"/>
              <a:t>Architectural </a:t>
            </a:r>
            <a:r>
              <a:rPr spc="-5" dirty="0"/>
              <a:t>Techniques </a:t>
            </a:r>
            <a:r>
              <a:rPr dirty="0"/>
              <a:t>: </a:t>
            </a:r>
            <a:r>
              <a:rPr spc="-5" dirty="0"/>
              <a:t>Parallel</a:t>
            </a:r>
            <a:r>
              <a:rPr spc="-55" dirty="0"/>
              <a:t> </a:t>
            </a:r>
            <a:r>
              <a:rPr spc="-5" dirty="0"/>
              <a:t>Processing</a:t>
            </a:r>
          </a:p>
        </p:txBody>
      </p:sp>
      <p:sp>
        <p:nvSpPr>
          <p:cNvPr id="179" name="內容版面配置區 178">
            <a:extLst>
              <a:ext uri="{FF2B5EF4-FFF2-40B4-BE49-F238E27FC236}">
                <a16:creationId xmlns:a16="http://schemas.microsoft.com/office/drawing/2014/main" id="{34649BC0-8F41-6F5A-36B1-1561C5588FF8}"/>
              </a:ext>
            </a:extLst>
          </p:cNvPr>
          <p:cNvSpPr>
            <a:spLocks noGrp="1"/>
          </p:cNvSpPr>
          <p:nvPr>
            <p:ph idx="1"/>
          </p:nvPr>
        </p:nvSpPr>
        <p:spPr/>
        <p:txBody>
          <a:bodyPr/>
          <a:lstStyle/>
          <a:p>
            <a:r>
              <a:rPr lang="en-US" sz="2800" spc="-15" dirty="0">
                <a:latin typeface="Calibri"/>
                <a:cs typeface="Calibri"/>
              </a:rPr>
              <a:t>Parallel </a:t>
            </a:r>
            <a:r>
              <a:rPr lang="en-US" sz="2800" spc="-10" dirty="0">
                <a:latin typeface="Calibri"/>
                <a:cs typeface="Calibri"/>
              </a:rPr>
              <a:t>processing </a:t>
            </a:r>
            <a:r>
              <a:rPr lang="en-US" sz="2800" spc="-20" dirty="0">
                <a:latin typeface="Calibri"/>
                <a:cs typeface="Calibri"/>
              </a:rPr>
              <a:t>for </a:t>
            </a:r>
            <a:r>
              <a:rPr lang="en-US" sz="2800" dirty="0">
                <a:latin typeface="Calibri"/>
                <a:cs typeface="Calibri"/>
              </a:rPr>
              <a:t>a </a:t>
            </a:r>
            <a:r>
              <a:rPr lang="en-US" sz="2800" spc="-10" dirty="0">
                <a:latin typeface="Calibri"/>
                <a:cs typeface="Calibri"/>
              </a:rPr>
              <a:t>3-tap </a:t>
            </a:r>
            <a:r>
              <a:rPr lang="en-US" sz="2800" spc="-5" dirty="0">
                <a:latin typeface="Calibri"/>
                <a:cs typeface="Calibri"/>
              </a:rPr>
              <a:t>FIR </a:t>
            </a:r>
            <a:r>
              <a:rPr lang="en-US" sz="2800" spc="-10" dirty="0">
                <a:latin typeface="Calibri"/>
                <a:cs typeface="Calibri"/>
              </a:rPr>
              <a:t>filter</a:t>
            </a:r>
            <a:endParaRPr lang="en-US" sz="2800" dirty="0">
              <a:latin typeface="Calibri"/>
              <a:cs typeface="Calibri"/>
            </a:endParaRPr>
          </a:p>
          <a:p>
            <a:pPr lvl="1"/>
            <a:r>
              <a:rPr lang="en-US" sz="2400" dirty="0">
                <a:latin typeface="Calibri"/>
                <a:cs typeface="Calibri"/>
              </a:rPr>
              <a:t>Both </a:t>
            </a:r>
            <a:r>
              <a:rPr lang="en-US" sz="2400" spc="-20" dirty="0">
                <a:latin typeface="Calibri"/>
                <a:cs typeface="Calibri"/>
              </a:rPr>
              <a:t>have </a:t>
            </a:r>
            <a:r>
              <a:rPr lang="en-US" sz="2400" spc="-5" dirty="0">
                <a:latin typeface="Calibri"/>
                <a:cs typeface="Calibri"/>
              </a:rPr>
              <a:t>the same </a:t>
            </a:r>
            <a:r>
              <a:rPr lang="en-US" sz="2400" spc="-10" dirty="0">
                <a:latin typeface="Calibri"/>
                <a:cs typeface="Calibri"/>
              </a:rPr>
              <a:t>critical path</a:t>
            </a:r>
            <a:r>
              <a:rPr lang="en-US" sz="2400" spc="30" dirty="0">
                <a:latin typeface="Calibri"/>
                <a:cs typeface="Calibri"/>
              </a:rPr>
              <a:t> </a:t>
            </a:r>
            <a:r>
              <a:rPr lang="en-US" sz="2400" spc="-10" dirty="0">
                <a:latin typeface="Calibri"/>
                <a:cs typeface="Calibri"/>
              </a:rPr>
              <a:t>(M+2A)</a:t>
            </a:r>
            <a:endParaRPr lang="en-US" sz="2400" dirty="0">
              <a:latin typeface="Calibri"/>
              <a:cs typeface="Calibri"/>
            </a:endParaRPr>
          </a:p>
          <a:p>
            <a:pPr lvl="1"/>
            <a:endParaRPr lang="en-US" dirty="0"/>
          </a:p>
        </p:txBody>
      </p:sp>
      <p:sp>
        <p:nvSpPr>
          <p:cNvPr id="5" name="object 5"/>
          <p:cNvSpPr/>
          <p:nvPr/>
        </p:nvSpPr>
        <p:spPr>
          <a:xfrm>
            <a:off x="7325944" y="2365320"/>
            <a:ext cx="1127125" cy="0"/>
          </a:xfrm>
          <a:custGeom>
            <a:avLst/>
            <a:gdLst/>
            <a:ahLst/>
            <a:cxnLst/>
            <a:rect l="l" t="t" r="r" b="b"/>
            <a:pathLst>
              <a:path w="1127125">
                <a:moveTo>
                  <a:pt x="0" y="0"/>
                </a:moveTo>
                <a:lnTo>
                  <a:pt x="1126898"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9293256" y="3548311"/>
            <a:ext cx="216798" cy="216809"/>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10275720" y="1822209"/>
            <a:ext cx="29527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a:t>
            </a:r>
            <a:r>
              <a:rPr kumimoji="0" sz="1000" b="0" i="0" u="none" strike="noStrike" kern="1200" cap="none" spc="0" normalizeH="0" baseline="0" noProof="0" dirty="0">
                <a:ln>
                  <a:noFill/>
                </a:ln>
                <a:solidFill>
                  <a:prstClr val="black"/>
                </a:solidFill>
                <a:effectLst/>
                <a:uLnTx/>
                <a:uFillTx/>
                <a:latin typeface="Calibri"/>
                <a:ea typeface="+mn-ea"/>
                <a:cs typeface="Calibri"/>
              </a:rPr>
              <a:t>3k)</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8" name="object 8"/>
          <p:cNvSpPr txBox="1"/>
          <p:nvPr/>
        </p:nvSpPr>
        <p:spPr>
          <a:xfrm>
            <a:off x="8690814" y="2816996"/>
            <a:ext cx="8763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a</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9" name="object 9"/>
          <p:cNvSpPr txBox="1"/>
          <p:nvPr/>
        </p:nvSpPr>
        <p:spPr>
          <a:xfrm>
            <a:off x="9597044" y="2827750"/>
            <a:ext cx="9334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b</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0" name="object 10"/>
          <p:cNvSpPr txBox="1"/>
          <p:nvPr/>
        </p:nvSpPr>
        <p:spPr>
          <a:xfrm>
            <a:off x="11062473" y="3542921"/>
            <a:ext cx="42037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0" normalizeH="0" baseline="0" noProof="0" dirty="0">
                <a:ln>
                  <a:noFill/>
                </a:ln>
                <a:solidFill>
                  <a:prstClr val="black"/>
                </a:solidFill>
                <a:effectLst/>
                <a:uLnTx/>
                <a:uFillTx/>
                <a:latin typeface="Calibri"/>
                <a:ea typeface="+mn-ea"/>
                <a:cs typeface="Calibri"/>
              </a:rPr>
              <a:t>Y(3k+2)</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1" name="object 11"/>
          <p:cNvSpPr/>
          <p:nvPr/>
        </p:nvSpPr>
        <p:spPr>
          <a:xfrm>
            <a:off x="8337559" y="2907023"/>
            <a:ext cx="216798" cy="21683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8445958" y="1976655"/>
            <a:ext cx="0" cy="838835"/>
          </a:xfrm>
          <a:custGeom>
            <a:avLst/>
            <a:gdLst/>
            <a:ahLst/>
            <a:cxnLst/>
            <a:rect l="l" t="t" r="r" b="b"/>
            <a:pathLst>
              <a:path h="838835">
                <a:moveTo>
                  <a:pt x="0" y="0"/>
                </a:moveTo>
                <a:lnTo>
                  <a:pt x="0" y="83863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8407244" y="2805608"/>
            <a:ext cx="77470" cy="116205"/>
          </a:xfrm>
          <a:custGeom>
            <a:avLst/>
            <a:gdLst/>
            <a:ahLst/>
            <a:cxnLst/>
            <a:rect l="l" t="t" r="r" b="b"/>
            <a:pathLst>
              <a:path w="77470" h="116205">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8393696" y="2309828"/>
            <a:ext cx="104527" cy="104533"/>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9293337" y="2928075"/>
            <a:ext cx="216744" cy="216835"/>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9401656" y="2004294"/>
            <a:ext cx="0" cy="832485"/>
          </a:xfrm>
          <a:custGeom>
            <a:avLst/>
            <a:gdLst/>
            <a:ahLst/>
            <a:cxnLst/>
            <a:rect l="l" t="t" r="r" b="b"/>
            <a:pathLst>
              <a:path h="832485">
                <a:moveTo>
                  <a:pt x="0" y="0"/>
                </a:moveTo>
                <a:lnTo>
                  <a:pt x="0" y="831964"/>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9362941" y="2826580"/>
            <a:ext cx="77470" cy="116205"/>
          </a:xfrm>
          <a:custGeom>
            <a:avLst/>
            <a:gdLst/>
            <a:ahLst/>
            <a:cxnLst/>
            <a:rect l="l" t="t" r="r" b="b"/>
            <a:pathLst>
              <a:path w="77470" h="116205">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10314660" y="2931221"/>
            <a:ext cx="216825" cy="216835"/>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10423058" y="1999131"/>
            <a:ext cx="0" cy="840740"/>
          </a:xfrm>
          <a:custGeom>
            <a:avLst/>
            <a:gdLst/>
            <a:ahLst/>
            <a:cxnLst/>
            <a:rect l="l" t="t" r="r" b="b"/>
            <a:pathLst>
              <a:path h="840739">
                <a:moveTo>
                  <a:pt x="0" y="0"/>
                </a:moveTo>
                <a:lnTo>
                  <a:pt x="0" y="840352"/>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10384345" y="2829806"/>
            <a:ext cx="77470" cy="116205"/>
          </a:xfrm>
          <a:custGeom>
            <a:avLst/>
            <a:gdLst/>
            <a:ahLst/>
            <a:cxnLst/>
            <a:rect l="l" t="t" r="r" b="b"/>
            <a:pathLst>
              <a:path w="77470" h="116205">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10626308" y="3035860"/>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10519844" y="2997144"/>
            <a:ext cx="116205" cy="77470"/>
          </a:xfrm>
          <a:custGeom>
            <a:avLst/>
            <a:gdLst/>
            <a:ahLst/>
            <a:cxnLst/>
            <a:rect l="l" t="t" r="r" b="b"/>
            <a:pathLst>
              <a:path w="116204" h="77469">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9400043" y="3133297"/>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9361328" y="3452919"/>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10424672" y="3136415"/>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10385958" y="3456038"/>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8452518" y="3112002"/>
            <a:ext cx="0" cy="539750"/>
          </a:xfrm>
          <a:custGeom>
            <a:avLst/>
            <a:gdLst/>
            <a:ahLst/>
            <a:cxnLst/>
            <a:rect l="l" t="t" r="r" b="b"/>
            <a:pathLst>
              <a:path h="539750">
                <a:moveTo>
                  <a:pt x="0" y="0"/>
                </a:moveTo>
                <a:lnTo>
                  <a:pt x="0" y="539443"/>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8458003" y="3656715"/>
            <a:ext cx="740410" cy="0"/>
          </a:xfrm>
          <a:custGeom>
            <a:avLst/>
            <a:gdLst/>
            <a:ahLst/>
            <a:cxnLst/>
            <a:rect l="l" t="t" r="r" b="b"/>
            <a:pathLst>
              <a:path w="740409">
                <a:moveTo>
                  <a:pt x="0" y="0"/>
                </a:moveTo>
                <a:lnTo>
                  <a:pt x="740404"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9188729" y="3617999"/>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10321649" y="3548311"/>
            <a:ext cx="216798" cy="216809"/>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9498441" y="3656715"/>
            <a:ext cx="728980" cy="0"/>
          </a:xfrm>
          <a:custGeom>
            <a:avLst/>
            <a:gdLst/>
            <a:ahLst/>
            <a:cxnLst/>
            <a:rect l="l" t="t" r="r" b="b"/>
            <a:pathLst>
              <a:path w="728979">
                <a:moveTo>
                  <a:pt x="0" y="0"/>
                </a:moveTo>
                <a:lnTo>
                  <a:pt x="728359"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10217122" y="3617999"/>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10526834" y="3656715"/>
            <a:ext cx="426084" cy="0"/>
          </a:xfrm>
          <a:custGeom>
            <a:avLst/>
            <a:gdLst/>
            <a:ahLst/>
            <a:cxnLst/>
            <a:rect l="l" t="t" r="r" b="b"/>
            <a:pathLst>
              <a:path w="426084">
                <a:moveTo>
                  <a:pt x="0" y="0"/>
                </a:moveTo>
                <a:lnTo>
                  <a:pt x="425853"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10943009" y="3617999"/>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txBox="1"/>
          <p:nvPr/>
        </p:nvSpPr>
        <p:spPr>
          <a:xfrm>
            <a:off x="10678560" y="2827750"/>
            <a:ext cx="8001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c</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36" name="object 36"/>
          <p:cNvSpPr/>
          <p:nvPr/>
        </p:nvSpPr>
        <p:spPr>
          <a:xfrm>
            <a:off x="9604797" y="3041453"/>
            <a:ext cx="208279" cy="0"/>
          </a:xfrm>
          <a:custGeom>
            <a:avLst/>
            <a:gdLst/>
            <a:ahLst/>
            <a:cxnLst/>
            <a:rect l="l" t="t" r="r" b="b"/>
            <a:pathLst>
              <a:path w="208279">
                <a:moveTo>
                  <a:pt x="208195"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9498334" y="3002737"/>
            <a:ext cx="116205" cy="77470"/>
          </a:xfrm>
          <a:custGeom>
            <a:avLst/>
            <a:gdLst/>
            <a:ahLst/>
            <a:cxnLst/>
            <a:rect l="l" t="t" r="r" b="b"/>
            <a:pathLst>
              <a:path w="116204" h="77469">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8649208" y="3013491"/>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8542744" y="2974775"/>
            <a:ext cx="116205" cy="77470"/>
          </a:xfrm>
          <a:custGeom>
            <a:avLst/>
            <a:gdLst/>
            <a:ahLst/>
            <a:cxnLst/>
            <a:rect l="l" t="t" r="r" b="b"/>
            <a:pathLst>
              <a:path w="116204" h="77469">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txBox="1"/>
          <p:nvPr/>
        </p:nvSpPr>
        <p:spPr>
          <a:xfrm>
            <a:off x="9194634" y="1822209"/>
            <a:ext cx="42481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a:t>
            </a:r>
            <a:r>
              <a:rPr kumimoji="0" sz="1000" b="0" i="0" u="none" strike="noStrike" kern="1200" cap="none" spc="0" normalizeH="0" baseline="0" noProof="0" dirty="0">
                <a:ln>
                  <a:noFill/>
                </a:ln>
                <a:solidFill>
                  <a:prstClr val="black"/>
                </a:solidFill>
                <a:effectLst/>
                <a:uLnTx/>
                <a:uFillTx/>
                <a:latin typeface="Calibri"/>
                <a:ea typeface="+mn-ea"/>
                <a:cs typeface="Calibri"/>
              </a:rPr>
              <a:t>3k</a:t>
            </a:r>
            <a:r>
              <a:rPr kumimoji="0" sz="1000" b="0" i="0" u="none" strike="noStrike" kern="1200" cap="none" spc="5" normalizeH="0" baseline="0" noProof="0" dirty="0">
                <a:ln>
                  <a:noFill/>
                </a:ln>
                <a:solidFill>
                  <a:prstClr val="black"/>
                </a:solidFill>
                <a:effectLst/>
                <a:uLnTx/>
                <a:uFillTx/>
                <a:latin typeface="Calibri"/>
                <a:ea typeface="+mn-ea"/>
                <a:cs typeface="Calibri"/>
              </a:rPr>
              <a:t>+</a:t>
            </a:r>
            <a:r>
              <a:rPr kumimoji="0" sz="1000" b="0" i="0" u="none" strike="noStrike" kern="1200" cap="none" spc="0" normalizeH="0" baseline="0" noProof="0" dirty="0">
                <a:ln>
                  <a:noFill/>
                </a:ln>
                <a:solidFill>
                  <a:prstClr val="black"/>
                </a:solidFill>
                <a:effectLst/>
                <a:uLnTx/>
                <a:uFillTx/>
                <a:latin typeface="Calibri"/>
                <a:ea typeface="+mn-ea"/>
                <a:cs typeface="Calibri"/>
              </a:rPr>
              <a:t>1)</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41" name="object 41"/>
          <p:cNvSpPr txBox="1"/>
          <p:nvPr/>
        </p:nvSpPr>
        <p:spPr>
          <a:xfrm>
            <a:off x="8226785" y="1800700"/>
            <a:ext cx="42481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a:t>
            </a:r>
            <a:r>
              <a:rPr kumimoji="0" sz="1000" b="0" i="0" u="none" strike="noStrike" kern="1200" cap="none" spc="0" normalizeH="0" baseline="0" noProof="0" dirty="0">
                <a:ln>
                  <a:noFill/>
                </a:ln>
                <a:solidFill>
                  <a:prstClr val="black"/>
                </a:solidFill>
                <a:effectLst/>
                <a:uLnTx/>
                <a:uFillTx/>
                <a:latin typeface="Calibri"/>
                <a:ea typeface="+mn-ea"/>
                <a:cs typeface="Calibri"/>
              </a:rPr>
              <a:t>3k</a:t>
            </a:r>
            <a:r>
              <a:rPr kumimoji="0" sz="1000" b="0" i="0" u="none" strike="noStrike" kern="1200" cap="none" spc="5" normalizeH="0" baseline="0" noProof="0" dirty="0">
                <a:ln>
                  <a:noFill/>
                </a:ln>
                <a:solidFill>
                  <a:prstClr val="black"/>
                </a:solidFill>
                <a:effectLst/>
                <a:uLnTx/>
                <a:uFillTx/>
                <a:latin typeface="Calibri"/>
                <a:ea typeface="+mn-ea"/>
                <a:cs typeface="Calibri"/>
              </a:rPr>
              <a:t>+</a:t>
            </a:r>
            <a:r>
              <a:rPr kumimoji="0" sz="1000" b="0" i="0" u="none" strike="noStrike" kern="1200" cap="none" spc="0" normalizeH="0" baseline="0" noProof="0" dirty="0">
                <a:ln>
                  <a:noFill/>
                </a:ln>
                <a:solidFill>
                  <a:prstClr val="black"/>
                </a:solidFill>
                <a:effectLst/>
                <a:uLnTx/>
                <a:uFillTx/>
                <a:latin typeface="Calibri"/>
                <a:ea typeface="+mn-ea"/>
                <a:cs typeface="Calibri"/>
              </a:rPr>
              <a:t>2)</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42" name="object 42"/>
          <p:cNvSpPr/>
          <p:nvPr/>
        </p:nvSpPr>
        <p:spPr>
          <a:xfrm>
            <a:off x="9286266" y="4876486"/>
            <a:ext cx="216798" cy="216809"/>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txBox="1"/>
          <p:nvPr/>
        </p:nvSpPr>
        <p:spPr>
          <a:xfrm>
            <a:off x="8687480" y="4145170"/>
            <a:ext cx="8001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c</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44" name="object 44"/>
          <p:cNvSpPr txBox="1"/>
          <p:nvPr/>
        </p:nvSpPr>
        <p:spPr>
          <a:xfrm>
            <a:off x="9593064" y="4155925"/>
            <a:ext cx="8763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a</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45" name="object 45"/>
          <p:cNvSpPr txBox="1"/>
          <p:nvPr/>
        </p:nvSpPr>
        <p:spPr>
          <a:xfrm>
            <a:off x="11055483" y="4871096"/>
            <a:ext cx="42037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0" normalizeH="0" baseline="0" noProof="0" dirty="0">
                <a:ln>
                  <a:noFill/>
                </a:ln>
                <a:solidFill>
                  <a:prstClr val="black"/>
                </a:solidFill>
                <a:effectLst/>
                <a:uLnTx/>
                <a:uFillTx/>
                <a:latin typeface="Calibri"/>
                <a:ea typeface="+mn-ea"/>
                <a:cs typeface="Calibri"/>
              </a:rPr>
              <a:t>Y(3k+1)</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46" name="object 46"/>
          <p:cNvSpPr/>
          <p:nvPr/>
        </p:nvSpPr>
        <p:spPr>
          <a:xfrm>
            <a:off x="8330569" y="4235198"/>
            <a:ext cx="216798" cy="216835"/>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9286346" y="4256250"/>
            <a:ext cx="216744" cy="216835"/>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10319284" y="4271010"/>
            <a:ext cx="193675" cy="193675"/>
          </a:xfrm>
          <a:custGeom>
            <a:avLst/>
            <a:gdLst/>
            <a:ahLst/>
            <a:cxnLst/>
            <a:rect l="l" t="t" r="r" b="b"/>
            <a:pathLst>
              <a:path w="193675" h="193675">
                <a:moveTo>
                  <a:pt x="165287" y="165295"/>
                </a:moveTo>
                <a:lnTo>
                  <a:pt x="186519" y="133242"/>
                </a:lnTo>
                <a:lnTo>
                  <a:pt x="193596" y="96803"/>
                </a:lnTo>
                <a:lnTo>
                  <a:pt x="186519" y="60384"/>
                </a:lnTo>
                <a:lnTo>
                  <a:pt x="165287" y="28391"/>
                </a:lnTo>
                <a:lnTo>
                  <a:pt x="133235" y="7097"/>
                </a:lnTo>
                <a:lnTo>
                  <a:pt x="96798" y="0"/>
                </a:lnTo>
                <a:lnTo>
                  <a:pt x="60381" y="7097"/>
                </a:lnTo>
                <a:lnTo>
                  <a:pt x="28390" y="28391"/>
                </a:lnTo>
                <a:lnTo>
                  <a:pt x="7097" y="60384"/>
                </a:lnTo>
                <a:lnTo>
                  <a:pt x="0" y="96803"/>
                </a:lnTo>
                <a:lnTo>
                  <a:pt x="7097" y="133242"/>
                </a:lnTo>
                <a:lnTo>
                  <a:pt x="28390" y="165295"/>
                </a:lnTo>
                <a:lnTo>
                  <a:pt x="60381" y="186529"/>
                </a:lnTo>
                <a:lnTo>
                  <a:pt x="96798" y="193606"/>
                </a:lnTo>
                <a:lnTo>
                  <a:pt x="133235" y="186529"/>
                </a:lnTo>
                <a:lnTo>
                  <a:pt x="165287" y="165295"/>
                </a:lnTo>
                <a:close/>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10347674" y="4299401"/>
            <a:ext cx="137160" cy="137160"/>
          </a:xfrm>
          <a:custGeom>
            <a:avLst/>
            <a:gdLst/>
            <a:ahLst/>
            <a:cxnLst/>
            <a:rect l="l" t="t" r="r" b="b"/>
            <a:pathLst>
              <a:path w="137159" h="137160">
                <a:moveTo>
                  <a:pt x="136896" y="136904"/>
                </a:moveTo>
                <a:lnTo>
                  <a:pt x="0" y="0"/>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10348749" y="4300476"/>
            <a:ext cx="137160" cy="137160"/>
          </a:xfrm>
          <a:custGeom>
            <a:avLst/>
            <a:gdLst/>
            <a:ahLst/>
            <a:cxnLst/>
            <a:rect l="l" t="t" r="r" b="b"/>
            <a:pathLst>
              <a:path w="137159" h="137160">
                <a:moveTo>
                  <a:pt x="136789" y="0"/>
                </a:moveTo>
                <a:lnTo>
                  <a:pt x="0" y="136796"/>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10619317" y="4364035"/>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10512854" y="4325319"/>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9393052" y="4461471"/>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9354338" y="4781094"/>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10417681" y="4464590"/>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10378967" y="4784212"/>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8445528" y="4440176"/>
            <a:ext cx="0" cy="539750"/>
          </a:xfrm>
          <a:custGeom>
            <a:avLst/>
            <a:gdLst/>
            <a:ahLst/>
            <a:cxnLst/>
            <a:rect l="l" t="t" r="r" b="b"/>
            <a:pathLst>
              <a:path h="539750">
                <a:moveTo>
                  <a:pt x="0" y="0"/>
                </a:moveTo>
                <a:lnTo>
                  <a:pt x="0" y="539443"/>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8451013" y="4984889"/>
            <a:ext cx="740410" cy="0"/>
          </a:xfrm>
          <a:custGeom>
            <a:avLst/>
            <a:gdLst/>
            <a:ahLst/>
            <a:cxnLst/>
            <a:rect l="l" t="t" r="r" b="b"/>
            <a:pathLst>
              <a:path w="740409">
                <a:moveTo>
                  <a:pt x="0" y="0"/>
                </a:moveTo>
                <a:lnTo>
                  <a:pt x="740404"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9181740" y="4946173"/>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10314659" y="4876486"/>
            <a:ext cx="216798" cy="216809"/>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9491450" y="4984889"/>
            <a:ext cx="728980" cy="0"/>
          </a:xfrm>
          <a:custGeom>
            <a:avLst/>
            <a:gdLst/>
            <a:ahLst/>
            <a:cxnLst/>
            <a:rect l="l" t="t" r="r" b="b"/>
            <a:pathLst>
              <a:path w="728979">
                <a:moveTo>
                  <a:pt x="0" y="0"/>
                </a:moveTo>
                <a:lnTo>
                  <a:pt x="728359"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10210133" y="4946173"/>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10519843" y="4984889"/>
            <a:ext cx="426084" cy="0"/>
          </a:xfrm>
          <a:custGeom>
            <a:avLst/>
            <a:gdLst/>
            <a:ahLst/>
            <a:cxnLst/>
            <a:rect l="l" t="t" r="r" b="b"/>
            <a:pathLst>
              <a:path w="426084">
                <a:moveTo>
                  <a:pt x="0" y="0"/>
                </a:moveTo>
                <a:lnTo>
                  <a:pt x="425853"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10936019" y="4946173"/>
            <a:ext cx="116205" cy="77470"/>
          </a:xfrm>
          <a:custGeom>
            <a:avLst/>
            <a:gdLst/>
            <a:ahLst/>
            <a:cxnLst/>
            <a:rect l="l" t="t" r="r" b="b"/>
            <a:pathLst>
              <a:path w="116204" h="77470">
                <a:moveTo>
                  <a:pt x="0" y="0"/>
                </a:moveTo>
                <a:lnTo>
                  <a:pt x="0" y="77432"/>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txBox="1"/>
          <p:nvPr/>
        </p:nvSpPr>
        <p:spPr>
          <a:xfrm>
            <a:off x="10664904" y="4155925"/>
            <a:ext cx="9334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b</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66" name="object 66"/>
          <p:cNvSpPr/>
          <p:nvPr/>
        </p:nvSpPr>
        <p:spPr>
          <a:xfrm>
            <a:off x="9597807" y="4369627"/>
            <a:ext cx="208279" cy="0"/>
          </a:xfrm>
          <a:custGeom>
            <a:avLst/>
            <a:gdLst/>
            <a:ahLst/>
            <a:cxnLst/>
            <a:rect l="l" t="t" r="r" b="b"/>
            <a:pathLst>
              <a:path w="208279">
                <a:moveTo>
                  <a:pt x="208195"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9491343" y="4330911"/>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8642218" y="4341665"/>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8535755" y="4302950"/>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9286266" y="6231513"/>
            <a:ext cx="216798" cy="216810"/>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txBox="1"/>
          <p:nvPr/>
        </p:nvSpPr>
        <p:spPr>
          <a:xfrm>
            <a:off x="8680814" y="5500199"/>
            <a:ext cx="93345"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b</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72" name="object 72"/>
          <p:cNvSpPr txBox="1"/>
          <p:nvPr/>
        </p:nvSpPr>
        <p:spPr>
          <a:xfrm>
            <a:off x="9596720" y="5510953"/>
            <a:ext cx="8001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c</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73" name="object 73"/>
          <p:cNvSpPr txBox="1"/>
          <p:nvPr/>
        </p:nvSpPr>
        <p:spPr>
          <a:xfrm>
            <a:off x="11120329" y="6226127"/>
            <a:ext cx="29083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Y(</a:t>
            </a:r>
            <a:r>
              <a:rPr kumimoji="0" sz="1000" b="0" i="0" u="none" strike="noStrike" kern="1200" cap="none" spc="0" normalizeH="0" baseline="0" noProof="0" dirty="0">
                <a:ln>
                  <a:noFill/>
                </a:ln>
                <a:solidFill>
                  <a:prstClr val="black"/>
                </a:solidFill>
                <a:effectLst/>
                <a:uLnTx/>
                <a:uFillTx/>
                <a:latin typeface="Calibri"/>
                <a:ea typeface="+mn-ea"/>
                <a:cs typeface="Calibri"/>
              </a:rPr>
              <a:t>3k)</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74" name="object 74"/>
          <p:cNvSpPr/>
          <p:nvPr/>
        </p:nvSpPr>
        <p:spPr>
          <a:xfrm>
            <a:off x="8330569" y="5590276"/>
            <a:ext cx="216798" cy="21681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p:cNvSpPr/>
          <p:nvPr/>
        </p:nvSpPr>
        <p:spPr>
          <a:xfrm>
            <a:off x="9286346" y="5611309"/>
            <a:ext cx="216744" cy="216806"/>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10319284" y="5626089"/>
            <a:ext cx="193675" cy="193675"/>
          </a:xfrm>
          <a:custGeom>
            <a:avLst/>
            <a:gdLst/>
            <a:ahLst/>
            <a:cxnLst/>
            <a:rect l="l" t="t" r="r" b="b"/>
            <a:pathLst>
              <a:path w="193675" h="193675">
                <a:moveTo>
                  <a:pt x="165287" y="165234"/>
                </a:moveTo>
                <a:lnTo>
                  <a:pt x="186519" y="133214"/>
                </a:lnTo>
                <a:lnTo>
                  <a:pt x="193596" y="96792"/>
                </a:lnTo>
                <a:lnTo>
                  <a:pt x="186519" y="60371"/>
                </a:lnTo>
                <a:lnTo>
                  <a:pt x="165287" y="28351"/>
                </a:lnTo>
                <a:lnTo>
                  <a:pt x="133235" y="7087"/>
                </a:lnTo>
                <a:lnTo>
                  <a:pt x="96798" y="0"/>
                </a:lnTo>
                <a:lnTo>
                  <a:pt x="60381" y="7087"/>
                </a:lnTo>
                <a:lnTo>
                  <a:pt x="28390" y="28351"/>
                </a:lnTo>
                <a:lnTo>
                  <a:pt x="7097" y="60371"/>
                </a:lnTo>
                <a:lnTo>
                  <a:pt x="0" y="96792"/>
                </a:lnTo>
                <a:lnTo>
                  <a:pt x="7097" y="133214"/>
                </a:lnTo>
                <a:lnTo>
                  <a:pt x="28390" y="165234"/>
                </a:lnTo>
                <a:lnTo>
                  <a:pt x="60381" y="186497"/>
                </a:lnTo>
                <a:lnTo>
                  <a:pt x="96798" y="193585"/>
                </a:lnTo>
                <a:lnTo>
                  <a:pt x="133235" y="186497"/>
                </a:lnTo>
                <a:lnTo>
                  <a:pt x="165287" y="165234"/>
                </a:lnTo>
                <a:close/>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10347674" y="5654440"/>
            <a:ext cx="137160" cy="137160"/>
          </a:xfrm>
          <a:custGeom>
            <a:avLst/>
            <a:gdLst/>
            <a:ahLst/>
            <a:cxnLst/>
            <a:rect l="l" t="t" r="r" b="b"/>
            <a:pathLst>
              <a:path w="137159" h="137160">
                <a:moveTo>
                  <a:pt x="136896" y="136882"/>
                </a:moveTo>
                <a:lnTo>
                  <a:pt x="0" y="0"/>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p:nvPr/>
        </p:nvSpPr>
        <p:spPr>
          <a:xfrm>
            <a:off x="10348749" y="5655483"/>
            <a:ext cx="137160" cy="137160"/>
          </a:xfrm>
          <a:custGeom>
            <a:avLst/>
            <a:gdLst/>
            <a:ahLst/>
            <a:cxnLst/>
            <a:rect l="l" t="t" r="r" b="b"/>
            <a:pathLst>
              <a:path w="137159" h="137160">
                <a:moveTo>
                  <a:pt x="136789" y="0"/>
                </a:moveTo>
                <a:lnTo>
                  <a:pt x="0" y="13687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object 79"/>
          <p:cNvSpPr/>
          <p:nvPr/>
        </p:nvSpPr>
        <p:spPr>
          <a:xfrm>
            <a:off x="10619317" y="5719074"/>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80"/>
          <p:cNvSpPr/>
          <p:nvPr/>
        </p:nvSpPr>
        <p:spPr>
          <a:xfrm>
            <a:off x="10512854" y="5680358"/>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9393052" y="5816489"/>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9354338" y="6136111"/>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10417681" y="5819661"/>
            <a:ext cx="0" cy="329565"/>
          </a:xfrm>
          <a:custGeom>
            <a:avLst/>
            <a:gdLst/>
            <a:ahLst/>
            <a:cxnLst/>
            <a:rect l="l" t="t" r="r" b="b"/>
            <a:pathLst>
              <a:path h="329564">
                <a:moveTo>
                  <a:pt x="0" y="0"/>
                </a:moveTo>
                <a:lnTo>
                  <a:pt x="0" y="32930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10378967" y="6139283"/>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p:nvPr/>
        </p:nvSpPr>
        <p:spPr>
          <a:xfrm>
            <a:off x="8445528" y="5795248"/>
            <a:ext cx="0" cy="539750"/>
          </a:xfrm>
          <a:custGeom>
            <a:avLst/>
            <a:gdLst/>
            <a:ahLst/>
            <a:cxnLst/>
            <a:rect l="l" t="t" r="r" b="b"/>
            <a:pathLst>
              <a:path h="539750">
                <a:moveTo>
                  <a:pt x="0" y="0"/>
                </a:moveTo>
                <a:lnTo>
                  <a:pt x="0" y="539486"/>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object 86"/>
          <p:cNvSpPr/>
          <p:nvPr/>
        </p:nvSpPr>
        <p:spPr>
          <a:xfrm>
            <a:off x="8451013" y="6339918"/>
            <a:ext cx="740410" cy="0"/>
          </a:xfrm>
          <a:custGeom>
            <a:avLst/>
            <a:gdLst/>
            <a:ahLst/>
            <a:cxnLst/>
            <a:rect l="l" t="t" r="r" b="b"/>
            <a:pathLst>
              <a:path w="740409">
                <a:moveTo>
                  <a:pt x="0" y="0"/>
                </a:moveTo>
                <a:lnTo>
                  <a:pt x="740404"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object 87"/>
          <p:cNvSpPr/>
          <p:nvPr/>
        </p:nvSpPr>
        <p:spPr>
          <a:xfrm>
            <a:off x="9181740" y="6301202"/>
            <a:ext cx="116205" cy="77470"/>
          </a:xfrm>
          <a:custGeom>
            <a:avLst/>
            <a:gdLst/>
            <a:ahLst/>
            <a:cxnLst/>
            <a:rect l="l" t="t" r="r" b="b"/>
            <a:pathLst>
              <a:path w="116204" h="77470">
                <a:moveTo>
                  <a:pt x="0" y="0"/>
                </a:moveTo>
                <a:lnTo>
                  <a:pt x="0" y="77433"/>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object 88"/>
          <p:cNvSpPr/>
          <p:nvPr/>
        </p:nvSpPr>
        <p:spPr>
          <a:xfrm>
            <a:off x="10314659" y="6231513"/>
            <a:ext cx="216798" cy="216810"/>
          </a:xfrm>
          <a:prstGeom prst="rect">
            <a:avLst/>
          </a:prstGeom>
          <a:blipFill>
            <a:blip r:embed="rId1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object 89"/>
          <p:cNvSpPr/>
          <p:nvPr/>
        </p:nvSpPr>
        <p:spPr>
          <a:xfrm>
            <a:off x="9491450" y="6339918"/>
            <a:ext cx="728980" cy="0"/>
          </a:xfrm>
          <a:custGeom>
            <a:avLst/>
            <a:gdLst/>
            <a:ahLst/>
            <a:cxnLst/>
            <a:rect l="l" t="t" r="r" b="b"/>
            <a:pathLst>
              <a:path w="728979">
                <a:moveTo>
                  <a:pt x="0" y="0"/>
                </a:moveTo>
                <a:lnTo>
                  <a:pt x="728359"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10210133" y="6301202"/>
            <a:ext cx="116205" cy="77470"/>
          </a:xfrm>
          <a:custGeom>
            <a:avLst/>
            <a:gdLst/>
            <a:ahLst/>
            <a:cxnLst/>
            <a:rect l="l" t="t" r="r" b="b"/>
            <a:pathLst>
              <a:path w="116204" h="77470">
                <a:moveTo>
                  <a:pt x="0" y="0"/>
                </a:moveTo>
                <a:lnTo>
                  <a:pt x="0" y="77433"/>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p:nvPr/>
        </p:nvSpPr>
        <p:spPr>
          <a:xfrm>
            <a:off x="10519843" y="6339918"/>
            <a:ext cx="426084" cy="0"/>
          </a:xfrm>
          <a:custGeom>
            <a:avLst/>
            <a:gdLst/>
            <a:ahLst/>
            <a:cxnLst/>
            <a:rect l="l" t="t" r="r" b="b"/>
            <a:pathLst>
              <a:path w="426084">
                <a:moveTo>
                  <a:pt x="0" y="0"/>
                </a:moveTo>
                <a:lnTo>
                  <a:pt x="425853"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10936019" y="6301202"/>
            <a:ext cx="116205" cy="77470"/>
          </a:xfrm>
          <a:custGeom>
            <a:avLst/>
            <a:gdLst/>
            <a:ahLst/>
            <a:cxnLst/>
            <a:rect l="l" t="t" r="r" b="b"/>
            <a:pathLst>
              <a:path w="116204" h="77470">
                <a:moveTo>
                  <a:pt x="0" y="0"/>
                </a:moveTo>
                <a:lnTo>
                  <a:pt x="0" y="77433"/>
                </a:lnTo>
                <a:lnTo>
                  <a:pt x="116141" y="3871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txBox="1"/>
          <p:nvPr/>
        </p:nvSpPr>
        <p:spPr>
          <a:xfrm>
            <a:off x="10667913" y="5510953"/>
            <a:ext cx="8763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a</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94" name="object 94"/>
          <p:cNvSpPr/>
          <p:nvPr/>
        </p:nvSpPr>
        <p:spPr>
          <a:xfrm>
            <a:off x="9597807" y="5724698"/>
            <a:ext cx="208279" cy="0"/>
          </a:xfrm>
          <a:custGeom>
            <a:avLst/>
            <a:gdLst/>
            <a:ahLst/>
            <a:cxnLst/>
            <a:rect l="l" t="t" r="r" b="b"/>
            <a:pathLst>
              <a:path w="208279">
                <a:moveTo>
                  <a:pt x="208195"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object 95"/>
          <p:cNvSpPr/>
          <p:nvPr/>
        </p:nvSpPr>
        <p:spPr>
          <a:xfrm>
            <a:off x="9491343" y="5685983"/>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object 96"/>
          <p:cNvSpPr/>
          <p:nvPr/>
        </p:nvSpPr>
        <p:spPr>
          <a:xfrm>
            <a:off x="8642218" y="5696748"/>
            <a:ext cx="208279" cy="0"/>
          </a:xfrm>
          <a:custGeom>
            <a:avLst/>
            <a:gdLst/>
            <a:ahLst/>
            <a:cxnLst/>
            <a:rect l="l" t="t" r="r" b="b"/>
            <a:pathLst>
              <a:path w="208279">
                <a:moveTo>
                  <a:pt x="208087" y="0"/>
                </a:move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object 97"/>
          <p:cNvSpPr/>
          <p:nvPr/>
        </p:nvSpPr>
        <p:spPr>
          <a:xfrm>
            <a:off x="8535755" y="5658032"/>
            <a:ext cx="116205" cy="77470"/>
          </a:xfrm>
          <a:custGeom>
            <a:avLst/>
            <a:gdLst/>
            <a:ahLst/>
            <a:cxnLst/>
            <a:rect l="l" t="t" r="r" b="b"/>
            <a:pathLst>
              <a:path w="116204" h="77470">
                <a:moveTo>
                  <a:pt x="116141" y="0"/>
                </a:moveTo>
                <a:lnTo>
                  <a:pt x="0" y="38716"/>
                </a:lnTo>
                <a:lnTo>
                  <a:pt x="116141" y="77432"/>
                </a:lnTo>
                <a:lnTo>
                  <a:pt x="11614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object 98"/>
          <p:cNvSpPr/>
          <p:nvPr/>
        </p:nvSpPr>
        <p:spPr>
          <a:xfrm>
            <a:off x="10084311" y="2688815"/>
            <a:ext cx="339090" cy="1476375"/>
          </a:xfrm>
          <a:custGeom>
            <a:avLst/>
            <a:gdLst/>
            <a:ahLst/>
            <a:cxnLst/>
            <a:rect l="l" t="t" r="r" b="b"/>
            <a:pathLst>
              <a:path w="339090" h="1476375">
                <a:moveTo>
                  <a:pt x="338747" y="0"/>
                </a:moveTo>
                <a:lnTo>
                  <a:pt x="0" y="0"/>
                </a:lnTo>
                <a:lnTo>
                  <a:pt x="0" y="1355060"/>
                </a:lnTo>
                <a:lnTo>
                  <a:pt x="338747" y="1355060"/>
                </a:lnTo>
                <a:lnTo>
                  <a:pt x="338747" y="1476048"/>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object 99"/>
          <p:cNvSpPr/>
          <p:nvPr/>
        </p:nvSpPr>
        <p:spPr>
          <a:xfrm>
            <a:off x="10384345" y="4155184"/>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object 100"/>
          <p:cNvSpPr/>
          <p:nvPr/>
        </p:nvSpPr>
        <p:spPr>
          <a:xfrm>
            <a:off x="10084311" y="4043876"/>
            <a:ext cx="339090" cy="1476375"/>
          </a:xfrm>
          <a:custGeom>
            <a:avLst/>
            <a:gdLst/>
            <a:ahLst/>
            <a:cxnLst/>
            <a:rect l="l" t="t" r="r" b="b"/>
            <a:pathLst>
              <a:path w="339090" h="1476375">
                <a:moveTo>
                  <a:pt x="338747" y="0"/>
                </a:moveTo>
                <a:lnTo>
                  <a:pt x="0" y="0"/>
                </a:lnTo>
                <a:lnTo>
                  <a:pt x="0" y="1355028"/>
                </a:lnTo>
                <a:lnTo>
                  <a:pt x="338747" y="1355028"/>
                </a:lnTo>
                <a:lnTo>
                  <a:pt x="338747" y="1475994"/>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object 101"/>
          <p:cNvSpPr/>
          <p:nvPr/>
        </p:nvSpPr>
        <p:spPr>
          <a:xfrm>
            <a:off x="10384345" y="5510191"/>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bject 102"/>
          <p:cNvSpPr/>
          <p:nvPr/>
        </p:nvSpPr>
        <p:spPr>
          <a:xfrm>
            <a:off x="9068070" y="2688815"/>
            <a:ext cx="339090" cy="1476375"/>
          </a:xfrm>
          <a:custGeom>
            <a:avLst/>
            <a:gdLst/>
            <a:ahLst/>
            <a:cxnLst/>
            <a:rect l="l" t="t" r="r" b="b"/>
            <a:pathLst>
              <a:path w="339090" h="1476375">
                <a:moveTo>
                  <a:pt x="338747" y="0"/>
                </a:moveTo>
                <a:lnTo>
                  <a:pt x="0" y="0"/>
                </a:lnTo>
                <a:lnTo>
                  <a:pt x="0" y="1355060"/>
                </a:lnTo>
                <a:lnTo>
                  <a:pt x="338747" y="1355060"/>
                </a:lnTo>
                <a:lnTo>
                  <a:pt x="338747" y="1476048"/>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object 103"/>
          <p:cNvSpPr/>
          <p:nvPr/>
        </p:nvSpPr>
        <p:spPr>
          <a:xfrm>
            <a:off x="9368104" y="4155184"/>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object 104"/>
          <p:cNvSpPr/>
          <p:nvPr/>
        </p:nvSpPr>
        <p:spPr>
          <a:xfrm>
            <a:off x="7325943" y="2365321"/>
            <a:ext cx="0" cy="838835"/>
          </a:xfrm>
          <a:custGeom>
            <a:avLst/>
            <a:gdLst/>
            <a:ahLst/>
            <a:cxnLst/>
            <a:rect l="l" t="t" r="r" b="b"/>
            <a:pathLst>
              <a:path h="838835">
                <a:moveTo>
                  <a:pt x="0" y="0"/>
                </a:moveTo>
                <a:lnTo>
                  <a:pt x="0" y="838524"/>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object 105"/>
          <p:cNvSpPr/>
          <p:nvPr/>
        </p:nvSpPr>
        <p:spPr>
          <a:xfrm>
            <a:off x="7287229" y="3194167"/>
            <a:ext cx="77470" cy="116205"/>
          </a:xfrm>
          <a:custGeom>
            <a:avLst/>
            <a:gdLst/>
            <a:ahLst/>
            <a:cxnLst/>
            <a:rect l="l" t="t" r="r" b="b"/>
            <a:pathLst>
              <a:path w="77470" h="116205">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object 106"/>
          <p:cNvSpPr/>
          <p:nvPr/>
        </p:nvSpPr>
        <p:spPr>
          <a:xfrm>
            <a:off x="7123147" y="3311390"/>
            <a:ext cx="309245" cy="200025"/>
          </a:xfrm>
          <a:custGeom>
            <a:avLst/>
            <a:gdLst/>
            <a:ahLst/>
            <a:cxnLst/>
            <a:rect l="l" t="t" r="r" b="b"/>
            <a:pathLst>
              <a:path w="309245" h="200025">
                <a:moveTo>
                  <a:pt x="0" y="199817"/>
                </a:moveTo>
                <a:lnTo>
                  <a:pt x="308797" y="199817"/>
                </a:lnTo>
                <a:lnTo>
                  <a:pt x="308797" y="0"/>
                </a:lnTo>
                <a:lnTo>
                  <a:pt x="0" y="0"/>
                </a:lnTo>
                <a:lnTo>
                  <a:pt x="0" y="199817"/>
                </a:lnTo>
                <a:close/>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object 107"/>
          <p:cNvSpPr/>
          <p:nvPr/>
        </p:nvSpPr>
        <p:spPr>
          <a:xfrm>
            <a:off x="7159483" y="3320853"/>
            <a:ext cx="91440" cy="49530"/>
          </a:xfrm>
          <a:custGeom>
            <a:avLst/>
            <a:gdLst/>
            <a:ahLst/>
            <a:cxnLst/>
            <a:rect l="l" t="t" r="r" b="b"/>
            <a:pathLst>
              <a:path w="91439" h="49530">
                <a:moveTo>
                  <a:pt x="90816" y="0"/>
                </a:moveTo>
                <a:lnTo>
                  <a:pt x="41897" y="48932"/>
                </a:ln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object 108"/>
          <p:cNvSpPr/>
          <p:nvPr/>
        </p:nvSpPr>
        <p:spPr>
          <a:xfrm>
            <a:off x="7201262" y="3221375"/>
            <a:ext cx="0" cy="90170"/>
          </a:xfrm>
          <a:custGeom>
            <a:avLst/>
            <a:gdLst/>
            <a:ahLst/>
            <a:cxnLst/>
            <a:rect l="l" t="t" r="r" b="b"/>
            <a:pathLst>
              <a:path h="90169">
                <a:moveTo>
                  <a:pt x="0" y="90014"/>
                </a:moveTo>
                <a:lnTo>
                  <a:pt x="0" y="0"/>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object 109"/>
          <p:cNvSpPr/>
          <p:nvPr/>
        </p:nvSpPr>
        <p:spPr>
          <a:xfrm>
            <a:off x="7325944" y="3511208"/>
            <a:ext cx="1113155" cy="629285"/>
          </a:xfrm>
          <a:custGeom>
            <a:avLst/>
            <a:gdLst/>
            <a:ahLst/>
            <a:cxnLst/>
            <a:rect l="l" t="t" r="r" b="b"/>
            <a:pathLst>
              <a:path w="1113154" h="629285">
                <a:moveTo>
                  <a:pt x="0" y="0"/>
                </a:moveTo>
                <a:lnTo>
                  <a:pt x="0" y="532667"/>
                </a:lnTo>
                <a:lnTo>
                  <a:pt x="1113025" y="532667"/>
                </a:lnTo>
                <a:lnTo>
                  <a:pt x="1113025" y="629135"/>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object 110"/>
          <p:cNvSpPr/>
          <p:nvPr/>
        </p:nvSpPr>
        <p:spPr>
          <a:xfrm>
            <a:off x="8400255" y="4130664"/>
            <a:ext cx="77470" cy="116205"/>
          </a:xfrm>
          <a:custGeom>
            <a:avLst/>
            <a:gdLst/>
            <a:ahLst/>
            <a:cxnLst/>
            <a:rect l="l" t="t" r="r" b="b"/>
            <a:pathLst>
              <a:path w="77470" h="116204">
                <a:moveTo>
                  <a:pt x="77427" y="0"/>
                </a:moveTo>
                <a:lnTo>
                  <a:pt x="0" y="0"/>
                </a:lnTo>
                <a:lnTo>
                  <a:pt x="38713" y="116148"/>
                </a:lnTo>
                <a:lnTo>
                  <a:pt x="77427"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object 111"/>
          <p:cNvSpPr/>
          <p:nvPr/>
        </p:nvSpPr>
        <p:spPr>
          <a:xfrm>
            <a:off x="8100221" y="4043876"/>
            <a:ext cx="339090" cy="1410335"/>
          </a:xfrm>
          <a:custGeom>
            <a:avLst/>
            <a:gdLst/>
            <a:ahLst/>
            <a:cxnLst/>
            <a:rect l="l" t="t" r="r" b="b"/>
            <a:pathLst>
              <a:path w="339090" h="1410335">
                <a:moveTo>
                  <a:pt x="0" y="0"/>
                </a:moveTo>
                <a:lnTo>
                  <a:pt x="0" y="1355028"/>
                </a:lnTo>
                <a:lnTo>
                  <a:pt x="338747" y="1355028"/>
                </a:lnTo>
                <a:lnTo>
                  <a:pt x="338747" y="1410198"/>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object 112"/>
          <p:cNvSpPr/>
          <p:nvPr/>
        </p:nvSpPr>
        <p:spPr>
          <a:xfrm>
            <a:off x="8388641" y="5441491"/>
            <a:ext cx="100965" cy="151130"/>
          </a:xfrm>
          <a:custGeom>
            <a:avLst/>
            <a:gdLst/>
            <a:ahLst/>
            <a:cxnLst/>
            <a:rect l="l" t="t" r="r" b="b"/>
            <a:pathLst>
              <a:path w="100965" h="151129">
                <a:moveTo>
                  <a:pt x="100656" y="0"/>
                </a:moveTo>
                <a:lnTo>
                  <a:pt x="0" y="0"/>
                </a:lnTo>
                <a:lnTo>
                  <a:pt x="50328" y="150992"/>
                </a:lnTo>
                <a:lnTo>
                  <a:pt x="10065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object 113"/>
          <p:cNvSpPr/>
          <p:nvPr/>
        </p:nvSpPr>
        <p:spPr>
          <a:xfrm>
            <a:off x="6600056" y="2204864"/>
            <a:ext cx="2801620" cy="3001010"/>
          </a:xfrm>
          <a:custGeom>
            <a:avLst/>
            <a:gdLst/>
            <a:ahLst/>
            <a:cxnLst/>
            <a:rect l="l" t="t" r="r" b="b"/>
            <a:pathLst>
              <a:path w="2801620" h="3001010">
                <a:moveTo>
                  <a:pt x="2801599" y="0"/>
                </a:moveTo>
                <a:lnTo>
                  <a:pt x="0" y="0"/>
                </a:lnTo>
                <a:lnTo>
                  <a:pt x="0" y="3000491"/>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object 114"/>
          <p:cNvSpPr/>
          <p:nvPr/>
        </p:nvSpPr>
        <p:spPr>
          <a:xfrm>
            <a:off x="6600057" y="5205355"/>
            <a:ext cx="2779395" cy="0"/>
          </a:xfrm>
          <a:custGeom>
            <a:avLst/>
            <a:gdLst/>
            <a:ahLst/>
            <a:cxnLst/>
            <a:rect l="l" t="t" r="r" b="b"/>
            <a:pathLst>
              <a:path w="2779395">
                <a:moveTo>
                  <a:pt x="0" y="0"/>
                </a:moveTo>
                <a:lnTo>
                  <a:pt x="2779123"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object 115"/>
          <p:cNvSpPr/>
          <p:nvPr/>
        </p:nvSpPr>
        <p:spPr>
          <a:xfrm>
            <a:off x="9382621" y="5205356"/>
            <a:ext cx="0" cy="280035"/>
          </a:xfrm>
          <a:custGeom>
            <a:avLst/>
            <a:gdLst/>
            <a:ahLst/>
            <a:cxnLst/>
            <a:rect l="l" t="t" r="r" b="b"/>
            <a:pathLst>
              <a:path h="280035">
                <a:moveTo>
                  <a:pt x="0" y="0"/>
                </a:moveTo>
                <a:lnTo>
                  <a:pt x="0" y="279916"/>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object 116"/>
          <p:cNvSpPr/>
          <p:nvPr/>
        </p:nvSpPr>
        <p:spPr>
          <a:xfrm>
            <a:off x="9332294" y="5472689"/>
            <a:ext cx="100965" cy="151130"/>
          </a:xfrm>
          <a:custGeom>
            <a:avLst/>
            <a:gdLst/>
            <a:ahLst/>
            <a:cxnLst/>
            <a:rect l="l" t="t" r="r" b="b"/>
            <a:pathLst>
              <a:path w="100965" h="151129">
                <a:moveTo>
                  <a:pt x="100656" y="0"/>
                </a:moveTo>
                <a:lnTo>
                  <a:pt x="0" y="0"/>
                </a:lnTo>
                <a:lnTo>
                  <a:pt x="50328" y="150992"/>
                </a:lnTo>
                <a:lnTo>
                  <a:pt x="10065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object 117"/>
          <p:cNvSpPr/>
          <p:nvPr/>
        </p:nvSpPr>
        <p:spPr>
          <a:xfrm>
            <a:off x="6436437" y="3311390"/>
            <a:ext cx="309245" cy="200025"/>
          </a:xfrm>
          <a:custGeom>
            <a:avLst/>
            <a:gdLst/>
            <a:ahLst/>
            <a:cxnLst/>
            <a:rect l="l" t="t" r="r" b="b"/>
            <a:pathLst>
              <a:path w="309245" h="200025">
                <a:moveTo>
                  <a:pt x="0" y="199817"/>
                </a:moveTo>
                <a:lnTo>
                  <a:pt x="308797" y="199817"/>
                </a:lnTo>
                <a:lnTo>
                  <a:pt x="308797" y="0"/>
                </a:lnTo>
                <a:lnTo>
                  <a:pt x="0" y="0"/>
                </a:lnTo>
                <a:lnTo>
                  <a:pt x="0" y="199817"/>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object 118"/>
          <p:cNvSpPr/>
          <p:nvPr/>
        </p:nvSpPr>
        <p:spPr>
          <a:xfrm>
            <a:off x="6436437" y="3311390"/>
            <a:ext cx="309245" cy="200025"/>
          </a:xfrm>
          <a:custGeom>
            <a:avLst/>
            <a:gdLst/>
            <a:ahLst/>
            <a:cxnLst/>
            <a:rect l="l" t="t" r="r" b="b"/>
            <a:pathLst>
              <a:path w="309245" h="200025">
                <a:moveTo>
                  <a:pt x="0" y="199817"/>
                </a:moveTo>
                <a:lnTo>
                  <a:pt x="308797" y="199817"/>
                </a:lnTo>
                <a:lnTo>
                  <a:pt x="308797" y="0"/>
                </a:lnTo>
                <a:lnTo>
                  <a:pt x="0" y="0"/>
                </a:lnTo>
                <a:lnTo>
                  <a:pt x="0" y="199817"/>
                </a:lnTo>
                <a:close/>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object 119"/>
          <p:cNvSpPr/>
          <p:nvPr/>
        </p:nvSpPr>
        <p:spPr>
          <a:xfrm>
            <a:off x="6472764" y="3320853"/>
            <a:ext cx="91440" cy="49530"/>
          </a:xfrm>
          <a:custGeom>
            <a:avLst/>
            <a:gdLst/>
            <a:ahLst/>
            <a:cxnLst/>
            <a:rect l="l" t="t" r="r" b="b"/>
            <a:pathLst>
              <a:path w="91439" h="49530">
                <a:moveTo>
                  <a:pt x="90825" y="0"/>
                </a:moveTo>
                <a:lnTo>
                  <a:pt x="41904" y="48932"/>
                </a:lnTo>
                <a:lnTo>
                  <a:pt x="0" y="0"/>
                </a:lnTo>
              </a:path>
            </a:pathLst>
          </a:custGeom>
          <a:ln w="2322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object 120"/>
          <p:cNvSpPr/>
          <p:nvPr/>
        </p:nvSpPr>
        <p:spPr>
          <a:xfrm>
            <a:off x="6514543" y="3221375"/>
            <a:ext cx="0" cy="90170"/>
          </a:xfrm>
          <a:custGeom>
            <a:avLst/>
            <a:gdLst/>
            <a:ahLst/>
            <a:cxnLst/>
            <a:rect l="l" t="t" r="r" b="b"/>
            <a:pathLst>
              <a:path h="90169">
                <a:moveTo>
                  <a:pt x="0" y="90014"/>
                </a:moveTo>
                <a:lnTo>
                  <a:pt x="0" y="0"/>
                </a:lnTo>
              </a:path>
            </a:pathLst>
          </a:custGeom>
          <a:ln w="23228">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object 121"/>
          <p:cNvSpPr txBox="1"/>
          <p:nvPr/>
        </p:nvSpPr>
        <p:spPr>
          <a:xfrm>
            <a:off x="6642201" y="3795651"/>
            <a:ext cx="40005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X(3k-2)</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22" name="object 122"/>
          <p:cNvSpPr txBox="1"/>
          <p:nvPr/>
        </p:nvSpPr>
        <p:spPr>
          <a:xfrm>
            <a:off x="7368087" y="3784896"/>
            <a:ext cx="400050" cy="168635"/>
          </a:xfrm>
          <a:prstGeom prst="rect">
            <a:avLst/>
          </a:prstGeom>
        </p:spPr>
        <p:txBody>
          <a:bodyPr vert="horz" wrap="square" lIns="0" tIns="14604" rIns="0" bIns="0" rtlCol="0">
            <a:spAutoFit/>
          </a:bodyPr>
          <a:lstStyle/>
          <a:p>
            <a:pPr marL="12700" marR="0" lvl="0" indent="0" algn="l" defTabSz="914400" rtl="0" eaLnBrk="1" fontAlgn="auto" latinLnBrk="0" hangingPunct="1">
              <a:lnSpc>
                <a:spcPct val="100000"/>
              </a:lnSpc>
              <a:spcBef>
                <a:spcPts val="114"/>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X(3</a:t>
            </a:r>
            <a:r>
              <a:rPr kumimoji="0" sz="1000" b="0" i="0" u="none" strike="noStrike" kern="1200" cap="none" spc="0" normalizeH="0" baseline="0" noProof="0" dirty="0">
                <a:ln>
                  <a:noFill/>
                </a:ln>
                <a:solidFill>
                  <a:prstClr val="black"/>
                </a:solidFill>
                <a:effectLst/>
                <a:uLnTx/>
                <a:uFillTx/>
                <a:latin typeface="Calibri"/>
                <a:ea typeface="+mn-ea"/>
                <a:cs typeface="Calibri"/>
              </a:rPr>
              <a:t>k-1)</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23" name="object 123"/>
          <p:cNvSpPr/>
          <p:nvPr/>
        </p:nvSpPr>
        <p:spPr>
          <a:xfrm>
            <a:off x="9354554" y="2152598"/>
            <a:ext cx="104527" cy="104533"/>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object 124"/>
          <p:cNvSpPr/>
          <p:nvPr/>
        </p:nvSpPr>
        <p:spPr>
          <a:xfrm>
            <a:off x="8047959" y="3991609"/>
            <a:ext cx="104527" cy="104533"/>
          </a:xfrm>
          <a:prstGeom prst="rect">
            <a:avLst/>
          </a:prstGeom>
          <a:blipFill>
            <a:blip r:embed="rId1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object 125"/>
          <p:cNvSpPr/>
          <p:nvPr/>
        </p:nvSpPr>
        <p:spPr>
          <a:xfrm>
            <a:off x="1992982" y="3384534"/>
            <a:ext cx="571500" cy="0"/>
          </a:xfrm>
          <a:custGeom>
            <a:avLst/>
            <a:gdLst/>
            <a:ahLst/>
            <a:cxnLst/>
            <a:rect l="l" t="t" r="r" b="b"/>
            <a:pathLst>
              <a:path w="571500">
                <a:moveTo>
                  <a:pt x="0" y="0"/>
                </a:moveTo>
                <a:lnTo>
                  <a:pt x="571260"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object 126"/>
          <p:cNvSpPr/>
          <p:nvPr/>
        </p:nvSpPr>
        <p:spPr>
          <a:xfrm>
            <a:off x="3294302" y="4559809"/>
            <a:ext cx="215816" cy="215409"/>
          </a:xfrm>
          <a:prstGeom prst="rect">
            <a:avLst/>
          </a:prstGeom>
          <a:blipFill>
            <a:blip r:embed="rId1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object 127"/>
          <p:cNvSpPr/>
          <p:nvPr/>
        </p:nvSpPr>
        <p:spPr>
          <a:xfrm>
            <a:off x="2571127" y="3384534"/>
            <a:ext cx="217804" cy="0"/>
          </a:xfrm>
          <a:custGeom>
            <a:avLst/>
            <a:gdLst/>
            <a:ahLst/>
            <a:cxnLst/>
            <a:rect l="l" t="t" r="r" b="b"/>
            <a:pathLst>
              <a:path w="217805">
                <a:moveTo>
                  <a:pt x="0" y="0"/>
                </a:moveTo>
                <a:lnTo>
                  <a:pt x="217489"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object 128"/>
          <p:cNvSpPr/>
          <p:nvPr/>
        </p:nvSpPr>
        <p:spPr>
          <a:xfrm>
            <a:off x="2778982" y="3346072"/>
            <a:ext cx="116205" cy="77470"/>
          </a:xfrm>
          <a:custGeom>
            <a:avLst/>
            <a:gdLst/>
            <a:ahLst/>
            <a:cxnLst/>
            <a:rect l="l" t="t" r="r" b="b"/>
            <a:pathLst>
              <a:path w="116205" h="77469">
                <a:moveTo>
                  <a:pt x="0" y="0"/>
                </a:moveTo>
                <a:lnTo>
                  <a:pt x="0" y="76924"/>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object 129"/>
          <p:cNvSpPr txBox="1"/>
          <p:nvPr/>
        </p:nvSpPr>
        <p:spPr>
          <a:xfrm>
            <a:off x="1975675" y="3121401"/>
            <a:ext cx="238125"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0" normalizeH="0" baseline="0" noProof="0" dirty="0">
                <a:ln>
                  <a:noFill/>
                </a:ln>
                <a:solidFill>
                  <a:prstClr val="black"/>
                </a:solidFill>
                <a:effectLst/>
                <a:uLnTx/>
                <a:uFillTx/>
                <a:latin typeface="Calibri"/>
                <a:ea typeface="+mn-ea"/>
                <a:cs typeface="Calibri"/>
              </a:rPr>
              <a:t>X(n)</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30" name="object 130"/>
          <p:cNvSpPr txBox="1"/>
          <p:nvPr/>
        </p:nvSpPr>
        <p:spPr>
          <a:xfrm>
            <a:off x="2050957" y="3831883"/>
            <a:ext cx="86995"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a</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31" name="object 131"/>
          <p:cNvSpPr txBox="1"/>
          <p:nvPr/>
        </p:nvSpPr>
        <p:spPr>
          <a:xfrm>
            <a:off x="3054615" y="3842567"/>
            <a:ext cx="93345"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b</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32" name="object 132"/>
          <p:cNvSpPr/>
          <p:nvPr/>
        </p:nvSpPr>
        <p:spPr>
          <a:xfrm>
            <a:off x="2878079" y="3309266"/>
            <a:ext cx="199390" cy="307340"/>
          </a:xfrm>
          <a:custGeom>
            <a:avLst/>
            <a:gdLst/>
            <a:ahLst/>
            <a:cxnLst/>
            <a:rect l="l" t="t" r="r" b="b"/>
            <a:pathLst>
              <a:path w="199389" h="307339">
                <a:moveTo>
                  <a:pt x="0" y="306789"/>
                </a:moveTo>
                <a:lnTo>
                  <a:pt x="198924" y="306789"/>
                </a:lnTo>
                <a:lnTo>
                  <a:pt x="198924" y="0"/>
                </a:lnTo>
                <a:lnTo>
                  <a:pt x="0" y="0"/>
                </a:lnTo>
                <a:lnTo>
                  <a:pt x="0" y="30678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object 133"/>
          <p:cNvSpPr/>
          <p:nvPr/>
        </p:nvSpPr>
        <p:spPr>
          <a:xfrm>
            <a:off x="2878079" y="3309266"/>
            <a:ext cx="199390" cy="307340"/>
          </a:xfrm>
          <a:custGeom>
            <a:avLst/>
            <a:gdLst/>
            <a:ahLst/>
            <a:cxnLst/>
            <a:rect l="l" t="t" r="r" b="b"/>
            <a:pathLst>
              <a:path w="199389" h="307339">
                <a:moveTo>
                  <a:pt x="0" y="306789"/>
                </a:moveTo>
                <a:lnTo>
                  <a:pt x="198924" y="306789"/>
                </a:lnTo>
                <a:lnTo>
                  <a:pt x="198924" y="0"/>
                </a:lnTo>
                <a:lnTo>
                  <a:pt x="0" y="0"/>
                </a:lnTo>
                <a:lnTo>
                  <a:pt x="0" y="306789"/>
                </a:lnTo>
                <a:close/>
              </a:path>
            </a:pathLst>
          </a:custGeom>
          <a:ln w="231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object 134"/>
          <p:cNvSpPr/>
          <p:nvPr/>
        </p:nvSpPr>
        <p:spPr>
          <a:xfrm>
            <a:off x="2887491" y="3489772"/>
            <a:ext cx="48895" cy="90805"/>
          </a:xfrm>
          <a:custGeom>
            <a:avLst/>
            <a:gdLst/>
            <a:ahLst/>
            <a:cxnLst/>
            <a:rect l="l" t="t" r="r" b="b"/>
            <a:pathLst>
              <a:path w="48894" h="90804">
                <a:moveTo>
                  <a:pt x="0" y="0"/>
                </a:moveTo>
                <a:lnTo>
                  <a:pt x="48692" y="48611"/>
                </a:lnTo>
                <a:lnTo>
                  <a:pt x="0" y="90279"/>
                </a:lnTo>
              </a:path>
            </a:pathLst>
          </a:custGeom>
          <a:ln w="231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object 135"/>
          <p:cNvSpPr/>
          <p:nvPr/>
        </p:nvSpPr>
        <p:spPr>
          <a:xfrm>
            <a:off x="2788477" y="3538490"/>
            <a:ext cx="90170" cy="0"/>
          </a:xfrm>
          <a:custGeom>
            <a:avLst/>
            <a:gdLst/>
            <a:ahLst/>
            <a:cxnLst/>
            <a:rect l="l" t="t" r="r" b="b"/>
            <a:pathLst>
              <a:path w="90169">
                <a:moveTo>
                  <a:pt x="89601" y="0"/>
                </a:moveTo>
                <a:lnTo>
                  <a:pt x="0"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object 136"/>
          <p:cNvSpPr/>
          <p:nvPr/>
        </p:nvSpPr>
        <p:spPr>
          <a:xfrm>
            <a:off x="2342770" y="3922777"/>
            <a:ext cx="215821" cy="215409"/>
          </a:xfrm>
          <a:prstGeom prst="rect">
            <a:avLst/>
          </a:prstGeom>
          <a:blipFill>
            <a:blip r:embed="rId1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object 137"/>
          <p:cNvSpPr/>
          <p:nvPr/>
        </p:nvSpPr>
        <p:spPr>
          <a:xfrm>
            <a:off x="2450680" y="3384535"/>
            <a:ext cx="0" cy="447675"/>
          </a:xfrm>
          <a:custGeom>
            <a:avLst/>
            <a:gdLst/>
            <a:ahLst/>
            <a:cxnLst/>
            <a:rect l="l" t="t" r="r" b="b"/>
            <a:pathLst>
              <a:path h="447675">
                <a:moveTo>
                  <a:pt x="0" y="0"/>
                </a:moveTo>
                <a:lnTo>
                  <a:pt x="0" y="447069"/>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object 138"/>
          <p:cNvSpPr/>
          <p:nvPr/>
        </p:nvSpPr>
        <p:spPr>
          <a:xfrm>
            <a:off x="2412137" y="3821988"/>
            <a:ext cx="77470" cy="115570"/>
          </a:xfrm>
          <a:custGeom>
            <a:avLst/>
            <a:gdLst/>
            <a:ahLst/>
            <a:cxnLst/>
            <a:rect l="l" t="t" r="r" b="b"/>
            <a:pathLst>
              <a:path w="77469" h="115570">
                <a:moveTo>
                  <a:pt x="77085" y="0"/>
                </a:moveTo>
                <a:lnTo>
                  <a:pt x="0" y="0"/>
                </a:lnTo>
                <a:lnTo>
                  <a:pt x="38542" y="115386"/>
                </a:lnTo>
                <a:lnTo>
                  <a:pt x="7708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9" name="object 139"/>
          <p:cNvSpPr/>
          <p:nvPr/>
        </p:nvSpPr>
        <p:spPr>
          <a:xfrm>
            <a:off x="2398652" y="3329509"/>
            <a:ext cx="104057" cy="103855"/>
          </a:xfrm>
          <a:prstGeom prst="rect">
            <a:avLst/>
          </a:prstGeom>
          <a:blipFill>
            <a:blip r:embed="rId1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0" name="object 140"/>
          <p:cNvSpPr/>
          <p:nvPr/>
        </p:nvSpPr>
        <p:spPr>
          <a:xfrm>
            <a:off x="3294302" y="3943664"/>
            <a:ext cx="215816" cy="215409"/>
          </a:xfrm>
          <a:prstGeom prst="rect">
            <a:avLst/>
          </a:prstGeom>
          <a:blipFill>
            <a:blip r:embed="rId2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object 141"/>
          <p:cNvSpPr/>
          <p:nvPr/>
        </p:nvSpPr>
        <p:spPr>
          <a:xfrm>
            <a:off x="3402210" y="3381436"/>
            <a:ext cx="0" cy="471170"/>
          </a:xfrm>
          <a:custGeom>
            <a:avLst/>
            <a:gdLst/>
            <a:ahLst/>
            <a:cxnLst/>
            <a:rect l="l" t="t" r="r" b="b"/>
            <a:pathLst>
              <a:path h="471170">
                <a:moveTo>
                  <a:pt x="0" y="0"/>
                </a:moveTo>
                <a:lnTo>
                  <a:pt x="0" y="471065"/>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object 142"/>
          <p:cNvSpPr/>
          <p:nvPr/>
        </p:nvSpPr>
        <p:spPr>
          <a:xfrm>
            <a:off x="3363667" y="3842885"/>
            <a:ext cx="77470" cy="115570"/>
          </a:xfrm>
          <a:custGeom>
            <a:avLst/>
            <a:gdLst/>
            <a:ahLst/>
            <a:cxnLst/>
            <a:rect l="l" t="t" r="r" b="b"/>
            <a:pathLst>
              <a:path w="77469" h="115570">
                <a:moveTo>
                  <a:pt x="77085" y="0"/>
                </a:moveTo>
                <a:lnTo>
                  <a:pt x="0" y="0"/>
                </a:lnTo>
                <a:lnTo>
                  <a:pt x="38542" y="115386"/>
                </a:lnTo>
                <a:lnTo>
                  <a:pt x="7708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object 143"/>
          <p:cNvSpPr/>
          <p:nvPr/>
        </p:nvSpPr>
        <p:spPr>
          <a:xfrm>
            <a:off x="3085622" y="3381436"/>
            <a:ext cx="594360" cy="0"/>
          </a:xfrm>
          <a:custGeom>
            <a:avLst/>
            <a:gdLst/>
            <a:ahLst/>
            <a:cxnLst/>
            <a:rect l="l" t="t" r="r" b="b"/>
            <a:pathLst>
              <a:path w="594360">
                <a:moveTo>
                  <a:pt x="0" y="0"/>
                </a:moveTo>
                <a:lnTo>
                  <a:pt x="594311"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4" name="object 144"/>
          <p:cNvSpPr/>
          <p:nvPr/>
        </p:nvSpPr>
        <p:spPr>
          <a:xfrm>
            <a:off x="3670299" y="3342974"/>
            <a:ext cx="116205" cy="77470"/>
          </a:xfrm>
          <a:custGeom>
            <a:avLst/>
            <a:gdLst/>
            <a:ahLst/>
            <a:cxnLst/>
            <a:rect l="l" t="t" r="r" b="b"/>
            <a:pathLst>
              <a:path w="116205" h="77469">
                <a:moveTo>
                  <a:pt x="0" y="0"/>
                </a:moveTo>
                <a:lnTo>
                  <a:pt x="0" y="76924"/>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5" name="object 145"/>
          <p:cNvSpPr/>
          <p:nvPr/>
        </p:nvSpPr>
        <p:spPr>
          <a:xfrm>
            <a:off x="3792886" y="3309266"/>
            <a:ext cx="199390" cy="307340"/>
          </a:xfrm>
          <a:custGeom>
            <a:avLst/>
            <a:gdLst/>
            <a:ahLst/>
            <a:cxnLst/>
            <a:rect l="l" t="t" r="r" b="b"/>
            <a:pathLst>
              <a:path w="199389" h="307339">
                <a:moveTo>
                  <a:pt x="0" y="306789"/>
                </a:moveTo>
                <a:lnTo>
                  <a:pt x="198924" y="306789"/>
                </a:lnTo>
                <a:lnTo>
                  <a:pt x="198924" y="0"/>
                </a:lnTo>
                <a:lnTo>
                  <a:pt x="0" y="0"/>
                </a:lnTo>
                <a:lnTo>
                  <a:pt x="0" y="306789"/>
                </a:lnTo>
                <a:close/>
              </a:path>
            </a:pathLst>
          </a:custGeom>
          <a:ln w="231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6" name="object 146"/>
          <p:cNvSpPr/>
          <p:nvPr/>
        </p:nvSpPr>
        <p:spPr>
          <a:xfrm>
            <a:off x="3802308" y="3489772"/>
            <a:ext cx="48895" cy="90805"/>
          </a:xfrm>
          <a:custGeom>
            <a:avLst/>
            <a:gdLst/>
            <a:ahLst/>
            <a:cxnLst/>
            <a:rect l="l" t="t" r="r" b="b"/>
            <a:pathLst>
              <a:path w="48894" h="90804">
                <a:moveTo>
                  <a:pt x="0" y="0"/>
                </a:moveTo>
                <a:lnTo>
                  <a:pt x="48714" y="48611"/>
                </a:lnTo>
                <a:lnTo>
                  <a:pt x="0" y="90279"/>
                </a:lnTo>
              </a:path>
            </a:pathLst>
          </a:custGeom>
          <a:ln w="2311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7" name="object 147"/>
          <p:cNvSpPr/>
          <p:nvPr/>
        </p:nvSpPr>
        <p:spPr>
          <a:xfrm>
            <a:off x="3703381" y="3538490"/>
            <a:ext cx="89535" cy="0"/>
          </a:xfrm>
          <a:custGeom>
            <a:avLst/>
            <a:gdLst/>
            <a:ahLst/>
            <a:cxnLst/>
            <a:rect l="l" t="t" r="r" b="b"/>
            <a:pathLst>
              <a:path w="89535">
                <a:moveTo>
                  <a:pt x="89505" y="0"/>
                </a:moveTo>
                <a:lnTo>
                  <a:pt x="0"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8" name="object 148"/>
          <p:cNvSpPr/>
          <p:nvPr/>
        </p:nvSpPr>
        <p:spPr>
          <a:xfrm>
            <a:off x="3991811" y="3381436"/>
            <a:ext cx="410209" cy="0"/>
          </a:xfrm>
          <a:custGeom>
            <a:avLst/>
            <a:gdLst/>
            <a:ahLst/>
            <a:cxnLst/>
            <a:rect l="l" t="t" r="r" b="b"/>
            <a:pathLst>
              <a:path w="410210">
                <a:moveTo>
                  <a:pt x="0" y="0"/>
                </a:moveTo>
                <a:lnTo>
                  <a:pt x="410161"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9" name="object 149"/>
          <p:cNvSpPr/>
          <p:nvPr/>
        </p:nvSpPr>
        <p:spPr>
          <a:xfrm>
            <a:off x="2030898" y="4033914"/>
            <a:ext cx="217804" cy="0"/>
          </a:xfrm>
          <a:custGeom>
            <a:avLst/>
            <a:gdLst/>
            <a:ahLst/>
            <a:cxnLst/>
            <a:rect l="l" t="t" r="r" b="b"/>
            <a:pathLst>
              <a:path w="217804">
                <a:moveTo>
                  <a:pt x="0" y="0"/>
                </a:moveTo>
                <a:lnTo>
                  <a:pt x="217495"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0" name="object 150"/>
          <p:cNvSpPr/>
          <p:nvPr/>
        </p:nvSpPr>
        <p:spPr>
          <a:xfrm>
            <a:off x="2238759" y="3995452"/>
            <a:ext cx="116205" cy="77470"/>
          </a:xfrm>
          <a:custGeom>
            <a:avLst/>
            <a:gdLst/>
            <a:ahLst/>
            <a:cxnLst/>
            <a:rect l="l" t="t" r="r" b="b"/>
            <a:pathLst>
              <a:path w="116205" h="77470">
                <a:moveTo>
                  <a:pt x="0" y="0"/>
                </a:moveTo>
                <a:lnTo>
                  <a:pt x="0" y="76924"/>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1" name="object 151"/>
          <p:cNvSpPr/>
          <p:nvPr/>
        </p:nvSpPr>
        <p:spPr>
          <a:xfrm>
            <a:off x="2982445" y="4047590"/>
            <a:ext cx="217804" cy="0"/>
          </a:xfrm>
          <a:custGeom>
            <a:avLst/>
            <a:gdLst/>
            <a:ahLst/>
            <a:cxnLst/>
            <a:rect l="l" t="t" r="r" b="b"/>
            <a:pathLst>
              <a:path w="217805">
                <a:moveTo>
                  <a:pt x="0" y="0"/>
                </a:moveTo>
                <a:lnTo>
                  <a:pt x="217521"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2" name="object 152"/>
          <p:cNvSpPr/>
          <p:nvPr/>
        </p:nvSpPr>
        <p:spPr>
          <a:xfrm>
            <a:off x="3190331" y="4009128"/>
            <a:ext cx="116205" cy="77470"/>
          </a:xfrm>
          <a:custGeom>
            <a:avLst/>
            <a:gdLst/>
            <a:ahLst/>
            <a:cxnLst/>
            <a:rect l="l" t="t" r="r" b="b"/>
            <a:pathLst>
              <a:path w="116205" h="77470">
                <a:moveTo>
                  <a:pt x="0" y="0"/>
                </a:moveTo>
                <a:lnTo>
                  <a:pt x="0" y="76924"/>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3" name="object 153"/>
          <p:cNvSpPr/>
          <p:nvPr/>
        </p:nvSpPr>
        <p:spPr>
          <a:xfrm>
            <a:off x="4311168" y="3946816"/>
            <a:ext cx="215843" cy="215409"/>
          </a:xfrm>
          <a:prstGeom prst="rect">
            <a:avLst/>
          </a:prstGeom>
          <a:blipFill>
            <a:blip r:embed="rId2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4" name="object 154"/>
          <p:cNvSpPr/>
          <p:nvPr/>
        </p:nvSpPr>
        <p:spPr>
          <a:xfrm>
            <a:off x="4419102" y="3384534"/>
            <a:ext cx="0" cy="471170"/>
          </a:xfrm>
          <a:custGeom>
            <a:avLst/>
            <a:gdLst/>
            <a:ahLst/>
            <a:cxnLst/>
            <a:rect l="l" t="t" r="r" b="b"/>
            <a:pathLst>
              <a:path h="471170">
                <a:moveTo>
                  <a:pt x="0" y="0"/>
                </a:moveTo>
                <a:lnTo>
                  <a:pt x="0" y="471107"/>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5" name="object 155"/>
          <p:cNvSpPr/>
          <p:nvPr/>
        </p:nvSpPr>
        <p:spPr>
          <a:xfrm>
            <a:off x="4380559" y="3846027"/>
            <a:ext cx="77470" cy="115570"/>
          </a:xfrm>
          <a:custGeom>
            <a:avLst/>
            <a:gdLst/>
            <a:ahLst/>
            <a:cxnLst/>
            <a:rect l="l" t="t" r="r" b="b"/>
            <a:pathLst>
              <a:path w="77469" h="115570">
                <a:moveTo>
                  <a:pt x="77085" y="0"/>
                </a:moveTo>
                <a:lnTo>
                  <a:pt x="0" y="0"/>
                </a:lnTo>
                <a:lnTo>
                  <a:pt x="38542" y="115386"/>
                </a:lnTo>
                <a:lnTo>
                  <a:pt x="7708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6" name="object 156"/>
          <p:cNvSpPr/>
          <p:nvPr/>
        </p:nvSpPr>
        <p:spPr>
          <a:xfrm>
            <a:off x="3999305" y="4050741"/>
            <a:ext cx="217804" cy="0"/>
          </a:xfrm>
          <a:custGeom>
            <a:avLst/>
            <a:gdLst/>
            <a:ahLst/>
            <a:cxnLst/>
            <a:rect l="l" t="t" r="r" b="b"/>
            <a:pathLst>
              <a:path w="217805">
                <a:moveTo>
                  <a:pt x="0" y="0"/>
                </a:moveTo>
                <a:lnTo>
                  <a:pt x="217553"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7" name="object 157"/>
          <p:cNvSpPr/>
          <p:nvPr/>
        </p:nvSpPr>
        <p:spPr>
          <a:xfrm>
            <a:off x="4207224" y="4012279"/>
            <a:ext cx="116205" cy="77470"/>
          </a:xfrm>
          <a:custGeom>
            <a:avLst/>
            <a:gdLst/>
            <a:ahLst/>
            <a:cxnLst/>
            <a:rect l="l" t="t" r="r" b="b"/>
            <a:pathLst>
              <a:path w="116205" h="77470">
                <a:moveTo>
                  <a:pt x="0" y="0"/>
                </a:moveTo>
                <a:lnTo>
                  <a:pt x="0" y="76924"/>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8" name="object 158"/>
          <p:cNvSpPr/>
          <p:nvPr/>
        </p:nvSpPr>
        <p:spPr>
          <a:xfrm>
            <a:off x="3400497" y="4147506"/>
            <a:ext cx="0" cy="327660"/>
          </a:xfrm>
          <a:custGeom>
            <a:avLst/>
            <a:gdLst/>
            <a:ahLst/>
            <a:cxnLst/>
            <a:rect l="l" t="t" r="r" b="b"/>
            <a:pathLst>
              <a:path h="327660">
                <a:moveTo>
                  <a:pt x="0" y="0"/>
                </a:moveTo>
                <a:lnTo>
                  <a:pt x="0" y="327152"/>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9" name="object 159"/>
          <p:cNvSpPr/>
          <p:nvPr/>
        </p:nvSpPr>
        <p:spPr>
          <a:xfrm>
            <a:off x="3361954" y="4465043"/>
            <a:ext cx="77470" cy="115570"/>
          </a:xfrm>
          <a:custGeom>
            <a:avLst/>
            <a:gdLst/>
            <a:ahLst/>
            <a:cxnLst/>
            <a:rect l="l" t="t" r="r" b="b"/>
            <a:pathLst>
              <a:path w="77469" h="115570">
                <a:moveTo>
                  <a:pt x="77085" y="0"/>
                </a:moveTo>
                <a:lnTo>
                  <a:pt x="0" y="0"/>
                </a:lnTo>
                <a:lnTo>
                  <a:pt x="38542" y="115386"/>
                </a:lnTo>
                <a:lnTo>
                  <a:pt x="7708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0" name="object 160"/>
          <p:cNvSpPr/>
          <p:nvPr/>
        </p:nvSpPr>
        <p:spPr>
          <a:xfrm>
            <a:off x="4420708" y="4150658"/>
            <a:ext cx="0" cy="327660"/>
          </a:xfrm>
          <a:custGeom>
            <a:avLst/>
            <a:gdLst/>
            <a:ahLst/>
            <a:cxnLst/>
            <a:rect l="l" t="t" r="r" b="b"/>
            <a:pathLst>
              <a:path h="327660">
                <a:moveTo>
                  <a:pt x="0" y="0"/>
                </a:moveTo>
                <a:lnTo>
                  <a:pt x="0" y="327152"/>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1" name="object 161"/>
          <p:cNvSpPr/>
          <p:nvPr/>
        </p:nvSpPr>
        <p:spPr>
          <a:xfrm>
            <a:off x="4382165" y="4468195"/>
            <a:ext cx="77470" cy="115570"/>
          </a:xfrm>
          <a:custGeom>
            <a:avLst/>
            <a:gdLst/>
            <a:ahLst/>
            <a:cxnLst/>
            <a:rect l="l" t="t" r="r" b="b"/>
            <a:pathLst>
              <a:path w="77469" h="115570">
                <a:moveTo>
                  <a:pt x="77085" y="0"/>
                </a:moveTo>
                <a:lnTo>
                  <a:pt x="0" y="0"/>
                </a:lnTo>
                <a:lnTo>
                  <a:pt x="38542" y="115386"/>
                </a:lnTo>
                <a:lnTo>
                  <a:pt x="7708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2" name="object 162"/>
          <p:cNvSpPr/>
          <p:nvPr/>
        </p:nvSpPr>
        <p:spPr>
          <a:xfrm>
            <a:off x="2457232" y="4126417"/>
            <a:ext cx="0" cy="536575"/>
          </a:xfrm>
          <a:custGeom>
            <a:avLst/>
            <a:gdLst/>
            <a:ahLst/>
            <a:cxnLst/>
            <a:rect l="l" t="t" r="r" b="b"/>
            <a:pathLst>
              <a:path h="536575">
                <a:moveTo>
                  <a:pt x="0" y="0"/>
                </a:moveTo>
                <a:lnTo>
                  <a:pt x="0" y="535948"/>
                </a:lnTo>
              </a:path>
            </a:pathLst>
          </a:custGeom>
          <a:ln w="231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3" name="object 163"/>
          <p:cNvSpPr/>
          <p:nvPr/>
        </p:nvSpPr>
        <p:spPr>
          <a:xfrm>
            <a:off x="2462726" y="4667514"/>
            <a:ext cx="737235" cy="0"/>
          </a:xfrm>
          <a:custGeom>
            <a:avLst/>
            <a:gdLst/>
            <a:ahLst/>
            <a:cxnLst/>
            <a:rect l="l" t="t" r="r" b="b"/>
            <a:pathLst>
              <a:path w="737235">
                <a:moveTo>
                  <a:pt x="0" y="0"/>
                </a:moveTo>
                <a:lnTo>
                  <a:pt x="737134"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4" name="object 164"/>
          <p:cNvSpPr/>
          <p:nvPr/>
        </p:nvSpPr>
        <p:spPr>
          <a:xfrm>
            <a:off x="3190224" y="4629052"/>
            <a:ext cx="116205" cy="77470"/>
          </a:xfrm>
          <a:custGeom>
            <a:avLst/>
            <a:gdLst/>
            <a:ahLst/>
            <a:cxnLst/>
            <a:rect l="l" t="t" r="r" b="b"/>
            <a:pathLst>
              <a:path w="116205" h="77470">
                <a:moveTo>
                  <a:pt x="0" y="0"/>
                </a:moveTo>
                <a:lnTo>
                  <a:pt x="0" y="76921"/>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5" name="object 165"/>
          <p:cNvSpPr/>
          <p:nvPr/>
        </p:nvSpPr>
        <p:spPr>
          <a:xfrm>
            <a:off x="4318153" y="4559809"/>
            <a:ext cx="215816" cy="215409"/>
          </a:xfrm>
          <a:prstGeom prst="rect">
            <a:avLst/>
          </a:prstGeom>
          <a:blipFill>
            <a:blip r:embed="rId2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6" name="object 166"/>
          <p:cNvSpPr/>
          <p:nvPr/>
        </p:nvSpPr>
        <p:spPr>
          <a:xfrm>
            <a:off x="3498567" y="4667514"/>
            <a:ext cx="725170" cy="0"/>
          </a:xfrm>
          <a:custGeom>
            <a:avLst/>
            <a:gdLst/>
            <a:ahLst/>
            <a:cxnLst/>
            <a:rect l="l" t="t" r="r" b="b"/>
            <a:pathLst>
              <a:path w="725169">
                <a:moveTo>
                  <a:pt x="0" y="0"/>
                </a:moveTo>
                <a:lnTo>
                  <a:pt x="725036"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7" name="object 167"/>
          <p:cNvSpPr/>
          <p:nvPr/>
        </p:nvSpPr>
        <p:spPr>
          <a:xfrm>
            <a:off x="4214076" y="4629052"/>
            <a:ext cx="116205" cy="77470"/>
          </a:xfrm>
          <a:custGeom>
            <a:avLst/>
            <a:gdLst/>
            <a:ahLst/>
            <a:cxnLst/>
            <a:rect l="l" t="t" r="r" b="b"/>
            <a:pathLst>
              <a:path w="116205" h="77470">
                <a:moveTo>
                  <a:pt x="0" y="0"/>
                </a:moveTo>
                <a:lnTo>
                  <a:pt x="0" y="76921"/>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8" name="object 168"/>
          <p:cNvSpPr/>
          <p:nvPr/>
        </p:nvSpPr>
        <p:spPr>
          <a:xfrm>
            <a:off x="4522419" y="4667514"/>
            <a:ext cx="424180" cy="0"/>
          </a:xfrm>
          <a:custGeom>
            <a:avLst/>
            <a:gdLst/>
            <a:ahLst/>
            <a:cxnLst/>
            <a:rect l="l" t="t" r="r" b="b"/>
            <a:pathLst>
              <a:path w="424179">
                <a:moveTo>
                  <a:pt x="0" y="0"/>
                </a:moveTo>
                <a:lnTo>
                  <a:pt x="423865" y="0"/>
                </a:lnTo>
              </a:path>
            </a:pathLst>
          </a:custGeom>
          <a:ln w="2307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9" name="object 169"/>
          <p:cNvSpPr/>
          <p:nvPr/>
        </p:nvSpPr>
        <p:spPr>
          <a:xfrm>
            <a:off x="4936757" y="4629052"/>
            <a:ext cx="116205" cy="77470"/>
          </a:xfrm>
          <a:custGeom>
            <a:avLst/>
            <a:gdLst/>
            <a:ahLst/>
            <a:cxnLst/>
            <a:rect l="l" t="t" r="r" b="b"/>
            <a:pathLst>
              <a:path w="116204" h="77470">
                <a:moveTo>
                  <a:pt x="0" y="0"/>
                </a:moveTo>
                <a:lnTo>
                  <a:pt x="0" y="76921"/>
                </a:lnTo>
                <a:lnTo>
                  <a:pt x="115628" y="38462"/>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0" name="object 170"/>
          <p:cNvSpPr txBox="1"/>
          <p:nvPr/>
        </p:nvSpPr>
        <p:spPr>
          <a:xfrm>
            <a:off x="3176133" y="3121401"/>
            <a:ext cx="342265"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a:t>
            </a:r>
            <a:r>
              <a:rPr kumimoji="0" sz="1000" b="0" i="0" u="none" strike="noStrike" kern="1200" cap="none" spc="-5" normalizeH="0" baseline="0" noProof="0" dirty="0">
                <a:ln>
                  <a:noFill/>
                </a:ln>
                <a:solidFill>
                  <a:prstClr val="black"/>
                </a:solidFill>
                <a:effectLst/>
                <a:uLnTx/>
                <a:uFillTx/>
                <a:latin typeface="Calibri"/>
                <a:ea typeface="+mn-ea"/>
                <a:cs typeface="Calibri"/>
              </a:rPr>
              <a:t>(</a:t>
            </a:r>
            <a:r>
              <a:rPr kumimoji="0" sz="1000" b="0" i="0" u="none" strike="noStrike" kern="1200" cap="none" spc="5" normalizeH="0" baseline="0" noProof="0" dirty="0">
                <a:ln>
                  <a:noFill/>
                </a:ln>
                <a:solidFill>
                  <a:prstClr val="black"/>
                </a:solidFill>
                <a:effectLst/>
                <a:uLnTx/>
                <a:uFillTx/>
                <a:latin typeface="Calibri"/>
                <a:ea typeface="+mn-ea"/>
                <a:cs typeface="Calibri"/>
              </a:rPr>
              <a:t>n</a:t>
            </a:r>
            <a:r>
              <a:rPr kumimoji="0" sz="1000" b="0" i="0" u="none" strike="noStrike" kern="1200" cap="none" spc="-5" normalizeH="0" baseline="0" noProof="0" dirty="0">
                <a:ln>
                  <a:noFill/>
                </a:ln>
                <a:solidFill>
                  <a:prstClr val="black"/>
                </a:solidFill>
                <a:effectLst/>
                <a:uLnTx/>
                <a:uFillTx/>
                <a:latin typeface="Calibri"/>
                <a:ea typeface="+mn-ea"/>
                <a:cs typeface="Calibri"/>
              </a:rPr>
              <a:t>-1</a:t>
            </a:r>
            <a:r>
              <a:rPr kumimoji="0" sz="1000" b="0" i="0" u="none" strike="noStrike" kern="1200" cap="none" spc="0" normalizeH="0" baseline="0" noProof="0" dirty="0">
                <a:ln>
                  <a:noFill/>
                </a:ln>
                <a:solidFill>
                  <a:prstClr val="black"/>
                </a:solidFill>
                <a:effectLst/>
                <a:uLnTx/>
                <a:uFillTx/>
                <a:latin typeface="Calibri"/>
                <a:ea typeface="+mn-ea"/>
                <a:cs typeface="Calibri"/>
              </a:rPr>
              <a:t>)</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71" name="object 171"/>
          <p:cNvSpPr txBox="1"/>
          <p:nvPr/>
        </p:nvSpPr>
        <p:spPr>
          <a:xfrm>
            <a:off x="4139707" y="3121401"/>
            <a:ext cx="342265"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5" normalizeH="0" baseline="0" noProof="0" dirty="0">
                <a:ln>
                  <a:noFill/>
                </a:ln>
                <a:solidFill>
                  <a:prstClr val="black"/>
                </a:solidFill>
                <a:effectLst/>
                <a:uLnTx/>
                <a:uFillTx/>
                <a:latin typeface="Calibri"/>
                <a:ea typeface="+mn-ea"/>
                <a:cs typeface="Calibri"/>
              </a:rPr>
              <a:t>X</a:t>
            </a:r>
            <a:r>
              <a:rPr kumimoji="0" sz="1000" b="0" i="0" u="none" strike="noStrike" kern="1200" cap="none" spc="-5" normalizeH="0" baseline="0" noProof="0" dirty="0">
                <a:ln>
                  <a:noFill/>
                </a:ln>
                <a:solidFill>
                  <a:prstClr val="black"/>
                </a:solidFill>
                <a:effectLst/>
                <a:uLnTx/>
                <a:uFillTx/>
                <a:latin typeface="Calibri"/>
                <a:ea typeface="+mn-ea"/>
                <a:cs typeface="Calibri"/>
              </a:rPr>
              <a:t>(</a:t>
            </a:r>
            <a:r>
              <a:rPr kumimoji="0" sz="1000" b="0" i="0" u="none" strike="noStrike" kern="1200" cap="none" spc="5" normalizeH="0" baseline="0" noProof="0" dirty="0">
                <a:ln>
                  <a:noFill/>
                </a:ln>
                <a:solidFill>
                  <a:prstClr val="black"/>
                </a:solidFill>
                <a:effectLst/>
                <a:uLnTx/>
                <a:uFillTx/>
                <a:latin typeface="Calibri"/>
                <a:ea typeface="+mn-ea"/>
                <a:cs typeface="Calibri"/>
              </a:rPr>
              <a:t>n</a:t>
            </a:r>
            <a:r>
              <a:rPr kumimoji="0" sz="1000" b="0" i="0" u="none" strike="noStrike" kern="1200" cap="none" spc="-5" normalizeH="0" baseline="0" noProof="0" dirty="0">
                <a:ln>
                  <a:noFill/>
                </a:ln>
                <a:solidFill>
                  <a:prstClr val="black"/>
                </a:solidFill>
                <a:effectLst/>
                <a:uLnTx/>
                <a:uFillTx/>
                <a:latin typeface="Calibri"/>
                <a:ea typeface="+mn-ea"/>
                <a:cs typeface="Calibri"/>
              </a:rPr>
              <a:t>-2</a:t>
            </a:r>
            <a:r>
              <a:rPr kumimoji="0" sz="1000" b="0" i="0" u="none" strike="noStrike" kern="1200" cap="none" spc="0" normalizeH="0" baseline="0" noProof="0" dirty="0">
                <a:ln>
                  <a:noFill/>
                </a:ln>
                <a:solidFill>
                  <a:prstClr val="black"/>
                </a:solidFill>
                <a:effectLst/>
                <a:uLnTx/>
                <a:uFillTx/>
                <a:latin typeface="Calibri"/>
                <a:ea typeface="+mn-ea"/>
                <a:cs typeface="Calibri"/>
              </a:rPr>
              <a:t>)</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72" name="object 172"/>
          <p:cNvSpPr/>
          <p:nvPr/>
        </p:nvSpPr>
        <p:spPr>
          <a:xfrm>
            <a:off x="3350182" y="3329509"/>
            <a:ext cx="104057" cy="103855"/>
          </a:xfrm>
          <a:prstGeom prst="rect">
            <a:avLst/>
          </a:prstGeom>
          <a:blipFill>
            <a:blip r:embed="rId2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3" name="object 173"/>
          <p:cNvSpPr txBox="1"/>
          <p:nvPr/>
        </p:nvSpPr>
        <p:spPr>
          <a:xfrm>
            <a:off x="3981680" y="3831883"/>
            <a:ext cx="80010" cy="16799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1000" b="0" i="0" u="none" strike="noStrike" kern="1200" cap="none" spc="0" normalizeH="0" baseline="0" noProof="0" dirty="0">
                <a:ln>
                  <a:noFill/>
                </a:ln>
                <a:solidFill>
                  <a:prstClr val="black"/>
                </a:solidFill>
                <a:effectLst/>
                <a:uLnTx/>
                <a:uFillTx/>
                <a:latin typeface="Calibri"/>
                <a:ea typeface="+mn-ea"/>
                <a:cs typeface="Calibri"/>
              </a:rPr>
              <a:t>c</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74" name="object 174"/>
          <p:cNvSpPr/>
          <p:nvPr/>
        </p:nvSpPr>
        <p:spPr>
          <a:xfrm>
            <a:off x="5237847" y="3772129"/>
            <a:ext cx="835025" cy="280670"/>
          </a:xfrm>
          <a:custGeom>
            <a:avLst/>
            <a:gdLst/>
            <a:ahLst/>
            <a:cxnLst/>
            <a:rect l="l" t="t" r="r" b="b"/>
            <a:pathLst>
              <a:path w="835025" h="280670">
                <a:moveTo>
                  <a:pt x="749935" y="0"/>
                </a:moveTo>
                <a:lnTo>
                  <a:pt x="749935" y="70104"/>
                </a:lnTo>
                <a:lnTo>
                  <a:pt x="0" y="70104"/>
                </a:lnTo>
                <a:lnTo>
                  <a:pt x="0" y="210566"/>
                </a:lnTo>
                <a:lnTo>
                  <a:pt x="749935" y="210566"/>
                </a:lnTo>
                <a:lnTo>
                  <a:pt x="749935" y="280669"/>
                </a:lnTo>
                <a:lnTo>
                  <a:pt x="835025" y="140335"/>
                </a:lnTo>
                <a:lnTo>
                  <a:pt x="749935" y="0"/>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5" name="object 175"/>
          <p:cNvSpPr/>
          <p:nvPr/>
        </p:nvSpPr>
        <p:spPr>
          <a:xfrm>
            <a:off x="5237847" y="3772129"/>
            <a:ext cx="835025" cy="280670"/>
          </a:xfrm>
          <a:custGeom>
            <a:avLst/>
            <a:gdLst/>
            <a:ahLst/>
            <a:cxnLst/>
            <a:rect l="l" t="t" r="r" b="b"/>
            <a:pathLst>
              <a:path w="835025" h="280670">
                <a:moveTo>
                  <a:pt x="749935" y="280669"/>
                </a:moveTo>
                <a:lnTo>
                  <a:pt x="749935" y="210566"/>
                </a:lnTo>
                <a:lnTo>
                  <a:pt x="0" y="210566"/>
                </a:lnTo>
                <a:lnTo>
                  <a:pt x="0" y="70104"/>
                </a:lnTo>
                <a:lnTo>
                  <a:pt x="749935" y="70104"/>
                </a:lnTo>
                <a:lnTo>
                  <a:pt x="749935" y="0"/>
                </a:lnTo>
                <a:lnTo>
                  <a:pt x="835025" y="140335"/>
                </a:lnTo>
                <a:lnTo>
                  <a:pt x="749935" y="280669"/>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6" name="object 176"/>
          <p:cNvSpPr txBox="1"/>
          <p:nvPr/>
        </p:nvSpPr>
        <p:spPr>
          <a:xfrm>
            <a:off x="4665605" y="4046702"/>
            <a:ext cx="1743075" cy="579120"/>
          </a:xfrm>
          <a:prstGeom prst="rect">
            <a:avLst/>
          </a:prstGeom>
        </p:spPr>
        <p:txBody>
          <a:bodyPr vert="horz" wrap="square" lIns="0" tIns="12700" rIns="0" bIns="0" rtlCol="0">
            <a:spAutoFit/>
          </a:bodyPr>
          <a:lstStyle/>
          <a:p>
            <a:pPr marL="208279" marR="0" lvl="0" indent="0" algn="l" defTabSz="914400" rtl="0" eaLnBrk="1" fontAlgn="auto" latinLnBrk="0" hangingPunct="1">
              <a:lnSpc>
                <a:spcPct val="100000"/>
              </a:lnSpc>
              <a:spcBef>
                <a:spcPts val="100"/>
              </a:spcBef>
              <a:spcAft>
                <a:spcPts val="0"/>
              </a:spcAft>
              <a:buClrTx/>
              <a:buSzTx/>
              <a:buFontTx/>
              <a:buNone/>
              <a:tabLst/>
              <a:defRPr/>
            </a:pPr>
            <a:r>
              <a:rPr kumimoji="0" sz="1800" b="1" i="0" u="none" strike="noStrike" kern="1200" cap="none" spc="-10" normalizeH="0" baseline="0" noProof="0" dirty="0">
                <a:ln>
                  <a:noFill/>
                </a:ln>
                <a:solidFill>
                  <a:srgbClr val="7575D1"/>
                </a:solidFill>
                <a:effectLst/>
                <a:uLnTx/>
                <a:uFillTx/>
                <a:latin typeface="Calibri"/>
                <a:ea typeface="+mn-ea"/>
                <a:cs typeface="Calibri"/>
              </a:rPr>
              <a:t>Parallel</a:t>
            </a:r>
            <a:r>
              <a:rPr kumimoji="0" sz="1800" b="1" i="0" u="none" strike="noStrike" kern="1200" cap="none" spc="-85" normalizeH="0" baseline="0" noProof="0" dirty="0">
                <a:ln>
                  <a:noFill/>
                </a:ln>
                <a:solidFill>
                  <a:srgbClr val="7575D1"/>
                </a:solidFill>
                <a:effectLst/>
                <a:uLnTx/>
                <a:uFillTx/>
                <a:latin typeface="Calibri"/>
                <a:ea typeface="+mn-ea"/>
                <a:cs typeface="Calibri"/>
              </a:rPr>
              <a:t> </a:t>
            </a:r>
            <a:r>
              <a:rPr kumimoji="0" sz="1800" b="1" i="0" u="none" strike="noStrike" kern="1200" cap="none" spc="-10" normalizeH="0" baseline="0" noProof="0" dirty="0">
                <a:ln>
                  <a:noFill/>
                </a:ln>
                <a:solidFill>
                  <a:srgbClr val="7575D1"/>
                </a:solidFill>
                <a:effectLst/>
                <a:uLnTx/>
                <a:uFillTx/>
                <a:latin typeface="Calibri"/>
                <a:ea typeface="+mn-ea"/>
                <a:cs typeface="Calibri"/>
              </a:rPr>
              <a:t>Factor:3</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914400" rtl="0" eaLnBrk="1" fontAlgn="auto" latinLnBrk="0" hangingPunct="1">
              <a:lnSpc>
                <a:spcPct val="100000"/>
              </a:lnSpc>
              <a:spcBef>
                <a:spcPts val="994"/>
              </a:spcBef>
              <a:spcAft>
                <a:spcPts val="0"/>
              </a:spcAft>
              <a:buClrTx/>
              <a:buSzTx/>
              <a:buFontTx/>
              <a:buNone/>
              <a:tabLst/>
              <a:defRPr/>
            </a:pPr>
            <a:r>
              <a:rPr kumimoji="0" sz="1000" b="0" i="0" u="none" strike="noStrike" kern="1200" cap="none" spc="0" normalizeH="0" baseline="0" noProof="0" dirty="0">
                <a:ln>
                  <a:noFill/>
                </a:ln>
                <a:solidFill>
                  <a:prstClr val="black"/>
                </a:solidFill>
                <a:effectLst/>
                <a:uLnTx/>
                <a:uFillTx/>
                <a:latin typeface="Calibri"/>
                <a:ea typeface="+mn-ea"/>
                <a:cs typeface="Calibri"/>
              </a:rPr>
              <a:t>Y(n)</a:t>
            </a:r>
            <a:endParaRPr kumimoji="0" sz="1000" b="0" i="0" u="none" strike="noStrike" kern="1200" cap="none" spc="0" normalizeH="0" baseline="0" noProof="0">
              <a:ln>
                <a:noFill/>
              </a:ln>
              <a:solidFill>
                <a:prstClr val="black"/>
              </a:solidFill>
              <a:effectLst/>
              <a:uLnTx/>
              <a:uFillTx/>
              <a:latin typeface="Calibri"/>
              <a:ea typeface="+mn-ea"/>
              <a:cs typeface="Calibri"/>
            </a:endParaRPr>
          </a:p>
        </p:txBody>
      </p:sp>
      <p:sp>
        <p:nvSpPr>
          <p:cNvPr id="177" name="object 177"/>
          <p:cNvSpPr/>
          <p:nvPr/>
        </p:nvSpPr>
        <p:spPr>
          <a:xfrm>
            <a:off x="7233526" y="3653131"/>
            <a:ext cx="676275" cy="409575"/>
          </a:xfrm>
          <a:custGeom>
            <a:avLst/>
            <a:gdLst/>
            <a:ahLst/>
            <a:cxnLst/>
            <a:rect l="l" t="t" r="r" b="b"/>
            <a:pathLst>
              <a:path w="676275" h="409575">
                <a:moveTo>
                  <a:pt x="0" y="204850"/>
                </a:moveTo>
                <a:lnTo>
                  <a:pt x="21154" y="133363"/>
                </a:lnTo>
                <a:lnTo>
                  <a:pt x="46166" y="101449"/>
                </a:lnTo>
                <a:lnTo>
                  <a:pt x="79529" y="72859"/>
                </a:lnTo>
                <a:lnTo>
                  <a:pt x="120288" y="48171"/>
                </a:lnTo>
                <a:lnTo>
                  <a:pt x="167489" y="27963"/>
                </a:lnTo>
                <a:lnTo>
                  <a:pt x="220178" y="12813"/>
                </a:lnTo>
                <a:lnTo>
                  <a:pt x="277400" y="3299"/>
                </a:lnTo>
                <a:lnTo>
                  <a:pt x="338200" y="0"/>
                </a:lnTo>
                <a:lnTo>
                  <a:pt x="398964" y="3299"/>
                </a:lnTo>
                <a:lnTo>
                  <a:pt x="456156" y="12813"/>
                </a:lnTo>
                <a:lnTo>
                  <a:pt x="508823" y="27963"/>
                </a:lnTo>
                <a:lnTo>
                  <a:pt x="556008" y="48171"/>
                </a:lnTo>
                <a:lnTo>
                  <a:pt x="596756" y="72859"/>
                </a:lnTo>
                <a:lnTo>
                  <a:pt x="630112" y="101449"/>
                </a:lnTo>
                <a:lnTo>
                  <a:pt x="655121" y="133363"/>
                </a:lnTo>
                <a:lnTo>
                  <a:pt x="676275" y="204850"/>
                </a:lnTo>
                <a:lnTo>
                  <a:pt x="670827" y="241640"/>
                </a:lnTo>
                <a:lnTo>
                  <a:pt x="630112" y="308163"/>
                </a:lnTo>
                <a:lnTo>
                  <a:pt x="596756" y="336737"/>
                </a:lnTo>
                <a:lnTo>
                  <a:pt x="556008" y="361414"/>
                </a:lnTo>
                <a:lnTo>
                  <a:pt x="508823" y="381616"/>
                </a:lnTo>
                <a:lnTo>
                  <a:pt x="456156" y="396762"/>
                </a:lnTo>
                <a:lnTo>
                  <a:pt x="398964" y="406275"/>
                </a:lnTo>
                <a:lnTo>
                  <a:pt x="338200" y="409575"/>
                </a:lnTo>
                <a:lnTo>
                  <a:pt x="277400" y="406275"/>
                </a:lnTo>
                <a:lnTo>
                  <a:pt x="220178" y="396762"/>
                </a:lnTo>
                <a:lnTo>
                  <a:pt x="167489" y="381616"/>
                </a:lnTo>
                <a:lnTo>
                  <a:pt x="120288" y="361414"/>
                </a:lnTo>
                <a:lnTo>
                  <a:pt x="79529" y="336737"/>
                </a:lnTo>
                <a:lnTo>
                  <a:pt x="46166" y="308163"/>
                </a:lnTo>
                <a:lnTo>
                  <a:pt x="21154" y="276271"/>
                </a:lnTo>
                <a:lnTo>
                  <a:pt x="0" y="204850"/>
                </a:lnTo>
                <a:close/>
              </a:path>
            </a:pathLst>
          </a:custGeom>
          <a:ln w="31750">
            <a:solidFill>
              <a:srgbClr val="339933"/>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Register Balancing (to Improve Timing)</a:t>
            </a:r>
          </a:p>
        </p:txBody>
      </p:sp>
      <p:sp>
        <p:nvSpPr>
          <p:cNvPr id="52" name="內容版面配置區 51">
            <a:extLst>
              <a:ext uri="{FF2B5EF4-FFF2-40B4-BE49-F238E27FC236}">
                <a16:creationId xmlns:a16="http://schemas.microsoft.com/office/drawing/2014/main" id="{4C4EF4A7-D480-72C6-FEAF-8180ED0DE71F}"/>
              </a:ext>
            </a:extLst>
          </p:cNvPr>
          <p:cNvSpPr>
            <a:spLocks noGrp="1"/>
          </p:cNvSpPr>
          <p:nvPr>
            <p:ph idx="1"/>
          </p:nvPr>
        </p:nvSpPr>
        <p:spPr/>
        <p:txBody>
          <a:bodyPr/>
          <a:lstStyle/>
          <a:p>
            <a:r>
              <a:rPr lang="en-US" dirty="0"/>
              <a:t>Redistribute logic evenly between registers to minimize the worst-case  delay between any two registers</a:t>
            </a:r>
          </a:p>
          <a:p>
            <a:pPr lvl="1"/>
            <a:r>
              <a:rPr lang="en-US" dirty="0"/>
              <a:t>b/c clock is limited by only the worst-case delay</a:t>
            </a:r>
          </a:p>
        </p:txBody>
      </p:sp>
      <p:sp>
        <p:nvSpPr>
          <p:cNvPr id="4" name="object 4"/>
          <p:cNvSpPr txBox="1"/>
          <p:nvPr/>
        </p:nvSpPr>
        <p:spPr>
          <a:xfrm>
            <a:off x="2423592" y="2924944"/>
            <a:ext cx="3081655" cy="3047365"/>
          </a:xfrm>
          <a:prstGeom prst="rect">
            <a:avLst/>
          </a:prstGeom>
          <a:ln w="31750">
            <a:solidFill>
              <a:srgbClr val="C0C0C0"/>
            </a:solidFill>
          </a:ln>
        </p:spPr>
        <p:txBody>
          <a:bodyPr vert="horz" wrap="square" lIns="0" tIns="33655" rIns="0" bIns="0" rtlCol="0">
            <a:spAutoFit/>
          </a:bodyPr>
          <a:lstStyle/>
          <a:p>
            <a:pPr marL="91440" marR="1217930" lvl="0" indent="0" algn="l" defTabSz="914400" rtl="0" eaLnBrk="1" fontAlgn="auto" latinLnBrk="0" hangingPunct="1">
              <a:lnSpc>
                <a:spcPct val="100000"/>
              </a:lnSpc>
              <a:spcBef>
                <a:spcPts val="265"/>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module </a:t>
            </a:r>
            <a:r>
              <a:rPr kumimoji="0" sz="1600" b="0" i="0" u="none" strike="noStrike" kern="1200" cap="none" spc="-5" normalizeH="0" baseline="0" noProof="0" dirty="0">
                <a:ln>
                  <a:noFill/>
                </a:ln>
                <a:solidFill>
                  <a:prstClr val="black"/>
                </a:solidFill>
                <a:effectLst/>
                <a:uLnTx/>
                <a:uFillTx/>
                <a:latin typeface="Calibri"/>
                <a:ea typeface="+mn-ea"/>
                <a:cs typeface="Calibri"/>
              </a:rPr>
              <a:t>adder(  </a:t>
            </a: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10" normalizeH="0" baseline="0" noProof="0" dirty="0">
                <a:ln>
                  <a:noFill/>
                </a:ln>
                <a:solidFill>
                  <a:prstClr val="black"/>
                </a:solidFill>
                <a:effectLst/>
                <a:uLnTx/>
                <a:uFillTx/>
                <a:latin typeface="Calibri"/>
                <a:ea typeface="+mn-ea"/>
                <a:cs typeface="Calibri"/>
              </a:rPr>
              <a:t>Sum,  </a:t>
            </a: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0" normalizeH="0" baseline="0" noProof="0" dirty="0">
                <a:ln>
                  <a:noFill/>
                </a:ln>
                <a:solidFill>
                  <a:prstClr val="black"/>
                </a:solidFill>
                <a:effectLst/>
                <a:uLnTx/>
                <a:uFillTx/>
                <a:latin typeface="Calibri"/>
                <a:ea typeface="+mn-ea"/>
                <a:cs typeface="Calibri"/>
              </a:rPr>
              <a:t>A, </a:t>
            </a:r>
            <a:r>
              <a:rPr kumimoji="0" sz="1600" b="0" i="0" u="none" strike="noStrike" kern="1200" cap="none" spc="-20" normalizeH="0" baseline="0" noProof="0" dirty="0">
                <a:ln>
                  <a:noFill/>
                </a:ln>
                <a:solidFill>
                  <a:prstClr val="black"/>
                </a:solidFill>
                <a:effectLst/>
                <a:uLnTx/>
                <a:uFillTx/>
                <a:latin typeface="Calibri"/>
                <a:ea typeface="+mn-ea"/>
                <a:cs typeface="Calibri"/>
              </a:rPr>
              <a:t>B, </a:t>
            </a:r>
            <a:r>
              <a:rPr kumimoji="0" sz="1600" b="0" i="0" u="none" strike="noStrike" kern="1200" cap="none" spc="-10" normalizeH="0" baseline="0" noProof="0" dirty="0">
                <a:ln>
                  <a:noFill/>
                </a:ln>
                <a:solidFill>
                  <a:prstClr val="black"/>
                </a:solidFill>
                <a:effectLst/>
                <a:uLnTx/>
                <a:uFillTx/>
                <a:latin typeface="Calibri"/>
                <a:ea typeface="+mn-ea"/>
                <a:cs typeface="Calibri"/>
              </a:rPr>
              <a:t>C,  </a:t>
            </a:r>
            <a:r>
              <a:rPr kumimoji="0" sz="1600" b="0" i="0" u="none" strike="noStrike" kern="1200" cap="none" spc="-5" normalizeH="0" baseline="0" noProof="0" dirty="0">
                <a:ln>
                  <a:noFill/>
                </a:ln>
                <a:solidFill>
                  <a:srgbClr val="0000FF"/>
                </a:solidFill>
                <a:effectLst/>
                <a:uLnTx/>
                <a:uFillTx/>
                <a:latin typeface="Calibri"/>
                <a:ea typeface="+mn-ea"/>
                <a:cs typeface="Calibri"/>
              </a:rPr>
              <a:t>input</a:t>
            </a:r>
            <a:r>
              <a:rPr kumimoji="0" sz="1600" b="0" i="0" u="none" strike="noStrike" kern="1200" cap="none" spc="-15" normalizeH="0" baseline="0" noProof="0" dirty="0">
                <a:ln>
                  <a:noFill/>
                </a:ln>
                <a:solidFill>
                  <a:srgbClr val="0000FF"/>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clk);</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0" normalizeH="0" baseline="0" noProof="0" dirty="0">
                <a:ln>
                  <a:noFill/>
                </a:ln>
                <a:solidFill>
                  <a:prstClr val="black"/>
                </a:solidFill>
                <a:effectLst/>
                <a:uLnTx/>
                <a:uFillTx/>
                <a:latin typeface="Calibri"/>
                <a:ea typeface="+mn-ea"/>
                <a:cs typeface="Calibri"/>
              </a:rPr>
              <a:t>rA, </a:t>
            </a:r>
            <a:r>
              <a:rPr kumimoji="0" sz="1600" b="0" i="0" u="none" strike="noStrike" kern="1200" cap="none" spc="-15" normalizeH="0" baseline="0" noProof="0" dirty="0">
                <a:ln>
                  <a:noFill/>
                </a:ln>
                <a:solidFill>
                  <a:prstClr val="black"/>
                </a:solidFill>
                <a:effectLst/>
                <a:uLnTx/>
                <a:uFillTx/>
                <a:latin typeface="Calibri"/>
                <a:ea typeface="+mn-ea"/>
                <a:cs typeface="Calibri"/>
              </a:rPr>
              <a:t>rB,</a:t>
            </a:r>
            <a:r>
              <a:rPr kumimoji="0" sz="1600" b="0" i="0" u="none" strike="noStrike" kern="1200" cap="none" spc="6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rC;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61214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 </a:t>
            </a:r>
            <a:r>
              <a:rPr kumimoji="0" sz="1600" b="0" i="0" u="none" strike="noStrike" kern="1200" cap="none" spc="-5" normalizeH="0" baseline="0" noProof="0" dirty="0">
                <a:ln>
                  <a:noFill/>
                </a:ln>
                <a:solidFill>
                  <a:srgbClr val="0000FF"/>
                </a:solidFill>
                <a:effectLst/>
                <a:uLnTx/>
                <a:uFillTx/>
                <a:latin typeface="Calibri"/>
                <a:ea typeface="+mn-ea"/>
                <a:cs typeface="Calibri"/>
              </a:rPr>
              <a:t>begin  </a:t>
            </a:r>
            <a:r>
              <a:rPr kumimoji="0" sz="1600" b="0" i="0" u="none" strike="noStrike" kern="1200" cap="none" spc="-5" normalizeH="0" baseline="0" noProof="0" dirty="0">
                <a:ln>
                  <a:noFill/>
                </a:ln>
                <a:solidFill>
                  <a:prstClr val="black"/>
                </a:solidFill>
                <a:effectLst/>
                <a:uLnTx/>
                <a:uFillTx/>
                <a:latin typeface="Calibri"/>
                <a:ea typeface="+mn-ea"/>
                <a:cs typeface="Calibri"/>
              </a:rPr>
              <a:t>rA &lt;=</a:t>
            </a:r>
            <a:r>
              <a:rPr kumimoji="0" sz="1600" b="0" i="0" u="none" strike="noStrike" kern="1200" cap="none" spc="2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A;</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233870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rB &lt;=</a:t>
            </a:r>
            <a:r>
              <a:rPr kumimoji="0" sz="1600" b="0" i="0" u="none" strike="noStrike" kern="1200" cap="none" spc="-60"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B;  rC &lt;=</a:t>
            </a:r>
            <a:r>
              <a:rPr kumimoji="0" sz="1600" b="0" i="0" u="none" strike="noStrike" kern="1200" cap="none" spc="-8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133286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0" normalizeH="0" baseline="0" noProof="0" dirty="0">
                <a:ln>
                  <a:noFill/>
                </a:ln>
                <a:solidFill>
                  <a:prstClr val="black"/>
                </a:solidFill>
                <a:effectLst/>
                <a:uLnTx/>
                <a:uFillTx/>
                <a:latin typeface="Calibri"/>
                <a:ea typeface="+mn-ea"/>
                <a:cs typeface="Calibri"/>
              </a:rPr>
              <a:t>Sum </a:t>
            </a:r>
            <a:r>
              <a:rPr kumimoji="0" sz="1600" b="0" i="0" u="none" strike="noStrike" kern="1200" cap="none" spc="-5" normalizeH="0" baseline="0" noProof="0" dirty="0">
                <a:ln>
                  <a:noFill/>
                </a:ln>
                <a:solidFill>
                  <a:prstClr val="black"/>
                </a:solidFill>
                <a:effectLst/>
                <a:uLnTx/>
                <a:uFillTx/>
                <a:latin typeface="Calibri"/>
                <a:ea typeface="+mn-ea"/>
                <a:cs typeface="Calibri"/>
              </a:rPr>
              <a:t>&lt;= rA + rB + rC;  </a:t>
            </a: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endmodule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p:nvPr/>
        </p:nvSpPr>
        <p:spPr>
          <a:xfrm>
            <a:off x="5717464" y="4417194"/>
            <a:ext cx="901700" cy="268605"/>
          </a:xfrm>
          <a:custGeom>
            <a:avLst/>
            <a:gdLst/>
            <a:ahLst/>
            <a:cxnLst/>
            <a:rect l="l" t="t" r="r" b="b"/>
            <a:pathLst>
              <a:path w="901700" h="268604">
                <a:moveTo>
                  <a:pt x="789559" y="0"/>
                </a:moveTo>
                <a:lnTo>
                  <a:pt x="789559" y="67056"/>
                </a:lnTo>
                <a:lnTo>
                  <a:pt x="0" y="67056"/>
                </a:lnTo>
                <a:lnTo>
                  <a:pt x="0" y="201168"/>
                </a:lnTo>
                <a:lnTo>
                  <a:pt x="789559" y="201168"/>
                </a:lnTo>
                <a:lnTo>
                  <a:pt x="789559" y="268224"/>
                </a:lnTo>
                <a:lnTo>
                  <a:pt x="901700" y="134112"/>
                </a:lnTo>
                <a:lnTo>
                  <a:pt x="789559" y="0"/>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717464" y="4417194"/>
            <a:ext cx="901700" cy="268605"/>
          </a:xfrm>
          <a:custGeom>
            <a:avLst/>
            <a:gdLst/>
            <a:ahLst/>
            <a:cxnLst/>
            <a:rect l="l" t="t" r="r" b="b"/>
            <a:pathLst>
              <a:path w="901700" h="268604">
                <a:moveTo>
                  <a:pt x="789559" y="268224"/>
                </a:moveTo>
                <a:lnTo>
                  <a:pt x="789559" y="201168"/>
                </a:lnTo>
                <a:lnTo>
                  <a:pt x="0" y="201168"/>
                </a:lnTo>
                <a:lnTo>
                  <a:pt x="0" y="67056"/>
                </a:lnTo>
                <a:lnTo>
                  <a:pt x="789559" y="67056"/>
                </a:lnTo>
                <a:lnTo>
                  <a:pt x="789559" y="0"/>
                </a:lnTo>
                <a:lnTo>
                  <a:pt x="901700" y="134112"/>
                </a:lnTo>
                <a:lnTo>
                  <a:pt x="789559" y="268224"/>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6776391" y="3069342"/>
            <a:ext cx="3973829" cy="2857500"/>
          </a:xfrm>
          <a:custGeom>
            <a:avLst/>
            <a:gdLst/>
            <a:ahLst/>
            <a:cxnLst/>
            <a:rect l="l" t="t" r="r" b="b"/>
            <a:pathLst>
              <a:path w="3973829" h="2857500">
                <a:moveTo>
                  <a:pt x="0" y="476250"/>
                </a:moveTo>
                <a:lnTo>
                  <a:pt x="2457" y="427557"/>
                </a:lnTo>
                <a:lnTo>
                  <a:pt x="9670" y="380271"/>
                </a:lnTo>
                <a:lnTo>
                  <a:pt x="21401" y="334631"/>
                </a:lnTo>
                <a:lnTo>
                  <a:pt x="37409" y="290875"/>
                </a:lnTo>
                <a:lnTo>
                  <a:pt x="57456" y="249244"/>
                </a:lnTo>
                <a:lnTo>
                  <a:pt x="81304" y="209977"/>
                </a:lnTo>
                <a:lnTo>
                  <a:pt x="108714" y="173314"/>
                </a:lnTo>
                <a:lnTo>
                  <a:pt x="139446" y="139493"/>
                </a:lnTo>
                <a:lnTo>
                  <a:pt x="173261" y="108755"/>
                </a:lnTo>
                <a:lnTo>
                  <a:pt x="209922" y="81338"/>
                </a:lnTo>
                <a:lnTo>
                  <a:pt x="249188" y="57482"/>
                </a:lnTo>
                <a:lnTo>
                  <a:pt x="290822" y="37427"/>
                </a:lnTo>
                <a:lnTo>
                  <a:pt x="334583" y="21411"/>
                </a:lnTo>
                <a:lnTo>
                  <a:pt x="380235" y="9676"/>
                </a:lnTo>
                <a:lnTo>
                  <a:pt x="427536" y="2458"/>
                </a:lnTo>
                <a:lnTo>
                  <a:pt x="476250" y="0"/>
                </a:lnTo>
                <a:lnTo>
                  <a:pt x="3497199" y="0"/>
                </a:lnTo>
                <a:lnTo>
                  <a:pt x="3545891" y="2458"/>
                </a:lnTo>
                <a:lnTo>
                  <a:pt x="3593177" y="9676"/>
                </a:lnTo>
                <a:lnTo>
                  <a:pt x="3638817" y="21411"/>
                </a:lnTo>
                <a:lnTo>
                  <a:pt x="3682573" y="37427"/>
                </a:lnTo>
                <a:lnTo>
                  <a:pt x="3724204" y="57482"/>
                </a:lnTo>
                <a:lnTo>
                  <a:pt x="3763471" y="81338"/>
                </a:lnTo>
                <a:lnTo>
                  <a:pt x="3800134" y="108755"/>
                </a:lnTo>
                <a:lnTo>
                  <a:pt x="3833955" y="139493"/>
                </a:lnTo>
                <a:lnTo>
                  <a:pt x="3864693" y="173314"/>
                </a:lnTo>
                <a:lnTo>
                  <a:pt x="3892110" y="209977"/>
                </a:lnTo>
                <a:lnTo>
                  <a:pt x="3915966" y="249244"/>
                </a:lnTo>
                <a:lnTo>
                  <a:pt x="3936021" y="290875"/>
                </a:lnTo>
                <a:lnTo>
                  <a:pt x="3952037" y="334631"/>
                </a:lnTo>
                <a:lnTo>
                  <a:pt x="3963772" y="380271"/>
                </a:lnTo>
                <a:lnTo>
                  <a:pt x="3970990" y="427557"/>
                </a:lnTo>
                <a:lnTo>
                  <a:pt x="3973449" y="476250"/>
                </a:lnTo>
                <a:lnTo>
                  <a:pt x="3973449" y="2381250"/>
                </a:lnTo>
                <a:lnTo>
                  <a:pt x="3970990" y="2429942"/>
                </a:lnTo>
                <a:lnTo>
                  <a:pt x="3963772" y="2477228"/>
                </a:lnTo>
                <a:lnTo>
                  <a:pt x="3952037" y="2522868"/>
                </a:lnTo>
                <a:lnTo>
                  <a:pt x="3936021" y="2566624"/>
                </a:lnTo>
                <a:lnTo>
                  <a:pt x="3915966" y="2608255"/>
                </a:lnTo>
                <a:lnTo>
                  <a:pt x="3892110" y="2647522"/>
                </a:lnTo>
                <a:lnTo>
                  <a:pt x="3864693" y="2684185"/>
                </a:lnTo>
                <a:lnTo>
                  <a:pt x="3833955" y="2718006"/>
                </a:lnTo>
                <a:lnTo>
                  <a:pt x="3800134" y="2748744"/>
                </a:lnTo>
                <a:lnTo>
                  <a:pt x="3763471" y="2776161"/>
                </a:lnTo>
                <a:lnTo>
                  <a:pt x="3724204" y="2800017"/>
                </a:lnTo>
                <a:lnTo>
                  <a:pt x="3682573" y="2820072"/>
                </a:lnTo>
                <a:lnTo>
                  <a:pt x="3638817" y="2836088"/>
                </a:lnTo>
                <a:lnTo>
                  <a:pt x="3593177" y="2847823"/>
                </a:lnTo>
                <a:lnTo>
                  <a:pt x="3545891" y="2855041"/>
                </a:lnTo>
                <a:lnTo>
                  <a:pt x="3497199" y="2857500"/>
                </a:lnTo>
                <a:lnTo>
                  <a:pt x="476250" y="2857500"/>
                </a:lnTo>
                <a:lnTo>
                  <a:pt x="427536" y="2855041"/>
                </a:lnTo>
                <a:lnTo>
                  <a:pt x="380235" y="2847823"/>
                </a:lnTo>
                <a:lnTo>
                  <a:pt x="334583" y="2836088"/>
                </a:lnTo>
                <a:lnTo>
                  <a:pt x="290822" y="2820072"/>
                </a:lnTo>
                <a:lnTo>
                  <a:pt x="249188" y="2800017"/>
                </a:lnTo>
                <a:lnTo>
                  <a:pt x="209922" y="2776161"/>
                </a:lnTo>
                <a:lnTo>
                  <a:pt x="173261" y="2748744"/>
                </a:lnTo>
                <a:lnTo>
                  <a:pt x="139446" y="2718006"/>
                </a:lnTo>
                <a:lnTo>
                  <a:pt x="108714" y="2684185"/>
                </a:lnTo>
                <a:lnTo>
                  <a:pt x="81304" y="2647522"/>
                </a:lnTo>
                <a:lnTo>
                  <a:pt x="57456" y="2608255"/>
                </a:lnTo>
                <a:lnTo>
                  <a:pt x="37409" y="2566624"/>
                </a:lnTo>
                <a:lnTo>
                  <a:pt x="21401" y="2522868"/>
                </a:lnTo>
                <a:lnTo>
                  <a:pt x="9670" y="2477228"/>
                </a:lnTo>
                <a:lnTo>
                  <a:pt x="2457" y="2429942"/>
                </a:lnTo>
                <a:lnTo>
                  <a:pt x="0" y="2381250"/>
                </a:lnTo>
                <a:lnTo>
                  <a:pt x="0" y="476250"/>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7828260" y="4279741"/>
            <a:ext cx="432434" cy="601345"/>
          </a:xfrm>
          <a:custGeom>
            <a:avLst/>
            <a:gdLst/>
            <a:ahLst/>
            <a:cxnLst/>
            <a:rect l="l" t="t" r="r" b="b"/>
            <a:pathLst>
              <a:path w="432434" h="601345">
                <a:moveTo>
                  <a:pt x="0" y="601038"/>
                </a:moveTo>
                <a:lnTo>
                  <a:pt x="432178" y="601038"/>
                </a:lnTo>
                <a:lnTo>
                  <a:pt x="432178" y="0"/>
                </a:lnTo>
                <a:lnTo>
                  <a:pt x="0" y="0"/>
                </a:lnTo>
                <a:lnTo>
                  <a:pt x="0" y="601038"/>
                </a:lnTo>
                <a:close/>
              </a:path>
            </a:pathLst>
          </a:custGeom>
          <a:ln w="201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7838505" y="4670705"/>
            <a:ext cx="92710" cy="157480"/>
          </a:xfrm>
          <a:custGeom>
            <a:avLst/>
            <a:gdLst/>
            <a:ahLst/>
            <a:cxnLst/>
            <a:rect l="l" t="t" r="r" b="b"/>
            <a:pathLst>
              <a:path w="92709" h="157479">
                <a:moveTo>
                  <a:pt x="0" y="0"/>
                </a:moveTo>
                <a:lnTo>
                  <a:pt x="92655" y="78792"/>
                </a:lnTo>
                <a:lnTo>
                  <a:pt x="0" y="157467"/>
                </a:lnTo>
              </a:path>
            </a:pathLst>
          </a:custGeom>
          <a:ln w="200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7577158" y="4761267"/>
            <a:ext cx="251460" cy="0"/>
          </a:xfrm>
          <a:custGeom>
            <a:avLst/>
            <a:gdLst/>
            <a:ahLst/>
            <a:cxnLst/>
            <a:rect l="l" t="t" r="r" b="b"/>
            <a:pathLst>
              <a:path w="251459">
                <a:moveTo>
                  <a:pt x="0" y="0"/>
                </a:moveTo>
                <a:lnTo>
                  <a:pt x="251102"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8692671" y="4400889"/>
            <a:ext cx="185023" cy="195477"/>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8260439" y="4498627"/>
            <a:ext cx="331470" cy="0"/>
          </a:xfrm>
          <a:custGeom>
            <a:avLst/>
            <a:gdLst/>
            <a:ahLst/>
            <a:cxnLst/>
            <a:rect l="l" t="t" r="r" b="b"/>
            <a:pathLst>
              <a:path w="331470">
                <a:moveTo>
                  <a:pt x="0" y="0"/>
                </a:moveTo>
                <a:lnTo>
                  <a:pt x="330925"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8580664" y="4453102"/>
            <a:ext cx="128905" cy="91440"/>
          </a:xfrm>
          <a:custGeom>
            <a:avLst/>
            <a:gdLst/>
            <a:ahLst/>
            <a:cxnLst/>
            <a:rect l="l" t="t" r="r" b="b"/>
            <a:pathLst>
              <a:path w="128904" h="91439">
                <a:moveTo>
                  <a:pt x="0" y="0"/>
                </a:moveTo>
                <a:lnTo>
                  <a:pt x="0" y="91048"/>
                </a:lnTo>
                <a:lnTo>
                  <a:pt x="128418" y="455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9274985" y="4490164"/>
            <a:ext cx="280670" cy="0"/>
          </a:xfrm>
          <a:custGeom>
            <a:avLst/>
            <a:gdLst/>
            <a:ahLst/>
            <a:cxnLst/>
            <a:rect l="l" t="t" r="r" b="b"/>
            <a:pathLst>
              <a:path w="280670">
                <a:moveTo>
                  <a:pt x="0" y="0"/>
                </a:moveTo>
                <a:lnTo>
                  <a:pt x="280253"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8781524" y="3646990"/>
            <a:ext cx="0" cy="668020"/>
          </a:xfrm>
          <a:custGeom>
            <a:avLst/>
            <a:gdLst/>
            <a:ahLst/>
            <a:cxnLst/>
            <a:rect l="l" t="t" r="r" b="b"/>
            <a:pathLst>
              <a:path h="668020">
                <a:moveTo>
                  <a:pt x="0" y="667885"/>
                </a:moveTo>
                <a:lnTo>
                  <a:pt x="0" y="0"/>
                </a:lnTo>
              </a:path>
            </a:pathLst>
          </a:custGeom>
          <a:ln w="1975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8748596" y="4306121"/>
            <a:ext cx="66040" cy="105410"/>
          </a:xfrm>
          <a:custGeom>
            <a:avLst/>
            <a:gdLst/>
            <a:ahLst/>
            <a:cxnLst/>
            <a:rect l="l" t="t" r="r" b="b"/>
            <a:pathLst>
              <a:path w="66040" h="105410">
                <a:moveTo>
                  <a:pt x="65855" y="0"/>
                </a:moveTo>
                <a:lnTo>
                  <a:pt x="0" y="0"/>
                </a:lnTo>
                <a:lnTo>
                  <a:pt x="32927" y="105056"/>
                </a:lnTo>
                <a:lnTo>
                  <a:pt x="65855"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8260440" y="3642613"/>
            <a:ext cx="518795" cy="0"/>
          </a:xfrm>
          <a:custGeom>
            <a:avLst/>
            <a:gdLst/>
            <a:ahLst/>
            <a:cxnLst/>
            <a:rect l="l" t="t" r="r" b="b"/>
            <a:pathLst>
              <a:path w="518795">
                <a:moveTo>
                  <a:pt x="0" y="0"/>
                </a:moveTo>
                <a:lnTo>
                  <a:pt x="518614"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7828260" y="3391763"/>
            <a:ext cx="432434" cy="601345"/>
          </a:xfrm>
          <a:custGeom>
            <a:avLst/>
            <a:gdLst/>
            <a:ahLst/>
            <a:cxnLst/>
            <a:rect l="l" t="t" r="r" b="b"/>
            <a:pathLst>
              <a:path w="432434" h="601345">
                <a:moveTo>
                  <a:pt x="0" y="601038"/>
                </a:moveTo>
                <a:lnTo>
                  <a:pt x="432178" y="601038"/>
                </a:lnTo>
                <a:lnTo>
                  <a:pt x="432178" y="0"/>
                </a:lnTo>
                <a:lnTo>
                  <a:pt x="0" y="0"/>
                </a:lnTo>
                <a:lnTo>
                  <a:pt x="0" y="601038"/>
                </a:lnTo>
                <a:close/>
              </a:path>
            </a:pathLst>
          </a:custGeom>
          <a:ln w="201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7838505" y="3782785"/>
            <a:ext cx="92710" cy="157480"/>
          </a:xfrm>
          <a:custGeom>
            <a:avLst/>
            <a:gdLst/>
            <a:ahLst/>
            <a:cxnLst/>
            <a:rect l="l" t="t" r="r" b="b"/>
            <a:pathLst>
              <a:path w="92709" h="157479">
                <a:moveTo>
                  <a:pt x="0" y="0"/>
                </a:moveTo>
                <a:lnTo>
                  <a:pt x="92655" y="78694"/>
                </a:lnTo>
                <a:lnTo>
                  <a:pt x="0" y="157389"/>
                </a:lnTo>
              </a:path>
            </a:pathLst>
          </a:custGeom>
          <a:ln w="200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7030756" y="3555066"/>
            <a:ext cx="680085" cy="0"/>
          </a:xfrm>
          <a:custGeom>
            <a:avLst/>
            <a:gdLst/>
            <a:ahLst/>
            <a:cxnLst/>
            <a:rect l="l" t="t" r="r" b="b"/>
            <a:pathLst>
              <a:path w="680084">
                <a:moveTo>
                  <a:pt x="0" y="0"/>
                </a:moveTo>
                <a:lnTo>
                  <a:pt x="679760"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7699815" y="3509542"/>
            <a:ext cx="128905" cy="91440"/>
          </a:xfrm>
          <a:custGeom>
            <a:avLst/>
            <a:gdLst/>
            <a:ahLst/>
            <a:cxnLst/>
            <a:rect l="l" t="t" r="r" b="b"/>
            <a:pathLst>
              <a:path w="128904" h="91439">
                <a:moveTo>
                  <a:pt x="0" y="0"/>
                </a:moveTo>
                <a:lnTo>
                  <a:pt x="0" y="91048"/>
                </a:lnTo>
                <a:lnTo>
                  <a:pt x="128446" y="455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7584704" y="3872375"/>
            <a:ext cx="243840" cy="1270"/>
          </a:xfrm>
          <a:custGeom>
            <a:avLst/>
            <a:gdLst/>
            <a:ahLst/>
            <a:cxnLst/>
            <a:rect l="l" t="t" r="r" b="b"/>
            <a:pathLst>
              <a:path w="243840" h="1270">
                <a:moveTo>
                  <a:pt x="0" y="1264"/>
                </a:moveTo>
                <a:lnTo>
                  <a:pt x="243556"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txBox="1"/>
          <p:nvPr/>
        </p:nvSpPr>
        <p:spPr>
          <a:xfrm>
            <a:off x="7370888" y="3739835"/>
            <a:ext cx="203835"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Clk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24" name="object 24"/>
          <p:cNvSpPr/>
          <p:nvPr/>
        </p:nvSpPr>
        <p:spPr>
          <a:xfrm>
            <a:off x="9555238" y="4270889"/>
            <a:ext cx="432434" cy="601345"/>
          </a:xfrm>
          <a:custGeom>
            <a:avLst/>
            <a:gdLst/>
            <a:ahLst/>
            <a:cxnLst/>
            <a:rect l="l" t="t" r="r" b="b"/>
            <a:pathLst>
              <a:path w="432434" h="601345">
                <a:moveTo>
                  <a:pt x="0" y="601038"/>
                </a:moveTo>
                <a:lnTo>
                  <a:pt x="432178" y="601038"/>
                </a:lnTo>
                <a:lnTo>
                  <a:pt x="432178" y="0"/>
                </a:lnTo>
                <a:lnTo>
                  <a:pt x="0" y="0"/>
                </a:lnTo>
                <a:lnTo>
                  <a:pt x="0" y="601038"/>
                </a:lnTo>
                <a:close/>
              </a:path>
            </a:pathLst>
          </a:custGeom>
          <a:ln w="201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9565482" y="4661950"/>
            <a:ext cx="92710" cy="157480"/>
          </a:xfrm>
          <a:custGeom>
            <a:avLst/>
            <a:gdLst/>
            <a:ahLst/>
            <a:cxnLst/>
            <a:rect l="l" t="t" r="r" b="b"/>
            <a:pathLst>
              <a:path w="92709" h="157479">
                <a:moveTo>
                  <a:pt x="0" y="0"/>
                </a:moveTo>
                <a:lnTo>
                  <a:pt x="92655" y="78694"/>
                </a:lnTo>
                <a:lnTo>
                  <a:pt x="0" y="157370"/>
                </a:lnTo>
              </a:path>
            </a:pathLst>
          </a:custGeom>
          <a:ln w="200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9414563" y="4736754"/>
            <a:ext cx="140970" cy="0"/>
          </a:xfrm>
          <a:custGeom>
            <a:avLst/>
            <a:gdLst/>
            <a:ahLst/>
            <a:cxnLst/>
            <a:rect l="l" t="t" r="r" b="b"/>
            <a:pathLst>
              <a:path w="140970">
                <a:moveTo>
                  <a:pt x="0" y="0"/>
                </a:moveTo>
                <a:lnTo>
                  <a:pt x="140675"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9987417" y="4483841"/>
            <a:ext cx="331470" cy="0"/>
          </a:xfrm>
          <a:custGeom>
            <a:avLst/>
            <a:gdLst/>
            <a:ahLst/>
            <a:cxnLst/>
            <a:rect l="l" t="t" r="r" b="b"/>
            <a:pathLst>
              <a:path w="331470">
                <a:moveTo>
                  <a:pt x="0" y="0"/>
                </a:moveTo>
                <a:lnTo>
                  <a:pt x="330925"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10307642" y="4438317"/>
            <a:ext cx="128905" cy="91440"/>
          </a:xfrm>
          <a:custGeom>
            <a:avLst/>
            <a:gdLst/>
            <a:ahLst/>
            <a:cxnLst/>
            <a:rect l="l" t="t" r="r" b="b"/>
            <a:pathLst>
              <a:path w="128904" h="91439">
                <a:moveTo>
                  <a:pt x="0" y="0"/>
                </a:moveTo>
                <a:lnTo>
                  <a:pt x="0" y="91048"/>
                </a:lnTo>
                <a:lnTo>
                  <a:pt x="128418" y="455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txBox="1"/>
          <p:nvPr/>
        </p:nvSpPr>
        <p:spPr>
          <a:xfrm>
            <a:off x="10073043" y="4238171"/>
            <a:ext cx="28702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30" normalizeH="0" baseline="0" noProof="0" dirty="0">
                <a:ln>
                  <a:noFill/>
                </a:ln>
                <a:solidFill>
                  <a:prstClr val="black"/>
                </a:solidFill>
                <a:effectLst/>
                <a:uLnTx/>
                <a:uFillTx/>
                <a:latin typeface="Calibri"/>
                <a:ea typeface="+mn-ea"/>
                <a:cs typeface="Calibri"/>
              </a:rPr>
              <a:t>Sum</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30" name="object 30"/>
          <p:cNvSpPr txBox="1"/>
          <p:nvPr/>
        </p:nvSpPr>
        <p:spPr>
          <a:xfrm>
            <a:off x="7070083" y="3316692"/>
            <a:ext cx="110489"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30" normalizeH="0" baseline="0" noProof="0" dirty="0">
                <a:ln>
                  <a:noFill/>
                </a:ln>
                <a:solidFill>
                  <a:prstClr val="black"/>
                </a:solidFill>
                <a:effectLst/>
                <a:uLnTx/>
                <a:uFillTx/>
                <a:latin typeface="Calibri"/>
                <a:ea typeface="+mn-ea"/>
                <a:cs typeface="Calibri"/>
              </a:rPr>
              <a:t>A</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31" name="object 31"/>
          <p:cNvSpPr/>
          <p:nvPr/>
        </p:nvSpPr>
        <p:spPr>
          <a:xfrm>
            <a:off x="7030756" y="4430535"/>
            <a:ext cx="680085" cy="0"/>
          </a:xfrm>
          <a:custGeom>
            <a:avLst/>
            <a:gdLst/>
            <a:ahLst/>
            <a:cxnLst/>
            <a:rect l="l" t="t" r="r" b="b"/>
            <a:pathLst>
              <a:path w="680084">
                <a:moveTo>
                  <a:pt x="0" y="0"/>
                </a:moveTo>
                <a:lnTo>
                  <a:pt x="679760"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7699815" y="4385010"/>
            <a:ext cx="128905" cy="91440"/>
          </a:xfrm>
          <a:custGeom>
            <a:avLst/>
            <a:gdLst/>
            <a:ahLst/>
            <a:cxnLst/>
            <a:rect l="l" t="t" r="r" b="b"/>
            <a:pathLst>
              <a:path w="128904" h="91439">
                <a:moveTo>
                  <a:pt x="0" y="0"/>
                </a:moveTo>
                <a:lnTo>
                  <a:pt x="0" y="91048"/>
                </a:lnTo>
                <a:lnTo>
                  <a:pt x="128446" y="455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txBox="1"/>
          <p:nvPr/>
        </p:nvSpPr>
        <p:spPr>
          <a:xfrm>
            <a:off x="7349622" y="4615303"/>
            <a:ext cx="203835"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Clk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34" name="object 34"/>
          <p:cNvSpPr/>
          <p:nvPr/>
        </p:nvSpPr>
        <p:spPr>
          <a:xfrm>
            <a:off x="7817924" y="5130894"/>
            <a:ext cx="432434" cy="601345"/>
          </a:xfrm>
          <a:custGeom>
            <a:avLst/>
            <a:gdLst/>
            <a:ahLst/>
            <a:cxnLst/>
            <a:rect l="l" t="t" r="r" b="b"/>
            <a:pathLst>
              <a:path w="432434" h="601345">
                <a:moveTo>
                  <a:pt x="0" y="601038"/>
                </a:moveTo>
                <a:lnTo>
                  <a:pt x="432178" y="601038"/>
                </a:lnTo>
                <a:lnTo>
                  <a:pt x="432178" y="0"/>
                </a:lnTo>
                <a:lnTo>
                  <a:pt x="0" y="0"/>
                </a:lnTo>
                <a:lnTo>
                  <a:pt x="0" y="601038"/>
                </a:lnTo>
                <a:close/>
              </a:path>
            </a:pathLst>
          </a:custGeom>
          <a:ln w="2018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7828260" y="5521904"/>
            <a:ext cx="92710" cy="157480"/>
          </a:xfrm>
          <a:custGeom>
            <a:avLst/>
            <a:gdLst/>
            <a:ahLst/>
            <a:cxnLst/>
            <a:rect l="l" t="t" r="r" b="b"/>
            <a:pathLst>
              <a:path w="92709" h="157479">
                <a:moveTo>
                  <a:pt x="0" y="0"/>
                </a:moveTo>
                <a:lnTo>
                  <a:pt x="92564" y="78704"/>
                </a:lnTo>
                <a:lnTo>
                  <a:pt x="0" y="157415"/>
                </a:lnTo>
              </a:path>
            </a:pathLst>
          </a:custGeom>
          <a:ln w="20079">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7566868" y="5612398"/>
            <a:ext cx="251460" cy="0"/>
          </a:xfrm>
          <a:custGeom>
            <a:avLst/>
            <a:gdLst/>
            <a:ahLst/>
            <a:cxnLst/>
            <a:rect l="l" t="t" r="r" b="b"/>
            <a:pathLst>
              <a:path w="251459">
                <a:moveTo>
                  <a:pt x="0" y="0"/>
                </a:moveTo>
                <a:lnTo>
                  <a:pt x="251057"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9094026" y="4398457"/>
            <a:ext cx="185023" cy="195477"/>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9187726" y="4708935"/>
            <a:ext cx="0" cy="597535"/>
          </a:xfrm>
          <a:custGeom>
            <a:avLst/>
            <a:gdLst/>
            <a:ahLst/>
            <a:cxnLst/>
            <a:rect l="l" t="t" r="r" b="b"/>
            <a:pathLst>
              <a:path h="597535">
                <a:moveTo>
                  <a:pt x="0" y="597050"/>
                </a:moveTo>
                <a:lnTo>
                  <a:pt x="0" y="0"/>
                </a:lnTo>
              </a:path>
            </a:pathLst>
          </a:custGeom>
          <a:ln w="1975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9144920" y="4583742"/>
            <a:ext cx="85725" cy="137160"/>
          </a:xfrm>
          <a:custGeom>
            <a:avLst/>
            <a:gdLst/>
            <a:ahLst/>
            <a:cxnLst/>
            <a:rect l="l" t="t" r="r" b="b"/>
            <a:pathLst>
              <a:path w="85725" h="137160">
                <a:moveTo>
                  <a:pt x="42806" y="0"/>
                </a:moveTo>
                <a:lnTo>
                  <a:pt x="0" y="136573"/>
                </a:lnTo>
                <a:lnTo>
                  <a:pt x="85612" y="136573"/>
                </a:lnTo>
                <a:lnTo>
                  <a:pt x="42806"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7689526" y="5236141"/>
            <a:ext cx="128905" cy="91440"/>
          </a:xfrm>
          <a:custGeom>
            <a:avLst/>
            <a:gdLst/>
            <a:ahLst/>
            <a:cxnLst/>
            <a:rect l="l" t="t" r="r" b="b"/>
            <a:pathLst>
              <a:path w="128904" h="91439">
                <a:moveTo>
                  <a:pt x="0" y="0"/>
                </a:moveTo>
                <a:lnTo>
                  <a:pt x="0" y="91048"/>
                </a:lnTo>
                <a:lnTo>
                  <a:pt x="128400" y="45524"/>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txBox="1"/>
          <p:nvPr/>
        </p:nvSpPr>
        <p:spPr>
          <a:xfrm>
            <a:off x="7339333" y="5466434"/>
            <a:ext cx="203835"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0" normalizeH="0" baseline="0" noProof="0" dirty="0">
                <a:ln>
                  <a:noFill/>
                </a:ln>
                <a:solidFill>
                  <a:prstClr val="black"/>
                </a:solidFill>
                <a:effectLst/>
                <a:uLnTx/>
                <a:uFillTx/>
                <a:latin typeface="Calibri"/>
                <a:ea typeface="+mn-ea"/>
                <a:cs typeface="Calibri"/>
              </a:rPr>
              <a:t>Clk</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2" name="object 42"/>
          <p:cNvSpPr/>
          <p:nvPr/>
        </p:nvSpPr>
        <p:spPr>
          <a:xfrm>
            <a:off x="8256323" y="5305984"/>
            <a:ext cx="931544" cy="0"/>
          </a:xfrm>
          <a:custGeom>
            <a:avLst/>
            <a:gdLst/>
            <a:ahLst/>
            <a:cxnLst/>
            <a:rect l="l" t="t" r="r" b="b"/>
            <a:pathLst>
              <a:path w="931545">
                <a:moveTo>
                  <a:pt x="0" y="0"/>
                </a:moveTo>
                <a:lnTo>
                  <a:pt x="931402"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8867502" y="4498627"/>
            <a:ext cx="245110" cy="0"/>
          </a:xfrm>
          <a:custGeom>
            <a:avLst/>
            <a:gdLst/>
            <a:ahLst/>
            <a:cxnLst/>
            <a:rect l="l" t="t" r="r" b="b"/>
            <a:pathLst>
              <a:path w="245109">
                <a:moveTo>
                  <a:pt x="0" y="0"/>
                </a:moveTo>
                <a:lnTo>
                  <a:pt x="244947" y="0"/>
                </a:lnTo>
              </a:path>
            </a:pathLst>
          </a:custGeom>
          <a:ln w="2101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txBox="1"/>
          <p:nvPr/>
        </p:nvSpPr>
        <p:spPr>
          <a:xfrm>
            <a:off x="7028922" y="4192160"/>
            <a:ext cx="10541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30" normalizeH="0" baseline="0" noProof="0" dirty="0">
                <a:ln>
                  <a:noFill/>
                </a:ln>
                <a:solidFill>
                  <a:prstClr val="black"/>
                </a:solidFill>
                <a:effectLst/>
                <a:uLnTx/>
                <a:uFillTx/>
                <a:latin typeface="Calibri"/>
                <a:ea typeface="+mn-ea"/>
                <a:cs typeface="Calibri"/>
              </a:rPr>
              <a:t>B</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5" name="object 45"/>
          <p:cNvSpPr txBox="1"/>
          <p:nvPr/>
        </p:nvSpPr>
        <p:spPr>
          <a:xfrm>
            <a:off x="6913172" y="5053018"/>
            <a:ext cx="80010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tab pos="786765" algn="l"/>
              </a:tabLst>
              <a:defRPr/>
            </a:pPr>
            <a:r>
              <a:rPr kumimoji="0" sz="1200" b="0" i="0" u="heavy" strike="noStrike" kern="1200" cap="none" spc="-855" normalizeH="0" baseline="0" noProof="0" dirty="0">
                <a:ln>
                  <a:noFill/>
                </a:ln>
                <a:solidFill>
                  <a:prstClr val="black"/>
                </a:solidFill>
                <a:effectLst/>
                <a:uLnTx/>
                <a:uFill>
                  <a:solidFill>
                    <a:srgbClr val="000000"/>
                  </a:solidFill>
                </a:uFill>
                <a:latin typeface="Calibri"/>
                <a:ea typeface="+mn-ea"/>
                <a:cs typeface="Calibri"/>
              </a:rPr>
              <a:t> </a:t>
            </a:r>
            <a:r>
              <a:rPr kumimoji="0" sz="1200" b="0" i="0" u="heavy" strike="noStrike" kern="1200" cap="none" spc="-30" normalizeH="0" baseline="0" noProof="0" dirty="0">
                <a:ln>
                  <a:noFill/>
                </a:ln>
                <a:solidFill>
                  <a:prstClr val="black"/>
                </a:solidFill>
                <a:effectLst/>
                <a:uLnTx/>
                <a:uFill>
                  <a:solidFill>
                    <a:srgbClr val="000000"/>
                  </a:solidFill>
                </a:uFill>
                <a:latin typeface="Calibri"/>
                <a:ea typeface="+mn-ea"/>
                <a:cs typeface="Calibri"/>
              </a:rPr>
              <a:t>C	</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6" name="object 46"/>
          <p:cNvSpPr txBox="1"/>
          <p:nvPr/>
        </p:nvSpPr>
        <p:spPr>
          <a:xfrm>
            <a:off x="8465795" y="3355115"/>
            <a:ext cx="16129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rA</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7" name="object 47"/>
          <p:cNvSpPr txBox="1"/>
          <p:nvPr/>
        </p:nvSpPr>
        <p:spPr>
          <a:xfrm>
            <a:off x="8438630" y="4152764"/>
            <a:ext cx="15621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rB</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
        <p:nvSpPr>
          <p:cNvPr id="48" name="object 48"/>
          <p:cNvSpPr txBox="1"/>
          <p:nvPr/>
        </p:nvSpPr>
        <p:spPr>
          <a:xfrm>
            <a:off x="8439453" y="5008749"/>
            <a:ext cx="154940" cy="200696"/>
          </a:xfrm>
          <a:prstGeom prst="rect">
            <a:avLst/>
          </a:prstGeom>
        </p:spPr>
        <p:txBody>
          <a:bodyPr vert="horz" wrap="square" lIns="0" tIns="15875" rIns="0" bIns="0" rtlCol="0">
            <a:spAutoFit/>
          </a:bodyPr>
          <a:lstStyle/>
          <a:p>
            <a:pPr marL="12700" marR="0" lvl="0" indent="0" algn="l" defTabSz="914400" rtl="0" eaLnBrk="1" fontAlgn="auto" latinLnBrk="0" hangingPunct="1">
              <a:lnSpc>
                <a:spcPct val="100000"/>
              </a:lnSpc>
              <a:spcBef>
                <a:spcPts val="125"/>
              </a:spcBef>
              <a:spcAft>
                <a:spcPts val="0"/>
              </a:spcAft>
              <a:buClrTx/>
              <a:buSzTx/>
              <a:buFontTx/>
              <a:buNone/>
              <a:tabLst/>
              <a:defRPr/>
            </a:pPr>
            <a:r>
              <a:rPr kumimoji="0" sz="1200" b="0" i="0" u="none" strike="noStrike" kern="1200" cap="none" spc="-25" normalizeH="0" baseline="0" noProof="0" dirty="0">
                <a:ln>
                  <a:noFill/>
                </a:ln>
                <a:solidFill>
                  <a:prstClr val="black"/>
                </a:solidFill>
                <a:effectLst/>
                <a:uLnTx/>
                <a:uFillTx/>
                <a:latin typeface="Calibri"/>
                <a:ea typeface="+mn-ea"/>
                <a:cs typeface="Calibri"/>
              </a:rPr>
              <a:t>rC</a:t>
            </a:r>
            <a:endParaRPr kumimoji="0" sz="120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Register Balancing (to Improve Timing)</a:t>
            </a:r>
            <a:endParaRPr lang="en-US"/>
          </a:p>
        </p:txBody>
      </p:sp>
      <p:sp>
        <p:nvSpPr>
          <p:cNvPr id="46" name="內容版面配置區 45">
            <a:extLst>
              <a:ext uri="{FF2B5EF4-FFF2-40B4-BE49-F238E27FC236}">
                <a16:creationId xmlns:a16="http://schemas.microsoft.com/office/drawing/2014/main" id="{7A2C31C5-A808-761A-371B-3464AC6AA733}"/>
              </a:ext>
            </a:extLst>
          </p:cNvPr>
          <p:cNvSpPr>
            <a:spLocks noGrp="1"/>
          </p:cNvSpPr>
          <p:nvPr>
            <p:ph idx="1"/>
          </p:nvPr>
        </p:nvSpPr>
        <p:spPr/>
        <p:txBody>
          <a:bodyPr/>
          <a:lstStyle/>
          <a:p>
            <a:r>
              <a:rPr lang="en-US" dirty="0"/>
              <a:t>Redistribute logic evenly between registers to minimize the worst-case  delay between any two registers</a:t>
            </a:r>
          </a:p>
          <a:p>
            <a:pPr lvl="1"/>
            <a:r>
              <a:rPr lang="en-US" dirty="0"/>
              <a:t>b/c clock is limited by only the worst-case delay</a:t>
            </a:r>
          </a:p>
        </p:txBody>
      </p:sp>
      <p:sp>
        <p:nvSpPr>
          <p:cNvPr id="4" name="object 4"/>
          <p:cNvSpPr txBox="1"/>
          <p:nvPr/>
        </p:nvSpPr>
        <p:spPr>
          <a:xfrm>
            <a:off x="2423592" y="2924944"/>
            <a:ext cx="3081655" cy="2800985"/>
          </a:xfrm>
          <a:prstGeom prst="rect">
            <a:avLst/>
          </a:prstGeom>
          <a:ln w="31750">
            <a:solidFill>
              <a:srgbClr val="C0C0C0"/>
            </a:solidFill>
          </a:ln>
        </p:spPr>
        <p:txBody>
          <a:bodyPr vert="horz" wrap="square" lIns="0" tIns="33655" rIns="0" bIns="0" rtlCol="0">
            <a:spAutoFit/>
          </a:bodyPr>
          <a:lstStyle/>
          <a:p>
            <a:pPr marL="91440" marR="1217295" lvl="0" indent="0" algn="l" defTabSz="914400" rtl="0" eaLnBrk="1" fontAlgn="auto" latinLnBrk="0" hangingPunct="1">
              <a:lnSpc>
                <a:spcPct val="100000"/>
              </a:lnSpc>
              <a:spcBef>
                <a:spcPts val="265"/>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module </a:t>
            </a:r>
            <a:r>
              <a:rPr kumimoji="0" sz="1600" b="0" i="0" u="none" strike="noStrike" kern="1200" cap="none" spc="-5" normalizeH="0" baseline="0" noProof="0" dirty="0">
                <a:ln>
                  <a:noFill/>
                </a:ln>
                <a:solidFill>
                  <a:prstClr val="black"/>
                </a:solidFill>
                <a:effectLst/>
                <a:uLnTx/>
                <a:uFillTx/>
                <a:latin typeface="Calibri"/>
                <a:ea typeface="+mn-ea"/>
                <a:cs typeface="Calibri"/>
              </a:rPr>
              <a:t>adder(  </a:t>
            </a:r>
            <a:r>
              <a:rPr kumimoji="0" sz="1600" b="0" i="0" u="none" strike="noStrike" kern="1200" cap="none" spc="-10" normalizeH="0" baseline="0" noProof="0" dirty="0">
                <a:ln>
                  <a:noFill/>
                </a:ln>
                <a:solidFill>
                  <a:srgbClr val="0000FF"/>
                </a:solidFill>
                <a:effectLst/>
                <a:uLnTx/>
                <a:uFillTx/>
                <a:latin typeface="Calibri"/>
                <a:ea typeface="+mn-ea"/>
                <a:cs typeface="Calibri"/>
              </a:rPr>
              <a:t>output </a:t>
            </a: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10" normalizeH="0" baseline="0" noProof="0" dirty="0">
                <a:ln>
                  <a:noFill/>
                </a:ln>
                <a:solidFill>
                  <a:prstClr val="black"/>
                </a:solidFill>
                <a:effectLst/>
                <a:uLnTx/>
                <a:uFillTx/>
                <a:latin typeface="Calibri"/>
                <a:ea typeface="+mn-ea"/>
                <a:cs typeface="Calibri"/>
              </a:rPr>
              <a:t>Sum,  </a:t>
            </a:r>
            <a:r>
              <a:rPr kumimoji="0" sz="1600" b="0" i="0" u="none" strike="noStrike" kern="1200" cap="none" spc="-5" normalizeH="0" baseline="0" noProof="0" dirty="0">
                <a:ln>
                  <a:noFill/>
                </a:ln>
                <a:solidFill>
                  <a:srgbClr val="0000FF"/>
                </a:solidFill>
                <a:effectLst/>
                <a:uLnTx/>
                <a:uFillTx/>
                <a:latin typeface="Calibri"/>
                <a:ea typeface="+mn-ea"/>
                <a:cs typeface="Calibri"/>
              </a:rPr>
              <a:t>input </a:t>
            </a:r>
            <a:r>
              <a:rPr kumimoji="0" sz="1600" b="0" i="0" u="none" strike="noStrike" kern="1200" cap="none" spc="-5" normalizeH="0" baseline="0" noProof="0" dirty="0">
                <a:ln>
                  <a:noFill/>
                </a:ln>
                <a:solidFill>
                  <a:prstClr val="black"/>
                </a:solidFill>
                <a:effectLst/>
                <a:uLnTx/>
                <a:uFillTx/>
                <a:latin typeface="Calibri"/>
                <a:ea typeface="+mn-ea"/>
                <a:cs typeface="Calibri"/>
              </a:rPr>
              <a:t>[7:0] </a:t>
            </a:r>
            <a:r>
              <a:rPr kumimoji="0" sz="1600" b="0" i="0" u="none" strike="noStrike" kern="1200" cap="none" spc="0" normalizeH="0" baseline="0" noProof="0" dirty="0">
                <a:ln>
                  <a:noFill/>
                </a:ln>
                <a:solidFill>
                  <a:prstClr val="black"/>
                </a:solidFill>
                <a:effectLst/>
                <a:uLnTx/>
                <a:uFillTx/>
                <a:latin typeface="Calibri"/>
                <a:ea typeface="+mn-ea"/>
                <a:cs typeface="Calibri"/>
              </a:rPr>
              <a:t>A, </a:t>
            </a:r>
            <a:r>
              <a:rPr kumimoji="0" sz="1600" b="0" i="0" u="none" strike="noStrike" kern="1200" cap="none" spc="-20" normalizeH="0" baseline="0" noProof="0" dirty="0">
                <a:ln>
                  <a:noFill/>
                </a:ln>
                <a:solidFill>
                  <a:prstClr val="black"/>
                </a:solidFill>
                <a:effectLst/>
                <a:uLnTx/>
                <a:uFillTx/>
                <a:latin typeface="Calibri"/>
                <a:ea typeface="+mn-ea"/>
                <a:cs typeface="Calibri"/>
              </a:rPr>
              <a:t>B, </a:t>
            </a:r>
            <a:r>
              <a:rPr kumimoji="0" sz="1600" b="0" i="0" u="none" strike="noStrike" kern="1200" cap="none" spc="-10" normalizeH="0" baseline="0" noProof="0" dirty="0">
                <a:ln>
                  <a:noFill/>
                </a:ln>
                <a:solidFill>
                  <a:prstClr val="black"/>
                </a:solidFill>
                <a:effectLst/>
                <a:uLnTx/>
                <a:uFillTx/>
                <a:latin typeface="Calibri"/>
                <a:ea typeface="+mn-ea"/>
                <a:cs typeface="Calibri"/>
              </a:rPr>
              <a:t>C,  </a:t>
            </a:r>
            <a:r>
              <a:rPr kumimoji="0" sz="1600" b="0" i="0" u="none" strike="noStrike" kern="1200" cap="none" spc="-5" normalizeH="0" baseline="0" noProof="0" dirty="0">
                <a:ln>
                  <a:noFill/>
                </a:ln>
                <a:solidFill>
                  <a:srgbClr val="0000FF"/>
                </a:solidFill>
                <a:effectLst/>
                <a:uLnTx/>
                <a:uFillTx/>
                <a:latin typeface="Calibri"/>
                <a:ea typeface="+mn-ea"/>
                <a:cs typeface="Calibri"/>
              </a:rPr>
              <a:t>input</a:t>
            </a:r>
            <a:r>
              <a:rPr kumimoji="0" sz="1600" b="0" i="0" u="none" strike="noStrike" kern="1200" cap="none" spc="-15" normalizeH="0" baseline="0" noProof="0" dirty="0">
                <a:ln>
                  <a:noFill/>
                </a:ln>
                <a:solidFill>
                  <a:srgbClr val="0000FF"/>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clk);</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reg </a:t>
            </a:r>
            <a:r>
              <a:rPr kumimoji="0" sz="1600" b="0" i="0" u="none" strike="noStrike" kern="1200" cap="none" spc="-5" normalizeH="0" baseline="0" noProof="0" dirty="0">
                <a:ln>
                  <a:noFill/>
                </a:ln>
                <a:solidFill>
                  <a:prstClr val="black"/>
                </a:solidFill>
                <a:effectLst/>
                <a:uLnTx/>
                <a:uFillTx/>
                <a:latin typeface="Calibri"/>
                <a:ea typeface="+mn-ea"/>
                <a:cs typeface="Calibri"/>
              </a:rPr>
              <a:t>[7:0] rABSum,</a:t>
            </a:r>
            <a:r>
              <a:rPr kumimoji="0" sz="1600" b="0" i="0" u="none" strike="noStrike" kern="1200" cap="none" spc="55"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rC;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61214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5" normalizeH="0" baseline="0" noProof="0" dirty="0">
                <a:ln>
                  <a:noFill/>
                </a:ln>
                <a:solidFill>
                  <a:srgbClr val="0000FF"/>
                </a:solidFill>
                <a:effectLst/>
                <a:uLnTx/>
                <a:uFillTx/>
                <a:latin typeface="Calibri"/>
                <a:ea typeface="+mn-ea"/>
                <a:cs typeface="Calibri"/>
              </a:rPr>
              <a:t>always </a:t>
            </a:r>
            <a:r>
              <a:rPr kumimoji="0" sz="1600" b="0" i="0" u="none" strike="noStrike" kern="1200" cap="none" spc="-10" normalizeH="0" baseline="0" noProof="0" dirty="0">
                <a:ln>
                  <a:noFill/>
                </a:ln>
                <a:solidFill>
                  <a:prstClr val="black"/>
                </a:solidFill>
                <a:effectLst/>
                <a:uLnTx/>
                <a:uFillTx/>
                <a:latin typeface="Calibri"/>
                <a:ea typeface="+mn-ea"/>
                <a:cs typeface="Calibri"/>
              </a:rPr>
              <a:t>@(</a:t>
            </a:r>
            <a:r>
              <a:rPr kumimoji="0" sz="1600" b="0" i="0" u="none" strike="noStrike" kern="1200" cap="none" spc="-10" normalizeH="0" baseline="0" noProof="0" dirty="0">
                <a:ln>
                  <a:noFill/>
                </a:ln>
                <a:solidFill>
                  <a:srgbClr val="0000FF"/>
                </a:solidFill>
                <a:effectLst/>
                <a:uLnTx/>
                <a:uFillTx/>
                <a:latin typeface="Calibri"/>
                <a:ea typeface="+mn-ea"/>
                <a:cs typeface="Calibri"/>
              </a:rPr>
              <a:t>posedge </a:t>
            </a:r>
            <a:r>
              <a:rPr kumimoji="0" sz="1600" b="0" i="0" u="none" strike="noStrike" kern="1200" cap="none" spc="-5" normalizeH="0" baseline="0" noProof="0" dirty="0">
                <a:ln>
                  <a:noFill/>
                </a:ln>
                <a:solidFill>
                  <a:prstClr val="black"/>
                </a:solidFill>
                <a:effectLst/>
                <a:uLnTx/>
                <a:uFillTx/>
                <a:latin typeface="Calibri"/>
                <a:ea typeface="+mn-ea"/>
                <a:cs typeface="Calibri"/>
              </a:rPr>
              <a:t>clk) </a:t>
            </a:r>
            <a:r>
              <a:rPr kumimoji="0" sz="1600" b="0" i="0" u="none" strike="noStrike" kern="1200" cap="none" spc="-5" normalizeH="0" baseline="0" noProof="0" dirty="0">
                <a:ln>
                  <a:noFill/>
                </a:ln>
                <a:solidFill>
                  <a:srgbClr val="0000FF"/>
                </a:solidFill>
                <a:effectLst/>
                <a:uLnTx/>
                <a:uFillTx/>
                <a:latin typeface="Calibri"/>
                <a:ea typeface="+mn-ea"/>
                <a:cs typeface="Calibri"/>
              </a:rPr>
              <a:t>begin  </a:t>
            </a:r>
            <a:r>
              <a:rPr kumimoji="0" sz="1600" b="0" i="0" u="none" strike="noStrike" kern="1200" cap="none" spc="-5" normalizeH="0" baseline="0" noProof="0" dirty="0">
                <a:ln>
                  <a:noFill/>
                </a:ln>
                <a:solidFill>
                  <a:prstClr val="black"/>
                </a:solidFill>
                <a:effectLst/>
                <a:uLnTx/>
                <a:uFillTx/>
                <a:latin typeface="Calibri"/>
                <a:ea typeface="+mn-ea"/>
                <a:cs typeface="Calibri"/>
              </a:rPr>
              <a:t>rABSum &lt;= A +</a:t>
            </a:r>
            <a:r>
              <a:rPr kumimoji="0" sz="1600" b="0" i="0" u="none" strike="noStrike" kern="1200" cap="none" spc="35" normalizeH="0" baseline="0" noProof="0" dirty="0">
                <a:ln>
                  <a:noFill/>
                </a:ln>
                <a:solidFill>
                  <a:prstClr val="black"/>
                </a:solidFill>
                <a:effectLst/>
                <a:uLnTx/>
                <a:uFillTx/>
                <a:latin typeface="Calibri"/>
                <a:ea typeface="+mn-ea"/>
                <a:cs typeface="Calibri"/>
              </a:rPr>
              <a:t> </a:t>
            </a:r>
            <a:r>
              <a:rPr kumimoji="0" sz="1600" b="0" i="0" u="none" strike="noStrike" kern="1200" cap="none" spc="-5" normalizeH="0" baseline="0" noProof="0" dirty="0">
                <a:ln>
                  <a:noFill/>
                </a:ln>
                <a:solidFill>
                  <a:prstClr val="black"/>
                </a:solidFill>
                <a:effectLst/>
                <a:uLnTx/>
                <a:uFillTx/>
                <a:latin typeface="Calibri"/>
                <a:ea typeface="+mn-ea"/>
                <a:cs typeface="Calibri"/>
              </a:rPr>
              <a:t>B;</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rC &lt;=</a:t>
            </a:r>
            <a:r>
              <a:rPr kumimoji="0" sz="1600" b="0" i="0" u="none" strike="noStrike" kern="1200" cap="none" spc="1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1235075"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10" normalizeH="0" baseline="0" noProof="0" dirty="0">
                <a:ln>
                  <a:noFill/>
                </a:ln>
                <a:solidFill>
                  <a:prstClr val="black"/>
                </a:solidFill>
                <a:effectLst/>
                <a:uLnTx/>
                <a:uFillTx/>
                <a:latin typeface="Calibri"/>
                <a:ea typeface="+mn-ea"/>
                <a:cs typeface="Calibri"/>
              </a:rPr>
              <a:t>Sum </a:t>
            </a:r>
            <a:r>
              <a:rPr kumimoji="0" sz="1600" b="0" i="0" u="none" strike="noStrike" kern="1200" cap="none" spc="-5" normalizeH="0" baseline="0" noProof="0" dirty="0">
                <a:ln>
                  <a:noFill/>
                </a:ln>
                <a:solidFill>
                  <a:prstClr val="black"/>
                </a:solidFill>
                <a:effectLst/>
                <a:uLnTx/>
                <a:uFillTx/>
                <a:latin typeface="Calibri"/>
                <a:ea typeface="+mn-ea"/>
                <a:cs typeface="Calibri"/>
              </a:rPr>
              <a:t>&lt;= rABSum + rC;  </a:t>
            </a:r>
            <a:r>
              <a:rPr kumimoji="0" sz="1600" b="0" i="0" u="none" strike="noStrike" kern="1200" cap="none" spc="-5" normalizeH="0" baseline="0" noProof="0" dirty="0">
                <a:ln>
                  <a:noFill/>
                </a:ln>
                <a:solidFill>
                  <a:srgbClr val="0000FF"/>
                </a:solidFill>
                <a:effectLst/>
                <a:uLnTx/>
                <a:uFillTx/>
                <a:latin typeface="Calibri"/>
                <a:ea typeface="+mn-ea"/>
                <a:cs typeface="Calibri"/>
              </a:rPr>
              <a:t>end</a:t>
            </a:r>
            <a:endParaRPr kumimoji="0" sz="1600" b="0" i="0" u="none" strike="noStrike" kern="1200" cap="none" spc="0" normalizeH="0" baseline="0" noProof="0">
              <a:ln>
                <a:noFill/>
              </a:ln>
              <a:solidFill>
                <a:prstClr val="black"/>
              </a:solidFill>
              <a:effectLst/>
              <a:uLnTx/>
              <a:uFillTx/>
              <a:latin typeface="Calibri"/>
              <a:ea typeface="+mn-ea"/>
              <a:cs typeface="Calibri"/>
            </a:endParaRPr>
          </a:p>
          <a:p>
            <a:pPr marL="91440" marR="0" lvl="0" indent="0" algn="l" defTabSz="914400" rtl="0" eaLnBrk="1" fontAlgn="auto" latinLnBrk="0" hangingPunct="1">
              <a:lnSpc>
                <a:spcPct val="100000"/>
              </a:lnSpc>
              <a:spcBef>
                <a:spcPts val="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endmodule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p:nvPr/>
        </p:nvSpPr>
        <p:spPr>
          <a:xfrm>
            <a:off x="5717464" y="4417194"/>
            <a:ext cx="901700" cy="268605"/>
          </a:xfrm>
          <a:custGeom>
            <a:avLst/>
            <a:gdLst/>
            <a:ahLst/>
            <a:cxnLst/>
            <a:rect l="l" t="t" r="r" b="b"/>
            <a:pathLst>
              <a:path w="901700" h="268604">
                <a:moveTo>
                  <a:pt x="789559" y="0"/>
                </a:moveTo>
                <a:lnTo>
                  <a:pt x="789559" y="67056"/>
                </a:lnTo>
                <a:lnTo>
                  <a:pt x="0" y="67056"/>
                </a:lnTo>
                <a:lnTo>
                  <a:pt x="0" y="201168"/>
                </a:lnTo>
                <a:lnTo>
                  <a:pt x="789559" y="201168"/>
                </a:lnTo>
                <a:lnTo>
                  <a:pt x="789559" y="268224"/>
                </a:lnTo>
                <a:lnTo>
                  <a:pt x="901700" y="134112"/>
                </a:lnTo>
                <a:lnTo>
                  <a:pt x="789559" y="0"/>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5717464" y="4417194"/>
            <a:ext cx="901700" cy="268605"/>
          </a:xfrm>
          <a:custGeom>
            <a:avLst/>
            <a:gdLst/>
            <a:ahLst/>
            <a:cxnLst/>
            <a:rect l="l" t="t" r="r" b="b"/>
            <a:pathLst>
              <a:path w="901700" h="268604">
                <a:moveTo>
                  <a:pt x="789559" y="268224"/>
                </a:moveTo>
                <a:lnTo>
                  <a:pt x="789559" y="201168"/>
                </a:lnTo>
                <a:lnTo>
                  <a:pt x="0" y="201168"/>
                </a:lnTo>
                <a:lnTo>
                  <a:pt x="0" y="67056"/>
                </a:lnTo>
                <a:lnTo>
                  <a:pt x="789559" y="67056"/>
                </a:lnTo>
                <a:lnTo>
                  <a:pt x="789559" y="0"/>
                </a:lnTo>
                <a:lnTo>
                  <a:pt x="901700" y="134112"/>
                </a:lnTo>
                <a:lnTo>
                  <a:pt x="789559" y="268224"/>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6776391" y="3374142"/>
            <a:ext cx="3973829" cy="2273300"/>
          </a:xfrm>
          <a:custGeom>
            <a:avLst/>
            <a:gdLst/>
            <a:ahLst/>
            <a:cxnLst/>
            <a:rect l="l" t="t" r="r" b="b"/>
            <a:pathLst>
              <a:path w="3973829" h="2273300">
                <a:moveTo>
                  <a:pt x="0" y="378840"/>
                </a:moveTo>
                <a:lnTo>
                  <a:pt x="2950" y="331331"/>
                </a:lnTo>
                <a:lnTo>
                  <a:pt x="11566" y="285579"/>
                </a:lnTo>
                <a:lnTo>
                  <a:pt x="25491" y="241941"/>
                </a:lnTo>
                <a:lnTo>
                  <a:pt x="44373" y="200772"/>
                </a:lnTo>
                <a:lnTo>
                  <a:pt x="67857" y="162426"/>
                </a:lnTo>
                <a:lnTo>
                  <a:pt x="95587" y="127261"/>
                </a:lnTo>
                <a:lnTo>
                  <a:pt x="127210" y="95631"/>
                </a:lnTo>
                <a:lnTo>
                  <a:pt x="162371" y="67891"/>
                </a:lnTo>
                <a:lnTo>
                  <a:pt x="200715" y="44398"/>
                </a:lnTo>
                <a:lnTo>
                  <a:pt x="241889" y="25507"/>
                </a:lnTo>
                <a:lnTo>
                  <a:pt x="285538" y="11573"/>
                </a:lnTo>
                <a:lnTo>
                  <a:pt x="331306" y="2952"/>
                </a:lnTo>
                <a:lnTo>
                  <a:pt x="378840" y="0"/>
                </a:lnTo>
                <a:lnTo>
                  <a:pt x="3594607" y="0"/>
                </a:lnTo>
                <a:lnTo>
                  <a:pt x="3642117" y="2952"/>
                </a:lnTo>
                <a:lnTo>
                  <a:pt x="3687869" y="11573"/>
                </a:lnTo>
                <a:lnTo>
                  <a:pt x="3731507" y="25507"/>
                </a:lnTo>
                <a:lnTo>
                  <a:pt x="3772676" y="44398"/>
                </a:lnTo>
                <a:lnTo>
                  <a:pt x="3811022" y="67891"/>
                </a:lnTo>
                <a:lnTo>
                  <a:pt x="3846187" y="95631"/>
                </a:lnTo>
                <a:lnTo>
                  <a:pt x="3877817" y="127261"/>
                </a:lnTo>
                <a:lnTo>
                  <a:pt x="3905557" y="162426"/>
                </a:lnTo>
                <a:lnTo>
                  <a:pt x="3929050" y="200772"/>
                </a:lnTo>
                <a:lnTo>
                  <a:pt x="3947941" y="241941"/>
                </a:lnTo>
                <a:lnTo>
                  <a:pt x="3961875" y="285579"/>
                </a:lnTo>
                <a:lnTo>
                  <a:pt x="3970496" y="331331"/>
                </a:lnTo>
                <a:lnTo>
                  <a:pt x="3973449" y="378840"/>
                </a:lnTo>
                <a:lnTo>
                  <a:pt x="3973449" y="1894458"/>
                </a:lnTo>
                <a:lnTo>
                  <a:pt x="3970496" y="1941968"/>
                </a:lnTo>
                <a:lnTo>
                  <a:pt x="3961875" y="1987720"/>
                </a:lnTo>
                <a:lnTo>
                  <a:pt x="3947941" y="2031358"/>
                </a:lnTo>
                <a:lnTo>
                  <a:pt x="3929050" y="2072527"/>
                </a:lnTo>
                <a:lnTo>
                  <a:pt x="3905557" y="2110873"/>
                </a:lnTo>
                <a:lnTo>
                  <a:pt x="3877817" y="2146038"/>
                </a:lnTo>
                <a:lnTo>
                  <a:pt x="3846187" y="2177668"/>
                </a:lnTo>
                <a:lnTo>
                  <a:pt x="3811022" y="2205408"/>
                </a:lnTo>
                <a:lnTo>
                  <a:pt x="3772676" y="2228901"/>
                </a:lnTo>
                <a:lnTo>
                  <a:pt x="3731507" y="2247792"/>
                </a:lnTo>
                <a:lnTo>
                  <a:pt x="3687869" y="2261726"/>
                </a:lnTo>
                <a:lnTo>
                  <a:pt x="3642117" y="2270347"/>
                </a:lnTo>
                <a:lnTo>
                  <a:pt x="3594607" y="2273300"/>
                </a:lnTo>
                <a:lnTo>
                  <a:pt x="378840" y="2273300"/>
                </a:lnTo>
                <a:lnTo>
                  <a:pt x="331306" y="2270347"/>
                </a:lnTo>
                <a:lnTo>
                  <a:pt x="285538" y="2261726"/>
                </a:lnTo>
                <a:lnTo>
                  <a:pt x="241889" y="2247792"/>
                </a:lnTo>
                <a:lnTo>
                  <a:pt x="200715" y="2228901"/>
                </a:lnTo>
                <a:lnTo>
                  <a:pt x="162371" y="2205408"/>
                </a:lnTo>
                <a:lnTo>
                  <a:pt x="127210" y="2177668"/>
                </a:lnTo>
                <a:lnTo>
                  <a:pt x="95587" y="2146038"/>
                </a:lnTo>
                <a:lnTo>
                  <a:pt x="67857" y="2110873"/>
                </a:lnTo>
                <a:lnTo>
                  <a:pt x="44373" y="2072527"/>
                </a:lnTo>
                <a:lnTo>
                  <a:pt x="25491" y="2031358"/>
                </a:lnTo>
                <a:lnTo>
                  <a:pt x="11566" y="1987720"/>
                </a:lnTo>
                <a:lnTo>
                  <a:pt x="2950" y="1941968"/>
                </a:lnTo>
                <a:lnTo>
                  <a:pt x="0" y="1894458"/>
                </a:lnTo>
                <a:lnTo>
                  <a:pt x="0" y="378840"/>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8113505" y="4684754"/>
            <a:ext cx="436880" cy="602615"/>
          </a:xfrm>
          <a:custGeom>
            <a:avLst/>
            <a:gdLst/>
            <a:ahLst/>
            <a:cxnLst/>
            <a:rect l="l" t="t" r="r" b="b"/>
            <a:pathLst>
              <a:path w="436879" h="602614">
                <a:moveTo>
                  <a:pt x="0" y="601989"/>
                </a:moveTo>
                <a:lnTo>
                  <a:pt x="436283" y="601989"/>
                </a:lnTo>
                <a:lnTo>
                  <a:pt x="436283" y="0"/>
                </a:lnTo>
                <a:lnTo>
                  <a:pt x="0" y="0"/>
                </a:lnTo>
                <a:lnTo>
                  <a:pt x="0" y="601989"/>
                </a:lnTo>
                <a:close/>
              </a:path>
            </a:pathLst>
          </a:custGeom>
          <a:ln w="2032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8123939" y="5076380"/>
            <a:ext cx="93980" cy="158115"/>
          </a:xfrm>
          <a:custGeom>
            <a:avLst/>
            <a:gdLst/>
            <a:ahLst/>
            <a:cxnLst/>
            <a:rect l="l" t="t" r="r" b="b"/>
            <a:pathLst>
              <a:path w="93979" h="158114">
                <a:moveTo>
                  <a:pt x="0" y="0"/>
                </a:moveTo>
                <a:lnTo>
                  <a:pt x="93443" y="78838"/>
                </a:lnTo>
                <a:lnTo>
                  <a:pt x="0" y="157668"/>
                </a:lnTo>
              </a:path>
            </a:pathLst>
          </a:custGeom>
          <a:ln w="202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7860045" y="5167017"/>
            <a:ext cx="254000" cy="0"/>
          </a:xfrm>
          <a:custGeom>
            <a:avLst/>
            <a:gdLst/>
            <a:ahLst/>
            <a:cxnLst/>
            <a:rect l="l" t="t" r="r" b="b"/>
            <a:pathLst>
              <a:path w="254000">
                <a:moveTo>
                  <a:pt x="0" y="0"/>
                </a:moveTo>
                <a:lnTo>
                  <a:pt x="253459"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8986259" y="4806029"/>
            <a:ext cx="186697" cy="195865"/>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8549789" y="4903960"/>
            <a:ext cx="334645" cy="0"/>
          </a:xfrm>
          <a:custGeom>
            <a:avLst/>
            <a:gdLst/>
            <a:ahLst/>
            <a:cxnLst/>
            <a:rect l="l" t="t" r="r" b="b"/>
            <a:pathLst>
              <a:path w="334645">
                <a:moveTo>
                  <a:pt x="0" y="0"/>
                </a:moveTo>
                <a:lnTo>
                  <a:pt x="334068"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8873054" y="4858364"/>
            <a:ext cx="130175" cy="91440"/>
          </a:xfrm>
          <a:custGeom>
            <a:avLst/>
            <a:gdLst/>
            <a:ahLst/>
            <a:cxnLst/>
            <a:rect l="l" t="t" r="r" b="b"/>
            <a:pathLst>
              <a:path w="130175" h="91439">
                <a:moveTo>
                  <a:pt x="0" y="0"/>
                </a:moveTo>
                <a:lnTo>
                  <a:pt x="0" y="91192"/>
                </a:lnTo>
                <a:lnTo>
                  <a:pt x="129638" y="4559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p:nvPr/>
        </p:nvSpPr>
        <p:spPr>
          <a:xfrm>
            <a:off x="9075914" y="4050995"/>
            <a:ext cx="0" cy="669290"/>
          </a:xfrm>
          <a:custGeom>
            <a:avLst/>
            <a:gdLst/>
            <a:ahLst/>
            <a:cxnLst/>
            <a:rect l="l" t="t" r="r" b="b"/>
            <a:pathLst>
              <a:path h="669289">
                <a:moveTo>
                  <a:pt x="0" y="668913"/>
                </a:moveTo>
                <a:lnTo>
                  <a:pt x="0" y="0"/>
                </a:lnTo>
              </a:path>
            </a:pathLst>
          </a:custGeom>
          <a:ln w="199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9042674" y="4711140"/>
            <a:ext cx="66675" cy="105410"/>
          </a:xfrm>
          <a:custGeom>
            <a:avLst/>
            <a:gdLst/>
            <a:ahLst/>
            <a:cxnLst/>
            <a:rect l="l" t="t" r="r" b="b"/>
            <a:pathLst>
              <a:path w="66675" h="105410">
                <a:moveTo>
                  <a:pt x="66481" y="0"/>
                </a:moveTo>
                <a:lnTo>
                  <a:pt x="0" y="0"/>
                </a:lnTo>
                <a:lnTo>
                  <a:pt x="33240" y="105222"/>
                </a:lnTo>
                <a:lnTo>
                  <a:pt x="66481"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8549789" y="4046611"/>
            <a:ext cx="523875" cy="0"/>
          </a:xfrm>
          <a:custGeom>
            <a:avLst/>
            <a:gdLst/>
            <a:ahLst/>
            <a:cxnLst/>
            <a:rect l="l" t="t" r="r" b="b"/>
            <a:pathLst>
              <a:path w="523875">
                <a:moveTo>
                  <a:pt x="0" y="0"/>
                </a:moveTo>
                <a:lnTo>
                  <a:pt x="523539"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8113505" y="3795344"/>
            <a:ext cx="436880" cy="602615"/>
          </a:xfrm>
          <a:custGeom>
            <a:avLst/>
            <a:gdLst/>
            <a:ahLst/>
            <a:cxnLst/>
            <a:rect l="l" t="t" r="r" b="b"/>
            <a:pathLst>
              <a:path w="436879" h="602614">
                <a:moveTo>
                  <a:pt x="0" y="601989"/>
                </a:moveTo>
                <a:lnTo>
                  <a:pt x="436283" y="601989"/>
                </a:lnTo>
                <a:lnTo>
                  <a:pt x="436283" y="0"/>
                </a:lnTo>
                <a:lnTo>
                  <a:pt x="0" y="0"/>
                </a:lnTo>
                <a:lnTo>
                  <a:pt x="0" y="601989"/>
                </a:lnTo>
                <a:close/>
              </a:path>
            </a:pathLst>
          </a:custGeom>
          <a:ln w="2032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8123939" y="4187006"/>
            <a:ext cx="93980" cy="158115"/>
          </a:xfrm>
          <a:custGeom>
            <a:avLst/>
            <a:gdLst/>
            <a:ahLst/>
            <a:cxnLst/>
            <a:rect l="l" t="t" r="r" b="b"/>
            <a:pathLst>
              <a:path w="93979" h="158114">
                <a:moveTo>
                  <a:pt x="0" y="0"/>
                </a:moveTo>
                <a:lnTo>
                  <a:pt x="93443" y="78819"/>
                </a:lnTo>
                <a:lnTo>
                  <a:pt x="0" y="157638"/>
                </a:lnTo>
              </a:path>
            </a:pathLst>
          </a:custGeom>
          <a:ln w="202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7034423" y="3947137"/>
            <a:ext cx="325755" cy="0"/>
          </a:xfrm>
          <a:custGeom>
            <a:avLst/>
            <a:gdLst/>
            <a:ahLst/>
            <a:cxnLst/>
            <a:rect l="l" t="t" r="r" b="b"/>
            <a:pathLst>
              <a:path w="325754">
                <a:moveTo>
                  <a:pt x="0" y="0"/>
                </a:moveTo>
                <a:lnTo>
                  <a:pt x="325758"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7349378" y="3901540"/>
            <a:ext cx="130175" cy="91440"/>
          </a:xfrm>
          <a:custGeom>
            <a:avLst/>
            <a:gdLst/>
            <a:ahLst/>
            <a:cxnLst/>
            <a:rect l="l" t="t" r="r" b="b"/>
            <a:pathLst>
              <a:path w="130175" h="91439">
                <a:moveTo>
                  <a:pt x="0" y="0"/>
                </a:moveTo>
                <a:lnTo>
                  <a:pt x="0" y="91192"/>
                </a:lnTo>
                <a:lnTo>
                  <a:pt x="129638" y="4559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7867710" y="4275957"/>
            <a:ext cx="246379" cy="1270"/>
          </a:xfrm>
          <a:custGeom>
            <a:avLst/>
            <a:gdLst/>
            <a:ahLst/>
            <a:cxnLst/>
            <a:rect l="l" t="t" r="r" b="b"/>
            <a:pathLst>
              <a:path w="246379" h="1270">
                <a:moveTo>
                  <a:pt x="0" y="1169"/>
                </a:moveTo>
                <a:lnTo>
                  <a:pt x="245795"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txBox="1"/>
          <p:nvPr/>
        </p:nvSpPr>
        <p:spPr>
          <a:xfrm>
            <a:off x="7657588" y="4150827"/>
            <a:ext cx="194310"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25" normalizeH="0" baseline="0" noProof="0" dirty="0">
                <a:ln>
                  <a:noFill/>
                </a:ln>
                <a:solidFill>
                  <a:prstClr val="black"/>
                </a:solidFill>
                <a:effectLst/>
                <a:uLnTx/>
                <a:uFillTx/>
                <a:latin typeface="Calibri"/>
                <a:ea typeface="+mn-ea"/>
                <a:cs typeface="Calibri"/>
              </a:rPr>
              <a:t>Clk</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23" name="object 23"/>
          <p:cNvSpPr txBox="1"/>
          <p:nvPr/>
        </p:nvSpPr>
        <p:spPr>
          <a:xfrm>
            <a:off x="7004650" y="3729840"/>
            <a:ext cx="106045"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35" normalizeH="0" baseline="0" noProof="0" dirty="0">
                <a:ln>
                  <a:noFill/>
                </a:ln>
                <a:solidFill>
                  <a:prstClr val="black"/>
                </a:solidFill>
                <a:effectLst/>
                <a:uLnTx/>
                <a:uFillTx/>
                <a:latin typeface="Calibri"/>
                <a:ea typeface="+mn-ea"/>
                <a:cs typeface="Calibri"/>
              </a:rPr>
              <a:t>A</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24" name="object 24"/>
          <p:cNvSpPr/>
          <p:nvPr/>
        </p:nvSpPr>
        <p:spPr>
          <a:xfrm>
            <a:off x="7563382" y="4160212"/>
            <a:ext cx="0" cy="265430"/>
          </a:xfrm>
          <a:custGeom>
            <a:avLst/>
            <a:gdLst/>
            <a:ahLst/>
            <a:cxnLst/>
            <a:rect l="l" t="t" r="r" b="b"/>
            <a:pathLst>
              <a:path h="265429">
                <a:moveTo>
                  <a:pt x="0" y="265053"/>
                </a:moveTo>
                <a:lnTo>
                  <a:pt x="0" y="0"/>
                </a:lnTo>
              </a:path>
            </a:pathLst>
          </a:custGeom>
          <a:ln w="199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7520170" y="4034822"/>
            <a:ext cx="86995" cy="137160"/>
          </a:xfrm>
          <a:custGeom>
            <a:avLst/>
            <a:gdLst/>
            <a:ahLst/>
            <a:cxnLst/>
            <a:rect l="l" t="t" r="r" b="b"/>
            <a:pathLst>
              <a:path w="86995" h="137160">
                <a:moveTo>
                  <a:pt x="43212" y="0"/>
                </a:moveTo>
                <a:lnTo>
                  <a:pt x="0" y="136789"/>
                </a:lnTo>
                <a:lnTo>
                  <a:pt x="86425" y="136789"/>
                </a:lnTo>
                <a:lnTo>
                  <a:pt x="43212"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txBox="1"/>
          <p:nvPr/>
        </p:nvSpPr>
        <p:spPr>
          <a:xfrm>
            <a:off x="7636119" y="5027672"/>
            <a:ext cx="194310"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25" normalizeH="0" baseline="0" noProof="0" dirty="0">
                <a:ln>
                  <a:noFill/>
                </a:ln>
                <a:solidFill>
                  <a:prstClr val="black"/>
                </a:solidFill>
                <a:effectLst/>
                <a:uLnTx/>
                <a:uFillTx/>
                <a:latin typeface="Calibri"/>
                <a:ea typeface="+mn-ea"/>
                <a:cs typeface="Calibri"/>
              </a:rPr>
              <a:t>Clk</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27" name="object 27"/>
          <p:cNvSpPr/>
          <p:nvPr/>
        </p:nvSpPr>
        <p:spPr>
          <a:xfrm>
            <a:off x="7328399" y="4828833"/>
            <a:ext cx="686435" cy="0"/>
          </a:xfrm>
          <a:custGeom>
            <a:avLst/>
            <a:gdLst/>
            <a:ahLst/>
            <a:cxnLst/>
            <a:rect l="l" t="t" r="r" b="b"/>
            <a:pathLst>
              <a:path w="686434">
                <a:moveTo>
                  <a:pt x="0" y="0"/>
                </a:moveTo>
                <a:lnTo>
                  <a:pt x="686215"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8003812" y="4783237"/>
            <a:ext cx="130175" cy="91440"/>
          </a:xfrm>
          <a:custGeom>
            <a:avLst/>
            <a:gdLst/>
            <a:ahLst/>
            <a:cxnLst/>
            <a:rect l="l" t="t" r="r" b="b"/>
            <a:pathLst>
              <a:path w="130175" h="91439">
                <a:moveTo>
                  <a:pt x="0" y="0"/>
                </a:moveTo>
                <a:lnTo>
                  <a:pt x="0" y="91192"/>
                </a:lnTo>
                <a:lnTo>
                  <a:pt x="129638" y="4559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txBox="1"/>
          <p:nvPr/>
        </p:nvSpPr>
        <p:spPr>
          <a:xfrm>
            <a:off x="7004650" y="4241309"/>
            <a:ext cx="100965"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35" normalizeH="0" baseline="0" noProof="0" dirty="0">
                <a:ln>
                  <a:noFill/>
                </a:ln>
                <a:solidFill>
                  <a:prstClr val="black"/>
                </a:solidFill>
                <a:effectLst/>
                <a:uLnTx/>
                <a:uFillTx/>
                <a:latin typeface="Calibri"/>
                <a:ea typeface="+mn-ea"/>
                <a:cs typeface="Calibri"/>
              </a:rPr>
              <a:t>B</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30" name="object 30"/>
          <p:cNvSpPr txBox="1"/>
          <p:nvPr/>
        </p:nvSpPr>
        <p:spPr>
          <a:xfrm>
            <a:off x="7337056" y="4606665"/>
            <a:ext cx="99695"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35" normalizeH="0" baseline="0" noProof="0" dirty="0">
                <a:ln>
                  <a:noFill/>
                </a:ln>
                <a:solidFill>
                  <a:prstClr val="black"/>
                </a:solidFill>
                <a:effectLst/>
                <a:uLnTx/>
                <a:uFillTx/>
                <a:latin typeface="Calibri"/>
                <a:ea typeface="+mn-ea"/>
                <a:cs typeface="Calibri"/>
              </a:rPr>
              <a:t>C</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31" name="object 31"/>
          <p:cNvSpPr/>
          <p:nvPr/>
        </p:nvSpPr>
        <p:spPr>
          <a:xfrm>
            <a:off x="7468769" y="3849205"/>
            <a:ext cx="186697" cy="19586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7021958" y="4429377"/>
            <a:ext cx="540385" cy="0"/>
          </a:xfrm>
          <a:custGeom>
            <a:avLst/>
            <a:gdLst/>
            <a:ahLst/>
            <a:cxnLst/>
            <a:rect l="l" t="t" r="r" b="b"/>
            <a:pathLst>
              <a:path w="540384">
                <a:moveTo>
                  <a:pt x="0" y="0"/>
                </a:moveTo>
                <a:lnTo>
                  <a:pt x="540160"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7645219" y="3947137"/>
            <a:ext cx="463550" cy="0"/>
          </a:xfrm>
          <a:custGeom>
            <a:avLst/>
            <a:gdLst/>
            <a:ahLst/>
            <a:cxnLst/>
            <a:rect l="l" t="t" r="r" b="b"/>
            <a:pathLst>
              <a:path w="463550">
                <a:moveTo>
                  <a:pt x="0" y="0"/>
                </a:moveTo>
                <a:lnTo>
                  <a:pt x="463300"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9172219" y="4909933"/>
            <a:ext cx="283210" cy="0"/>
          </a:xfrm>
          <a:custGeom>
            <a:avLst/>
            <a:gdLst/>
            <a:ahLst/>
            <a:cxnLst/>
            <a:rect l="l" t="t" r="r" b="b"/>
            <a:pathLst>
              <a:path w="283209">
                <a:moveTo>
                  <a:pt x="0" y="0"/>
                </a:moveTo>
                <a:lnTo>
                  <a:pt x="282914"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9455134" y="4690329"/>
            <a:ext cx="436880" cy="602615"/>
          </a:xfrm>
          <a:custGeom>
            <a:avLst/>
            <a:gdLst/>
            <a:ahLst/>
            <a:cxnLst/>
            <a:rect l="l" t="t" r="r" b="b"/>
            <a:pathLst>
              <a:path w="436879" h="602614">
                <a:moveTo>
                  <a:pt x="0" y="601989"/>
                </a:moveTo>
                <a:lnTo>
                  <a:pt x="436283" y="601989"/>
                </a:lnTo>
                <a:lnTo>
                  <a:pt x="436283" y="0"/>
                </a:lnTo>
                <a:lnTo>
                  <a:pt x="0" y="0"/>
                </a:lnTo>
                <a:lnTo>
                  <a:pt x="0" y="601989"/>
                </a:lnTo>
                <a:close/>
              </a:path>
            </a:pathLst>
          </a:custGeom>
          <a:ln w="2032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9465475" y="5081963"/>
            <a:ext cx="93980" cy="158115"/>
          </a:xfrm>
          <a:custGeom>
            <a:avLst/>
            <a:gdLst/>
            <a:ahLst/>
            <a:cxnLst/>
            <a:rect l="l" t="t" r="r" b="b"/>
            <a:pathLst>
              <a:path w="93979" h="158114">
                <a:moveTo>
                  <a:pt x="0" y="0"/>
                </a:moveTo>
                <a:lnTo>
                  <a:pt x="93535" y="78829"/>
                </a:lnTo>
                <a:lnTo>
                  <a:pt x="0" y="157660"/>
                </a:lnTo>
              </a:path>
            </a:pathLst>
          </a:custGeom>
          <a:ln w="2023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9313122" y="5156952"/>
            <a:ext cx="142240" cy="0"/>
          </a:xfrm>
          <a:custGeom>
            <a:avLst/>
            <a:gdLst/>
            <a:ahLst/>
            <a:cxnLst/>
            <a:rect l="l" t="t" r="r" b="b"/>
            <a:pathLst>
              <a:path w="142240">
                <a:moveTo>
                  <a:pt x="0" y="0"/>
                </a:moveTo>
                <a:lnTo>
                  <a:pt x="142011"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9888925" y="4889726"/>
            <a:ext cx="334645" cy="0"/>
          </a:xfrm>
          <a:custGeom>
            <a:avLst/>
            <a:gdLst/>
            <a:ahLst/>
            <a:cxnLst/>
            <a:rect l="l" t="t" r="r" b="b"/>
            <a:pathLst>
              <a:path w="334645">
                <a:moveTo>
                  <a:pt x="0" y="0"/>
                </a:moveTo>
                <a:lnTo>
                  <a:pt x="334068" y="0"/>
                </a:lnTo>
              </a:path>
            </a:pathLst>
          </a:custGeom>
          <a:ln w="21044">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10212190" y="4844130"/>
            <a:ext cx="130175" cy="91440"/>
          </a:xfrm>
          <a:custGeom>
            <a:avLst/>
            <a:gdLst/>
            <a:ahLst/>
            <a:cxnLst/>
            <a:rect l="l" t="t" r="r" b="b"/>
            <a:pathLst>
              <a:path w="130175" h="91439">
                <a:moveTo>
                  <a:pt x="0" y="0"/>
                </a:moveTo>
                <a:lnTo>
                  <a:pt x="0" y="91192"/>
                </a:lnTo>
                <a:lnTo>
                  <a:pt x="129638" y="45596"/>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txBox="1"/>
          <p:nvPr/>
        </p:nvSpPr>
        <p:spPr>
          <a:xfrm>
            <a:off x="9975484" y="4650508"/>
            <a:ext cx="273050"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40" normalizeH="0" baseline="0" noProof="0" dirty="0">
                <a:ln>
                  <a:noFill/>
                </a:ln>
                <a:solidFill>
                  <a:prstClr val="black"/>
                </a:solidFill>
                <a:effectLst/>
                <a:uLnTx/>
                <a:uFillTx/>
                <a:latin typeface="Calibri"/>
                <a:ea typeface="+mn-ea"/>
                <a:cs typeface="Calibri"/>
              </a:rPr>
              <a:t>Sum</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41" name="object 41"/>
          <p:cNvSpPr txBox="1"/>
          <p:nvPr/>
        </p:nvSpPr>
        <p:spPr>
          <a:xfrm>
            <a:off x="8654077" y="3795409"/>
            <a:ext cx="476250"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35" normalizeH="0" baseline="0" noProof="0" dirty="0">
                <a:ln>
                  <a:noFill/>
                </a:ln>
                <a:solidFill>
                  <a:prstClr val="black"/>
                </a:solidFill>
                <a:effectLst/>
                <a:uLnTx/>
                <a:uFillTx/>
                <a:latin typeface="Calibri"/>
                <a:ea typeface="+mn-ea"/>
                <a:cs typeface="Calibri"/>
              </a:rPr>
              <a:t>rABSum</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
        <p:nvSpPr>
          <p:cNvPr id="42" name="object 42"/>
          <p:cNvSpPr txBox="1"/>
          <p:nvPr/>
        </p:nvSpPr>
        <p:spPr>
          <a:xfrm>
            <a:off x="8652231" y="4672254"/>
            <a:ext cx="147955" cy="189796"/>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150" b="0" i="0" u="none" strike="noStrike" kern="1200" cap="none" spc="-30" normalizeH="0" baseline="0" noProof="0" dirty="0">
                <a:ln>
                  <a:noFill/>
                </a:ln>
                <a:solidFill>
                  <a:prstClr val="black"/>
                </a:solidFill>
                <a:effectLst/>
                <a:uLnTx/>
                <a:uFillTx/>
                <a:latin typeface="Calibri"/>
                <a:ea typeface="+mn-ea"/>
                <a:cs typeface="Calibri"/>
              </a:rPr>
              <a:t>rC</a:t>
            </a:r>
            <a:endParaRPr kumimoji="0" sz="1150" b="0" i="0" u="none" strike="noStrike" kern="1200" cap="none" spc="0" normalizeH="0" baseline="0" noProof="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Speed-related Techniques: Summary</a:t>
            </a:r>
            <a:endParaRPr lang="en-US"/>
          </a:p>
        </p:txBody>
      </p:sp>
      <p:sp>
        <p:nvSpPr>
          <p:cNvPr id="8" name="內容版面配置區 7">
            <a:extLst>
              <a:ext uri="{FF2B5EF4-FFF2-40B4-BE49-F238E27FC236}">
                <a16:creationId xmlns:a16="http://schemas.microsoft.com/office/drawing/2014/main" id="{5AE8343D-A3D1-915E-6163-4DE37E7A98D4}"/>
              </a:ext>
            </a:extLst>
          </p:cNvPr>
          <p:cNvSpPr>
            <a:spLocks noGrp="1"/>
          </p:cNvSpPr>
          <p:nvPr>
            <p:ph idx="1"/>
          </p:nvPr>
        </p:nvSpPr>
        <p:spPr/>
        <p:txBody>
          <a:bodyPr>
            <a:normAutofit lnSpcReduction="10000"/>
          </a:bodyPr>
          <a:lstStyle/>
          <a:p>
            <a:r>
              <a:rPr lang="en-US" dirty="0"/>
              <a:t>Throughput-related:</a:t>
            </a:r>
          </a:p>
          <a:p>
            <a:pPr lvl="1"/>
            <a:r>
              <a:rPr lang="en-US" dirty="0"/>
              <a:t>A high-throughput architecture is one that maximizes the number of bits per second that can be processed by a design.</a:t>
            </a:r>
          </a:p>
          <a:p>
            <a:pPr lvl="1"/>
            <a:r>
              <a:rPr lang="en-US" dirty="0"/>
              <a:t>Unrolling an iterative loop increases throughput.</a:t>
            </a:r>
          </a:p>
          <a:p>
            <a:pPr lvl="1"/>
            <a:r>
              <a:rPr lang="en-US" dirty="0"/>
              <a:t>The </a:t>
            </a:r>
            <a:r>
              <a:rPr lang="en-US" dirty="0">
                <a:solidFill>
                  <a:srgbClr val="FF0000"/>
                </a:solidFill>
              </a:rPr>
              <a:t>penalty for unrolling </a:t>
            </a:r>
            <a:r>
              <a:rPr lang="en-US" dirty="0"/>
              <a:t>an iterative loop is </a:t>
            </a:r>
            <a:r>
              <a:rPr lang="en-US" dirty="0">
                <a:solidFill>
                  <a:srgbClr val="FF0000"/>
                </a:solidFill>
              </a:rPr>
              <a:t>an increase in area</a:t>
            </a:r>
            <a:r>
              <a:rPr lang="en-US" dirty="0"/>
              <a:t>.</a:t>
            </a:r>
          </a:p>
          <a:p>
            <a:pPr lvl="1"/>
            <a:endParaRPr lang="en-US" dirty="0"/>
          </a:p>
          <a:p>
            <a:r>
              <a:rPr lang="en-US" dirty="0"/>
              <a:t>Latency-related:</a:t>
            </a:r>
          </a:p>
          <a:p>
            <a:pPr lvl="1"/>
            <a:r>
              <a:rPr lang="en-US" dirty="0"/>
              <a:t>A low-latency architecture is one that minimizes the delay from the input  of a module to the output.</a:t>
            </a:r>
          </a:p>
          <a:p>
            <a:pPr lvl="1"/>
            <a:r>
              <a:rPr lang="en-US" dirty="0"/>
              <a:t>Latency can be reduced by removing pipeline registers.</a:t>
            </a:r>
          </a:p>
          <a:p>
            <a:pPr lvl="1"/>
            <a:r>
              <a:rPr lang="en-US" dirty="0"/>
              <a:t>The </a:t>
            </a:r>
            <a:r>
              <a:rPr lang="en-US" dirty="0">
                <a:solidFill>
                  <a:srgbClr val="FF0000"/>
                </a:solidFill>
              </a:rPr>
              <a:t>penalty for removing pipeline registers </a:t>
            </a:r>
            <a:r>
              <a:rPr lang="en-US" dirty="0"/>
              <a:t>is an </a:t>
            </a:r>
            <a:r>
              <a:rPr lang="en-US" dirty="0">
                <a:solidFill>
                  <a:srgbClr val="FF0000"/>
                </a:solidFill>
              </a:rPr>
              <a:t>increase in combinatorial delay</a:t>
            </a:r>
            <a:r>
              <a:rPr lang="en-US" dirty="0"/>
              <a:t> between registers.</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Speed-related Techniques: Summary</a:t>
            </a:r>
            <a:endParaRPr lang="en-US"/>
          </a:p>
        </p:txBody>
      </p:sp>
      <p:sp>
        <p:nvSpPr>
          <p:cNvPr id="8" name="內容版面配置區 7">
            <a:extLst>
              <a:ext uri="{FF2B5EF4-FFF2-40B4-BE49-F238E27FC236}">
                <a16:creationId xmlns:a16="http://schemas.microsoft.com/office/drawing/2014/main" id="{6453F729-7E21-97E0-95A0-3225CFC601AE}"/>
              </a:ext>
            </a:extLst>
          </p:cNvPr>
          <p:cNvSpPr>
            <a:spLocks noGrp="1"/>
          </p:cNvSpPr>
          <p:nvPr>
            <p:ph idx="1"/>
          </p:nvPr>
        </p:nvSpPr>
        <p:spPr/>
        <p:txBody>
          <a:bodyPr>
            <a:normAutofit/>
          </a:bodyPr>
          <a:lstStyle/>
          <a:p>
            <a:r>
              <a:rPr lang="en-US" dirty="0"/>
              <a:t>Timing-related:</a:t>
            </a:r>
          </a:p>
          <a:p>
            <a:pPr lvl="1"/>
            <a:r>
              <a:rPr lang="en-US" dirty="0"/>
              <a:t>Timing refers to the clock speed of a design. A design meets timing when  the maximum delay between any two sequential elements is smaller than  the minimum clock period.</a:t>
            </a:r>
          </a:p>
          <a:p>
            <a:pPr lvl="1"/>
            <a:r>
              <a:rPr lang="en-US" dirty="0"/>
              <a:t>Adding register layers improves timing by dividing the critical path into two paths of smaller delay.</a:t>
            </a:r>
          </a:p>
          <a:p>
            <a:pPr lvl="1"/>
            <a:r>
              <a:rPr lang="en-US" dirty="0"/>
              <a:t>Separating a logic function into a number of smaller functions that can be  evaluated in parallel reduces the delay to the longest of the substructures.</a:t>
            </a:r>
          </a:p>
          <a:p>
            <a:pPr lvl="1"/>
            <a:r>
              <a:rPr lang="en-US" dirty="0"/>
              <a:t>By removing priority encodings where they are not needed, the logic structure is flattened, and the path delay is reduced.</a:t>
            </a:r>
          </a:p>
          <a:p>
            <a:pPr lvl="1"/>
            <a:r>
              <a:rPr lang="en-US" dirty="0"/>
              <a:t>Register balancing improves timing by moving combinatorial logic from the  critical path to an adjacent path.</a:t>
            </a:r>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ADDC1EE0-1B80-F113-B665-5015F41C8FFD}"/>
              </a:ext>
            </a:extLst>
          </p:cNvPr>
          <p:cNvSpPr>
            <a:spLocks noGrp="1"/>
          </p:cNvSpPr>
          <p:nvPr>
            <p:ph type="title"/>
          </p:nvPr>
        </p:nvSpPr>
        <p:spPr/>
        <p:txBody>
          <a:bodyPr/>
          <a:lstStyle/>
          <a:p>
            <a:r>
              <a:rPr lang="en-US" dirty="0"/>
              <a:t>Simple and complex pipeline</a:t>
            </a:r>
          </a:p>
        </p:txBody>
      </p:sp>
      <p:sp>
        <p:nvSpPr>
          <p:cNvPr id="4" name="文字版面配置區 3">
            <a:extLst>
              <a:ext uri="{FF2B5EF4-FFF2-40B4-BE49-F238E27FC236}">
                <a16:creationId xmlns:a16="http://schemas.microsoft.com/office/drawing/2014/main" id="{23ECE685-8F13-7EF4-0C22-3129C4A0711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961582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Retiming</a:t>
            </a:r>
            <a:r>
              <a:rPr lang="en-US" altLang="zh-TW" dirty="0"/>
              <a:t> Combinational Circuits  aka “</a:t>
            </a:r>
            <a:r>
              <a:rPr lang="en-US" altLang="zh-TW" dirty="0">
                <a:solidFill>
                  <a:srgbClr val="FF0000"/>
                </a:solidFill>
              </a:rPr>
              <a:t>Pipelining</a:t>
            </a:r>
            <a:r>
              <a:rPr lang="en-US" altLang="zh-TW" dirty="0"/>
              <a:t>”</a:t>
            </a:r>
            <a:endParaRPr lang="zh-TW" altLang="en-US" dirty="0"/>
          </a:p>
        </p:txBody>
      </p:sp>
      <p:grpSp>
        <p:nvGrpSpPr>
          <p:cNvPr id="27" name="群組 26">
            <a:extLst>
              <a:ext uri="{FF2B5EF4-FFF2-40B4-BE49-F238E27FC236}">
                <a16:creationId xmlns:a16="http://schemas.microsoft.com/office/drawing/2014/main" id="{9357E108-5F1A-451B-9EE0-D6C0468C673A}"/>
              </a:ext>
            </a:extLst>
          </p:cNvPr>
          <p:cNvGrpSpPr/>
          <p:nvPr/>
        </p:nvGrpSpPr>
        <p:grpSpPr>
          <a:xfrm>
            <a:off x="761496" y="2279534"/>
            <a:ext cx="3856990" cy="2280159"/>
            <a:chOff x="761496" y="2279534"/>
            <a:chExt cx="3856990" cy="2280159"/>
          </a:xfrm>
        </p:grpSpPr>
        <p:sp>
          <p:nvSpPr>
            <p:cNvPr id="4" name="object 3"/>
            <p:cNvSpPr txBox="1"/>
            <p:nvPr/>
          </p:nvSpPr>
          <p:spPr>
            <a:xfrm>
              <a:off x="4190496" y="3295535"/>
              <a:ext cx="42799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mic Sans MS"/>
                  <a:cs typeface="Comic Sans MS"/>
                </a:rPr>
                <a:t>P(X)</a:t>
              </a:r>
              <a:endParaRPr sz="1600">
                <a:latin typeface="Comic Sans MS"/>
                <a:cs typeface="Comic Sans MS"/>
              </a:endParaRPr>
            </a:p>
          </p:txBody>
        </p:sp>
        <p:sp>
          <p:nvSpPr>
            <p:cNvPr id="5" name="object 4"/>
            <p:cNvSpPr/>
            <p:nvPr/>
          </p:nvSpPr>
          <p:spPr>
            <a:xfrm>
              <a:off x="1688596" y="2284106"/>
              <a:ext cx="609600" cy="838200"/>
            </a:xfrm>
            <a:custGeom>
              <a:avLst/>
              <a:gdLst/>
              <a:ahLst/>
              <a:cxnLst/>
              <a:rect l="l" t="t" r="r" b="b"/>
              <a:pathLst>
                <a:path w="609600" h="838200">
                  <a:moveTo>
                    <a:pt x="609600" y="736854"/>
                  </a:moveTo>
                  <a:lnTo>
                    <a:pt x="609600" y="102108"/>
                  </a:lnTo>
                  <a:lnTo>
                    <a:pt x="601694" y="62364"/>
                  </a:lnTo>
                  <a:lnTo>
                    <a:pt x="580072" y="29908"/>
                  </a:lnTo>
                  <a:lnTo>
                    <a:pt x="547878" y="8024"/>
                  </a:lnTo>
                  <a:lnTo>
                    <a:pt x="508254" y="0"/>
                  </a:lnTo>
                  <a:lnTo>
                    <a:pt x="102107" y="0"/>
                  </a:lnTo>
                  <a:lnTo>
                    <a:pt x="62364" y="8024"/>
                  </a:lnTo>
                  <a:lnTo>
                    <a:pt x="29908" y="29908"/>
                  </a:lnTo>
                  <a:lnTo>
                    <a:pt x="8024" y="62364"/>
                  </a:lnTo>
                  <a:lnTo>
                    <a:pt x="0" y="102108"/>
                  </a:lnTo>
                  <a:lnTo>
                    <a:pt x="0" y="736854"/>
                  </a:lnTo>
                  <a:lnTo>
                    <a:pt x="8024" y="776478"/>
                  </a:lnTo>
                  <a:lnTo>
                    <a:pt x="29908" y="808672"/>
                  </a:lnTo>
                  <a:lnTo>
                    <a:pt x="62364" y="830294"/>
                  </a:lnTo>
                  <a:lnTo>
                    <a:pt x="102108" y="838200"/>
                  </a:lnTo>
                  <a:lnTo>
                    <a:pt x="508254" y="838200"/>
                  </a:lnTo>
                  <a:lnTo>
                    <a:pt x="547878" y="830294"/>
                  </a:lnTo>
                  <a:lnTo>
                    <a:pt x="580072" y="808672"/>
                  </a:lnTo>
                  <a:lnTo>
                    <a:pt x="601694" y="776478"/>
                  </a:lnTo>
                  <a:lnTo>
                    <a:pt x="609600" y="736854"/>
                  </a:lnTo>
                  <a:close/>
                </a:path>
              </a:pathLst>
            </a:custGeom>
            <a:solidFill>
              <a:srgbClr val="DCE6F2"/>
            </a:solidFill>
          </p:spPr>
          <p:txBody>
            <a:bodyPr wrap="square" lIns="0" tIns="0" rIns="0" bIns="0" rtlCol="0"/>
            <a:lstStyle/>
            <a:p>
              <a:endParaRPr/>
            </a:p>
          </p:txBody>
        </p:sp>
        <p:sp>
          <p:nvSpPr>
            <p:cNvPr id="6" name="object 5"/>
            <p:cNvSpPr/>
            <p:nvPr/>
          </p:nvSpPr>
          <p:spPr>
            <a:xfrm>
              <a:off x="1684023" y="2279534"/>
              <a:ext cx="619760" cy="848360"/>
            </a:xfrm>
            <a:custGeom>
              <a:avLst/>
              <a:gdLst/>
              <a:ahLst/>
              <a:cxnLst/>
              <a:rect l="l" t="t" r="r" b="b"/>
              <a:pathLst>
                <a:path w="619760" h="848360">
                  <a:moveTo>
                    <a:pt x="619506" y="741425"/>
                  </a:moveTo>
                  <a:lnTo>
                    <a:pt x="619506" y="105917"/>
                  </a:lnTo>
                  <a:lnTo>
                    <a:pt x="618744" y="95249"/>
                  </a:lnTo>
                  <a:lnTo>
                    <a:pt x="605030" y="52922"/>
                  </a:lnTo>
                  <a:lnTo>
                    <a:pt x="556121" y="9304"/>
                  </a:lnTo>
                  <a:lnTo>
                    <a:pt x="512826" y="0"/>
                  </a:lnTo>
                  <a:lnTo>
                    <a:pt x="106680" y="0"/>
                  </a:lnTo>
                  <a:lnTo>
                    <a:pt x="43562" y="20664"/>
                  </a:lnTo>
                  <a:lnTo>
                    <a:pt x="4571" y="74675"/>
                  </a:lnTo>
                  <a:lnTo>
                    <a:pt x="0" y="106679"/>
                  </a:lnTo>
                  <a:lnTo>
                    <a:pt x="0" y="741425"/>
                  </a:lnTo>
                  <a:lnTo>
                    <a:pt x="8382" y="783335"/>
                  </a:lnTo>
                  <a:lnTo>
                    <a:pt x="9906" y="786274"/>
                  </a:lnTo>
                  <a:lnTo>
                    <a:pt x="9906" y="96011"/>
                  </a:lnTo>
                  <a:lnTo>
                    <a:pt x="11429" y="86867"/>
                  </a:lnTo>
                  <a:lnTo>
                    <a:pt x="29151" y="48472"/>
                  </a:lnTo>
                  <a:lnTo>
                    <a:pt x="60960" y="21335"/>
                  </a:lnTo>
                  <a:lnTo>
                    <a:pt x="106680" y="9905"/>
                  </a:lnTo>
                  <a:lnTo>
                    <a:pt x="523494" y="10023"/>
                  </a:lnTo>
                  <a:lnTo>
                    <a:pt x="561279" y="22543"/>
                  </a:lnTo>
                  <a:lnTo>
                    <a:pt x="601575" y="67115"/>
                  </a:lnTo>
                  <a:lnTo>
                    <a:pt x="609600" y="96773"/>
                  </a:lnTo>
                  <a:lnTo>
                    <a:pt x="609600" y="785708"/>
                  </a:lnTo>
                  <a:lnTo>
                    <a:pt x="610156" y="784855"/>
                  </a:lnTo>
                  <a:lnTo>
                    <a:pt x="618744" y="752093"/>
                  </a:lnTo>
                  <a:lnTo>
                    <a:pt x="619506" y="741425"/>
                  </a:lnTo>
                  <a:close/>
                </a:path>
                <a:path w="619760" h="848360">
                  <a:moveTo>
                    <a:pt x="609600" y="785708"/>
                  </a:moveTo>
                  <a:lnTo>
                    <a:pt x="609600" y="751331"/>
                  </a:lnTo>
                  <a:lnTo>
                    <a:pt x="608076" y="761237"/>
                  </a:lnTo>
                  <a:lnTo>
                    <a:pt x="596662" y="789930"/>
                  </a:lnTo>
                  <a:lnTo>
                    <a:pt x="577719" y="813373"/>
                  </a:lnTo>
                  <a:lnTo>
                    <a:pt x="552619" y="829798"/>
                  </a:lnTo>
                  <a:lnTo>
                    <a:pt x="522731" y="837437"/>
                  </a:lnTo>
                  <a:lnTo>
                    <a:pt x="512826" y="838199"/>
                  </a:lnTo>
                  <a:lnTo>
                    <a:pt x="106680" y="838199"/>
                  </a:lnTo>
                  <a:lnTo>
                    <a:pt x="49144" y="819492"/>
                  </a:lnTo>
                  <a:lnTo>
                    <a:pt x="13716" y="770381"/>
                  </a:lnTo>
                  <a:lnTo>
                    <a:pt x="9906" y="751331"/>
                  </a:lnTo>
                  <a:lnTo>
                    <a:pt x="9906" y="786274"/>
                  </a:lnTo>
                  <a:lnTo>
                    <a:pt x="38862" y="823721"/>
                  </a:lnTo>
                  <a:lnTo>
                    <a:pt x="80748" y="844524"/>
                  </a:lnTo>
                  <a:lnTo>
                    <a:pt x="106680" y="848105"/>
                  </a:lnTo>
                  <a:lnTo>
                    <a:pt x="512826" y="848105"/>
                  </a:lnTo>
                  <a:lnTo>
                    <a:pt x="524256" y="847343"/>
                  </a:lnTo>
                  <a:lnTo>
                    <a:pt x="534924" y="845819"/>
                  </a:lnTo>
                  <a:lnTo>
                    <a:pt x="566464" y="833332"/>
                  </a:lnTo>
                  <a:lnTo>
                    <a:pt x="592135" y="812472"/>
                  </a:lnTo>
                  <a:lnTo>
                    <a:pt x="609600" y="785708"/>
                  </a:lnTo>
                  <a:close/>
                </a:path>
              </a:pathLst>
            </a:custGeom>
            <a:solidFill>
              <a:srgbClr val="000000"/>
            </a:solidFill>
          </p:spPr>
          <p:txBody>
            <a:bodyPr wrap="square" lIns="0" tIns="0" rIns="0" bIns="0" rtlCol="0"/>
            <a:lstStyle/>
            <a:p>
              <a:endParaRPr/>
            </a:p>
          </p:txBody>
        </p:sp>
        <p:sp>
          <p:nvSpPr>
            <p:cNvPr id="7" name="object 6"/>
            <p:cNvSpPr txBox="1"/>
            <p:nvPr/>
          </p:nvSpPr>
          <p:spPr>
            <a:xfrm>
              <a:off x="1859538" y="2541916"/>
              <a:ext cx="2679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15</a:t>
              </a:r>
              <a:endParaRPr sz="1800">
                <a:latin typeface="Comic Sans MS"/>
                <a:cs typeface="Comic Sans MS"/>
              </a:endParaRPr>
            </a:p>
          </p:txBody>
        </p:sp>
        <p:sp>
          <p:nvSpPr>
            <p:cNvPr id="8" name="object 7"/>
            <p:cNvSpPr/>
            <p:nvPr/>
          </p:nvSpPr>
          <p:spPr>
            <a:xfrm>
              <a:off x="1688596" y="3715905"/>
              <a:ext cx="609600" cy="838200"/>
            </a:xfrm>
            <a:custGeom>
              <a:avLst/>
              <a:gdLst/>
              <a:ahLst/>
              <a:cxnLst/>
              <a:rect l="l" t="t" r="r" b="b"/>
              <a:pathLst>
                <a:path w="609600" h="838200">
                  <a:moveTo>
                    <a:pt x="609600" y="736854"/>
                  </a:moveTo>
                  <a:lnTo>
                    <a:pt x="609600" y="102108"/>
                  </a:lnTo>
                  <a:lnTo>
                    <a:pt x="601694" y="62364"/>
                  </a:lnTo>
                  <a:lnTo>
                    <a:pt x="580072" y="29908"/>
                  </a:lnTo>
                  <a:lnTo>
                    <a:pt x="547878" y="8024"/>
                  </a:lnTo>
                  <a:lnTo>
                    <a:pt x="508254" y="0"/>
                  </a:lnTo>
                  <a:lnTo>
                    <a:pt x="102107" y="0"/>
                  </a:lnTo>
                  <a:lnTo>
                    <a:pt x="62364" y="8024"/>
                  </a:lnTo>
                  <a:lnTo>
                    <a:pt x="29908" y="29908"/>
                  </a:lnTo>
                  <a:lnTo>
                    <a:pt x="8024" y="62364"/>
                  </a:lnTo>
                  <a:lnTo>
                    <a:pt x="0" y="102108"/>
                  </a:lnTo>
                  <a:lnTo>
                    <a:pt x="0" y="736854"/>
                  </a:lnTo>
                  <a:lnTo>
                    <a:pt x="8024" y="776478"/>
                  </a:lnTo>
                  <a:lnTo>
                    <a:pt x="29908" y="808672"/>
                  </a:lnTo>
                  <a:lnTo>
                    <a:pt x="62364" y="830294"/>
                  </a:lnTo>
                  <a:lnTo>
                    <a:pt x="102108" y="838200"/>
                  </a:lnTo>
                  <a:lnTo>
                    <a:pt x="508254" y="838200"/>
                  </a:lnTo>
                  <a:lnTo>
                    <a:pt x="547878" y="830294"/>
                  </a:lnTo>
                  <a:lnTo>
                    <a:pt x="580072" y="808672"/>
                  </a:lnTo>
                  <a:lnTo>
                    <a:pt x="601694" y="776478"/>
                  </a:lnTo>
                  <a:lnTo>
                    <a:pt x="609600" y="736854"/>
                  </a:lnTo>
                  <a:close/>
                </a:path>
              </a:pathLst>
            </a:custGeom>
            <a:solidFill>
              <a:srgbClr val="DCE6F2"/>
            </a:solidFill>
          </p:spPr>
          <p:txBody>
            <a:bodyPr wrap="square" lIns="0" tIns="0" rIns="0" bIns="0" rtlCol="0"/>
            <a:lstStyle/>
            <a:p>
              <a:endParaRPr/>
            </a:p>
          </p:txBody>
        </p:sp>
        <p:sp>
          <p:nvSpPr>
            <p:cNvPr id="9" name="object 8"/>
            <p:cNvSpPr/>
            <p:nvPr/>
          </p:nvSpPr>
          <p:spPr>
            <a:xfrm>
              <a:off x="1684023" y="3711333"/>
              <a:ext cx="619760" cy="848360"/>
            </a:xfrm>
            <a:custGeom>
              <a:avLst/>
              <a:gdLst/>
              <a:ahLst/>
              <a:cxnLst/>
              <a:rect l="l" t="t" r="r" b="b"/>
              <a:pathLst>
                <a:path w="619760" h="848360">
                  <a:moveTo>
                    <a:pt x="619506" y="741425"/>
                  </a:moveTo>
                  <a:lnTo>
                    <a:pt x="619506" y="106679"/>
                  </a:lnTo>
                  <a:lnTo>
                    <a:pt x="618744" y="95249"/>
                  </a:lnTo>
                  <a:lnTo>
                    <a:pt x="604961" y="52988"/>
                  </a:lnTo>
                  <a:lnTo>
                    <a:pt x="556155" y="9302"/>
                  </a:lnTo>
                  <a:lnTo>
                    <a:pt x="512826" y="0"/>
                  </a:lnTo>
                  <a:lnTo>
                    <a:pt x="106680" y="0"/>
                  </a:lnTo>
                  <a:lnTo>
                    <a:pt x="43267" y="20883"/>
                  </a:lnTo>
                  <a:lnTo>
                    <a:pt x="4571" y="75437"/>
                  </a:lnTo>
                  <a:lnTo>
                    <a:pt x="0" y="106679"/>
                  </a:lnTo>
                  <a:lnTo>
                    <a:pt x="0" y="741425"/>
                  </a:lnTo>
                  <a:lnTo>
                    <a:pt x="762" y="752855"/>
                  </a:lnTo>
                  <a:lnTo>
                    <a:pt x="2286" y="763523"/>
                  </a:lnTo>
                  <a:lnTo>
                    <a:pt x="8382" y="783335"/>
                  </a:lnTo>
                  <a:lnTo>
                    <a:pt x="9906" y="786273"/>
                  </a:lnTo>
                  <a:lnTo>
                    <a:pt x="9906" y="96773"/>
                  </a:lnTo>
                  <a:lnTo>
                    <a:pt x="11429" y="86867"/>
                  </a:lnTo>
                  <a:lnTo>
                    <a:pt x="29146" y="48777"/>
                  </a:lnTo>
                  <a:lnTo>
                    <a:pt x="60960" y="21335"/>
                  </a:lnTo>
                  <a:lnTo>
                    <a:pt x="106680" y="9905"/>
                  </a:lnTo>
                  <a:lnTo>
                    <a:pt x="523494" y="10023"/>
                  </a:lnTo>
                  <a:lnTo>
                    <a:pt x="561677" y="23075"/>
                  </a:lnTo>
                  <a:lnTo>
                    <a:pt x="601184" y="66697"/>
                  </a:lnTo>
                  <a:lnTo>
                    <a:pt x="609600" y="96773"/>
                  </a:lnTo>
                  <a:lnTo>
                    <a:pt x="609600" y="785686"/>
                  </a:lnTo>
                  <a:lnTo>
                    <a:pt x="610203" y="784755"/>
                  </a:lnTo>
                  <a:lnTo>
                    <a:pt x="618744" y="752093"/>
                  </a:lnTo>
                  <a:lnTo>
                    <a:pt x="619506" y="741425"/>
                  </a:lnTo>
                  <a:close/>
                </a:path>
                <a:path w="619760" h="848360">
                  <a:moveTo>
                    <a:pt x="609600" y="785686"/>
                  </a:moveTo>
                  <a:lnTo>
                    <a:pt x="609600" y="751331"/>
                  </a:lnTo>
                  <a:lnTo>
                    <a:pt x="608076" y="761237"/>
                  </a:lnTo>
                  <a:lnTo>
                    <a:pt x="596430" y="790277"/>
                  </a:lnTo>
                  <a:lnTo>
                    <a:pt x="577691" y="813468"/>
                  </a:lnTo>
                  <a:lnTo>
                    <a:pt x="552808" y="829784"/>
                  </a:lnTo>
                  <a:lnTo>
                    <a:pt x="522731" y="838199"/>
                  </a:lnTo>
                  <a:lnTo>
                    <a:pt x="106680" y="838199"/>
                  </a:lnTo>
                  <a:lnTo>
                    <a:pt x="49458" y="819602"/>
                  </a:lnTo>
                  <a:lnTo>
                    <a:pt x="13716" y="770381"/>
                  </a:lnTo>
                  <a:lnTo>
                    <a:pt x="9906" y="751331"/>
                  </a:lnTo>
                  <a:lnTo>
                    <a:pt x="9906" y="786273"/>
                  </a:lnTo>
                  <a:lnTo>
                    <a:pt x="38862" y="823721"/>
                  </a:lnTo>
                  <a:lnTo>
                    <a:pt x="80686" y="844877"/>
                  </a:lnTo>
                  <a:lnTo>
                    <a:pt x="106680" y="848105"/>
                  </a:lnTo>
                  <a:lnTo>
                    <a:pt x="512826" y="848105"/>
                  </a:lnTo>
                  <a:lnTo>
                    <a:pt x="524256" y="847343"/>
                  </a:lnTo>
                  <a:lnTo>
                    <a:pt x="534924" y="845819"/>
                  </a:lnTo>
                  <a:lnTo>
                    <a:pt x="566517" y="833561"/>
                  </a:lnTo>
                  <a:lnTo>
                    <a:pt x="592202" y="812558"/>
                  </a:lnTo>
                  <a:lnTo>
                    <a:pt x="609600" y="785686"/>
                  </a:lnTo>
                  <a:close/>
                </a:path>
              </a:pathLst>
            </a:custGeom>
            <a:solidFill>
              <a:srgbClr val="000000"/>
            </a:solidFill>
          </p:spPr>
          <p:txBody>
            <a:bodyPr wrap="square" lIns="0" tIns="0" rIns="0" bIns="0" rtlCol="0"/>
            <a:lstStyle/>
            <a:p>
              <a:endParaRPr/>
            </a:p>
          </p:txBody>
        </p:sp>
        <p:sp>
          <p:nvSpPr>
            <p:cNvPr id="10" name="object 9"/>
            <p:cNvSpPr txBox="1"/>
            <p:nvPr/>
          </p:nvSpPr>
          <p:spPr>
            <a:xfrm>
              <a:off x="1841250" y="3973714"/>
              <a:ext cx="304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20</a:t>
              </a:r>
              <a:endParaRPr sz="1800">
                <a:latin typeface="Comic Sans MS"/>
                <a:cs typeface="Comic Sans MS"/>
              </a:endParaRPr>
            </a:p>
          </p:txBody>
        </p:sp>
        <p:sp>
          <p:nvSpPr>
            <p:cNvPr id="11" name="object 10"/>
            <p:cNvSpPr/>
            <p:nvPr/>
          </p:nvSpPr>
          <p:spPr>
            <a:xfrm>
              <a:off x="3060196" y="2969907"/>
              <a:ext cx="609600" cy="838200"/>
            </a:xfrm>
            <a:custGeom>
              <a:avLst/>
              <a:gdLst/>
              <a:ahLst/>
              <a:cxnLst/>
              <a:rect l="l" t="t" r="r" b="b"/>
              <a:pathLst>
                <a:path w="609600" h="838200">
                  <a:moveTo>
                    <a:pt x="609600" y="736854"/>
                  </a:moveTo>
                  <a:lnTo>
                    <a:pt x="609600" y="102108"/>
                  </a:lnTo>
                  <a:lnTo>
                    <a:pt x="601694" y="62364"/>
                  </a:lnTo>
                  <a:lnTo>
                    <a:pt x="580072" y="29908"/>
                  </a:lnTo>
                  <a:lnTo>
                    <a:pt x="547878" y="8024"/>
                  </a:lnTo>
                  <a:lnTo>
                    <a:pt x="508254" y="0"/>
                  </a:lnTo>
                  <a:lnTo>
                    <a:pt x="102107" y="0"/>
                  </a:lnTo>
                  <a:lnTo>
                    <a:pt x="62364" y="8024"/>
                  </a:lnTo>
                  <a:lnTo>
                    <a:pt x="29908" y="29908"/>
                  </a:lnTo>
                  <a:lnTo>
                    <a:pt x="8024" y="62364"/>
                  </a:lnTo>
                  <a:lnTo>
                    <a:pt x="0" y="102108"/>
                  </a:lnTo>
                  <a:lnTo>
                    <a:pt x="0" y="736854"/>
                  </a:lnTo>
                  <a:lnTo>
                    <a:pt x="8024" y="776478"/>
                  </a:lnTo>
                  <a:lnTo>
                    <a:pt x="29908" y="808672"/>
                  </a:lnTo>
                  <a:lnTo>
                    <a:pt x="62364" y="830294"/>
                  </a:lnTo>
                  <a:lnTo>
                    <a:pt x="102108" y="838200"/>
                  </a:lnTo>
                  <a:lnTo>
                    <a:pt x="508254" y="838200"/>
                  </a:lnTo>
                  <a:lnTo>
                    <a:pt x="547878" y="830294"/>
                  </a:lnTo>
                  <a:lnTo>
                    <a:pt x="580072" y="808672"/>
                  </a:lnTo>
                  <a:lnTo>
                    <a:pt x="601694" y="776478"/>
                  </a:lnTo>
                  <a:lnTo>
                    <a:pt x="609600" y="736854"/>
                  </a:lnTo>
                  <a:close/>
                </a:path>
              </a:pathLst>
            </a:custGeom>
            <a:solidFill>
              <a:srgbClr val="DCE6F2"/>
            </a:solidFill>
          </p:spPr>
          <p:txBody>
            <a:bodyPr wrap="square" lIns="0" tIns="0" rIns="0" bIns="0" rtlCol="0"/>
            <a:lstStyle/>
            <a:p>
              <a:endParaRPr/>
            </a:p>
          </p:txBody>
        </p:sp>
        <p:sp>
          <p:nvSpPr>
            <p:cNvPr id="12" name="object 11"/>
            <p:cNvSpPr/>
            <p:nvPr/>
          </p:nvSpPr>
          <p:spPr>
            <a:xfrm>
              <a:off x="3055623" y="2965334"/>
              <a:ext cx="619760" cy="848360"/>
            </a:xfrm>
            <a:custGeom>
              <a:avLst/>
              <a:gdLst/>
              <a:ahLst/>
              <a:cxnLst/>
              <a:rect l="l" t="t" r="r" b="b"/>
              <a:pathLst>
                <a:path w="619760" h="848360">
                  <a:moveTo>
                    <a:pt x="619506" y="741425"/>
                  </a:moveTo>
                  <a:lnTo>
                    <a:pt x="619506" y="105917"/>
                  </a:lnTo>
                  <a:lnTo>
                    <a:pt x="618744" y="95249"/>
                  </a:lnTo>
                  <a:lnTo>
                    <a:pt x="605030" y="52922"/>
                  </a:lnTo>
                  <a:lnTo>
                    <a:pt x="556121" y="9304"/>
                  </a:lnTo>
                  <a:lnTo>
                    <a:pt x="512826" y="0"/>
                  </a:lnTo>
                  <a:lnTo>
                    <a:pt x="106680" y="0"/>
                  </a:lnTo>
                  <a:lnTo>
                    <a:pt x="43562" y="20664"/>
                  </a:lnTo>
                  <a:lnTo>
                    <a:pt x="4571" y="74675"/>
                  </a:lnTo>
                  <a:lnTo>
                    <a:pt x="0" y="106679"/>
                  </a:lnTo>
                  <a:lnTo>
                    <a:pt x="0" y="741425"/>
                  </a:lnTo>
                  <a:lnTo>
                    <a:pt x="8382" y="783335"/>
                  </a:lnTo>
                  <a:lnTo>
                    <a:pt x="9906" y="786274"/>
                  </a:lnTo>
                  <a:lnTo>
                    <a:pt x="9906" y="96011"/>
                  </a:lnTo>
                  <a:lnTo>
                    <a:pt x="11429" y="86867"/>
                  </a:lnTo>
                  <a:lnTo>
                    <a:pt x="29151" y="48472"/>
                  </a:lnTo>
                  <a:lnTo>
                    <a:pt x="60960" y="21335"/>
                  </a:lnTo>
                  <a:lnTo>
                    <a:pt x="106680" y="9905"/>
                  </a:lnTo>
                  <a:lnTo>
                    <a:pt x="523494" y="10023"/>
                  </a:lnTo>
                  <a:lnTo>
                    <a:pt x="561279" y="22548"/>
                  </a:lnTo>
                  <a:lnTo>
                    <a:pt x="601575" y="67117"/>
                  </a:lnTo>
                  <a:lnTo>
                    <a:pt x="609600" y="96773"/>
                  </a:lnTo>
                  <a:lnTo>
                    <a:pt x="609600" y="785708"/>
                  </a:lnTo>
                  <a:lnTo>
                    <a:pt x="610156" y="784855"/>
                  </a:lnTo>
                  <a:lnTo>
                    <a:pt x="618744" y="752093"/>
                  </a:lnTo>
                  <a:lnTo>
                    <a:pt x="619506" y="741425"/>
                  </a:lnTo>
                  <a:close/>
                </a:path>
                <a:path w="619760" h="848360">
                  <a:moveTo>
                    <a:pt x="609600" y="785708"/>
                  </a:moveTo>
                  <a:lnTo>
                    <a:pt x="609600" y="751331"/>
                  </a:lnTo>
                  <a:lnTo>
                    <a:pt x="608076" y="761237"/>
                  </a:lnTo>
                  <a:lnTo>
                    <a:pt x="596662" y="789930"/>
                  </a:lnTo>
                  <a:lnTo>
                    <a:pt x="577719" y="813373"/>
                  </a:lnTo>
                  <a:lnTo>
                    <a:pt x="552619" y="829798"/>
                  </a:lnTo>
                  <a:lnTo>
                    <a:pt x="522731" y="837437"/>
                  </a:lnTo>
                  <a:lnTo>
                    <a:pt x="512826" y="838199"/>
                  </a:lnTo>
                  <a:lnTo>
                    <a:pt x="106680" y="838199"/>
                  </a:lnTo>
                  <a:lnTo>
                    <a:pt x="49144" y="819492"/>
                  </a:lnTo>
                  <a:lnTo>
                    <a:pt x="13716" y="770381"/>
                  </a:lnTo>
                  <a:lnTo>
                    <a:pt x="9906" y="751331"/>
                  </a:lnTo>
                  <a:lnTo>
                    <a:pt x="9906" y="786274"/>
                  </a:lnTo>
                  <a:lnTo>
                    <a:pt x="38862" y="823721"/>
                  </a:lnTo>
                  <a:lnTo>
                    <a:pt x="80743" y="844524"/>
                  </a:lnTo>
                  <a:lnTo>
                    <a:pt x="106680" y="848105"/>
                  </a:lnTo>
                  <a:lnTo>
                    <a:pt x="512826" y="848105"/>
                  </a:lnTo>
                  <a:lnTo>
                    <a:pt x="524256" y="847343"/>
                  </a:lnTo>
                  <a:lnTo>
                    <a:pt x="534924" y="845819"/>
                  </a:lnTo>
                  <a:lnTo>
                    <a:pt x="566464" y="833332"/>
                  </a:lnTo>
                  <a:lnTo>
                    <a:pt x="592135" y="812472"/>
                  </a:lnTo>
                  <a:lnTo>
                    <a:pt x="609600" y="785708"/>
                  </a:lnTo>
                  <a:close/>
                </a:path>
              </a:pathLst>
            </a:custGeom>
            <a:solidFill>
              <a:srgbClr val="000000"/>
            </a:solidFill>
          </p:spPr>
          <p:txBody>
            <a:bodyPr wrap="square" lIns="0" tIns="0" rIns="0" bIns="0" rtlCol="0"/>
            <a:lstStyle/>
            <a:p>
              <a:endParaRPr/>
            </a:p>
          </p:txBody>
        </p:sp>
        <p:sp>
          <p:nvSpPr>
            <p:cNvPr id="13" name="object 12"/>
            <p:cNvSpPr txBox="1"/>
            <p:nvPr/>
          </p:nvSpPr>
          <p:spPr>
            <a:xfrm>
              <a:off x="3212850" y="3227716"/>
              <a:ext cx="304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25</a:t>
              </a:r>
              <a:endParaRPr sz="1800">
                <a:latin typeface="Comic Sans MS"/>
                <a:cs typeface="Comic Sans MS"/>
              </a:endParaRPr>
            </a:p>
          </p:txBody>
        </p:sp>
        <p:sp>
          <p:nvSpPr>
            <p:cNvPr id="14" name="object 13"/>
            <p:cNvSpPr/>
            <p:nvPr/>
          </p:nvSpPr>
          <p:spPr>
            <a:xfrm>
              <a:off x="1307596" y="2611005"/>
              <a:ext cx="381000" cy="76200"/>
            </a:xfrm>
            <a:custGeom>
              <a:avLst/>
              <a:gdLst/>
              <a:ahLst/>
              <a:cxnLst/>
              <a:rect l="l" t="t" r="r" b="b"/>
              <a:pathLst>
                <a:path w="381000" h="76200">
                  <a:moveTo>
                    <a:pt x="317753" y="43433"/>
                  </a:moveTo>
                  <a:lnTo>
                    <a:pt x="317753" y="33528"/>
                  </a:lnTo>
                  <a:lnTo>
                    <a:pt x="0" y="33528"/>
                  </a:lnTo>
                  <a:lnTo>
                    <a:pt x="0" y="43433"/>
                  </a:lnTo>
                  <a:lnTo>
                    <a:pt x="317753" y="43433"/>
                  </a:lnTo>
                  <a:close/>
                </a:path>
                <a:path w="381000" h="76200">
                  <a:moveTo>
                    <a:pt x="381000" y="38100"/>
                  </a:moveTo>
                  <a:lnTo>
                    <a:pt x="304800" y="0"/>
                  </a:lnTo>
                  <a:lnTo>
                    <a:pt x="304800" y="33528"/>
                  </a:lnTo>
                  <a:lnTo>
                    <a:pt x="317753" y="33528"/>
                  </a:lnTo>
                  <a:lnTo>
                    <a:pt x="317753" y="69723"/>
                  </a:lnTo>
                  <a:lnTo>
                    <a:pt x="381000" y="38100"/>
                  </a:lnTo>
                  <a:close/>
                </a:path>
                <a:path w="381000" h="76200">
                  <a:moveTo>
                    <a:pt x="317753" y="69723"/>
                  </a:moveTo>
                  <a:lnTo>
                    <a:pt x="317753" y="43433"/>
                  </a:lnTo>
                  <a:lnTo>
                    <a:pt x="304800" y="43433"/>
                  </a:lnTo>
                  <a:lnTo>
                    <a:pt x="304800" y="76200"/>
                  </a:lnTo>
                  <a:lnTo>
                    <a:pt x="317753" y="69723"/>
                  </a:lnTo>
                  <a:close/>
                </a:path>
              </a:pathLst>
            </a:custGeom>
            <a:solidFill>
              <a:srgbClr val="000000"/>
            </a:solidFill>
          </p:spPr>
          <p:txBody>
            <a:bodyPr wrap="square" lIns="0" tIns="0" rIns="0" bIns="0" rtlCol="0"/>
            <a:lstStyle/>
            <a:p>
              <a:endParaRPr/>
            </a:p>
          </p:txBody>
        </p:sp>
        <p:sp>
          <p:nvSpPr>
            <p:cNvPr id="15" name="object 14"/>
            <p:cNvSpPr/>
            <p:nvPr/>
          </p:nvSpPr>
          <p:spPr>
            <a:xfrm>
              <a:off x="1307596" y="4058805"/>
              <a:ext cx="381000" cy="76200"/>
            </a:xfrm>
            <a:custGeom>
              <a:avLst/>
              <a:gdLst/>
              <a:ahLst/>
              <a:cxnLst/>
              <a:rect l="l" t="t" r="r" b="b"/>
              <a:pathLst>
                <a:path w="381000" h="76200">
                  <a:moveTo>
                    <a:pt x="317753" y="43434"/>
                  </a:moveTo>
                  <a:lnTo>
                    <a:pt x="317753" y="33528"/>
                  </a:lnTo>
                  <a:lnTo>
                    <a:pt x="0" y="33528"/>
                  </a:lnTo>
                  <a:lnTo>
                    <a:pt x="0" y="43434"/>
                  </a:lnTo>
                  <a:lnTo>
                    <a:pt x="317753" y="43434"/>
                  </a:lnTo>
                  <a:close/>
                </a:path>
                <a:path w="381000" h="76200">
                  <a:moveTo>
                    <a:pt x="381000" y="38100"/>
                  </a:moveTo>
                  <a:lnTo>
                    <a:pt x="304800" y="0"/>
                  </a:lnTo>
                  <a:lnTo>
                    <a:pt x="304800" y="33528"/>
                  </a:lnTo>
                  <a:lnTo>
                    <a:pt x="317753" y="33528"/>
                  </a:lnTo>
                  <a:lnTo>
                    <a:pt x="317753" y="69723"/>
                  </a:lnTo>
                  <a:lnTo>
                    <a:pt x="381000" y="38100"/>
                  </a:lnTo>
                  <a:close/>
                </a:path>
                <a:path w="381000" h="76200">
                  <a:moveTo>
                    <a:pt x="317753" y="69723"/>
                  </a:moveTo>
                  <a:lnTo>
                    <a:pt x="317753" y="43434"/>
                  </a:lnTo>
                  <a:lnTo>
                    <a:pt x="304800" y="43434"/>
                  </a:lnTo>
                  <a:lnTo>
                    <a:pt x="304800" y="76200"/>
                  </a:lnTo>
                  <a:lnTo>
                    <a:pt x="317753" y="69723"/>
                  </a:lnTo>
                  <a:close/>
                </a:path>
              </a:pathLst>
            </a:custGeom>
            <a:solidFill>
              <a:srgbClr val="000000"/>
            </a:solidFill>
          </p:spPr>
          <p:txBody>
            <a:bodyPr wrap="square" lIns="0" tIns="0" rIns="0" bIns="0" rtlCol="0"/>
            <a:lstStyle/>
            <a:p>
              <a:endParaRPr/>
            </a:p>
          </p:txBody>
        </p:sp>
        <p:sp>
          <p:nvSpPr>
            <p:cNvPr id="16" name="object 15"/>
            <p:cNvSpPr/>
            <p:nvPr/>
          </p:nvSpPr>
          <p:spPr>
            <a:xfrm>
              <a:off x="2679196" y="3084207"/>
              <a:ext cx="381000" cy="76200"/>
            </a:xfrm>
            <a:custGeom>
              <a:avLst/>
              <a:gdLst/>
              <a:ahLst/>
              <a:cxnLst/>
              <a:rect l="l" t="t" r="r" b="b"/>
              <a:pathLst>
                <a:path w="381000" h="76200">
                  <a:moveTo>
                    <a:pt x="317754" y="43434"/>
                  </a:moveTo>
                  <a:lnTo>
                    <a:pt x="317754" y="33528"/>
                  </a:lnTo>
                  <a:lnTo>
                    <a:pt x="0" y="33528"/>
                  </a:lnTo>
                  <a:lnTo>
                    <a:pt x="0" y="43434"/>
                  </a:lnTo>
                  <a:lnTo>
                    <a:pt x="317754" y="43434"/>
                  </a:lnTo>
                  <a:close/>
                </a:path>
                <a:path w="381000" h="76200">
                  <a:moveTo>
                    <a:pt x="381000" y="38100"/>
                  </a:moveTo>
                  <a:lnTo>
                    <a:pt x="304800" y="0"/>
                  </a:lnTo>
                  <a:lnTo>
                    <a:pt x="304800" y="33528"/>
                  </a:lnTo>
                  <a:lnTo>
                    <a:pt x="317754" y="33528"/>
                  </a:lnTo>
                  <a:lnTo>
                    <a:pt x="317754" y="69723"/>
                  </a:lnTo>
                  <a:lnTo>
                    <a:pt x="381000" y="38100"/>
                  </a:lnTo>
                  <a:close/>
                </a:path>
                <a:path w="381000" h="76200">
                  <a:moveTo>
                    <a:pt x="317754" y="69723"/>
                  </a:moveTo>
                  <a:lnTo>
                    <a:pt x="317754" y="43434"/>
                  </a:lnTo>
                  <a:lnTo>
                    <a:pt x="304800" y="43434"/>
                  </a:lnTo>
                  <a:lnTo>
                    <a:pt x="304800" y="76200"/>
                  </a:lnTo>
                  <a:lnTo>
                    <a:pt x="317754" y="69723"/>
                  </a:lnTo>
                  <a:close/>
                </a:path>
              </a:pathLst>
            </a:custGeom>
            <a:solidFill>
              <a:srgbClr val="000000"/>
            </a:solidFill>
          </p:spPr>
          <p:txBody>
            <a:bodyPr wrap="square" lIns="0" tIns="0" rIns="0" bIns="0" rtlCol="0"/>
            <a:lstStyle/>
            <a:p>
              <a:endParaRPr/>
            </a:p>
          </p:txBody>
        </p:sp>
        <p:sp>
          <p:nvSpPr>
            <p:cNvPr id="17" name="object 16"/>
            <p:cNvSpPr/>
            <p:nvPr/>
          </p:nvSpPr>
          <p:spPr>
            <a:xfrm>
              <a:off x="2679196" y="3601605"/>
              <a:ext cx="381000" cy="76200"/>
            </a:xfrm>
            <a:custGeom>
              <a:avLst/>
              <a:gdLst/>
              <a:ahLst/>
              <a:cxnLst/>
              <a:rect l="l" t="t" r="r" b="b"/>
              <a:pathLst>
                <a:path w="381000" h="76200">
                  <a:moveTo>
                    <a:pt x="317754" y="43434"/>
                  </a:moveTo>
                  <a:lnTo>
                    <a:pt x="317754" y="33528"/>
                  </a:lnTo>
                  <a:lnTo>
                    <a:pt x="0" y="33528"/>
                  </a:lnTo>
                  <a:lnTo>
                    <a:pt x="0" y="43434"/>
                  </a:lnTo>
                  <a:lnTo>
                    <a:pt x="317754" y="43434"/>
                  </a:lnTo>
                  <a:close/>
                </a:path>
                <a:path w="381000" h="76200">
                  <a:moveTo>
                    <a:pt x="381000" y="38100"/>
                  </a:moveTo>
                  <a:lnTo>
                    <a:pt x="304800" y="0"/>
                  </a:lnTo>
                  <a:lnTo>
                    <a:pt x="304800" y="33528"/>
                  </a:lnTo>
                  <a:lnTo>
                    <a:pt x="317754" y="33528"/>
                  </a:lnTo>
                  <a:lnTo>
                    <a:pt x="317754" y="69723"/>
                  </a:lnTo>
                  <a:lnTo>
                    <a:pt x="381000" y="38100"/>
                  </a:lnTo>
                  <a:close/>
                </a:path>
                <a:path w="381000" h="76200">
                  <a:moveTo>
                    <a:pt x="317754" y="69723"/>
                  </a:moveTo>
                  <a:lnTo>
                    <a:pt x="317754" y="43434"/>
                  </a:lnTo>
                  <a:lnTo>
                    <a:pt x="304800" y="43434"/>
                  </a:lnTo>
                  <a:lnTo>
                    <a:pt x="304800" y="76200"/>
                  </a:lnTo>
                  <a:lnTo>
                    <a:pt x="317754" y="69723"/>
                  </a:lnTo>
                  <a:close/>
                </a:path>
              </a:pathLst>
            </a:custGeom>
            <a:solidFill>
              <a:srgbClr val="000000"/>
            </a:solidFill>
          </p:spPr>
          <p:txBody>
            <a:bodyPr wrap="square" lIns="0" tIns="0" rIns="0" bIns="0" rtlCol="0"/>
            <a:lstStyle/>
            <a:p>
              <a:endParaRPr/>
            </a:p>
          </p:txBody>
        </p:sp>
        <p:sp>
          <p:nvSpPr>
            <p:cNvPr id="18" name="object 17"/>
            <p:cNvSpPr/>
            <p:nvPr/>
          </p:nvSpPr>
          <p:spPr>
            <a:xfrm>
              <a:off x="1307976" y="2649105"/>
              <a:ext cx="0" cy="1447800"/>
            </a:xfrm>
            <a:custGeom>
              <a:avLst/>
              <a:gdLst/>
              <a:ahLst/>
              <a:cxnLst/>
              <a:rect l="l" t="t" r="r" b="b"/>
              <a:pathLst>
                <a:path h="1447800">
                  <a:moveTo>
                    <a:pt x="0" y="0"/>
                  </a:moveTo>
                  <a:lnTo>
                    <a:pt x="0" y="1447800"/>
                  </a:lnTo>
                </a:path>
              </a:pathLst>
            </a:custGeom>
            <a:ln w="9906">
              <a:solidFill>
                <a:srgbClr val="000000"/>
              </a:solidFill>
            </a:ln>
          </p:spPr>
          <p:txBody>
            <a:bodyPr wrap="square" lIns="0" tIns="0" rIns="0" bIns="0" rtlCol="0"/>
            <a:lstStyle/>
            <a:p>
              <a:endParaRPr/>
            </a:p>
          </p:txBody>
        </p:sp>
        <p:sp>
          <p:nvSpPr>
            <p:cNvPr id="19" name="object 18"/>
            <p:cNvSpPr/>
            <p:nvPr/>
          </p:nvSpPr>
          <p:spPr>
            <a:xfrm>
              <a:off x="1002796" y="3411485"/>
              <a:ext cx="304800" cy="0"/>
            </a:xfrm>
            <a:custGeom>
              <a:avLst/>
              <a:gdLst/>
              <a:ahLst/>
              <a:cxnLst/>
              <a:rect l="l" t="t" r="r" b="b"/>
              <a:pathLst>
                <a:path w="304800">
                  <a:moveTo>
                    <a:pt x="0" y="0"/>
                  </a:moveTo>
                  <a:lnTo>
                    <a:pt x="304800" y="0"/>
                  </a:lnTo>
                </a:path>
              </a:pathLst>
            </a:custGeom>
            <a:ln w="9905">
              <a:solidFill>
                <a:srgbClr val="000000"/>
              </a:solidFill>
            </a:ln>
          </p:spPr>
          <p:txBody>
            <a:bodyPr wrap="square" lIns="0" tIns="0" rIns="0" bIns="0" rtlCol="0"/>
            <a:lstStyle/>
            <a:p>
              <a:endParaRPr/>
            </a:p>
          </p:txBody>
        </p:sp>
        <p:sp>
          <p:nvSpPr>
            <p:cNvPr id="20" name="object 19"/>
            <p:cNvSpPr/>
            <p:nvPr/>
          </p:nvSpPr>
          <p:spPr>
            <a:xfrm>
              <a:off x="2298196" y="2644532"/>
              <a:ext cx="386715" cy="462280"/>
            </a:xfrm>
            <a:custGeom>
              <a:avLst/>
              <a:gdLst/>
              <a:ahLst/>
              <a:cxnLst/>
              <a:rect l="l" t="t" r="r" b="b"/>
              <a:pathLst>
                <a:path w="386714" h="462279">
                  <a:moveTo>
                    <a:pt x="386334" y="461772"/>
                  </a:moveTo>
                  <a:lnTo>
                    <a:pt x="386334" y="2285"/>
                  </a:lnTo>
                  <a:lnTo>
                    <a:pt x="384048" y="0"/>
                  </a:lnTo>
                  <a:lnTo>
                    <a:pt x="0" y="0"/>
                  </a:lnTo>
                  <a:lnTo>
                    <a:pt x="0" y="9906"/>
                  </a:lnTo>
                  <a:lnTo>
                    <a:pt x="376428" y="9905"/>
                  </a:lnTo>
                  <a:lnTo>
                    <a:pt x="376428" y="4571"/>
                  </a:lnTo>
                  <a:lnTo>
                    <a:pt x="381000" y="9905"/>
                  </a:lnTo>
                  <a:lnTo>
                    <a:pt x="381000" y="461772"/>
                  </a:lnTo>
                  <a:lnTo>
                    <a:pt x="386334" y="461772"/>
                  </a:lnTo>
                  <a:close/>
                </a:path>
                <a:path w="386714" h="462279">
                  <a:moveTo>
                    <a:pt x="381000" y="9905"/>
                  </a:moveTo>
                  <a:lnTo>
                    <a:pt x="376428" y="4571"/>
                  </a:lnTo>
                  <a:lnTo>
                    <a:pt x="376428" y="9905"/>
                  </a:lnTo>
                  <a:lnTo>
                    <a:pt x="381000" y="9905"/>
                  </a:lnTo>
                  <a:close/>
                </a:path>
                <a:path w="386714" h="462279">
                  <a:moveTo>
                    <a:pt x="381000" y="461772"/>
                  </a:moveTo>
                  <a:lnTo>
                    <a:pt x="381000" y="9905"/>
                  </a:lnTo>
                  <a:lnTo>
                    <a:pt x="376428" y="9905"/>
                  </a:lnTo>
                  <a:lnTo>
                    <a:pt x="376428" y="461772"/>
                  </a:lnTo>
                  <a:lnTo>
                    <a:pt x="381000" y="461772"/>
                  </a:lnTo>
                  <a:close/>
                </a:path>
              </a:pathLst>
            </a:custGeom>
            <a:solidFill>
              <a:srgbClr val="000000"/>
            </a:solidFill>
          </p:spPr>
          <p:txBody>
            <a:bodyPr wrap="square" lIns="0" tIns="0" rIns="0" bIns="0" rtlCol="0"/>
            <a:lstStyle/>
            <a:p>
              <a:endParaRPr/>
            </a:p>
          </p:txBody>
        </p:sp>
        <p:sp>
          <p:nvSpPr>
            <p:cNvPr id="21" name="object 20"/>
            <p:cNvSpPr/>
            <p:nvPr/>
          </p:nvSpPr>
          <p:spPr>
            <a:xfrm>
              <a:off x="2298196" y="4097285"/>
              <a:ext cx="375920" cy="0"/>
            </a:xfrm>
            <a:custGeom>
              <a:avLst/>
              <a:gdLst/>
              <a:ahLst/>
              <a:cxnLst/>
              <a:rect l="l" t="t" r="r" b="b"/>
              <a:pathLst>
                <a:path w="375919">
                  <a:moveTo>
                    <a:pt x="0" y="0"/>
                  </a:moveTo>
                  <a:lnTo>
                    <a:pt x="375919" y="0"/>
                  </a:lnTo>
                </a:path>
              </a:pathLst>
            </a:custGeom>
            <a:ln w="9906">
              <a:solidFill>
                <a:srgbClr val="000000"/>
              </a:solidFill>
            </a:ln>
          </p:spPr>
          <p:txBody>
            <a:bodyPr wrap="square" lIns="0" tIns="0" rIns="0" bIns="0" rtlCol="0"/>
            <a:lstStyle/>
            <a:p>
              <a:endParaRPr/>
            </a:p>
          </p:txBody>
        </p:sp>
        <p:sp>
          <p:nvSpPr>
            <p:cNvPr id="22" name="object 21"/>
            <p:cNvSpPr/>
            <p:nvPr/>
          </p:nvSpPr>
          <p:spPr>
            <a:xfrm>
              <a:off x="2676656" y="3639705"/>
              <a:ext cx="0" cy="462915"/>
            </a:xfrm>
            <a:custGeom>
              <a:avLst/>
              <a:gdLst/>
              <a:ahLst/>
              <a:cxnLst/>
              <a:rect l="l" t="t" r="r" b="b"/>
              <a:pathLst>
                <a:path h="462914">
                  <a:moveTo>
                    <a:pt x="0" y="0"/>
                  </a:moveTo>
                  <a:lnTo>
                    <a:pt x="0" y="462534"/>
                  </a:lnTo>
                </a:path>
              </a:pathLst>
            </a:custGeom>
            <a:ln w="5080">
              <a:solidFill>
                <a:srgbClr val="000000"/>
              </a:solidFill>
            </a:ln>
          </p:spPr>
          <p:txBody>
            <a:bodyPr wrap="square" lIns="0" tIns="0" rIns="0" bIns="0" rtlCol="0"/>
            <a:lstStyle/>
            <a:p>
              <a:endParaRPr/>
            </a:p>
          </p:txBody>
        </p:sp>
        <p:sp>
          <p:nvSpPr>
            <p:cNvPr id="23" name="object 22"/>
            <p:cNvSpPr/>
            <p:nvPr/>
          </p:nvSpPr>
          <p:spPr>
            <a:xfrm>
              <a:off x="2680466" y="3639705"/>
              <a:ext cx="0" cy="462915"/>
            </a:xfrm>
            <a:custGeom>
              <a:avLst/>
              <a:gdLst/>
              <a:ahLst/>
              <a:cxnLst/>
              <a:rect l="l" t="t" r="r" b="b"/>
              <a:pathLst>
                <a:path h="462914">
                  <a:moveTo>
                    <a:pt x="0" y="0"/>
                  </a:moveTo>
                  <a:lnTo>
                    <a:pt x="0" y="462534"/>
                  </a:lnTo>
                </a:path>
              </a:pathLst>
            </a:custGeom>
            <a:ln w="3175">
              <a:solidFill>
                <a:srgbClr val="000000"/>
              </a:solidFill>
            </a:ln>
          </p:spPr>
          <p:txBody>
            <a:bodyPr wrap="square" lIns="0" tIns="0" rIns="0" bIns="0" rtlCol="0"/>
            <a:lstStyle/>
            <a:p>
              <a:endParaRPr/>
            </a:p>
          </p:txBody>
        </p:sp>
        <p:sp>
          <p:nvSpPr>
            <p:cNvPr id="24" name="object 23"/>
            <p:cNvSpPr/>
            <p:nvPr/>
          </p:nvSpPr>
          <p:spPr>
            <a:xfrm>
              <a:off x="2683006" y="3639705"/>
              <a:ext cx="0" cy="462280"/>
            </a:xfrm>
            <a:custGeom>
              <a:avLst/>
              <a:gdLst/>
              <a:ahLst/>
              <a:cxnLst/>
              <a:rect l="l" t="t" r="r" b="b"/>
              <a:pathLst>
                <a:path h="462279">
                  <a:moveTo>
                    <a:pt x="0" y="0"/>
                  </a:moveTo>
                  <a:lnTo>
                    <a:pt x="0" y="461772"/>
                  </a:lnTo>
                </a:path>
              </a:pathLst>
            </a:custGeom>
            <a:ln w="3175">
              <a:solidFill>
                <a:srgbClr val="000000"/>
              </a:solidFill>
            </a:ln>
          </p:spPr>
          <p:txBody>
            <a:bodyPr wrap="square" lIns="0" tIns="0" rIns="0" bIns="0" rtlCol="0"/>
            <a:lstStyle/>
            <a:p>
              <a:endParaRPr/>
            </a:p>
          </p:txBody>
        </p:sp>
        <p:sp>
          <p:nvSpPr>
            <p:cNvPr id="25" name="object 24"/>
            <p:cNvSpPr/>
            <p:nvPr/>
          </p:nvSpPr>
          <p:spPr>
            <a:xfrm>
              <a:off x="3669796" y="3373005"/>
              <a:ext cx="381000" cy="76200"/>
            </a:xfrm>
            <a:custGeom>
              <a:avLst/>
              <a:gdLst/>
              <a:ahLst/>
              <a:cxnLst/>
              <a:rect l="l" t="t" r="r" b="b"/>
              <a:pathLst>
                <a:path w="381000" h="76200">
                  <a:moveTo>
                    <a:pt x="317753" y="43434"/>
                  </a:moveTo>
                  <a:lnTo>
                    <a:pt x="317753" y="33528"/>
                  </a:lnTo>
                  <a:lnTo>
                    <a:pt x="0" y="33528"/>
                  </a:lnTo>
                  <a:lnTo>
                    <a:pt x="0" y="43434"/>
                  </a:lnTo>
                  <a:lnTo>
                    <a:pt x="317753" y="43434"/>
                  </a:lnTo>
                  <a:close/>
                </a:path>
                <a:path w="381000" h="76200">
                  <a:moveTo>
                    <a:pt x="381000" y="38100"/>
                  </a:moveTo>
                  <a:lnTo>
                    <a:pt x="304800" y="0"/>
                  </a:lnTo>
                  <a:lnTo>
                    <a:pt x="304800" y="33528"/>
                  </a:lnTo>
                  <a:lnTo>
                    <a:pt x="317753" y="33528"/>
                  </a:lnTo>
                  <a:lnTo>
                    <a:pt x="317753" y="69723"/>
                  </a:lnTo>
                  <a:lnTo>
                    <a:pt x="381000" y="38100"/>
                  </a:lnTo>
                  <a:close/>
                </a:path>
                <a:path w="381000" h="76200">
                  <a:moveTo>
                    <a:pt x="317753" y="69723"/>
                  </a:moveTo>
                  <a:lnTo>
                    <a:pt x="317753" y="43434"/>
                  </a:lnTo>
                  <a:lnTo>
                    <a:pt x="304800" y="43434"/>
                  </a:lnTo>
                  <a:lnTo>
                    <a:pt x="304800" y="76200"/>
                  </a:lnTo>
                  <a:lnTo>
                    <a:pt x="317753" y="69723"/>
                  </a:lnTo>
                  <a:close/>
                </a:path>
              </a:pathLst>
            </a:custGeom>
            <a:solidFill>
              <a:srgbClr val="000000"/>
            </a:solidFill>
          </p:spPr>
          <p:txBody>
            <a:bodyPr wrap="square" lIns="0" tIns="0" rIns="0" bIns="0" rtlCol="0"/>
            <a:lstStyle/>
            <a:p>
              <a:endParaRPr/>
            </a:p>
          </p:txBody>
        </p:sp>
        <p:sp>
          <p:nvSpPr>
            <p:cNvPr id="26" name="object 25"/>
            <p:cNvSpPr txBox="1"/>
            <p:nvPr/>
          </p:nvSpPr>
          <p:spPr>
            <a:xfrm>
              <a:off x="761496" y="3265816"/>
              <a:ext cx="17272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omic Sans MS"/>
                  <a:cs typeface="Comic Sans MS"/>
                </a:rPr>
                <a:t>X</a:t>
              </a:r>
              <a:endParaRPr sz="1600">
                <a:latin typeface="Comic Sans MS"/>
                <a:cs typeface="Comic Sans MS"/>
              </a:endParaRPr>
            </a:p>
          </p:txBody>
        </p:sp>
      </p:grpSp>
      <p:sp>
        <p:nvSpPr>
          <p:cNvPr id="28" name="object 27"/>
          <p:cNvSpPr txBox="1"/>
          <p:nvPr/>
        </p:nvSpPr>
        <p:spPr>
          <a:xfrm>
            <a:off x="1843535" y="5321693"/>
            <a:ext cx="932180" cy="57404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L =</a:t>
            </a:r>
            <a:r>
              <a:rPr sz="1800" spc="-50" dirty="0">
                <a:latin typeface="Comic Sans MS"/>
                <a:cs typeface="Comic Sans MS"/>
              </a:rPr>
              <a:t> </a:t>
            </a:r>
            <a:r>
              <a:rPr sz="1800" spc="-5" dirty="0">
                <a:latin typeface="Comic Sans MS"/>
                <a:cs typeface="Comic Sans MS"/>
              </a:rPr>
              <a:t>45</a:t>
            </a:r>
            <a:endParaRPr sz="1800" dirty="0">
              <a:latin typeface="Comic Sans MS"/>
              <a:cs typeface="Comic Sans MS"/>
            </a:endParaRPr>
          </a:p>
          <a:p>
            <a:pPr marL="12700">
              <a:lnSpc>
                <a:spcPct val="100000"/>
              </a:lnSpc>
            </a:pPr>
            <a:r>
              <a:rPr sz="1800" dirty="0">
                <a:latin typeface="Comic Sans MS"/>
                <a:cs typeface="Comic Sans MS"/>
              </a:rPr>
              <a:t>T =</a:t>
            </a:r>
            <a:r>
              <a:rPr sz="1800" spc="-105" dirty="0">
                <a:latin typeface="Comic Sans MS"/>
                <a:cs typeface="Comic Sans MS"/>
              </a:rPr>
              <a:t> </a:t>
            </a:r>
            <a:r>
              <a:rPr sz="1800" spc="-5" dirty="0">
                <a:latin typeface="Comic Sans MS"/>
                <a:cs typeface="Comic Sans MS"/>
              </a:rPr>
              <a:t>1/45</a:t>
            </a:r>
            <a:endParaRPr sz="1800" dirty="0">
              <a:latin typeface="Comic Sans MS"/>
              <a:cs typeface="Comic Sans MS"/>
            </a:endParaRPr>
          </a:p>
        </p:txBody>
      </p:sp>
      <p:grpSp>
        <p:nvGrpSpPr>
          <p:cNvPr id="67" name="群組 66">
            <a:extLst>
              <a:ext uri="{FF2B5EF4-FFF2-40B4-BE49-F238E27FC236}">
                <a16:creationId xmlns:a16="http://schemas.microsoft.com/office/drawing/2014/main" id="{1D671AD7-1DF6-4DF0-B301-50E8CB14A47B}"/>
              </a:ext>
            </a:extLst>
          </p:cNvPr>
          <p:cNvGrpSpPr/>
          <p:nvPr/>
        </p:nvGrpSpPr>
        <p:grpSpPr>
          <a:xfrm>
            <a:off x="4808224" y="2266581"/>
            <a:ext cx="4792853" cy="2280284"/>
            <a:chOff x="4808224" y="2266581"/>
            <a:chExt cx="4792853" cy="2280284"/>
          </a:xfrm>
        </p:grpSpPr>
        <p:sp>
          <p:nvSpPr>
            <p:cNvPr id="29" name="object 28"/>
            <p:cNvSpPr/>
            <p:nvPr/>
          </p:nvSpPr>
          <p:spPr>
            <a:xfrm>
              <a:off x="4812796" y="3258705"/>
              <a:ext cx="381000" cy="381000"/>
            </a:xfrm>
            <a:custGeom>
              <a:avLst/>
              <a:gdLst/>
              <a:ahLst/>
              <a:cxnLst/>
              <a:rect l="l" t="t" r="r" b="b"/>
              <a:pathLst>
                <a:path w="381000" h="381000">
                  <a:moveTo>
                    <a:pt x="285750" y="285750"/>
                  </a:moveTo>
                  <a:lnTo>
                    <a:pt x="285750" y="95249"/>
                  </a:lnTo>
                  <a:lnTo>
                    <a:pt x="0" y="95250"/>
                  </a:lnTo>
                  <a:lnTo>
                    <a:pt x="0" y="285750"/>
                  </a:lnTo>
                  <a:lnTo>
                    <a:pt x="285750" y="285750"/>
                  </a:lnTo>
                  <a:close/>
                </a:path>
                <a:path w="381000" h="381000">
                  <a:moveTo>
                    <a:pt x="381000" y="190499"/>
                  </a:moveTo>
                  <a:lnTo>
                    <a:pt x="285750" y="0"/>
                  </a:lnTo>
                  <a:lnTo>
                    <a:pt x="285750" y="381000"/>
                  </a:lnTo>
                  <a:lnTo>
                    <a:pt x="381000" y="190499"/>
                  </a:lnTo>
                  <a:close/>
                </a:path>
              </a:pathLst>
            </a:custGeom>
            <a:solidFill>
              <a:srgbClr val="FF0000"/>
            </a:solidFill>
          </p:spPr>
          <p:txBody>
            <a:bodyPr wrap="square" lIns="0" tIns="0" rIns="0" bIns="0" rtlCol="0"/>
            <a:lstStyle/>
            <a:p>
              <a:endParaRPr/>
            </a:p>
          </p:txBody>
        </p:sp>
        <p:sp>
          <p:nvSpPr>
            <p:cNvPr id="30" name="object 29"/>
            <p:cNvSpPr/>
            <p:nvPr/>
          </p:nvSpPr>
          <p:spPr>
            <a:xfrm>
              <a:off x="4808224" y="3238893"/>
              <a:ext cx="391160" cy="421640"/>
            </a:xfrm>
            <a:custGeom>
              <a:avLst/>
              <a:gdLst/>
              <a:ahLst/>
              <a:cxnLst/>
              <a:rect l="l" t="t" r="r" b="b"/>
              <a:pathLst>
                <a:path w="391160" h="421639">
                  <a:moveTo>
                    <a:pt x="290322" y="110489"/>
                  </a:moveTo>
                  <a:lnTo>
                    <a:pt x="0" y="110489"/>
                  </a:lnTo>
                  <a:lnTo>
                    <a:pt x="0" y="310895"/>
                  </a:lnTo>
                  <a:lnTo>
                    <a:pt x="4572" y="310895"/>
                  </a:lnTo>
                  <a:lnTo>
                    <a:pt x="4572" y="120395"/>
                  </a:lnTo>
                  <a:lnTo>
                    <a:pt x="9906" y="115061"/>
                  </a:lnTo>
                  <a:lnTo>
                    <a:pt x="9906" y="120395"/>
                  </a:lnTo>
                  <a:lnTo>
                    <a:pt x="285750" y="120395"/>
                  </a:lnTo>
                  <a:lnTo>
                    <a:pt x="285750" y="115061"/>
                  </a:lnTo>
                  <a:lnTo>
                    <a:pt x="290322" y="110489"/>
                  </a:lnTo>
                  <a:close/>
                </a:path>
                <a:path w="391160" h="421639">
                  <a:moveTo>
                    <a:pt x="9906" y="120395"/>
                  </a:moveTo>
                  <a:lnTo>
                    <a:pt x="9906" y="115061"/>
                  </a:lnTo>
                  <a:lnTo>
                    <a:pt x="4572" y="120395"/>
                  </a:lnTo>
                  <a:lnTo>
                    <a:pt x="9906" y="120395"/>
                  </a:lnTo>
                  <a:close/>
                </a:path>
                <a:path w="391160" h="421639">
                  <a:moveTo>
                    <a:pt x="9906" y="300989"/>
                  </a:moveTo>
                  <a:lnTo>
                    <a:pt x="9906" y="120395"/>
                  </a:lnTo>
                  <a:lnTo>
                    <a:pt x="4572" y="120395"/>
                  </a:lnTo>
                  <a:lnTo>
                    <a:pt x="4572" y="300989"/>
                  </a:lnTo>
                  <a:lnTo>
                    <a:pt x="9906" y="300989"/>
                  </a:lnTo>
                  <a:close/>
                </a:path>
                <a:path w="391160" h="421639">
                  <a:moveTo>
                    <a:pt x="295656" y="380999"/>
                  </a:moveTo>
                  <a:lnTo>
                    <a:pt x="295656" y="300989"/>
                  </a:lnTo>
                  <a:lnTo>
                    <a:pt x="4572" y="300989"/>
                  </a:lnTo>
                  <a:lnTo>
                    <a:pt x="9906" y="305561"/>
                  </a:lnTo>
                  <a:lnTo>
                    <a:pt x="9905" y="310895"/>
                  </a:lnTo>
                  <a:lnTo>
                    <a:pt x="285750" y="310895"/>
                  </a:lnTo>
                  <a:lnTo>
                    <a:pt x="285750" y="305561"/>
                  </a:lnTo>
                  <a:lnTo>
                    <a:pt x="290322" y="310895"/>
                  </a:lnTo>
                  <a:lnTo>
                    <a:pt x="290322" y="391667"/>
                  </a:lnTo>
                  <a:lnTo>
                    <a:pt x="295656" y="380999"/>
                  </a:lnTo>
                  <a:close/>
                </a:path>
                <a:path w="391160" h="421639">
                  <a:moveTo>
                    <a:pt x="9905" y="310895"/>
                  </a:moveTo>
                  <a:lnTo>
                    <a:pt x="9906" y="305561"/>
                  </a:lnTo>
                  <a:lnTo>
                    <a:pt x="4572" y="300989"/>
                  </a:lnTo>
                  <a:lnTo>
                    <a:pt x="4572" y="310895"/>
                  </a:lnTo>
                  <a:lnTo>
                    <a:pt x="9905" y="310895"/>
                  </a:lnTo>
                  <a:close/>
                </a:path>
                <a:path w="391160" h="421639">
                  <a:moveTo>
                    <a:pt x="295656" y="19811"/>
                  </a:moveTo>
                  <a:lnTo>
                    <a:pt x="285750" y="0"/>
                  </a:lnTo>
                  <a:lnTo>
                    <a:pt x="285750" y="110489"/>
                  </a:lnTo>
                  <a:lnTo>
                    <a:pt x="286512" y="110489"/>
                  </a:lnTo>
                  <a:lnTo>
                    <a:pt x="286512" y="22097"/>
                  </a:lnTo>
                  <a:lnTo>
                    <a:pt x="295656" y="19811"/>
                  </a:lnTo>
                  <a:close/>
                </a:path>
                <a:path w="391160" h="421639">
                  <a:moveTo>
                    <a:pt x="290322" y="120395"/>
                  </a:moveTo>
                  <a:lnTo>
                    <a:pt x="290322" y="110489"/>
                  </a:lnTo>
                  <a:lnTo>
                    <a:pt x="285750" y="115061"/>
                  </a:lnTo>
                  <a:lnTo>
                    <a:pt x="285750" y="120395"/>
                  </a:lnTo>
                  <a:lnTo>
                    <a:pt x="290322" y="120395"/>
                  </a:lnTo>
                  <a:close/>
                </a:path>
                <a:path w="391160" h="421639">
                  <a:moveTo>
                    <a:pt x="290322" y="310895"/>
                  </a:moveTo>
                  <a:lnTo>
                    <a:pt x="285750" y="305561"/>
                  </a:lnTo>
                  <a:lnTo>
                    <a:pt x="285750" y="310895"/>
                  </a:lnTo>
                  <a:lnTo>
                    <a:pt x="290322" y="310895"/>
                  </a:lnTo>
                  <a:close/>
                </a:path>
                <a:path w="391160" h="421639">
                  <a:moveTo>
                    <a:pt x="290322" y="391667"/>
                  </a:moveTo>
                  <a:lnTo>
                    <a:pt x="290322" y="310895"/>
                  </a:lnTo>
                  <a:lnTo>
                    <a:pt x="285750" y="310895"/>
                  </a:lnTo>
                  <a:lnTo>
                    <a:pt x="285750" y="421385"/>
                  </a:lnTo>
                  <a:lnTo>
                    <a:pt x="286512" y="419856"/>
                  </a:lnTo>
                  <a:lnTo>
                    <a:pt x="286512" y="399287"/>
                  </a:lnTo>
                  <a:lnTo>
                    <a:pt x="290322" y="391667"/>
                  </a:lnTo>
                  <a:close/>
                </a:path>
                <a:path w="391160" h="421639">
                  <a:moveTo>
                    <a:pt x="390906" y="210311"/>
                  </a:moveTo>
                  <a:lnTo>
                    <a:pt x="295656" y="19811"/>
                  </a:lnTo>
                  <a:lnTo>
                    <a:pt x="286512" y="22097"/>
                  </a:lnTo>
                  <a:lnTo>
                    <a:pt x="380809" y="210692"/>
                  </a:lnTo>
                  <a:lnTo>
                    <a:pt x="381762" y="208787"/>
                  </a:lnTo>
                  <a:lnTo>
                    <a:pt x="381762" y="228666"/>
                  </a:lnTo>
                  <a:lnTo>
                    <a:pt x="390906" y="210311"/>
                  </a:lnTo>
                  <a:close/>
                </a:path>
                <a:path w="391160" h="421639">
                  <a:moveTo>
                    <a:pt x="295656" y="120395"/>
                  </a:moveTo>
                  <a:lnTo>
                    <a:pt x="295656" y="40385"/>
                  </a:lnTo>
                  <a:lnTo>
                    <a:pt x="286512" y="22097"/>
                  </a:lnTo>
                  <a:lnTo>
                    <a:pt x="286512" y="110489"/>
                  </a:lnTo>
                  <a:lnTo>
                    <a:pt x="290322" y="110489"/>
                  </a:lnTo>
                  <a:lnTo>
                    <a:pt x="290322" y="120395"/>
                  </a:lnTo>
                  <a:lnTo>
                    <a:pt x="295656" y="120395"/>
                  </a:lnTo>
                  <a:close/>
                </a:path>
                <a:path w="391160" h="421639">
                  <a:moveTo>
                    <a:pt x="381762" y="228666"/>
                  </a:moveTo>
                  <a:lnTo>
                    <a:pt x="381762" y="212597"/>
                  </a:lnTo>
                  <a:lnTo>
                    <a:pt x="380809" y="210692"/>
                  </a:lnTo>
                  <a:lnTo>
                    <a:pt x="286512" y="399287"/>
                  </a:lnTo>
                  <a:lnTo>
                    <a:pt x="295656" y="400811"/>
                  </a:lnTo>
                  <a:lnTo>
                    <a:pt x="295656" y="401502"/>
                  </a:lnTo>
                  <a:lnTo>
                    <a:pt x="381762" y="228666"/>
                  </a:lnTo>
                  <a:close/>
                </a:path>
                <a:path w="391160" h="421639">
                  <a:moveTo>
                    <a:pt x="295656" y="401502"/>
                  </a:moveTo>
                  <a:lnTo>
                    <a:pt x="295656" y="400811"/>
                  </a:lnTo>
                  <a:lnTo>
                    <a:pt x="286512" y="399287"/>
                  </a:lnTo>
                  <a:lnTo>
                    <a:pt x="286512" y="419856"/>
                  </a:lnTo>
                  <a:lnTo>
                    <a:pt x="295656" y="401502"/>
                  </a:lnTo>
                  <a:close/>
                </a:path>
                <a:path w="391160" h="421639">
                  <a:moveTo>
                    <a:pt x="381762" y="212597"/>
                  </a:moveTo>
                  <a:lnTo>
                    <a:pt x="381762" y="208787"/>
                  </a:lnTo>
                  <a:lnTo>
                    <a:pt x="380809" y="210692"/>
                  </a:lnTo>
                  <a:lnTo>
                    <a:pt x="381762" y="212597"/>
                  </a:lnTo>
                  <a:close/>
                </a:path>
              </a:pathLst>
            </a:custGeom>
            <a:solidFill>
              <a:srgbClr val="000000"/>
            </a:solidFill>
          </p:spPr>
          <p:txBody>
            <a:bodyPr wrap="square" lIns="0" tIns="0" rIns="0" bIns="0" rtlCol="0"/>
            <a:lstStyle/>
            <a:p>
              <a:endParaRPr/>
            </a:p>
          </p:txBody>
        </p:sp>
        <p:sp>
          <p:nvSpPr>
            <p:cNvPr id="31" name="object 30"/>
            <p:cNvSpPr/>
            <p:nvPr/>
          </p:nvSpPr>
          <p:spPr>
            <a:xfrm>
              <a:off x="8657086" y="3220605"/>
              <a:ext cx="0" cy="368935"/>
            </a:xfrm>
            <a:custGeom>
              <a:avLst/>
              <a:gdLst/>
              <a:ahLst/>
              <a:cxnLst/>
              <a:rect l="l" t="t" r="r" b="b"/>
              <a:pathLst>
                <a:path h="368935">
                  <a:moveTo>
                    <a:pt x="0" y="0"/>
                  </a:moveTo>
                  <a:lnTo>
                    <a:pt x="0" y="368808"/>
                  </a:lnTo>
                </a:path>
              </a:pathLst>
            </a:custGeom>
            <a:ln w="68579">
              <a:solidFill>
                <a:srgbClr val="FFFFFF"/>
              </a:solidFill>
            </a:ln>
          </p:spPr>
          <p:txBody>
            <a:bodyPr wrap="square" lIns="0" tIns="0" rIns="0" bIns="0" rtlCol="0"/>
            <a:lstStyle/>
            <a:p>
              <a:endParaRPr/>
            </a:p>
          </p:txBody>
        </p:sp>
        <p:sp>
          <p:nvSpPr>
            <p:cNvPr id="32" name="object 31"/>
            <p:cNvSpPr/>
            <p:nvPr/>
          </p:nvSpPr>
          <p:spPr>
            <a:xfrm>
              <a:off x="8616700" y="3214508"/>
              <a:ext cx="81280" cy="381000"/>
            </a:xfrm>
            <a:custGeom>
              <a:avLst/>
              <a:gdLst/>
              <a:ahLst/>
              <a:cxnLst/>
              <a:rect l="l" t="t" r="r" b="b"/>
              <a:pathLst>
                <a:path w="81279" h="381000">
                  <a:moveTo>
                    <a:pt x="80772" y="381000"/>
                  </a:moveTo>
                  <a:lnTo>
                    <a:pt x="80772" y="0"/>
                  </a:lnTo>
                  <a:lnTo>
                    <a:pt x="0" y="0"/>
                  </a:lnTo>
                  <a:lnTo>
                    <a:pt x="0" y="381000"/>
                  </a:lnTo>
                  <a:lnTo>
                    <a:pt x="6096" y="381000"/>
                  </a:lnTo>
                  <a:lnTo>
                    <a:pt x="6096" y="12954"/>
                  </a:lnTo>
                  <a:lnTo>
                    <a:pt x="12953" y="6096"/>
                  </a:lnTo>
                  <a:lnTo>
                    <a:pt x="12953" y="12954"/>
                  </a:lnTo>
                  <a:lnTo>
                    <a:pt x="68579" y="12954"/>
                  </a:lnTo>
                  <a:lnTo>
                    <a:pt x="68579" y="6096"/>
                  </a:lnTo>
                  <a:lnTo>
                    <a:pt x="74675" y="12954"/>
                  </a:lnTo>
                  <a:lnTo>
                    <a:pt x="74675" y="381000"/>
                  </a:lnTo>
                  <a:lnTo>
                    <a:pt x="80772" y="381000"/>
                  </a:lnTo>
                  <a:close/>
                </a:path>
                <a:path w="81279" h="381000">
                  <a:moveTo>
                    <a:pt x="12953" y="12954"/>
                  </a:moveTo>
                  <a:lnTo>
                    <a:pt x="12953" y="6096"/>
                  </a:lnTo>
                  <a:lnTo>
                    <a:pt x="6096" y="12954"/>
                  </a:lnTo>
                  <a:lnTo>
                    <a:pt x="12953" y="12954"/>
                  </a:lnTo>
                  <a:close/>
                </a:path>
                <a:path w="81279" h="381000">
                  <a:moveTo>
                    <a:pt x="12953" y="368046"/>
                  </a:moveTo>
                  <a:lnTo>
                    <a:pt x="12953" y="12954"/>
                  </a:lnTo>
                  <a:lnTo>
                    <a:pt x="6096" y="12954"/>
                  </a:lnTo>
                  <a:lnTo>
                    <a:pt x="6096" y="368046"/>
                  </a:lnTo>
                  <a:lnTo>
                    <a:pt x="12953" y="368046"/>
                  </a:lnTo>
                  <a:close/>
                </a:path>
                <a:path w="81279" h="381000">
                  <a:moveTo>
                    <a:pt x="74675" y="368046"/>
                  </a:moveTo>
                  <a:lnTo>
                    <a:pt x="6096" y="368046"/>
                  </a:lnTo>
                  <a:lnTo>
                    <a:pt x="12953" y="374904"/>
                  </a:lnTo>
                  <a:lnTo>
                    <a:pt x="12953" y="381000"/>
                  </a:lnTo>
                  <a:lnTo>
                    <a:pt x="68579" y="381000"/>
                  </a:lnTo>
                  <a:lnTo>
                    <a:pt x="68579" y="374904"/>
                  </a:lnTo>
                  <a:lnTo>
                    <a:pt x="74675" y="368046"/>
                  </a:lnTo>
                  <a:close/>
                </a:path>
                <a:path w="81279" h="381000">
                  <a:moveTo>
                    <a:pt x="12953" y="381000"/>
                  </a:moveTo>
                  <a:lnTo>
                    <a:pt x="12953" y="374904"/>
                  </a:lnTo>
                  <a:lnTo>
                    <a:pt x="6096" y="368046"/>
                  </a:lnTo>
                  <a:lnTo>
                    <a:pt x="6096" y="381000"/>
                  </a:lnTo>
                  <a:lnTo>
                    <a:pt x="12953" y="381000"/>
                  </a:lnTo>
                  <a:close/>
                </a:path>
                <a:path w="81279" h="381000">
                  <a:moveTo>
                    <a:pt x="74675" y="12954"/>
                  </a:moveTo>
                  <a:lnTo>
                    <a:pt x="68579" y="6096"/>
                  </a:lnTo>
                  <a:lnTo>
                    <a:pt x="68579" y="12954"/>
                  </a:lnTo>
                  <a:lnTo>
                    <a:pt x="74675" y="12954"/>
                  </a:lnTo>
                  <a:close/>
                </a:path>
                <a:path w="81279" h="381000">
                  <a:moveTo>
                    <a:pt x="74675" y="368046"/>
                  </a:moveTo>
                  <a:lnTo>
                    <a:pt x="74675" y="12954"/>
                  </a:lnTo>
                  <a:lnTo>
                    <a:pt x="68579" y="12954"/>
                  </a:lnTo>
                  <a:lnTo>
                    <a:pt x="68579" y="368046"/>
                  </a:lnTo>
                  <a:lnTo>
                    <a:pt x="74675" y="368046"/>
                  </a:lnTo>
                  <a:close/>
                </a:path>
                <a:path w="81279" h="381000">
                  <a:moveTo>
                    <a:pt x="74675" y="381000"/>
                  </a:moveTo>
                  <a:lnTo>
                    <a:pt x="74675" y="368046"/>
                  </a:lnTo>
                  <a:lnTo>
                    <a:pt x="68579" y="374904"/>
                  </a:lnTo>
                  <a:lnTo>
                    <a:pt x="68579" y="381000"/>
                  </a:lnTo>
                  <a:lnTo>
                    <a:pt x="74675" y="381000"/>
                  </a:lnTo>
                  <a:close/>
                </a:path>
              </a:pathLst>
            </a:custGeom>
            <a:solidFill>
              <a:srgbClr val="000000"/>
            </a:solidFill>
          </p:spPr>
          <p:txBody>
            <a:bodyPr wrap="square" lIns="0" tIns="0" rIns="0" bIns="0" rtlCol="0"/>
            <a:lstStyle/>
            <a:p>
              <a:endParaRPr/>
            </a:p>
          </p:txBody>
        </p:sp>
        <p:sp>
          <p:nvSpPr>
            <p:cNvPr id="33" name="object 32"/>
            <p:cNvSpPr/>
            <p:nvPr/>
          </p:nvSpPr>
          <p:spPr>
            <a:xfrm>
              <a:off x="8615938" y="3532263"/>
              <a:ext cx="86868" cy="75437"/>
            </a:xfrm>
            <a:prstGeom prst="rect">
              <a:avLst/>
            </a:prstGeom>
            <a:blipFill>
              <a:blip r:embed="rId3" cstate="print"/>
              <a:stretch>
                <a:fillRect/>
              </a:stretch>
            </a:blipFill>
          </p:spPr>
          <p:txBody>
            <a:bodyPr wrap="square" lIns="0" tIns="0" rIns="0" bIns="0" rtlCol="0"/>
            <a:lstStyle/>
            <a:p>
              <a:endParaRPr/>
            </a:p>
          </p:txBody>
        </p:sp>
        <p:sp>
          <p:nvSpPr>
            <p:cNvPr id="34" name="object 33"/>
            <p:cNvSpPr txBox="1"/>
            <p:nvPr/>
          </p:nvSpPr>
          <p:spPr>
            <a:xfrm>
              <a:off x="8945122" y="3283343"/>
              <a:ext cx="655955" cy="269875"/>
            </a:xfrm>
            <a:prstGeom prst="rect">
              <a:avLst/>
            </a:prstGeom>
          </p:spPr>
          <p:txBody>
            <a:bodyPr vert="horz" wrap="square" lIns="0" tIns="12700" rIns="0" bIns="0" rtlCol="0">
              <a:spAutoFit/>
            </a:bodyPr>
            <a:lstStyle/>
            <a:p>
              <a:pPr marL="38100">
                <a:lnSpc>
                  <a:spcPct val="100000"/>
                </a:lnSpc>
                <a:spcBef>
                  <a:spcPts val="100"/>
                </a:spcBef>
              </a:pPr>
              <a:r>
                <a:rPr sz="1600" dirty="0">
                  <a:latin typeface="Comic Sans MS"/>
                  <a:cs typeface="Comic Sans MS"/>
                </a:rPr>
                <a:t>P(X</a:t>
              </a:r>
              <a:r>
                <a:rPr sz="1575" baseline="-21164" dirty="0">
                  <a:latin typeface="Comic Sans MS"/>
                  <a:cs typeface="Comic Sans MS"/>
                </a:rPr>
                <a:t>i-2</a:t>
              </a:r>
              <a:r>
                <a:rPr sz="1600" dirty="0">
                  <a:latin typeface="Comic Sans MS"/>
                  <a:cs typeface="Comic Sans MS"/>
                </a:rPr>
                <a:t>)</a:t>
              </a:r>
              <a:endParaRPr sz="1600">
                <a:latin typeface="Comic Sans MS"/>
                <a:cs typeface="Comic Sans MS"/>
              </a:endParaRPr>
            </a:p>
          </p:txBody>
        </p:sp>
        <p:sp>
          <p:nvSpPr>
            <p:cNvPr id="35" name="object 34"/>
            <p:cNvSpPr/>
            <p:nvPr/>
          </p:nvSpPr>
          <p:spPr>
            <a:xfrm>
              <a:off x="6260596" y="2271915"/>
              <a:ext cx="609600" cy="838200"/>
            </a:xfrm>
            <a:custGeom>
              <a:avLst/>
              <a:gdLst/>
              <a:ahLst/>
              <a:cxnLst/>
              <a:rect l="l" t="t" r="r" b="b"/>
              <a:pathLst>
                <a:path w="609600" h="838200">
                  <a:moveTo>
                    <a:pt x="609600" y="736092"/>
                  </a:moveTo>
                  <a:lnTo>
                    <a:pt x="609600" y="101346"/>
                  </a:lnTo>
                  <a:lnTo>
                    <a:pt x="601694" y="61722"/>
                  </a:lnTo>
                  <a:lnTo>
                    <a:pt x="580072" y="29527"/>
                  </a:lnTo>
                  <a:lnTo>
                    <a:pt x="547878" y="7905"/>
                  </a:lnTo>
                  <a:lnTo>
                    <a:pt x="508254" y="0"/>
                  </a:lnTo>
                  <a:lnTo>
                    <a:pt x="102107" y="0"/>
                  </a:lnTo>
                  <a:lnTo>
                    <a:pt x="62364" y="7905"/>
                  </a:lnTo>
                  <a:lnTo>
                    <a:pt x="29908" y="29527"/>
                  </a:lnTo>
                  <a:lnTo>
                    <a:pt x="8024" y="61722"/>
                  </a:lnTo>
                  <a:lnTo>
                    <a:pt x="0" y="101346"/>
                  </a:lnTo>
                  <a:lnTo>
                    <a:pt x="0" y="736092"/>
                  </a:lnTo>
                  <a:lnTo>
                    <a:pt x="8024" y="775835"/>
                  </a:lnTo>
                  <a:lnTo>
                    <a:pt x="29908" y="808291"/>
                  </a:lnTo>
                  <a:lnTo>
                    <a:pt x="62364" y="830175"/>
                  </a:lnTo>
                  <a:lnTo>
                    <a:pt x="102108" y="838200"/>
                  </a:lnTo>
                  <a:lnTo>
                    <a:pt x="508254" y="838200"/>
                  </a:lnTo>
                  <a:lnTo>
                    <a:pt x="547878" y="830175"/>
                  </a:lnTo>
                  <a:lnTo>
                    <a:pt x="580072" y="808291"/>
                  </a:lnTo>
                  <a:lnTo>
                    <a:pt x="601694" y="775835"/>
                  </a:lnTo>
                  <a:lnTo>
                    <a:pt x="609600" y="736092"/>
                  </a:lnTo>
                  <a:close/>
                </a:path>
              </a:pathLst>
            </a:custGeom>
            <a:solidFill>
              <a:srgbClr val="DCE6F2"/>
            </a:solidFill>
          </p:spPr>
          <p:txBody>
            <a:bodyPr wrap="square" lIns="0" tIns="0" rIns="0" bIns="0" rtlCol="0"/>
            <a:lstStyle/>
            <a:p>
              <a:endParaRPr/>
            </a:p>
          </p:txBody>
        </p:sp>
        <p:sp>
          <p:nvSpPr>
            <p:cNvPr id="36" name="object 35"/>
            <p:cNvSpPr/>
            <p:nvPr/>
          </p:nvSpPr>
          <p:spPr>
            <a:xfrm>
              <a:off x="6256024" y="2266581"/>
              <a:ext cx="619760" cy="848360"/>
            </a:xfrm>
            <a:custGeom>
              <a:avLst/>
              <a:gdLst/>
              <a:ahLst/>
              <a:cxnLst/>
              <a:rect l="l" t="t" r="r" b="b"/>
              <a:pathLst>
                <a:path w="619759" h="848360">
                  <a:moveTo>
                    <a:pt x="619506" y="741425"/>
                  </a:moveTo>
                  <a:lnTo>
                    <a:pt x="619506" y="106679"/>
                  </a:lnTo>
                  <a:lnTo>
                    <a:pt x="618744" y="95249"/>
                  </a:lnTo>
                  <a:lnTo>
                    <a:pt x="605122" y="53234"/>
                  </a:lnTo>
                  <a:lnTo>
                    <a:pt x="556580" y="9704"/>
                  </a:lnTo>
                  <a:lnTo>
                    <a:pt x="512826" y="0"/>
                  </a:lnTo>
                  <a:lnTo>
                    <a:pt x="106680" y="0"/>
                  </a:lnTo>
                  <a:lnTo>
                    <a:pt x="43400" y="21126"/>
                  </a:lnTo>
                  <a:lnTo>
                    <a:pt x="4571" y="75437"/>
                  </a:lnTo>
                  <a:lnTo>
                    <a:pt x="0" y="106679"/>
                  </a:lnTo>
                  <a:lnTo>
                    <a:pt x="0" y="742187"/>
                  </a:lnTo>
                  <a:lnTo>
                    <a:pt x="762" y="752855"/>
                  </a:lnTo>
                  <a:lnTo>
                    <a:pt x="2286" y="763523"/>
                  </a:lnTo>
                  <a:lnTo>
                    <a:pt x="8382" y="783335"/>
                  </a:lnTo>
                  <a:lnTo>
                    <a:pt x="9906" y="786349"/>
                  </a:lnTo>
                  <a:lnTo>
                    <a:pt x="9906" y="96773"/>
                  </a:lnTo>
                  <a:lnTo>
                    <a:pt x="11429" y="86867"/>
                  </a:lnTo>
                  <a:lnTo>
                    <a:pt x="29146" y="48777"/>
                  </a:lnTo>
                  <a:lnTo>
                    <a:pt x="60960" y="21335"/>
                  </a:lnTo>
                  <a:lnTo>
                    <a:pt x="106680" y="9905"/>
                  </a:lnTo>
                  <a:lnTo>
                    <a:pt x="512826" y="9905"/>
                  </a:lnTo>
                  <a:lnTo>
                    <a:pt x="522731" y="10667"/>
                  </a:lnTo>
                  <a:lnTo>
                    <a:pt x="561413" y="22809"/>
                  </a:lnTo>
                  <a:lnTo>
                    <a:pt x="601419" y="67218"/>
                  </a:lnTo>
                  <a:lnTo>
                    <a:pt x="609600" y="96773"/>
                  </a:lnTo>
                  <a:lnTo>
                    <a:pt x="609600" y="785846"/>
                  </a:lnTo>
                  <a:lnTo>
                    <a:pt x="610506" y="784458"/>
                  </a:lnTo>
                  <a:lnTo>
                    <a:pt x="618744" y="752093"/>
                  </a:lnTo>
                  <a:lnTo>
                    <a:pt x="619506" y="741425"/>
                  </a:lnTo>
                  <a:close/>
                </a:path>
                <a:path w="619759" h="848360">
                  <a:moveTo>
                    <a:pt x="609600" y="785846"/>
                  </a:moveTo>
                  <a:lnTo>
                    <a:pt x="609600" y="752093"/>
                  </a:lnTo>
                  <a:lnTo>
                    <a:pt x="608076" y="761237"/>
                  </a:lnTo>
                  <a:lnTo>
                    <a:pt x="596489" y="790349"/>
                  </a:lnTo>
                  <a:lnTo>
                    <a:pt x="577800" y="813649"/>
                  </a:lnTo>
                  <a:lnTo>
                    <a:pt x="552913" y="829984"/>
                  </a:lnTo>
                  <a:lnTo>
                    <a:pt x="522731" y="838199"/>
                  </a:lnTo>
                  <a:lnTo>
                    <a:pt x="106680" y="838199"/>
                  </a:lnTo>
                  <a:lnTo>
                    <a:pt x="49325" y="819669"/>
                  </a:lnTo>
                  <a:lnTo>
                    <a:pt x="13716" y="770381"/>
                  </a:lnTo>
                  <a:lnTo>
                    <a:pt x="9906" y="751331"/>
                  </a:lnTo>
                  <a:lnTo>
                    <a:pt x="9906" y="786349"/>
                  </a:lnTo>
                  <a:lnTo>
                    <a:pt x="38862" y="823721"/>
                  </a:lnTo>
                  <a:lnTo>
                    <a:pt x="80686" y="844877"/>
                  </a:lnTo>
                  <a:lnTo>
                    <a:pt x="106680" y="848105"/>
                  </a:lnTo>
                  <a:lnTo>
                    <a:pt x="512826" y="848105"/>
                  </a:lnTo>
                  <a:lnTo>
                    <a:pt x="524256" y="847343"/>
                  </a:lnTo>
                  <a:lnTo>
                    <a:pt x="534924" y="845819"/>
                  </a:lnTo>
                  <a:lnTo>
                    <a:pt x="566071" y="833957"/>
                  </a:lnTo>
                  <a:lnTo>
                    <a:pt x="592107" y="812625"/>
                  </a:lnTo>
                  <a:lnTo>
                    <a:pt x="609600" y="785846"/>
                  </a:lnTo>
                  <a:close/>
                </a:path>
              </a:pathLst>
            </a:custGeom>
            <a:solidFill>
              <a:srgbClr val="000000"/>
            </a:solidFill>
          </p:spPr>
          <p:txBody>
            <a:bodyPr wrap="square" lIns="0" tIns="0" rIns="0" bIns="0" rtlCol="0"/>
            <a:lstStyle/>
            <a:p>
              <a:endParaRPr/>
            </a:p>
          </p:txBody>
        </p:sp>
        <p:sp>
          <p:nvSpPr>
            <p:cNvPr id="37" name="object 36"/>
            <p:cNvSpPr txBox="1"/>
            <p:nvPr/>
          </p:nvSpPr>
          <p:spPr>
            <a:xfrm>
              <a:off x="6431537" y="2528963"/>
              <a:ext cx="26797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15</a:t>
              </a:r>
              <a:endParaRPr sz="1800">
                <a:latin typeface="Comic Sans MS"/>
                <a:cs typeface="Comic Sans MS"/>
              </a:endParaRPr>
            </a:p>
          </p:txBody>
        </p:sp>
        <p:sp>
          <p:nvSpPr>
            <p:cNvPr id="38" name="object 37"/>
            <p:cNvSpPr/>
            <p:nvPr/>
          </p:nvSpPr>
          <p:spPr>
            <a:xfrm>
              <a:off x="6260596" y="3703713"/>
              <a:ext cx="609600" cy="838200"/>
            </a:xfrm>
            <a:custGeom>
              <a:avLst/>
              <a:gdLst/>
              <a:ahLst/>
              <a:cxnLst/>
              <a:rect l="l" t="t" r="r" b="b"/>
              <a:pathLst>
                <a:path w="609600" h="838200">
                  <a:moveTo>
                    <a:pt x="609600" y="736092"/>
                  </a:moveTo>
                  <a:lnTo>
                    <a:pt x="609600" y="101346"/>
                  </a:lnTo>
                  <a:lnTo>
                    <a:pt x="601694" y="61722"/>
                  </a:lnTo>
                  <a:lnTo>
                    <a:pt x="580072" y="29527"/>
                  </a:lnTo>
                  <a:lnTo>
                    <a:pt x="547878" y="7905"/>
                  </a:lnTo>
                  <a:lnTo>
                    <a:pt x="508254" y="0"/>
                  </a:lnTo>
                  <a:lnTo>
                    <a:pt x="102107" y="0"/>
                  </a:lnTo>
                  <a:lnTo>
                    <a:pt x="62364" y="7905"/>
                  </a:lnTo>
                  <a:lnTo>
                    <a:pt x="29908" y="29527"/>
                  </a:lnTo>
                  <a:lnTo>
                    <a:pt x="8024" y="61722"/>
                  </a:lnTo>
                  <a:lnTo>
                    <a:pt x="0" y="101346"/>
                  </a:lnTo>
                  <a:lnTo>
                    <a:pt x="0" y="736092"/>
                  </a:lnTo>
                  <a:lnTo>
                    <a:pt x="8024" y="775835"/>
                  </a:lnTo>
                  <a:lnTo>
                    <a:pt x="29908" y="808291"/>
                  </a:lnTo>
                  <a:lnTo>
                    <a:pt x="62364" y="830175"/>
                  </a:lnTo>
                  <a:lnTo>
                    <a:pt x="102108" y="838200"/>
                  </a:lnTo>
                  <a:lnTo>
                    <a:pt x="508254" y="838200"/>
                  </a:lnTo>
                  <a:lnTo>
                    <a:pt x="547878" y="830175"/>
                  </a:lnTo>
                  <a:lnTo>
                    <a:pt x="580072" y="808291"/>
                  </a:lnTo>
                  <a:lnTo>
                    <a:pt x="601694" y="775835"/>
                  </a:lnTo>
                  <a:lnTo>
                    <a:pt x="609600" y="736092"/>
                  </a:lnTo>
                  <a:close/>
                </a:path>
              </a:pathLst>
            </a:custGeom>
            <a:solidFill>
              <a:srgbClr val="DCE6F2"/>
            </a:solidFill>
          </p:spPr>
          <p:txBody>
            <a:bodyPr wrap="square" lIns="0" tIns="0" rIns="0" bIns="0" rtlCol="0"/>
            <a:lstStyle/>
            <a:p>
              <a:endParaRPr/>
            </a:p>
          </p:txBody>
        </p:sp>
        <p:sp>
          <p:nvSpPr>
            <p:cNvPr id="39" name="object 38"/>
            <p:cNvSpPr/>
            <p:nvPr/>
          </p:nvSpPr>
          <p:spPr>
            <a:xfrm>
              <a:off x="6256024" y="3699140"/>
              <a:ext cx="619760" cy="847725"/>
            </a:xfrm>
            <a:custGeom>
              <a:avLst/>
              <a:gdLst/>
              <a:ahLst/>
              <a:cxnLst/>
              <a:rect l="l" t="t" r="r" b="b"/>
              <a:pathLst>
                <a:path w="619759" h="847725">
                  <a:moveTo>
                    <a:pt x="619506" y="740663"/>
                  </a:moveTo>
                  <a:lnTo>
                    <a:pt x="619506" y="105917"/>
                  </a:lnTo>
                  <a:lnTo>
                    <a:pt x="618744" y="95249"/>
                  </a:lnTo>
                  <a:lnTo>
                    <a:pt x="604964" y="52349"/>
                  </a:lnTo>
                  <a:lnTo>
                    <a:pt x="556708" y="9001"/>
                  </a:lnTo>
                  <a:lnTo>
                    <a:pt x="523494" y="0"/>
                  </a:lnTo>
                  <a:lnTo>
                    <a:pt x="106680" y="0"/>
                  </a:lnTo>
                  <a:lnTo>
                    <a:pt x="43853" y="20588"/>
                  </a:lnTo>
                  <a:lnTo>
                    <a:pt x="4571" y="74675"/>
                  </a:lnTo>
                  <a:lnTo>
                    <a:pt x="0" y="105917"/>
                  </a:lnTo>
                  <a:lnTo>
                    <a:pt x="0" y="741425"/>
                  </a:lnTo>
                  <a:lnTo>
                    <a:pt x="762" y="752093"/>
                  </a:lnTo>
                  <a:lnTo>
                    <a:pt x="2286" y="762761"/>
                  </a:lnTo>
                  <a:lnTo>
                    <a:pt x="8382" y="782573"/>
                  </a:lnTo>
                  <a:lnTo>
                    <a:pt x="9906" y="785565"/>
                  </a:lnTo>
                  <a:lnTo>
                    <a:pt x="9906" y="96011"/>
                  </a:lnTo>
                  <a:lnTo>
                    <a:pt x="11429" y="86105"/>
                  </a:lnTo>
                  <a:lnTo>
                    <a:pt x="29146" y="48015"/>
                  </a:lnTo>
                  <a:lnTo>
                    <a:pt x="60960" y="20573"/>
                  </a:lnTo>
                  <a:lnTo>
                    <a:pt x="106680" y="9143"/>
                  </a:lnTo>
                  <a:lnTo>
                    <a:pt x="512826" y="9143"/>
                  </a:lnTo>
                  <a:lnTo>
                    <a:pt x="522731" y="9905"/>
                  </a:lnTo>
                  <a:lnTo>
                    <a:pt x="561120" y="22127"/>
                  </a:lnTo>
                  <a:lnTo>
                    <a:pt x="601441" y="66697"/>
                  </a:lnTo>
                  <a:lnTo>
                    <a:pt x="609600" y="96011"/>
                  </a:lnTo>
                  <a:lnTo>
                    <a:pt x="609600" y="785190"/>
                  </a:lnTo>
                  <a:lnTo>
                    <a:pt x="610583" y="783687"/>
                  </a:lnTo>
                  <a:lnTo>
                    <a:pt x="618744" y="751331"/>
                  </a:lnTo>
                  <a:lnTo>
                    <a:pt x="619506" y="740663"/>
                  </a:lnTo>
                  <a:close/>
                </a:path>
                <a:path w="619759" h="847725">
                  <a:moveTo>
                    <a:pt x="609600" y="785190"/>
                  </a:moveTo>
                  <a:lnTo>
                    <a:pt x="609600" y="751331"/>
                  </a:lnTo>
                  <a:lnTo>
                    <a:pt x="608076" y="760475"/>
                  </a:lnTo>
                  <a:lnTo>
                    <a:pt x="597034" y="789185"/>
                  </a:lnTo>
                  <a:lnTo>
                    <a:pt x="577853" y="812844"/>
                  </a:lnTo>
                  <a:lnTo>
                    <a:pt x="552447" y="829559"/>
                  </a:lnTo>
                  <a:lnTo>
                    <a:pt x="522731" y="837437"/>
                  </a:lnTo>
                  <a:lnTo>
                    <a:pt x="512826" y="838199"/>
                  </a:lnTo>
                  <a:lnTo>
                    <a:pt x="106680" y="838199"/>
                  </a:lnTo>
                  <a:lnTo>
                    <a:pt x="49191" y="818854"/>
                  </a:lnTo>
                  <a:lnTo>
                    <a:pt x="13716" y="769619"/>
                  </a:lnTo>
                  <a:lnTo>
                    <a:pt x="9906" y="750569"/>
                  </a:lnTo>
                  <a:lnTo>
                    <a:pt x="9906" y="785565"/>
                  </a:lnTo>
                  <a:lnTo>
                    <a:pt x="38862" y="822959"/>
                  </a:lnTo>
                  <a:lnTo>
                    <a:pt x="80686" y="844115"/>
                  </a:lnTo>
                  <a:lnTo>
                    <a:pt x="106680" y="847343"/>
                  </a:lnTo>
                  <a:lnTo>
                    <a:pt x="512826" y="847343"/>
                  </a:lnTo>
                  <a:lnTo>
                    <a:pt x="524256" y="846581"/>
                  </a:lnTo>
                  <a:lnTo>
                    <a:pt x="534924" y="845057"/>
                  </a:lnTo>
                  <a:lnTo>
                    <a:pt x="566073" y="833169"/>
                  </a:lnTo>
                  <a:lnTo>
                    <a:pt x="592159" y="811839"/>
                  </a:lnTo>
                  <a:lnTo>
                    <a:pt x="609600" y="785190"/>
                  </a:lnTo>
                  <a:close/>
                </a:path>
              </a:pathLst>
            </a:custGeom>
            <a:solidFill>
              <a:srgbClr val="000000"/>
            </a:solidFill>
          </p:spPr>
          <p:txBody>
            <a:bodyPr wrap="square" lIns="0" tIns="0" rIns="0" bIns="0" rtlCol="0"/>
            <a:lstStyle/>
            <a:p>
              <a:endParaRPr/>
            </a:p>
          </p:txBody>
        </p:sp>
        <p:sp>
          <p:nvSpPr>
            <p:cNvPr id="40" name="object 39"/>
            <p:cNvSpPr txBox="1"/>
            <p:nvPr/>
          </p:nvSpPr>
          <p:spPr>
            <a:xfrm>
              <a:off x="6413249" y="3960760"/>
              <a:ext cx="304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20</a:t>
              </a:r>
              <a:endParaRPr sz="1800">
                <a:latin typeface="Comic Sans MS"/>
                <a:cs typeface="Comic Sans MS"/>
              </a:endParaRPr>
            </a:p>
          </p:txBody>
        </p:sp>
        <p:sp>
          <p:nvSpPr>
            <p:cNvPr id="41" name="object 40"/>
            <p:cNvSpPr/>
            <p:nvPr/>
          </p:nvSpPr>
          <p:spPr>
            <a:xfrm>
              <a:off x="7632196" y="2957714"/>
              <a:ext cx="609600" cy="838200"/>
            </a:xfrm>
            <a:custGeom>
              <a:avLst/>
              <a:gdLst/>
              <a:ahLst/>
              <a:cxnLst/>
              <a:rect l="l" t="t" r="r" b="b"/>
              <a:pathLst>
                <a:path w="609600" h="838200">
                  <a:moveTo>
                    <a:pt x="609600" y="736092"/>
                  </a:moveTo>
                  <a:lnTo>
                    <a:pt x="609600" y="101346"/>
                  </a:lnTo>
                  <a:lnTo>
                    <a:pt x="601694" y="61722"/>
                  </a:lnTo>
                  <a:lnTo>
                    <a:pt x="580072" y="29527"/>
                  </a:lnTo>
                  <a:lnTo>
                    <a:pt x="547878" y="7905"/>
                  </a:lnTo>
                  <a:lnTo>
                    <a:pt x="508254" y="0"/>
                  </a:lnTo>
                  <a:lnTo>
                    <a:pt x="102107" y="0"/>
                  </a:lnTo>
                  <a:lnTo>
                    <a:pt x="62364" y="7905"/>
                  </a:lnTo>
                  <a:lnTo>
                    <a:pt x="29908" y="29527"/>
                  </a:lnTo>
                  <a:lnTo>
                    <a:pt x="8024" y="61722"/>
                  </a:lnTo>
                  <a:lnTo>
                    <a:pt x="0" y="101346"/>
                  </a:lnTo>
                  <a:lnTo>
                    <a:pt x="0" y="736092"/>
                  </a:lnTo>
                  <a:lnTo>
                    <a:pt x="8024" y="775835"/>
                  </a:lnTo>
                  <a:lnTo>
                    <a:pt x="29908" y="808291"/>
                  </a:lnTo>
                  <a:lnTo>
                    <a:pt x="62364" y="830175"/>
                  </a:lnTo>
                  <a:lnTo>
                    <a:pt x="102108" y="838200"/>
                  </a:lnTo>
                  <a:lnTo>
                    <a:pt x="508254" y="838200"/>
                  </a:lnTo>
                  <a:lnTo>
                    <a:pt x="547878" y="830175"/>
                  </a:lnTo>
                  <a:lnTo>
                    <a:pt x="580072" y="808291"/>
                  </a:lnTo>
                  <a:lnTo>
                    <a:pt x="601694" y="775835"/>
                  </a:lnTo>
                  <a:lnTo>
                    <a:pt x="609600" y="736092"/>
                  </a:lnTo>
                  <a:close/>
                </a:path>
              </a:pathLst>
            </a:custGeom>
            <a:solidFill>
              <a:srgbClr val="DCE6F2"/>
            </a:solidFill>
          </p:spPr>
          <p:txBody>
            <a:bodyPr wrap="square" lIns="0" tIns="0" rIns="0" bIns="0" rtlCol="0"/>
            <a:lstStyle/>
            <a:p>
              <a:endParaRPr/>
            </a:p>
          </p:txBody>
        </p:sp>
        <p:sp>
          <p:nvSpPr>
            <p:cNvPr id="42" name="object 41"/>
            <p:cNvSpPr/>
            <p:nvPr/>
          </p:nvSpPr>
          <p:spPr>
            <a:xfrm>
              <a:off x="7627624" y="2952381"/>
              <a:ext cx="619760" cy="848360"/>
            </a:xfrm>
            <a:custGeom>
              <a:avLst/>
              <a:gdLst/>
              <a:ahLst/>
              <a:cxnLst/>
              <a:rect l="l" t="t" r="r" b="b"/>
              <a:pathLst>
                <a:path w="619759" h="848360">
                  <a:moveTo>
                    <a:pt x="619506" y="741425"/>
                  </a:moveTo>
                  <a:lnTo>
                    <a:pt x="619506" y="106679"/>
                  </a:lnTo>
                  <a:lnTo>
                    <a:pt x="618744" y="95249"/>
                  </a:lnTo>
                  <a:lnTo>
                    <a:pt x="605122" y="53234"/>
                  </a:lnTo>
                  <a:lnTo>
                    <a:pt x="556580" y="9704"/>
                  </a:lnTo>
                  <a:lnTo>
                    <a:pt x="512826" y="0"/>
                  </a:lnTo>
                  <a:lnTo>
                    <a:pt x="106680" y="0"/>
                  </a:lnTo>
                  <a:lnTo>
                    <a:pt x="43400" y="21126"/>
                  </a:lnTo>
                  <a:lnTo>
                    <a:pt x="4571" y="75437"/>
                  </a:lnTo>
                  <a:lnTo>
                    <a:pt x="0" y="106679"/>
                  </a:lnTo>
                  <a:lnTo>
                    <a:pt x="0" y="742187"/>
                  </a:lnTo>
                  <a:lnTo>
                    <a:pt x="762" y="752855"/>
                  </a:lnTo>
                  <a:lnTo>
                    <a:pt x="2286" y="763523"/>
                  </a:lnTo>
                  <a:lnTo>
                    <a:pt x="8382" y="783335"/>
                  </a:lnTo>
                  <a:lnTo>
                    <a:pt x="9906" y="786349"/>
                  </a:lnTo>
                  <a:lnTo>
                    <a:pt x="9906" y="96773"/>
                  </a:lnTo>
                  <a:lnTo>
                    <a:pt x="11429" y="86867"/>
                  </a:lnTo>
                  <a:lnTo>
                    <a:pt x="29146" y="48777"/>
                  </a:lnTo>
                  <a:lnTo>
                    <a:pt x="60960" y="21335"/>
                  </a:lnTo>
                  <a:lnTo>
                    <a:pt x="106680" y="9905"/>
                  </a:lnTo>
                  <a:lnTo>
                    <a:pt x="512826" y="9905"/>
                  </a:lnTo>
                  <a:lnTo>
                    <a:pt x="522731" y="10667"/>
                  </a:lnTo>
                  <a:lnTo>
                    <a:pt x="561413" y="22807"/>
                  </a:lnTo>
                  <a:lnTo>
                    <a:pt x="601419" y="67213"/>
                  </a:lnTo>
                  <a:lnTo>
                    <a:pt x="609600" y="96773"/>
                  </a:lnTo>
                  <a:lnTo>
                    <a:pt x="609600" y="785846"/>
                  </a:lnTo>
                  <a:lnTo>
                    <a:pt x="610506" y="784458"/>
                  </a:lnTo>
                  <a:lnTo>
                    <a:pt x="618744" y="752093"/>
                  </a:lnTo>
                  <a:lnTo>
                    <a:pt x="619506" y="741425"/>
                  </a:lnTo>
                  <a:close/>
                </a:path>
                <a:path w="619759" h="848360">
                  <a:moveTo>
                    <a:pt x="609600" y="785846"/>
                  </a:moveTo>
                  <a:lnTo>
                    <a:pt x="609600" y="752093"/>
                  </a:lnTo>
                  <a:lnTo>
                    <a:pt x="608076" y="761237"/>
                  </a:lnTo>
                  <a:lnTo>
                    <a:pt x="596489" y="790349"/>
                  </a:lnTo>
                  <a:lnTo>
                    <a:pt x="577800" y="813649"/>
                  </a:lnTo>
                  <a:lnTo>
                    <a:pt x="552913" y="829984"/>
                  </a:lnTo>
                  <a:lnTo>
                    <a:pt x="522731" y="838199"/>
                  </a:lnTo>
                  <a:lnTo>
                    <a:pt x="106680" y="838199"/>
                  </a:lnTo>
                  <a:lnTo>
                    <a:pt x="49325" y="819669"/>
                  </a:lnTo>
                  <a:lnTo>
                    <a:pt x="13716" y="770381"/>
                  </a:lnTo>
                  <a:lnTo>
                    <a:pt x="9906" y="751331"/>
                  </a:lnTo>
                  <a:lnTo>
                    <a:pt x="9906" y="786349"/>
                  </a:lnTo>
                  <a:lnTo>
                    <a:pt x="38862" y="823721"/>
                  </a:lnTo>
                  <a:lnTo>
                    <a:pt x="80691" y="844877"/>
                  </a:lnTo>
                  <a:lnTo>
                    <a:pt x="106680" y="848105"/>
                  </a:lnTo>
                  <a:lnTo>
                    <a:pt x="512826" y="848105"/>
                  </a:lnTo>
                  <a:lnTo>
                    <a:pt x="524256" y="847343"/>
                  </a:lnTo>
                  <a:lnTo>
                    <a:pt x="534924" y="845819"/>
                  </a:lnTo>
                  <a:lnTo>
                    <a:pt x="566071" y="833957"/>
                  </a:lnTo>
                  <a:lnTo>
                    <a:pt x="592107" y="812625"/>
                  </a:lnTo>
                  <a:lnTo>
                    <a:pt x="609600" y="785846"/>
                  </a:lnTo>
                  <a:close/>
                </a:path>
              </a:pathLst>
            </a:custGeom>
            <a:solidFill>
              <a:srgbClr val="000000"/>
            </a:solidFill>
          </p:spPr>
          <p:txBody>
            <a:bodyPr wrap="square" lIns="0" tIns="0" rIns="0" bIns="0" rtlCol="0"/>
            <a:lstStyle/>
            <a:p>
              <a:endParaRPr/>
            </a:p>
          </p:txBody>
        </p:sp>
        <p:sp>
          <p:nvSpPr>
            <p:cNvPr id="43" name="object 42"/>
            <p:cNvSpPr txBox="1"/>
            <p:nvPr/>
          </p:nvSpPr>
          <p:spPr>
            <a:xfrm>
              <a:off x="7784850" y="3214763"/>
              <a:ext cx="3041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25</a:t>
              </a:r>
              <a:endParaRPr sz="1800">
                <a:latin typeface="Comic Sans MS"/>
                <a:cs typeface="Comic Sans MS"/>
              </a:endParaRPr>
            </a:p>
          </p:txBody>
        </p:sp>
        <p:sp>
          <p:nvSpPr>
            <p:cNvPr id="44" name="object 43"/>
            <p:cNvSpPr/>
            <p:nvPr/>
          </p:nvSpPr>
          <p:spPr>
            <a:xfrm>
              <a:off x="5879596" y="2598812"/>
              <a:ext cx="381000" cy="76200"/>
            </a:xfrm>
            <a:custGeom>
              <a:avLst/>
              <a:gdLst/>
              <a:ahLst/>
              <a:cxnLst/>
              <a:rect l="l" t="t" r="r" b="b"/>
              <a:pathLst>
                <a:path w="381000" h="76200">
                  <a:moveTo>
                    <a:pt x="317753" y="42672"/>
                  </a:moveTo>
                  <a:lnTo>
                    <a:pt x="317753" y="33528"/>
                  </a:lnTo>
                  <a:lnTo>
                    <a:pt x="0" y="33528"/>
                  </a:lnTo>
                  <a:lnTo>
                    <a:pt x="0" y="42672"/>
                  </a:lnTo>
                  <a:lnTo>
                    <a:pt x="317753" y="42672"/>
                  </a:lnTo>
                  <a:close/>
                </a:path>
                <a:path w="381000" h="76200">
                  <a:moveTo>
                    <a:pt x="381000" y="38100"/>
                  </a:moveTo>
                  <a:lnTo>
                    <a:pt x="304800" y="0"/>
                  </a:lnTo>
                  <a:lnTo>
                    <a:pt x="304800" y="33528"/>
                  </a:lnTo>
                  <a:lnTo>
                    <a:pt x="317753" y="33528"/>
                  </a:lnTo>
                  <a:lnTo>
                    <a:pt x="317753" y="69723"/>
                  </a:lnTo>
                  <a:lnTo>
                    <a:pt x="381000" y="38100"/>
                  </a:lnTo>
                  <a:close/>
                </a:path>
                <a:path w="381000" h="76200">
                  <a:moveTo>
                    <a:pt x="317753" y="69723"/>
                  </a:moveTo>
                  <a:lnTo>
                    <a:pt x="317753" y="42672"/>
                  </a:lnTo>
                  <a:lnTo>
                    <a:pt x="304800" y="42672"/>
                  </a:lnTo>
                  <a:lnTo>
                    <a:pt x="304800" y="76200"/>
                  </a:lnTo>
                  <a:lnTo>
                    <a:pt x="317753" y="69723"/>
                  </a:lnTo>
                  <a:close/>
                </a:path>
              </a:pathLst>
            </a:custGeom>
            <a:solidFill>
              <a:srgbClr val="000000"/>
            </a:solidFill>
          </p:spPr>
          <p:txBody>
            <a:bodyPr wrap="square" lIns="0" tIns="0" rIns="0" bIns="0" rtlCol="0"/>
            <a:lstStyle/>
            <a:p>
              <a:endParaRPr/>
            </a:p>
          </p:txBody>
        </p:sp>
        <p:sp>
          <p:nvSpPr>
            <p:cNvPr id="45" name="object 44"/>
            <p:cNvSpPr/>
            <p:nvPr/>
          </p:nvSpPr>
          <p:spPr>
            <a:xfrm>
              <a:off x="5879596" y="4046613"/>
              <a:ext cx="381000" cy="76200"/>
            </a:xfrm>
            <a:custGeom>
              <a:avLst/>
              <a:gdLst/>
              <a:ahLst/>
              <a:cxnLst/>
              <a:rect l="l" t="t" r="r" b="b"/>
              <a:pathLst>
                <a:path w="381000" h="76200">
                  <a:moveTo>
                    <a:pt x="317753" y="42671"/>
                  </a:moveTo>
                  <a:lnTo>
                    <a:pt x="317753" y="33527"/>
                  </a:lnTo>
                  <a:lnTo>
                    <a:pt x="0" y="33527"/>
                  </a:lnTo>
                  <a:lnTo>
                    <a:pt x="0" y="42672"/>
                  </a:lnTo>
                  <a:lnTo>
                    <a:pt x="317753" y="42671"/>
                  </a:lnTo>
                  <a:close/>
                </a:path>
                <a:path w="381000" h="76200">
                  <a:moveTo>
                    <a:pt x="381000" y="38100"/>
                  </a:moveTo>
                  <a:lnTo>
                    <a:pt x="304800" y="0"/>
                  </a:lnTo>
                  <a:lnTo>
                    <a:pt x="304800" y="33527"/>
                  </a:lnTo>
                  <a:lnTo>
                    <a:pt x="317753" y="33527"/>
                  </a:lnTo>
                  <a:lnTo>
                    <a:pt x="317753" y="69723"/>
                  </a:lnTo>
                  <a:lnTo>
                    <a:pt x="381000" y="38100"/>
                  </a:lnTo>
                  <a:close/>
                </a:path>
                <a:path w="381000" h="76200">
                  <a:moveTo>
                    <a:pt x="317753" y="69723"/>
                  </a:moveTo>
                  <a:lnTo>
                    <a:pt x="317753" y="42671"/>
                  </a:lnTo>
                  <a:lnTo>
                    <a:pt x="304800" y="42671"/>
                  </a:lnTo>
                  <a:lnTo>
                    <a:pt x="304800" y="76200"/>
                  </a:lnTo>
                  <a:lnTo>
                    <a:pt x="317753" y="69723"/>
                  </a:lnTo>
                  <a:close/>
                </a:path>
              </a:pathLst>
            </a:custGeom>
            <a:solidFill>
              <a:srgbClr val="000000"/>
            </a:solidFill>
          </p:spPr>
          <p:txBody>
            <a:bodyPr wrap="square" lIns="0" tIns="0" rIns="0" bIns="0" rtlCol="0"/>
            <a:lstStyle/>
            <a:p>
              <a:endParaRPr/>
            </a:p>
          </p:txBody>
        </p:sp>
        <p:sp>
          <p:nvSpPr>
            <p:cNvPr id="46" name="object 45"/>
            <p:cNvSpPr/>
            <p:nvPr/>
          </p:nvSpPr>
          <p:spPr>
            <a:xfrm>
              <a:off x="7251196" y="3072014"/>
              <a:ext cx="381000" cy="76200"/>
            </a:xfrm>
            <a:custGeom>
              <a:avLst/>
              <a:gdLst/>
              <a:ahLst/>
              <a:cxnLst/>
              <a:rect l="l" t="t" r="r" b="b"/>
              <a:pathLst>
                <a:path w="381000" h="76200">
                  <a:moveTo>
                    <a:pt x="317753" y="42672"/>
                  </a:moveTo>
                  <a:lnTo>
                    <a:pt x="317753" y="32766"/>
                  </a:lnTo>
                  <a:lnTo>
                    <a:pt x="0" y="32766"/>
                  </a:lnTo>
                  <a:lnTo>
                    <a:pt x="0" y="42672"/>
                  </a:lnTo>
                  <a:lnTo>
                    <a:pt x="317753" y="42672"/>
                  </a:lnTo>
                  <a:close/>
                </a:path>
                <a:path w="381000" h="76200">
                  <a:moveTo>
                    <a:pt x="381000" y="38100"/>
                  </a:moveTo>
                  <a:lnTo>
                    <a:pt x="304800" y="0"/>
                  </a:lnTo>
                  <a:lnTo>
                    <a:pt x="304800" y="32766"/>
                  </a:lnTo>
                  <a:lnTo>
                    <a:pt x="317753" y="32766"/>
                  </a:lnTo>
                  <a:lnTo>
                    <a:pt x="317753" y="69723"/>
                  </a:lnTo>
                  <a:lnTo>
                    <a:pt x="381000" y="38100"/>
                  </a:lnTo>
                  <a:close/>
                </a:path>
                <a:path w="381000" h="76200">
                  <a:moveTo>
                    <a:pt x="317753" y="69723"/>
                  </a:moveTo>
                  <a:lnTo>
                    <a:pt x="317753" y="42672"/>
                  </a:lnTo>
                  <a:lnTo>
                    <a:pt x="304800" y="42672"/>
                  </a:lnTo>
                  <a:lnTo>
                    <a:pt x="304800" y="76200"/>
                  </a:lnTo>
                  <a:lnTo>
                    <a:pt x="317753" y="69723"/>
                  </a:lnTo>
                  <a:close/>
                </a:path>
              </a:pathLst>
            </a:custGeom>
            <a:solidFill>
              <a:srgbClr val="000000"/>
            </a:solidFill>
          </p:spPr>
          <p:txBody>
            <a:bodyPr wrap="square" lIns="0" tIns="0" rIns="0" bIns="0" rtlCol="0"/>
            <a:lstStyle/>
            <a:p>
              <a:endParaRPr/>
            </a:p>
          </p:txBody>
        </p:sp>
        <p:sp>
          <p:nvSpPr>
            <p:cNvPr id="47" name="object 46"/>
            <p:cNvSpPr/>
            <p:nvPr/>
          </p:nvSpPr>
          <p:spPr>
            <a:xfrm>
              <a:off x="7251196" y="3589413"/>
              <a:ext cx="381000" cy="76200"/>
            </a:xfrm>
            <a:custGeom>
              <a:avLst/>
              <a:gdLst/>
              <a:ahLst/>
              <a:cxnLst/>
              <a:rect l="l" t="t" r="r" b="b"/>
              <a:pathLst>
                <a:path w="381000" h="76200">
                  <a:moveTo>
                    <a:pt x="317753" y="42671"/>
                  </a:moveTo>
                  <a:lnTo>
                    <a:pt x="317753" y="33527"/>
                  </a:lnTo>
                  <a:lnTo>
                    <a:pt x="0" y="33527"/>
                  </a:lnTo>
                  <a:lnTo>
                    <a:pt x="0" y="42671"/>
                  </a:lnTo>
                  <a:lnTo>
                    <a:pt x="317753" y="42671"/>
                  </a:lnTo>
                  <a:close/>
                </a:path>
                <a:path w="381000" h="76200">
                  <a:moveTo>
                    <a:pt x="381000" y="38100"/>
                  </a:moveTo>
                  <a:lnTo>
                    <a:pt x="304800" y="0"/>
                  </a:lnTo>
                  <a:lnTo>
                    <a:pt x="304800" y="33527"/>
                  </a:lnTo>
                  <a:lnTo>
                    <a:pt x="317753" y="33527"/>
                  </a:lnTo>
                  <a:lnTo>
                    <a:pt x="317753" y="69723"/>
                  </a:lnTo>
                  <a:lnTo>
                    <a:pt x="381000" y="38100"/>
                  </a:lnTo>
                  <a:close/>
                </a:path>
                <a:path w="381000" h="76200">
                  <a:moveTo>
                    <a:pt x="317753" y="69723"/>
                  </a:moveTo>
                  <a:lnTo>
                    <a:pt x="317753" y="42671"/>
                  </a:lnTo>
                  <a:lnTo>
                    <a:pt x="304800" y="42671"/>
                  </a:lnTo>
                  <a:lnTo>
                    <a:pt x="304800" y="76200"/>
                  </a:lnTo>
                  <a:lnTo>
                    <a:pt x="317753" y="69723"/>
                  </a:lnTo>
                  <a:close/>
                </a:path>
              </a:pathLst>
            </a:custGeom>
            <a:solidFill>
              <a:srgbClr val="000000"/>
            </a:solidFill>
          </p:spPr>
          <p:txBody>
            <a:bodyPr wrap="square" lIns="0" tIns="0" rIns="0" bIns="0" rtlCol="0"/>
            <a:lstStyle/>
            <a:p>
              <a:endParaRPr/>
            </a:p>
          </p:txBody>
        </p:sp>
        <p:sp>
          <p:nvSpPr>
            <p:cNvPr id="48" name="object 47"/>
            <p:cNvSpPr/>
            <p:nvPr/>
          </p:nvSpPr>
          <p:spPr>
            <a:xfrm>
              <a:off x="5879976" y="2636912"/>
              <a:ext cx="0" cy="1447800"/>
            </a:xfrm>
            <a:custGeom>
              <a:avLst/>
              <a:gdLst/>
              <a:ahLst/>
              <a:cxnLst/>
              <a:rect l="l" t="t" r="r" b="b"/>
              <a:pathLst>
                <a:path h="1447800">
                  <a:moveTo>
                    <a:pt x="0" y="0"/>
                  </a:moveTo>
                  <a:lnTo>
                    <a:pt x="0" y="1447800"/>
                  </a:lnTo>
                </a:path>
              </a:pathLst>
            </a:custGeom>
            <a:ln w="9905">
              <a:solidFill>
                <a:srgbClr val="000000"/>
              </a:solidFill>
            </a:ln>
          </p:spPr>
          <p:txBody>
            <a:bodyPr wrap="square" lIns="0" tIns="0" rIns="0" bIns="0" rtlCol="0"/>
            <a:lstStyle/>
            <a:p>
              <a:endParaRPr/>
            </a:p>
          </p:txBody>
        </p:sp>
        <p:sp>
          <p:nvSpPr>
            <p:cNvPr id="49" name="object 48"/>
            <p:cNvSpPr/>
            <p:nvPr/>
          </p:nvSpPr>
          <p:spPr>
            <a:xfrm>
              <a:off x="5574796" y="3398913"/>
              <a:ext cx="304800" cy="0"/>
            </a:xfrm>
            <a:custGeom>
              <a:avLst/>
              <a:gdLst/>
              <a:ahLst/>
              <a:cxnLst/>
              <a:rect l="l" t="t" r="r" b="b"/>
              <a:pathLst>
                <a:path w="304800">
                  <a:moveTo>
                    <a:pt x="0" y="0"/>
                  </a:moveTo>
                  <a:lnTo>
                    <a:pt x="304800" y="0"/>
                  </a:lnTo>
                </a:path>
              </a:pathLst>
            </a:custGeom>
            <a:ln w="9144">
              <a:solidFill>
                <a:srgbClr val="000000"/>
              </a:solidFill>
            </a:ln>
          </p:spPr>
          <p:txBody>
            <a:bodyPr wrap="square" lIns="0" tIns="0" rIns="0" bIns="0" rtlCol="0"/>
            <a:lstStyle/>
            <a:p>
              <a:endParaRPr/>
            </a:p>
          </p:txBody>
        </p:sp>
        <p:sp>
          <p:nvSpPr>
            <p:cNvPr id="50" name="object 49"/>
            <p:cNvSpPr/>
            <p:nvPr/>
          </p:nvSpPr>
          <p:spPr>
            <a:xfrm>
              <a:off x="6870196" y="2632340"/>
              <a:ext cx="386715" cy="462280"/>
            </a:xfrm>
            <a:custGeom>
              <a:avLst/>
              <a:gdLst/>
              <a:ahLst/>
              <a:cxnLst/>
              <a:rect l="l" t="t" r="r" b="b"/>
              <a:pathLst>
                <a:path w="386715" h="462279">
                  <a:moveTo>
                    <a:pt x="386334" y="461772"/>
                  </a:moveTo>
                  <a:lnTo>
                    <a:pt x="386334" y="1523"/>
                  </a:lnTo>
                  <a:lnTo>
                    <a:pt x="384048" y="0"/>
                  </a:lnTo>
                  <a:lnTo>
                    <a:pt x="0" y="0"/>
                  </a:lnTo>
                  <a:lnTo>
                    <a:pt x="0" y="9144"/>
                  </a:lnTo>
                  <a:lnTo>
                    <a:pt x="376428" y="9143"/>
                  </a:lnTo>
                  <a:lnTo>
                    <a:pt x="376428" y="4571"/>
                  </a:lnTo>
                  <a:lnTo>
                    <a:pt x="381000" y="9143"/>
                  </a:lnTo>
                  <a:lnTo>
                    <a:pt x="381000" y="461772"/>
                  </a:lnTo>
                  <a:lnTo>
                    <a:pt x="386334" y="461772"/>
                  </a:lnTo>
                  <a:close/>
                </a:path>
                <a:path w="386715" h="462279">
                  <a:moveTo>
                    <a:pt x="381000" y="9143"/>
                  </a:moveTo>
                  <a:lnTo>
                    <a:pt x="376428" y="4571"/>
                  </a:lnTo>
                  <a:lnTo>
                    <a:pt x="376428" y="9143"/>
                  </a:lnTo>
                  <a:lnTo>
                    <a:pt x="381000" y="9143"/>
                  </a:lnTo>
                  <a:close/>
                </a:path>
                <a:path w="386715" h="462279">
                  <a:moveTo>
                    <a:pt x="381000" y="461772"/>
                  </a:moveTo>
                  <a:lnTo>
                    <a:pt x="381000" y="9143"/>
                  </a:lnTo>
                  <a:lnTo>
                    <a:pt x="376428" y="9143"/>
                  </a:lnTo>
                  <a:lnTo>
                    <a:pt x="376428" y="461772"/>
                  </a:lnTo>
                  <a:lnTo>
                    <a:pt x="381000" y="461772"/>
                  </a:lnTo>
                  <a:close/>
                </a:path>
              </a:pathLst>
            </a:custGeom>
            <a:solidFill>
              <a:srgbClr val="000000"/>
            </a:solidFill>
          </p:spPr>
          <p:txBody>
            <a:bodyPr wrap="square" lIns="0" tIns="0" rIns="0" bIns="0" rtlCol="0"/>
            <a:lstStyle/>
            <a:p>
              <a:endParaRPr/>
            </a:p>
          </p:txBody>
        </p:sp>
        <p:sp>
          <p:nvSpPr>
            <p:cNvPr id="51" name="object 50"/>
            <p:cNvSpPr/>
            <p:nvPr/>
          </p:nvSpPr>
          <p:spPr>
            <a:xfrm>
              <a:off x="7091176" y="4084713"/>
              <a:ext cx="154940" cy="0"/>
            </a:xfrm>
            <a:custGeom>
              <a:avLst/>
              <a:gdLst/>
              <a:ahLst/>
              <a:cxnLst/>
              <a:rect l="l" t="t" r="r" b="b"/>
              <a:pathLst>
                <a:path w="154940">
                  <a:moveTo>
                    <a:pt x="0" y="0"/>
                  </a:moveTo>
                  <a:lnTo>
                    <a:pt x="154940" y="0"/>
                  </a:lnTo>
                </a:path>
              </a:pathLst>
            </a:custGeom>
            <a:ln w="9144">
              <a:solidFill>
                <a:srgbClr val="000000"/>
              </a:solidFill>
            </a:ln>
          </p:spPr>
          <p:txBody>
            <a:bodyPr wrap="square" lIns="0" tIns="0" rIns="0" bIns="0" rtlCol="0"/>
            <a:lstStyle/>
            <a:p>
              <a:endParaRPr/>
            </a:p>
          </p:txBody>
        </p:sp>
        <p:sp>
          <p:nvSpPr>
            <p:cNvPr id="52" name="object 51"/>
            <p:cNvSpPr/>
            <p:nvPr/>
          </p:nvSpPr>
          <p:spPr>
            <a:xfrm>
              <a:off x="6870196" y="4084713"/>
              <a:ext cx="152400" cy="0"/>
            </a:xfrm>
            <a:custGeom>
              <a:avLst/>
              <a:gdLst/>
              <a:ahLst/>
              <a:cxnLst/>
              <a:rect l="l" t="t" r="r" b="b"/>
              <a:pathLst>
                <a:path w="152400">
                  <a:moveTo>
                    <a:pt x="0" y="0"/>
                  </a:moveTo>
                  <a:lnTo>
                    <a:pt x="152400" y="0"/>
                  </a:lnTo>
                </a:path>
              </a:pathLst>
            </a:custGeom>
            <a:ln w="9144">
              <a:solidFill>
                <a:srgbClr val="000000"/>
              </a:solidFill>
            </a:ln>
          </p:spPr>
          <p:txBody>
            <a:bodyPr wrap="square" lIns="0" tIns="0" rIns="0" bIns="0" rtlCol="0"/>
            <a:lstStyle/>
            <a:p>
              <a:endParaRPr/>
            </a:p>
          </p:txBody>
        </p:sp>
        <p:sp>
          <p:nvSpPr>
            <p:cNvPr id="53" name="object 52"/>
            <p:cNvSpPr/>
            <p:nvPr/>
          </p:nvSpPr>
          <p:spPr>
            <a:xfrm>
              <a:off x="7248655" y="3627513"/>
              <a:ext cx="0" cy="462280"/>
            </a:xfrm>
            <a:custGeom>
              <a:avLst/>
              <a:gdLst/>
              <a:ahLst/>
              <a:cxnLst/>
              <a:rect l="l" t="t" r="r" b="b"/>
              <a:pathLst>
                <a:path h="462279">
                  <a:moveTo>
                    <a:pt x="0" y="0"/>
                  </a:moveTo>
                  <a:lnTo>
                    <a:pt x="0" y="461772"/>
                  </a:lnTo>
                </a:path>
              </a:pathLst>
            </a:custGeom>
            <a:ln w="5080">
              <a:solidFill>
                <a:srgbClr val="000000"/>
              </a:solidFill>
            </a:ln>
          </p:spPr>
          <p:txBody>
            <a:bodyPr wrap="square" lIns="0" tIns="0" rIns="0" bIns="0" rtlCol="0"/>
            <a:lstStyle/>
            <a:p>
              <a:endParaRPr/>
            </a:p>
          </p:txBody>
        </p:sp>
        <p:sp>
          <p:nvSpPr>
            <p:cNvPr id="54" name="object 53"/>
            <p:cNvSpPr/>
            <p:nvPr/>
          </p:nvSpPr>
          <p:spPr>
            <a:xfrm>
              <a:off x="7252465" y="3627513"/>
              <a:ext cx="0" cy="462280"/>
            </a:xfrm>
            <a:custGeom>
              <a:avLst/>
              <a:gdLst/>
              <a:ahLst/>
              <a:cxnLst/>
              <a:rect l="l" t="t" r="r" b="b"/>
              <a:pathLst>
                <a:path h="462279">
                  <a:moveTo>
                    <a:pt x="0" y="0"/>
                  </a:moveTo>
                  <a:lnTo>
                    <a:pt x="0" y="461772"/>
                  </a:lnTo>
                </a:path>
              </a:pathLst>
            </a:custGeom>
            <a:ln w="3175">
              <a:solidFill>
                <a:srgbClr val="000000"/>
              </a:solidFill>
            </a:ln>
          </p:spPr>
          <p:txBody>
            <a:bodyPr wrap="square" lIns="0" tIns="0" rIns="0" bIns="0" rtlCol="0"/>
            <a:lstStyle/>
            <a:p>
              <a:endParaRPr/>
            </a:p>
          </p:txBody>
        </p:sp>
        <p:sp>
          <p:nvSpPr>
            <p:cNvPr id="55" name="object 54"/>
            <p:cNvSpPr/>
            <p:nvPr/>
          </p:nvSpPr>
          <p:spPr>
            <a:xfrm>
              <a:off x="7255005" y="3627513"/>
              <a:ext cx="0" cy="461009"/>
            </a:xfrm>
            <a:custGeom>
              <a:avLst/>
              <a:gdLst/>
              <a:ahLst/>
              <a:cxnLst/>
              <a:rect l="l" t="t" r="r" b="b"/>
              <a:pathLst>
                <a:path h="461010">
                  <a:moveTo>
                    <a:pt x="0" y="0"/>
                  </a:moveTo>
                  <a:lnTo>
                    <a:pt x="0" y="461010"/>
                  </a:lnTo>
                </a:path>
              </a:pathLst>
            </a:custGeom>
            <a:ln w="3175">
              <a:solidFill>
                <a:srgbClr val="000000"/>
              </a:solidFill>
            </a:ln>
          </p:spPr>
          <p:txBody>
            <a:bodyPr wrap="square" lIns="0" tIns="0" rIns="0" bIns="0" rtlCol="0"/>
            <a:lstStyle/>
            <a:p>
              <a:endParaRPr/>
            </a:p>
          </p:txBody>
        </p:sp>
        <p:sp>
          <p:nvSpPr>
            <p:cNvPr id="56" name="object 55"/>
            <p:cNvSpPr/>
            <p:nvPr/>
          </p:nvSpPr>
          <p:spPr>
            <a:xfrm>
              <a:off x="8241796" y="3360813"/>
              <a:ext cx="685800" cy="76200"/>
            </a:xfrm>
            <a:custGeom>
              <a:avLst/>
              <a:gdLst/>
              <a:ahLst/>
              <a:cxnLst/>
              <a:rect l="l" t="t" r="r" b="b"/>
              <a:pathLst>
                <a:path w="685800" h="76200">
                  <a:moveTo>
                    <a:pt x="622553" y="42671"/>
                  </a:moveTo>
                  <a:lnTo>
                    <a:pt x="622553" y="33527"/>
                  </a:lnTo>
                  <a:lnTo>
                    <a:pt x="0" y="33527"/>
                  </a:lnTo>
                  <a:lnTo>
                    <a:pt x="0" y="42671"/>
                  </a:lnTo>
                  <a:lnTo>
                    <a:pt x="622553" y="42671"/>
                  </a:lnTo>
                  <a:close/>
                </a:path>
                <a:path w="685800" h="76200">
                  <a:moveTo>
                    <a:pt x="685800" y="38100"/>
                  </a:moveTo>
                  <a:lnTo>
                    <a:pt x="609600" y="0"/>
                  </a:lnTo>
                  <a:lnTo>
                    <a:pt x="609600" y="33527"/>
                  </a:lnTo>
                  <a:lnTo>
                    <a:pt x="622553" y="33527"/>
                  </a:lnTo>
                  <a:lnTo>
                    <a:pt x="622553" y="69723"/>
                  </a:lnTo>
                  <a:lnTo>
                    <a:pt x="685800" y="38100"/>
                  </a:lnTo>
                  <a:close/>
                </a:path>
                <a:path w="685800" h="76200">
                  <a:moveTo>
                    <a:pt x="622553" y="69723"/>
                  </a:moveTo>
                  <a:lnTo>
                    <a:pt x="622553" y="42671"/>
                  </a:lnTo>
                  <a:lnTo>
                    <a:pt x="609600" y="42671"/>
                  </a:lnTo>
                  <a:lnTo>
                    <a:pt x="609600" y="76200"/>
                  </a:lnTo>
                  <a:lnTo>
                    <a:pt x="622553" y="69723"/>
                  </a:lnTo>
                  <a:close/>
                </a:path>
              </a:pathLst>
            </a:custGeom>
            <a:solidFill>
              <a:srgbClr val="000000"/>
            </a:solidFill>
          </p:spPr>
          <p:txBody>
            <a:bodyPr wrap="square" lIns="0" tIns="0" rIns="0" bIns="0" rtlCol="0"/>
            <a:lstStyle/>
            <a:p>
              <a:endParaRPr/>
            </a:p>
          </p:txBody>
        </p:sp>
        <p:sp>
          <p:nvSpPr>
            <p:cNvPr id="57" name="object 56"/>
            <p:cNvSpPr txBox="1"/>
            <p:nvPr/>
          </p:nvSpPr>
          <p:spPr>
            <a:xfrm>
              <a:off x="5308096" y="3252863"/>
              <a:ext cx="261620" cy="269875"/>
            </a:xfrm>
            <a:prstGeom prst="rect">
              <a:avLst/>
            </a:prstGeom>
          </p:spPr>
          <p:txBody>
            <a:bodyPr vert="horz" wrap="square" lIns="0" tIns="12700" rIns="0" bIns="0" rtlCol="0">
              <a:spAutoFit/>
            </a:bodyPr>
            <a:lstStyle/>
            <a:p>
              <a:pPr marL="38100">
                <a:lnSpc>
                  <a:spcPct val="100000"/>
                </a:lnSpc>
                <a:spcBef>
                  <a:spcPts val="100"/>
                </a:spcBef>
              </a:pPr>
              <a:r>
                <a:rPr sz="1600" dirty="0">
                  <a:latin typeface="Comic Sans MS"/>
                  <a:cs typeface="Comic Sans MS"/>
                </a:rPr>
                <a:t>X</a:t>
              </a:r>
              <a:r>
                <a:rPr sz="1575" baseline="-21164" dirty="0">
                  <a:latin typeface="Comic Sans MS"/>
                  <a:cs typeface="Comic Sans MS"/>
                </a:rPr>
                <a:t>i</a:t>
              </a:r>
              <a:endParaRPr sz="1575" baseline="-21164">
                <a:latin typeface="Comic Sans MS"/>
                <a:cs typeface="Comic Sans MS"/>
              </a:endParaRPr>
            </a:p>
          </p:txBody>
        </p:sp>
        <p:sp>
          <p:nvSpPr>
            <p:cNvPr id="58" name="object 57"/>
            <p:cNvSpPr/>
            <p:nvPr/>
          </p:nvSpPr>
          <p:spPr>
            <a:xfrm>
              <a:off x="7056886" y="2496705"/>
              <a:ext cx="0" cy="368935"/>
            </a:xfrm>
            <a:custGeom>
              <a:avLst/>
              <a:gdLst/>
              <a:ahLst/>
              <a:cxnLst/>
              <a:rect l="l" t="t" r="r" b="b"/>
              <a:pathLst>
                <a:path h="368935">
                  <a:moveTo>
                    <a:pt x="0" y="0"/>
                  </a:moveTo>
                  <a:lnTo>
                    <a:pt x="0" y="368807"/>
                  </a:lnTo>
                </a:path>
              </a:pathLst>
            </a:custGeom>
            <a:ln w="68579">
              <a:solidFill>
                <a:srgbClr val="FFFFFF"/>
              </a:solidFill>
            </a:ln>
          </p:spPr>
          <p:txBody>
            <a:bodyPr wrap="square" lIns="0" tIns="0" rIns="0" bIns="0" rtlCol="0"/>
            <a:lstStyle/>
            <a:p>
              <a:endParaRPr/>
            </a:p>
          </p:txBody>
        </p:sp>
        <p:sp>
          <p:nvSpPr>
            <p:cNvPr id="59" name="object 58"/>
            <p:cNvSpPr/>
            <p:nvPr/>
          </p:nvSpPr>
          <p:spPr>
            <a:xfrm>
              <a:off x="7016500" y="2490609"/>
              <a:ext cx="81280" cy="381000"/>
            </a:xfrm>
            <a:custGeom>
              <a:avLst/>
              <a:gdLst/>
              <a:ahLst/>
              <a:cxnLst/>
              <a:rect l="l" t="t" r="r" b="b"/>
              <a:pathLst>
                <a:path w="81279" h="381000">
                  <a:moveTo>
                    <a:pt x="80772" y="380999"/>
                  </a:moveTo>
                  <a:lnTo>
                    <a:pt x="80772" y="0"/>
                  </a:lnTo>
                  <a:lnTo>
                    <a:pt x="0" y="0"/>
                  </a:lnTo>
                  <a:lnTo>
                    <a:pt x="0" y="380999"/>
                  </a:lnTo>
                  <a:lnTo>
                    <a:pt x="6096" y="380999"/>
                  </a:lnTo>
                  <a:lnTo>
                    <a:pt x="6096" y="12953"/>
                  </a:lnTo>
                  <a:lnTo>
                    <a:pt x="12953" y="6095"/>
                  </a:lnTo>
                  <a:lnTo>
                    <a:pt x="12953" y="12953"/>
                  </a:lnTo>
                  <a:lnTo>
                    <a:pt x="68579" y="12953"/>
                  </a:lnTo>
                  <a:lnTo>
                    <a:pt x="68579" y="6095"/>
                  </a:lnTo>
                  <a:lnTo>
                    <a:pt x="74675" y="12953"/>
                  </a:lnTo>
                  <a:lnTo>
                    <a:pt x="74675" y="380999"/>
                  </a:lnTo>
                  <a:lnTo>
                    <a:pt x="80772" y="380999"/>
                  </a:lnTo>
                  <a:close/>
                </a:path>
                <a:path w="81279" h="381000">
                  <a:moveTo>
                    <a:pt x="12953" y="12953"/>
                  </a:moveTo>
                  <a:lnTo>
                    <a:pt x="12953" y="6095"/>
                  </a:lnTo>
                  <a:lnTo>
                    <a:pt x="6096" y="12953"/>
                  </a:lnTo>
                  <a:lnTo>
                    <a:pt x="12953" y="12953"/>
                  </a:lnTo>
                  <a:close/>
                </a:path>
                <a:path w="81279" h="381000">
                  <a:moveTo>
                    <a:pt x="12953" y="368045"/>
                  </a:moveTo>
                  <a:lnTo>
                    <a:pt x="12953" y="12953"/>
                  </a:lnTo>
                  <a:lnTo>
                    <a:pt x="6096" y="12953"/>
                  </a:lnTo>
                  <a:lnTo>
                    <a:pt x="6096" y="368045"/>
                  </a:lnTo>
                  <a:lnTo>
                    <a:pt x="12953" y="368045"/>
                  </a:lnTo>
                  <a:close/>
                </a:path>
                <a:path w="81279" h="381000">
                  <a:moveTo>
                    <a:pt x="74675" y="368045"/>
                  </a:moveTo>
                  <a:lnTo>
                    <a:pt x="6096" y="368045"/>
                  </a:lnTo>
                  <a:lnTo>
                    <a:pt x="12953" y="374903"/>
                  </a:lnTo>
                  <a:lnTo>
                    <a:pt x="12953" y="380999"/>
                  </a:lnTo>
                  <a:lnTo>
                    <a:pt x="68579" y="380999"/>
                  </a:lnTo>
                  <a:lnTo>
                    <a:pt x="68579" y="374903"/>
                  </a:lnTo>
                  <a:lnTo>
                    <a:pt x="74675" y="368045"/>
                  </a:lnTo>
                  <a:close/>
                </a:path>
                <a:path w="81279" h="381000">
                  <a:moveTo>
                    <a:pt x="12953" y="380999"/>
                  </a:moveTo>
                  <a:lnTo>
                    <a:pt x="12953" y="374903"/>
                  </a:lnTo>
                  <a:lnTo>
                    <a:pt x="6096" y="368045"/>
                  </a:lnTo>
                  <a:lnTo>
                    <a:pt x="6096" y="380999"/>
                  </a:lnTo>
                  <a:lnTo>
                    <a:pt x="12953" y="380999"/>
                  </a:lnTo>
                  <a:close/>
                </a:path>
                <a:path w="81279" h="381000">
                  <a:moveTo>
                    <a:pt x="74675" y="12953"/>
                  </a:moveTo>
                  <a:lnTo>
                    <a:pt x="68579" y="6095"/>
                  </a:lnTo>
                  <a:lnTo>
                    <a:pt x="68579" y="12953"/>
                  </a:lnTo>
                  <a:lnTo>
                    <a:pt x="74675" y="12953"/>
                  </a:lnTo>
                  <a:close/>
                </a:path>
                <a:path w="81279" h="381000">
                  <a:moveTo>
                    <a:pt x="74675" y="368045"/>
                  </a:moveTo>
                  <a:lnTo>
                    <a:pt x="74675" y="12953"/>
                  </a:lnTo>
                  <a:lnTo>
                    <a:pt x="68579" y="12953"/>
                  </a:lnTo>
                  <a:lnTo>
                    <a:pt x="68579" y="368045"/>
                  </a:lnTo>
                  <a:lnTo>
                    <a:pt x="74675" y="368045"/>
                  </a:lnTo>
                  <a:close/>
                </a:path>
                <a:path w="81279" h="381000">
                  <a:moveTo>
                    <a:pt x="74675" y="380999"/>
                  </a:moveTo>
                  <a:lnTo>
                    <a:pt x="74675" y="368045"/>
                  </a:lnTo>
                  <a:lnTo>
                    <a:pt x="68579" y="374903"/>
                  </a:lnTo>
                  <a:lnTo>
                    <a:pt x="68579" y="380999"/>
                  </a:lnTo>
                  <a:lnTo>
                    <a:pt x="74675" y="380999"/>
                  </a:lnTo>
                  <a:close/>
                </a:path>
              </a:pathLst>
            </a:custGeom>
            <a:solidFill>
              <a:srgbClr val="000000"/>
            </a:solidFill>
          </p:spPr>
          <p:txBody>
            <a:bodyPr wrap="square" lIns="0" tIns="0" rIns="0" bIns="0" rtlCol="0"/>
            <a:lstStyle/>
            <a:p>
              <a:endParaRPr/>
            </a:p>
          </p:txBody>
        </p:sp>
        <p:sp>
          <p:nvSpPr>
            <p:cNvPr id="60" name="object 59"/>
            <p:cNvSpPr/>
            <p:nvPr/>
          </p:nvSpPr>
          <p:spPr>
            <a:xfrm>
              <a:off x="7015738" y="2808363"/>
              <a:ext cx="86868" cy="75437"/>
            </a:xfrm>
            <a:prstGeom prst="rect">
              <a:avLst/>
            </a:prstGeom>
            <a:blipFill>
              <a:blip r:embed="rId3" cstate="print"/>
              <a:stretch>
                <a:fillRect/>
              </a:stretch>
            </a:blipFill>
          </p:spPr>
          <p:txBody>
            <a:bodyPr wrap="square" lIns="0" tIns="0" rIns="0" bIns="0" rtlCol="0"/>
            <a:lstStyle/>
            <a:p>
              <a:endParaRPr/>
            </a:p>
          </p:txBody>
        </p:sp>
        <p:sp>
          <p:nvSpPr>
            <p:cNvPr id="61" name="object 60"/>
            <p:cNvSpPr/>
            <p:nvPr/>
          </p:nvSpPr>
          <p:spPr>
            <a:xfrm>
              <a:off x="7056886" y="3868305"/>
              <a:ext cx="0" cy="368935"/>
            </a:xfrm>
            <a:custGeom>
              <a:avLst/>
              <a:gdLst/>
              <a:ahLst/>
              <a:cxnLst/>
              <a:rect l="l" t="t" r="r" b="b"/>
              <a:pathLst>
                <a:path h="368935">
                  <a:moveTo>
                    <a:pt x="0" y="0"/>
                  </a:moveTo>
                  <a:lnTo>
                    <a:pt x="0" y="368808"/>
                  </a:lnTo>
                </a:path>
              </a:pathLst>
            </a:custGeom>
            <a:ln w="68579">
              <a:solidFill>
                <a:srgbClr val="FFFFFF"/>
              </a:solidFill>
            </a:ln>
          </p:spPr>
          <p:txBody>
            <a:bodyPr wrap="square" lIns="0" tIns="0" rIns="0" bIns="0" rtlCol="0"/>
            <a:lstStyle/>
            <a:p>
              <a:endParaRPr/>
            </a:p>
          </p:txBody>
        </p:sp>
        <p:sp>
          <p:nvSpPr>
            <p:cNvPr id="62" name="object 61"/>
            <p:cNvSpPr/>
            <p:nvPr/>
          </p:nvSpPr>
          <p:spPr>
            <a:xfrm>
              <a:off x="7016500" y="3862208"/>
              <a:ext cx="81280" cy="381000"/>
            </a:xfrm>
            <a:custGeom>
              <a:avLst/>
              <a:gdLst/>
              <a:ahLst/>
              <a:cxnLst/>
              <a:rect l="l" t="t" r="r" b="b"/>
              <a:pathLst>
                <a:path w="81279" h="381000">
                  <a:moveTo>
                    <a:pt x="80772" y="381000"/>
                  </a:moveTo>
                  <a:lnTo>
                    <a:pt x="80772" y="0"/>
                  </a:lnTo>
                  <a:lnTo>
                    <a:pt x="0" y="0"/>
                  </a:lnTo>
                  <a:lnTo>
                    <a:pt x="0" y="381000"/>
                  </a:lnTo>
                  <a:lnTo>
                    <a:pt x="6096" y="381000"/>
                  </a:lnTo>
                  <a:lnTo>
                    <a:pt x="6096" y="12954"/>
                  </a:lnTo>
                  <a:lnTo>
                    <a:pt x="12953" y="6096"/>
                  </a:lnTo>
                  <a:lnTo>
                    <a:pt x="12953" y="12954"/>
                  </a:lnTo>
                  <a:lnTo>
                    <a:pt x="68579" y="12954"/>
                  </a:lnTo>
                  <a:lnTo>
                    <a:pt x="68579" y="6096"/>
                  </a:lnTo>
                  <a:lnTo>
                    <a:pt x="74675" y="12954"/>
                  </a:lnTo>
                  <a:lnTo>
                    <a:pt x="74675" y="381000"/>
                  </a:lnTo>
                  <a:lnTo>
                    <a:pt x="80772" y="381000"/>
                  </a:lnTo>
                  <a:close/>
                </a:path>
                <a:path w="81279" h="381000">
                  <a:moveTo>
                    <a:pt x="12953" y="12954"/>
                  </a:moveTo>
                  <a:lnTo>
                    <a:pt x="12953" y="6096"/>
                  </a:lnTo>
                  <a:lnTo>
                    <a:pt x="6096" y="12954"/>
                  </a:lnTo>
                  <a:lnTo>
                    <a:pt x="12953" y="12954"/>
                  </a:lnTo>
                  <a:close/>
                </a:path>
                <a:path w="81279" h="381000">
                  <a:moveTo>
                    <a:pt x="12953" y="368046"/>
                  </a:moveTo>
                  <a:lnTo>
                    <a:pt x="12953" y="12954"/>
                  </a:lnTo>
                  <a:lnTo>
                    <a:pt x="6096" y="12954"/>
                  </a:lnTo>
                  <a:lnTo>
                    <a:pt x="6096" y="368046"/>
                  </a:lnTo>
                  <a:lnTo>
                    <a:pt x="12953" y="368046"/>
                  </a:lnTo>
                  <a:close/>
                </a:path>
                <a:path w="81279" h="381000">
                  <a:moveTo>
                    <a:pt x="74675" y="368046"/>
                  </a:moveTo>
                  <a:lnTo>
                    <a:pt x="6096" y="368046"/>
                  </a:lnTo>
                  <a:lnTo>
                    <a:pt x="12953" y="374904"/>
                  </a:lnTo>
                  <a:lnTo>
                    <a:pt x="12953" y="381000"/>
                  </a:lnTo>
                  <a:lnTo>
                    <a:pt x="68579" y="381000"/>
                  </a:lnTo>
                  <a:lnTo>
                    <a:pt x="68579" y="374904"/>
                  </a:lnTo>
                  <a:lnTo>
                    <a:pt x="74675" y="368046"/>
                  </a:lnTo>
                  <a:close/>
                </a:path>
                <a:path w="81279" h="381000">
                  <a:moveTo>
                    <a:pt x="12953" y="381000"/>
                  </a:moveTo>
                  <a:lnTo>
                    <a:pt x="12953" y="374904"/>
                  </a:lnTo>
                  <a:lnTo>
                    <a:pt x="6096" y="368046"/>
                  </a:lnTo>
                  <a:lnTo>
                    <a:pt x="6096" y="381000"/>
                  </a:lnTo>
                  <a:lnTo>
                    <a:pt x="12953" y="381000"/>
                  </a:lnTo>
                  <a:close/>
                </a:path>
                <a:path w="81279" h="381000">
                  <a:moveTo>
                    <a:pt x="74675" y="12954"/>
                  </a:moveTo>
                  <a:lnTo>
                    <a:pt x="68579" y="6096"/>
                  </a:lnTo>
                  <a:lnTo>
                    <a:pt x="68579" y="12954"/>
                  </a:lnTo>
                  <a:lnTo>
                    <a:pt x="74675" y="12954"/>
                  </a:lnTo>
                  <a:close/>
                </a:path>
                <a:path w="81279" h="381000">
                  <a:moveTo>
                    <a:pt x="74675" y="368046"/>
                  </a:moveTo>
                  <a:lnTo>
                    <a:pt x="74675" y="12954"/>
                  </a:lnTo>
                  <a:lnTo>
                    <a:pt x="68579" y="12954"/>
                  </a:lnTo>
                  <a:lnTo>
                    <a:pt x="68579" y="368046"/>
                  </a:lnTo>
                  <a:lnTo>
                    <a:pt x="74675" y="368046"/>
                  </a:lnTo>
                  <a:close/>
                </a:path>
                <a:path w="81279" h="381000">
                  <a:moveTo>
                    <a:pt x="74675" y="381000"/>
                  </a:moveTo>
                  <a:lnTo>
                    <a:pt x="74675" y="368046"/>
                  </a:lnTo>
                  <a:lnTo>
                    <a:pt x="68579" y="374904"/>
                  </a:lnTo>
                  <a:lnTo>
                    <a:pt x="68579" y="381000"/>
                  </a:lnTo>
                  <a:lnTo>
                    <a:pt x="74675" y="381000"/>
                  </a:lnTo>
                  <a:close/>
                </a:path>
              </a:pathLst>
            </a:custGeom>
            <a:solidFill>
              <a:srgbClr val="000000"/>
            </a:solidFill>
          </p:spPr>
          <p:txBody>
            <a:bodyPr wrap="square" lIns="0" tIns="0" rIns="0" bIns="0" rtlCol="0"/>
            <a:lstStyle/>
            <a:p>
              <a:endParaRPr/>
            </a:p>
          </p:txBody>
        </p:sp>
        <p:sp>
          <p:nvSpPr>
            <p:cNvPr id="63" name="object 62"/>
            <p:cNvSpPr/>
            <p:nvPr/>
          </p:nvSpPr>
          <p:spPr>
            <a:xfrm>
              <a:off x="7015738" y="4179963"/>
              <a:ext cx="86868" cy="75438"/>
            </a:xfrm>
            <a:prstGeom prst="rect">
              <a:avLst/>
            </a:prstGeom>
            <a:blipFill>
              <a:blip r:embed="rId3" cstate="print"/>
              <a:stretch>
                <a:fillRect/>
              </a:stretch>
            </a:blipFill>
          </p:spPr>
          <p:txBody>
            <a:bodyPr wrap="square" lIns="0" tIns="0" rIns="0" bIns="0" rtlCol="0"/>
            <a:lstStyle/>
            <a:p>
              <a:endParaRPr/>
            </a:p>
          </p:txBody>
        </p:sp>
      </p:grpSp>
      <p:grpSp>
        <p:nvGrpSpPr>
          <p:cNvPr id="68" name="群組 67">
            <a:extLst>
              <a:ext uri="{FF2B5EF4-FFF2-40B4-BE49-F238E27FC236}">
                <a16:creationId xmlns:a16="http://schemas.microsoft.com/office/drawing/2014/main" id="{7E73B3BD-C73C-4B4B-BC7E-21EEAD8F0D93}"/>
              </a:ext>
            </a:extLst>
          </p:cNvPr>
          <p:cNvGrpSpPr/>
          <p:nvPr/>
        </p:nvGrpSpPr>
        <p:grpSpPr>
          <a:xfrm>
            <a:off x="3666748" y="4881257"/>
            <a:ext cx="4535669" cy="923798"/>
            <a:chOff x="3666748" y="4881257"/>
            <a:chExt cx="4535669" cy="923798"/>
          </a:xfrm>
        </p:grpSpPr>
        <p:sp>
          <p:nvSpPr>
            <p:cNvPr id="64" name="object 63"/>
            <p:cNvSpPr txBox="1"/>
            <p:nvPr/>
          </p:nvSpPr>
          <p:spPr>
            <a:xfrm>
              <a:off x="6390128" y="4956695"/>
              <a:ext cx="1812289" cy="84836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omic Sans MS"/>
                  <a:cs typeface="Comic Sans MS"/>
                </a:rPr>
                <a:t>t</a:t>
              </a:r>
              <a:r>
                <a:rPr sz="1800" spc="-7" baseline="-20833" dirty="0">
                  <a:latin typeface="Comic Sans MS"/>
                  <a:cs typeface="Comic Sans MS"/>
                </a:rPr>
                <a:t>CLK </a:t>
              </a:r>
              <a:r>
                <a:rPr sz="1800" dirty="0">
                  <a:latin typeface="Comic Sans MS"/>
                  <a:cs typeface="Comic Sans MS"/>
                </a:rPr>
                <a:t>=</a:t>
              </a:r>
              <a:r>
                <a:rPr sz="1800" spc="-190" dirty="0">
                  <a:latin typeface="Comic Sans MS"/>
                  <a:cs typeface="Comic Sans MS"/>
                </a:rPr>
                <a:t> </a:t>
              </a:r>
              <a:r>
                <a:rPr sz="1800" spc="-5" dirty="0">
                  <a:latin typeface="Comic Sans MS"/>
                  <a:cs typeface="Comic Sans MS"/>
                </a:rPr>
                <a:t>25</a:t>
              </a:r>
              <a:endParaRPr sz="1800" dirty="0">
                <a:latin typeface="Comic Sans MS"/>
                <a:cs typeface="Comic Sans MS"/>
              </a:endParaRPr>
            </a:p>
            <a:p>
              <a:pPr marL="38100" marR="30480">
                <a:lnSpc>
                  <a:spcPct val="100000"/>
                </a:lnSpc>
              </a:pPr>
              <a:r>
                <a:rPr sz="1800" dirty="0">
                  <a:latin typeface="Comic Sans MS"/>
                  <a:cs typeface="Comic Sans MS"/>
                </a:rPr>
                <a:t>L = </a:t>
              </a:r>
              <a:r>
                <a:rPr sz="1800" spc="-5" dirty="0">
                  <a:latin typeface="Comic Sans MS"/>
                  <a:cs typeface="Comic Sans MS"/>
                </a:rPr>
                <a:t>2*t</a:t>
              </a:r>
              <a:r>
                <a:rPr sz="1800" spc="-7" baseline="-20833" dirty="0">
                  <a:latin typeface="Comic Sans MS"/>
                  <a:cs typeface="Comic Sans MS"/>
                </a:rPr>
                <a:t>CLK </a:t>
              </a:r>
              <a:r>
                <a:rPr sz="1800" dirty="0">
                  <a:latin typeface="Comic Sans MS"/>
                  <a:cs typeface="Comic Sans MS"/>
                </a:rPr>
                <a:t>= </a:t>
              </a:r>
              <a:r>
                <a:rPr sz="1800" spc="-5" dirty="0">
                  <a:latin typeface="Comic Sans MS"/>
                  <a:cs typeface="Comic Sans MS"/>
                </a:rPr>
                <a:t>50  </a:t>
              </a:r>
              <a:r>
                <a:rPr sz="1800" dirty="0">
                  <a:latin typeface="Comic Sans MS"/>
                  <a:cs typeface="Comic Sans MS"/>
                </a:rPr>
                <a:t>T = </a:t>
              </a:r>
              <a:r>
                <a:rPr sz="1800" spc="-5" dirty="0">
                  <a:latin typeface="Comic Sans MS"/>
                  <a:cs typeface="Comic Sans MS"/>
                </a:rPr>
                <a:t>1/t</a:t>
              </a:r>
              <a:r>
                <a:rPr sz="1800" spc="-7" baseline="-20833" dirty="0">
                  <a:latin typeface="Comic Sans MS"/>
                  <a:cs typeface="Comic Sans MS"/>
                </a:rPr>
                <a:t>CLK </a:t>
              </a:r>
              <a:r>
                <a:rPr sz="1800" dirty="0">
                  <a:latin typeface="Comic Sans MS"/>
                  <a:cs typeface="Comic Sans MS"/>
                </a:rPr>
                <a:t>=</a:t>
              </a:r>
              <a:r>
                <a:rPr sz="1800" spc="-75" dirty="0">
                  <a:latin typeface="Comic Sans MS"/>
                  <a:cs typeface="Comic Sans MS"/>
                </a:rPr>
                <a:t> </a:t>
              </a:r>
              <a:r>
                <a:rPr sz="1800" dirty="0">
                  <a:solidFill>
                    <a:srgbClr val="FF0000"/>
                  </a:solidFill>
                  <a:latin typeface="Comic Sans MS"/>
                  <a:cs typeface="Comic Sans MS"/>
                </a:rPr>
                <a:t>1/25</a:t>
              </a:r>
              <a:endParaRPr sz="1800" dirty="0">
                <a:latin typeface="Comic Sans MS"/>
                <a:cs typeface="Comic Sans MS"/>
              </a:endParaRPr>
            </a:p>
          </p:txBody>
        </p:sp>
        <p:sp>
          <p:nvSpPr>
            <p:cNvPr id="65" name="object 64"/>
            <p:cNvSpPr txBox="1"/>
            <p:nvPr/>
          </p:nvSpPr>
          <p:spPr>
            <a:xfrm>
              <a:off x="3666748" y="4881257"/>
              <a:ext cx="2463800" cy="513715"/>
            </a:xfrm>
            <a:prstGeom prst="rect">
              <a:avLst/>
            </a:prstGeom>
          </p:spPr>
          <p:txBody>
            <a:bodyPr vert="horz" wrap="square" lIns="0" tIns="12700" rIns="0" bIns="0" rtlCol="0">
              <a:spAutoFit/>
            </a:bodyPr>
            <a:lstStyle/>
            <a:p>
              <a:pPr marL="429259" marR="30480" indent="-391795">
                <a:lnSpc>
                  <a:spcPct val="100000"/>
                </a:lnSpc>
                <a:spcBef>
                  <a:spcPts val="100"/>
                </a:spcBef>
              </a:pPr>
              <a:r>
                <a:rPr sz="1600" spc="-5" dirty="0">
                  <a:solidFill>
                    <a:srgbClr val="FF0000"/>
                  </a:solidFill>
                  <a:latin typeface="Comic Sans MS"/>
                  <a:cs typeface="Comic Sans MS"/>
                </a:rPr>
                <a:t>Assuming ideal registers:  i.e., </a:t>
              </a:r>
              <a:r>
                <a:rPr sz="1600" spc="5" dirty="0">
                  <a:solidFill>
                    <a:srgbClr val="FF0000"/>
                  </a:solidFill>
                  <a:latin typeface="Comic Sans MS"/>
                  <a:cs typeface="Comic Sans MS"/>
                </a:rPr>
                <a:t>t</a:t>
              </a:r>
              <a:r>
                <a:rPr sz="1575" spc="7" baseline="-21164" dirty="0">
                  <a:solidFill>
                    <a:srgbClr val="FF0000"/>
                  </a:solidFill>
                  <a:latin typeface="Comic Sans MS"/>
                  <a:cs typeface="Comic Sans MS"/>
                </a:rPr>
                <a:t>PD </a:t>
              </a:r>
              <a:r>
                <a:rPr sz="1600" dirty="0">
                  <a:solidFill>
                    <a:srgbClr val="FF0000"/>
                  </a:solidFill>
                  <a:latin typeface="Comic Sans MS"/>
                  <a:cs typeface="Comic Sans MS"/>
                </a:rPr>
                <a:t>= </a:t>
              </a:r>
              <a:r>
                <a:rPr sz="1600" spc="-5" dirty="0">
                  <a:solidFill>
                    <a:srgbClr val="FF0000"/>
                  </a:solidFill>
                  <a:latin typeface="Comic Sans MS"/>
                  <a:cs typeface="Comic Sans MS"/>
                </a:rPr>
                <a:t>0, </a:t>
              </a:r>
              <a:r>
                <a:rPr sz="1600" spc="5" dirty="0">
                  <a:solidFill>
                    <a:srgbClr val="FF0000"/>
                  </a:solidFill>
                  <a:latin typeface="Comic Sans MS"/>
                  <a:cs typeface="Comic Sans MS"/>
                </a:rPr>
                <a:t>t</a:t>
              </a:r>
              <a:r>
                <a:rPr sz="1575" spc="7" baseline="-21164" dirty="0">
                  <a:solidFill>
                    <a:srgbClr val="FF0000"/>
                  </a:solidFill>
                  <a:latin typeface="Comic Sans MS"/>
                  <a:cs typeface="Comic Sans MS"/>
                </a:rPr>
                <a:t>SETUP </a:t>
              </a:r>
              <a:r>
                <a:rPr sz="1600" dirty="0">
                  <a:solidFill>
                    <a:srgbClr val="FF0000"/>
                  </a:solidFill>
                  <a:latin typeface="Comic Sans MS"/>
                  <a:cs typeface="Comic Sans MS"/>
                </a:rPr>
                <a:t>=</a:t>
              </a:r>
              <a:r>
                <a:rPr sz="1600" spc="180" dirty="0">
                  <a:solidFill>
                    <a:srgbClr val="FF0000"/>
                  </a:solidFill>
                  <a:latin typeface="Comic Sans MS"/>
                  <a:cs typeface="Comic Sans MS"/>
                </a:rPr>
                <a:t> </a:t>
              </a:r>
              <a:r>
                <a:rPr sz="1600" dirty="0">
                  <a:solidFill>
                    <a:srgbClr val="FF0000"/>
                  </a:solidFill>
                  <a:latin typeface="Comic Sans MS"/>
                  <a:cs typeface="Comic Sans MS"/>
                </a:rPr>
                <a:t>0</a:t>
              </a:r>
              <a:endParaRPr sz="1600">
                <a:latin typeface="Comic Sans MS"/>
                <a:cs typeface="Comic Sans MS"/>
              </a:endParaRPr>
            </a:p>
          </p:txBody>
        </p:sp>
        <p:sp>
          <p:nvSpPr>
            <p:cNvPr id="66" name="object 65"/>
            <p:cNvSpPr/>
            <p:nvPr/>
          </p:nvSpPr>
          <p:spPr>
            <a:xfrm>
              <a:off x="6184396" y="5119508"/>
              <a:ext cx="152400" cy="76200"/>
            </a:xfrm>
            <a:prstGeom prst="rect">
              <a:avLst/>
            </a:prstGeom>
            <a:blipFill>
              <a:blip r:embed="rId4"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2007397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TW" dirty="0"/>
              <a:t>Example 2:  Processor Pipeline</a:t>
            </a:r>
          </a:p>
        </p:txBody>
      </p:sp>
      <p:graphicFrame>
        <p:nvGraphicFramePr>
          <p:cNvPr id="46083" name="Object 2"/>
          <p:cNvGraphicFramePr>
            <a:graphicFrameLocks noChangeAspect="1"/>
          </p:cNvGraphicFramePr>
          <p:nvPr/>
        </p:nvGraphicFramePr>
        <p:xfrm>
          <a:off x="2155825" y="1438275"/>
          <a:ext cx="7880350" cy="2986088"/>
        </p:xfrm>
        <a:graphic>
          <a:graphicData uri="http://schemas.openxmlformats.org/presentationml/2006/ole">
            <mc:AlternateContent xmlns:mc="http://schemas.openxmlformats.org/markup-compatibility/2006">
              <mc:Choice xmlns:v="urn:schemas-microsoft-com:vml" Requires="v">
                <p:oleObj name="Visio" r:id="rId3" imgW="5245200" imgH="1987920" progId="Visio.Drawing.6">
                  <p:embed/>
                </p:oleObj>
              </mc:Choice>
              <mc:Fallback>
                <p:oleObj name="Visio" r:id="rId3" imgW="5245200" imgH="198792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825" y="1438275"/>
                        <a:ext cx="7880350"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6084" name="Object 3"/>
          <p:cNvGraphicFramePr>
            <a:graphicFrameLocks noChangeAspect="1"/>
          </p:cNvGraphicFramePr>
          <p:nvPr/>
        </p:nvGraphicFramePr>
        <p:xfrm>
          <a:off x="3276601" y="4800601"/>
          <a:ext cx="6069013" cy="1357313"/>
        </p:xfrm>
        <a:graphic>
          <a:graphicData uri="http://schemas.openxmlformats.org/presentationml/2006/ole">
            <mc:AlternateContent xmlns:mc="http://schemas.openxmlformats.org/markup-compatibility/2006">
              <mc:Choice xmlns:v="urn:schemas-microsoft-com:vml" Requires="v">
                <p:oleObj name="Visio" r:id="rId5" imgW="4033440" imgH="901440" progId="Visio.Drawing.6">
                  <p:embed/>
                </p:oleObj>
              </mc:Choice>
              <mc:Fallback>
                <p:oleObj name="Visio" r:id="rId5" imgW="4033440" imgH="9014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4800601"/>
                        <a:ext cx="6069013" cy="135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6085" name="文字方塊 1"/>
          <p:cNvSpPr txBox="1">
            <a:spLocks noChangeArrowheads="1"/>
          </p:cNvSpPr>
          <p:nvPr/>
        </p:nvSpPr>
        <p:spPr bwMode="auto">
          <a:xfrm>
            <a:off x="577472" y="1264512"/>
            <a:ext cx="34163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RISC</a:t>
            </a:r>
            <a:r>
              <a:rPr kumimoji="1" lang="zh-TW" altLang="en-US" dirty="0"/>
              <a:t> </a:t>
            </a:r>
            <a:r>
              <a:rPr kumimoji="1" lang="en-US" altLang="zh-TW" dirty="0"/>
              <a:t>machine based on</a:t>
            </a:r>
          </a:p>
          <a:p>
            <a:r>
              <a:rPr kumimoji="1" lang="en-US" altLang="zh-TW" dirty="0"/>
              <a:t>Harvard architecture,</a:t>
            </a:r>
          </a:p>
          <a:p>
            <a:r>
              <a:rPr kumimoji="1" lang="en-US" altLang="zh-TW" dirty="0"/>
              <a:t>Also known as </a:t>
            </a:r>
          </a:p>
          <a:p>
            <a:r>
              <a:rPr kumimoji="1" lang="en-US" altLang="zh-TW" dirty="0"/>
              <a:t>Load-Store machine</a:t>
            </a:r>
            <a:endParaRPr kumimoji="1" lang="zh-TW" altLang="en-US" dirty="0"/>
          </a:p>
        </p:txBody>
      </p:sp>
      <p:cxnSp>
        <p:nvCxnSpPr>
          <p:cNvPr id="46086" name="直線箭頭接點 3"/>
          <p:cNvCxnSpPr>
            <a:cxnSpLocks noChangeShapeType="1"/>
          </p:cNvCxnSpPr>
          <p:nvPr/>
        </p:nvCxnSpPr>
        <p:spPr bwMode="auto">
          <a:xfrm flipH="1" flipV="1">
            <a:off x="2374901" y="4424364"/>
            <a:ext cx="1838325" cy="376237"/>
          </a:xfrm>
          <a:prstGeom prst="straightConnector1">
            <a:avLst/>
          </a:prstGeom>
          <a:noFill/>
          <a:ln w="38100">
            <a:solidFill>
              <a:srgbClr val="0000FF"/>
            </a:solidFill>
            <a:prstDash val="dot"/>
            <a:round/>
            <a:headEnd/>
            <a:tailEnd type="arrow" w="med" len="med"/>
          </a:ln>
          <a:extLst>
            <a:ext uri="{909E8E84-426E-40DD-AFC4-6F175D3DCCD1}">
              <a14:hiddenFill xmlns:a14="http://schemas.microsoft.com/office/drawing/2010/main">
                <a:noFill/>
              </a14:hiddenFill>
            </a:ext>
          </a:extLst>
        </p:spPr>
      </p:cxnSp>
      <p:cxnSp>
        <p:nvCxnSpPr>
          <p:cNvPr id="46087" name="直線箭頭接點 8"/>
          <p:cNvCxnSpPr>
            <a:cxnSpLocks noChangeShapeType="1"/>
          </p:cNvCxnSpPr>
          <p:nvPr/>
        </p:nvCxnSpPr>
        <p:spPr bwMode="auto">
          <a:xfrm flipH="1" flipV="1">
            <a:off x="3857626" y="4389438"/>
            <a:ext cx="1012825" cy="411162"/>
          </a:xfrm>
          <a:prstGeom prst="straightConnector1">
            <a:avLst/>
          </a:prstGeom>
          <a:noFill/>
          <a:ln w="38100">
            <a:solidFill>
              <a:srgbClr val="0000FF"/>
            </a:solidFill>
            <a:prstDash val="dot"/>
            <a:round/>
            <a:headEnd/>
            <a:tailEnd type="arrow" w="med" len="med"/>
          </a:ln>
          <a:extLst>
            <a:ext uri="{909E8E84-426E-40DD-AFC4-6F175D3DCCD1}">
              <a14:hiddenFill xmlns:a14="http://schemas.microsoft.com/office/drawing/2010/main">
                <a:noFill/>
              </a14:hiddenFill>
            </a:ext>
          </a:extLst>
        </p:spPr>
      </p:cxnSp>
      <p:cxnSp>
        <p:nvCxnSpPr>
          <p:cNvPr id="46088" name="直線箭頭接點 10"/>
          <p:cNvCxnSpPr>
            <a:cxnSpLocks noChangeShapeType="1"/>
          </p:cNvCxnSpPr>
          <p:nvPr/>
        </p:nvCxnSpPr>
        <p:spPr bwMode="auto">
          <a:xfrm flipH="1" flipV="1">
            <a:off x="5340351" y="4354514"/>
            <a:ext cx="233363" cy="446087"/>
          </a:xfrm>
          <a:prstGeom prst="straightConnector1">
            <a:avLst/>
          </a:prstGeom>
          <a:noFill/>
          <a:ln w="38100">
            <a:solidFill>
              <a:srgbClr val="0000FF"/>
            </a:solidFill>
            <a:prstDash val="dot"/>
            <a:round/>
            <a:headEnd/>
            <a:tailEnd type="arrow" w="med" len="med"/>
          </a:ln>
          <a:extLst>
            <a:ext uri="{909E8E84-426E-40DD-AFC4-6F175D3DCCD1}">
              <a14:hiddenFill xmlns:a14="http://schemas.microsoft.com/office/drawing/2010/main">
                <a:noFill/>
              </a14:hiddenFill>
            </a:ext>
          </a:extLst>
        </p:spPr>
      </p:cxnSp>
      <p:cxnSp>
        <p:nvCxnSpPr>
          <p:cNvPr id="46089" name="直線箭頭接點 12"/>
          <p:cNvCxnSpPr>
            <a:cxnSpLocks noChangeShapeType="1"/>
          </p:cNvCxnSpPr>
          <p:nvPr/>
        </p:nvCxnSpPr>
        <p:spPr bwMode="auto">
          <a:xfrm flipV="1">
            <a:off x="6200776" y="4389438"/>
            <a:ext cx="620713" cy="411162"/>
          </a:xfrm>
          <a:prstGeom prst="straightConnector1">
            <a:avLst/>
          </a:prstGeom>
          <a:noFill/>
          <a:ln w="38100">
            <a:solidFill>
              <a:srgbClr val="0000FF"/>
            </a:solidFill>
            <a:prstDash val="dot"/>
            <a:round/>
            <a:headEnd/>
            <a:tailEnd type="arrow" w="med" len="med"/>
          </a:ln>
          <a:extLst>
            <a:ext uri="{909E8E84-426E-40DD-AFC4-6F175D3DCCD1}">
              <a14:hiddenFill xmlns:a14="http://schemas.microsoft.com/office/drawing/2010/main">
                <a:noFill/>
              </a14:hiddenFill>
            </a:ext>
          </a:extLst>
        </p:spPr>
      </p:cxnSp>
      <p:cxnSp>
        <p:nvCxnSpPr>
          <p:cNvPr id="46090" name="直線箭頭接點 15"/>
          <p:cNvCxnSpPr>
            <a:cxnSpLocks noChangeShapeType="1"/>
          </p:cNvCxnSpPr>
          <p:nvPr/>
        </p:nvCxnSpPr>
        <p:spPr bwMode="auto">
          <a:xfrm flipV="1">
            <a:off x="6932614" y="4389438"/>
            <a:ext cx="2122487" cy="411162"/>
          </a:xfrm>
          <a:prstGeom prst="straightConnector1">
            <a:avLst/>
          </a:prstGeom>
          <a:noFill/>
          <a:ln w="38100">
            <a:solidFill>
              <a:srgbClr val="0000FF"/>
            </a:solidFill>
            <a:prstDash val="dot"/>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85839083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Example 3:  Graphics rendering pipeline</a:t>
            </a:r>
            <a:endParaRPr lang="zh-TW" altLang="en-US" dirty="0"/>
          </a:p>
        </p:txBody>
      </p:sp>
      <p:graphicFrame>
        <p:nvGraphicFramePr>
          <p:cNvPr id="48131" name="Object 2"/>
          <p:cNvGraphicFramePr>
            <a:graphicFrameLocks noChangeAspect="1"/>
          </p:cNvGraphicFramePr>
          <p:nvPr/>
        </p:nvGraphicFramePr>
        <p:xfrm>
          <a:off x="1676401" y="2085976"/>
          <a:ext cx="8793163" cy="1844675"/>
        </p:xfrm>
        <a:graphic>
          <a:graphicData uri="http://schemas.openxmlformats.org/presentationml/2006/ole">
            <mc:AlternateContent xmlns:mc="http://schemas.openxmlformats.org/markup-compatibility/2006">
              <mc:Choice xmlns:v="urn:schemas-microsoft-com:vml" Requires="v">
                <p:oleObj name="Visio" r:id="rId3" imgW="5184900" imgH="1089000" progId="Visio.Drawing.6">
                  <p:embed/>
                </p:oleObj>
              </mc:Choice>
              <mc:Fallback>
                <p:oleObj name="Visio" r:id="rId3" imgW="5184900" imgH="1089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2085976"/>
                        <a:ext cx="8793163"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2" name="Object 3"/>
          <p:cNvGraphicFramePr>
            <a:graphicFrameLocks noChangeAspect="1"/>
          </p:cNvGraphicFramePr>
          <p:nvPr>
            <p:extLst>
              <p:ext uri="{D42A27DB-BD31-4B8C-83A1-F6EECF244321}">
                <p14:modId xmlns:p14="http://schemas.microsoft.com/office/powerpoint/2010/main" val="4033184740"/>
              </p:ext>
            </p:extLst>
          </p:nvPr>
        </p:nvGraphicFramePr>
        <p:xfrm>
          <a:off x="3575720" y="3378168"/>
          <a:ext cx="3327400" cy="1830388"/>
        </p:xfrm>
        <a:graphic>
          <a:graphicData uri="http://schemas.openxmlformats.org/presentationml/2006/ole">
            <mc:AlternateContent xmlns:mc="http://schemas.openxmlformats.org/markup-compatibility/2006">
              <mc:Choice xmlns:v="urn:schemas-microsoft-com:vml" Requires="v">
                <p:oleObj name="Visio" r:id="rId5" imgW="1665161" imgH="916198" progId="Visio.Drawing.6">
                  <p:embed/>
                </p:oleObj>
              </mc:Choice>
              <mc:Fallback>
                <p:oleObj name="Visio" r:id="rId5" imgW="1665161" imgH="916198"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720" y="3378168"/>
                        <a:ext cx="3327400"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8133" name="文字方塊 1"/>
          <p:cNvSpPr txBox="1">
            <a:spLocks noChangeArrowheads="1"/>
          </p:cNvSpPr>
          <p:nvPr/>
        </p:nvSpPr>
        <p:spPr bwMode="auto">
          <a:xfrm>
            <a:off x="1987551" y="1069975"/>
            <a:ext cx="77263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Graphic processor, dominated by Nvidia</a:t>
            </a:r>
          </a:p>
          <a:p>
            <a:r>
              <a:rPr kumimoji="1" lang="en-US" altLang="zh-TW"/>
              <a:t>Large amounts of Graphic processing units (GPU’s)</a:t>
            </a:r>
          </a:p>
          <a:p>
            <a:r>
              <a:rPr kumimoji="1" lang="en-US" altLang="zh-TW"/>
              <a:t>To deal with pixel-based operations.</a:t>
            </a:r>
            <a:endParaRPr kumimoji="1" lang="zh-TW" altLang="en-US"/>
          </a:p>
        </p:txBody>
      </p:sp>
      <p:sp>
        <p:nvSpPr>
          <p:cNvPr id="9" name="文字方塊 8"/>
          <p:cNvSpPr txBox="1"/>
          <p:nvPr/>
        </p:nvSpPr>
        <p:spPr>
          <a:xfrm>
            <a:off x="7165915" y="3970197"/>
            <a:ext cx="3016370" cy="646331"/>
          </a:xfrm>
          <a:prstGeom prst="rect">
            <a:avLst/>
          </a:prstGeom>
          <a:noFill/>
        </p:spPr>
        <p:txBody>
          <a:bodyPr wrap="square" rtlCol="0">
            <a:spAutoFit/>
          </a:bodyPr>
          <a:lstStyle/>
          <a:p>
            <a:r>
              <a:rPr lang="en-US" altLang="zh-TW" dirty="0"/>
              <a:t>Shading use </a:t>
            </a:r>
            <a:r>
              <a:rPr lang="en-US" altLang="zh-TW" dirty="0">
                <a:solidFill>
                  <a:srgbClr val="FF0000"/>
                </a:solidFill>
              </a:rPr>
              <a:t>parallelism</a:t>
            </a:r>
            <a:r>
              <a:rPr lang="en-US" altLang="zh-TW" dirty="0"/>
              <a:t> to hid the latency of texture access</a:t>
            </a:r>
            <a:endParaRPr lang="zh-TW" altLang="en-US" dirty="0"/>
          </a:p>
        </p:txBody>
      </p:sp>
      <p:sp>
        <p:nvSpPr>
          <p:cNvPr id="3" name="文字方塊 2"/>
          <p:cNvSpPr txBox="1"/>
          <p:nvPr/>
        </p:nvSpPr>
        <p:spPr>
          <a:xfrm>
            <a:off x="407368" y="5395282"/>
            <a:ext cx="4289764" cy="923330"/>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US" altLang="zh-TW" dirty="0"/>
              <a:t>Pipeline </a:t>
            </a:r>
            <a:r>
              <a:rPr lang="zh-TW" altLang="en-US" dirty="0"/>
              <a:t>也可以做成階層式</a:t>
            </a:r>
            <a:endParaRPr lang="en-US" altLang="zh-TW" dirty="0"/>
          </a:p>
          <a:p>
            <a:r>
              <a:rPr lang="zh-TW" altLang="en-US" dirty="0"/>
              <a:t>分成幾個大的</a:t>
            </a:r>
            <a:r>
              <a:rPr lang="en-US" altLang="zh-TW" dirty="0"/>
              <a:t>pipeline</a:t>
            </a:r>
            <a:r>
              <a:rPr lang="zh-TW" altLang="en-US" dirty="0"/>
              <a:t> </a:t>
            </a:r>
            <a:r>
              <a:rPr lang="en-US" altLang="zh-TW" dirty="0"/>
              <a:t>stage</a:t>
            </a:r>
          </a:p>
          <a:p>
            <a:r>
              <a:rPr lang="zh-TW" altLang="en-US" dirty="0"/>
              <a:t>每個大的</a:t>
            </a:r>
            <a:r>
              <a:rPr lang="en-US" altLang="zh-TW" dirty="0"/>
              <a:t>stage</a:t>
            </a:r>
            <a:r>
              <a:rPr lang="zh-TW" altLang="en-US" dirty="0"/>
              <a:t>再拆成更小的</a:t>
            </a:r>
            <a:r>
              <a:rPr lang="en-US" altLang="zh-TW" dirty="0"/>
              <a:t>pipeline stage</a:t>
            </a:r>
            <a:endParaRPr lang="zh-TW" altLang="en-US" dirty="0"/>
          </a:p>
        </p:txBody>
      </p:sp>
      <p:sp>
        <p:nvSpPr>
          <p:cNvPr id="4" name="文字方塊 3"/>
          <p:cNvSpPr txBox="1"/>
          <p:nvPr/>
        </p:nvSpPr>
        <p:spPr>
          <a:xfrm>
            <a:off x="7165915" y="5949280"/>
            <a:ext cx="3922933" cy="369332"/>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US" altLang="zh-TW" dirty="0"/>
              <a:t>Pipeline </a:t>
            </a:r>
            <a:r>
              <a:rPr lang="zh-TW" altLang="en-US" dirty="0"/>
              <a:t>和 </a:t>
            </a:r>
            <a:r>
              <a:rPr lang="en-US" altLang="zh-TW" dirty="0"/>
              <a:t>parallel </a:t>
            </a:r>
            <a:r>
              <a:rPr lang="zh-TW" altLang="en-US" dirty="0"/>
              <a:t>常常同時一起用</a:t>
            </a:r>
          </a:p>
        </p:txBody>
      </p:sp>
    </p:spTree>
    <p:extLst>
      <p:ext uri="{BB962C8B-B14F-4D97-AF65-F5344CB8AC3E}">
        <p14:creationId xmlns:p14="http://schemas.microsoft.com/office/powerpoint/2010/main" val="2446376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kumimoji="0" lang="en-US" altLang="zh-TW"/>
              <a:t>Example 4 – Packet Processing Pipeline</a:t>
            </a:r>
          </a:p>
        </p:txBody>
      </p:sp>
      <p:sp>
        <p:nvSpPr>
          <p:cNvPr id="2" name="內容版面配置區 1"/>
          <p:cNvSpPr>
            <a:spLocks noGrp="1"/>
          </p:cNvSpPr>
          <p:nvPr>
            <p:ph idx="1"/>
          </p:nvPr>
        </p:nvSpPr>
        <p:spPr>
          <a:xfrm>
            <a:off x="946919" y="3136031"/>
            <a:ext cx="10526960" cy="2424883"/>
          </a:xfrm>
        </p:spPr>
        <p:txBody>
          <a:bodyPr>
            <a:normAutofit fontScale="92500" lnSpcReduction="20000"/>
          </a:bodyPr>
          <a:lstStyle/>
          <a:p>
            <a:r>
              <a:rPr lang="en-US" altLang="zh-TW" dirty="0">
                <a:latin typeface="Tahoma" panose="020B0604030504040204" pitchFamily="34" charset="0"/>
              </a:rPr>
              <a:t>Pipelined with parallel pipelines for all inputs and output ports</a:t>
            </a:r>
          </a:p>
          <a:p>
            <a:r>
              <a:rPr lang="en-US" altLang="zh-TW" dirty="0">
                <a:latin typeface="Tahoma" panose="020B0604030504040204" pitchFamily="34" charset="0"/>
              </a:rPr>
              <a:t>Some blocks takes variable amount of time, and needs </a:t>
            </a:r>
            <a:r>
              <a:rPr lang="en-US" altLang="zh-TW" dirty="0">
                <a:solidFill>
                  <a:srgbClr val="FF0000"/>
                </a:solidFill>
                <a:latin typeface="Tahoma" panose="020B0604030504040204" pitchFamily="34" charset="0"/>
              </a:rPr>
              <a:t>FIFO</a:t>
            </a:r>
            <a:r>
              <a:rPr lang="en-US" altLang="zh-TW" dirty="0">
                <a:latin typeface="Tahoma" panose="020B0604030504040204" pitchFamily="34" charset="0"/>
              </a:rPr>
              <a:t>s to smooth I/O throughput</a:t>
            </a:r>
          </a:p>
          <a:p>
            <a:r>
              <a:rPr lang="en-US" altLang="zh-TW" dirty="0">
                <a:latin typeface="Tahoma" panose="020B0604030504040204" pitchFamily="34" charset="0"/>
              </a:rPr>
              <a:t>And each of these modules is </a:t>
            </a:r>
            <a:r>
              <a:rPr lang="en-US" altLang="zh-TW" dirty="0">
                <a:solidFill>
                  <a:srgbClr val="FF0000"/>
                </a:solidFill>
                <a:latin typeface="Tahoma" panose="020B0604030504040204" pitchFamily="34" charset="0"/>
              </a:rPr>
              <a:t>internally pipelined</a:t>
            </a:r>
          </a:p>
          <a:p>
            <a:endParaRPr lang="en-US" altLang="zh-TW" dirty="0">
              <a:latin typeface="Tahoma" panose="020B0604030504040204" pitchFamily="34" charset="0"/>
            </a:endParaRPr>
          </a:p>
          <a:p>
            <a:r>
              <a:rPr lang="en-US" altLang="zh-TW" dirty="0">
                <a:latin typeface="Tahoma" panose="020B0604030504040204" pitchFamily="34" charset="0"/>
              </a:rPr>
              <a:t>You get the idea.  Lots of systems are organized this way.</a:t>
            </a:r>
          </a:p>
          <a:p>
            <a:endParaRPr lang="zh-TW" altLang="en-US" dirty="0"/>
          </a:p>
        </p:txBody>
      </p:sp>
      <p:graphicFrame>
        <p:nvGraphicFramePr>
          <p:cNvPr id="50180" name="Object 2"/>
          <p:cNvGraphicFramePr>
            <a:graphicFrameLocks noChangeAspect="1"/>
          </p:cNvGraphicFramePr>
          <p:nvPr>
            <p:extLst>
              <p:ext uri="{D42A27DB-BD31-4B8C-83A1-F6EECF244321}">
                <p14:modId xmlns:p14="http://schemas.microsoft.com/office/powerpoint/2010/main" val="2802970627"/>
              </p:ext>
            </p:extLst>
          </p:nvPr>
        </p:nvGraphicFramePr>
        <p:xfrm>
          <a:off x="1415480" y="1412776"/>
          <a:ext cx="9159875" cy="1439863"/>
        </p:xfrm>
        <a:graphic>
          <a:graphicData uri="http://schemas.openxmlformats.org/presentationml/2006/ole">
            <mc:AlternateContent xmlns:mc="http://schemas.openxmlformats.org/markup-compatibility/2006">
              <mc:Choice xmlns:v="urn:schemas-microsoft-com:vml" Requires="v">
                <p:oleObj name="Visio" r:id="rId3" imgW="6091920" imgH="959040" progId="Visio.Drawing.6">
                  <p:embed/>
                </p:oleObj>
              </mc:Choice>
              <mc:Fallback>
                <p:oleObj name="Visio" r:id="rId3" imgW="6091920" imgH="95904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1412776"/>
                        <a:ext cx="915987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 name="文字方塊 2"/>
          <p:cNvSpPr txBox="1"/>
          <p:nvPr/>
        </p:nvSpPr>
        <p:spPr>
          <a:xfrm>
            <a:off x="1406668" y="5733256"/>
            <a:ext cx="8348311" cy="646331"/>
          </a:xfrm>
          <a:prstGeom prst="rect">
            <a:avLst/>
          </a:prstGeom>
          <a:noFill/>
        </p:spPr>
        <p:txBody>
          <a:bodyPr wrap="none" rtlCol="0">
            <a:spAutoFit/>
          </a:bodyPr>
          <a:lstStyle/>
          <a:p>
            <a:r>
              <a:rPr lang="zh-TW" altLang="en-US" dirty="0"/>
              <a:t>以大的</a:t>
            </a:r>
            <a:r>
              <a:rPr lang="en-US" altLang="zh-TW" dirty="0"/>
              <a:t>block </a:t>
            </a:r>
            <a:r>
              <a:rPr lang="zh-TW" altLang="en-US" dirty="0"/>
              <a:t>來看，各</a:t>
            </a:r>
            <a:r>
              <a:rPr lang="en-US" altLang="zh-TW" dirty="0"/>
              <a:t>block</a:t>
            </a:r>
            <a:r>
              <a:rPr lang="zh-TW" altLang="en-US" dirty="0"/>
              <a:t>所需時間和資料順序不一，加</a:t>
            </a:r>
            <a:r>
              <a:rPr lang="en-US" altLang="zh-TW" dirty="0"/>
              <a:t>FIFO</a:t>
            </a:r>
            <a:r>
              <a:rPr lang="zh-TW" altLang="en-US" dirty="0"/>
              <a:t>使各級輸出入較平滑</a:t>
            </a:r>
            <a:endParaRPr lang="en-US" altLang="zh-TW" dirty="0"/>
          </a:p>
          <a:p>
            <a:r>
              <a:rPr lang="zh-TW" altLang="en-US" dirty="0"/>
              <a:t>另外各</a:t>
            </a:r>
            <a:r>
              <a:rPr lang="en-US" altLang="zh-TW" dirty="0"/>
              <a:t>block</a:t>
            </a:r>
            <a:r>
              <a:rPr lang="zh-TW" altLang="en-US" dirty="0"/>
              <a:t>再切成較小的</a:t>
            </a:r>
            <a:r>
              <a:rPr lang="en-US" altLang="zh-TW" dirty="0"/>
              <a:t>pipeline stage</a:t>
            </a:r>
            <a:r>
              <a:rPr lang="zh-TW" altLang="en-US" dirty="0"/>
              <a:t>，使所有</a:t>
            </a:r>
            <a:r>
              <a:rPr lang="en-US" altLang="zh-TW" dirty="0"/>
              <a:t>stage</a:t>
            </a:r>
            <a:r>
              <a:rPr lang="zh-TW" altLang="en-US" dirty="0"/>
              <a:t>所需時間盡量一致</a:t>
            </a:r>
          </a:p>
        </p:txBody>
      </p:sp>
    </p:spTree>
    <p:extLst>
      <p:ext uri="{BB962C8B-B14F-4D97-AF65-F5344CB8AC3E}">
        <p14:creationId xmlns:p14="http://schemas.microsoft.com/office/powerpoint/2010/main" val="139606797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Pipeline</a:t>
            </a:r>
            <a:r>
              <a:rPr lang="zh-TW" altLang="en-US" dirty="0"/>
              <a:t>設計問題</a:t>
            </a:r>
            <a:r>
              <a:rPr lang="en-US" altLang="zh-TW" dirty="0"/>
              <a:t>:</a:t>
            </a:r>
            <a:r>
              <a:rPr lang="zh-TW" altLang="en-US" dirty="0"/>
              <a:t> 空轉的</a:t>
            </a:r>
            <a:r>
              <a:rPr lang="en-US" altLang="zh-TW" dirty="0"/>
              <a:t>Pipeline</a:t>
            </a:r>
            <a:r>
              <a:rPr lang="zh-TW" altLang="en-US" dirty="0"/>
              <a:t>與解法</a:t>
            </a:r>
            <a:br>
              <a:rPr lang="en-US" altLang="zh-TW" dirty="0"/>
            </a:br>
            <a:r>
              <a:rPr lang="zh-TW" altLang="en-US" sz="2800" dirty="0"/>
              <a:t>勞逸不均造成的問題</a:t>
            </a:r>
            <a:br>
              <a:rPr lang="en-US" altLang="zh-TW" sz="2800" dirty="0"/>
            </a:br>
            <a:r>
              <a:rPr lang="zh-TW" altLang="en-US" sz="2800" dirty="0"/>
              <a:t>避免</a:t>
            </a:r>
            <a:r>
              <a:rPr lang="en-US" altLang="zh-TW" sz="2800" dirty="0"/>
              <a:t>stall</a:t>
            </a:r>
            <a:r>
              <a:rPr lang="zh-TW" altLang="en-US" sz="2800" dirty="0"/>
              <a:t>解法</a:t>
            </a:r>
            <a:r>
              <a:rPr lang="en-US" altLang="zh-TW" sz="2800" dirty="0"/>
              <a:t>:</a:t>
            </a:r>
            <a:r>
              <a:rPr lang="zh-TW" altLang="en-US" sz="2800" dirty="0"/>
              <a:t>大家都一樣快</a:t>
            </a:r>
            <a:br>
              <a:rPr lang="en-US" altLang="zh-TW" sz="2800" dirty="0"/>
            </a:br>
            <a:r>
              <a:rPr lang="zh-TW" altLang="en-US" sz="2800" dirty="0"/>
              <a:t>容忍</a:t>
            </a:r>
            <a:r>
              <a:rPr lang="en-US" altLang="zh-TW" sz="2800" dirty="0"/>
              <a:t>stall</a:t>
            </a:r>
            <a:r>
              <a:rPr lang="zh-TW" altLang="en-US" sz="2800" dirty="0"/>
              <a:t>解法</a:t>
            </a:r>
            <a:r>
              <a:rPr lang="en-US" altLang="zh-TW" sz="2800" dirty="0"/>
              <a:t>:FIFO</a:t>
            </a:r>
            <a:r>
              <a:rPr lang="zh-TW" altLang="en-US" sz="2800" dirty="0"/>
              <a:t> </a:t>
            </a:r>
            <a:r>
              <a:rPr lang="en-US" altLang="zh-TW" sz="2800" dirty="0"/>
              <a:t>or double buffer</a:t>
            </a:r>
            <a:br>
              <a:rPr lang="en-US" altLang="zh-TW" sz="2800" dirty="0"/>
            </a:br>
            <a:r>
              <a:rPr lang="zh-TW" altLang="en-US" sz="2800" b="0" i="1" dirty="0">
                <a:solidFill>
                  <a:srgbClr val="FF0000"/>
                </a:solidFill>
              </a:rPr>
              <a:t>這裡是針對比較複雜的</a:t>
            </a:r>
            <a:r>
              <a:rPr lang="en-US" altLang="zh-TW" sz="2800" b="0" i="1" dirty="0">
                <a:solidFill>
                  <a:srgbClr val="FF0000"/>
                </a:solidFill>
              </a:rPr>
              <a:t>pipeline (hierarchical pipeline)</a:t>
            </a:r>
            <a:br>
              <a:rPr lang="zh-TW" altLang="en-US" sz="2800" b="0" i="1" dirty="0">
                <a:solidFill>
                  <a:srgbClr val="FF0000"/>
                </a:solidFill>
              </a:rPr>
            </a:br>
            <a:br>
              <a:rPr lang="en-US" altLang="zh-TW" sz="2800" dirty="0"/>
            </a:br>
            <a:endParaRPr lang="zh-TW" altLang="en-US" sz="2800" dirty="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519623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kumimoji="0" lang="en-US" altLang="zh-TW" dirty="0"/>
              <a:t>Issues with pipelines</a:t>
            </a:r>
            <a:r>
              <a:rPr kumimoji="0" lang="zh-TW" altLang="en-US" dirty="0"/>
              <a:t> 空轉的原因</a:t>
            </a:r>
            <a:br>
              <a:rPr kumimoji="0" lang="en-US" altLang="zh-TW" dirty="0"/>
            </a:br>
            <a:r>
              <a:rPr kumimoji="0" lang="en-US" altLang="zh-TW" dirty="0"/>
              <a:t>(all deal with time per stage)</a:t>
            </a:r>
          </a:p>
        </p:txBody>
      </p:sp>
      <p:sp>
        <p:nvSpPr>
          <p:cNvPr id="52227" name="Rectangle 3"/>
          <p:cNvSpPr>
            <a:spLocks noGrp="1" noChangeArrowheads="1"/>
          </p:cNvSpPr>
          <p:nvPr>
            <p:ph type="body" idx="1"/>
          </p:nvPr>
        </p:nvSpPr>
        <p:spPr/>
        <p:txBody>
          <a:bodyPr/>
          <a:lstStyle/>
          <a:p>
            <a:pPr>
              <a:lnSpc>
                <a:spcPct val="90000"/>
              </a:lnSpc>
            </a:pPr>
            <a:r>
              <a:rPr kumimoji="0" lang="en-US" altLang="zh-TW" dirty="0">
                <a:solidFill>
                  <a:srgbClr val="FF0000"/>
                </a:solidFill>
              </a:rPr>
              <a:t>Load balance</a:t>
            </a:r>
            <a:r>
              <a:rPr kumimoji="0" lang="en-US" altLang="zh-TW" dirty="0"/>
              <a:t> (across stages)</a:t>
            </a:r>
            <a:r>
              <a:rPr kumimoji="0" lang="zh-TW" altLang="en-US" dirty="0"/>
              <a:t> 各級處理一筆資料時間不一樣</a:t>
            </a:r>
            <a:endParaRPr kumimoji="0" lang="en-US" altLang="zh-TW" dirty="0"/>
          </a:p>
          <a:p>
            <a:pPr lvl="1">
              <a:lnSpc>
                <a:spcPct val="90000"/>
              </a:lnSpc>
            </a:pPr>
            <a:r>
              <a:rPr kumimoji="0" lang="en-US" altLang="zh-TW" dirty="0">
                <a:ea typeface="ＭＳ Ｐゴシック" panose="020B0600070205080204" pitchFamily="34" charset="-128"/>
              </a:rPr>
              <a:t>one stage takes longer to process each input than the others – becomes a ‘bottleneck’</a:t>
            </a:r>
          </a:p>
          <a:p>
            <a:pPr lvl="1">
              <a:lnSpc>
                <a:spcPct val="90000"/>
              </a:lnSpc>
            </a:pPr>
            <a:r>
              <a:rPr kumimoji="0" lang="en-US" altLang="zh-TW" dirty="0">
                <a:ea typeface="ＭＳ Ｐゴシック" panose="020B0600070205080204" pitchFamily="34" charset="-128"/>
              </a:rPr>
              <a:t>Example</a:t>
            </a:r>
          </a:p>
          <a:p>
            <a:pPr lvl="2">
              <a:lnSpc>
                <a:spcPct val="90000"/>
              </a:lnSpc>
            </a:pPr>
            <a:r>
              <a:rPr kumimoji="0" lang="en-US" altLang="zh-TW" dirty="0">
                <a:ea typeface="ＭＳ Ｐゴシック" panose="020B0600070205080204" pitchFamily="34" charset="-128"/>
              </a:rPr>
              <a:t>Rasterizing an ‘average’ triangle in a graphics pipeline takes more time than ‘lighting’ its vertices. </a:t>
            </a:r>
          </a:p>
          <a:p>
            <a:pPr>
              <a:lnSpc>
                <a:spcPct val="90000"/>
              </a:lnSpc>
            </a:pPr>
            <a:r>
              <a:rPr kumimoji="0" lang="en-US" altLang="zh-TW" dirty="0">
                <a:solidFill>
                  <a:srgbClr val="FF0000"/>
                </a:solidFill>
              </a:rPr>
              <a:t>Variable load </a:t>
            </a:r>
            <a:r>
              <a:rPr kumimoji="0" lang="en-US" altLang="zh-TW" dirty="0"/>
              <a:t>(across data)</a:t>
            </a:r>
            <a:r>
              <a:rPr kumimoji="0" lang="zh-TW" altLang="en-US" dirty="0"/>
              <a:t> 同一級不同資料花的</a:t>
            </a:r>
            <a:r>
              <a:rPr lang="zh-TW" altLang="en-US" dirty="0"/>
              <a:t>時間不一樣</a:t>
            </a:r>
            <a:endParaRPr kumimoji="0" lang="en-US" altLang="zh-TW" dirty="0"/>
          </a:p>
          <a:p>
            <a:pPr lvl="1">
              <a:lnSpc>
                <a:spcPct val="90000"/>
              </a:lnSpc>
            </a:pPr>
            <a:r>
              <a:rPr kumimoji="0" lang="en-US" altLang="zh-TW" dirty="0">
                <a:ea typeface="ＭＳ Ｐゴシック" panose="020B0600070205080204" pitchFamily="34" charset="-128"/>
              </a:rPr>
              <a:t>A given stage takes more time on some inputs than others</a:t>
            </a:r>
          </a:p>
          <a:p>
            <a:pPr lvl="1">
              <a:lnSpc>
                <a:spcPct val="90000"/>
              </a:lnSpc>
            </a:pPr>
            <a:r>
              <a:rPr kumimoji="0" lang="en-US" altLang="zh-TW" dirty="0">
                <a:ea typeface="ＭＳ Ｐゴシック" panose="020B0600070205080204" pitchFamily="34" charset="-128"/>
              </a:rPr>
              <a:t>Example</a:t>
            </a:r>
          </a:p>
          <a:p>
            <a:pPr lvl="2">
              <a:lnSpc>
                <a:spcPct val="90000"/>
              </a:lnSpc>
            </a:pPr>
            <a:r>
              <a:rPr kumimoji="0" lang="en-US" altLang="zh-TW" dirty="0">
                <a:ea typeface="ＭＳ Ｐゴシック" panose="020B0600070205080204" pitchFamily="34" charset="-128"/>
              </a:rPr>
              <a:t>The time needed to rasterize a triangle is proportional to the number of fragments in the triangle.  The average triangle may contain 20 fragments, but triangles range from 0 to over 1M</a:t>
            </a:r>
          </a:p>
          <a:p>
            <a:pPr>
              <a:lnSpc>
                <a:spcPct val="90000"/>
              </a:lnSpc>
            </a:pPr>
            <a:r>
              <a:rPr kumimoji="0" lang="en-US" altLang="zh-TW" dirty="0">
                <a:solidFill>
                  <a:srgbClr val="FF0000"/>
                </a:solidFill>
              </a:rPr>
              <a:t>Long latency</a:t>
            </a:r>
            <a:r>
              <a:rPr kumimoji="0" lang="zh-TW" altLang="en-US" dirty="0">
                <a:solidFill>
                  <a:srgbClr val="FF0000"/>
                </a:solidFill>
              </a:rPr>
              <a:t> </a:t>
            </a:r>
            <a:r>
              <a:rPr kumimoji="0" lang="zh-TW" altLang="en-US" dirty="0"/>
              <a:t>各級算的時間不一樣</a:t>
            </a:r>
            <a:endParaRPr kumimoji="0" lang="en-US" altLang="zh-TW" dirty="0"/>
          </a:p>
          <a:p>
            <a:pPr lvl="1">
              <a:lnSpc>
                <a:spcPct val="90000"/>
              </a:lnSpc>
            </a:pPr>
            <a:r>
              <a:rPr kumimoji="0" lang="en-US" altLang="zh-TW" dirty="0">
                <a:ea typeface="ＭＳ Ｐゴシック" panose="020B0600070205080204" pitchFamily="34" charset="-128"/>
              </a:rPr>
              <a:t>A stage may require a long latency operation (e.g., texture access)</a:t>
            </a:r>
          </a:p>
        </p:txBody>
      </p:sp>
      <p:pic>
        <p:nvPicPr>
          <p:cNvPr id="2" name="圖片 1"/>
          <p:cNvPicPr>
            <a:picLocks noChangeAspect="1"/>
          </p:cNvPicPr>
          <p:nvPr/>
        </p:nvPicPr>
        <p:blipFill>
          <a:blip r:embed="rId3"/>
          <a:stretch>
            <a:fillRect/>
          </a:stretch>
        </p:blipFill>
        <p:spPr>
          <a:xfrm>
            <a:off x="10632504" y="32821"/>
            <a:ext cx="1344488" cy="1887661"/>
          </a:xfrm>
          <a:prstGeom prst="rect">
            <a:avLst/>
          </a:prstGeom>
        </p:spPr>
      </p:pic>
      <p:pic>
        <p:nvPicPr>
          <p:cNvPr id="3" name="圖片 2">
            <a:extLst>
              <a:ext uri="{FF2B5EF4-FFF2-40B4-BE49-F238E27FC236}">
                <a16:creationId xmlns:a16="http://schemas.microsoft.com/office/drawing/2014/main" id="{0E819BBC-AD96-B94D-740E-49FDC4A1A0E5}"/>
              </a:ext>
            </a:extLst>
          </p:cNvPr>
          <p:cNvPicPr>
            <a:picLocks noChangeAspect="1"/>
          </p:cNvPicPr>
          <p:nvPr/>
        </p:nvPicPr>
        <p:blipFill>
          <a:blip r:embed="rId4"/>
          <a:stretch>
            <a:fillRect/>
          </a:stretch>
        </p:blipFill>
        <p:spPr>
          <a:xfrm>
            <a:off x="10488488" y="4077072"/>
            <a:ext cx="519662" cy="728938"/>
          </a:xfrm>
          <a:prstGeom prst="rect">
            <a:avLst/>
          </a:prstGeom>
        </p:spPr>
      </p:pic>
      <p:pic>
        <p:nvPicPr>
          <p:cNvPr id="4" name="圖片 3">
            <a:extLst>
              <a:ext uri="{FF2B5EF4-FFF2-40B4-BE49-F238E27FC236}">
                <a16:creationId xmlns:a16="http://schemas.microsoft.com/office/drawing/2014/main" id="{5E52F441-B427-140F-E018-FB4FAEE565DD}"/>
              </a:ext>
            </a:extLst>
          </p:cNvPr>
          <p:cNvPicPr>
            <a:picLocks noChangeAspect="1"/>
          </p:cNvPicPr>
          <p:nvPr/>
        </p:nvPicPr>
        <p:blipFill>
          <a:blip r:embed="rId3"/>
          <a:stretch>
            <a:fillRect/>
          </a:stretch>
        </p:blipFill>
        <p:spPr>
          <a:xfrm>
            <a:off x="11208568" y="3717032"/>
            <a:ext cx="831610" cy="1167581"/>
          </a:xfrm>
          <a:prstGeom prst="rect">
            <a:avLst/>
          </a:prstGeom>
        </p:spPr>
      </p:pic>
      <p:pic>
        <p:nvPicPr>
          <p:cNvPr id="6" name="圖片 5">
            <a:extLst>
              <a:ext uri="{FF2B5EF4-FFF2-40B4-BE49-F238E27FC236}">
                <a16:creationId xmlns:a16="http://schemas.microsoft.com/office/drawing/2014/main" id="{2B1BAC1D-C4A8-3A5D-955B-387990C147FE}"/>
              </a:ext>
            </a:extLst>
          </p:cNvPr>
          <p:cNvPicPr>
            <a:picLocks noChangeAspect="1"/>
          </p:cNvPicPr>
          <p:nvPr/>
        </p:nvPicPr>
        <p:blipFill>
          <a:blip r:embed="rId5"/>
          <a:stretch>
            <a:fillRect/>
          </a:stretch>
        </p:blipFill>
        <p:spPr>
          <a:xfrm>
            <a:off x="9192344" y="2132856"/>
            <a:ext cx="2840801" cy="723374"/>
          </a:xfrm>
          <a:prstGeom prst="rect">
            <a:avLst/>
          </a:prstGeom>
        </p:spPr>
      </p:pic>
    </p:spTree>
    <p:extLst>
      <p:ext uri="{BB962C8B-B14F-4D97-AF65-F5344CB8AC3E}">
        <p14:creationId xmlns:p14="http://schemas.microsoft.com/office/powerpoint/2010/main" val="36926274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2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2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22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609600" y="274638"/>
            <a:ext cx="10675712" cy="6097551"/>
          </a:xfrm>
          <a:prstGeom prst="rect">
            <a:avLst/>
          </a:prstGeom>
        </p:spPr>
      </p:pic>
      <p:pic>
        <p:nvPicPr>
          <p:cNvPr id="6" name="圖片 5"/>
          <p:cNvPicPr>
            <a:picLocks noChangeAspect="1"/>
          </p:cNvPicPr>
          <p:nvPr/>
        </p:nvPicPr>
        <p:blipFill>
          <a:blip r:embed="rId4"/>
          <a:stretch>
            <a:fillRect/>
          </a:stretch>
        </p:blipFill>
        <p:spPr>
          <a:xfrm>
            <a:off x="3503712" y="5240549"/>
            <a:ext cx="2337457" cy="1124744"/>
          </a:xfrm>
          <a:prstGeom prst="rect">
            <a:avLst/>
          </a:prstGeom>
        </p:spPr>
      </p:pic>
      <p:sp>
        <p:nvSpPr>
          <p:cNvPr id="7" name="矩形 6"/>
          <p:cNvSpPr/>
          <p:nvPr/>
        </p:nvSpPr>
        <p:spPr>
          <a:xfrm>
            <a:off x="3503712" y="6365293"/>
            <a:ext cx="2262158" cy="369332"/>
          </a:xfrm>
          <a:prstGeom prst="rect">
            <a:avLst/>
          </a:prstGeom>
        </p:spPr>
        <p:txBody>
          <a:bodyPr wrap="none">
            <a:spAutoFit/>
          </a:bodyPr>
          <a:lstStyle/>
          <a:p>
            <a:r>
              <a:rPr lang="zh-TW" altLang="en-US" dirty="0"/>
              <a:t>三角形的柵格化方法</a:t>
            </a:r>
          </a:p>
        </p:txBody>
      </p:sp>
    </p:spTree>
    <p:extLst>
      <p:ext uri="{BB962C8B-B14F-4D97-AF65-F5344CB8AC3E}">
        <p14:creationId xmlns:p14="http://schemas.microsoft.com/office/powerpoint/2010/main" val="264615247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kumimoji="0" lang="en-US" altLang="zh-TW" dirty="0"/>
              <a:t>1. Load Balancing Pipelines</a:t>
            </a:r>
          </a:p>
        </p:txBody>
      </p:sp>
      <p:sp>
        <p:nvSpPr>
          <p:cNvPr id="54275" name="Rectangle 3"/>
          <p:cNvSpPr>
            <a:spLocks noGrp="1" noChangeArrowheads="1"/>
          </p:cNvSpPr>
          <p:nvPr>
            <p:ph type="body" idx="1"/>
          </p:nvPr>
        </p:nvSpPr>
        <p:spPr/>
        <p:txBody>
          <a:bodyPr/>
          <a:lstStyle/>
          <a:p>
            <a:r>
              <a:rPr kumimoji="0" lang="en-US" altLang="zh-TW" dirty="0"/>
              <a:t>Suppose transform takes 2 cycles and clip 4 cycles</a:t>
            </a:r>
          </a:p>
          <a:p>
            <a:endParaRPr kumimoji="0" lang="en-US" altLang="zh-TW" dirty="0"/>
          </a:p>
          <a:p>
            <a:r>
              <a:rPr kumimoji="0" lang="en-US" altLang="zh-TW" dirty="0"/>
              <a:t>Clip is a ‘</a:t>
            </a:r>
            <a:r>
              <a:rPr kumimoji="0" lang="en-US" altLang="zh-TW" dirty="0">
                <a:solidFill>
                  <a:srgbClr val="FF0000"/>
                </a:solidFill>
              </a:rPr>
              <a:t>bottleneck</a:t>
            </a:r>
            <a:r>
              <a:rPr kumimoji="0" lang="en-US" altLang="zh-TW" dirty="0"/>
              <a:t>’ pipeline stage</a:t>
            </a:r>
          </a:p>
          <a:p>
            <a:endParaRPr kumimoji="0" lang="en-US" altLang="zh-TW" dirty="0"/>
          </a:p>
          <a:p>
            <a:r>
              <a:rPr kumimoji="0" lang="en-US" altLang="zh-TW" dirty="0" err="1"/>
              <a:t>Xform</a:t>
            </a:r>
            <a:r>
              <a:rPr kumimoji="0" lang="en-US" altLang="zh-TW" dirty="0"/>
              <a:t> unit is busy only half the time</a:t>
            </a:r>
          </a:p>
        </p:txBody>
      </p:sp>
      <p:graphicFrame>
        <p:nvGraphicFramePr>
          <p:cNvPr id="54276" name="Object 2"/>
          <p:cNvGraphicFramePr>
            <a:graphicFrameLocks noChangeAspect="1"/>
          </p:cNvGraphicFramePr>
          <p:nvPr/>
        </p:nvGraphicFramePr>
        <p:xfrm>
          <a:off x="3048000" y="4191000"/>
          <a:ext cx="6489700" cy="1346200"/>
        </p:xfrm>
        <a:graphic>
          <a:graphicData uri="http://schemas.openxmlformats.org/presentationml/2006/ole">
            <mc:AlternateContent xmlns:mc="http://schemas.openxmlformats.org/markup-compatibility/2006">
              <mc:Choice xmlns:v="urn:schemas-microsoft-com:vml" Requires="v">
                <p:oleObj name="Visio" r:id="rId3" imgW="3242209" imgH="672538" progId="Visio.Drawing.6">
                  <p:embed/>
                </p:oleObj>
              </mc:Choice>
              <mc:Fallback>
                <p:oleObj name="Visio" r:id="rId3" imgW="3242209" imgH="672538"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91000"/>
                        <a:ext cx="6489700"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矩形 1"/>
          <p:cNvSpPr/>
          <p:nvPr/>
        </p:nvSpPr>
        <p:spPr>
          <a:xfrm>
            <a:off x="4727848" y="6003996"/>
            <a:ext cx="1210588" cy="707886"/>
          </a:xfrm>
          <a:prstGeom prst="rect">
            <a:avLst/>
          </a:prstGeom>
        </p:spPr>
        <p:txBody>
          <a:bodyPr wrap="none">
            <a:spAutoFit/>
          </a:bodyPr>
          <a:lstStyle/>
          <a:p>
            <a:r>
              <a:rPr lang="zh-TW" altLang="en-US" sz="4000" b="1" cap="all" dirty="0">
                <a:solidFill>
                  <a:srgbClr val="FF0000"/>
                </a:solidFill>
                <a:latin typeface="Times New Roman" pitchFamily="18" charset="0"/>
                <a:ea typeface="Arial Unicode MS" pitchFamily="34" charset="-120"/>
                <a:cs typeface="Times New Roman" pitchFamily="18" charset="0"/>
              </a:rPr>
              <a:t>空轉</a:t>
            </a:r>
            <a:endParaRPr lang="zh-TW" altLang="en-US" dirty="0">
              <a:solidFill>
                <a:srgbClr val="FF0000"/>
              </a:solidFill>
            </a:endParaRPr>
          </a:p>
        </p:txBody>
      </p:sp>
      <p:cxnSp>
        <p:nvCxnSpPr>
          <p:cNvPr id="4" name="直線單箭頭接點 3"/>
          <p:cNvCxnSpPr/>
          <p:nvPr/>
        </p:nvCxnSpPr>
        <p:spPr>
          <a:xfrm flipV="1">
            <a:off x="5159896" y="5157192"/>
            <a:ext cx="0"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a:stCxn id="2" idx="0"/>
          </p:cNvCxnSpPr>
          <p:nvPr/>
        </p:nvCxnSpPr>
        <p:spPr>
          <a:xfrm flipV="1">
            <a:off x="5333142" y="5537200"/>
            <a:ext cx="1770970" cy="46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24020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kumimoji="0" lang="en-US" altLang="zh-TW" dirty="0"/>
              <a:t>Load Balancing Solutions </a:t>
            </a:r>
            <a:r>
              <a:rPr kumimoji="0" lang="zh-TW" altLang="en-US" dirty="0">
                <a:solidFill>
                  <a:srgbClr val="FF0000"/>
                </a:solidFill>
              </a:rPr>
              <a:t>解法</a:t>
            </a:r>
            <a:r>
              <a:rPr kumimoji="0" lang="en-US" altLang="zh-TW" dirty="0">
                <a:solidFill>
                  <a:srgbClr val="FF0000"/>
                </a:solidFill>
              </a:rPr>
              <a:t>:</a:t>
            </a:r>
            <a:r>
              <a:rPr kumimoji="0" lang="zh-TW" altLang="en-US" dirty="0">
                <a:solidFill>
                  <a:srgbClr val="FF0000"/>
                </a:solidFill>
              </a:rPr>
              <a:t>慢的要加快</a:t>
            </a:r>
            <a:br>
              <a:rPr kumimoji="0" lang="en-US" altLang="zh-TW" dirty="0"/>
            </a:br>
            <a:r>
              <a:rPr kumimoji="0" lang="en-US" altLang="zh-TW" dirty="0"/>
              <a:t>1 – </a:t>
            </a:r>
            <a:r>
              <a:rPr kumimoji="0" lang="en-US" altLang="zh-TW" dirty="0">
                <a:solidFill>
                  <a:srgbClr val="FF0000"/>
                </a:solidFill>
              </a:rPr>
              <a:t>Parallel copies </a:t>
            </a:r>
            <a:r>
              <a:rPr kumimoji="0" lang="en-US" altLang="zh-TW" dirty="0"/>
              <a:t>of slow unit</a:t>
            </a:r>
          </a:p>
        </p:txBody>
      </p:sp>
      <p:graphicFrame>
        <p:nvGraphicFramePr>
          <p:cNvPr id="56323" name="Object 2"/>
          <p:cNvGraphicFramePr>
            <a:graphicFrameLocks noChangeAspect="1"/>
          </p:cNvGraphicFramePr>
          <p:nvPr>
            <p:extLst>
              <p:ext uri="{D42A27DB-BD31-4B8C-83A1-F6EECF244321}">
                <p14:modId xmlns:p14="http://schemas.microsoft.com/office/powerpoint/2010/main" val="1109987706"/>
              </p:ext>
            </p:extLst>
          </p:nvPr>
        </p:nvGraphicFramePr>
        <p:xfrm>
          <a:off x="3287688" y="2106968"/>
          <a:ext cx="5795963" cy="1917700"/>
        </p:xfrm>
        <a:graphic>
          <a:graphicData uri="http://schemas.openxmlformats.org/presentationml/2006/ole">
            <mc:AlternateContent xmlns:mc="http://schemas.openxmlformats.org/markup-compatibility/2006">
              <mc:Choice xmlns:v="urn:schemas-microsoft-com:vml" Requires="v">
                <p:oleObj name="Visio" r:id="rId3" imgW="2891554" imgH="958457" progId="Visio.Drawing.6">
                  <p:embed/>
                </p:oleObj>
              </mc:Choice>
              <mc:Fallback>
                <p:oleObj name="Visio" r:id="rId3" imgW="2891554" imgH="958457"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8" y="2106968"/>
                        <a:ext cx="5795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6324" name="Object 3"/>
          <p:cNvGraphicFramePr>
            <a:graphicFrameLocks noChangeAspect="1"/>
          </p:cNvGraphicFramePr>
          <p:nvPr>
            <p:extLst>
              <p:ext uri="{D42A27DB-BD31-4B8C-83A1-F6EECF244321}">
                <p14:modId xmlns:p14="http://schemas.microsoft.com/office/powerpoint/2010/main" val="3357903522"/>
              </p:ext>
            </p:extLst>
          </p:nvPr>
        </p:nvGraphicFramePr>
        <p:xfrm>
          <a:off x="3211487" y="4392968"/>
          <a:ext cx="5575300" cy="1804988"/>
        </p:xfrm>
        <a:graphic>
          <a:graphicData uri="http://schemas.openxmlformats.org/presentationml/2006/ole">
            <mc:AlternateContent xmlns:mc="http://schemas.openxmlformats.org/markup-compatibility/2006">
              <mc:Choice xmlns:v="urn:schemas-microsoft-com:vml" Requires="v">
                <p:oleObj name="Visio" r:id="rId5" imgW="2785458" imgH="900913" progId="Visio.Drawing.6">
                  <p:embed/>
                </p:oleObj>
              </mc:Choice>
              <mc:Fallback>
                <p:oleObj name="Visio" r:id="rId5" imgW="2785458" imgH="900913"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1487" y="4392968"/>
                        <a:ext cx="5575300"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6325" name="文字方塊 1"/>
          <p:cNvSpPr txBox="1">
            <a:spLocks noChangeArrowheads="1"/>
          </p:cNvSpPr>
          <p:nvPr/>
        </p:nvSpPr>
        <p:spPr bwMode="auto">
          <a:xfrm>
            <a:off x="2073250" y="1341794"/>
            <a:ext cx="8342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Both Distribute and Join modules are required to make</a:t>
            </a:r>
          </a:p>
          <a:p>
            <a:r>
              <a:rPr kumimoji="1" lang="en-US" altLang="zh-TW" dirty="0"/>
              <a:t>this parallel processing structure work.</a:t>
            </a:r>
            <a:endParaRPr kumimoji="1" lang="zh-TW" altLang="en-US" dirty="0"/>
          </a:p>
        </p:txBody>
      </p:sp>
      <p:sp>
        <p:nvSpPr>
          <p:cNvPr id="2" name="文字方塊 1"/>
          <p:cNvSpPr txBox="1"/>
          <p:nvPr/>
        </p:nvSpPr>
        <p:spPr>
          <a:xfrm>
            <a:off x="407368" y="3469638"/>
            <a:ext cx="3536802" cy="923330"/>
          </a:xfrm>
          <a:prstGeom prst="rect">
            <a:avLst/>
          </a:prstGeom>
          <a:noFill/>
          <a:ln>
            <a:solidFill>
              <a:srgbClr val="FF0000"/>
            </a:solidFill>
          </a:ln>
        </p:spPr>
        <p:txBody>
          <a:bodyPr wrap="none" rtlCol="0">
            <a:spAutoFit/>
          </a:bodyPr>
          <a:lstStyle/>
          <a:p>
            <a:r>
              <a:rPr lang="zh-TW" altLang="en-US" dirty="0">
                <a:solidFill>
                  <a:srgbClr val="FF0000"/>
                </a:solidFill>
              </a:rPr>
              <a:t>平行兩套</a:t>
            </a:r>
            <a:r>
              <a:rPr lang="zh-TW" altLang="en-US" dirty="0"/>
              <a:t>，相當於</a:t>
            </a:r>
            <a:endParaRPr lang="en-US" altLang="zh-TW" dirty="0"/>
          </a:p>
          <a:p>
            <a:r>
              <a:rPr lang="zh-TW" altLang="en-US" dirty="0"/>
              <a:t>每</a:t>
            </a:r>
            <a:r>
              <a:rPr lang="en-US" altLang="zh-TW" dirty="0"/>
              <a:t>2</a:t>
            </a:r>
            <a:r>
              <a:rPr lang="zh-TW" altLang="en-US" dirty="0"/>
              <a:t>個</a:t>
            </a:r>
            <a:r>
              <a:rPr lang="en-US" altLang="zh-TW" dirty="0"/>
              <a:t>cycle</a:t>
            </a:r>
            <a:r>
              <a:rPr lang="zh-TW" altLang="en-US" dirty="0"/>
              <a:t>就可以處理一筆新資料</a:t>
            </a:r>
            <a:endParaRPr lang="en-US" altLang="zh-TW" dirty="0"/>
          </a:p>
          <a:p>
            <a:r>
              <a:rPr lang="zh-TW" altLang="en-US" dirty="0"/>
              <a:t>符合</a:t>
            </a:r>
            <a:r>
              <a:rPr lang="en-US" altLang="zh-TW" dirty="0" err="1"/>
              <a:t>Xform</a:t>
            </a:r>
            <a:r>
              <a:rPr lang="zh-TW" altLang="en-US" dirty="0"/>
              <a:t>輸出速度</a:t>
            </a:r>
          </a:p>
        </p:txBody>
      </p:sp>
    </p:spTree>
    <p:extLst>
      <p:ext uri="{BB962C8B-B14F-4D97-AF65-F5344CB8AC3E}">
        <p14:creationId xmlns:p14="http://schemas.microsoft.com/office/powerpoint/2010/main" val="30624959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lang="en-US" altLang="zh-TW" sz="1000" b="0">
                <a:latin typeface="Arial" panose="020B0604020202020204" pitchFamily="34" charset="0"/>
                <a:ea typeface="ＭＳ Ｐゴシック" panose="020B0600070205080204" pitchFamily="34" charset="-128"/>
              </a:rPr>
              <a:t>(c) 2005-2012 W. J. Dally </a:t>
            </a:r>
            <a:endParaRPr lang="en-US" altLang="zh-TW" sz="1400" b="0">
              <a:latin typeface="Times New Roman" panose="02020603050405020304" pitchFamily="18" charset="0"/>
              <a:ea typeface="ＭＳ Ｐゴシック" panose="020B0600070205080204" pitchFamily="34" charset="-128"/>
            </a:endParaRPr>
          </a:p>
        </p:txBody>
      </p:sp>
      <p:sp>
        <p:nvSpPr>
          <p:cNvPr id="58370" name="Rectangle 2"/>
          <p:cNvSpPr>
            <a:spLocks noGrp="1" noChangeArrowheads="1"/>
          </p:cNvSpPr>
          <p:nvPr>
            <p:ph type="title"/>
          </p:nvPr>
        </p:nvSpPr>
        <p:spPr/>
        <p:txBody>
          <a:bodyPr/>
          <a:lstStyle/>
          <a:p>
            <a:r>
              <a:rPr kumimoji="0" lang="en-US" altLang="zh-TW" dirty="0"/>
              <a:t>Load Balancing Solutions</a:t>
            </a:r>
            <a:r>
              <a:rPr lang="zh-TW" altLang="en-US" dirty="0">
                <a:solidFill>
                  <a:srgbClr val="FF0000"/>
                </a:solidFill>
              </a:rPr>
              <a:t>解法</a:t>
            </a:r>
            <a:r>
              <a:rPr lang="en-US" altLang="zh-TW" dirty="0">
                <a:solidFill>
                  <a:srgbClr val="FF0000"/>
                </a:solidFill>
              </a:rPr>
              <a:t>:</a:t>
            </a:r>
            <a:r>
              <a:rPr lang="zh-TW" altLang="en-US" dirty="0">
                <a:solidFill>
                  <a:srgbClr val="FF0000"/>
                </a:solidFill>
              </a:rPr>
              <a:t>慢的要加快</a:t>
            </a:r>
            <a:br>
              <a:rPr kumimoji="0" lang="en-US" altLang="zh-TW" dirty="0"/>
            </a:br>
            <a:r>
              <a:rPr kumimoji="0" lang="en-US" altLang="zh-TW" dirty="0"/>
              <a:t>2 – Split slow </a:t>
            </a:r>
            <a:r>
              <a:rPr kumimoji="0" lang="en-US" altLang="zh-TW" dirty="0">
                <a:solidFill>
                  <a:srgbClr val="FF0000"/>
                </a:solidFill>
              </a:rPr>
              <a:t>pipeline</a:t>
            </a:r>
            <a:r>
              <a:rPr kumimoji="0" lang="en-US" altLang="zh-TW" dirty="0"/>
              <a:t> stage</a:t>
            </a:r>
          </a:p>
        </p:txBody>
      </p:sp>
      <p:graphicFrame>
        <p:nvGraphicFramePr>
          <p:cNvPr id="58371" name="Object 2"/>
          <p:cNvGraphicFramePr>
            <a:graphicFrameLocks noChangeAspect="1"/>
          </p:cNvGraphicFramePr>
          <p:nvPr>
            <p:extLst>
              <p:ext uri="{D42A27DB-BD31-4B8C-83A1-F6EECF244321}">
                <p14:modId xmlns:p14="http://schemas.microsoft.com/office/powerpoint/2010/main" val="3102422934"/>
              </p:ext>
            </p:extLst>
          </p:nvPr>
        </p:nvGraphicFramePr>
        <p:xfrm>
          <a:off x="5545088" y="2464832"/>
          <a:ext cx="4186238" cy="774700"/>
        </p:xfrm>
        <a:graphic>
          <a:graphicData uri="http://schemas.openxmlformats.org/presentationml/2006/ole">
            <mc:AlternateContent xmlns:mc="http://schemas.openxmlformats.org/markup-compatibility/2006">
              <mc:Choice xmlns:v="urn:schemas-microsoft-com:vml" Requires="v">
                <p:oleObj name="Visio" r:id="rId3" imgW="2092241" imgH="387519" progId="Visio.Drawing.6">
                  <p:embed/>
                </p:oleObj>
              </mc:Choice>
              <mc:Fallback>
                <p:oleObj name="Visio" r:id="rId3" imgW="2092241" imgH="38751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5088" y="2464832"/>
                        <a:ext cx="41862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8372" name="Object 3"/>
          <p:cNvGraphicFramePr>
            <a:graphicFrameLocks noChangeAspect="1"/>
          </p:cNvGraphicFramePr>
          <p:nvPr>
            <p:extLst>
              <p:ext uri="{D42A27DB-BD31-4B8C-83A1-F6EECF244321}">
                <p14:modId xmlns:p14="http://schemas.microsoft.com/office/powerpoint/2010/main" val="885436361"/>
              </p:ext>
            </p:extLst>
          </p:nvPr>
        </p:nvGraphicFramePr>
        <p:xfrm>
          <a:off x="5087888" y="3760232"/>
          <a:ext cx="5575300" cy="1804988"/>
        </p:xfrm>
        <a:graphic>
          <a:graphicData uri="http://schemas.openxmlformats.org/presentationml/2006/ole">
            <mc:AlternateContent xmlns:mc="http://schemas.openxmlformats.org/markup-compatibility/2006">
              <mc:Choice xmlns:v="urn:schemas-microsoft-com:vml" Requires="v">
                <p:oleObj name="Visio" r:id="rId5" imgW="2785458" imgH="900913" progId="Visio.Drawing.6">
                  <p:embed/>
                </p:oleObj>
              </mc:Choice>
              <mc:Fallback>
                <p:oleObj name="Visio" r:id="rId5" imgW="2785458" imgH="900913"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7888" y="3760232"/>
                        <a:ext cx="5575300"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8373" name="文字方塊 1"/>
          <p:cNvSpPr txBox="1">
            <a:spLocks noChangeArrowheads="1"/>
          </p:cNvSpPr>
          <p:nvPr/>
        </p:nvSpPr>
        <p:spPr bwMode="auto">
          <a:xfrm>
            <a:off x="1919536" y="1361241"/>
            <a:ext cx="8034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If timing bottleneck modules can be divided evenly,</a:t>
            </a:r>
          </a:p>
          <a:p>
            <a:r>
              <a:rPr kumimoji="1" lang="en-US" altLang="zh-TW" dirty="0"/>
              <a:t>fully pipelining can be achieved without any stall.</a:t>
            </a:r>
            <a:endParaRPr kumimoji="1" lang="zh-TW" altLang="en-US" dirty="0"/>
          </a:p>
        </p:txBody>
      </p:sp>
      <p:sp>
        <p:nvSpPr>
          <p:cNvPr id="7" name="文字方塊 6"/>
          <p:cNvSpPr txBox="1"/>
          <p:nvPr/>
        </p:nvSpPr>
        <p:spPr>
          <a:xfrm>
            <a:off x="407368" y="2464832"/>
            <a:ext cx="4401013" cy="1200329"/>
          </a:xfrm>
          <a:prstGeom prst="rect">
            <a:avLst/>
          </a:prstGeom>
          <a:noFill/>
          <a:ln>
            <a:solidFill>
              <a:srgbClr val="FF0000"/>
            </a:solidFill>
          </a:ln>
        </p:spPr>
        <p:txBody>
          <a:bodyPr wrap="none" rtlCol="0">
            <a:spAutoFit/>
          </a:bodyPr>
          <a:lstStyle/>
          <a:p>
            <a:r>
              <a:rPr lang="zh-TW" altLang="en-US" dirty="0"/>
              <a:t>要讓</a:t>
            </a:r>
            <a:r>
              <a:rPr lang="en-US" altLang="zh-TW" dirty="0"/>
              <a:t>Clip(4cycle)</a:t>
            </a:r>
            <a:r>
              <a:rPr lang="zh-TW" altLang="en-US" dirty="0"/>
              <a:t>速度與</a:t>
            </a:r>
            <a:r>
              <a:rPr lang="en-US" altLang="zh-TW" dirty="0" err="1"/>
              <a:t>Xform</a:t>
            </a:r>
            <a:r>
              <a:rPr lang="en-US" altLang="zh-TW" dirty="0"/>
              <a:t>(2cycle)</a:t>
            </a:r>
            <a:r>
              <a:rPr lang="zh-TW" altLang="en-US" dirty="0"/>
              <a:t>一樣，</a:t>
            </a:r>
            <a:endParaRPr lang="en-US" altLang="zh-TW" dirty="0"/>
          </a:p>
          <a:p>
            <a:r>
              <a:rPr lang="zh-TW" altLang="en-US" dirty="0"/>
              <a:t>就把</a:t>
            </a:r>
            <a:r>
              <a:rPr lang="en-US" altLang="zh-TW" b="1" dirty="0">
                <a:solidFill>
                  <a:srgbClr val="FF0000"/>
                </a:solidFill>
              </a:rPr>
              <a:t>Clip</a:t>
            </a:r>
            <a:r>
              <a:rPr lang="zh-TW" altLang="en-US" b="1" dirty="0">
                <a:solidFill>
                  <a:srgbClr val="FF0000"/>
                </a:solidFill>
              </a:rPr>
              <a:t>分成兩級</a:t>
            </a:r>
            <a:r>
              <a:rPr lang="en-US" altLang="zh-TW" b="1" dirty="0">
                <a:solidFill>
                  <a:srgbClr val="FF0000"/>
                </a:solidFill>
              </a:rPr>
              <a:t>pipeline</a:t>
            </a:r>
            <a:r>
              <a:rPr lang="zh-TW" altLang="en-US" dirty="0"/>
              <a:t>，相當於</a:t>
            </a:r>
            <a:endParaRPr lang="en-US" altLang="zh-TW" dirty="0"/>
          </a:p>
          <a:p>
            <a:r>
              <a:rPr lang="zh-TW" altLang="en-US" dirty="0"/>
              <a:t>每級也是</a:t>
            </a:r>
            <a:r>
              <a:rPr lang="en-US" altLang="zh-TW" dirty="0"/>
              <a:t>2</a:t>
            </a:r>
            <a:r>
              <a:rPr lang="zh-TW" altLang="en-US" dirty="0"/>
              <a:t>個</a:t>
            </a:r>
            <a:r>
              <a:rPr lang="en-US" altLang="zh-TW" dirty="0"/>
              <a:t>cycle</a:t>
            </a:r>
            <a:r>
              <a:rPr lang="zh-TW" altLang="en-US" dirty="0"/>
              <a:t>就可以處理一筆新資料</a:t>
            </a:r>
            <a:endParaRPr lang="en-US" altLang="zh-TW" dirty="0"/>
          </a:p>
          <a:p>
            <a:r>
              <a:rPr lang="zh-TW" altLang="en-US" dirty="0"/>
              <a:t>符合</a:t>
            </a:r>
            <a:r>
              <a:rPr lang="en-US" altLang="zh-TW" dirty="0" err="1"/>
              <a:t>Xform</a:t>
            </a:r>
            <a:r>
              <a:rPr lang="zh-TW" altLang="en-US" dirty="0"/>
              <a:t>輸出速度</a:t>
            </a:r>
          </a:p>
        </p:txBody>
      </p:sp>
    </p:spTree>
    <p:extLst>
      <p:ext uri="{BB962C8B-B14F-4D97-AF65-F5344CB8AC3E}">
        <p14:creationId xmlns:p14="http://schemas.microsoft.com/office/powerpoint/2010/main" val="32079331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normAutofit fontScale="90000"/>
          </a:bodyPr>
          <a:lstStyle/>
          <a:p>
            <a:r>
              <a:rPr lang="en-US" altLang="zh-TW" dirty="0"/>
              <a:t>When is it better? to split?  Or to copy?</a:t>
            </a:r>
            <a:br>
              <a:rPr lang="en-US" altLang="zh-TW" dirty="0"/>
            </a:br>
            <a:r>
              <a:rPr lang="en-US" altLang="zh-TW" dirty="0"/>
              <a:t>Throughput and latency are the same</a:t>
            </a:r>
          </a:p>
        </p:txBody>
      </p:sp>
      <p:graphicFrame>
        <p:nvGraphicFramePr>
          <p:cNvPr id="60418" name="Object 2"/>
          <p:cNvGraphicFramePr>
            <a:graphicFrameLocks noChangeAspect="1"/>
          </p:cNvGraphicFramePr>
          <p:nvPr/>
        </p:nvGraphicFramePr>
        <p:xfrm>
          <a:off x="3962400" y="1905000"/>
          <a:ext cx="4186238" cy="774700"/>
        </p:xfrm>
        <a:graphic>
          <a:graphicData uri="http://schemas.openxmlformats.org/presentationml/2006/ole">
            <mc:AlternateContent xmlns:mc="http://schemas.openxmlformats.org/markup-compatibility/2006">
              <mc:Choice xmlns:v="urn:schemas-microsoft-com:vml" Requires="v">
                <p:oleObj name="Visio" r:id="rId3" imgW="2092241" imgH="387519" progId="Visio.Drawing.6">
                  <p:embed/>
                </p:oleObj>
              </mc:Choice>
              <mc:Fallback>
                <p:oleObj name="Visio" r:id="rId3" imgW="2092241" imgH="38751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905000"/>
                        <a:ext cx="4186238"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60419" name="Object 3"/>
          <p:cNvGraphicFramePr>
            <a:graphicFrameLocks noChangeAspect="1"/>
          </p:cNvGraphicFramePr>
          <p:nvPr/>
        </p:nvGraphicFramePr>
        <p:xfrm>
          <a:off x="3276601" y="3810000"/>
          <a:ext cx="5795963" cy="1917700"/>
        </p:xfrm>
        <a:graphic>
          <a:graphicData uri="http://schemas.openxmlformats.org/presentationml/2006/ole">
            <mc:AlternateContent xmlns:mc="http://schemas.openxmlformats.org/markup-compatibility/2006">
              <mc:Choice xmlns:v="urn:schemas-microsoft-com:vml" Requires="v">
                <p:oleObj name="Visio" r:id="rId5" imgW="2891554" imgH="958457" progId="Visio.Drawing.6">
                  <p:embed/>
                </p:oleObj>
              </mc:Choice>
              <mc:Fallback>
                <p:oleObj name="Visio" r:id="rId5" imgW="2891554" imgH="958457"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3810000"/>
                        <a:ext cx="57959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0421" name="文字方塊 1"/>
          <p:cNvSpPr txBox="1">
            <a:spLocks noChangeArrowheads="1"/>
          </p:cNvSpPr>
          <p:nvPr/>
        </p:nvSpPr>
        <p:spPr bwMode="auto">
          <a:xfrm>
            <a:off x="3779839" y="1504950"/>
            <a:ext cx="41862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Less area but long latency</a:t>
            </a:r>
            <a:endParaRPr kumimoji="1" lang="zh-TW" altLang="en-US"/>
          </a:p>
        </p:txBody>
      </p:sp>
      <p:sp>
        <p:nvSpPr>
          <p:cNvPr id="60422" name="文字方塊 2"/>
          <p:cNvSpPr txBox="1">
            <a:spLocks noChangeArrowheads="1"/>
          </p:cNvSpPr>
          <p:nvPr/>
        </p:nvSpPr>
        <p:spPr bwMode="auto">
          <a:xfrm>
            <a:off x="3962400" y="3440113"/>
            <a:ext cx="4339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More area but less latency </a:t>
            </a:r>
            <a:endParaRPr kumimoji="1" lang="zh-TW" altLang="en-US" dirty="0"/>
          </a:p>
        </p:txBody>
      </p:sp>
    </p:spTree>
    <p:extLst>
      <p:ext uri="{BB962C8B-B14F-4D97-AF65-F5344CB8AC3E}">
        <p14:creationId xmlns:p14="http://schemas.microsoft.com/office/powerpoint/2010/main" val="245528022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4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1175032" cy="939800"/>
          </a:xfrm>
        </p:spPr>
        <p:txBody>
          <a:bodyPr/>
          <a:lstStyle/>
          <a:p>
            <a:r>
              <a:rPr lang="en-US" altLang="zh-TW" dirty="0"/>
              <a:t>Retiming</a:t>
            </a:r>
            <a:r>
              <a:rPr lang="zh-TW" altLang="en-US" dirty="0"/>
              <a:t> </a:t>
            </a:r>
            <a:r>
              <a:rPr lang="en-US" altLang="zh-TW" dirty="0"/>
              <a:t>(Optional) (Theory behind pipeline)</a:t>
            </a:r>
            <a:endParaRPr lang="zh-TW" altLang="en-US" dirty="0"/>
          </a:p>
        </p:txBody>
      </p:sp>
      <p:grpSp>
        <p:nvGrpSpPr>
          <p:cNvPr id="3" name="群組 2">
            <a:extLst>
              <a:ext uri="{FF2B5EF4-FFF2-40B4-BE49-F238E27FC236}">
                <a16:creationId xmlns:a16="http://schemas.microsoft.com/office/drawing/2014/main" id="{D3D3421F-C5CE-4E87-A022-2BF81F3A21E0}"/>
              </a:ext>
            </a:extLst>
          </p:cNvPr>
          <p:cNvGrpSpPr/>
          <p:nvPr/>
        </p:nvGrpSpPr>
        <p:grpSpPr>
          <a:xfrm>
            <a:off x="602995" y="1329181"/>
            <a:ext cx="7814945" cy="2247900"/>
            <a:chOff x="602995" y="1329181"/>
            <a:chExt cx="7814945" cy="2247900"/>
          </a:xfrm>
        </p:grpSpPr>
        <p:sp>
          <p:nvSpPr>
            <p:cNvPr id="4" name="object 2"/>
            <p:cNvSpPr txBox="1"/>
            <p:nvPr/>
          </p:nvSpPr>
          <p:spPr>
            <a:xfrm>
              <a:off x="602995" y="1329181"/>
              <a:ext cx="7814945" cy="606425"/>
            </a:xfrm>
            <a:prstGeom prst="rect">
              <a:avLst/>
            </a:prstGeom>
          </p:spPr>
          <p:txBody>
            <a:bodyPr vert="horz" wrap="square" lIns="0" tIns="12700" rIns="0" bIns="0" rtlCol="0">
              <a:spAutoFit/>
            </a:bodyPr>
            <a:lstStyle/>
            <a:p>
              <a:pPr marL="12700">
                <a:lnSpc>
                  <a:spcPct val="100000"/>
                </a:lnSpc>
                <a:spcBef>
                  <a:spcPts val="100"/>
                </a:spcBef>
              </a:pPr>
              <a:r>
                <a:rPr sz="2200" dirty="0">
                  <a:solidFill>
                    <a:srgbClr val="FF5050"/>
                  </a:solidFill>
                  <a:latin typeface="Arial"/>
                  <a:cs typeface="Arial"/>
                </a:rPr>
                <a:t>Retiming is the action of moving registers around in the</a:t>
              </a:r>
              <a:r>
                <a:rPr sz="2200" spc="-80" dirty="0">
                  <a:solidFill>
                    <a:srgbClr val="FF5050"/>
                  </a:solidFill>
                  <a:latin typeface="Arial"/>
                  <a:cs typeface="Arial"/>
                </a:rPr>
                <a:t> </a:t>
              </a:r>
              <a:r>
                <a:rPr sz="2200" dirty="0">
                  <a:solidFill>
                    <a:srgbClr val="FF5050"/>
                  </a:solidFill>
                  <a:latin typeface="Arial"/>
                  <a:cs typeface="Arial"/>
                </a:rPr>
                <a:t>system</a:t>
              </a:r>
              <a:endParaRPr sz="2200" dirty="0">
                <a:latin typeface="Arial"/>
                <a:cs typeface="Arial"/>
              </a:endParaRPr>
            </a:p>
            <a:p>
              <a:pPr marL="163195" indent="-151130">
                <a:lnSpc>
                  <a:spcPct val="100000"/>
                </a:lnSpc>
                <a:spcBef>
                  <a:spcPts val="15"/>
                </a:spcBef>
                <a:buClr>
                  <a:srgbClr val="00009A"/>
                </a:buClr>
                <a:buFont typeface="Wingdings"/>
                <a:buChar char=""/>
                <a:tabLst>
                  <a:tab pos="163830" algn="l"/>
                </a:tabLst>
              </a:pPr>
              <a:r>
                <a:rPr sz="1600" spc="-5" dirty="0">
                  <a:latin typeface="Arial"/>
                  <a:cs typeface="Arial"/>
                </a:rPr>
                <a:t>Registers have to be moved from ALL inputs to ALL outputs or vice</a:t>
              </a:r>
              <a:r>
                <a:rPr sz="1600" spc="-215" dirty="0">
                  <a:latin typeface="Arial"/>
                  <a:cs typeface="Arial"/>
                </a:rPr>
                <a:t> </a:t>
              </a:r>
              <a:r>
                <a:rPr sz="1600" spc="-5" dirty="0">
                  <a:latin typeface="Arial"/>
                  <a:cs typeface="Arial"/>
                </a:rPr>
                <a:t>versa</a:t>
              </a:r>
              <a:endParaRPr sz="1600" dirty="0">
                <a:latin typeface="Arial"/>
                <a:cs typeface="Arial"/>
              </a:endParaRPr>
            </a:p>
          </p:txBody>
        </p:sp>
        <p:sp>
          <p:nvSpPr>
            <p:cNvPr id="5" name="object 3"/>
            <p:cNvSpPr/>
            <p:nvPr/>
          </p:nvSpPr>
          <p:spPr>
            <a:xfrm>
              <a:off x="2597657" y="2324100"/>
              <a:ext cx="450850" cy="284480"/>
            </a:xfrm>
            <a:custGeom>
              <a:avLst/>
              <a:gdLst/>
              <a:ahLst/>
              <a:cxnLst/>
              <a:rect l="l" t="t" r="r" b="b"/>
              <a:pathLst>
                <a:path w="450850" h="284480">
                  <a:moveTo>
                    <a:pt x="0" y="0"/>
                  </a:moveTo>
                  <a:lnTo>
                    <a:pt x="0" y="284225"/>
                  </a:lnTo>
                  <a:lnTo>
                    <a:pt x="450342" y="284225"/>
                  </a:lnTo>
                  <a:lnTo>
                    <a:pt x="450342" y="0"/>
                  </a:lnTo>
                  <a:lnTo>
                    <a:pt x="0" y="0"/>
                  </a:lnTo>
                  <a:close/>
                </a:path>
              </a:pathLst>
            </a:custGeom>
            <a:solidFill>
              <a:srgbClr val="66FFFF"/>
            </a:solidFill>
          </p:spPr>
          <p:txBody>
            <a:bodyPr wrap="square" lIns="0" tIns="0" rIns="0" bIns="0" rtlCol="0"/>
            <a:lstStyle/>
            <a:p>
              <a:endParaRPr/>
            </a:p>
          </p:txBody>
        </p:sp>
        <p:sp>
          <p:nvSpPr>
            <p:cNvPr id="6" name="object 4"/>
            <p:cNvSpPr/>
            <p:nvPr/>
          </p:nvSpPr>
          <p:spPr>
            <a:xfrm>
              <a:off x="2583179" y="2310383"/>
              <a:ext cx="479425" cy="312420"/>
            </a:xfrm>
            <a:custGeom>
              <a:avLst/>
              <a:gdLst/>
              <a:ahLst/>
              <a:cxnLst/>
              <a:rect l="l" t="t" r="r" b="b"/>
              <a:pathLst>
                <a:path w="479425" h="312419">
                  <a:moveTo>
                    <a:pt x="479298" y="312420"/>
                  </a:moveTo>
                  <a:lnTo>
                    <a:pt x="479298" y="0"/>
                  </a:lnTo>
                  <a:lnTo>
                    <a:pt x="0" y="0"/>
                  </a:lnTo>
                  <a:lnTo>
                    <a:pt x="0" y="312420"/>
                  </a:lnTo>
                  <a:lnTo>
                    <a:pt x="14477" y="312420"/>
                  </a:lnTo>
                  <a:lnTo>
                    <a:pt x="14477" y="28194"/>
                  </a:lnTo>
                  <a:lnTo>
                    <a:pt x="28956" y="13716"/>
                  </a:lnTo>
                  <a:lnTo>
                    <a:pt x="28956" y="28194"/>
                  </a:lnTo>
                  <a:lnTo>
                    <a:pt x="451103" y="28193"/>
                  </a:lnTo>
                  <a:lnTo>
                    <a:pt x="451103" y="13716"/>
                  </a:lnTo>
                  <a:lnTo>
                    <a:pt x="464819" y="28193"/>
                  </a:lnTo>
                  <a:lnTo>
                    <a:pt x="464819" y="312420"/>
                  </a:lnTo>
                  <a:lnTo>
                    <a:pt x="479298" y="312420"/>
                  </a:lnTo>
                  <a:close/>
                </a:path>
                <a:path w="479425" h="312419">
                  <a:moveTo>
                    <a:pt x="28956" y="28194"/>
                  </a:moveTo>
                  <a:lnTo>
                    <a:pt x="28956" y="13716"/>
                  </a:lnTo>
                  <a:lnTo>
                    <a:pt x="14477" y="28194"/>
                  </a:lnTo>
                  <a:lnTo>
                    <a:pt x="28956" y="28194"/>
                  </a:lnTo>
                  <a:close/>
                </a:path>
                <a:path w="479425" h="312419">
                  <a:moveTo>
                    <a:pt x="28956" y="284226"/>
                  </a:moveTo>
                  <a:lnTo>
                    <a:pt x="28956" y="28194"/>
                  </a:lnTo>
                  <a:lnTo>
                    <a:pt x="14477" y="28194"/>
                  </a:lnTo>
                  <a:lnTo>
                    <a:pt x="14477" y="284226"/>
                  </a:lnTo>
                  <a:lnTo>
                    <a:pt x="28956" y="284226"/>
                  </a:lnTo>
                  <a:close/>
                </a:path>
                <a:path w="479425" h="312419">
                  <a:moveTo>
                    <a:pt x="464819" y="284226"/>
                  </a:moveTo>
                  <a:lnTo>
                    <a:pt x="14477" y="284226"/>
                  </a:lnTo>
                  <a:lnTo>
                    <a:pt x="28956" y="297942"/>
                  </a:lnTo>
                  <a:lnTo>
                    <a:pt x="28956" y="312420"/>
                  </a:lnTo>
                  <a:lnTo>
                    <a:pt x="451103" y="312420"/>
                  </a:lnTo>
                  <a:lnTo>
                    <a:pt x="451103" y="297942"/>
                  </a:lnTo>
                  <a:lnTo>
                    <a:pt x="464819" y="284226"/>
                  </a:lnTo>
                  <a:close/>
                </a:path>
                <a:path w="479425" h="312419">
                  <a:moveTo>
                    <a:pt x="28956" y="312420"/>
                  </a:moveTo>
                  <a:lnTo>
                    <a:pt x="28956" y="297942"/>
                  </a:lnTo>
                  <a:lnTo>
                    <a:pt x="14477" y="284226"/>
                  </a:lnTo>
                  <a:lnTo>
                    <a:pt x="14477" y="312420"/>
                  </a:lnTo>
                  <a:lnTo>
                    <a:pt x="28956" y="312420"/>
                  </a:lnTo>
                  <a:close/>
                </a:path>
                <a:path w="479425" h="312419">
                  <a:moveTo>
                    <a:pt x="464819" y="28193"/>
                  </a:moveTo>
                  <a:lnTo>
                    <a:pt x="451103" y="13716"/>
                  </a:lnTo>
                  <a:lnTo>
                    <a:pt x="451103" y="28193"/>
                  </a:lnTo>
                  <a:lnTo>
                    <a:pt x="464819" y="28193"/>
                  </a:lnTo>
                  <a:close/>
                </a:path>
                <a:path w="479425" h="312419">
                  <a:moveTo>
                    <a:pt x="464819" y="284226"/>
                  </a:moveTo>
                  <a:lnTo>
                    <a:pt x="464819" y="28193"/>
                  </a:lnTo>
                  <a:lnTo>
                    <a:pt x="451103" y="28193"/>
                  </a:lnTo>
                  <a:lnTo>
                    <a:pt x="451103" y="284226"/>
                  </a:lnTo>
                  <a:lnTo>
                    <a:pt x="464819" y="284226"/>
                  </a:lnTo>
                  <a:close/>
                </a:path>
                <a:path w="479425" h="312419">
                  <a:moveTo>
                    <a:pt x="464819" y="312420"/>
                  </a:moveTo>
                  <a:lnTo>
                    <a:pt x="464819" y="284226"/>
                  </a:lnTo>
                  <a:lnTo>
                    <a:pt x="451103" y="297942"/>
                  </a:lnTo>
                  <a:lnTo>
                    <a:pt x="451103" y="312420"/>
                  </a:lnTo>
                  <a:lnTo>
                    <a:pt x="464819" y="312420"/>
                  </a:lnTo>
                  <a:close/>
                </a:path>
              </a:pathLst>
            </a:custGeom>
            <a:solidFill>
              <a:srgbClr val="000000"/>
            </a:solidFill>
          </p:spPr>
          <p:txBody>
            <a:bodyPr wrap="square" lIns="0" tIns="0" rIns="0" bIns="0" rtlCol="0"/>
            <a:lstStyle/>
            <a:p>
              <a:endParaRPr/>
            </a:p>
          </p:txBody>
        </p:sp>
        <p:sp>
          <p:nvSpPr>
            <p:cNvPr id="7" name="object 5"/>
            <p:cNvSpPr/>
            <p:nvPr/>
          </p:nvSpPr>
          <p:spPr>
            <a:xfrm>
              <a:off x="2282951" y="2408682"/>
              <a:ext cx="314960" cy="85725"/>
            </a:xfrm>
            <a:custGeom>
              <a:avLst/>
              <a:gdLst/>
              <a:ahLst/>
              <a:cxnLst/>
              <a:rect l="l" t="t" r="r" b="b"/>
              <a:pathLst>
                <a:path w="314960" h="85725">
                  <a:moveTo>
                    <a:pt x="243077" y="57150"/>
                  </a:moveTo>
                  <a:lnTo>
                    <a:pt x="243077" y="28194"/>
                  </a:lnTo>
                  <a:lnTo>
                    <a:pt x="0" y="28194"/>
                  </a:lnTo>
                  <a:lnTo>
                    <a:pt x="0" y="57150"/>
                  </a:lnTo>
                  <a:lnTo>
                    <a:pt x="243077" y="57150"/>
                  </a:lnTo>
                  <a:close/>
                </a:path>
                <a:path w="314960" h="85725">
                  <a:moveTo>
                    <a:pt x="314706" y="42672"/>
                  </a:moveTo>
                  <a:lnTo>
                    <a:pt x="228600" y="0"/>
                  </a:lnTo>
                  <a:lnTo>
                    <a:pt x="228600" y="28194"/>
                  </a:lnTo>
                  <a:lnTo>
                    <a:pt x="243077" y="28194"/>
                  </a:lnTo>
                  <a:lnTo>
                    <a:pt x="243077" y="78169"/>
                  </a:lnTo>
                  <a:lnTo>
                    <a:pt x="314706" y="42672"/>
                  </a:lnTo>
                  <a:close/>
                </a:path>
                <a:path w="314960" h="85725">
                  <a:moveTo>
                    <a:pt x="243077" y="78169"/>
                  </a:moveTo>
                  <a:lnTo>
                    <a:pt x="243077" y="57150"/>
                  </a:lnTo>
                  <a:lnTo>
                    <a:pt x="228600" y="57150"/>
                  </a:lnTo>
                  <a:lnTo>
                    <a:pt x="228600" y="85344"/>
                  </a:lnTo>
                  <a:lnTo>
                    <a:pt x="243077" y="78169"/>
                  </a:lnTo>
                  <a:close/>
                </a:path>
              </a:pathLst>
            </a:custGeom>
            <a:solidFill>
              <a:srgbClr val="000000"/>
            </a:solidFill>
          </p:spPr>
          <p:txBody>
            <a:bodyPr wrap="square" lIns="0" tIns="0" rIns="0" bIns="0" rtlCol="0"/>
            <a:lstStyle/>
            <a:p>
              <a:endParaRPr/>
            </a:p>
          </p:txBody>
        </p:sp>
        <p:sp>
          <p:nvSpPr>
            <p:cNvPr id="8" name="object 6"/>
            <p:cNvSpPr/>
            <p:nvPr/>
          </p:nvSpPr>
          <p:spPr>
            <a:xfrm>
              <a:off x="3053333" y="2398776"/>
              <a:ext cx="315595" cy="86360"/>
            </a:xfrm>
            <a:custGeom>
              <a:avLst/>
              <a:gdLst/>
              <a:ahLst/>
              <a:cxnLst/>
              <a:rect l="l" t="t" r="r" b="b"/>
              <a:pathLst>
                <a:path w="315595" h="86360">
                  <a:moveTo>
                    <a:pt x="244602" y="57149"/>
                  </a:moveTo>
                  <a:lnTo>
                    <a:pt x="244602" y="28955"/>
                  </a:lnTo>
                  <a:lnTo>
                    <a:pt x="0" y="28955"/>
                  </a:lnTo>
                  <a:lnTo>
                    <a:pt x="0" y="57149"/>
                  </a:lnTo>
                  <a:lnTo>
                    <a:pt x="244602" y="57149"/>
                  </a:lnTo>
                  <a:close/>
                </a:path>
                <a:path w="315595" h="86360">
                  <a:moveTo>
                    <a:pt x="315468" y="43433"/>
                  </a:moveTo>
                  <a:lnTo>
                    <a:pt x="230124" y="0"/>
                  </a:lnTo>
                  <a:lnTo>
                    <a:pt x="230124" y="28955"/>
                  </a:lnTo>
                  <a:lnTo>
                    <a:pt x="244602" y="28955"/>
                  </a:lnTo>
                  <a:lnTo>
                    <a:pt x="244602" y="78866"/>
                  </a:lnTo>
                  <a:lnTo>
                    <a:pt x="315468" y="43433"/>
                  </a:lnTo>
                  <a:close/>
                </a:path>
                <a:path w="315595" h="86360">
                  <a:moveTo>
                    <a:pt x="244602" y="78866"/>
                  </a:moveTo>
                  <a:lnTo>
                    <a:pt x="244602" y="57149"/>
                  </a:lnTo>
                  <a:lnTo>
                    <a:pt x="230124" y="57149"/>
                  </a:lnTo>
                  <a:lnTo>
                    <a:pt x="230124" y="86105"/>
                  </a:lnTo>
                  <a:lnTo>
                    <a:pt x="244602" y="78866"/>
                  </a:lnTo>
                  <a:close/>
                </a:path>
              </a:pathLst>
            </a:custGeom>
            <a:solidFill>
              <a:srgbClr val="000000"/>
            </a:solidFill>
          </p:spPr>
          <p:txBody>
            <a:bodyPr wrap="square" lIns="0" tIns="0" rIns="0" bIns="0" rtlCol="0"/>
            <a:lstStyle/>
            <a:p>
              <a:endParaRPr/>
            </a:p>
          </p:txBody>
        </p:sp>
        <p:sp>
          <p:nvSpPr>
            <p:cNvPr id="9" name="object 7"/>
            <p:cNvSpPr/>
            <p:nvPr/>
          </p:nvSpPr>
          <p:spPr>
            <a:xfrm>
              <a:off x="2596133" y="2741676"/>
              <a:ext cx="450850" cy="284480"/>
            </a:xfrm>
            <a:custGeom>
              <a:avLst/>
              <a:gdLst/>
              <a:ahLst/>
              <a:cxnLst/>
              <a:rect l="l" t="t" r="r" b="b"/>
              <a:pathLst>
                <a:path w="450850" h="284480">
                  <a:moveTo>
                    <a:pt x="0" y="0"/>
                  </a:moveTo>
                  <a:lnTo>
                    <a:pt x="0" y="284225"/>
                  </a:lnTo>
                  <a:lnTo>
                    <a:pt x="450342" y="284225"/>
                  </a:lnTo>
                  <a:lnTo>
                    <a:pt x="450342" y="0"/>
                  </a:lnTo>
                  <a:lnTo>
                    <a:pt x="0" y="0"/>
                  </a:lnTo>
                  <a:close/>
                </a:path>
              </a:pathLst>
            </a:custGeom>
            <a:solidFill>
              <a:srgbClr val="66FFFF"/>
            </a:solidFill>
          </p:spPr>
          <p:txBody>
            <a:bodyPr wrap="square" lIns="0" tIns="0" rIns="0" bIns="0" rtlCol="0"/>
            <a:lstStyle/>
            <a:p>
              <a:endParaRPr/>
            </a:p>
          </p:txBody>
        </p:sp>
        <p:sp>
          <p:nvSpPr>
            <p:cNvPr id="10" name="object 8"/>
            <p:cNvSpPr/>
            <p:nvPr/>
          </p:nvSpPr>
          <p:spPr>
            <a:xfrm>
              <a:off x="2581655" y="2727960"/>
              <a:ext cx="479425" cy="312420"/>
            </a:xfrm>
            <a:custGeom>
              <a:avLst/>
              <a:gdLst/>
              <a:ahLst/>
              <a:cxnLst/>
              <a:rect l="l" t="t" r="r" b="b"/>
              <a:pathLst>
                <a:path w="479425" h="312419">
                  <a:moveTo>
                    <a:pt x="479298" y="312420"/>
                  </a:moveTo>
                  <a:lnTo>
                    <a:pt x="479298" y="0"/>
                  </a:lnTo>
                  <a:lnTo>
                    <a:pt x="0" y="0"/>
                  </a:lnTo>
                  <a:lnTo>
                    <a:pt x="0" y="312420"/>
                  </a:lnTo>
                  <a:lnTo>
                    <a:pt x="14478" y="312420"/>
                  </a:lnTo>
                  <a:lnTo>
                    <a:pt x="14477" y="28194"/>
                  </a:lnTo>
                  <a:lnTo>
                    <a:pt x="28193" y="13716"/>
                  </a:lnTo>
                  <a:lnTo>
                    <a:pt x="28193" y="28194"/>
                  </a:lnTo>
                  <a:lnTo>
                    <a:pt x="451104" y="28194"/>
                  </a:lnTo>
                  <a:lnTo>
                    <a:pt x="451104" y="13716"/>
                  </a:lnTo>
                  <a:lnTo>
                    <a:pt x="464819" y="28194"/>
                  </a:lnTo>
                  <a:lnTo>
                    <a:pt x="464820" y="312420"/>
                  </a:lnTo>
                  <a:lnTo>
                    <a:pt x="479298" y="312420"/>
                  </a:lnTo>
                  <a:close/>
                </a:path>
                <a:path w="479425" h="312419">
                  <a:moveTo>
                    <a:pt x="28193" y="28194"/>
                  </a:moveTo>
                  <a:lnTo>
                    <a:pt x="28193" y="13716"/>
                  </a:lnTo>
                  <a:lnTo>
                    <a:pt x="14477" y="28194"/>
                  </a:lnTo>
                  <a:lnTo>
                    <a:pt x="28193" y="28194"/>
                  </a:lnTo>
                  <a:close/>
                </a:path>
                <a:path w="479425" h="312419">
                  <a:moveTo>
                    <a:pt x="28194" y="284226"/>
                  </a:moveTo>
                  <a:lnTo>
                    <a:pt x="28193" y="28194"/>
                  </a:lnTo>
                  <a:lnTo>
                    <a:pt x="14477" y="28194"/>
                  </a:lnTo>
                  <a:lnTo>
                    <a:pt x="14478" y="284226"/>
                  </a:lnTo>
                  <a:lnTo>
                    <a:pt x="28194" y="284226"/>
                  </a:lnTo>
                  <a:close/>
                </a:path>
                <a:path w="479425" h="312419">
                  <a:moveTo>
                    <a:pt x="464820" y="284226"/>
                  </a:moveTo>
                  <a:lnTo>
                    <a:pt x="14478" y="284226"/>
                  </a:lnTo>
                  <a:lnTo>
                    <a:pt x="28194" y="297942"/>
                  </a:lnTo>
                  <a:lnTo>
                    <a:pt x="28194" y="312420"/>
                  </a:lnTo>
                  <a:lnTo>
                    <a:pt x="451104" y="312420"/>
                  </a:lnTo>
                  <a:lnTo>
                    <a:pt x="451104" y="297942"/>
                  </a:lnTo>
                  <a:lnTo>
                    <a:pt x="464820" y="284226"/>
                  </a:lnTo>
                  <a:close/>
                </a:path>
                <a:path w="479425" h="312419">
                  <a:moveTo>
                    <a:pt x="28194" y="312420"/>
                  </a:moveTo>
                  <a:lnTo>
                    <a:pt x="28194" y="297942"/>
                  </a:lnTo>
                  <a:lnTo>
                    <a:pt x="14478" y="284226"/>
                  </a:lnTo>
                  <a:lnTo>
                    <a:pt x="14478" y="312420"/>
                  </a:lnTo>
                  <a:lnTo>
                    <a:pt x="28194" y="312420"/>
                  </a:lnTo>
                  <a:close/>
                </a:path>
                <a:path w="479425" h="312419">
                  <a:moveTo>
                    <a:pt x="464819" y="28194"/>
                  </a:moveTo>
                  <a:lnTo>
                    <a:pt x="451104" y="13716"/>
                  </a:lnTo>
                  <a:lnTo>
                    <a:pt x="451104" y="28194"/>
                  </a:lnTo>
                  <a:lnTo>
                    <a:pt x="464819" y="28194"/>
                  </a:lnTo>
                  <a:close/>
                </a:path>
                <a:path w="479425" h="312419">
                  <a:moveTo>
                    <a:pt x="464820" y="284226"/>
                  </a:moveTo>
                  <a:lnTo>
                    <a:pt x="464819" y="28194"/>
                  </a:lnTo>
                  <a:lnTo>
                    <a:pt x="451104" y="28194"/>
                  </a:lnTo>
                  <a:lnTo>
                    <a:pt x="451104" y="284226"/>
                  </a:lnTo>
                  <a:lnTo>
                    <a:pt x="464820" y="284226"/>
                  </a:lnTo>
                  <a:close/>
                </a:path>
                <a:path w="479425" h="312419">
                  <a:moveTo>
                    <a:pt x="464820" y="312420"/>
                  </a:moveTo>
                  <a:lnTo>
                    <a:pt x="464820" y="284226"/>
                  </a:lnTo>
                  <a:lnTo>
                    <a:pt x="451104" y="297942"/>
                  </a:lnTo>
                  <a:lnTo>
                    <a:pt x="451104" y="312420"/>
                  </a:lnTo>
                  <a:lnTo>
                    <a:pt x="464820" y="312420"/>
                  </a:lnTo>
                  <a:close/>
                </a:path>
              </a:pathLst>
            </a:custGeom>
            <a:solidFill>
              <a:srgbClr val="000000"/>
            </a:solidFill>
          </p:spPr>
          <p:txBody>
            <a:bodyPr wrap="square" lIns="0" tIns="0" rIns="0" bIns="0" rtlCol="0"/>
            <a:lstStyle/>
            <a:p>
              <a:endParaRPr/>
            </a:p>
          </p:txBody>
        </p:sp>
        <p:sp>
          <p:nvSpPr>
            <p:cNvPr id="11" name="object 9"/>
            <p:cNvSpPr/>
            <p:nvPr/>
          </p:nvSpPr>
          <p:spPr>
            <a:xfrm>
              <a:off x="2281427" y="2826257"/>
              <a:ext cx="314960" cy="85725"/>
            </a:xfrm>
            <a:custGeom>
              <a:avLst/>
              <a:gdLst/>
              <a:ahLst/>
              <a:cxnLst/>
              <a:rect l="l" t="t" r="r" b="b"/>
              <a:pathLst>
                <a:path w="314960" h="85725">
                  <a:moveTo>
                    <a:pt x="243077" y="57150"/>
                  </a:moveTo>
                  <a:lnTo>
                    <a:pt x="243077" y="28194"/>
                  </a:lnTo>
                  <a:lnTo>
                    <a:pt x="0" y="28194"/>
                  </a:lnTo>
                  <a:lnTo>
                    <a:pt x="0" y="57150"/>
                  </a:lnTo>
                  <a:lnTo>
                    <a:pt x="243077" y="57150"/>
                  </a:lnTo>
                  <a:close/>
                </a:path>
                <a:path w="314960" h="85725">
                  <a:moveTo>
                    <a:pt x="314706" y="42672"/>
                  </a:moveTo>
                  <a:lnTo>
                    <a:pt x="228600" y="0"/>
                  </a:lnTo>
                  <a:lnTo>
                    <a:pt x="228600" y="28194"/>
                  </a:lnTo>
                  <a:lnTo>
                    <a:pt x="243077" y="28194"/>
                  </a:lnTo>
                  <a:lnTo>
                    <a:pt x="243077" y="78169"/>
                  </a:lnTo>
                  <a:lnTo>
                    <a:pt x="314706" y="42672"/>
                  </a:lnTo>
                  <a:close/>
                </a:path>
                <a:path w="314960" h="85725">
                  <a:moveTo>
                    <a:pt x="243077" y="78169"/>
                  </a:moveTo>
                  <a:lnTo>
                    <a:pt x="243077" y="57150"/>
                  </a:lnTo>
                  <a:lnTo>
                    <a:pt x="228600" y="57150"/>
                  </a:lnTo>
                  <a:lnTo>
                    <a:pt x="228600" y="85344"/>
                  </a:lnTo>
                  <a:lnTo>
                    <a:pt x="243077" y="78169"/>
                  </a:lnTo>
                  <a:close/>
                </a:path>
              </a:pathLst>
            </a:custGeom>
            <a:solidFill>
              <a:srgbClr val="000000"/>
            </a:solidFill>
          </p:spPr>
          <p:txBody>
            <a:bodyPr wrap="square" lIns="0" tIns="0" rIns="0" bIns="0" rtlCol="0"/>
            <a:lstStyle/>
            <a:p>
              <a:endParaRPr/>
            </a:p>
          </p:txBody>
        </p:sp>
        <p:sp>
          <p:nvSpPr>
            <p:cNvPr id="12" name="object 10"/>
            <p:cNvSpPr/>
            <p:nvPr/>
          </p:nvSpPr>
          <p:spPr>
            <a:xfrm>
              <a:off x="3053333" y="2816351"/>
              <a:ext cx="314325" cy="86360"/>
            </a:xfrm>
            <a:custGeom>
              <a:avLst/>
              <a:gdLst/>
              <a:ahLst/>
              <a:cxnLst/>
              <a:rect l="l" t="t" r="r" b="b"/>
              <a:pathLst>
                <a:path w="314325" h="86360">
                  <a:moveTo>
                    <a:pt x="242316" y="57149"/>
                  </a:moveTo>
                  <a:lnTo>
                    <a:pt x="242316" y="28955"/>
                  </a:lnTo>
                  <a:lnTo>
                    <a:pt x="0" y="28955"/>
                  </a:lnTo>
                  <a:lnTo>
                    <a:pt x="0" y="57149"/>
                  </a:lnTo>
                  <a:lnTo>
                    <a:pt x="242316" y="57149"/>
                  </a:lnTo>
                  <a:close/>
                </a:path>
                <a:path w="314325" h="86360">
                  <a:moveTo>
                    <a:pt x="313944" y="43433"/>
                  </a:moveTo>
                  <a:lnTo>
                    <a:pt x="228600" y="0"/>
                  </a:lnTo>
                  <a:lnTo>
                    <a:pt x="228600" y="28955"/>
                  </a:lnTo>
                  <a:lnTo>
                    <a:pt x="242316" y="28955"/>
                  </a:lnTo>
                  <a:lnTo>
                    <a:pt x="242316" y="79247"/>
                  </a:lnTo>
                  <a:lnTo>
                    <a:pt x="313944" y="43433"/>
                  </a:lnTo>
                  <a:close/>
                </a:path>
                <a:path w="314325" h="86360">
                  <a:moveTo>
                    <a:pt x="242316" y="79247"/>
                  </a:moveTo>
                  <a:lnTo>
                    <a:pt x="242316" y="57149"/>
                  </a:lnTo>
                  <a:lnTo>
                    <a:pt x="228600" y="57149"/>
                  </a:lnTo>
                  <a:lnTo>
                    <a:pt x="228600" y="86105"/>
                  </a:lnTo>
                  <a:lnTo>
                    <a:pt x="242316" y="79247"/>
                  </a:lnTo>
                  <a:close/>
                </a:path>
              </a:pathLst>
            </a:custGeom>
            <a:solidFill>
              <a:srgbClr val="000000"/>
            </a:solidFill>
          </p:spPr>
          <p:txBody>
            <a:bodyPr wrap="square" lIns="0" tIns="0" rIns="0" bIns="0" rtlCol="0"/>
            <a:lstStyle/>
            <a:p>
              <a:endParaRPr/>
            </a:p>
          </p:txBody>
        </p:sp>
        <p:sp>
          <p:nvSpPr>
            <p:cNvPr id="13" name="object 11"/>
            <p:cNvSpPr/>
            <p:nvPr/>
          </p:nvSpPr>
          <p:spPr>
            <a:xfrm>
              <a:off x="2587751" y="3170682"/>
              <a:ext cx="449580" cy="284480"/>
            </a:xfrm>
            <a:custGeom>
              <a:avLst/>
              <a:gdLst/>
              <a:ahLst/>
              <a:cxnLst/>
              <a:rect l="l" t="t" r="r" b="b"/>
              <a:pathLst>
                <a:path w="449580" h="284479">
                  <a:moveTo>
                    <a:pt x="0" y="0"/>
                  </a:moveTo>
                  <a:lnTo>
                    <a:pt x="0" y="284226"/>
                  </a:lnTo>
                  <a:lnTo>
                    <a:pt x="449580" y="284226"/>
                  </a:lnTo>
                  <a:lnTo>
                    <a:pt x="449580" y="0"/>
                  </a:lnTo>
                  <a:lnTo>
                    <a:pt x="0" y="0"/>
                  </a:lnTo>
                  <a:close/>
                </a:path>
              </a:pathLst>
            </a:custGeom>
            <a:solidFill>
              <a:srgbClr val="66FFFF"/>
            </a:solidFill>
          </p:spPr>
          <p:txBody>
            <a:bodyPr wrap="square" lIns="0" tIns="0" rIns="0" bIns="0" rtlCol="0"/>
            <a:lstStyle/>
            <a:p>
              <a:endParaRPr/>
            </a:p>
          </p:txBody>
        </p:sp>
        <p:sp>
          <p:nvSpPr>
            <p:cNvPr id="14" name="object 12"/>
            <p:cNvSpPr/>
            <p:nvPr/>
          </p:nvSpPr>
          <p:spPr>
            <a:xfrm>
              <a:off x="2574035" y="3156204"/>
              <a:ext cx="478155" cy="313690"/>
            </a:xfrm>
            <a:custGeom>
              <a:avLst/>
              <a:gdLst/>
              <a:ahLst/>
              <a:cxnLst/>
              <a:rect l="l" t="t" r="r" b="b"/>
              <a:pathLst>
                <a:path w="478155" h="313689">
                  <a:moveTo>
                    <a:pt x="477774" y="313182"/>
                  </a:moveTo>
                  <a:lnTo>
                    <a:pt x="477774" y="0"/>
                  </a:lnTo>
                  <a:lnTo>
                    <a:pt x="0" y="0"/>
                  </a:lnTo>
                  <a:lnTo>
                    <a:pt x="0" y="313182"/>
                  </a:lnTo>
                  <a:lnTo>
                    <a:pt x="13715" y="313182"/>
                  </a:lnTo>
                  <a:lnTo>
                    <a:pt x="13715" y="28956"/>
                  </a:lnTo>
                  <a:lnTo>
                    <a:pt x="28193" y="14478"/>
                  </a:lnTo>
                  <a:lnTo>
                    <a:pt x="28193" y="28956"/>
                  </a:lnTo>
                  <a:lnTo>
                    <a:pt x="448818" y="28956"/>
                  </a:lnTo>
                  <a:lnTo>
                    <a:pt x="448818" y="14477"/>
                  </a:lnTo>
                  <a:lnTo>
                    <a:pt x="463295" y="28956"/>
                  </a:lnTo>
                  <a:lnTo>
                    <a:pt x="463295" y="313182"/>
                  </a:lnTo>
                  <a:lnTo>
                    <a:pt x="477774" y="313182"/>
                  </a:lnTo>
                  <a:close/>
                </a:path>
                <a:path w="478155" h="313689">
                  <a:moveTo>
                    <a:pt x="28193" y="28956"/>
                  </a:moveTo>
                  <a:lnTo>
                    <a:pt x="28193" y="14478"/>
                  </a:lnTo>
                  <a:lnTo>
                    <a:pt x="13715" y="28956"/>
                  </a:lnTo>
                  <a:lnTo>
                    <a:pt x="28193" y="28956"/>
                  </a:lnTo>
                  <a:close/>
                </a:path>
                <a:path w="478155" h="313689">
                  <a:moveTo>
                    <a:pt x="28193" y="284225"/>
                  </a:moveTo>
                  <a:lnTo>
                    <a:pt x="28193" y="28956"/>
                  </a:lnTo>
                  <a:lnTo>
                    <a:pt x="13715" y="28956"/>
                  </a:lnTo>
                  <a:lnTo>
                    <a:pt x="13715" y="284225"/>
                  </a:lnTo>
                  <a:lnTo>
                    <a:pt x="28193" y="284225"/>
                  </a:lnTo>
                  <a:close/>
                </a:path>
                <a:path w="478155" h="313689">
                  <a:moveTo>
                    <a:pt x="463295" y="284225"/>
                  </a:moveTo>
                  <a:lnTo>
                    <a:pt x="13715" y="284225"/>
                  </a:lnTo>
                  <a:lnTo>
                    <a:pt x="28193" y="298704"/>
                  </a:lnTo>
                  <a:lnTo>
                    <a:pt x="28193" y="313182"/>
                  </a:lnTo>
                  <a:lnTo>
                    <a:pt x="448818" y="313182"/>
                  </a:lnTo>
                  <a:lnTo>
                    <a:pt x="448818" y="298704"/>
                  </a:lnTo>
                  <a:lnTo>
                    <a:pt x="463295" y="284225"/>
                  </a:lnTo>
                  <a:close/>
                </a:path>
                <a:path w="478155" h="313689">
                  <a:moveTo>
                    <a:pt x="28193" y="313182"/>
                  </a:moveTo>
                  <a:lnTo>
                    <a:pt x="28193" y="298704"/>
                  </a:lnTo>
                  <a:lnTo>
                    <a:pt x="13715" y="284225"/>
                  </a:lnTo>
                  <a:lnTo>
                    <a:pt x="13715" y="313182"/>
                  </a:lnTo>
                  <a:lnTo>
                    <a:pt x="28193" y="313182"/>
                  </a:lnTo>
                  <a:close/>
                </a:path>
                <a:path w="478155" h="313689">
                  <a:moveTo>
                    <a:pt x="463295" y="28956"/>
                  </a:moveTo>
                  <a:lnTo>
                    <a:pt x="448818" y="14477"/>
                  </a:lnTo>
                  <a:lnTo>
                    <a:pt x="448818" y="28956"/>
                  </a:lnTo>
                  <a:lnTo>
                    <a:pt x="463295" y="28956"/>
                  </a:lnTo>
                  <a:close/>
                </a:path>
                <a:path w="478155" h="313689">
                  <a:moveTo>
                    <a:pt x="463295" y="284225"/>
                  </a:moveTo>
                  <a:lnTo>
                    <a:pt x="463295" y="28956"/>
                  </a:lnTo>
                  <a:lnTo>
                    <a:pt x="448818" y="28956"/>
                  </a:lnTo>
                  <a:lnTo>
                    <a:pt x="448818" y="284225"/>
                  </a:lnTo>
                  <a:lnTo>
                    <a:pt x="463295" y="284225"/>
                  </a:lnTo>
                  <a:close/>
                </a:path>
                <a:path w="478155" h="313689">
                  <a:moveTo>
                    <a:pt x="463295" y="313182"/>
                  </a:moveTo>
                  <a:lnTo>
                    <a:pt x="463295" y="284225"/>
                  </a:lnTo>
                  <a:lnTo>
                    <a:pt x="448818" y="298704"/>
                  </a:lnTo>
                  <a:lnTo>
                    <a:pt x="448818" y="313182"/>
                  </a:lnTo>
                  <a:lnTo>
                    <a:pt x="463295" y="313182"/>
                  </a:lnTo>
                  <a:close/>
                </a:path>
              </a:pathLst>
            </a:custGeom>
            <a:solidFill>
              <a:srgbClr val="000000"/>
            </a:solidFill>
          </p:spPr>
          <p:txBody>
            <a:bodyPr wrap="square" lIns="0" tIns="0" rIns="0" bIns="0" rtlCol="0"/>
            <a:lstStyle/>
            <a:p>
              <a:endParaRPr/>
            </a:p>
          </p:txBody>
        </p:sp>
        <p:sp>
          <p:nvSpPr>
            <p:cNvPr id="15" name="object 13"/>
            <p:cNvSpPr/>
            <p:nvPr/>
          </p:nvSpPr>
          <p:spPr>
            <a:xfrm>
              <a:off x="2273807" y="3254502"/>
              <a:ext cx="314325" cy="86360"/>
            </a:xfrm>
            <a:custGeom>
              <a:avLst/>
              <a:gdLst/>
              <a:ahLst/>
              <a:cxnLst/>
              <a:rect l="l" t="t" r="r" b="b"/>
              <a:pathLst>
                <a:path w="314325" h="86360">
                  <a:moveTo>
                    <a:pt x="243078" y="57150"/>
                  </a:moveTo>
                  <a:lnTo>
                    <a:pt x="243078" y="28955"/>
                  </a:lnTo>
                  <a:lnTo>
                    <a:pt x="0" y="28955"/>
                  </a:lnTo>
                  <a:lnTo>
                    <a:pt x="0" y="57150"/>
                  </a:lnTo>
                  <a:lnTo>
                    <a:pt x="243078" y="57150"/>
                  </a:lnTo>
                  <a:close/>
                </a:path>
                <a:path w="314325" h="86360">
                  <a:moveTo>
                    <a:pt x="313944" y="43434"/>
                  </a:moveTo>
                  <a:lnTo>
                    <a:pt x="228600" y="0"/>
                  </a:lnTo>
                  <a:lnTo>
                    <a:pt x="228600" y="28955"/>
                  </a:lnTo>
                  <a:lnTo>
                    <a:pt x="243078" y="28955"/>
                  </a:lnTo>
                  <a:lnTo>
                    <a:pt x="243078" y="78867"/>
                  </a:lnTo>
                  <a:lnTo>
                    <a:pt x="313944" y="43434"/>
                  </a:lnTo>
                  <a:close/>
                </a:path>
                <a:path w="314325" h="86360">
                  <a:moveTo>
                    <a:pt x="243078" y="78867"/>
                  </a:moveTo>
                  <a:lnTo>
                    <a:pt x="243078" y="57150"/>
                  </a:lnTo>
                  <a:lnTo>
                    <a:pt x="228600" y="57150"/>
                  </a:lnTo>
                  <a:lnTo>
                    <a:pt x="228600" y="86106"/>
                  </a:lnTo>
                  <a:lnTo>
                    <a:pt x="243078" y="78867"/>
                  </a:lnTo>
                  <a:close/>
                </a:path>
              </a:pathLst>
            </a:custGeom>
            <a:solidFill>
              <a:srgbClr val="000000"/>
            </a:solidFill>
          </p:spPr>
          <p:txBody>
            <a:bodyPr wrap="square" lIns="0" tIns="0" rIns="0" bIns="0" rtlCol="0"/>
            <a:lstStyle/>
            <a:p>
              <a:endParaRPr/>
            </a:p>
          </p:txBody>
        </p:sp>
        <p:sp>
          <p:nvSpPr>
            <p:cNvPr id="16" name="object 14"/>
            <p:cNvSpPr/>
            <p:nvPr/>
          </p:nvSpPr>
          <p:spPr>
            <a:xfrm>
              <a:off x="3043427" y="3245357"/>
              <a:ext cx="314960" cy="85725"/>
            </a:xfrm>
            <a:custGeom>
              <a:avLst/>
              <a:gdLst/>
              <a:ahLst/>
              <a:cxnLst/>
              <a:rect l="l" t="t" r="r" b="b"/>
              <a:pathLst>
                <a:path w="314960" h="85725">
                  <a:moveTo>
                    <a:pt x="243077" y="57150"/>
                  </a:moveTo>
                  <a:lnTo>
                    <a:pt x="243077" y="28194"/>
                  </a:lnTo>
                  <a:lnTo>
                    <a:pt x="0" y="28194"/>
                  </a:lnTo>
                  <a:lnTo>
                    <a:pt x="0" y="57150"/>
                  </a:lnTo>
                  <a:lnTo>
                    <a:pt x="243077" y="57150"/>
                  </a:lnTo>
                  <a:close/>
                </a:path>
                <a:path w="314960" h="85725">
                  <a:moveTo>
                    <a:pt x="314706" y="42672"/>
                  </a:moveTo>
                  <a:lnTo>
                    <a:pt x="228599" y="0"/>
                  </a:lnTo>
                  <a:lnTo>
                    <a:pt x="228599" y="28194"/>
                  </a:lnTo>
                  <a:lnTo>
                    <a:pt x="243077" y="28194"/>
                  </a:lnTo>
                  <a:lnTo>
                    <a:pt x="243077" y="78169"/>
                  </a:lnTo>
                  <a:lnTo>
                    <a:pt x="314706" y="42672"/>
                  </a:lnTo>
                  <a:close/>
                </a:path>
                <a:path w="314960" h="85725">
                  <a:moveTo>
                    <a:pt x="243077" y="78169"/>
                  </a:moveTo>
                  <a:lnTo>
                    <a:pt x="243077" y="57150"/>
                  </a:lnTo>
                  <a:lnTo>
                    <a:pt x="228599" y="57150"/>
                  </a:lnTo>
                  <a:lnTo>
                    <a:pt x="228599" y="85344"/>
                  </a:lnTo>
                  <a:lnTo>
                    <a:pt x="243077" y="78169"/>
                  </a:lnTo>
                  <a:close/>
                </a:path>
              </a:pathLst>
            </a:custGeom>
            <a:solidFill>
              <a:srgbClr val="000000"/>
            </a:solidFill>
          </p:spPr>
          <p:txBody>
            <a:bodyPr wrap="square" lIns="0" tIns="0" rIns="0" bIns="0" rtlCol="0"/>
            <a:lstStyle/>
            <a:p>
              <a:endParaRPr/>
            </a:p>
          </p:txBody>
        </p:sp>
        <p:sp>
          <p:nvSpPr>
            <p:cNvPr id="17" name="object 15"/>
            <p:cNvSpPr/>
            <p:nvPr/>
          </p:nvSpPr>
          <p:spPr>
            <a:xfrm>
              <a:off x="4202429" y="2593085"/>
              <a:ext cx="314960" cy="85725"/>
            </a:xfrm>
            <a:custGeom>
              <a:avLst/>
              <a:gdLst/>
              <a:ahLst/>
              <a:cxnLst/>
              <a:rect l="l" t="t" r="r" b="b"/>
              <a:pathLst>
                <a:path w="314960" h="85725">
                  <a:moveTo>
                    <a:pt x="243077" y="57150"/>
                  </a:moveTo>
                  <a:lnTo>
                    <a:pt x="243077" y="28194"/>
                  </a:lnTo>
                  <a:lnTo>
                    <a:pt x="0" y="28194"/>
                  </a:lnTo>
                  <a:lnTo>
                    <a:pt x="0" y="57150"/>
                  </a:lnTo>
                  <a:lnTo>
                    <a:pt x="243077" y="57150"/>
                  </a:lnTo>
                  <a:close/>
                </a:path>
                <a:path w="314960" h="85725">
                  <a:moveTo>
                    <a:pt x="314706" y="42672"/>
                  </a:moveTo>
                  <a:lnTo>
                    <a:pt x="228600" y="0"/>
                  </a:lnTo>
                  <a:lnTo>
                    <a:pt x="228600" y="28194"/>
                  </a:lnTo>
                  <a:lnTo>
                    <a:pt x="243077" y="28194"/>
                  </a:lnTo>
                  <a:lnTo>
                    <a:pt x="243077" y="78169"/>
                  </a:lnTo>
                  <a:lnTo>
                    <a:pt x="314706" y="42672"/>
                  </a:lnTo>
                  <a:close/>
                </a:path>
                <a:path w="314960" h="85725">
                  <a:moveTo>
                    <a:pt x="243077" y="78169"/>
                  </a:moveTo>
                  <a:lnTo>
                    <a:pt x="243077" y="57150"/>
                  </a:lnTo>
                  <a:lnTo>
                    <a:pt x="228600" y="57150"/>
                  </a:lnTo>
                  <a:lnTo>
                    <a:pt x="228600" y="85344"/>
                  </a:lnTo>
                  <a:lnTo>
                    <a:pt x="243077" y="78169"/>
                  </a:lnTo>
                  <a:close/>
                </a:path>
              </a:pathLst>
            </a:custGeom>
            <a:solidFill>
              <a:srgbClr val="000000"/>
            </a:solidFill>
          </p:spPr>
          <p:txBody>
            <a:bodyPr wrap="square" lIns="0" tIns="0" rIns="0" bIns="0" rtlCol="0"/>
            <a:lstStyle/>
            <a:p>
              <a:endParaRPr/>
            </a:p>
          </p:txBody>
        </p:sp>
        <p:sp>
          <p:nvSpPr>
            <p:cNvPr id="18" name="object 16"/>
            <p:cNvSpPr/>
            <p:nvPr/>
          </p:nvSpPr>
          <p:spPr>
            <a:xfrm>
              <a:off x="4203953" y="3035807"/>
              <a:ext cx="314960" cy="85725"/>
            </a:xfrm>
            <a:custGeom>
              <a:avLst/>
              <a:gdLst/>
              <a:ahLst/>
              <a:cxnLst/>
              <a:rect l="l" t="t" r="r" b="b"/>
              <a:pathLst>
                <a:path w="314960" h="85725">
                  <a:moveTo>
                    <a:pt x="243077" y="57150"/>
                  </a:moveTo>
                  <a:lnTo>
                    <a:pt x="243077" y="28193"/>
                  </a:lnTo>
                  <a:lnTo>
                    <a:pt x="0" y="28193"/>
                  </a:lnTo>
                  <a:lnTo>
                    <a:pt x="0" y="57150"/>
                  </a:lnTo>
                  <a:lnTo>
                    <a:pt x="243077" y="57150"/>
                  </a:lnTo>
                  <a:close/>
                </a:path>
                <a:path w="314960" h="85725">
                  <a:moveTo>
                    <a:pt x="314706" y="42672"/>
                  </a:moveTo>
                  <a:lnTo>
                    <a:pt x="228600" y="0"/>
                  </a:lnTo>
                  <a:lnTo>
                    <a:pt x="228600" y="28193"/>
                  </a:lnTo>
                  <a:lnTo>
                    <a:pt x="243077" y="28193"/>
                  </a:lnTo>
                  <a:lnTo>
                    <a:pt x="243077" y="78169"/>
                  </a:lnTo>
                  <a:lnTo>
                    <a:pt x="314706" y="42672"/>
                  </a:lnTo>
                  <a:close/>
                </a:path>
                <a:path w="314960" h="85725">
                  <a:moveTo>
                    <a:pt x="243077" y="78169"/>
                  </a:moveTo>
                  <a:lnTo>
                    <a:pt x="243077" y="57150"/>
                  </a:lnTo>
                  <a:lnTo>
                    <a:pt x="228600" y="57150"/>
                  </a:lnTo>
                  <a:lnTo>
                    <a:pt x="228600" y="85343"/>
                  </a:lnTo>
                  <a:lnTo>
                    <a:pt x="243077" y="78169"/>
                  </a:lnTo>
                  <a:close/>
                </a:path>
              </a:pathLst>
            </a:custGeom>
            <a:solidFill>
              <a:srgbClr val="000000"/>
            </a:solidFill>
          </p:spPr>
          <p:txBody>
            <a:bodyPr wrap="square" lIns="0" tIns="0" rIns="0" bIns="0" rtlCol="0"/>
            <a:lstStyle/>
            <a:p>
              <a:endParaRPr/>
            </a:p>
          </p:txBody>
        </p:sp>
        <p:sp>
          <p:nvSpPr>
            <p:cNvPr id="19" name="object 17"/>
            <p:cNvSpPr/>
            <p:nvPr/>
          </p:nvSpPr>
          <p:spPr>
            <a:xfrm>
              <a:off x="3365753" y="2200655"/>
              <a:ext cx="857250" cy="1371600"/>
            </a:xfrm>
            <a:custGeom>
              <a:avLst/>
              <a:gdLst/>
              <a:ahLst/>
              <a:cxnLst/>
              <a:rect l="l" t="t" r="r" b="b"/>
              <a:pathLst>
                <a:path w="857250" h="1371600">
                  <a:moveTo>
                    <a:pt x="857250" y="1227582"/>
                  </a:moveTo>
                  <a:lnTo>
                    <a:pt x="857250" y="143255"/>
                  </a:lnTo>
                  <a:lnTo>
                    <a:pt x="856488" y="135635"/>
                  </a:lnTo>
                  <a:lnTo>
                    <a:pt x="845874" y="93529"/>
                  </a:lnTo>
                  <a:lnTo>
                    <a:pt x="824267" y="57045"/>
                  </a:lnTo>
                  <a:lnTo>
                    <a:pt x="793641" y="28051"/>
                  </a:lnTo>
                  <a:lnTo>
                    <a:pt x="755971" y="8413"/>
                  </a:lnTo>
                  <a:lnTo>
                    <a:pt x="713232" y="0"/>
                  </a:lnTo>
                  <a:lnTo>
                    <a:pt x="150876" y="0"/>
                  </a:lnTo>
                  <a:lnTo>
                    <a:pt x="107795" y="6222"/>
                  </a:lnTo>
                  <a:lnTo>
                    <a:pt x="69491" y="24048"/>
                  </a:lnTo>
                  <a:lnTo>
                    <a:pt x="37792" y="51639"/>
                  </a:lnTo>
                  <a:lnTo>
                    <a:pt x="14526" y="87161"/>
                  </a:lnTo>
                  <a:lnTo>
                    <a:pt x="1523" y="128777"/>
                  </a:lnTo>
                  <a:lnTo>
                    <a:pt x="0" y="144017"/>
                  </a:lnTo>
                  <a:lnTo>
                    <a:pt x="0" y="1228344"/>
                  </a:lnTo>
                  <a:lnTo>
                    <a:pt x="762" y="1235964"/>
                  </a:lnTo>
                  <a:lnTo>
                    <a:pt x="2286" y="1243584"/>
                  </a:lnTo>
                  <a:lnTo>
                    <a:pt x="3048" y="1251204"/>
                  </a:lnTo>
                  <a:lnTo>
                    <a:pt x="10736" y="1275968"/>
                  </a:lnTo>
                  <a:lnTo>
                    <a:pt x="22093" y="1298509"/>
                  </a:lnTo>
                  <a:lnTo>
                    <a:pt x="25908" y="1303709"/>
                  </a:lnTo>
                  <a:lnTo>
                    <a:pt x="25908" y="137921"/>
                  </a:lnTo>
                  <a:lnTo>
                    <a:pt x="26670" y="131825"/>
                  </a:lnTo>
                  <a:lnTo>
                    <a:pt x="44076" y="86010"/>
                  </a:lnTo>
                  <a:lnTo>
                    <a:pt x="71627" y="54101"/>
                  </a:lnTo>
                  <a:lnTo>
                    <a:pt x="104923" y="34079"/>
                  </a:lnTo>
                  <a:lnTo>
                    <a:pt x="150876" y="25194"/>
                  </a:lnTo>
                  <a:lnTo>
                    <a:pt x="706374" y="25145"/>
                  </a:lnTo>
                  <a:lnTo>
                    <a:pt x="712470" y="25907"/>
                  </a:lnTo>
                  <a:lnTo>
                    <a:pt x="719328" y="25907"/>
                  </a:lnTo>
                  <a:lnTo>
                    <a:pt x="762500" y="38643"/>
                  </a:lnTo>
                  <a:lnTo>
                    <a:pt x="797494" y="64708"/>
                  </a:lnTo>
                  <a:lnTo>
                    <a:pt x="821599" y="101090"/>
                  </a:lnTo>
                  <a:lnTo>
                    <a:pt x="832104" y="144779"/>
                  </a:lnTo>
                  <a:lnTo>
                    <a:pt x="832104" y="1302506"/>
                  </a:lnTo>
                  <a:lnTo>
                    <a:pt x="848832" y="1270316"/>
                  </a:lnTo>
                  <a:lnTo>
                    <a:pt x="857250" y="1227582"/>
                  </a:lnTo>
                  <a:close/>
                </a:path>
                <a:path w="857250" h="1371600">
                  <a:moveTo>
                    <a:pt x="832104" y="1302506"/>
                  </a:moveTo>
                  <a:lnTo>
                    <a:pt x="832104" y="1226820"/>
                  </a:lnTo>
                  <a:lnTo>
                    <a:pt x="831341" y="1233678"/>
                  </a:lnTo>
                  <a:lnTo>
                    <a:pt x="818593" y="1276585"/>
                  </a:lnTo>
                  <a:lnTo>
                    <a:pt x="792460" y="1311835"/>
                  </a:lnTo>
                  <a:lnTo>
                    <a:pt x="756050" y="1336010"/>
                  </a:lnTo>
                  <a:lnTo>
                    <a:pt x="712470" y="1345692"/>
                  </a:lnTo>
                  <a:lnTo>
                    <a:pt x="151638" y="1346454"/>
                  </a:lnTo>
                  <a:lnTo>
                    <a:pt x="106890" y="1338076"/>
                  </a:lnTo>
                  <a:lnTo>
                    <a:pt x="69437" y="1315931"/>
                  </a:lnTo>
                  <a:lnTo>
                    <a:pt x="41842" y="1282187"/>
                  </a:lnTo>
                  <a:lnTo>
                    <a:pt x="26670" y="1239012"/>
                  </a:lnTo>
                  <a:lnTo>
                    <a:pt x="25908" y="1232916"/>
                  </a:lnTo>
                  <a:lnTo>
                    <a:pt x="25908" y="1303709"/>
                  </a:lnTo>
                  <a:lnTo>
                    <a:pt x="55626" y="1337310"/>
                  </a:lnTo>
                  <a:lnTo>
                    <a:pt x="96009" y="1361232"/>
                  </a:lnTo>
                  <a:lnTo>
                    <a:pt x="133119" y="1370573"/>
                  </a:lnTo>
                  <a:lnTo>
                    <a:pt x="713994" y="1371600"/>
                  </a:lnTo>
                  <a:lnTo>
                    <a:pt x="721614" y="1370838"/>
                  </a:lnTo>
                  <a:lnTo>
                    <a:pt x="763833" y="1360241"/>
                  </a:lnTo>
                  <a:lnTo>
                    <a:pt x="800315" y="1338632"/>
                  </a:lnTo>
                  <a:lnTo>
                    <a:pt x="829251" y="1307994"/>
                  </a:lnTo>
                  <a:lnTo>
                    <a:pt x="832104" y="1302506"/>
                  </a:lnTo>
                  <a:close/>
                </a:path>
              </a:pathLst>
            </a:custGeom>
            <a:solidFill>
              <a:srgbClr val="000000"/>
            </a:solidFill>
          </p:spPr>
          <p:txBody>
            <a:bodyPr wrap="square" lIns="0" tIns="0" rIns="0" bIns="0" rtlCol="0"/>
            <a:lstStyle/>
            <a:p>
              <a:endParaRPr/>
            </a:p>
          </p:txBody>
        </p:sp>
        <p:sp>
          <p:nvSpPr>
            <p:cNvPr id="20" name="object 18"/>
            <p:cNvSpPr/>
            <p:nvPr/>
          </p:nvSpPr>
          <p:spPr>
            <a:xfrm>
              <a:off x="6750557" y="2521457"/>
              <a:ext cx="448945" cy="284480"/>
            </a:xfrm>
            <a:custGeom>
              <a:avLst/>
              <a:gdLst/>
              <a:ahLst/>
              <a:cxnLst/>
              <a:rect l="l" t="t" r="r" b="b"/>
              <a:pathLst>
                <a:path w="448945" h="284480">
                  <a:moveTo>
                    <a:pt x="0" y="0"/>
                  </a:moveTo>
                  <a:lnTo>
                    <a:pt x="0" y="284225"/>
                  </a:lnTo>
                  <a:lnTo>
                    <a:pt x="448818" y="284225"/>
                  </a:lnTo>
                  <a:lnTo>
                    <a:pt x="448818" y="0"/>
                  </a:lnTo>
                  <a:lnTo>
                    <a:pt x="0" y="0"/>
                  </a:lnTo>
                  <a:close/>
                </a:path>
              </a:pathLst>
            </a:custGeom>
            <a:solidFill>
              <a:srgbClr val="66FFFF"/>
            </a:solidFill>
          </p:spPr>
          <p:txBody>
            <a:bodyPr wrap="square" lIns="0" tIns="0" rIns="0" bIns="0" rtlCol="0"/>
            <a:lstStyle/>
            <a:p>
              <a:endParaRPr/>
            </a:p>
          </p:txBody>
        </p:sp>
        <p:sp>
          <p:nvSpPr>
            <p:cNvPr id="21" name="object 19"/>
            <p:cNvSpPr/>
            <p:nvPr/>
          </p:nvSpPr>
          <p:spPr>
            <a:xfrm>
              <a:off x="6736080" y="2506979"/>
              <a:ext cx="478155" cy="312420"/>
            </a:xfrm>
            <a:custGeom>
              <a:avLst/>
              <a:gdLst/>
              <a:ahLst/>
              <a:cxnLst/>
              <a:rect l="l" t="t" r="r" b="b"/>
              <a:pathLst>
                <a:path w="478154" h="312419">
                  <a:moveTo>
                    <a:pt x="477774" y="312419"/>
                  </a:moveTo>
                  <a:lnTo>
                    <a:pt x="477774" y="0"/>
                  </a:lnTo>
                  <a:lnTo>
                    <a:pt x="0" y="0"/>
                  </a:lnTo>
                  <a:lnTo>
                    <a:pt x="0" y="312419"/>
                  </a:lnTo>
                  <a:lnTo>
                    <a:pt x="14477" y="312419"/>
                  </a:lnTo>
                  <a:lnTo>
                    <a:pt x="14477" y="28956"/>
                  </a:lnTo>
                  <a:lnTo>
                    <a:pt x="28955" y="14477"/>
                  </a:lnTo>
                  <a:lnTo>
                    <a:pt x="28955" y="28956"/>
                  </a:lnTo>
                  <a:lnTo>
                    <a:pt x="449579" y="28956"/>
                  </a:lnTo>
                  <a:lnTo>
                    <a:pt x="449579" y="14477"/>
                  </a:lnTo>
                  <a:lnTo>
                    <a:pt x="463296" y="28956"/>
                  </a:lnTo>
                  <a:lnTo>
                    <a:pt x="463296" y="312419"/>
                  </a:lnTo>
                  <a:lnTo>
                    <a:pt x="477774" y="312419"/>
                  </a:lnTo>
                  <a:close/>
                </a:path>
                <a:path w="478154" h="312419">
                  <a:moveTo>
                    <a:pt x="28955" y="28956"/>
                  </a:moveTo>
                  <a:lnTo>
                    <a:pt x="28955" y="14477"/>
                  </a:lnTo>
                  <a:lnTo>
                    <a:pt x="14477" y="28956"/>
                  </a:lnTo>
                  <a:lnTo>
                    <a:pt x="28955" y="28956"/>
                  </a:lnTo>
                  <a:close/>
                </a:path>
                <a:path w="478154" h="312419">
                  <a:moveTo>
                    <a:pt x="28955" y="284225"/>
                  </a:moveTo>
                  <a:lnTo>
                    <a:pt x="28955" y="28956"/>
                  </a:lnTo>
                  <a:lnTo>
                    <a:pt x="14477" y="28956"/>
                  </a:lnTo>
                  <a:lnTo>
                    <a:pt x="14477" y="284225"/>
                  </a:lnTo>
                  <a:lnTo>
                    <a:pt x="28955" y="284225"/>
                  </a:lnTo>
                  <a:close/>
                </a:path>
                <a:path w="478154" h="312419">
                  <a:moveTo>
                    <a:pt x="463296" y="284225"/>
                  </a:moveTo>
                  <a:lnTo>
                    <a:pt x="14477" y="284225"/>
                  </a:lnTo>
                  <a:lnTo>
                    <a:pt x="28955" y="298703"/>
                  </a:lnTo>
                  <a:lnTo>
                    <a:pt x="28955" y="312419"/>
                  </a:lnTo>
                  <a:lnTo>
                    <a:pt x="449579" y="312419"/>
                  </a:lnTo>
                  <a:lnTo>
                    <a:pt x="449579" y="298703"/>
                  </a:lnTo>
                  <a:lnTo>
                    <a:pt x="463296" y="284225"/>
                  </a:lnTo>
                  <a:close/>
                </a:path>
                <a:path w="478154" h="312419">
                  <a:moveTo>
                    <a:pt x="28955" y="312419"/>
                  </a:moveTo>
                  <a:lnTo>
                    <a:pt x="28955" y="298703"/>
                  </a:lnTo>
                  <a:lnTo>
                    <a:pt x="14477" y="284225"/>
                  </a:lnTo>
                  <a:lnTo>
                    <a:pt x="14477" y="312419"/>
                  </a:lnTo>
                  <a:lnTo>
                    <a:pt x="28955" y="312419"/>
                  </a:lnTo>
                  <a:close/>
                </a:path>
                <a:path w="478154" h="312419">
                  <a:moveTo>
                    <a:pt x="463296" y="28956"/>
                  </a:moveTo>
                  <a:lnTo>
                    <a:pt x="449579" y="14477"/>
                  </a:lnTo>
                  <a:lnTo>
                    <a:pt x="449579" y="28956"/>
                  </a:lnTo>
                  <a:lnTo>
                    <a:pt x="463296" y="28956"/>
                  </a:lnTo>
                  <a:close/>
                </a:path>
                <a:path w="478154" h="312419">
                  <a:moveTo>
                    <a:pt x="463296" y="284225"/>
                  </a:moveTo>
                  <a:lnTo>
                    <a:pt x="463296" y="28956"/>
                  </a:lnTo>
                  <a:lnTo>
                    <a:pt x="449579" y="28956"/>
                  </a:lnTo>
                  <a:lnTo>
                    <a:pt x="449579" y="284225"/>
                  </a:lnTo>
                  <a:lnTo>
                    <a:pt x="463296" y="284225"/>
                  </a:lnTo>
                  <a:close/>
                </a:path>
                <a:path w="478154" h="312419">
                  <a:moveTo>
                    <a:pt x="463296" y="312419"/>
                  </a:moveTo>
                  <a:lnTo>
                    <a:pt x="463296" y="284225"/>
                  </a:lnTo>
                  <a:lnTo>
                    <a:pt x="449579" y="298703"/>
                  </a:lnTo>
                  <a:lnTo>
                    <a:pt x="449579" y="312419"/>
                  </a:lnTo>
                  <a:lnTo>
                    <a:pt x="463296" y="312419"/>
                  </a:lnTo>
                  <a:close/>
                </a:path>
              </a:pathLst>
            </a:custGeom>
            <a:solidFill>
              <a:srgbClr val="000000"/>
            </a:solidFill>
          </p:spPr>
          <p:txBody>
            <a:bodyPr wrap="square" lIns="0" tIns="0" rIns="0" bIns="0" rtlCol="0"/>
            <a:lstStyle/>
            <a:p>
              <a:endParaRPr/>
            </a:p>
          </p:txBody>
        </p:sp>
        <p:sp>
          <p:nvSpPr>
            <p:cNvPr id="22" name="object 20"/>
            <p:cNvSpPr/>
            <p:nvPr/>
          </p:nvSpPr>
          <p:spPr>
            <a:xfrm>
              <a:off x="7190231" y="2612135"/>
              <a:ext cx="314325" cy="85725"/>
            </a:xfrm>
            <a:custGeom>
              <a:avLst/>
              <a:gdLst/>
              <a:ahLst/>
              <a:cxnLst/>
              <a:rect l="l" t="t" r="r" b="b"/>
              <a:pathLst>
                <a:path w="314325" h="85725">
                  <a:moveTo>
                    <a:pt x="243077" y="57150"/>
                  </a:moveTo>
                  <a:lnTo>
                    <a:pt x="243077" y="28194"/>
                  </a:lnTo>
                  <a:lnTo>
                    <a:pt x="0" y="28194"/>
                  </a:lnTo>
                  <a:lnTo>
                    <a:pt x="0" y="57150"/>
                  </a:lnTo>
                  <a:lnTo>
                    <a:pt x="243077" y="57150"/>
                  </a:lnTo>
                  <a:close/>
                </a:path>
                <a:path w="314325" h="85725">
                  <a:moveTo>
                    <a:pt x="313944" y="42672"/>
                  </a:moveTo>
                  <a:lnTo>
                    <a:pt x="228600" y="0"/>
                  </a:lnTo>
                  <a:lnTo>
                    <a:pt x="228600" y="28194"/>
                  </a:lnTo>
                  <a:lnTo>
                    <a:pt x="243077" y="28194"/>
                  </a:lnTo>
                  <a:lnTo>
                    <a:pt x="243077" y="78105"/>
                  </a:lnTo>
                  <a:lnTo>
                    <a:pt x="313944" y="42672"/>
                  </a:lnTo>
                  <a:close/>
                </a:path>
                <a:path w="314325" h="85725">
                  <a:moveTo>
                    <a:pt x="243077" y="78105"/>
                  </a:moveTo>
                  <a:lnTo>
                    <a:pt x="243077" y="57150"/>
                  </a:lnTo>
                  <a:lnTo>
                    <a:pt x="228600" y="57150"/>
                  </a:lnTo>
                  <a:lnTo>
                    <a:pt x="228600" y="85344"/>
                  </a:lnTo>
                  <a:lnTo>
                    <a:pt x="243077" y="78105"/>
                  </a:lnTo>
                  <a:close/>
                </a:path>
              </a:pathLst>
            </a:custGeom>
            <a:solidFill>
              <a:srgbClr val="000000"/>
            </a:solidFill>
          </p:spPr>
          <p:txBody>
            <a:bodyPr wrap="square" lIns="0" tIns="0" rIns="0" bIns="0" rtlCol="0"/>
            <a:lstStyle/>
            <a:p>
              <a:endParaRPr/>
            </a:p>
          </p:txBody>
        </p:sp>
        <p:sp>
          <p:nvSpPr>
            <p:cNvPr id="23" name="object 21"/>
            <p:cNvSpPr/>
            <p:nvPr/>
          </p:nvSpPr>
          <p:spPr>
            <a:xfrm>
              <a:off x="5285232" y="2405633"/>
              <a:ext cx="314325" cy="85725"/>
            </a:xfrm>
            <a:custGeom>
              <a:avLst/>
              <a:gdLst/>
              <a:ahLst/>
              <a:cxnLst/>
              <a:rect l="l" t="t" r="r" b="b"/>
              <a:pathLst>
                <a:path w="314325" h="85725">
                  <a:moveTo>
                    <a:pt x="243077" y="57150"/>
                  </a:moveTo>
                  <a:lnTo>
                    <a:pt x="243077" y="28193"/>
                  </a:lnTo>
                  <a:lnTo>
                    <a:pt x="0" y="28193"/>
                  </a:lnTo>
                  <a:lnTo>
                    <a:pt x="0" y="57150"/>
                  </a:lnTo>
                  <a:lnTo>
                    <a:pt x="243077" y="57150"/>
                  </a:lnTo>
                  <a:close/>
                </a:path>
                <a:path w="314325" h="85725">
                  <a:moveTo>
                    <a:pt x="313943" y="42672"/>
                  </a:moveTo>
                  <a:lnTo>
                    <a:pt x="228600" y="0"/>
                  </a:lnTo>
                  <a:lnTo>
                    <a:pt x="228600" y="28193"/>
                  </a:lnTo>
                  <a:lnTo>
                    <a:pt x="243077" y="28193"/>
                  </a:lnTo>
                  <a:lnTo>
                    <a:pt x="243077" y="78105"/>
                  </a:lnTo>
                  <a:lnTo>
                    <a:pt x="313943" y="42672"/>
                  </a:lnTo>
                  <a:close/>
                </a:path>
                <a:path w="314325" h="85725">
                  <a:moveTo>
                    <a:pt x="243077" y="78105"/>
                  </a:moveTo>
                  <a:lnTo>
                    <a:pt x="243077" y="57150"/>
                  </a:lnTo>
                  <a:lnTo>
                    <a:pt x="228600" y="57150"/>
                  </a:lnTo>
                  <a:lnTo>
                    <a:pt x="228600" y="85343"/>
                  </a:lnTo>
                  <a:lnTo>
                    <a:pt x="243077" y="78105"/>
                  </a:lnTo>
                  <a:close/>
                </a:path>
              </a:pathLst>
            </a:custGeom>
            <a:solidFill>
              <a:srgbClr val="000000"/>
            </a:solidFill>
          </p:spPr>
          <p:txBody>
            <a:bodyPr wrap="square" lIns="0" tIns="0" rIns="0" bIns="0" rtlCol="0"/>
            <a:lstStyle/>
            <a:p>
              <a:endParaRPr/>
            </a:p>
          </p:txBody>
        </p:sp>
        <p:sp>
          <p:nvSpPr>
            <p:cNvPr id="24" name="object 22"/>
            <p:cNvSpPr/>
            <p:nvPr/>
          </p:nvSpPr>
          <p:spPr>
            <a:xfrm>
              <a:off x="6749033" y="2939033"/>
              <a:ext cx="448945" cy="284480"/>
            </a:xfrm>
            <a:custGeom>
              <a:avLst/>
              <a:gdLst/>
              <a:ahLst/>
              <a:cxnLst/>
              <a:rect l="l" t="t" r="r" b="b"/>
              <a:pathLst>
                <a:path w="448945" h="284480">
                  <a:moveTo>
                    <a:pt x="0" y="0"/>
                  </a:moveTo>
                  <a:lnTo>
                    <a:pt x="0" y="284225"/>
                  </a:lnTo>
                  <a:lnTo>
                    <a:pt x="448818" y="284225"/>
                  </a:lnTo>
                  <a:lnTo>
                    <a:pt x="448818" y="0"/>
                  </a:lnTo>
                  <a:lnTo>
                    <a:pt x="0" y="0"/>
                  </a:lnTo>
                  <a:close/>
                </a:path>
              </a:pathLst>
            </a:custGeom>
            <a:solidFill>
              <a:srgbClr val="66FFFF"/>
            </a:solidFill>
          </p:spPr>
          <p:txBody>
            <a:bodyPr wrap="square" lIns="0" tIns="0" rIns="0" bIns="0" rtlCol="0"/>
            <a:lstStyle/>
            <a:p>
              <a:endParaRPr/>
            </a:p>
          </p:txBody>
        </p:sp>
        <p:sp>
          <p:nvSpPr>
            <p:cNvPr id="25" name="object 23"/>
            <p:cNvSpPr/>
            <p:nvPr/>
          </p:nvSpPr>
          <p:spPr>
            <a:xfrm>
              <a:off x="6734556" y="2924555"/>
              <a:ext cx="478155" cy="312420"/>
            </a:xfrm>
            <a:custGeom>
              <a:avLst/>
              <a:gdLst/>
              <a:ahLst/>
              <a:cxnLst/>
              <a:rect l="l" t="t" r="r" b="b"/>
              <a:pathLst>
                <a:path w="478154" h="312419">
                  <a:moveTo>
                    <a:pt x="477774" y="312419"/>
                  </a:moveTo>
                  <a:lnTo>
                    <a:pt x="477774" y="0"/>
                  </a:lnTo>
                  <a:lnTo>
                    <a:pt x="0" y="0"/>
                  </a:lnTo>
                  <a:lnTo>
                    <a:pt x="0" y="312419"/>
                  </a:lnTo>
                  <a:lnTo>
                    <a:pt x="14477" y="312419"/>
                  </a:lnTo>
                  <a:lnTo>
                    <a:pt x="14477" y="28193"/>
                  </a:lnTo>
                  <a:lnTo>
                    <a:pt x="28194" y="14477"/>
                  </a:lnTo>
                  <a:lnTo>
                    <a:pt x="28194" y="28193"/>
                  </a:lnTo>
                  <a:lnTo>
                    <a:pt x="449579" y="28193"/>
                  </a:lnTo>
                  <a:lnTo>
                    <a:pt x="449579" y="14477"/>
                  </a:lnTo>
                  <a:lnTo>
                    <a:pt x="463296" y="28193"/>
                  </a:lnTo>
                  <a:lnTo>
                    <a:pt x="463296" y="312419"/>
                  </a:lnTo>
                  <a:lnTo>
                    <a:pt x="477774" y="312419"/>
                  </a:lnTo>
                  <a:close/>
                </a:path>
                <a:path w="478154" h="312419">
                  <a:moveTo>
                    <a:pt x="28194" y="28193"/>
                  </a:moveTo>
                  <a:lnTo>
                    <a:pt x="28194" y="14477"/>
                  </a:lnTo>
                  <a:lnTo>
                    <a:pt x="14477" y="28193"/>
                  </a:lnTo>
                  <a:lnTo>
                    <a:pt x="28194" y="28193"/>
                  </a:lnTo>
                  <a:close/>
                </a:path>
                <a:path w="478154" h="312419">
                  <a:moveTo>
                    <a:pt x="28194" y="284225"/>
                  </a:moveTo>
                  <a:lnTo>
                    <a:pt x="28194" y="28193"/>
                  </a:lnTo>
                  <a:lnTo>
                    <a:pt x="14477" y="28193"/>
                  </a:lnTo>
                  <a:lnTo>
                    <a:pt x="14477" y="284225"/>
                  </a:lnTo>
                  <a:lnTo>
                    <a:pt x="28194" y="284225"/>
                  </a:lnTo>
                  <a:close/>
                </a:path>
                <a:path w="478154" h="312419">
                  <a:moveTo>
                    <a:pt x="463296" y="284225"/>
                  </a:moveTo>
                  <a:lnTo>
                    <a:pt x="14477" y="284225"/>
                  </a:lnTo>
                  <a:lnTo>
                    <a:pt x="28194" y="298704"/>
                  </a:lnTo>
                  <a:lnTo>
                    <a:pt x="28194" y="312419"/>
                  </a:lnTo>
                  <a:lnTo>
                    <a:pt x="449579" y="312419"/>
                  </a:lnTo>
                  <a:lnTo>
                    <a:pt x="449579" y="298704"/>
                  </a:lnTo>
                  <a:lnTo>
                    <a:pt x="463296" y="284225"/>
                  </a:lnTo>
                  <a:close/>
                </a:path>
                <a:path w="478154" h="312419">
                  <a:moveTo>
                    <a:pt x="28194" y="312419"/>
                  </a:moveTo>
                  <a:lnTo>
                    <a:pt x="28194" y="298704"/>
                  </a:lnTo>
                  <a:lnTo>
                    <a:pt x="14477" y="284225"/>
                  </a:lnTo>
                  <a:lnTo>
                    <a:pt x="14477" y="312419"/>
                  </a:lnTo>
                  <a:lnTo>
                    <a:pt x="28194" y="312419"/>
                  </a:lnTo>
                  <a:close/>
                </a:path>
                <a:path w="478154" h="312419">
                  <a:moveTo>
                    <a:pt x="463296" y="28193"/>
                  </a:moveTo>
                  <a:lnTo>
                    <a:pt x="449579" y="14477"/>
                  </a:lnTo>
                  <a:lnTo>
                    <a:pt x="449579" y="28193"/>
                  </a:lnTo>
                  <a:lnTo>
                    <a:pt x="463296" y="28193"/>
                  </a:lnTo>
                  <a:close/>
                </a:path>
                <a:path w="478154" h="312419">
                  <a:moveTo>
                    <a:pt x="463296" y="284225"/>
                  </a:moveTo>
                  <a:lnTo>
                    <a:pt x="463296" y="28193"/>
                  </a:lnTo>
                  <a:lnTo>
                    <a:pt x="449579" y="28193"/>
                  </a:lnTo>
                  <a:lnTo>
                    <a:pt x="449579" y="284225"/>
                  </a:lnTo>
                  <a:lnTo>
                    <a:pt x="463296" y="284225"/>
                  </a:lnTo>
                  <a:close/>
                </a:path>
                <a:path w="478154" h="312419">
                  <a:moveTo>
                    <a:pt x="463296" y="312419"/>
                  </a:moveTo>
                  <a:lnTo>
                    <a:pt x="463296" y="284225"/>
                  </a:lnTo>
                  <a:lnTo>
                    <a:pt x="449579" y="298704"/>
                  </a:lnTo>
                  <a:lnTo>
                    <a:pt x="449579" y="312419"/>
                  </a:lnTo>
                  <a:lnTo>
                    <a:pt x="463296" y="312419"/>
                  </a:lnTo>
                  <a:close/>
                </a:path>
              </a:pathLst>
            </a:custGeom>
            <a:solidFill>
              <a:srgbClr val="000000"/>
            </a:solidFill>
          </p:spPr>
          <p:txBody>
            <a:bodyPr wrap="square" lIns="0" tIns="0" rIns="0" bIns="0" rtlCol="0"/>
            <a:lstStyle/>
            <a:p>
              <a:endParaRPr/>
            </a:p>
          </p:txBody>
        </p:sp>
        <p:sp>
          <p:nvSpPr>
            <p:cNvPr id="26" name="object 24"/>
            <p:cNvSpPr/>
            <p:nvPr/>
          </p:nvSpPr>
          <p:spPr>
            <a:xfrm>
              <a:off x="7188707" y="3027426"/>
              <a:ext cx="314325" cy="86360"/>
            </a:xfrm>
            <a:custGeom>
              <a:avLst/>
              <a:gdLst/>
              <a:ahLst/>
              <a:cxnLst/>
              <a:rect l="l" t="t" r="r" b="b"/>
              <a:pathLst>
                <a:path w="314325" h="86360">
                  <a:moveTo>
                    <a:pt x="243077" y="57149"/>
                  </a:moveTo>
                  <a:lnTo>
                    <a:pt x="243077" y="28955"/>
                  </a:lnTo>
                  <a:lnTo>
                    <a:pt x="0" y="28955"/>
                  </a:lnTo>
                  <a:lnTo>
                    <a:pt x="0" y="57149"/>
                  </a:lnTo>
                  <a:lnTo>
                    <a:pt x="243077" y="57149"/>
                  </a:lnTo>
                  <a:close/>
                </a:path>
                <a:path w="314325" h="86360">
                  <a:moveTo>
                    <a:pt x="313944" y="43433"/>
                  </a:moveTo>
                  <a:lnTo>
                    <a:pt x="228600" y="0"/>
                  </a:lnTo>
                  <a:lnTo>
                    <a:pt x="228600" y="28955"/>
                  </a:lnTo>
                  <a:lnTo>
                    <a:pt x="243077" y="28955"/>
                  </a:lnTo>
                  <a:lnTo>
                    <a:pt x="243077" y="78866"/>
                  </a:lnTo>
                  <a:lnTo>
                    <a:pt x="313944" y="43433"/>
                  </a:lnTo>
                  <a:close/>
                </a:path>
                <a:path w="314325" h="86360">
                  <a:moveTo>
                    <a:pt x="243077" y="78866"/>
                  </a:moveTo>
                  <a:lnTo>
                    <a:pt x="243077" y="57149"/>
                  </a:lnTo>
                  <a:lnTo>
                    <a:pt x="228600" y="57149"/>
                  </a:lnTo>
                  <a:lnTo>
                    <a:pt x="228600" y="86105"/>
                  </a:lnTo>
                  <a:lnTo>
                    <a:pt x="243077" y="78866"/>
                  </a:lnTo>
                  <a:close/>
                </a:path>
              </a:pathLst>
            </a:custGeom>
            <a:solidFill>
              <a:srgbClr val="000000"/>
            </a:solidFill>
          </p:spPr>
          <p:txBody>
            <a:bodyPr wrap="square" lIns="0" tIns="0" rIns="0" bIns="0" rtlCol="0"/>
            <a:lstStyle/>
            <a:p>
              <a:endParaRPr/>
            </a:p>
          </p:txBody>
        </p:sp>
        <p:sp>
          <p:nvSpPr>
            <p:cNvPr id="27" name="object 25"/>
            <p:cNvSpPr/>
            <p:nvPr/>
          </p:nvSpPr>
          <p:spPr>
            <a:xfrm>
              <a:off x="5283708" y="2823210"/>
              <a:ext cx="314325" cy="85725"/>
            </a:xfrm>
            <a:custGeom>
              <a:avLst/>
              <a:gdLst/>
              <a:ahLst/>
              <a:cxnLst/>
              <a:rect l="l" t="t" r="r" b="b"/>
              <a:pathLst>
                <a:path w="314325" h="85725">
                  <a:moveTo>
                    <a:pt x="243077" y="57150"/>
                  </a:moveTo>
                  <a:lnTo>
                    <a:pt x="243077" y="28194"/>
                  </a:lnTo>
                  <a:lnTo>
                    <a:pt x="0" y="28194"/>
                  </a:lnTo>
                  <a:lnTo>
                    <a:pt x="0" y="57150"/>
                  </a:lnTo>
                  <a:lnTo>
                    <a:pt x="243077" y="57150"/>
                  </a:lnTo>
                  <a:close/>
                </a:path>
                <a:path w="314325" h="85725">
                  <a:moveTo>
                    <a:pt x="313943" y="42672"/>
                  </a:moveTo>
                  <a:lnTo>
                    <a:pt x="228600" y="0"/>
                  </a:lnTo>
                  <a:lnTo>
                    <a:pt x="228600" y="28194"/>
                  </a:lnTo>
                  <a:lnTo>
                    <a:pt x="243077" y="28194"/>
                  </a:lnTo>
                  <a:lnTo>
                    <a:pt x="243077" y="78105"/>
                  </a:lnTo>
                  <a:lnTo>
                    <a:pt x="313943" y="42672"/>
                  </a:lnTo>
                  <a:close/>
                </a:path>
                <a:path w="314325" h="85725">
                  <a:moveTo>
                    <a:pt x="243077" y="78105"/>
                  </a:moveTo>
                  <a:lnTo>
                    <a:pt x="243077" y="57150"/>
                  </a:lnTo>
                  <a:lnTo>
                    <a:pt x="228600" y="57150"/>
                  </a:lnTo>
                  <a:lnTo>
                    <a:pt x="228600" y="85344"/>
                  </a:lnTo>
                  <a:lnTo>
                    <a:pt x="243077" y="78105"/>
                  </a:lnTo>
                  <a:close/>
                </a:path>
              </a:pathLst>
            </a:custGeom>
            <a:solidFill>
              <a:srgbClr val="000000"/>
            </a:solidFill>
          </p:spPr>
          <p:txBody>
            <a:bodyPr wrap="square" lIns="0" tIns="0" rIns="0" bIns="0" rtlCol="0"/>
            <a:lstStyle/>
            <a:p>
              <a:endParaRPr/>
            </a:p>
          </p:txBody>
        </p:sp>
        <p:sp>
          <p:nvSpPr>
            <p:cNvPr id="28" name="object 26"/>
            <p:cNvSpPr/>
            <p:nvPr/>
          </p:nvSpPr>
          <p:spPr>
            <a:xfrm>
              <a:off x="5275326" y="3251453"/>
              <a:ext cx="314960" cy="86360"/>
            </a:xfrm>
            <a:custGeom>
              <a:avLst/>
              <a:gdLst/>
              <a:ahLst/>
              <a:cxnLst/>
              <a:rect l="l" t="t" r="r" b="b"/>
              <a:pathLst>
                <a:path w="314960" h="86360">
                  <a:moveTo>
                    <a:pt x="243077" y="57150"/>
                  </a:moveTo>
                  <a:lnTo>
                    <a:pt x="243077" y="28955"/>
                  </a:lnTo>
                  <a:lnTo>
                    <a:pt x="0" y="28955"/>
                  </a:lnTo>
                  <a:lnTo>
                    <a:pt x="0" y="57150"/>
                  </a:lnTo>
                  <a:lnTo>
                    <a:pt x="243077" y="57150"/>
                  </a:lnTo>
                  <a:close/>
                </a:path>
                <a:path w="314960" h="86360">
                  <a:moveTo>
                    <a:pt x="314706" y="42672"/>
                  </a:moveTo>
                  <a:lnTo>
                    <a:pt x="228600" y="0"/>
                  </a:lnTo>
                  <a:lnTo>
                    <a:pt x="228600" y="28955"/>
                  </a:lnTo>
                  <a:lnTo>
                    <a:pt x="243077" y="28955"/>
                  </a:lnTo>
                  <a:lnTo>
                    <a:pt x="243077" y="78802"/>
                  </a:lnTo>
                  <a:lnTo>
                    <a:pt x="314706" y="42672"/>
                  </a:lnTo>
                  <a:close/>
                </a:path>
                <a:path w="314960" h="86360">
                  <a:moveTo>
                    <a:pt x="243077" y="78802"/>
                  </a:moveTo>
                  <a:lnTo>
                    <a:pt x="243077" y="57150"/>
                  </a:lnTo>
                  <a:lnTo>
                    <a:pt x="228600" y="57150"/>
                  </a:lnTo>
                  <a:lnTo>
                    <a:pt x="228600" y="86106"/>
                  </a:lnTo>
                  <a:lnTo>
                    <a:pt x="243077" y="78802"/>
                  </a:lnTo>
                  <a:close/>
                </a:path>
              </a:pathLst>
            </a:custGeom>
            <a:solidFill>
              <a:srgbClr val="000000"/>
            </a:solidFill>
          </p:spPr>
          <p:txBody>
            <a:bodyPr wrap="square" lIns="0" tIns="0" rIns="0" bIns="0" rtlCol="0"/>
            <a:lstStyle/>
            <a:p>
              <a:endParaRPr/>
            </a:p>
          </p:txBody>
        </p:sp>
        <p:sp>
          <p:nvSpPr>
            <p:cNvPr id="29" name="object 27"/>
            <p:cNvSpPr/>
            <p:nvPr/>
          </p:nvSpPr>
          <p:spPr>
            <a:xfrm>
              <a:off x="6434328" y="2599182"/>
              <a:ext cx="314960" cy="85725"/>
            </a:xfrm>
            <a:custGeom>
              <a:avLst/>
              <a:gdLst/>
              <a:ahLst/>
              <a:cxnLst/>
              <a:rect l="l" t="t" r="r" b="b"/>
              <a:pathLst>
                <a:path w="314959" h="85725">
                  <a:moveTo>
                    <a:pt x="243077" y="57150"/>
                  </a:moveTo>
                  <a:lnTo>
                    <a:pt x="243077" y="28193"/>
                  </a:lnTo>
                  <a:lnTo>
                    <a:pt x="0" y="28193"/>
                  </a:lnTo>
                  <a:lnTo>
                    <a:pt x="0" y="57150"/>
                  </a:lnTo>
                  <a:lnTo>
                    <a:pt x="243077" y="57150"/>
                  </a:lnTo>
                  <a:close/>
                </a:path>
                <a:path w="314959" h="85725">
                  <a:moveTo>
                    <a:pt x="314705" y="42672"/>
                  </a:moveTo>
                  <a:lnTo>
                    <a:pt x="228600" y="0"/>
                  </a:lnTo>
                  <a:lnTo>
                    <a:pt x="228600" y="28193"/>
                  </a:lnTo>
                  <a:lnTo>
                    <a:pt x="243077" y="28193"/>
                  </a:lnTo>
                  <a:lnTo>
                    <a:pt x="243077" y="78169"/>
                  </a:lnTo>
                  <a:lnTo>
                    <a:pt x="314705" y="42672"/>
                  </a:lnTo>
                  <a:close/>
                </a:path>
                <a:path w="314959" h="85725">
                  <a:moveTo>
                    <a:pt x="243077" y="78169"/>
                  </a:moveTo>
                  <a:lnTo>
                    <a:pt x="243077" y="57150"/>
                  </a:lnTo>
                  <a:lnTo>
                    <a:pt x="228600" y="57150"/>
                  </a:lnTo>
                  <a:lnTo>
                    <a:pt x="228600" y="85343"/>
                  </a:lnTo>
                  <a:lnTo>
                    <a:pt x="243077" y="78169"/>
                  </a:lnTo>
                  <a:close/>
                </a:path>
              </a:pathLst>
            </a:custGeom>
            <a:solidFill>
              <a:srgbClr val="000000"/>
            </a:solidFill>
          </p:spPr>
          <p:txBody>
            <a:bodyPr wrap="square" lIns="0" tIns="0" rIns="0" bIns="0" rtlCol="0"/>
            <a:lstStyle/>
            <a:p>
              <a:endParaRPr/>
            </a:p>
          </p:txBody>
        </p:sp>
        <p:sp>
          <p:nvSpPr>
            <p:cNvPr id="30" name="object 28"/>
            <p:cNvSpPr/>
            <p:nvPr/>
          </p:nvSpPr>
          <p:spPr>
            <a:xfrm>
              <a:off x="6434328" y="3040379"/>
              <a:ext cx="316230" cy="86360"/>
            </a:xfrm>
            <a:custGeom>
              <a:avLst/>
              <a:gdLst/>
              <a:ahLst/>
              <a:cxnLst/>
              <a:rect l="l" t="t" r="r" b="b"/>
              <a:pathLst>
                <a:path w="316229" h="86360">
                  <a:moveTo>
                    <a:pt x="244601" y="57150"/>
                  </a:moveTo>
                  <a:lnTo>
                    <a:pt x="244601" y="28956"/>
                  </a:lnTo>
                  <a:lnTo>
                    <a:pt x="0" y="28956"/>
                  </a:lnTo>
                  <a:lnTo>
                    <a:pt x="0" y="57150"/>
                  </a:lnTo>
                  <a:lnTo>
                    <a:pt x="244601" y="57150"/>
                  </a:lnTo>
                  <a:close/>
                </a:path>
                <a:path w="316229" h="86360">
                  <a:moveTo>
                    <a:pt x="316229" y="42671"/>
                  </a:moveTo>
                  <a:lnTo>
                    <a:pt x="230124" y="0"/>
                  </a:lnTo>
                  <a:lnTo>
                    <a:pt x="230124" y="28956"/>
                  </a:lnTo>
                  <a:lnTo>
                    <a:pt x="244601" y="28956"/>
                  </a:lnTo>
                  <a:lnTo>
                    <a:pt x="244601" y="78802"/>
                  </a:lnTo>
                  <a:lnTo>
                    <a:pt x="316229" y="42671"/>
                  </a:lnTo>
                  <a:close/>
                </a:path>
                <a:path w="316229" h="86360">
                  <a:moveTo>
                    <a:pt x="244601" y="78802"/>
                  </a:moveTo>
                  <a:lnTo>
                    <a:pt x="244601" y="57150"/>
                  </a:lnTo>
                  <a:lnTo>
                    <a:pt x="230124" y="57150"/>
                  </a:lnTo>
                  <a:lnTo>
                    <a:pt x="230124" y="86106"/>
                  </a:lnTo>
                  <a:lnTo>
                    <a:pt x="244601" y="78802"/>
                  </a:lnTo>
                  <a:close/>
                </a:path>
              </a:pathLst>
            </a:custGeom>
            <a:solidFill>
              <a:srgbClr val="000000"/>
            </a:solidFill>
          </p:spPr>
          <p:txBody>
            <a:bodyPr wrap="square" lIns="0" tIns="0" rIns="0" bIns="0" rtlCol="0"/>
            <a:lstStyle/>
            <a:p>
              <a:endParaRPr/>
            </a:p>
          </p:txBody>
        </p:sp>
        <p:sp>
          <p:nvSpPr>
            <p:cNvPr id="31" name="object 29"/>
            <p:cNvSpPr/>
            <p:nvPr/>
          </p:nvSpPr>
          <p:spPr>
            <a:xfrm>
              <a:off x="5596128" y="2206751"/>
              <a:ext cx="857250" cy="1370330"/>
            </a:xfrm>
            <a:custGeom>
              <a:avLst/>
              <a:gdLst/>
              <a:ahLst/>
              <a:cxnLst/>
              <a:rect l="l" t="t" r="r" b="b"/>
              <a:pathLst>
                <a:path w="857250" h="1370329">
                  <a:moveTo>
                    <a:pt x="857250" y="1226058"/>
                  </a:moveTo>
                  <a:lnTo>
                    <a:pt x="857250" y="143255"/>
                  </a:lnTo>
                  <a:lnTo>
                    <a:pt x="856488" y="135635"/>
                  </a:lnTo>
                  <a:lnTo>
                    <a:pt x="846165" y="94129"/>
                  </a:lnTo>
                  <a:lnTo>
                    <a:pt x="824223" y="57412"/>
                  </a:lnTo>
                  <a:lnTo>
                    <a:pt x="793118" y="27961"/>
                  </a:lnTo>
                  <a:lnTo>
                    <a:pt x="755302" y="8252"/>
                  </a:lnTo>
                  <a:lnTo>
                    <a:pt x="713232" y="761"/>
                  </a:lnTo>
                  <a:lnTo>
                    <a:pt x="706374" y="0"/>
                  </a:lnTo>
                  <a:lnTo>
                    <a:pt x="150876" y="0"/>
                  </a:lnTo>
                  <a:lnTo>
                    <a:pt x="108102" y="6547"/>
                  </a:lnTo>
                  <a:lnTo>
                    <a:pt x="69602" y="24472"/>
                  </a:lnTo>
                  <a:lnTo>
                    <a:pt x="37629" y="52001"/>
                  </a:lnTo>
                  <a:lnTo>
                    <a:pt x="14438" y="87361"/>
                  </a:lnTo>
                  <a:lnTo>
                    <a:pt x="2285" y="128777"/>
                  </a:lnTo>
                  <a:lnTo>
                    <a:pt x="0" y="144017"/>
                  </a:lnTo>
                  <a:lnTo>
                    <a:pt x="0" y="1226820"/>
                  </a:lnTo>
                  <a:lnTo>
                    <a:pt x="762" y="1234440"/>
                  </a:lnTo>
                  <a:lnTo>
                    <a:pt x="2286" y="1242060"/>
                  </a:lnTo>
                  <a:lnTo>
                    <a:pt x="3048" y="1249680"/>
                  </a:lnTo>
                  <a:lnTo>
                    <a:pt x="10659" y="1274144"/>
                  </a:lnTo>
                  <a:lnTo>
                    <a:pt x="22078" y="1297224"/>
                  </a:lnTo>
                  <a:lnTo>
                    <a:pt x="25908" y="1302525"/>
                  </a:lnTo>
                  <a:lnTo>
                    <a:pt x="25908" y="138683"/>
                  </a:lnTo>
                  <a:lnTo>
                    <a:pt x="27432" y="131825"/>
                  </a:lnTo>
                  <a:lnTo>
                    <a:pt x="43910" y="86282"/>
                  </a:lnTo>
                  <a:lnTo>
                    <a:pt x="71627" y="54101"/>
                  </a:lnTo>
                  <a:lnTo>
                    <a:pt x="105835" y="34262"/>
                  </a:lnTo>
                  <a:lnTo>
                    <a:pt x="150876" y="25938"/>
                  </a:lnTo>
                  <a:lnTo>
                    <a:pt x="713994" y="26003"/>
                  </a:lnTo>
                  <a:lnTo>
                    <a:pt x="762498" y="38896"/>
                  </a:lnTo>
                  <a:lnTo>
                    <a:pt x="797642" y="65122"/>
                  </a:lnTo>
                  <a:lnTo>
                    <a:pt x="821822" y="101840"/>
                  </a:lnTo>
                  <a:lnTo>
                    <a:pt x="832104" y="145541"/>
                  </a:lnTo>
                  <a:lnTo>
                    <a:pt x="832104" y="1301186"/>
                  </a:lnTo>
                  <a:lnTo>
                    <a:pt x="849008" y="1268693"/>
                  </a:lnTo>
                  <a:lnTo>
                    <a:pt x="857250" y="1226058"/>
                  </a:lnTo>
                  <a:close/>
                </a:path>
                <a:path w="857250" h="1370329">
                  <a:moveTo>
                    <a:pt x="832104" y="1301186"/>
                  </a:moveTo>
                  <a:lnTo>
                    <a:pt x="832104" y="1226058"/>
                  </a:lnTo>
                  <a:lnTo>
                    <a:pt x="831341" y="1232154"/>
                  </a:lnTo>
                  <a:lnTo>
                    <a:pt x="818711" y="1275373"/>
                  </a:lnTo>
                  <a:lnTo>
                    <a:pt x="792680" y="1310397"/>
                  </a:lnTo>
                  <a:lnTo>
                    <a:pt x="756261" y="1334493"/>
                  </a:lnTo>
                  <a:lnTo>
                    <a:pt x="712470" y="1344930"/>
                  </a:lnTo>
                  <a:lnTo>
                    <a:pt x="151638" y="1344930"/>
                  </a:lnTo>
                  <a:lnTo>
                    <a:pt x="107074" y="1336775"/>
                  </a:lnTo>
                  <a:lnTo>
                    <a:pt x="69442" y="1314516"/>
                  </a:lnTo>
                  <a:lnTo>
                    <a:pt x="41665" y="1280604"/>
                  </a:lnTo>
                  <a:lnTo>
                    <a:pt x="26670" y="1237488"/>
                  </a:lnTo>
                  <a:lnTo>
                    <a:pt x="25908" y="1231392"/>
                  </a:lnTo>
                  <a:lnTo>
                    <a:pt x="25908" y="1302525"/>
                  </a:lnTo>
                  <a:lnTo>
                    <a:pt x="55626" y="1335786"/>
                  </a:lnTo>
                  <a:lnTo>
                    <a:pt x="95423" y="1359521"/>
                  </a:lnTo>
                  <a:lnTo>
                    <a:pt x="134281" y="1369186"/>
                  </a:lnTo>
                  <a:lnTo>
                    <a:pt x="713994" y="1370076"/>
                  </a:lnTo>
                  <a:lnTo>
                    <a:pt x="721614" y="1369314"/>
                  </a:lnTo>
                  <a:lnTo>
                    <a:pt x="763749" y="1358798"/>
                  </a:lnTo>
                  <a:lnTo>
                    <a:pt x="800319" y="1337139"/>
                  </a:lnTo>
                  <a:lnTo>
                    <a:pt x="829385" y="1306412"/>
                  </a:lnTo>
                  <a:lnTo>
                    <a:pt x="832104" y="1301186"/>
                  </a:lnTo>
                  <a:close/>
                </a:path>
              </a:pathLst>
            </a:custGeom>
            <a:solidFill>
              <a:srgbClr val="000000"/>
            </a:solidFill>
          </p:spPr>
          <p:txBody>
            <a:bodyPr wrap="square" lIns="0" tIns="0" rIns="0" bIns="0" rtlCol="0"/>
            <a:lstStyle/>
            <a:p>
              <a:endParaRPr/>
            </a:p>
          </p:txBody>
        </p:sp>
        <p:sp>
          <p:nvSpPr>
            <p:cNvPr id="32" name="object 31"/>
            <p:cNvSpPr/>
            <p:nvPr/>
          </p:nvSpPr>
          <p:spPr>
            <a:xfrm>
              <a:off x="2608326" y="2385060"/>
              <a:ext cx="159258" cy="160782"/>
            </a:xfrm>
            <a:prstGeom prst="rect">
              <a:avLst/>
            </a:prstGeom>
            <a:blipFill>
              <a:blip r:embed="rId3" cstate="print"/>
              <a:stretch>
                <a:fillRect/>
              </a:stretch>
            </a:blipFill>
          </p:spPr>
          <p:txBody>
            <a:bodyPr wrap="square" lIns="0" tIns="0" rIns="0" bIns="0" rtlCol="0"/>
            <a:lstStyle/>
            <a:p>
              <a:endParaRPr/>
            </a:p>
          </p:txBody>
        </p:sp>
        <p:sp>
          <p:nvSpPr>
            <p:cNvPr id="33" name="object 32"/>
            <p:cNvSpPr/>
            <p:nvPr/>
          </p:nvSpPr>
          <p:spPr>
            <a:xfrm>
              <a:off x="2595372" y="2795016"/>
              <a:ext cx="159258" cy="160782"/>
            </a:xfrm>
            <a:prstGeom prst="rect">
              <a:avLst/>
            </a:prstGeom>
            <a:blipFill>
              <a:blip r:embed="rId4" cstate="print"/>
              <a:stretch>
                <a:fillRect/>
              </a:stretch>
            </a:blipFill>
          </p:spPr>
          <p:txBody>
            <a:bodyPr wrap="square" lIns="0" tIns="0" rIns="0" bIns="0" rtlCol="0"/>
            <a:lstStyle/>
            <a:p>
              <a:endParaRPr/>
            </a:p>
          </p:txBody>
        </p:sp>
        <p:sp>
          <p:nvSpPr>
            <p:cNvPr id="34" name="object 33"/>
            <p:cNvSpPr/>
            <p:nvPr/>
          </p:nvSpPr>
          <p:spPr>
            <a:xfrm>
              <a:off x="2592323" y="3231642"/>
              <a:ext cx="159258" cy="160782"/>
            </a:xfrm>
            <a:prstGeom prst="rect">
              <a:avLst/>
            </a:prstGeom>
            <a:blipFill>
              <a:blip r:embed="rId5" cstate="print"/>
              <a:stretch>
                <a:fillRect/>
              </a:stretch>
            </a:blipFill>
          </p:spPr>
          <p:txBody>
            <a:bodyPr wrap="square" lIns="0" tIns="0" rIns="0" bIns="0" rtlCol="0"/>
            <a:lstStyle/>
            <a:p>
              <a:endParaRPr/>
            </a:p>
          </p:txBody>
        </p:sp>
        <p:sp>
          <p:nvSpPr>
            <p:cNvPr id="35" name="object 34"/>
            <p:cNvSpPr/>
            <p:nvPr/>
          </p:nvSpPr>
          <p:spPr>
            <a:xfrm>
              <a:off x="6762750" y="2574035"/>
              <a:ext cx="159257" cy="160782"/>
            </a:xfrm>
            <a:prstGeom prst="rect">
              <a:avLst/>
            </a:prstGeom>
            <a:blipFill>
              <a:blip r:embed="rId6" cstate="print"/>
              <a:stretch>
                <a:fillRect/>
              </a:stretch>
            </a:blipFill>
          </p:spPr>
          <p:txBody>
            <a:bodyPr wrap="square" lIns="0" tIns="0" rIns="0" bIns="0" rtlCol="0"/>
            <a:lstStyle/>
            <a:p>
              <a:endParaRPr/>
            </a:p>
          </p:txBody>
        </p:sp>
        <p:sp>
          <p:nvSpPr>
            <p:cNvPr id="36" name="object 35"/>
            <p:cNvSpPr/>
            <p:nvPr/>
          </p:nvSpPr>
          <p:spPr>
            <a:xfrm>
              <a:off x="6749795" y="2983992"/>
              <a:ext cx="159257" cy="160782"/>
            </a:xfrm>
            <a:prstGeom prst="rect">
              <a:avLst/>
            </a:prstGeom>
            <a:blipFill>
              <a:blip r:embed="rId7" cstate="print"/>
              <a:stretch>
                <a:fillRect/>
              </a:stretch>
            </a:blipFill>
          </p:spPr>
          <p:txBody>
            <a:bodyPr wrap="square" lIns="0" tIns="0" rIns="0" bIns="0" rtlCol="0"/>
            <a:lstStyle/>
            <a:p>
              <a:endParaRPr/>
            </a:p>
          </p:txBody>
        </p:sp>
      </p:grpSp>
      <p:sp>
        <p:nvSpPr>
          <p:cNvPr id="37" name="object 36"/>
          <p:cNvSpPr txBox="1"/>
          <p:nvPr/>
        </p:nvSpPr>
        <p:spPr>
          <a:xfrm>
            <a:off x="963422" y="3679952"/>
            <a:ext cx="7824470" cy="757555"/>
          </a:xfrm>
          <a:prstGeom prst="rect">
            <a:avLst/>
          </a:prstGeom>
        </p:spPr>
        <p:txBody>
          <a:bodyPr vert="horz" wrap="square" lIns="0" tIns="12700" rIns="0" bIns="0" rtlCol="0">
            <a:spAutoFit/>
          </a:bodyPr>
          <a:lstStyle/>
          <a:p>
            <a:pPr marL="12700" marR="5080">
              <a:lnSpc>
                <a:spcPct val="100000"/>
              </a:lnSpc>
              <a:spcBef>
                <a:spcPts val="100"/>
              </a:spcBef>
            </a:pPr>
            <a:r>
              <a:rPr sz="1600" spc="-5" dirty="0">
                <a:solidFill>
                  <a:srgbClr val="FF5050"/>
                </a:solidFill>
                <a:latin typeface="Arial"/>
                <a:cs typeface="Arial"/>
              </a:rPr>
              <a:t>Cutset retiming: </a:t>
            </a:r>
            <a:r>
              <a:rPr sz="1600" dirty="0">
                <a:latin typeface="Arial"/>
                <a:cs typeface="Arial"/>
              </a:rPr>
              <a:t>A </a:t>
            </a:r>
            <a:r>
              <a:rPr sz="1600" spc="-5" dirty="0">
                <a:latin typeface="Arial"/>
                <a:cs typeface="Arial"/>
              </a:rPr>
              <a:t>cutset intersects the edges, such that this would result in two disjoint  partitions of the edges being cut. </a:t>
            </a:r>
            <a:r>
              <a:rPr sz="1600" spc="-95" dirty="0">
                <a:latin typeface="Arial"/>
                <a:cs typeface="Arial"/>
              </a:rPr>
              <a:t>To </a:t>
            </a:r>
            <a:r>
              <a:rPr sz="1600" spc="-5" dirty="0">
                <a:latin typeface="Arial"/>
                <a:cs typeface="Arial"/>
              </a:rPr>
              <a:t>retime, delays are moved from the ingoing to the  outgoing edges or vice</a:t>
            </a:r>
            <a:r>
              <a:rPr sz="1600" dirty="0">
                <a:latin typeface="Arial"/>
                <a:cs typeface="Arial"/>
              </a:rPr>
              <a:t> </a:t>
            </a:r>
            <a:r>
              <a:rPr sz="1600" spc="-5" dirty="0">
                <a:latin typeface="Arial"/>
                <a:cs typeface="Arial"/>
              </a:rPr>
              <a:t>versa.</a:t>
            </a:r>
            <a:endParaRPr sz="1600" dirty="0">
              <a:latin typeface="Arial"/>
              <a:cs typeface="Arial"/>
            </a:endParaRPr>
          </a:p>
        </p:txBody>
      </p:sp>
      <p:sp>
        <p:nvSpPr>
          <p:cNvPr id="38" name="object 37"/>
          <p:cNvSpPr txBox="1"/>
          <p:nvPr/>
        </p:nvSpPr>
        <p:spPr>
          <a:xfrm>
            <a:off x="952181" y="5884035"/>
            <a:ext cx="3217545" cy="757555"/>
          </a:xfrm>
          <a:prstGeom prst="rect">
            <a:avLst/>
          </a:prstGeom>
        </p:spPr>
        <p:txBody>
          <a:bodyPr vert="horz" wrap="square" lIns="0" tIns="12700" rIns="0" bIns="0" rtlCol="0">
            <a:spAutoFit/>
          </a:bodyPr>
          <a:lstStyle/>
          <a:p>
            <a:pPr marL="12700">
              <a:lnSpc>
                <a:spcPct val="100000"/>
              </a:lnSpc>
              <a:spcBef>
                <a:spcPts val="100"/>
              </a:spcBef>
            </a:pPr>
            <a:r>
              <a:rPr sz="1600" spc="-5" dirty="0">
                <a:solidFill>
                  <a:srgbClr val="FF5050"/>
                </a:solidFill>
                <a:latin typeface="Arial"/>
                <a:cs typeface="Arial"/>
              </a:rPr>
              <a:t>Benefits of retiming:</a:t>
            </a:r>
            <a:endParaRPr sz="1600" dirty="0">
              <a:latin typeface="Arial"/>
              <a:cs typeface="Arial"/>
            </a:endParaRPr>
          </a:p>
          <a:p>
            <a:pPr marL="255270" indent="-128905">
              <a:lnSpc>
                <a:spcPct val="100000"/>
              </a:lnSpc>
              <a:buChar char="•"/>
              <a:tabLst>
                <a:tab pos="255904" algn="l"/>
              </a:tabLst>
            </a:pPr>
            <a:r>
              <a:rPr sz="1600" spc="-5" dirty="0">
                <a:latin typeface="Arial"/>
                <a:cs typeface="Arial"/>
              </a:rPr>
              <a:t>Modify critical path delay</a:t>
            </a:r>
            <a:endParaRPr sz="1600" dirty="0">
              <a:latin typeface="Arial"/>
              <a:cs typeface="Arial"/>
            </a:endParaRPr>
          </a:p>
          <a:p>
            <a:pPr marL="255270" indent="-128905">
              <a:lnSpc>
                <a:spcPct val="100000"/>
              </a:lnSpc>
              <a:buChar char="•"/>
              <a:tabLst>
                <a:tab pos="255904" algn="l"/>
              </a:tabLst>
            </a:pPr>
            <a:r>
              <a:rPr sz="1600" spc="-5" dirty="0">
                <a:latin typeface="Arial"/>
                <a:cs typeface="Arial"/>
              </a:rPr>
              <a:t>Reduce total number of</a:t>
            </a:r>
            <a:r>
              <a:rPr sz="1600" spc="-15" dirty="0">
                <a:latin typeface="Arial"/>
                <a:cs typeface="Arial"/>
              </a:rPr>
              <a:t> </a:t>
            </a:r>
            <a:r>
              <a:rPr sz="1600" spc="-5" dirty="0">
                <a:latin typeface="Arial"/>
                <a:cs typeface="Arial"/>
              </a:rPr>
              <a:t>registers</a:t>
            </a:r>
            <a:endParaRPr sz="1600" dirty="0">
              <a:latin typeface="Arial"/>
              <a:cs typeface="Arial"/>
            </a:endParaRPr>
          </a:p>
        </p:txBody>
      </p:sp>
      <p:grpSp>
        <p:nvGrpSpPr>
          <p:cNvPr id="55" name="群組 54">
            <a:extLst>
              <a:ext uri="{FF2B5EF4-FFF2-40B4-BE49-F238E27FC236}">
                <a16:creationId xmlns:a16="http://schemas.microsoft.com/office/drawing/2014/main" id="{FCA52244-5B76-4F65-BCB7-8E979D4F5993}"/>
              </a:ext>
            </a:extLst>
          </p:cNvPr>
          <p:cNvGrpSpPr/>
          <p:nvPr/>
        </p:nvGrpSpPr>
        <p:grpSpPr>
          <a:xfrm>
            <a:off x="4026408" y="4484370"/>
            <a:ext cx="2246630" cy="1984375"/>
            <a:chOff x="4026408" y="4484370"/>
            <a:chExt cx="2246630" cy="1984375"/>
          </a:xfrm>
        </p:grpSpPr>
        <p:sp>
          <p:nvSpPr>
            <p:cNvPr id="39" name="object 38"/>
            <p:cNvSpPr/>
            <p:nvPr/>
          </p:nvSpPr>
          <p:spPr>
            <a:xfrm>
              <a:off x="4351782" y="4824984"/>
              <a:ext cx="448945" cy="284480"/>
            </a:xfrm>
            <a:custGeom>
              <a:avLst/>
              <a:gdLst/>
              <a:ahLst/>
              <a:cxnLst/>
              <a:rect l="l" t="t" r="r" b="b"/>
              <a:pathLst>
                <a:path w="448945" h="284479">
                  <a:moveTo>
                    <a:pt x="0" y="0"/>
                  </a:moveTo>
                  <a:lnTo>
                    <a:pt x="0" y="284225"/>
                  </a:lnTo>
                  <a:lnTo>
                    <a:pt x="448817" y="284225"/>
                  </a:lnTo>
                  <a:lnTo>
                    <a:pt x="448817" y="0"/>
                  </a:lnTo>
                  <a:lnTo>
                    <a:pt x="0" y="0"/>
                  </a:lnTo>
                  <a:close/>
                </a:path>
              </a:pathLst>
            </a:custGeom>
            <a:solidFill>
              <a:srgbClr val="66FFFF"/>
            </a:solidFill>
          </p:spPr>
          <p:txBody>
            <a:bodyPr wrap="square" lIns="0" tIns="0" rIns="0" bIns="0" rtlCol="0"/>
            <a:lstStyle/>
            <a:p>
              <a:endParaRPr/>
            </a:p>
          </p:txBody>
        </p:sp>
        <p:sp>
          <p:nvSpPr>
            <p:cNvPr id="40" name="object 39"/>
            <p:cNvSpPr/>
            <p:nvPr/>
          </p:nvSpPr>
          <p:spPr>
            <a:xfrm>
              <a:off x="4337303" y="4810505"/>
              <a:ext cx="478155" cy="312420"/>
            </a:xfrm>
            <a:custGeom>
              <a:avLst/>
              <a:gdLst/>
              <a:ahLst/>
              <a:cxnLst/>
              <a:rect l="l" t="t" r="r" b="b"/>
              <a:pathLst>
                <a:path w="478154" h="312420">
                  <a:moveTo>
                    <a:pt x="477774" y="312420"/>
                  </a:moveTo>
                  <a:lnTo>
                    <a:pt x="477774" y="0"/>
                  </a:lnTo>
                  <a:lnTo>
                    <a:pt x="0" y="0"/>
                  </a:lnTo>
                  <a:lnTo>
                    <a:pt x="0" y="312420"/>
                  </a:lnTo>
                  <a:lnTo>
                    <a:pt x="14478" y="312420"/>
                  </a:lnTo>
                  <a:lnTo>
                    <a:pt x="14478" y="28194"/>
                  </a:lnTo>
                  <a:lnTo>
                    <a:pt x="28956" y="14478"/>
                  </a:lnTo>
                  <a:lnTo>
                    <a:pt x="28956" y="28194"/>
                  </a:lnTo>
                  <a:lnTo>
                    <a:pt x="449580" y="28194"/>
                  </a:lnTo>
                  <a:lnTo>
                    <a:pt x="449580" y="14478"/>
                  </a:lnTo>
                  <a:lnTo>
                    <a:pt x="463296" y="28194"/>
                  </a:lnTo>
                  <a:lnTo>
                    <a:pt x="463296" y="312420"/>
                  </a:lnTo>
                  <a:lnTo>
                    <a:pt x="477774" y="312420"/>
                  </a:lnTo>
                  <a:close/>
                </a:path>
                <a:path w="478154" h="312420">
                  <a:moveTo>
                    <a:pt x="28956" y="28194"/>
                  </a:moveTo>
                  <a:lnTo>
                    <a:pt x="28956" y="14478"/>
                  </a:lnTo>
                  <a:lnTo>
                    <a:pt x="14478" y="28194"/>
                  </a:lnTo>
                  <a:lnTo>
                    <a:pt x="28956" y="28194"/>
                  </a:lnTo>
                  <a:close/>
                </a:path>
                <a:path w="478154" h="312420">
                  <a:moveTo>
                    <a:pt x="28956" y="284226"/>
                  </a:moveTo>
                  <a:lnTo>
                    <a:pt x="28956" y="28194"/>
                  </a:lnTo>
                  <a:lnTo>
                    <a:pt x="14478" y="28194"/>
                  </a:lnTo>
                  <a:lnTo>
                    <a:pt x="14478" y="284226"/>
                  </a:lnTo>
                  <a:lnTo>
                    <a:pt x="28956" y="284226"/>
                  </a:lnTo>
                  <a:close/>
                </a:path>
                <a:path w="478154" h="312420">
                  <a:moveTo>
                    <a:pt x="463296" y="284226"/>
                  </a:moveTo>
                  <a:lnTo>
                    <a:pt x="14478" y="284226"/>
                  </a:lnTo>
                  <a:lnTo>
                    <a:pt x="28956" y="298704"/>
                  </a:lnTo>
                  <a:lnTo>
                    <a:pt x="28956" y="312420"/>
                  </a:lnTo>
                  <a:lnTo>
                    <a:pt x="449580" y="312420"/>
                  </a:lnTo>
                  <a:lnTo>
                    <a:pt x="449580" y="298704"/>
                  </a:lnTo>
                  <a:lnTo>
                    <a:pt x="463296" y="284226"/>
                  </a:lnTo>
                  <a:close/>
                </a:path>
                <a:path w="478154" h="312420">
                  <a:moveTo>
                    <a:pt x="28956" y="312420"/>
                  </a:moveTo>
                  <a:lnTo>
                    <a:pt x="28956" y="298704"/>
                  </a:lnTo>
                  <a:lnTo>
                    <a:pt x="14478" y="284226"/>
                  </a:lnTo>
                  <a:lnTo>
                    <a:pt x="14478" y="312420"/>
                  </a:lnTo>
                  <a:lnTo>
                    <a:pt x="28956" y="312420"/>
                  </a:lnTo>
                  <a:close/>
                </a:path>
                <a:path w="478154" h="312420">
                  <a:moveTo>
                    <a:pt x="463296" y="28194"/>
                  </a:moveTo>
                  <a:lnTo>
                    <a:pt x="449580" y="14478"/>
                  </a:lnTo>
                  <a:lnTo>
                    <a:pt x="449580" y="28194"/>
                  </a:lnTo>
                  <a:lnTo>
                    <a:pt x="463296" y="28194"/>
                  </a:lnTo>
                  <a:close/>
                </a:path>
                <a:path w="478154" h="312420">
                  <a:moveTo>
                    <a:pt x="463296" y="284226"/>
                  </a:moveTo>
                  <a:lnTo>
                    <a:pt x="463296" y="28194"/>
                  </a:lnTo>
                  <a:lnTo>
                    <a:pt x="449580" y="28194"/>
                  </a:lnTo>
                  <a:lnTo>
                    <a:pt x="449580" y="284226"/>
                  </a:lnTo>
                  <a:lnTo>
                    <a:pt x="463296" y="284226"/>
                  </a:lnTo>
                  <a:close/>
                </a:path>
                <a:path w="478154" h="312420">
                  <a:moveTo>
                    <a:pt x="463296" y="312420"/>
                  </a:moveTo>
                  <a:lnTo>
                    <a:pt x="463296" y="284226"/>
                  </a:lnTo>
                  <a:lnTo>
                    <a:pt x="449580" y="298704"/>
                  </a:lnTo>
                  <a:lnTo>
                    <a:pt x="449580" y="312420"/>
                  </a:lnTo>
                  <a:lnTo>
                    <a:pt x="463296" y="312420"/>
                  </a:lnTo>
                  <a:close/>
                </a:path>
              </a:pathLst>
            </a:custGeom>
            <a:solidFill>
              <a:srgbClr val="000000"/>
            </a:solidFill>
          </p:spPr>
          <p:txBody>
            <a:bodyPr wrap="square" lIns="0" tIns="0" rIns="0" bIns="0" rtlCol="0"/>
            <a:lstStyle/>
            <a:p>
              <a:endParaRPr/>
            </a:p>
          </p:txBody>
        </p:sp>
        <p:sp>
          <p:nvSpPr>
            <p:cNvPr id="41" name="object 40"/>
            <p:cNvSpPr/>
            <p:nvPr/>
          </p:nvSpPr>
          <p:spPr>
            <a:xfrm>
              <a:off x="4037076" y="4908803"/>
              <a:ext cx="314960" cy="86360"/>
            </a:xfrm>
            <a:custGeom>
              <a:avLst/>
              <a:gdLst/>
              <a:ahLst/>
              <a:cxnLst/>
              <a:rect l="l" t="t" r="r" b="b"/>
              <a:pathLst>
                <a:path w="314960" h="86360">
                  <a:moveTo>
                    <a:pt x="243077" y="57150"/>
                  </a:moveTo>
                  <a:lnTo>
                    <a:pt x="243077" y="28955"/>
                  </a:lnTo>
                  <a:lnTo>
                    <a:pt x="0" y="28955"/>
                  </a:lnTo>
                  <a:lnTo>
                    <a:pt x="0" y="57150"/>
                  </a:lnTo>
                  <a:lnTo>
                    <a:pt x="243077" y="57150"/>
                  </a:lnTo>
                  <a:close/>
                </a:path>
                <a:path w="314960" h="86360">
                  <a:moveTo>
                    <a:pt x="314706" y="42672"/>
                  </a:moveTo>
                  <a:lnTo>
                    <a:pt x="228600" y="0"/>
                  </a:lnTo>
                  <a:lnTo>
                    <a:pt x="228600" y="28955"/>
                  </a:lnTo>
                  <a:lnTo>
                    <a:pt x="243077" y="28955"/>
                  </a:lnTo>
                  <a:lnTo>
                    <a:pt x="243077" y="78802"/>
                  </a:lnTo>
                  <a:lnTo>
                    <a:pt x="314706" y="42672"/>
                  </a:lnTo>
                  <a:close/>
                </a:path>
                <a:path w="314960" h="86360">
                  <a:moveTo>
                    <a:pt x="243077" y="78802"/>
                  </a:moveTo>
                  <a:lnTo>
                    <a:pt x="243077" y="57150"/>
                  </a:lnTo>
                  <a:lnTo>
                    <a:pt x="228600" y="57150"/>
                  </a:lnTo>
                  <a:lnTo>
                    <a:pt x="228600" y="86106"/>
                  </a:lnTo>
                  <a:lnTo>
                    <a:pt x="243077" y="78802"/>
                  </a:lnTo>
                  <a:close/>
                </a:path>
              </a:pathLst>
            </a:custGeom>
            <a:solidFill>
              <a:srgbClr val="000000"/>
            </a:solidFill>
          </p:spPr>
          <p:txBody>
            <a:bodyPr wrap="square" lIns="0" tIns="0" rIns="0" bIns="0" rtlCol="0"/>
            <a:lstStyle/>
            <a:p>
              <a:endParaRPr/>
            </a:p>
          </p:txBody>
        </p:sp>
        <p:sp>
          <p:nvSpPr>
            <p:cNvPr id="42" name="object 41"/>
            <p:cNvSpPr/>
            <p:nvPr/>
          </p:nvSpPr>
          <p:spPr>
            <a:xfrm>
              <a:off x="4807458" y="4899659"/>
              <a:ext cx="314325" cy="85725"/>
            </a:xfrm>
            <a:custGeom>
              <a:avLst/>
              <a:gdLst/>
              <a:ahLst/>
              <a:cxnLst/>
              <a:rect l="l" t="t" r="r" b="b"/>
              <a:pathLst>
                <a:path w="314325" h="85725">
                  <a:moveTo>
                    <a:pt x="243077" y="57150"/>
                  </a:moveTo>
                  <a:lnTo>
                    <a:pt x="243077" y="28194"/>
                  </a:lnTo>
                  <a:lnTo>
                    <a:pt x="0" y="28194"/>
                  </a:lnTo>
                  <a:lnTo>
                    <a:pt x="0" y="57150"/>
                  </a:lnTo>
                  <a:lnTo>
                    <a:pt x="243077" y="57150"/>
                  </a:lnTo>
                  <a:close/>
                </a:path>
                <a:path w="314325" h="85725">
                  <a:moveTo>
                    <a:pt x="313943" y="42672"/>
                  </a:moveTo>
                  <a:lnTo>
                    <a:pt x="228600" y="0"/>
                  </a:lnTo>
                  <a:lnTo>
                    <a:pt x="228600" y="28194"/>
                  </a:lnTo>
                  <a:lnTo>
                    <a:pt x="243077" y="28194"/>
                  </a:lnTo>
                  <a:lnTo>
                    <a:pt x="243077" y="78104"/>
                  </a:lnTo>
                  <a:lnTo>
                    <a:pt x="313943" y="42672"/>
                  </a:lnTo>
                  <a:close/>
                </a:path>
                <a:path w="314325" h="85725">
                  <a:moveTo>
                    <a:pt x="243077" y="78104"/>
                  </a:moveTo>
                  <a:lnTo>
                    <a:pt x="243077" y="57150"/>
                  </a:lnTo>
                  <a:lnTo>
                    <a:pt x="228600" y="57150"/>
                  </a:lnTo>
                  <a:lnTo>
                    <a:pt x="228600" y="85343"/>
                  </a:lnTo>
                  <a:lnTo>
                    <a:pt x="243077" y="78104"/>
                  </a:lnTo>
                  <a:close/>
                </a:path>
              </a:pathLst>
            </a:custGeom>
            <a:solidFill>
              <a:srgbClr val="000000"/>
            </a:solidFill>
          </p:spPr>
          <p:txBody>
            <a:bodyPr wrap="square" lIns="0" tIns="0" rIns="0" bIns="0" rtlCol="0"/>
            <a:lstStyle/>
            <a:p>
              <a:endParaRPr/>
            </a:p>
          </p:txBody>
        </p:sp>
        <p:sp>
          <p:nvSpPr>
            <p:cNvPr id="43" name="object 42"/>
            <p:cNvSpPr/>
            <p:nvPr/>
          </p:nvSpPr>
          <p:spPr>
            <a:xfrm>
              <a:off x="4350258" y="5242559"/>
              <a:ext cx="448945" cy="284480"/>
            </a:xfrm>
            <a:custGeom>
              <a:avLst/>
              <a:gdLst/>
              <a:ahLst/>
              <a:cxnLst/>
              <a:rect l="l" t="t" r="r" b="b"/>
              <a:pathLst>
                <a:path w="448945" h="284479">
                  <a:moveTo>
                    <a:pt x="0" y="0"/>
                  </a:moveTo>
                  <a:lnTo>
                    <a:pt x="0" y="284225"/>
                  </a:lnTo>
                  <a:lnTo>
                    <a:pt x="448817" y="284225"/>
                  </a:lnTo>
                  <a:lnTo>
                    <a:pt x="448817" y="0"/>
                  </a:lnTo>
                  <a:lnTo>
                    <a:pt x="0" y="0"/>
                  </a:lnTo>
                  <a:close/>
                </a:path>
              </a:pathLst>
            </a:custGeom>
            <a:solidFill>
              <a:srgbClr val="66FFFF"/>
            </a:solidFill>
          </p:spPr>
          <p:txBody>
            <a:bodyPr wrap="square" lIns="0" tIns="0" rIns="0" bIns="0" rtlCol="0"/>
            <a:lstStyle/>
            <a:p>
              <a:endParaRPr/>
            </a:p>
          </p:txBody>
        </p:sp>
        <p:sp>
          <p:nvSpPr>
            <p:cNvPr id="44" name="object 43"/>
            <p:cNvSpPr/>
            <p:nvPr/>
          </p:nvSpPr>
          <p:spPr>
            <a:xfrm>
              <a:off x="4335779" y="5228082"/>
              <a:ext cx="478155" cy="312420"/>
            </a:xfrm>
            <a:custGeom>
              <a:avLst/>
              <a:gdLst/>
              <a:ahLst/>
              <a:cxnLst/>
              <a:rect l="l" t="t" r="r" b="b"/>
              <a:pathLst>
                <a:path w="478154" h="312420">
                  <a:moveTo>
                    <a:pt x="477774" y="312420"/>
                  </a:moveTo>
                  <a:lnTo>
                    <a:pt x="477774" y="0"/>
                  </a:lnTo>
                  <a:lnTo>
                    <a:pt x="0" y="0"/>
                  </a:lnTo>
                  <a:lnTo>
                    <a:pt x="0" y="312420"/>
                  </a:lnTo>
                  <a:lnTo>
                    <a:pt x="14478" y="312420"/>
                  </a:lnTo>
                  <a:lnTo>
                    <a:pt x="14478" y="28194"/>
                  </a:lnTo>
                  <a:lnTo>
                    <a:pt x="28956" y="14478"/>
                  </a:lnTo>
                  <a:lnTo>
                    <a:pt x="28956" y="28194"/>
                  </a:lnTo>
                  <a:lnTo>
                    <a:pt x="449580" y="28194"/>
                  </a:lnTo>
                  <a:lnTo>
                    <a:pt x="449580" y="14478"/>
                  </a:lnTo>
                  <a:lnTo>
                    <a:pt x="463296" y="28194"/>
                  </a:lnTo>
                  <a:lnTo>
                    <a:pt x="463296" y="312420"/>
                  </a:lnTo>
                  <a:lnTo>
                    <a:pt x="477774" y="312420"/>
                  </a:lnTo>
                  <a:close/>
                </a:path>
                <a:path w="478154" h="312420">
                  <a:moveTo>
                    <a:pt x="28956" y="28194"/>
                  </a:moveTo>
                  <a:lnTo>
                    <a:pt x="28956" y="14478"/>
                  </a:lnTo>
                  <a:lnTo>
                    <a:pt x="14478" y="28194"/>
                  </a:lnTo>
                  <a:lnTo>
                    <a:pt x="28956" y="28194"/>
                  </a:lnTo>
                  <a:close/>
                </a:path>
                <a:path w="478154" h="312420">
                  <a:moveTo>
                    <a:pt x="28956" y="284226"/>
                  </a:moveTo>
                  <a:lnTo>
                    <a:pt x="28956" y="28194"/>
                  </a:lnTo>
                  <a:lnTo>
                    <a:pt x="14478" y="28194"/>
                  </a:lnTo>
                  <a:lnTo>
                    <a:pt x="14478" y="284226"/>
                  </a:lnTo>
                  <a:lnTo>
                    <a:pt x="28956" y="284226"/>
                  </a:lnTo>
                  <a:close/>
                </a:path>
                <a:path w="478154" h="312420">
                  <a:moveTo>
                    <a:pt x="463296" y="284226"/>
                  </a:moveTo>
                  <a:lnTo>
                    <a:pt x="14478" y="284226"/>
                  </a:lnTo>
                  <a:lnTo>
                    <a:pt x="28956" y="298704"/>
                  </a:lnTo>
                  <a:lnTo>
                    <a:pt x="28956" y="312420"/>
                  </a:lnTo>
                  <a:lnTo>
                    <a:pt x="449580" y="312420"/>
                  </a:lnTo>
                  <a:lnTo>
                    <a:pt x="449580" y="298704"/>
                  </a:lnTo>
                  <a:lnTo>
                    <a:pt x="463296" y="284226"/>
                  </a:lnTo>
                  <a:close/>
                </a:path>
                <a:path w="478154" h="312420">
                  <a:moveTo>
                    <a:pt x="28956" y="312420"/>
                  </a:moveTo>
                  <a:lnTo>
                    <a:pt x="28956" y="298704"/>
                  </a:lnTo>
                  <a:lnTo>
                    <a:pt x="14478" y="284226"/>
                  </a:lnTo>
                  <a:lnTo>
                    <a:pt x="14478" y="312420"/>
                  </a:lnTo>
                  <a:lnTo>
                    <a:pt x="28956" y="312420"/>
                  </a:lnTo>
                  <a:close/>
                </a:path>
                <a:path w="478154" h="312420">
                  <a:moveTo>
                    <a:pt x="463296" y="28194"/>
                  </a:moveTo>
                  <a:lnTo>
                    <a:pt x="449580" y="14478"/>
                  </a:lnTo>
                  <a:lnTo>
                    <a:pt x="449580" y="28194"/>
                  </a:lnTo>
                  <a:lnTo>
                    <a:pt x="463296" y="28194"/>
                  </a:lnTo>
                  <a:close/>
                </a:path>
                <a:path w="478154" h="312420">
                  <a:moveTo>
                    <a:pt x="463296" y="284226"/>
                  </a:moveTo>
                  <a:lnTo>
                    <a:pt x="463296" y="28194"/>
                  </a:lnTo>
                  <a:lnTo>
                    <a:pt x="449580" y="28194"/>
                  </a:lnTo>
                  <a:lnTo>
                    <a:pt x="449580" y="284226"/>
                  </a:lnTo>
                  <a:lnTo>
                    <a:pt x="463296" y="284226"/>
                  </a:lnTo>
                  <a:close/>
                </a:path>
                <a:path w="478154" h="312420">
                  <a:moveTo>
                    <a:pt x="463296" y="312420"/>
                  </a:moveTo>
                  <a:lnTo>
                    <a:pt x="463296" y="284226"/>
                  </a:lnTo>
                  <a:lnTo>
                    <a:pt x="449580" y="298704"/>
                  </a:lnTo>
                  <a:lnTo>
                    <a:pt x="449580" y="312420"/>
                  </a:lnTo>
                  <a:lnTo>
                    <a:pt x="463296" y="312420"/>
                  </a:lnTo>
                  <a:close/>
                </a:path>
              </a:pathLst>
            </a:custGeom>
            <a:solidFill>
              <a:srgbClr val="000000"/>
            </a:solidFill>
          </p:spPr>
          <p:txBody>
            <a:bodyPr wrap="square" lIns="0" tIns="0" rIns="0" bIns="0" rtlCol="0"/>
            <a:lstStyle/>
            <a:p>
              <a:endParaRPr/>
            </a:p>
          </p:txBody>
        </p:sp>
        <p:sp>
          <p:nvSpPr>
            <p:cNvPr id="45" name="object 44"/>
            <p:cNvSpPr/>
            <p:nvPr/>
          </p:nvSpPr>
          <p:spPr>
            <a:xfrm>
              <a:off x="4035552" y="5326379"/>
              <a:ext cx="314960" cy="86360"/>
            </a:xfrm>
            <a:custGeom>
              <a:avLst/>
              <a:gdLst/>
              <a:ahLst/>
              <a:cxnLst/>
              <a:rect l="l" t="t" r="r" b="b"/>
              <a:pathLst>
                <a:path w="314960" h="86360">
                  <a:moveTo>
                    <a:pt x="243077" y="57150"/>
                  </a:moveTo>
                  <a:lnTo>
                    <a:pt x="243077" y="28955"/>
                  </a:lnTo>
                  <a:lnTo>
                    <a:pt x="0" y="28955"/>
                  </a:lnTo>
                  <a:lnTo>
                    <a:pt x="0" y="57150"/>
                  </a:lnTo>
                  <a:lnTo>
                    <a:pt x="243077" y="57150"/>
                  </a:lnTo>
                  <a:close/>
                </a:path>
                <a:path w="314960" h="86360">
                  <a:moveTo>
                    <a:pt x="314706" y="42672"/>
                  </a:moveTo>
                  <a:lnTo>
                    <a:pt x="228600" y="0"/>
                  </a:lnTo>
                  <a:lnTo>
                    <a:pt x="228600" y="28955"/>
                  </a:lnTo>
                  <a:lnTo>
                    <a:pt x="243077" y="28955"/>
                  </a:lnTo>
                  <a:lnTo>
                    <a:pt x="243077" y="78802"/>
                  </a:lnTo>
                  <a:lnTo>
                    <a:pt x="314706" y="42672"/>
                  </a:lnTo>
                  <a:close/>
                </a:path>
                <a:path w="314960" h="86360">
                  <a:moveTo>
                    <a:pt x="243077" y="78802"/>
                  </a:moveTo>
                  <a:lnTo>
                    <a:pt x="243077" y="57150"/>
                  </a:lnTo>
                  <a:lnTo>
                    <a:pt x="228600" y="57150"/>
                  </a:lnTo>
                  <a:lnTo>
                    <a:pt x="228600" y="86106"/>
                  </a:lnTo>
                  <a:lnTo>
                    <a:pt x="243077" y="78802"/>
                  </a:lnTo>
                  <a:close/>
                </a:path>
              </a:pathLst>
            </a:custGeom>
            <a:solidFill>
              <a:srgbClr val="000000"/>
            </a:solidFill>
          </p:spPr>
          <p:txBody>
            <a:bodyPr wrap="square" lIns="0" tIns="0" rIns="0" bIns="0" rtlCol="0"/>
            <a:lstStyle/>
            <a:p>
              <a:endParaRPr/>
            </a:p>
          </p:txBody>
        </p:sp>
        <p:sp>
          <p:nvSpPr>
            <p:cNvPr id="46" name="object 45"/>
            <p:cNvSpPr/>
            <p:nvPr/>
          </p:nvSpPr>
          <p:spPr>
            <a:xfrm>
              <a:off x="4805934" y="5317235"/>
              <a:ext cx="314325" cy="85725"/>
            </a:xfrm>
            <a:custGeom>
              <a:avLst/>
              <a:gdLst/>
              <a:ahLst/>
              <a:cxnLst/>
              <a:rect l="l" t="t" r="r" b="b"/>
              <a:pathLst>
                <a:path w="314325" h="85725">
                  <a:moveTo>
                    <a:pt x="242315" y="57150"/>
                  </a:moveTo>
                  <a:lnTo>
                    <a:pt x="242315" y="28194"/>
                  </a:lnTo>
                  <a:lnTo>
                    <a:pt x="0" y="28194"/>
                  </a:lnTo>
                  <a:lnTo>
                    <a:pt x="0" y="57150"/>
                  </a:lnTo>
                  <a:lnTo>
                    <a:pt x="242315" y="57150"/>
                  </a:lnTo>
                  <a:close/>
                </a:path>
                <a:path w="314325" h="85725">
                  <a:moveTo>
                    <a:pt x="313943" y="42672"/>
                  </a:moveTo>
                  <a:lnTo>
                    <a:pt x="228600" y="0"/>
                  </a:lnTo>
                  <a:lnTo>
                    <a:pt x="228600" y="28194"/>
                  </a:lnTo>
                  <a:lnTo>
                    <a:pt x="242315" y="28194"/>
                  </a:lnTo>
                  <a:lnTo>
                    <a:pt x="242315" y="78486"/>
                  </a:lnTo>
                  <a:lnTo>
                    <a:pt x="313943" y="42672"/>
                  </a:lnTo>
                  <a:close/>
                </a:path>
                <a:path w="314325" h="85725">
                  <a:moveTo>
                    <a:pt x="242315" y="78486"/>
                  </a:moveTo>
                  <a:lnTo>
                    <a:pt x="242315" y="57150"/>
                  </a:lnTo>
                  <a:lnTo>
                    <a:pt x="228600" y="57150"/>
                  </a:lnTo>
                  <a:lnTo>
                    <a:pt x="228600" y="85343"/>
                  </a:lnTo>
                  <a:lnTo>
                    <a:pt x="242315" y="78486"/>
                  </a:lnTo>
                  <a:close/>
                </a:path>
              </a:pathLst>
            </a:custGeom>
            <a:solidFill>
              <a:srgbClr val="000000"/>
            </a:solidFill>
          </p:spPr>
          <p:txBody>
            <a:bodyPr wrap="square" lIns="0" tIns="0" rIns="0" bIns="0" rtlCol="0"/>
            <a:lstStyle/>
            <a:p>
              <a:endParaRPr/>
            </a:p>
          </p:txBody>
        </p:sp>
        <p:sp>
          <p:nvSpPr>
            <p:cNvPr id="47" name="object 46"/>
            <p:cNvSpPr/>
            <p:nvPr/>
          </p:nvSpPr>
          <p:spPr>
            <a:xfrm>
              <a:off x="4340352" y="5670803"/>
              <a:ext cx="451484" cy="284480"/>
            </a:xfrm>
            <a:custGeom>
              <a:avLst/>
              <a:gdLst/>
              <a:ahLst/>
              <a:cxnLst/>
              <a:rect l="l" t="t" r="r" b="b"/>
              <a:pathLst>
                <a:path w="451485" h="284479">
                  <a:moveTo>
                    <a:pt x="0" y="0"/>
                  </a:moveTo>
                  <a:lnTo>
                    <a:pt x="0" y="284225"/>
                  </a:lnTo>
                  <a:lnTo>
                    <a:pt x="451104" y="284225"/>
                  </a:lnTo>
                  <a:lnTo>
                    <a:pt x="451103" y="0"/>
                  </a:lnTo>
                  <a:lnTo>
                    <a:pt x="0" y="0"/>
                  </a:lnTo>
                  <a:close/>
                </a:path>
              </a:pathLst>
            </a:custGeom>
            <a:solidFill>
              <a:srgbClr val="66FFFF"/>
            </a:solidFill>
          </p:spPr>
          <p:txBody>
            <a:bodyPr wrap="square" lIns="0" tIns="0" rIns="0" bIns="0" rtlCol="0"/>
            <a:lstStyle/>
            <a:p>
              <a:endParaRPr/>
            </a:p>
          </p:txBody>
        </p:sp>
        <p:sp>
          <p:nvSpPr>
            <p:cNvPr id="48" name="object 47"/>
            <p:cNvSpPr/>
            <p:nvPr/>
          </p:nvSpPr>
          <p:spPr>
            <a:xfrm>
              <a:off x="4326635" y="5656326"/>
              <a:ext cx="479425" cy="313690"/>
            </a:xfrm>
            <a:custGeom>
              <a:avLst/>
              <a:gdLst/>
              <a:ahLst/>
              <a:cxnLst/>
              <a:rect l="l" t="t" r="r" b="b"/>
              <a:pathLst>
                <a:path w="479425" h="313689">
                  <a:moveTo>
                    <a:pt x="479298" y="313182"/>
                  </a:moveTo>
                  <a:lnTo>
                    <a:pt x="479298" y="0"/>
                  </a:lnTo>
                  <a:lnTo>
                    <a:pt x="0" y="0"/>
                  </a:lnTo>
                  <a:lnTo>
                    <a:pt x="0" y="313182"/>
                  </a:lnTo>
                  <a:lnTo>
                    <a:pt x="13716" y="313182"/>
                  </a:lnTo>
                  <a:lnTo>
                    <a:pt x="13715" y="28956"/>
                  </a:lnTo>
                  <a:lnTo>
                    <a:pt x="28193" y="14477"/>
                  </a:lnTo>
                  <a:lnTo>
                    <a:pt x="28193" y="28956"/>
                  </a:lnTo>
                  <a:lnTo>
                    <a:pt x="450341" y="28956"/>
                  </a:lnTo>
                  <a:lnTo>
                    <a:pt x="450341" y="14477"/>
                  </a:lnTo>
                  <a:lnTo>
                    <a:pt x="464819" y="28956"/>
                  </a:lnTo>
                  <a:lnTo>
                    <a:pt x="464820" y="313182"/>
                  </a:lnTo>
                  <a:lnTo>
                    <a:pt x="479298" y="313182"/>
                  </a:lnTo>
                  <a:close/>
                </a:path>
                <a:path w="479425" h="313689">
                  <a:moveTo>
                    <a:pt x="28193" y="28956"/>
                  </a:moveTo>
                  <a:lnTo>
                    <a:pt x="28193" y="14477"/>
                  </a:lnTo>
                  <a:lnTo>
                    <a:pt x="13715" y="28956"/>
                  </a:lnTo>
                  <a:lnTo>
                    <a:pt x="28193" y="28956"/>
                  </a:lnTo>
                  <a:close/>
                </a:path>
                <a:path w="479425" h="313689">
                  <a:moveTo>
                    <a:pt x="28194" y="284225"/>
                  </a:moveTo>
                  <a:lnTo>
                    <a:pt x="28193" y="28956"/>
                  </a:lnTo>
                  <a:lnTo>
                    <a:pt x="13715" y="28956"/>
                  </a:lnTo>
                  <a:lnTo>
                    <a:pt x="13716" y="284225"/>
                  </a:lnTo>
                  <a:lnTo>
                    <a:pt x="28194" y="284225"/>
                  </a:lnTo>
                  <a:close/>
                </a:path>
                <a:path w="479425" h="313689">
                  <a:moveTo>
                    <a:pt x="464820" y="284225"/>
                  </a:moveTo>
                  <a:lnTo>
                    <a:pt x="13716" y="284225"/>
                  </a:lnTo>
                  <a:lnTo>
                    <a:pt x="28194" y="298703"/>
                  </a:lnTo>
                  <a:lnTo>
                    <a:pt x="28194" y="313182"/>
                  </a:lnTo>
                  <a:lnTo>
                    <a:pt x="450342" y="313182"/>
                  </a:lnTo>
                  <a:lnTo>
                    <a:pt x="450342" y="298703"/>
                  </a:lnTo>
                  <a:lnTo>
                    <a:pt x="464820" y="284225"/>
                  </a:lnTo>
                  <a:close/>
                </a:path>
                <a:path w="479425" h="313689">
                  <a:moveTo>
                    <a:pt x="28194" y="313182"/>
                  </a:moveTo>
                  <a:lnTo>
                    <a:pt x="28194" y="298703"/>
                  </a:lnTo>
                  <a:lnTo>
                    <a:pt x="13716" y="284225"/>
                  </a:lnTo>
                  <a:lnTo>
                    <a:pt x="13716" y="313182"/>
                  </a:lnTo>
                  <a:lnTo>
                    <a:pt x="28194" y="313182"/>
                  </a:lnTo>
                  <a:close/>
                </a:path>
                <a:path w="479425" h="313689">
                  <a:moveTo>
                    <a:pt x="464819" y="28956"/>
                  </a:moveTo>
                  <a:lnTo>
                    <a:pt x="450341" y="14477"/>
                  </a:lnTo>
                  <a:lnTo>
                    <a:pt x="450341" y="28956"/>
                  </a:lnTo>
                  <a:lnTo>
                    <a:pt x="464819" y="28956"/>
                  </a:lnTo>
                  <a:close/>
                </a:path>
                <a:path w="479425" h="313689">
                  <a:moveTo>
                    <a:pt x="464820" y="284225"/>
                  </a:moveTo>
                  <a:lnTo>
                    <a:pt x="464819" y="28956"/>
                  </a:lnTo>
                  <a:lnTo>
                    <a:pt x="450341" y="28956"/>
                  </a:lnTo>
                  <a:lnTo>
                    <a:pt x="450342" y="284225"/>
                  </a:lnTo>
                  <a:lnTo>
                    <a:pt x="464820" y="284225"/>
                  </a:lnTo>
                  <a:close/>
                </a:path>
                <a:path w="479425" h="313689">
                  <a:moveTo>
                    <a:pt x="464820" y="313182"/>
                  </a:moveTo>
                  <a:lnTo>
                    <a:pt x="464820" y="284225"/>
                  </a:lnTo>
                  <a:lnTo>
                    <a:pt x="450342" y="298703"/>
                  </a:lnTo>
                  <a:lnTo>
                    <a:pt x="450342" y="313182"/>
                  </a:lnTo>
                  <a:lnTo>
                    <a:pt x="464820" y="313182"/>
                  </a:lnTo>
                  <a:close/>
                </a:path>
              </a:pathLst>
            </a:custGeom>
            <a:solidFill>
              <a:srgbClr val="000000"/>
            </a:solidFill>
          </p:spPr>
          <p:txBody>
            <a:bodyPr wrap="square" lIns="0" tIns="0" rIns="0" bIns="0" rtlCol="0"/>
            <a:lstStyle/>
            <a:p>
              <a:endParaRPr/>
            </a:p>
          </p:txBody>
        </p:sp>
        <p:sp>
          <p:nvSpPr>
            <p:cNvPr id="49" name="object 48"/>
            <p:cNvSpPr/>
            <p:nvPr/>
          </p:nvSpPr>
          <p:spPr>
            <a:xfrm>
              <a:off x="4026408" y="5755385"/>
              <a:ext cx="314325" cy="85725"/>
            </a:xfrm>
            <a:custGeom>
              <a:avLst/>
              <a:gdLst/>
              <a:ahLst/>
              <a:cxnLst/>
              <a:rect l="l" t="t" r="r" b="b"/>
              <a:pathLst>
                <a:path w="314325" h="85725">
                  <a:moveTo>
                    <a:pt x="243077" y="57150"/>
                  </a:moveTo>
                  <a:lnTo>
                    <a:pt x="243077" y="28194"/>
                  </a:lnTo>
                  <a:lnTo>
                    <a:pt x="0" y="28194"/>
                  </a:lnTo>
                  <a:lnTo>
                    <a:pt x="0" y="57150"/>
                  </a:lnTo>
                  <a:lnTo>
                    <a:pt x="243077" y="57150"/>
                  </a:lnTo>
                  <a:close/>
                </a:path>
                <a:path w="314325" h="85725">
                  <a:moveTo>
                    <a:pt x="313943" y="42672"/>
                  </a:moveTo>
                  <a:lnTo>
                    <a:pt x="228600" y="0"/>
                  </a:lnTo>
                  <a:lnTo>
                    <a:pt x="228600" y="28194"/>
                  </a:lnTo>
                  <a:lnTo>
                    <a:pt x="243077" y="28194"/>
                  </a:lnTo>
                  <a:lnTo>
                    <a:pt x="243077" y="78104"/>
                  </a:lnTo>
                  <a:lnTo>
                    <a:pt x="313943" y="42672"/>
                  </a:lnTo>
                  <a:close/>
                </a:path>
                <a:path w="314325" h="85725">
                  <a:moveTo>
                    <a:pt x="243077" y="78104"/>
                  </a:moveTo>
                  <a:lnTo>
                    <a:pt x="243077" y="57150"/>
                  </a:lnTo>
                  <a:lnTo>
                    <a:pt x="228600" y="57150"/>
                  </a:lnTo>
                  <a:lnTo>
                    <a:pt x="228600" y="85343"/>
                  </a:lnTo>
                  <a:lnTo>
                    <a:pt x="243077" y="78104"/>
                  </a:lnTo>
                  <a:close/>
                </a:path>
              </a:pathLst>
            </a:custGeom>
            <a:solidFill>
              <a:srgbClr val="000000"/>
            </a:solidFill>
          </p:spPr>
          <p:txBody>
            <a:bodyPr wrap="square" lIns="0" tIns="0" rIns="0" bIns="0" rtlCol="0"/>
            <a:lstStyle/>
            <a:p>
              <a:endParaRPr/>
            </a:p>
          </p:txBody>
        </p:sp>
        <p:sp>
          <p:nvSpPr>
            <p:cNvPr id="50" name="object 49"/>
            <p:cNvSpPr/>
            <p:nvPr/>
          </p:nvSpPr>
          <p:spPr>
            <a:xfrm>
              <a:off x="4797552" y="5745479"/>
              <a:ext cx="314960" cy="86360"/>
            </a:xfrm>
            <a:custGeom>
              <a:avLst/>
              <a:gdLst/>
              <a:ahLst/>
              <a:cxnLst/>
              <a:rect l="l" t="t" r="r" b="b"/>
              <a:pathLst>
                <a:path w="314960" h="86360">
                  <a:moveTo>
                    <a:pt x="243077" y="57150"/>
                  </a:moveTo>
                  <a:lnTo>
                    <a:pt x="243077" y="28955"/>
                  </a:lnTo>
                  <a:lnTo>
                    <a:pt x="0" y="28955"/>
                  </a:lnTo>
                  <a:lnTo>
                    <a:pt x="0" y="57150"/>
                  </a:lnTo>
                  <a:lnTo>
                    <a:pt x="243077" y="57150"/>
                  </a:lnTo>
                  <a:close/>
                </a:path>
                <a:path w="314960" h="86360">
                  <a:moveTo>
                    <a:pt x="314706" y="42672"/>
                  </a:moveTo>
                  <a:lnTo>
                    <a:pt x="228600" y="0"/>
                  </a:lnTo>
                  <a:lnTo>
                    <a:pt x="228600" y="28955"/>
                  </a:lnTo>
                  <a:lnTo>
                    <a:pt x="243077" y="28955"/>
                  </a:lnTo>
                  <a:lnTo>
                    <a:pt x="243077" y="78802"/>
                  </a:lnTo>
                  <a:lnTo>
                    <a:pt x="314706" y="42672"/>
                  </a:lnTo>
                  <a:close/>
                </a:path>
                <a:path w="314960" h="86360">
                  <a:moveTo>
                    <a:pt x="243077" y="78802"/>
                  </a:moveTo>
                  <a:lnTo>
                    <a:pt x="243077" y="57150"/>
                  </a:lnTo>
                  <a:lnTo>
                    <a:pt x="228600" y="57150"/>
                  </a:lnTo>
                  <a:lnTo>
                    <a:pt x="228600" y="86106"/>
                  </a:lnTo>
                  <a:lnTo>
                    <a:pt x="243077" y="78802"/>
                  </a:lnTo>
                  <a:close/>
                </a:path>
              </a:pathLst>
            </a:custGeom>
            <a:solidFill>
              <a:srgbClr val="000000"/>
            </a:solidFill>
          </p:spPr>
          <p:txBody>
            <a:bodyPr wrap="square" lIns="0" tIns="0" rIns="0" bIns="0" rtlCol="0"/>
            <a:lstStyle/>
            <a:p>
              <a:endParaRPr/>
            </a:p>
          </p:txBody>
        </p:sp>
        <p:sp>
          <p:nvSpPr>
            <p:cNvPr id="51" name="object 50"/>
            <p:cNvSpPr/>
            <p:nvPr/>
          </p:nvSpPr>
          <p:spPr>
            <a:xfrm>
              <a:off x="5956553" y="5093208"/>
              <a:ext cx="314960" cy="85725"/>
            </a:xfrm>
            <a:custGeom>
              <a:avLst/>
              <a:gdLst/>
              <a:ahLst/>
              <a:cxnLst/>
              <a:rect l="l" t="t" r="r" b="b"/>
              <a:pathLst>
                <a:path w="314960" h="85725">
                  <a:moveTo>
                    <a:pt x="243077" y="57150"/>
                  </a:moveTo>
                  <a:lnTo>
                    <a:pt x="243077" y="28194"/>
                  </a:lnTo>
                  <a:lnTo>
                    <a:pt x="0" y="28194"/>
                  </a:lnTo>
                  <a:lnTo>
                    <a:pt x="0" y="57150"/>
                  </a:lnTo>
                  <a:lnTo>
                    <a:pt x="243077" y="57150"/>
                  </a:lnTo>
                  <a:close/>
                </a:path>
                <a:path w="314960" h="85725">
                  <a:moveTo>
                    <a:pt x="314706" y="42671"/>
                  </a:moveTo>
                  <a:lnTo>
                    <a:pt x="228600" y="0"/>
                  </a:lnTo>
                  <a:lnTo>
                    <a:pt x="228600" y="28194"/>
                  </a:lnTo>
                  <a:lnTo>
                    <a:pt x="243077" y="28194"/>
                  </a:lnTo>
                  <a:lnTo>
                    <a:pt x="243077" y="78169"/>
                  </a:lnTo>
                  <a:lnTo>
                    <a:pt x="314706" y="42671"/>
                  </a:lnTo>
                  <a:close/>
                </a:path>
                <a:path w="314960" h="85725">
                  <a:moveTo>
                    <a:pt x="243077" y="78169"/>
                  </a:moveTo>
                  <a:lnTo>
                    <a:pt x="243077" y="57150"/>
                  </a:lnTo>
                  <a:lnTo>
                    <a:pt x="228600" y="57150"/>
                  </a:lnTo>
                  <a:lnTo>
                    <a:pt x="228600" y="85343"/>
                  </a:lnTo>
                  <a:lnTo>
                    <a:pt x="243077" y="78169"/>
                  </a:lnTo>
                  <a:close/>
                </a:path>
              </a:pathLst>
            </a:custGeom>
            <a:solidFill>
              <a:srgbClr val="000000"/>
            </a:solidFill>
          </p:spPr>
          <p:txBody>
            <a:bodyPr wrap="square" lIns="0" tIns="0" rIns="0" bIns="0" rtlCol="0"/>
            <a:lstStyle/>
            <a:p>
              <a:endParaRPr/>
            </a:p>
          </p:txBody>
        </p:sp>
        <p:sp>
          <p:nvSpPr>
            <p:cNvPr id="52" name="object 51"/>
            <p:cNvSpPr/>
            <p:nvPr/>
          </p:nvSpPr>
          <p:spPr>
            <a:xfrm>
              <a:off x="5958078" y="5535929"/>
              <a:ext cx="314960" cy="86360"/>
            </a:xfrm>
            <a:custGeom>
              <a:avLst/>
              <a:gdLst/>
              <a:ahLst/>
              <a:cxnLst/>
              <a:rect l="l" t="t" r="r" b="b"/>
              <a:pathLst>
                <a:path w="314960" h="86360">
                  <a:moveTo>
                    <a:pt x="243077" y="57150"/>
                  </a:moveTo>
                  <a:lnTo>
                    <a:pt x="243077" y="28955"/>
                  </a:lnTo>
                  <a:lnTo>
                    <a:pt x="0" y="28955"/>
                  </a:lnTo>
                  <a:lnTo>
                    <a:pt x="0" y="57150"/>
                  </a:lnTo>
                  <a:lnTo>
                    <a:pt x="243077" y="57150"/>
                  </a:lnTo>
                  <a:close/>
                </a:path>
                <a:path w="314960" h="86360">
                  <a:moveTo>
                    <a:pt x="314706" y="42672"/>
                  </a:moveTo>
                  <a:lnTo>
                    <a:pt x="228600" y="0"/>
                  </a:lnTo>
                  <a:lnTo>
                    <a:pt x="228600" y="28955"/>
                  </a:lnTo>
                  <a:lnTo>
                    <a:pt x="243077" y="28955"/>
                  </a:lnTo>
                  <a:lnTo>
                    <a:pt x="243077" y="78802"/>
                  </a:lnTo>
                  <a:lnTo>
                    <a:pt x="314706" y="42672"/>
                  </a:lnTo>
                  <a:close/>
                </a:path>
                <a:path w="314960" h="86360">
                  <a:moveTo>
                    <a:pt x="243077" y="78802"/>
                  </a:moveTo>
                  <a:lnTo>
                    <a:pt x="243077" y="57150"/>
                  </a:lnTo>
                  <a:lnTo>
                    <a:pt x="228600" y="57150"/>
                  </a:lnTo>
                  <a:lnTo>
                    <a:pt x="228600" y="86106"/>
                  </a:lnTo>
                  <a:lnTo>
                    <a:pt x="243077" y="78802"/>
                  </a:lnTo>
                  <a:close/>
                </a:path>
              </a:pathLst>
            </a:custGeom>
            <a:solidFill>
              <a:srgbClr val="000000"/>
            </a:solidFill>
          </p:spPr>
          <p:txBody>
            <a:bodyPr wrap="square" lIns="0" tIns="0" rIns="0" bIns="0" rtlCol="0"/>
            <a:lstStyle/>
            <a:p>
              <a:endParaRPr/>
            </a:p>
          </p:txBody>
        </p:sp>
        <p:sp>
          <p:nvSpPr>
            <p:cNvPr id="53" name="object 52"/>
            <p:cNvSpPr/>
            <p:nvPr/>
          </p:nvSpPr>
          <p:spPr>
            <a:xfrm>
              <a:off x="5119878" y="4700778"/>
              <a:ext cx="855980" cy="1371600"/>
            </a:xfrm>
            <a:custGeom>
              <a:avLst/>
              <a:gdLst/>
              <a:ahLst/>
              <a:cxnLst/>
              <a:rect l="l" t="t" r="r" b="b"/>
              <a:pathLst>
                <a:path w="855979" h="1371600">
                  <a:moveTo>
                    <a:pt x="855726" y="1228344"/>
                  </a:moveTo>
                  <a:lnTo>
                    <a:pt x="855726" y="143255"/>
                  </a:lnTo>
                  <a:lnTo>
                    <a:pt x="854963" y="135635"/>
                  </a:lnTo>
                  <a:lnTo>
                    <a:pt x="844502" y="93802"/>
                  </a:lnTo>
                  <a:lnTo>
                    <a:pt x="822861" y="57380"/>
                  </a:lnTo>
                  <a:lnTo>
                    <a:pt x="792203" y="28311"/>
                  </a:lnTo>
                  <a:lnTo>
                    <a:pt x="754686" y="8536"/>
                  </a:lnTo>
                  <a:lnTo>
                    <a:pt x="712470" y="0"/>
                  </a:lnTo>
                  <a:lnTo>
                    <a:pt x="150876" y="0"/>
                  </a:lnTo>
                  <a:lnTo>
                    <a:pt x="107810" y="6505"/>
                  </a:lnTo>
                  <a:lnTo>
                    <a:pt x="69526" y="24274"/>
                  </a:lnTo>
                  <a:lnTo>
                    <a:pt x="37839" y="51669"/>
                  </a:lnTo>
                  <a:lnTo>
                    <a:pt x="14567" y="87049"/>
                  </a:lnTo>
                  <a:lnTo>
                    <a:pt x="1523" y="128777"/>
                  </a:lnTo>
                  <a:lnTo>
                    <a:pt x="0" y="144017"/>
                  </a:lnTo>
                  <a:lnTo>
                    <a:pt x="0" y="1229106"/>
                  </a:lnTo>
                  <a:lnTo>
                    <a:pt x="762" y="1236726"/>
                  </a:lnTo>
                  <a:lnTo>
                    <a:pt x="2286" y="1244346"/>
                  </a:lnTo>
                  <a:lnTo>
                    <a:pt x="3048" y="1251204"/>
                  </a:lnTo>
                  <a:lnTo>
                    <a:pt x="10588" y="1275704"/>
                  </a:lnTo>
                  <a:lnTo>
                    <a:pt x="21964" y="1298805"/>
                  </a:lnTo>
                  <a:lnTo>
                    <a:pt x="25908" y="1304257"/>
                  </a:lnTo>
                  <a:lnTo>
                    <a:pt x="25908" y="137921"/>
                  </a:lnTo>
                  <a:lnTo>
                    <a:pt x="27432" y="131825"/>
                  </a:lnTo>
                  <a:lnTo>
                    <a:pt x="44076" y="86010"/>
                  </a:lnTo>
                  <a:lnTo>
                    <a:pt x="71627" y="54101"/>
                  </a:lnTo>
                  <a:lnTo>
                    <a:pt x="105291" y="34194"/>
                  </a:lnTo>
                  <a:lnTo>
                    <a:pt x="150876" y="25927"/>
                  </a:lnTo>
                  <a:lnTo>
                    <a:pt x="717804" y="25907"/>
                  </a:lnTo>
                  <a:lnTo>
                    <a:pt x="761382" y="39166"/>
                  </a:lnTo>
                  <a:lnTo>
                    <a:pt x="796061" y="64769"/>
                  </a:lnTo>
                  <a:lnTo>
                    <a:pt x="819806" y="100660"/>
                  </a:lnTo>
                  <a:lnTo>
                    <a:pt x="830580" y="144779"/>
                  </a:lnTo>
                  <a:lnTo>
                    <a:pt x="830580" y="1303036"/>
                  </a:lnTo>
                  <a:lnTo>
                    <a:pt x="847247" y="1270983"/>
                  </a:lnTo>
                  <a:lnTo>
                    <a:pt x="855726" y="1228344"/>
                  </a:lnTo>
                  <a:close/>
                </a:path>
                <a:path w="855979" h="1371600">
                  <a:moveTo>
                    <a:pt x="830580" y="1303036"/>
                  </a:moveTo>
                  <a:lnTo>
                    <a:pt x="830580" y="1227582"/>
                  </a:lnTo>
                  <a:lnTo>
                    <a:pt x="829818" y="1233678"/>
                  </a:lnTo>
                  <a:lnTo>
                    <a:pt x="817380" y="1276680"/>
                  </a:lnTo>
                  <a:lnTo>
                    <a:pt x="791156" y="1311868"/>
                  </a:lnTo>
                  <a:lnTo>
                    <a:pt x="754544" y="1336155"/>
                  </a:lnTo>
                  <a:lnTo>
                    <a:pt x="710946" y="1346454"/>
                  </a:lnTo>
                  <a:lnTo>
                    <a:pt x="151638" y="1346454"/>
                  </a:lnTo>
                  <a:lnTo>
                    <a:pt x="107412" y="1338561"/>
                  </a:lnTo>
                  <a:lnTo>
                    <a:pt x="69684" y="1316221"/>
                  </a:lnTo>
                  <a:lnTo>
                    <a:pt x="41692" y="1282328"/>
                  </a:lnTo>
                  <a:lnTo>
                    <a:pt x="26670" y="1239774"/>
                  </a:lnTo>
                  <a:lnTo>
                    <a:pt x="25908" y="1232916"/>
                  </a:lnTo>
                  <a:lnTo>
                    <a:pt x="25908" y="1304257"/>
                  </a:lnTo>
                  <a:lnTo>
                    <a:pt x="55626" y="1337310"/>
                  </a:lnTo>
                  <a:lnTo>
                    <a:pt x="96009" y="1361232"/>
                  </a:lnTo>
                  <a:lnTo>
                    <a:pt x="133119" y="1370573"/>
                  </a:lnTo>
                  <a:lnTo>
                    <a:pt x="712470" y="1371600"/>
                  </a:lnTo>
                  <a:lnTo>
                    <a:pt x="720852" y="1370838"/>
                  </a:lnTo>
                  <a:lnTo>
                    <a:pt x="762943" y="1360020"/>
                  </a:lnTo>
                  <a:lnTo>
                    <a:pt x="799166" y="1338591"/>
                  </a:lnTo>
                  <a:lnTo>
                    <a:pt x="827831" y="1308322"/>
                  </a:lnTo>
                  <a:lnTo>
                    <a:pt x="830580" y="1303036"/>
                  </a:lnTo>
                  <a:close/>
                </a:path>
              </a:pathLst>
            </a:custGeom>
            <a:solidFill>
              <a:srgbClr val="000000"/>
            </a:solidFill>
          </p:spPr>
          <p:txBody>
            <a:bodyPr wrap="square" lIns="0" tIns="0" rIns="0" bIns="0" rtlCol="0"/>
            <a:lstStyle/>
            <a:p>
              <a:endParaRPr/>
            </a:p>
          </p:txBody>
        </p:sp>
        <p:sp>
          <p:nvSpPr>
            <p:cNvPr id="54" name="object 53"/>
            <p:cNvSpPr/>
            <p:nvPr/>
          </p:nvSpPr>
          <p:spPr>
            <a:xfrm>
              <a:off x="4500638" y="4484370"/>
              <a:ext cx="1759585" cy="1984375"/>
            </a:xfrm>
            <a:custGeom>
              <a:avLst/>
              <a:gdLst/>
              <a:ahLst/>
              <a:cxnLst/>
              <a:rect l="l" t="t" r="r" b="b"/>
              <a:pathLst>
                <a:path w="1759585" h="1984375">
                  <a:moveTo>
                    <a:pt x="206212" y="198855"/>
                  </a:moveTo>
                  <a:lnTo>
                    <a:pt x="194043" y="184404"/>
                  </a:lnTo>
                  <a:lnTo>
                    <a:pt x="181089" y="170688"/>
                  </a:lnTo>
                  <a:lnTo>
                    <a:pt x="168897" y="181356"/>
                  </a:lnTo>
                  <a:lnTo>
                    <a:pt x="128444" y="234276"/>
                  </a:lnTo>
                  <a:lnTo>
                    <a:pt x="101079" y="294894"/>
                  </a:lnTo>
                  <a:lnTo>
                    <a:pt x="98031" y="307086"/>
                  </a:lnTo>
                  <a:lnTo>
                    <a:pt x="134607" y="318516"/>
                  </a:lnTo>
                  <a:lnTo>
                    <a:pt x="137655" y="307848"/>
                  </a:lnTo>
                  <a:lnTo>
                    <a:pt x="147849" y="279774"/>
                  </a:lnTo>
                  <a:lnTo>
                    <a:pt x="160181" y="255141"/>
                  </a:lnTo>
                  <a:lnTo>
                    <a:pt x="175538" y="232286"/>
                  </a:lnTo>
                  <a:lnTo>
                    <a:pt x="194805" y="209550"/>
                  </a:lnTo>
                  <a:lnTo>
                    <a:pt x="206212" y="198855"/>
                  </a:lnTo>
                  <a:close/>
                </a:path>
                <a:path w="1759585" h="1984375">
                  <a:moveTo>
                    <a:pt x="251955" y="165354"/>
                  </a:moveTo>
                  <a:lnTo>
                    <a:pt x="232143" y="132588"/>
                  </a:lnTo>
                  <a:lnTo>
                    <a:pt x="224523" y="137160"/>
                  </a:lnTo>
                  <a:lnTo>
                    <a:pt x="209283" y="147828"/>
                  </a:lnTo>
                  <a:lnTo>
                    <a:pt x="194805" y="158496"/>
                  </a:lnTo>
                  <a:lnTo>
                    <a:pt x="181851" y="169926"/>
                  </a:lnTo>
                  <a:lnTo>
                    <a:pt x="194043" y="184404"/>
                  </a:lnTo>
                  <a:lnTo>
                    <a:pt x="206997" y="198120"/>
                  </a:lnTo>
                  <a:lnTo>
                    <a:pt x="217665" y="188976"/>
                  </a:lnTo>
                  <a:lnTo>
                    <a:pt x="230619" y="179070"/>
                  </a:lnTo>
                  <a:lnTo>
                    <a:pt x="244335" y="169926"/>
                  </a:lnTo>
                  <a:lnTo>
                    <a:pt x="251955" y="165354"/>
                  </a:lnTo>
                  <a:close/>
                </a:path>
                <a:path w="1759585" h="1984375">
                  <a:moveTo>
                    <a:pt x="206997" y="198120"/>
                  </a:moveTo>
                  <a:lnTo>
                    <a:pt x="194043" y="184404"/>
                  </a:lnTo>
                  <a:lnTo>
                    <a:pt x="206212" y="198855"/>
                  </a:lnTo>
                  <a:lnTo>
                    <a:pt x="206997" y="198120"/>
                  </a:lnTo>
                  <a:close/>
                </a:path>
                <a:path w="1759585" h="1984375">
                  <a:moveTo>
                    <a:pt x="206997" y="198221"/>
                  </a:moveTo>
                  <a:lnTo>
                    <a:pt x="206212" y="198855"/>
                  </a:lnTo>
                  <a:lnTo>
                    <a:pt x="206997" y="198221"/>
                  </a:lnTo>
                  <a:close/>
                </a:path>
                <a:path w="1759585" h="1984375">
                  <a:moveTo>
                    <a:pt x="116319" y="426720"/>
                  </a:moveTo>
                  <a:lnTo>
                    <a:pt x="78219" y="423672"/>
                  </a:lnTo>
                  <a:lnTo>
                    <a:pt x="77457" y="432054"/>
                  </a:lnTo>
                  <a:lnTo>
                    <a:pt x="74409" y="505968"/>
                  </a:lnTo>
                  <a:lnTo>
                    <a:pt x="72885" y="577596"/>
                  </a:lnTo>
                  <a:lnTo>
                    <a:pt x="110985" y="578358"/>
                  </a:lnTo>
                  <a:lnTo>
                    <a:pt x="112509" y="507492"/>
                  </a:lnTo>
                  <a:lnTo>
                    <a:pt x="115557" y="435102"/>
                  </a:lnTo>
                  <a:lnTo>
                    <a:pt x="116319" y="426720"/>
                  </a:lnTo>
                  <a:close/>
                </a:path>
                <a:path w="1759585" h="1984375">
                  <a:moveTo>
                    <a:pt x="107175" y="693420"/>
                  </a:moveTo>
                  <a:lnTo>
                    <a:pt x="69075" y="690372"/>
                  </a:lnTo>
                  <a:lnTo>
                    <a:pt x="65997" y="731920"/>
                  </a:lnTo>
                  <a:lnTo>
                    <a:pt x="62503" y="762623"/>
                  </a:lnTo>
                  <a:lnTo>
                    <a:pt x="51549" y="840486"/>
                  </a:lnTo>
                  <a:lnTo>
                    <a:pt x="89649" y="845820"/>
                  </a:lnTo>
                  <a:lnTo>
                    <a:pt x="96253" y="798386"/>
                  </a:lnTo>
                  <a:lnTo>
                    <a:pt x="100169" y="766681"/>
                  </a:lnTo>
                  <a:lnTo>
                    <a:pt x="103588" y="734922"/>
                  </a:lnTo>
                  <a:lnTo>
                    <a:pt x="106413" y="703326"/>
                  </a:lnTo>
                  <a:lnTo>
                    <a:pt x="107175" y="693420"/>
                  </a:lnTo>
                  <a:close/>
                </a:path>
                <a:path w="1759585" h="1984375">
                  <a:moveTo>
                    <a:pt x="72885" y="959358"/>
                  </a:moveTo>
                  <a:lnTo>
                    <a:pt x="34785" y="953262"/>
                  </a:lnTo>
                  <a:lnTo>
                    <a:pt x="33261" y="966978"/>
                  </a:lnTo>
                  <a:lnTo>
                    <a:pt x="25641" y="1016508"/>
                  </a:lnTo>
                  <a:lnTo>
                    <a:pt x="18783" y="1066800"/>
                  </a:lnTo>
                  <a:lnTo>
                    <a:pt x="14211" y="1104900"/>
                  </a:lnTo>
                  <a:lnTo>
                    <a:pt x="52311" y="1109472"/>
                  </a:lnTo>
                  <a:lnTo>
                    <a:pt x="56883" y="1071372"/>
                  </a:lnTo>
                  <a:lnTo>
                    <a:pt x="70599" y="972312"/>
                  </a:lnTo>
                  <a:lnTo>
                    <a:pt x="72885" y="959358"/>
                  </a:lnTo>
                  <a:close/>
                </a:path>
                <a:path w="1759585" h="1984375">
                  <a:moveTo>
                    <a:pt x="41643" y="1222248"/>
                  </a:moveTo>
                  <a:lnTo>
                    <a:pt x="3543" y="1219962"/>
                  </a:lnTo>
                  <a:lnTo>
                    <a:pt x="2019" y="1242060"/>
                  </a:lnTo>
                  <a:lnTo>
                    <a:pt x="553" y="1271098"/>
                  </a:lnTo>
                  <a:lnTo>
                    <a:pt x="0" y="1300700"/>
                  </a:lnTo>
                  <a:lnTo>
                    <a:pt x="265" y="1330319"/>
                  </a:lnTo>
                  <a:lnTo>
                    <a:pt x="1257" y="1359408"/>
                  </a:lnTo>
                  <a:lnTo>
                    <a:pt x="2019" y="1374648"/>
                  </a:lnTo>
                  <a:lnTo>
                    <a:pt x="38104" y="1372482"/>
                  </a:lnTo>
                  <a:lnTo>
                    <a:pt x="38104" y="1301086"/>
                  </a:lnTo>
                  <a:lnTo>
                    <a:pt x="38669" y="1272469"/>
                  </a:lnTo>
                  <a:lnTo>
                    <a:pt x="40119" y="1244346"/>
                  </a:lnTo>
                  <a:lnTo>
                    <a:pt x="41643" y="1222248"/>
                  </a:lnTo>
                  <a:close/>
                </a:path>
                <a:path w="1759585" h="1984375">
                  <a:moveTo>
                    <a:pt x="40119" y="1372362"/>
                  </a:moveTo>
                  <a:lnTo>
                    <a:pt x="39357" y="1357884"/>
                  </a:lnTo>
                  <a:lnTo>
                    <a:pt x="38356" y="1329717"/>
                  </a:lnTo>
                  <a:lnTo>
                    <a:pt x="38104" y="1301086"/>
                  </a:lnTo>
                  <a:lnTo>
                    <a:pt x="38104" y="1372482"/>
                  </a:lnTo>
                  <a:lnTo>
                    <a:pt x="40119" y="1372362"/>
                  </a:lnTo>
                  <a:close/>
                </a:path>
                <a:path w="1759585" h="1984375">
                  <a:moveTo>
                    <a:pt x="115557" y="1617726"/>
                  </a:moveTo>
                  <a:lnTo>
                    <a:pt x="95201" y="1577264"/>
                  </a:lnTo>
                  <a:lnTo>
                    <a:pt x="72691" y="1520291"/>
                  </a:lnTo>
                  <a:lnTo>
                    <a:pt x="59169" y="1479804"/>
                  </a:lnTo>
                  <a:lnTo>
                    <a:pt x="23355" y="1491234"/>
                  </a:lnTo>
                  <a:lnTo>
                    <a:pt x="36943" y="1533264"/>
                  </a:lnTo>
                  <a:lnTo>
                    <a:pt x="60111" y="1592393"/>
                  </a:lnTo>
                  <a:lnTo>
                    <a:pt x="81267" y="1635252"/>
                  </a:lnTo>
                  <a:lnTo>
                    <a:pt x="115557" y="1617726"/>
                  </a:lnTo>
                  <a:close/>
                </a:path>
                <a:path w="1759585" h="1984375">
                  <a:moveTo>
                    <a:pt x="287769" y="1803654"/>
                  </a:moveTo>
                  <a:lnTo>
                    <a:pt x="231171" y="1762510"/>
                  </a:lnTo>
                  <a:lnTo>
                    <a:pt x="182613" y="1714500"/>
                  </a:lnTo>
                  <a:lnTo>
                    <a:pt x="177279" y="1708404"/>
                  </a:lnTo>
                  <a:lnTo>
                    <a:pt x="148323" y="1733550"/>
                  </a:lnTo>
                  <a:lnTo>
                    <a:pt x="178806" y="1766364"/>
                  </a:lnTo>
                  <a:lnTo>
                    <a:pt x="235349" y="1814214"/>
                  </a:lnTo>
                  <a:lnTo>
                    <a:pt x="267957" y="1836420"/>
                  </a:lnTo>
                  <a:lnTo>
                    <a:pt x="287769" y="1803654"/>
                  </a:lnTo>
                  <a:close/>
                </a:path>
                <a:path w="1759585" h="1984375">
                  <a:moveTo>
                    <a:pt x="530085" y="1895094"/>
                  </a:moveTo>
                  <a:lnTo>
                    <a:pt x="490161" y="1886286"/>
                  </a:lnTo>
                  <a:lnTo>
                    <a:pt x="423324" y="1866482"/>
                  </a:lnTo>
                  <a:lnTo>
                    <a:pt x="386829" y="1853184"/>
                  </a:lnTo>
                  <a:lnTo>
                    <a:pt x="372351" y="1888998"/>
                  </a:lnTo>
                  <a:lnTo>
                    <a:pt x="375399" y="1889760"/>
                  </a:lnTo>
                  <a:lnTo>
                    <a:pt x="410422" y="1902638"/>
                  </a:lnTo>
                  <a:lnTo>
                    <a:pt x="444965" y="1913434"/>
                  </a:lnTo>
                  <a:lnTo>
                    <a:pt x="479967" y="1922680"/>
                  </a:lnTo>
                  <a:lnTo>
                    <a:pt x="516369" y="1930908"/>
                  </a:lnTo>
                  <a:lnTo>
                    <a:pt x="521703" y="1932432"/>
                  </a:lnTo>
                  <a:lnTo>
                    <a:pt x="530085" y="1895094"/>
                  </a:lnTo>
                  <a:close/>
                </a:path>
                <a:path w="1759585" h="1984375">
                  <a:moveTo>
                    <a:pt x="791451" y="1934718"/>
                  </a:moveTo>
                  <a:lnTo>
                    <a:pt x="706869" y="1925574"/>
                  </a:lnTo>
                  <a:lnTo>
                    <a:pt x="642099" y="1916430"/>
                  </a:lnTo>
                  <a:lnTo>
                    <a:pt x="641337" y="1915668"/>
                  </a:lnTo>
                  <a:lnTo>
                    <a:pt x="635241" y="1953768"/>
                  </a:lnTo>
                  <a:lnTo>
                    <a:pt x="636003" y="1953768"/>
                  </a:lnTo>
                  <a:lnTo>
                    <a:pt x="701535" y="1962912"/>
                  </a:lnTo>
                  <a:lnTo>
                    <a:pt x="770115" y="1970532"/>
                  </a:lnTo>
                  <a:lnTo>
                    <a:pt x="787641" y="1972818"/>
                  </a:lnTo>
                  <a:lnTo>
                    <a:pt x="791451" y="1934718"/>
                  </a:lnTo>
                  <a:close/>
                </a:path>
                <a:path w="1759585" h="1984375">
                  <a:moveTo>
                    <a:pt x="1056627" y="1984248"/>
                  </a:moveTo>
                  <a:lnTo>
                    <a:pt x="1055103" y="1946148"/>
                  </a:lnTo>
                  <a:lnTo>
                    <a:pt x="980427" y="1946097"/>
                  </a:lnTo>
                  <a:lnTo>
                    <a:pt x="912609" y="1943862"/>
                  </a:lnTo>
                  <a:lnTo>
                    <a:pt x="904227" y="1943100"/>
                  </a:lnTo>
                  <a:lnTo>
                    <a:pt x="901941" y="1981200"/>
                  </a:lnTo>
                  <a:lnTo>
                    <a:pt x="910323" y="1981962"/>
                  </a:lnTo>
                  <a:lnTo>
                    <a:pt x="980427" y="1984248"/>
                  </a:lnTo>
                  <a:lnTo>
                    <a:pt x="1056627" y="1984248"/>
                  </a:lnTo>
                  <a:close/>
                </a:path>
                <a:path w="1759585" h="1984375">
                  <a:moveTo>
                    <a:pt x="1324851" y="1955292"/>
                  </a:moveTo>
                  <a:lnTo>
                    <a:pt x="1315707" y="1917954"/>
                  </a:lnTo>
                  <a:lnTo>
                    <a:pt x="1292085" y="1923288"/>
                  </a:lnTo>
                  <a:lnTo>
                    <a:pt x="1266177" y="1928622"/>
                  </a:lnTo>
                  <a:lnTo>
                    <a:pt x="1237983" y="1933194"/>
                  </a:lnTo>
                  <a:lnTo>
                    <a:pt x="1209027" y="1937004"/>
                  </a:lnTo>
                  <a:lnTo>
                    <a:pt x="1179309" y="1940052"/>
                  </a:lnTo>
                  <a:lnTo>
                    <a:pt x="1168641" y="1940814"/>
                  </a:lnTo>
                  <a:lnTo>
                    <a:pt x="1171689" y="1978914"/>
                  </a:lnTo>
                  <a:lnTo>
                    <a:pt x="1212837" y="1975104"/>
                  </a:lnTo>
                  <a:lnTo>
                    <a:pt x="1272273" y="1965960"/>
                  </a:lnTo>
                  <a:lnTo>
                    <a:pt x="1299705" y="1960626"/>
                  </a:lnTo>
                  <a:lnTo>
                    <a:pt x="1324851" y="1955292"/>
                  </a:lnTo>
                  <a:close/>
                </a:path>
                <a:path w="1759585" h="1984375">
                  <a:moveTo>
                    <a:pt x="1551927" y="1802130"/>
                  </a:moveTo>
                  <a:lnTo>
                    <a:pt x="1521447" y="1780032"/>
                  </a:lnTo>
                  <a:lnTo>
                    <a:pt x="1496937" y="1810433"/>
                  </a:lnTo>
                  <a:lnTo>
                    <a:pt x="1472769" y="1835429"/>
                  </a:lnTo>
                  <a:lnTo>
                    <a:pt x="1446270" y="1857872"/>
                  </a:lnTo>
                  <a:lnTo>
                    <a:pt x="1417815" y="1876806"/>
                  </a:lnTo>
                  <a:lnTo>
                    <a:pt x="1417053" y="1877568"/>
                  </a:lnTo>
                  <a:lnTo>
                    <a:pt x="1435341" y="1911096"/>
                  </a:lnTo>
                  <a:lnTo>
                    <a:pt x="1436865" y="1910334"/>
                  </a:lnTo>
                  <a:lnTo>
                    <a:pt x="1469491" y="1887743"/>
                  </a:lnTo>
                  <a:lnTo>
                    <a:pt x="1497515" y="1864294"/>
                  </a:lnTo>
                  <a:lnTo>
                    <a:pt x="1523027" y="1838148"/>
                  </a:lnTo>
                  <a:lnTo>
                    <a:pt x="1548117" y="1807464"/>
                  </a:lnTo>
                  <a:lnTo>
                    <a:pt x="1551927" y="1802130"/>
                  </a:lnTo>
                  <a:close/>
                </a:path>
                <a:path w="1759585" h="1984375">
                  <a:moveTo>
                    <a:pt x="1663941" y="1554480"/>
                  </a:moveTo>
                  <a:lnTo>
                    <a:pt x="1627365" y="1543812"/>
                  </a:lnTo>
                  <a:lnTo>
                    <a:pt x="1614676" y="1584905"/>
                  </a:lnTo>
                  <a:lnTo>
                    <a:pt x="1603843" y="1616149"/>
                  </a:lnTo>
                  <a:lnTo>
                    <a:pt x="1592007" y="1647038"/>
                  </a:lnTo>
                  <a:lnTo>
                    <a:pt x="1579359" y="1677162"/>
                  </a:lnTo>
                  <a:lnTo>
                    <a:pt x="1576311" y="1684020"/>
                  </a:lnTo>
                  <a:lnTo>
                    <a:pt x="1610601" y="1700022"/>
                  </a:lnTo>
                  <a:lnTo>
                    <a:pt x="1627365" y="1660978"/>
                  </a:lnTo>
                  <a:lnTo>
                    <a:pt x="1650531" y="1598339"/>
                  </a:lnTo>
                  <a:lnTo>
                    <a:pt x="1660893" y="1565148"/>
                  </a:lnTo>
                  <a:lnTo>
                    <a:pt x="1663941" y="1554480"/>
                  </a:lnTo>
                  <a:close/>
                </a:path>
                <a:path w="1759585" h="1984375">
                  <a:moveTo>
                    <a:pt x="1728711" y="1293876"/>
                  </a:moveTo>
                  <a:lnTo>
                    <a:pt x="1691373" y="1286256"/>
                  </a:lnTo>
                  <a:lnTo>
                    <a:pt x="1689087" y="1298448"/>
                  </a:lnTo>
                  <a:lnTo>
                    <a:pt x="1683753" y="1319022"/>
                  </a:lnTo>
                  <a:lnTo>
                    <a:pt x="1679181" y="1339596"/>
                  </a:lnTo>
                  <a:lnTo>
                    <a:pt x="1673847" y="1360170"/>
                  </a:lnTo>
                  <a:lnTo>
                    <a:pt x="1663941" y="1402842"/>
                  </a:lnTo>
                  <a:lnTo>
                    <a:pt x="1656321" y="1434084"/>
                  </a:lnTo>
                  <a:lnTo>
                    <a:pt x="1693659" y="1443228"/>
                  </a:lnTo>
                  <a:lnTo>
                    <a:pt x="1701279" y="1411986"/>
                  </a:lnTo>
                  <a:lnTo>
                    <a:pt x="1711185" y="1369314"/>
                  </a:lnTo>
                  <a:lnTo>
                    <a:pt x="1716519" y="1348740"/>
                  </a:lnTo>
                  <a:lnTo>
                    <a:pt x="1725663" y="1306830"/>
                  </a:lnTo>
                  <a:lnTo>
                    <a:pt x="1728711" y="1293876"/>
                  </a:lnTo>
                  <a:close/>
                </a:path>
                <a:path w="1759585" h="1984375">
                  <a:moveTo>
                    <a:pt x="1758429" y="1032510"/>
                  </a:moveTo>
                  <a:lnTo>
                    <a:pt x="1758429" y="1026414"/>
                  </a:lnTo>
                  <a:lnTo>
                    <a:pt x="1720329" y="1024890"/>
                  </a:lnTo>
                  <a:lnTo>
                    <a:pt x="1720329" y="1030986"/>
                  </a:lnTo>
                  <a:lnTo>
                    <a:pt x="1718811" y="1065398"/>
                  </a:lnTo>
                  <a:lnTo>
                    <a:pt x="1716676" y="1100042"/>
                  </a:lnTo>
                  <a:lnTo>
                    <a:pt x="1713890" y="1134638"/>
                  </a:lnTo>
                  <a:lnTo>
                    <a:pt x="1710423" y="1168908"/>
                  </a:lnTo>
                  <a:lnTo>
                    <a:pt x="1709661" y="1175004"/>
                  </a:lnTo>
                  <a:lnTo>
                    <a:pt x="1746999" y="1179576"/>
                  </a:lnTo>
                  <a:lnTo>
                    <a:pt x="1747761" y="1173480"/>
                  </a:lnTo>
                  <a:lnTo>
                    <a:pt x="1751580" y="1138787"/>
                  </a:lnTo>
                  <a:lnTo>
                    <a:pt x="1754624" y="1103137"/>
                  </a:lnTo>
                  <a:lnTo>
                    <a:pt x="1756903" y="1067416"/>
                  </a:lnTo>
                  <a:lnTo>
                    <a:pt x="1758429" y="1032510"/>
                  </a:lnTo>
                  <a:close/>
                </a:path>
                <a:path w="1759585" h="1984375">
                  <a:moveTo>
                    <a:pt x="1759191" y="910590"/>
                  </a:moveTo>
                  <a:lnTo>
                    <a:pt x="1757667" y="866394"/>
                  </a:lnTo>
                  <a:lnTo>
                    <a:pt x="1755381" y="819912"/>
                  </a:lnTo>
                  <a:lnTo>
                    <a:pt x="1753857" y="797052"/>
                  </a:lnTo>
                  <a:lnTo>
                    <a:pt x="1751571" y="774954"/>
                  </a:lnTo>
                  <a:lnTo>
                    <a:pt x="1750047" y="757428"/>
                  </a:lnTo>
                  <a:lnTo>
                    <a:pt x="1711947" y="760476"/>
                  </a:lnTo>
                  <a:lnTo>
                    <a:pt x="1713471" y="778002"/>
                  </a:lnTo>
                  <a:lnTo>
                    <a:pt x="1715757" y="800100"/>
                  </a:lnTo>
                  <a:lnTo>
                    <a:pt x="1717281" y="822198"/>
                  </a:lnTo>
                  <a:lnTo>
                    <a:pt x="1719567" y="867918"/>
                  </a:lnTo>
                  <a:lnTo>
                    <a:pt x="1721091" y="912114"/>
                  </a:lnTo>
                  <a:lnTo>
                    <a:pt x="1759191" y="910590"/>
                  </a:lnTo>
                  <a:close/>
                </a:path>
                <a:path w="1759585" h="1984375">
                  <a:moveTo>
                    <a:pt x="1735569" y="642366"/>
                  </a:moveTo>
                  <a:lnTo>
                    <a:pt x="1716519" y="534162"/>
                  </a:lnTo>
                  <a:lnTo>
                    <a:pt x="1707375" y="491490"/>
                  </a:lnTo>
                  <a:lnTo>
                    <a:pt x="1670799" y="499872"/>
                  </a:lnTo>
                  <a:lnTo>
                    <a:pt x="1671561" y="505206"/>
                  </a:lnTo>
                  <a:lnTo>
                    <a:pt x="1679181" y="541020"/>
                  </a:lnTo>
                  <a:lnTo>
                    <a:pt x="1692897" y="614934"/>
                  </a:lnTo>
                  <a:lnTo>
                    <a:pt x="1695945" y="633222"/>
                  </a:lnTo>
                  <a:lnTo>
                    <a:pt x="1698231" y="648462"/>
                  </a:lnTo>
                  <a:lnTo>
                    <a:pt x="1735569" y="642366"/>
                  </a:lnTo>
                  <a:close/>
                </a:path>
                <a:path w="1759585" h="1984375">
                  <a:moveTo>
                    <a:pt x="1679181" y="379476"/>
                  </a:moveTo>
                  <a:lnTo>
                    <a:pt x="1667061" y="341209"/>
                  </a:lnTo>
                  <a:lnTo>
                    <a:pt x="1640313" y="276801"/>
                  </a:lnTo>
                  <a:lnTo>
                    <a:pt x="1618221" y="235458"/>
                  </a:lnTo>
                  <a:lnTo>
                    <a:pt x="1585455" y="255270"/>
                  </a:lnTo>
                  <a:lnTo>
                    <a:pt x="1590789" y="264414"/>
                  </a:lnTo>
                  <a:lnTo>
                    <a:pt x="1606062" y="293768"/>
                  </a:lnTo>
                  <a:lnTo>
                    <a:pt x="1619202" y="323254"/>
                  </a:lnTo>
                  <a:lnTo>
                    <a:pt x="1630708" y="353419"/>
                  </a:lnTo>
                  <a:lnTo>
                    <a:pt x="1641081" y="384810"/>
                  </a:lnTo>
                  <a:lnTo>
                    <a:pt x="1643367" y="390144"/>
                  </a:lnTo>
                  <a:lnTo>
                    <a:pt x="1679181" y="379476"/>
                  </a:lnTo>
                  <a:close/>
                </a:path>
                <a:path w="1759585" h="1984375">
                  <a:moveTo>
                    <a:pt x="1542021" y="143256"/>
                  </a:moveTo>
                  <a:lnTo>
                    <a:pt x="1510724" y="118018"/>
                  </a:lnTo>
                  <a:lnTo>
                    <a:pt x="1446045" y="81546"/>
                  </a:lnTo>
                  <a:lnTo>
                    <a:pt x="1404099" y="64770"/>
                  </a:lnTo>
                  <a:lnTo>
                    <a:pt x="1391145" y="100584"/>
                  </a:lnTo>
                  <a:lnTo>
                    <a:pt x="1398003" y="102870"/>
                  </a:lnTo>
                  <a:lnTo>
                    <a:pt x="1429475" y="115894"/>
                  </a:lnTo>
                  <a:lnTo>
                    <a:pt x="1459306" y="130802"/>
                  </a:lnTo>
                  <a:lnTo>
                    <a:pt x="1487632" y="148316"/>
                  </a:lnTo>
                  <a:lnTo>
                    <a:pt x="1514589" y="169164"/>
                  </a:lnTo>
                  <a:lnTo>
                    <a:pt x="1516875" y="171450"/>
                  </a:lnTo>
                  <a:lnTo>
                    <a:pt x="1542021" y="143256"/>
                  </a:lnTo>
                  <a:close/>
                </a:path>
                <a:path w="1759585" h="1984375">
                  <a:moveTo>
                    <a:pt x="1291323" y="33528"/>
                  </a:moveTo>
                  <a:lnTo>
                    <a:pt x="1285227" y="32766"/>
                  </a:lnTo>
                  <a:lnTo>
                    <a:pt x="1250493" y="26263"/>
                  </a:lnTo>
                  <a:lnTo>
                    <a:pt x="1214956" y="20221"/>
                  </a:lnTo>
                  <a:lnTo>
                    <a:pt x="1179312" y="15117"/>
                  </a:lnTo>
                  <a:lnTo>
                    <a:pt x="1144257" y="11430"/>
                  </a:lnTo>
                  <a:lnTo>
                    <a:pt x="1138923" y="10668"/>
                  </a:lnTo>
                  <a:lnTo>
                    <a:pt x="1135113" y="48768"/>
                  </a:lnTo>
                  <a:lnTo>
                    <a:pt x="1140447" y="49530"/>
                  </a:lnTo>
                  <a:lnTo>
                    <a:pt x="1174758" y="53251"/>
                  </a:lnTo>
                  <a:lnTo>
                    <a:pt x="1209322" y="57902"/>
                  </a:lnTo>
                  <a:lnTo>
                    <a:pt x="1243738" y="63510"/>
                  </a:lnTo>
                  <a:lnTo>
                    <a:pt x="1277607" y="70104"/>
                  </a:lnTo>
                  <a:lnTo>
                    <a:pt x="1283703" y="70866"/>
                  </a:lnTo>
                  <a:lnTo>
                    <a:pt x="1291323" y="33528"/>
                  </a:lnTo>
                  <a:close/>
                </a:path>
                <a:path w="1759585" h="1984375">
                  <a:moveTo>
                    <a:pt x="1023861" y="2286"/>
                  </a:moveTo>
                  <a:lnTo>
                    <a:pt x="952233" y="0"/>
                  </a:lnTo>
                  <a:lnTo>
                    <a:pt x="869937" y="0"/>
                  </a:lnTo>
                  <a:lnTo>
                    <a:pt x="870699" y="38100"/>
                  </a:lnTo>
                  <a:lnTo>
                    <a:pt x="952233" y="38125"/>
                  </a:lnTo>
                  <a:lnTo>
                    <a:pt x="974331" y="38862"/>
                  </a:lnTo>
                  <a:lnTo>
                    <a:pt x="1021575" y="40386"/>
                  </a:lnTo>
                  <a:lnTo>
                    <a:pt x="1023861" y="2286"/>
                  </a:lnTo>
                  <a:close/>
                </a:path>
                <a:path w="1759585" h="1984375">
                  <a:moveTo>
                    <a:pt x="757923" y="43434"/>
                  </a:moveTo>
                  <a:lnTo>
                    <a:pt x="754875" y="5334"/>
                  </a:lnTo>
                  <a:lnTo>
                    <a:pt x="737349" y="6096"/>
                  </a:lnTo>
                  <a:lnTo>
                    <a:pt x="716775" y="7620"/>
                  </a:lnTo>
                  <a:lnTo>
                    <a:pt x="673341" y="12192"/>
                  </a:lnTo>
                  <a:lnTo>
                    <a:pt x="629145" y="16764"/>
                  </a:lnTo>
                  <a:lnTo>
                    <a:pt x="602475" y="20574"/>
                  </a:lnTo>
                  <a:lnTo>
                    <a:pt x="607047" y="58674"/>
                  </a:lnTo>
                  <a:lnTo>
                    <a:pt x="633717" y="54864"/>
                  </a:lnTo>
                  <a:lnTo>
                    <a:pt x="677151" y="49530"/>
                  </a:lnTo>
                  <a:lnTo>
                    <a:pt x="719823" y="45720"/>
                  </a:lnTo>
                  <a:lnTo>
                    <a:pt x="740397" y="44196"/>
                  </a:lnTo>
                  <a:lnTo>
                    <a:pt x="757923" y="43434"/>
                  </a:lnTo>
                  <a:close/>
                </a:path>
                <a:path w="1759585" h="1984375">
                  <a:moveTo>
                    <a:pt x="495795" y="77724"/>
                  </a:moveTo>
                  <a:lnTo>
                    <a:pt x="488175" y="40386"/>
                  </a:lnTo>
                  <a:lnTo>
                    <a:pt x="474459" y="43434"/>
                  </a:lnTo>
                  <a:lnTo>
                    <a:pt x="442667" y="51137"/>
                  </a:lnTo>
                  <a:lnTo>
                    <a:pt x="411132" y="59307"/>
                  </a:lnTo>
                  <a:lnTo>
                    <a:pt x="379827" y="68303"/>
                  </a:lnTo>
                  <a:lnTo>
                    <a:pt x="348729" y="78486"/>
                  </a:lnTo>
                  <a:lnTo>
                    <a:pt x="338823" y="82296"/>
                  </a:lnTo>
                  <a:lnTo>
                    <a:pt x="351777" y="118110"/>
                  </a:lnTo>
                  <a:lnTo>
                    <a:pt x="360921" y="115062"/>
                  </a:lnTo>
                  <a:lnTo>
                    <a:pt x="390705" y="104950"/>
                  </a:lnTo>
                  <a:lnTo>
                    <a:pt x="420933" y="95916"/>
                  </a:lnTo>
                  <a:lnTo>
                    <a:pt x="451445" y="87883"/>
                  </a:lnTo>
                  <a:lnTo>
                    <a:pt x="482079" y="80772"/>
                  </a:lnTo>
                  <a:lnTo>
                    <a:pt x="495795" y="77724"/>
                  </a:lnTo>
                  <a:close/>
                </a:path>
              </a:pathLst>
            </a:custGeom>
            <a:solidFill>
              <a:srgbClr val="FF0000"/>
            </a:solidFill>
          </p:spPr>
          <p:txBody>
            <a:bodyPr wrap="square" lIns="0" tIns="0" rIns="0" bIns="0" rtlCol="0"/>
            <a:lstStyle/>
            <a:p>
              <a:endParaRPr/>
            </a:p>
          </p:txBody>
        </p:sp>
        <p:sp>
          <p:nvSpPr>
            <p:cNvPr id="56" name="object 55"/>
            <p:cNvSpPr/>
            <p:nvPr/>
          </p:nvSpPr>
          <p:spPr>
            <a:xfrm>
              <a:off x="4373117" y="4893564"/>
              <a:ext cx="159258" cy="160781"/>
            </a:xfrm>
            <a:prstGeom prst="rect">
              <a:avLst/>
            </a:prstGeom>
            <a:blipFill>
              <a:blip r:embed="rId7" cstate="print"/>
              <a:stretch>
                <a:fillRect/>
              </a:stretch>
            </a:blipFill>
          </p:spPr>
          <p:txBody>
            <a:bodyPr wrap="square" lIns="0" tIns="0" rIns="0" bIns="0" rtlCol="0"/>
            <a:lstStyle/>
            <a:p>
              <a:endParaRPr/>
            </a:p>
          </p:txBody>
        </p:sp>
        <p:sp>
          <p:nvSpPr>
            <p:cNvPr id="57" name="object 56"/>
            <p:cNvSpPr/>
            <p:nvPr/>
          </p:nvSpPr>
          <p:spPr>
            <a:xfrm>
              <a:off x="4360926" y="5302758"/>
              <a:ext cx="159258" cy="161544"/>
            </a:xfrm>
            <a:prstGeom prst="rect">
              <a:avLst/>
            </a:prstGeom>
            <a:blipFill>
              <a:blip r:embed="rId8" cstate="print"/>
              <a:stretch>
                <a:fillRect/>
              </a:stretch>
            </a:blipFill>
          </p:spPr>
          <p:txBody>
            <a:bodyPr wrap="square" lIns="0" tIns="0" rIns="0" bIns="0" rtlCol="0"/>
            <a:lstStyle/>
            <a:p>
              <a:endParaRPr/>
            </a:p>
          </p:txBody>
        </p:sp>
        <p:sp>
          <p:nvSpPr>
            <p:cNvPr id="58" name="object 57"/>
            <p:cNvSpPr/>
            <p:nvPr/>
          </p:nvSpPr>
          <p:spPr>
            <a:xfrm>
              <a:off x="4357878" y="5739384"/>
              <a:ext cx="159258" cy="161544"/>
            </a:xfrm>
            <a:prstGeom prst="rect">
              <a:avLst/>
            </a:prstGeom>
            <a:blipFill>
              <a:blip r:embed="rId9"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53190933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Load Balancing</a:t>
            </a:r>
            <a:endParaRPr lang="zh-TW" altLang="en-US" dirty="0"/>
          </a:p>
        </p:txBody>
      </p:sp>
      <p:pic>
        <p:nvPicPr>
          <p:cNvPr id="4" name="圖片 3"/>
          <p:cNvPicPr>
            <a:picLocks noChangeAspect="1"/>
          </p:cNvPicPr>
          <p:nvPr/>
        </p:nvPicPr>
        <p:blipFill rotWithShape="1">
          <a:blip r:embed="rId3">
            <a:extLst>
              <a:ext uri="{28A0092B-C50C-407E-A947-70E740481C1C}">
                <a14:useLocalDpi xmlns:a14="http://schemas.microsoft.com/office/drawing/2010/main" val="0"/>
              </a:ext>
            </a:extLst>
          </a:blip>
          <a:srcRect b="77249"/>
          <a:stretch/>
        </p:blipFill>
        <p:spPr>
          <a:xfrm>
            <a:off x="2102239" y="1484784"/>
            <a:ext cx="6176514" cy="1133288"/>
          </a:xfrm>
          <a:prstGeom prst="rect">
            <a:avLst/>
          </a:prstGeom>
        </p:spPr>
      </p:pic>
      <p:sp>
        <p:nvSpPr>
          <p:cNvPr id="5" name="文字方塊 4"/>
          <p:cNvSpPr txBox="1"/>
          <p:nvPr/>
        </p:nvSpPr>
        <p:spPr>
          <a:xfrm>
            <a:off x="8251689" y="1756421"/>
            <a:ext cx="2424022" cy="3970318"/>
          </a:xfrm>
          <a:prstGeom prst="rect">
            <a:avLst/>
          </a:prstGeom>
          <a:noFill/>
        </p:spPr>
        <p:txBody>
          <a:bodyPr wrap="square" rtlCol="0">
            <a:spAutoFit/>
          </a:bodyPr>
          <a:lstStyle/>
          <a:p>
            <a:r>
              <a:rPr lang="en-US" altLang="zh-TW" dirty="0">
                <a:solidFill>
                  <a:srgbClr val="FF0000"/>
                </a:solidFill>
              </a:rPr>
              <a:t>A3</a:t>
            </a:r>
            <a:r>
              <a:rPr lang="en-US" altLang="zh-TW" dirty="0"/>
              <a:t> limits throughput</a:t>
            </a:r>
          </a:p>
          <a:p>
            <a:endParaRPr lang="en-US" altLang="zh-TW" dirty="0"/>
          </a:p>
          <a:p>
            <a:endParaRPr lang="en-US" altLang="zh-TW" dirty="0"/>
          </a:p>
          <a:p>
            <a:endParaRPr lang="en-US" altLang="zh-TW" dirty="0"/>
          </a:p>
          <a:p>
            <a:r>
              <a:rPr lang="en-US" altLang="zh-TW" dirty="0"/>
              <a:t>Pipeline A3 into four 1ns stages for balancing</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a:t>Parallel A3 four times</a:t>
            </a:r>
          </a:p>
          <a:p>
            <a:endParaRPr lang="zh-TW" altLang="en-US" dirty="0"/>
          </a:p>
        </p:txBody>
      </p:sp>
      <p:pic>
        <p:nvPicPr>
          <p:cNvPr id="3" name="圖片 2">
            <a:extLst>
              <a:ext uri="{FF2B5EF4-FFF2-40B4-BE49-F238E27FC236}">
                <a16:creationId xmlns:a16="http://schemas.microsoft.com/office/drawing/2014/main" id="{67CD832B-FBF7-41CB-8CCC-ECC43533E53C}"/>
              </a:ext>
            </a:extLst>
          </p:cNvPr>
          <p:cNvPicPr>
            <a:picLocks noChangeAspect="1"/>
          </p:cNvPicPr>
          <p:nvPr/>
        </p:nvPicPr>
        <p:blipFill rotWithShape="1">
          <a:blip r:embed="rId4"/>
          <a:srcRect t="21738" b="41352"/>
          <a:stretch/>
        </p:blipFill>
        <p:spPr>
          <a:xfrm>
            <a:off x="2099556" y="2564904"/>
            <a:ext cx="6181880" cy="1838427"/>
          </a:xfrm>
          <a:prstGeom prst="rect">
            <a:avLst/>
          </a:prstGeom>
        </p:spPr>
      </p:pic>
      <p:pic>
        <p:nvPicPr>
          <p:cNvPr id="6" name="圖片 5">
            <a:extLst>
              <a:ext uri="{FF2B5EF4-FFF2-40B4-BE49-F238E27FC236}">
                <a16:creationId xmlns:a16="http://schemas.microsoft.com/office/drawing/2014/main" id="{72871778-4443-808F-6E08-46EB03CE23C0}"/>
              </a:ext>
            </a:extLst>
          </p:cNvPr>
          <p:cNvPicPr>
            <a:picLocks noChangeAspect="1"/>
          </p:cNvPicPr>
          <p:nvPr/>
        </p:nvPicPr>
        <p:blipFill rotWithShape="1">
          <a:blip r:embed="rId3">
            <a:extLst>
              <a:ext uri="{28A0092B-C50C-407E-A947-70E740481C1C}">
                <a14:useLocalDpi xmlns:a14="http://schemas.microsoft.com/office/drawing/2010/main" val="0"/>
              </a:ext>
            </a:extLst>
          </a:blip>
          <a:srcRect t="59109"/>
          <a:stretch/>
        </p:blipFill>
        <p:spPr>
          <a:xfrm>
            <a:off x="2102239" y="4437112"/>
            <a:ext cx="6176514" cy="2036913"/>
          </a:xfrm>
          <a:prstGeom prst="rect">
            <a:avLst/>
          </a:prstGeom>
        </p:spPr>
      </p:pic>
    </p:spTree>
    <p:extLst>
      <p:ext uri="{BB962C8B-B14F-4D97-AF65-F5344CB8AC3E}">
        <p14:creationId xmlns:p14="http://schemas.microsoft.com/office/powerpoint/2010/main" val="272077723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b="83961"/>
          <a:stretch/>
        </p:blipFill>
        <p:spPr>
          <a:xfrm>
            <a:off x="3575689" y="1948280"/>
            <a:ext cx="4273729" cy="776236"/>
          </a:xfrm>
          <a:prstGeom prst="rect">
            <a:avLst/>
          </a:prstGeom>
        </p:spPr>
      </p:pic>
      <p:pic>
        <p:nvPicPr>
          <p:cNvPr id="3" name="圖片 2">
            <a:extLst>
              <a:ext uri="{FF2B5EF4-FFF2-40B4-BE49-F238E27FC236}">
                <a16:creationId xmlns:a16="http://schemas.microsoft.com/office/drawing/2014/main" id="{AFD13894-A2B5-0D44-96DD-45E2CBDBD71D}"/>
              </a:ext>
            </a:extLst>
          </p:cNvPr>
          <p:cNvPicPr>
            <a:picLocks noChangeAspect="1"/>
          </p:cNvPicPr>
          <p:nvPr/>
        </p:nvPicPr>
        <p:blipFill rotWithShape="1">
          <a:blip r:embed="rId4"/>
          <a:srcRect t="15551" b="41491"/>
          <a:stretch/>
        </p:blipFill>
        <p:spPr>
          <a:xfrm>
            <a:off x="3575720" y="2791482"/>
            <a:ext cx="4273666" cy="2079467"/>
          </a:xfrm>
          <a:prstGeom prst="rect">
            <a:avLst/>
          </a:prstGeom>
        </p:spPr>
      </p:pic>
      <p:pic>
        <p:nvPicPr>
          <p:cNvPr id="13" name="圖片 12">
            <a:extLst>
              <a:ext uri="{FF2B5EF4-FFF2-40B4-BE49-F238E27FC236}">
                <a16:creationId xmlns:a16="http://schemas.microsoft.com/office/drawing/2014/main" id="{3CB2939A-113F-A7A9-0089-9D7D6DBBD260}"/>
              </a:ext>
            </a:extLst>
          </p:cNvPr>
          <p:cNvPicPr>
            <a:picLocks noChangeAspect="1"/>
          </p:cNvPicPr>
          <p:nvPr/>
        </p:nvPicPr>
        <p:blipFill rotWithShape="1">
          <a:blip r:embed="rId4"/>
          <a:srcRect t="58500"/>
          <a:stretch/>
        </p:blipFill>
        <p:spPr>
          <a:xfrm>
            <a:off x="3575720" y="4879714"/>
            <a:ext cx="4273666" cy="2008842"/>
          </a:xfrm>
          <a:prstGeom prst="rect">
            <a:avLst/>
          </a:prstGeom>
        </p:spPr>
      </p:pic>
      <p:sp>
        <p:nvSpPr>
          <p:cNvPr id="62465" name="Rectangle 2"/>
          <p:cNvSpPr>
            <a:spLocks noGrp="1" noChangeArrowheads="1"/>
          </p:cNvSpPr>
          <p:nvPr>
            <p:ph type="title"/>
          </p:nvPr>
        </p:nvSpPr>
        <p:spPr/>
        <p:txBody>
          <a:bodyPr>
            <a:normAutofit fontScale="90000"/>
          </a:bodyPr>
          <a:lstStyle/>
          <a:p>
            <a:r>
              <a:rPr lang="en-US" altLang="zh-TW" dirty="0"/>
              <a:t>2. Variable load </a:t>
            </a:r>
            <a:r>
              <a:rPr lang="zh-TW" altLang="en-US" dirty="0"/>
              <a:t>解法</a:t>
            </a:r>
            <a:r>
              <a:rPr lang="en-US" altLang="zh-TW" dirty="0"/>
              <a:t>:</a:t>
            </a:r>
            <a:r>
              <a:rPr lang="zh-TW" altLang="en-US" dirty="0"/>
              <a:t> </a:t>
            </a:r>
            <a:r>
              <a:rPr lang="en-US" altLang="zh-TW" dirty="0">
                <a:solidFill>
                  <a:srgbClr val="FF0000"/>
                </a:solidFill>
              </a:rPr>
              <a:t>FIFO</a:t>
            </a:r>
            <a:r>
              <a:rPr lang="zh-TW" altLang="en-US" dirty="0">
                <a:solidFill>
                  <a:srgbClr val="FF0000"/>
                </a:solidFill>
              </a:rPr>
              <a:t> </a:t>
            </a:r>
            <a:r>
              <a:rPr lang="en-US" altLang="zh-TW" dirty="0"/>
              <a:t>or </a:t>
            </a:r>
            <a:r>
              <a:rPr lang="en-US" altLang="zh-TW" dirty="0">
                <a:solidFill>
                  <a:srgbClr val="FF0000"/>
                </a:solidFill>
              </a:rPr>
              <a:t>double buffer</a:t>
            </a:r>
          </a:p>
        </p:txBody>
      </p:sp>
      <p:sp>
        <p:nvSpPr>
          <p:cNvPr id="7" name="內容版面配置區 6"/>
          <p:cNvSpPr>
            <a:spLocks noGrp="1"/>
          </p:cNvSpPr>
          <p:nvPr>
            <p:ph idx="1"/>
          </p:nvPr>
        </p:nvSpPr>
        <p:spPr>
          <a:xfrm>
            <a:off x="609600" y="980728"/>
            <a:ext cx="10972800" cy="936104"/>
          </a:xfrm>
        </p:spPr>
        <p:txBody>
          <a:bodyPr>
            <a:normAutofit fontScale="77500" lnSpcReduction="20000"/>
          </a:bodyPr>
          <a:lstStyle/>
          <a:p>
            <a:r>
              <a:rPr lang="en-US" altLang="zh-TW" dirty="0"/>
              <a:t>Stage A always takes 10 cycles.</a:t>
            </a:r>
            <a:br>
              <a:rPr lang="en-US" altLang="zh-TW" dirty="0"/>
            </a:br>
            <a:r>
              <a:rPr lang="en-US" altLang="zh-TW" dirty="0"/>
              <a:t>Stage B takes 5 or 15 cycles – averages 10 cycles</a:t>
            </a:r>
            <a:br>
              <a:rPr lang="en-US" altLang="zh-TW" dirty="0"/>
            </a:br>
            <a:r>
              <a:rPr lang="en-US" altLang="zh-TW" dirty="0"/>
              <a:t>Pipeline averages ____ cycles per element</a:t>
            </a:r>
            <a:endParaRPr lang="zh-TW" altLang="en-US" dirty="0"/>
          </a:p>
        </p:txBody>
      </p:sp>
      <p:sp>
        <p:nvSpPr>
          <p:cNvPr id="5" name="Footer Placeholder 4"/>
          <p:cNvSpPr>
            <a:spLocks noGrp="1"/>
          </p:cNvSpPr>
          <p:nvPr>
            <p:ph type="ftr" sz="quarter" idx="10"/>
          </p:nvPr>
        </p:nvSpPr>
        <p:spPr>
          <a:xfrm>
            <a:off x="4669656" y="6284100"/>
            <a:ext cx="3860800" cy="365125"/>
          </a:xfrm>
        </p:spPr>
        <p:txBody>
          <a:bodyPr/>
          <a:lstStyle/>
          <a:p>
            <a:r>
              <a:rPr lang="en-US"/>
              <a:t>(c) 2005-2012 W. J. Dally </a:t>
            </a:r>
          </a:p>
        </p:txBody>
      </p:sp>
      <p:sp>
        <p:nvSpPr>
          <p:cNvPr id="6" name="文字方塊 5"/>
          <p:cNvSpPr txBox="1"/>
          <p:nvPr/>
        </p:nvSpPr>
        <p:spPr>
          <a:xfrm>
            <a:off x="8152812" y="3102270"/>
            <a:ext cx="2863970" cy="1754326"/>
          </a:xfrm>
          <a:prstGeom prst="rect">
            <a:avLst/>
          </a:prstGeom>
          <a:noFill/>
        </p:spPr>
        <p:txBody>
          <a:bodyPr wrap="square" rtlCol="0">
            <a:spAutoFit/>
          </a:bodyPr>
          <a:lstStyle/>
          <a:p>
            <a:r>
              <a:rPr lang="en-US" altLang="zh-TW" dirty="0"/>
              <a:t>(b) Only a single register sits btw A and B, caused A or B to stall when one is not ready</a:t>
            </a:r>
          </a:p>
          <a:p>
            <a:endParaRPr lang="en-US" altLang="zh-TW" dirty="0"/>
          </a:p>
          <a:p>
            <a:endParaRPr lang="en-US" altLang="zh-TW" dirty="0"/>
          </a:p>
        </p:txBody>
      </p:sp>
      <p:sp>
        <p:nvSpPr>
          <p:cNvPr id="8" name="文字方塊 7"/>
          <p:cNvSpPr txBox="1"/>
          <p:nvPr/>
        </p:nvSpPr>
        <p:spPr>
          <a:xfrm>
            <a:off x="335360" y="3356992"/>
            <a:ext cx="2885662" cy="646331"/>
          </a:xfrm>
          <a:prstGeom prst="rect">
            <a:avLst/>
          </a:prstGeom>
          <a:noFill/>
          <a:ln>
            <a:solidFill>
              <a:srgbClr val="FF0000"/>
            </a:solidFill>
          </a:ln>
        </p:spPr>
        <p:txBody>
          <a:bodyPr wrap="none" rtlCol="0">
            <a:spAutoFit/>
          </a:bodyPr>
          <a:lstStyle/>
          <a:p>
            <a:r>
              <a:rPr lang="en-US" altLang="zh-TW" dirty="0"/>
              <a:t>AB</a:t>
            </a:r>
            <a:r>
              <a:rPr lang="zh-TW" altLang="en-US" dirty="0"/>
              <a:t>間放</a:t>
            </a:r>
            <a:r>
              <a:rPr lang="zh-TW" altLang="en-US" dirty="0">
                <a:solidFill>
                  <a:srgbClr val="FF0000"/>
                </a:solidFill>
              </a:rPr>
              <a:t>一個</a:t>
            </a:r>
            <a:r>
              <a:rPr lang="en-US" altLang="zh-TW" dirty="0">
                <a:solidFill>
                  <a:srgbClr val="FF0000"/>
                </a:solidFill>
              </a:rPr>
              <a:t>pipeline register</a:t>
            </a:r>
          </a:p>
          <a:p>
            <a:r>
              <a:rPr lang="en-US" altLang="zh-TW" dirty="0"/>
              <a:t>A </a:t>
            </a:r>
            <a:r>
              <a:rPr lang="zh-TW" altLang="en-US" dirty="0"/>
              <a:t>或</a:t>
            </a:r>
            <a:r>
              <a:rPr lang="en-US" altLang="zh-TW" dirty="0"/>
              <a:t>B</a:t>
            </a:r>
            <a:r>
              <a:rPr lang="zh-TW" altLang="en-US" dirty="0"/>
              <a:t>還沒算完，就要等</a:t>
            </a:r>
          </a:p>
        </p:txBody>
      </p:sp>
      <p:sp>
        <p:nvSpPr>
          <p:cNvPr id="9" name="文字方塊 8"/>
          <p:cNvSpPr txBox="1"/>
          <p:nvPr/>
        </p:nvSpPr>
        <p:spPr>
          <a:xfrm>
            <a:off x="338481" y="4989334"/>
            <a:ext cx="3087705" cy="1477328"/>
          </a:xfrm>
          <a:prstGeom prst="rect">
            <a:avLst/>
          </a:prstGeom>
          <a:noFill/>
          <a:ln>
            <a:solidFill>
              <a:srgbClr val="FF0000"/>
            </a:solidFill>
          </a:ln>
        </p:spPr>
        <p:txBody>
          <a:bodyPr wrap="none" rtlCol="0">
            <a:spAutoFit/>
          </a:bodyPr>
          <a:lstStyle/>
          <a:p>
            <a:r>
              <a:rPr lang="zh-TW" altLang="en-US" dirty="0"/>
              <a:t>不等待作法</a:t>
            </a:r>
            <a:r>
              <a:rPr lang="en-US" altLang="zh-TW" dirty="0"/>
              <a:t>:</a:t>
            </a:r>
            <a:r>
              <a:rPr lang="zh-TW" altLang="en-US" dirty="0"/>
              <a:t> </a:t>
            </a:r>
            <a:r>
              <a:rPr lang="en-US" altLang="zh-TW" dirty="0"/>
              <a:t>AB</a:t>
            </a:r>
            <a:r>
              <a:rPr lang="zh-TW" altLang="en-US" dirty="0"/>
              <a:t>間</a:t>
            </a:r>
            <a:r>
              <a:rPr lang="zh-TW" altLang="en-US" dirty="0">
                <a:solidFill>
                  <a:srgbClr val="FF0000"/>
                </a:solidFill>
              </a:rPr>
              <a:t>放</a:t>
            </a:r>
            <a:r>
              <a:rPr lang="en-US" altLang="zh-TW" dirty="0">
                <a:solidFill>
                  <a:srgbClr val="FF0000"/>
                </a:solidFill>
              </a:rPr>
              <a:t> FIFO</a:t>
            </a:r>
          </a:p>
          <a:p>
            <a:r>
              <a:rPr lang="en-US" altLang="zh-TW" dirty="0"/>
              <a:t>(</a:t>
            </a:r>
            <a:r>
              <a:rPr lang="zh-TW" altLang="en-US" dirty="0"/>
              <a:t>變形</a:t>
            </a:r>
            <a:r>
              <a:rPr lang="en-US" altLang="zh-TW" dirty="0"/>
              <a:t>:</a:t>
            </a:r>
            <a:r>
              <a:rPr lang="zh-TW" altLang="en-US" dirty="0"/>
              <a:t> </a:t>
            </a:r>
            <a:r>
              <a:rPr lang="en-US" altLang="zh-TW" dirty="0"/>
              <a:t>double buffer)</a:t>
            </a:r>
          </a:p>
          <a:p>
            <a:r>
              <a:rPr lang="zh-TW" altLang="en-US" dirty="0"/>
              <a:t>不管</a:t>
            </a:r>
            <a:r>
              <a:rPr lang="en-US" altLang="zh-TW" dirty="0"/>
              <a:t>B</a:t>
            </a:r>
            <a:r>
              <a:rPr lang="zh-TW" altLang="en-US" dirty="0"/>
              <a:t>有沒有算完，</a:t>
            </a:r>
            <a:r>
              <a:rPr lang="en-US" altLang="zh-TW" dirty="0"/>
              <a:t>A</a:t>
            </a:r>
            <a:r>
              <a:rPr lang="zh-TW" altLang="en-US" dirty="0"/>
              <a:t>都繼續</a:t>
            </a:r>
            <a:endParaRPr lang="en-US" altLang="zh-TW" dirty="0"/>
          </a:p>
          <a:p>
            <a:r>
              <a:rPr lang="zh-TW" altLang="en-US" dirty="0"/>
              <a:t>算新資料，</a:t>
            </a:r>
            <a:r>
              <a:rPr lang="en-US" altLang="zh-TW" dirty="0"/>
              <a:t>A</a:t>
            </a:r>
            <a:r>
              <a:rPr lang="zh-TW" altLang="en-US" dirty="0"/>
              <a:t>算完的就先存在</a:t>
            </a:r>
            <a:endParaRPr lang="en-US" altLang="zh-TW" dirty="0"/>
          </a:p>
          <a:p>
            <a:r>
              <a:rPr lang="en-US" altLang="zh-TW" dirty="0"/>
              <a:t>FIFO</a:t>
            </a:r>
            <a:r>
              <a:rPr lang="zh-TW" altLang="en-US" dirty="0"/>
              <a:t>，</a:t>
            </a:r>
            <a:r>
              <a:rPr lang="en-US" altLang="zh-TW" dirty="0"/>
              <a:t>B</a:t>
            </a:r>
            <a:r>
              <a:rPr lang="zh-TW" altLang="en-US" dirty="0"/>
              <a:t>直接從</a:t>
            </a:r>
            <a:r>
              <a:rPr lang="en-US" altLang="zh-TW" dirty="0"/>
              <a:t>FIFO</a:t>
            </a:r>
            <a:r>
              <a:rPr lang="zh-TW" altLang="en-US" dirty="0"/>
              <a:t>拿資料算</a:t>
            </a:r>
          </a:p>
        </p:txBody>
      </p:sp>
      <p:sp>
        <p:nvSpPr>
          <p:cNvPr id="11" name="矩形 10"/>
          <p:cNvSpPr/>
          <p:nvPr/>
        </p:nvSpPr>
        <p:spPr>
          <a:xfrm>
            <a:off x="8117506" y="4856596"/>
            <a:ext cx="3196837" cy="369332"/>
          </a:xfrm>
          <a:prstGeom prst="rect">
            <a:avLst/>
          </a:prstGeom>
        </p:spPr>
        <p:txBody>
          <a:bodyPr wrap="none">
            <a:spAutoFit/>
          </a:bodyPr>
          <a:lstStyle/>
          <a:p>
            <a:pPr lvl="0"/>
            <a:r>
              <a:rPr lang="en-US" altLang="zh-TW" dirty="0">
                <a:solidFill>
                  <a:prstClr val="black"/>
                </a:solidFill>
              </a:rPr>
              <a:t>(c) With FIFO to eliminates stalls</a:t>
            </a:r>
            <a:endParaRPr lang="zh-TW" altLang="en-US" dirty="0">
              <a:solidFill>
                <a:prstClr val="black"/>
              </a:solidFill>
            </a:endParaRPr>
          </a:p>
        </p:txBody>
      </p:sp>
      <p:sp>
        <p:nvSpPr>
          <p:cNvPr id="2" name="五角星形 1"/>
          <p:cNvSpPr/>
          <p:nvPr/>
        </p:nvSpPr>
        <p:spPr>
          <a:xfrm>
            <a:off x="4871473" y="3701027"/>
            <a:ext cx="144016" cy="14401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五角星形 11"/>
          <p:cNvSpPr/>
          <p:nvPr/>
        </p:nvSpPr>
        <p:spPr>
          <a:xfrm>
            <a:off x="4773932" y="5583982"/>
            <a:ext cx="144016" cy="14401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226598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1" grpId="0"/>
      <p:bldP spid="2"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normAutofit fontScale="90000"/>
          </a:bodyPr>
          <a:lstStyle/>
          <a:p>
            <a:r>
              <a:rPr lang="en-US" altLang="zh-TW" dirty="0">
                <a:solidFill>
                  <a:srgbClr val="FF0000"/>
                </a:solidFill>
              </a:rPr>
              <a:t>Elastic Pipelines</a:t>
            </a:r>
            <a:br>
              <a:rPr lang="en-US" altLang="zh-TW" dirty="0"/>
            </a:br>
            <a:r>
              <a:rPr lang="en-US" altLang="zh-TW" sz="3100" dirty="0"/>
              <a:t>A FIFO between stages decouples timing</a:t>
            </a:r>
            <a:br>
              <a:rPr lang="en-US" altLang="zh-TW" sz="3100" dirty="0"/>
            </a:br>
            <a:r>
              <a:rPr lang="en-US" altLang="zh-TW" sz="3100" dirty="0"/>
              <a:t>Allows stages to operate at their ‘average’ speed</a:t>
            </a:r>
          </a:p>
        </p:txBody>
      </p:sp>
      <p:graphicFrame>
        <p:nvGraphicFramePr>
          <p:cNvPr id="74754" name="Object 2"/>
          <p:cNvGraphicFramePr>
            <a:graphicFrameLocks noChangeAspect="1"/>
          </p:cNvGraphicFramePr>
          <p:nvPr/>
        </p:nvGraphicFramePr>
        <p:xfrm>
          <a:off x="3663951" y="1828800"/>
          <a:ext cx="4862513" cy="774700"/>
        </p:xfrm>
        <a:graphic>
          <a:graphicData uri="http://schemas.openxmlformats.org/presentationml/2006/ole">
            <mc:AlternateContent xmlns:mc="http://schemas.openxmlformats.org/markup-compatibility/2006">
              <mc:Choice xmlns:v="urn:schemas-microsoft-com:vml" Requires="v">
                <p:oleObj name="Visio" r:id="rId3" imgW="2432405" imgH="387055" progId="Visio.Drawing.6">
                  <p:embed/>
                </p:oleObj>
              </mc:Choice>
              <mc:Fallback>
                <p:oleObj name="Visio" r:id="rId3" imgW="2432405" imgH="38705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3951" y="1828800"/>
                        <a:ext cx="4862513" cy="7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74755" name="Object 3"/>
          <p:cNvGraphicFramePr>
            <a:graphicFrameLocks noChangeAspect="1"/>
          </p:cNvGraphicFramePr>
          <p:nvPr/>
        </p:nvGraphicFramePr>
        <p:xfrm>
          <a:off x="2165350" y="2971801"/>
          <a:ext cx="7861300" cy="2830513"/>
        </p:xfrm>
        <a:graphic>
          <a:graphicData uri="http://schemas.openxmlformats.org/presentationml/2006/ole">
            <mc:AlternateContent xmlns:mc="http://schemas.openxmlformats.org/markup-compatibility/2006">
              <mc:Choice xmlns:v="urn:schemas-microsoft-com:vml" Requires="v">
                <p:oleObj name="Visio" r:id="rId5" imgW="3930480" imgH="1416240" progId="Visio.Drawing.6">
                  <p:embed/>
                </p:oleObj>
              </mc:Choice>
              <mc:Fallback>
                <p:oleObj name="Visio" r:id="rId5" imgW="3930480" imgH="14162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5350" y="2971801"/>
                        <a:ext cx="78613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 name="直線單箭頭接點 6"/>
          <p:cNvCxnSpPr/>
          <p:nvPr/>
        </p:nvCxnSpPr>
        <p:spPr>
          <a:xfrm>
            <a:off x="2279576" y="3645024"/>
            <a:ext cx="4176464" cy="2016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88286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normAutofit fontScale="90000"/>
          </a:bodyPr>
          <a:lstStyle/>
          <a:p>
            <a:r>
              <a:rPr lang="en-US" altLang="zh-TW" dirty="0"/>
              <a:t>3. Stalling a rigid pipeline</a:t>
            </a:r>
            <a:br>
              <a:rPr lang="en-US" altLang="zh-TW" dirty="0"/>
            </a:br>
            <a:r>
              <a:rPr lang="en-US" altLang="zh-TW" sz="3100" dirty="0"/>
              <a:t>A stall in any stage halts all stages upstream of the stall point instantly (on the next clock)</a:t>
            </a:r>
          </a:p>
        </p:txBody>
      </p:sp>
      <p:sp>
        <p:nvSpPr>
          <p:cNvPr id="64514" name="Text Box 3"/>
          <p:cNvSpPr txBox="1">
            <a:spLocks noChangeArrowheads="1"/>
          </p:cNvSpPr>
          <p:nvPr/>
        </p:nvSpPr>
        <p:spPr bwMode="auto">
          <a:xfrm>
            <a:off x="609600" y="5105401"/>
            <a:ext cx="1110302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pPr>
              <a:spcBef>
                <a:spcPct val="50000"/>
              </a:spcBef>
            </a:pPr>
            <a:r>
              <a:rPr lang="en-US" altLang="zh-TW" sz="2400" b="0" dirty="0">
                <a:latin typeface="Tahoma" panose="020B0604030504040204" pitchFamily="34" charset="0"/>
                <a:ea typeface="ＭＳ Ｐゴシック" panose="020B0600070205080204" pitchFamily="34" charset="-128"/>
              </a:rPr>
              <a:t>Q. What if we stopped all stages, not just upstream stages? </a:t>
            </a:r>
            <a:r>
              <a:rPr lang="zh-TW" altLang="en-US" sz="2400" dirty="0"/>
              <a:t>全部停</a:t>
            </a:r>
            <a:r>
              <a:rPr lang="en-US" altLang="zh-TW" sz="2400" dirty="0"/>
              <a:t>?</a:t>
            </a:r>
            <a:r>
              <a:rPr lang="zh-TW" altLang="en-US" sz="2400" dirty="0"/>
              <a:t>上游停</a:t>
            </a:r>
            <a:r>
              <a:rPr lang="en-US" altLang="zh-TW" sz="2400" dirty="0"/>
              <a:t>?</a:t>
            </a:r>
            <a:endParaRPr lang="en-US" altLang="zh-TW" sz="2400" b="0" dirty="0">
              <a:latin typeface="Tahoma" panose="020B0604030504040204" pitchFamily="34" charset="0"/>
              <a:ea typeface="ＭＳ Ｐゴシック" panose="020B0600070205080204" pitchFamily="34" charset="-128"/>
            </a:endParaRPr>
          </a:p>
          <a:p>
            <a:pPr>
              <a:spcBef>
                <a:spcPct val="50000"/>
              </a:spcBef>
            </a:pPr>
            <a:r>
              <a:rPr lang="en-US" altLang="zh-TW" sz="2400" b="0" dirty="0">
                <a:latin typeface="Tahoma" panose="020B0604030504040204" pitchFamily="34" charset="0"/>
                <a:ea typeface="ＭＳ Ｐゴシック" panose="020B0600070205080204" pitchFamily="34" charset="-128"/>
              </a:rPr>
              <a:t>Q. How does the delay of this structure </a:t>
            </a:r>
            <a:r>
              <a:rPr lang="en-US" altLang="zh-TW" sz="2400" b="0" i="1" dirty="0">
                <a:latin typeface="Tahoma" panose="020B0604030504040204" pitchFamily="34" charset="0"/>
                <a:ea typeface="ＭＳ Ｐゴシック" panose="020B0600070205080204" pitchFamily="34" charset="-128"/>
              </a:rPr>
              <a:t>scale</a:t>
            </a:r>
            <a:r>
              <a:rPr lang="en-US" altLang="zh-TW" sz="2400" b="0" dirty="0">
                <a:latin typeface="Tahoma" panose="020B0604030504040204" pitchFamily="34" charset="0"/>
                <a:ea typeface="ＭＳ Ｐゴシック" panose="020B0600070205080204" pitchFamily="34" charset="-128"/>
              </a:rPr>
              <a:t> with the number of stages?</a:t>
            </a:r>
            <a:r>
              <a:rPr lang="zh-TW" altLang="en-US" sz="2400" dirty="0"/>
              <a:t>上面停止電路的問題</a:t>
            </a:r>
            <a:r>
              <a:rPr lang="en-US" altLang="zh-TW" sz="2400" dirty="0"/>
              <a:t>?</a:t>
            </a:r>
            <a:endParaRPr lang="en-US" altLang="zh-TW" sz="2400" b="0" dirty="0">
              <a:latin typeface="Tahoma" panose="020B0604030504040204" pitchFamily="34" charset="0"/>
              <a:ea typeface="ＭＳ Ｐゴシック" panose="020B0600070205080204" pitchFamily="34" charset="-128"/>
            </a:endParaRPr>
          </a:p>
        </p:txBody>
      </p:sp>
      <p:graphicFrame>
        <p:nvGraphicFramePr>
          <p:cNvPr id="64515" name="Object 2"/>
          <p:cNvGraphicFramePr>
            <a:graphicFrameLocks noChangeAspect="1"/>
          </p:cNvGraphicFramePr>
          <p:nvPr>
            <p:extLst>
              <p:ext uri="{D42A27DB-BD31-4B8C-83A1-F6EECF244321}">
                <p14:modId xmlns:p14="http://schemas.microsoft.com/office/powerpoint/2010/main" val="3033919021"/>
              </p:ext>
            </p:extLst>
          </p:nvPr>
        </p:nvGraphicFramePr>
        <p:xfrm>
          <a:off x="2362200" y="2359781"/>
          <a:ext cx="7843838" cy="2370138"/>
        </p:xfrm>
        <a:graphic>
          <a:graphicData uri="http://schemas.openxmlformats.org/presentationml/2006/ole">
            <mc:AlternateContent xmlns:mc="http://schemas.openxmlformats.org/markup-compatibility/2006">
              <mc:Choice xmlns:v="urn:schemas-microsoft-com:vml" Requires="v">
                <p:oleObj name="Visio" r:id="rId3" imgW="3924720" imgH="1187280" progId="Visio.Drawing.6">
                  <p:embed/>
                </p:oleObj>
              </mc:Choice>
              <mc:Fallback>
                <p:oleObj name="Visio" r:id="rId3" imgW="3924720" imgH="11872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59781"/>
                        <a:ext cx="7843838" cy="237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文字方塊 3"/>
          <p:cNvSpPr txBox="1"/>
          <p:nvPr/>
        </p:nvSpPr>
        <p:spPr>
          <a:xfrm>
            <a:off x="609600" y="1522634"/>
            <a:ext cx="3610284" cy="923330"/>
          </a:xfrm>
          <a:prstGeom prst="rect">
            <a:avLst/>
          </a:prstGeom>
          <a:noFill/>
          <a:ln>
            <a:solidFill>
              <a:srgbClr val="FF0000"/>
            </a:solidFill>
          </a:ln>
        </p:spPr>
        <p:txBody>
          <a:bodyPr wrap="none" rtlCol="0">
            <a:spAutoFit/>
          </a:bodyPr>
          <a:lstStyle/>
          <a:p>
            <a:r>
              <a:rPr lang="zh-TW" altLang="en-US" dirty="0">
                <a:solidFill>
                  <a:srgbClr val="FF0000"/>
                </a:solidFill>
              </a:rPr>
              <a:t>如何停</a:t>
            </a:r>
            <a:r>
              <a:rPr lang="en-US" altLang="zh-TW" dirty="0">
                <a:solidFill>
                  <a:srgbClr val="FF0000"/>
                </a:solidFill>
              </a:rPr>
              <a:t>pipeline?</a:t>
            </a:r>
          </a:p>
          <a:p>
            <a:r>
              <a:rPr lang="zh-TW" altLang="en-US" dirty="0"/>
              <a:t>部分停 </a:t>
            </a:r>
            <a:r>
              <a:rPr lang="en-US" altLang="zh-TW" dirty="0"/>
              <a:t>(</a:t>
            </a:r>
            <a:r>
              <a:rPr lang="zh-TW" altLang="en-US" dirty="0"/>
              <a:t>被停以上的級都要一起停</a:t>
            </a:r>
            <a:endParaRPr lang="en-US" altLang="zh-TW" dirty="0"/>
          </a:p>
          <a:p>
            <a:r>
              <a:rPr lang="zh-TW" altLang="en-US" dirty="0"/>
              <a:t>或是一級一級停</a:t>
            </a:r>
            <a:r>
              <a:rPr lang="en-US" altLang="zh-TW" dirty="0"/>
              <a:t>)</a:t>
            </a:r>
            <a:endParaRPr lang="zh-TW" altLang="en-US" dirty="0"/>
          </a:p>
        </p:txBody>
      </p:sp>
      <p:sp>
        <p:nvSpPr>
          <p:cNvPr id="6" name="矩形 5"/>
          <p:cNvSpPr/>
          <p:nvPr/>
        </p:nvSpPr>
        <p:spPr>
          <a:xfrm>
            <a:off x="5845537" y="2009716"/>
            <a:ext cx="877163" cy="369332"/>
          </a:xfrm>
          <a:prstGeom prst="rect">
            <a:avLst/>
          </a:prstGeom>
        </p:spPr>
        <p:txBody>
          <a:bodyPr wrap="none">
            <a:spAutoFit/>
          </a:bodyPr>
          <a:lstStyle/>
          <a:p>
            <a:r>
              <a:rPr lang="zh-TW" altLang="en-US" dirty="0"/>
              <a:t>部分停</a:t>
            </a:r>
          </a:p>
        </p:txBody>
      </p:sp>
    </p:spTree>
    <p:extLst>
      <p:ext uri="{BB962C8B-B14F-4D97-AF65-F5344CB8AC3E}">
        <p14:creationId xmlns:p14="http://schemas.microsoft.com/office/powerpoint/2010/main" val="427681698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Pipeline with </a:t>
            </a:r>
            <a:r>
              <a:rPr lang="en-US" altLang="zh-TW" dirty="0">
                <a:solidFill>
                  <a:srgbClr val="FF0000"/>
                </a:solidFill>
              </a:rPr>
              <a:t>Global Stall</a:t>
            </a:r>
            <a:r>
              <a:rPr lang="en-US" altLang="zh-TW" dirty="0"/>
              <a:t> Signals </a:t>
            </a:r>
            <a:endParaRPr lang="zh-TW" altLang="en-US" dirty="0"/>
          </a:p>
        </p:txBody>
      </p:sp>
      <p:pic>
        <p:nvPicPr>
          <p:cNvPr id="5" name="內容版面配置區 4"/>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70647"/>
          <a:stretch/>
        </p:blipFill>
        <p:spPr>
          <a:xfrm>
            <a:off x="2001884" y="1181819"/>
            <a:ext cx="4170317" cy="1455093"/>
          </a:xfrm>
        </p:spPr>
      </p:pic>
      <p:sp>
        <p:nvSpPr>
          <p:cNvPr id="6" name="文字方塊 5"/>
          <p:cNvSpPr txBox="1"/>
          <p:nvPr/>
        </p:nvSpPr>
        <p:spPr>
          <a:xfrm>
            <a:off x="6328350" y="1570008"/>
            <a:ext cx="3557384" cy="3970318"/>
          </a:xfrm>
          <a:prstGeom prst="rect">
            <a:avLst/>
          </a:prstGeom>
          <a:noFill/>
        </p:spPr>
        <p:txBody>
          <a:bodyPr wrap="none" rtlCol="0">
            <a:spAutoFit/>
          </a:bodyPr>
          <a:lstStyle/>
          <a:p>
            <a:r>
              <a:rPr lang="en-US" altLang="zh-TW" dirty="0"/>
              <a:t>Pipeline with stall signals</a:t>
            </a:r>
          </a:p>
          <a:p>
            <a:r>
              <a:rPr lang="en-US" altLang="zh-TW" dirty="0"/>
              <a:t>(</a:t>
            </a:r>
            <a:r>
              <a:rPr lang="zh-TW" altLang="en-US" dirty="0">
                <a:solidFill>
                  <a:srgbClr val="FF0000"/>
                </a:solidFill>
              </a:rPr>
              <a:t>注意</a:t>
            </a:r>
            <a:r>
              <a:rPr lang="en-US" altLang="zh-TW" dirty="0">
                <a:solidFill>
                  <a:srgbClr val="FF0000"/>
                </a:solidFill>
              </a:rPr>
              <a:t>critical path</a:t>
            </a:r>
            <a:r>
              <a:rPr lang="en-US" altLang="zh-TW" dirty="0"/>
              <a:t>)</a:t>
            </a:r>
          </a:p>
          <a:p>
            <a:endParaRPr lang="en-US" altLang="zh-TW" dirty="0"/>
          </a:p>
          <a:p>
            <a:endParaRPr lang="en-US" altLang="zh-TW" dirty="0"/>
          </a:p>
          <a:p>
            <a:endParaRPr lang="en-US" altLang="zh-TW" dirty="0"/>
          </a:p>
          <a:p>
            <a:endParaRPr lang="en-US" altLang="zh-TW" dirty="0"/>
          </a:p>
          <a:p>
            <a:r>
              <a:rPr lang="en-US" altLang="zh-TW" dirty="0"/>
              <a:t>Stall logic</a:t>
            </a:r>
          </a:p>
          <a:p>
            <a:r>
              <a:rPr lang="en-US" altLang="zh-TW" dirty="0"/>
              <a:t>(</a:t>
            </a:r>
            <a:r>
              <a:rPr lang="zh-TW" altLang="en-US" dirty="0"/>
              <a:t>注意如何暫存值，如何正常運行</a:t>
            </a:r>
            <a:r>
              <a:rPr lang="en-US" altLang="zh-TW" dirty="0"/>
              <a:t>)</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Sample execution</a:t>
            </a:r>
            <a:endParaRPr lang="zh-TW" altLang="en-US" dirty="0"/>
          </a:p>
        </p:txBody>
      </p:sp>
      <p:pic>
        <p:nvPicPr>
          <p:cNvPr id="7" name="內容版面配置區 4"/>
          <p:cNvPicPr>
            <a:picLocks noChangeAspect="1"/>
          </p:cNvPicPr>
          <p:nvPr/>
        </p:nvPicPr>
        <p:blipFill rotWithShape="1">
          <a:blip r:embed="rId3" cstate="print">
            <a:extLst>
              <a:ext uri="{28A0092B-C50C-407E-A947-70E740481C1C}">
                <a14:useLocalDpi xmlns:a14="http://schemas.microsoft.com/office/drawing/2010/main" val="0"/>
              </a:ext>
            </a:extLst>
          </a:blip>
          <a:srcRect t="29353" b="40143"/>
          <a:stretch/>
        </p:blipFill>
        <p:spPr bwMode="auto">
          <a:xfrm>
            <a:off x="2001884" y="2636911"/>
            <a:ext cx="4170317" cy="1512169"/>
          </a:xfrm>
          <a:prstGeom prst="rect">
            <a:avLst/>
          </a:prstGeom>
          <a:noFill/>
          <a:ln w="9525">
            <a:noFill/>
            <a:miter lim="800000"/>
            <a:headEnd/>
            <a:tailEnd/>
          </a:ln>
        </p:spPr>
      </p:pic>
      <p:pic>
        <p:nvPicPr>
          <p:cNvPr id="8" name="內容版面配置區 4"/>
          <p:cNvPicPr>
            <a:picLocks noChangeAspect="1"/>
          </p:cNvPicPr>
          <p:nvPr/>
        </p:nvPicPr>
        <p:blipFill rotWithShape="1">
          <a:blip r:embed="rId3" cstate="print">
            <a:extLst>
              <a:ext uri="{28A0092B-C50C-407E-A947-70E740481C1C}">
                <a14:useLocalDpi xmlns:a14="http://schemas.microsoft.com/office/drawing/2010/main" val="0"/>
              </a:ext>
            </a:extLst>
          </a:blip>
          <a:srcRect t="59857"/>
          <a:stretch/>
        </p:blipFill>
        <p:spPr bwMode="auto">
          <a:xfrm>
            <a:off x="2001884" y="4149079"/>
            <a:ext cx="4170317" cy="1989977"/>
          </a:xfrm>
          <a:prstGeom prst="rect">
            <a:avLst/>
          </a:prstGeom>
          <a:noFill/>
          <a:ln w="9525">
            <a:noFill/>
            <a:miter lim="800000"/>
            <a:headEnd/>
            <a:tailEnd/>
          </a:ln>
        </p:spPr>
      </p:pic>
      <p:cxnSp>
        <p:nvCxnSpPr>
          <p:cNvPr id="4" name="直線單箭頭接點 3"/>
          <p:cNvCxnSpPr>
            <a:cxnSpLocks/>
          </p:cNvCxnSpPr>
          <p:nvPr/>
        </p:nvCxnSpPr>
        <p:spPr>
          <a:xfrm flipH="1">
            <a:off x="1487488" y="1214438"/>
            <a:ext cx="3024336"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手繪多邊形 8"/>
          <p:cNvSpPr/>
          <p:nvPr/>
        </p:nvSpPr>
        <p:spPr>
          <a:xfrm>
            <a:off x="3182112" y="2761488"/>
            <a:ext cx="1601512" cy="621792"/>
          </a:xfrm>
          <a:custGeom>
            <a:avLst/>
            <a:gdLst>
              <a:gd name="connsiteX0" fmla="*/ 1463040 w 1601512"/>
              <a:gd name="connsiteY0" fmla="*/ 585216 h 621792"/>
              <a:gd name="connsiteX1" fmla="*/ 1499616 w 1601512"/>
              <a:gd name="connsiteY1" fmla="*/ 256032 h 621792"/>
              <a:gd name="connsiteX2" fmla="*/ 1298448 w 1601512"/>
              <a:gd name="connsiteY2" fmla="*/ 109728 h 621792"/>
              <a:gd name="connsiteX3" fmla="*/ 1097280 w 1601512"/>
              <a:gd name="connsiteY3" fmla="*/ 0 h 621792"/>
              <a:gd name="connsiteX4" fmla="*/ 896112 w 1601512"/>
              <a:gd name="connsiteY4" fmla="*/ 18288 h 621792"/>
              <a:gd name="connsiteX5" fmla="*/ 658368 w 1601512"/>
              <a:gd name="connsiteY5" fmla="*/ 36576 h 621792"/>
              <a:gd name="connsiteX6" fmla="*/ 384048 w 1601512"/>
              <a:gd name="connsiteY6" fmla="*/ 73152 h 621792"/>
              <a:gd name="connsiteX7" fmla="*/ 292608 w 1601512"/>
              <a:gd name="connsiteY7" fmla="*/ 146304 h 621792"/>
              <a:gd name="connsiteX8" fmla="*/ 164592 w 1601512"/>
              <a:gd name="connsiteY8" fmla="*/ 219456 h 621792"/>
              <a:gd name="connsiteX9" fmla="*/ 54864 w 1601512"/>
              <a:gd name="connsiteY9" fmla="*/ 384048 h 621792"/>
              <a:gd name="connsiteX10" fmla="*/ 0 w 1601512"/>
              <a:gd name="connsiteY10" fmla="*/ 438912 h 621792"/>
              <a:gd name="connsiteX11" fmla="*/ 36576 w 1601512"/>
              <a:gd name="connsiteY11" fmla="*/ 585216 h 621792"/>
              <a:gd name="connsiteX12" fmla="*/ 128016 w 1601512"/>
              <a:gd name="connsiteY12" fmla="*/ 603504 h 621792"/>
              <a:gd name="connsiteX13" fmla="*/ 347472 w 1601512"/>
              <a:gd name="connsiteY13" fmla="*/ 621792 h 621792"/>
              <a:gd name="connsiteX14" fmla="*/ 512064 w 1601512"/>
              <a:gd name="connsiteY14" fmla="*/ 603504 h 62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1512" h="621792">
                <a:moveTo>
                  <a:pt x="1463040" y="585216"/>
                </a:moveTo>
                <a:cubicBezTo>
                  <a:pt x="1612126" y="525582"/>
                  <a:pt x="1664797" y="539199"/>
                  <a:pt x="1499616" y="256032"/>
                </a:cubicBezTo>
                <a:cubicBezTo>
                  <a:pt x="1457838" y="184412"/>
                  <a:pt x="1364780" y="159477"/>
                  <a:pt x="1298448" y="109728"/>
                </a:cubicBezTo>
                <a:cubicBezTo>
                  <a:pt x="1162316" y="7629"/>
                  <a:pt x="1258445" y="53722"/>
                  <a:pt x="1097280" y="0"/>
                </a:cubicBezTo>
                <a:lnTo>
                  <a:pt x="896112" y="18288"/>
                </a:lnTo>
                <a:lnTo>
                  <a:pt x="658368" y="36576"/>
                </a:lnTo>
                <a:cubicBezTo>
                  <a:pt x="587464" y="43329"/>
                  <a:pt x="457073" y="62720"/>
                  <a:pt x="384048" y="73152"/>
                </a:cubicBezTo>
                <a:cubicBezTo>
                  <a:pt x="353568" y="97536"/>
                  <a:pt x="325086" y="124652"/>
                  <a:pt x="292608" y="146304"/>
                </a:cubicBezTo>
                <a:cubicBezTo>
                  <a:pt x="251715" y="173566"/>
                  <a:pt x="202970" y="188754"/>
                  <a:pt x="164592" y="219456"/>
                </a:cubicBezTo>
                <a:cubicBezTo>
                  <a:pt x="126784" y="249702"/>
                  <a:pt x="80647" y="349670"/>
                  <a:pt x="54864" y="384048"/>
                </a:cubicBezTo>
                <a:cubicBezTo>
                  <a:pt x="39346" y="404739"/>
                  <a:pt x="18288" y="420624"/>
                  <a:pt x="0" y="438912"/>
                </a:cubicBezTo>
                <a:cubicBezTo>
                  <a:pt x="12192" y="487680"/>
                  <a:pt x="5714" y="545536"/>
                  <a:pt x="36576" y="585216"/>
                </a:cubicBezTo>
                <a:cubicBezTo>
                  <a:pt x="55659" y="609752"/>
                  <a:pt x="97145" y="599872"/>
                  <a:pt x="128016" y="603504"/>
                </a:cubicBezTo>
                <a:cubicBezTo>
                  <a:pt x="200919" y="612081"/>
                  <a:pt x="274320" y="615696"/>
                  <a:pt x="347472" y="621792"/>
                </a:cubicBezTo>
                <a:cubicBezTo>
                  <a:pt x="487557" y="601780"/>
                  <a:pt x="432383" y="603504"/>
                  <a:pt x="512064" y="603504"/>
                </a:cubicBezTo>
              </a:path>
            </a:pathLst>
          </a:custGeom>
          <a:noFill/>
          <a:ln w="508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3431704" y="4509120"/>
            <a:ext cx="720080" cy="1368152"/>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D8A12A22-B7E7-4E5B-9DBB-FB8DDD3DFD35}"/>
              </a:ext>
            </a:extLst>
          </p:cNvPr>
          <p:cNvSpPr txBox="1"/>
          <p:nvPr/>
        </p:nvSpPr>
        <p:spPr>
          <a:xfrm>
            <a:off x="6342301" y="2703052"/>
            <a:ext cx="6169306" cy="369332"/>
          </a:xfrm>
          <a:prstGeom prst="rect">
            <a:avLst/>
          </a:prstGeom>
          <a:noFill/>
        </p:spPr>
        <p:txBody>
          <a:bodyPr wrap="square">
            <a:spAutoFit/>
          </a:bodyPr>
          <a:lstStyle/>
          <a:p>
            <a:r>
              <a:rPr lang="zh-TW" altLang="en-US" dirty="0"/>
              <a:t>使</a:t>
            </a:r>
            <a:r>
              <a:rPr lang="en-US" altLang="zh-TW" dirty="0"/>
              <a:t>pipeline register </a:t>
            </a:r>
            <a:r>
              <a:rPr lang="zh-TW" altLang="en-US" dirty="0"/>
              <a:t>輸入不改變，維持</a:t>
            </a:r>
            <a:r>
              <a:rPr lang="en-US" altLang="zh-TW" dirty="0"/>
              <a:t>pipeline </a:t>
            </a:r>
            <a:r>
              <a:rPr lang="zh-TW" altLang="en-US" dirty="0"/>
              <a:t>的計算值</a:t>
            </a:r>
          </a:p>
        </p:txBody>
      </p:sp>
      <p:sp>
        <p:nvSpPr>
          <p:cNvPr id="13" name="文字方塊 12">
            <a:extLst>
              <a:ext uri="{FF2B5EF4-FFF2-40B4-BE49-F238E27FC236}">
                <a16:creationId xmlns:a16="http://schemas.microsoft.com/office/drawing/2014/main" id="{ED450DE6-C7BE-40DD-B406-04FAA3FFA065}"/>
              </a:ext>
            </a:extLst>
          </p:cNvPr>
          <p:cNvSpPr txBox="1"/>
          <p:nvPr/>
        </p:nvSpPr>
        <p:spPr>
          <a:xfrm>
            <a:off x="6431847" y="1068825"/>
            <a:ext cx="3485752" cy="369332"/>
          </a:xfrm>
          <a:prstGeom prst="rect">
            <a:avLst/>
          </a:prstGeom>
          <a:noFill/>
        </p:spPr>
        <p:txBody>
          <a:bodyPr wrap="square">
            <a:spAutoFit/>
          </a:bodyPr>
          <a:lstStyle/>
          <a:p>
            <a:r>
              <a:rPr lang="en-US" altLang="zh-TW" dirty="0"/>
              <a:t>Stall </a:t>
            </a:r>
            <a:r>
              <a:rPr lang="zh-TW" altLang="en-US" dirty="0"/>
              <a:t>訊號一次傳給所有上游</a:t>
            </a:r>
            <a:r>
              <a:rPr lang="en-US" altLang="zh-TW" dirty="0"/>
              <a:t>stage</a:t>
            </a:r>
            <a:endParaRPr lang="zh-TW" altLang="en-US" dirty="0"/>
          </a:p>
        </p:txBody>
      </p:sp>
    </p:spTree>
    <p:extLst>
      <p:ext uri="{BB962C8B-B14F-4D97-AF65-F5344CB8AC3E}">
        <p14:creationId xmlns:p14="http://schemas.microsoft.com/office/powerpoint/2010/main" val="385208643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4"/>
          <p:cNvPicPr>
            <a:picLocks noChangeAspect="1"/>
          </p:cNvPicPr>
          <p:nvPr/>
        </p:nvPicPr>
        <p:blipFill rotWithShape="1">
          <a:blip r:embed="rId3" cstate="print">
            <a:extLst>
              <a:ext uri="{28A0092B-C50C-407E-A947-70E740481C1C}">
                <a14:useLocalDpi xmlns:a14="http://schemas.microsoft.com/office/drawing/2010/main" val="0"/>
              </a:ext>
            </a:extLst>
          </a:blip>
          <a:srcRect t="27087" b="34421"/>
          <a:stretch/>
        </p:blipFill>
        <p:spPr bwMode="auto">
          <a:xfrm>
            <a:off x="1559496" y="2996952"/>
            <a:ext cx="4172798" cy="1944216"/>
          </a:xfrm>
          <a:prstGeom prst="rect">
            <a:avLst/>
          </a:prstGeom>
          <a:noFill/>
          <a:ln w="9525">
            <a:noFill/>
            <a:miter lim="800000"/>
            <a:headEnd/>
            <a:tailEnd/>
          </a:ln>
        </p:spPr>
      </p:pic>
      <p:sp>
        <p:nvSpPr>
          <p:cNvPr id="2" name="標題 1"/>
          <p:cNvSpPr>
            <a:spLocks noGrp="1"/>
          </p:cNvSpPr>
          <p:nvPr>
            <p:ph type="title"/>
          </p:nvPr>
        </p:nvSpPr>
        <p:spPr/>
        <p:txBody>
          <a:bodyPr/>
          <a:lstStyle/>
          <a:p>
            <a:r>
              <a:rPr lang="en-US" altLang="zh-TW" dirty="0"/>
              <a:t>Pipeline with </a:t>
            </a:r>
            <a:r>
              <a:rPr lang="en-US" altLang="zh-TW" dirty="0">
                <a:solidFill>
                  <a:srgbClr val="FF0000"/>
                </a:solidFill>
              </a:rPr>
              <a:t>Local Stall </a:t>
            </a:r>
            <a:r>
              <a:rPr lang="en-US" altLang="zh-TW" dirty="0"/>
              <a:t>Signals (</a:t>
            </a:r>
            <a:r>
              <a:rPr lang="en-US" altLang="zh-TW" dirty="0">
                <a:solidFill>
                  <a:srgbClr val="FF0000"/>
                </a:solidFill>
              </a:rPr>
              <a:t>Double Buffering </a:t>
            </a:r>
            <a:r>
              <a:rPr lang="zh-TW" altLang="en-US" dirty="0">
                <a:solidFill>
                  <a:srgbClr val="FF0000"/>
                </a:solidFill>
              </a:rPr>
              <a:t>兩套</a:t>
            </a:r>
            <a:r>
              <a:rPr lang="en-US" altLang="zh-TW" dirty="0">
                <a:solidFill>
                  <a:srgbClr val="FF0000"/>
                </a:solidFill>
              </a:rPr>
              <a:t>Registers</a:t>
            </a:r>
            <a:r>
              <a:rPr lang="en-US" altLang="zh-TW" dirty="0"/>
              <a:t>)</a:t>
            </a:r>
            <a:endParaRPr lang="zh-TW" altLang="en-US" dirty="0"/>
          </a:p>
        </p:txBody>
      </p:sp>
      <p:pic>
        <p:nvPicPr>
          <p:cNvPr id="5" name="內容版面配置區 4"/>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74338"/>
          <a:stretch/>
        </p:blipFill>
        <p:spPr>
          <a:xfrm>
            <a:off x="1559496" y="1628800"/>
            <a:ext cx="4172798" cy="1296144"/>
          </a:xfrm>
        </p:spPr>
      </p:pic>
      <p:sp>
        <p:nvSpPr>
          <p:cNvPr id="6" name="內容版面配置區 5"/>
          <p:cNvSpPr>
            <a:spLocks noGrp="1"/>
          </p:cNvSpPr>
          <p:nvPr>
            <p:ph sz="half" idx="2"/>
          </p:nvPr>
        </p:nvSpPr>
        <p:spPr>
          <a:xfrm>
            <a:off x="5960894" y="1466482"/>
            <a:ext cx="4305300" cy="1915273"/>
          </a:xfrm>
        </p:spPr>
        <p:txBody>
          <a:bodyPr>
            <a:normAutofit fontScale="70000" lnSpcReduction="20000"/>
          </a:bodyPr>
          <a:lstStyle/>
          <a:p>
            <a:r>
              <a:rPr lang="en-US" altLang="zh-TW" dirty="0"/>
              <a:t>Clock the ready signals into a DFF at every stage and propagate it upstream one cycle at a time</a:t>
            </a:r>
          </a:p>
          <a:p>
            <a:pPr lvl="1"/>
            <a:r>
              <a:rPr lang="en-US" altLang="zh-TW" dirty="0"/>
              <a:t>To avoid losing, need </a:t>
            </a:r>
            <a:r>
              <a:rPr lang="en-US" altLang="zh-TW" dirty="0">
                <a:solidFill>
                  <a:srgbClr val="FF0000"/>
                </a:solidFill>
              </a:rPr>
              <a:t>double buffer</a:t>
            </a:r>
            <a:r>
              <a:rPr lang="en-US" altLang="zh-TW" dirty="0"/>
              <a:t>: one for old data and one for new data arriving</a:t>
            </a:r>
            <a:endParaRPr lang="zh-TW" altLang="en-US" dirty="0"/>
          </a:p>
        </p:txBody>
      </p:sp>
      <p:sp>
        <p:nvSpPr>
          <p:cNvPr id="8" name="文字方塊 7"/>
          <p:cNvSpPr txBox="1"/>
          <p:nvPr/>
        </p:nvSpPr>
        <p:spPr>
          <a:xfrm>
            <a:off x="4433300" y="4593048"/>
            <a:ext cx="447558" cy="338554"/>
          </a:xfrm>
          <a:prstGeom prst="rect">
            <a:avLst/>
          </a:prstGeom>
          <a:noFill/>
        </p:spPr>
        <p:txBody>
          <a:bodyPr wrap="none" rtlCol="0">
            <a:spAutoFit/>
          </a:bodyPr>
          <a:lstStyle/>
          <a:p>
            <a:r>
              <a:rPr lang="en-US" altLang="zh-TW" sz="1600" dirty="0">
                <a:solidFill>
                  <a:srgbClr val="FF0000"/>
                </a:solidFill>
              </a:rPr>
              <a:t>old</a:t>
            </a:r>
            <a:endParaRPr lang="zh-TW" altLang="en-US" sz="1600" dirty="0">
              <a:solidFill>
                <a:srgbClr val="FF0000"/>
              </a:solidFill>
            </a:endParaRPr>
          </a:p>
        </p:txBody>
      </p:sp>
      <p:sp>
        <p:nvSpPr>
          <p:cNvPr id="9" name="文字方塊 8"/>
          <p:cNvSpPr txBox="1"/>
          <p:nvPr/>
        </p:nvSpPr>
        <p:spPr>
          <a:xfrm>
            <a:off x="2987657" y="4593048"/>
            <a:ext cx="554960" cy="338554"/>
          </a:xfrm>
          <a:prstGeom prst="rect">
            <a:avLst/>
          </a:prstGeom>
          <a:noFill/>
        </p:spPr>
        <p:txBody>
          <a:bodyPr wrap="none" rtlCol="0">
            <a:spAutoFit/>
          </a:bodyPr>
          <a:lstStyle/>
          <a:p>
            <a:r>
              <a:rPr lang="en-US" altLang="zh-TW" sz="1600" dirty="0">
                <a:solidFill>
                  <a:srgbClr val="FF0000"/>
                </a:solidFill>
              </a:rPr>
              <a:t>new</a:t>
            </a:r>
            <a:endParaRPr lang="zh-TW" altLang="en-US" sz="1600" dirty="0">
              <a:solidFill>
                <a:srgbClr val="FF0000"/>
              </a:solidFill>
            </a:endParaRPr>
          </a:p>
        </p:txBody>
      </p:sp>
      <p:sp>
        <p:nvSpPr>
          <p:cNvPr id="10" name="文字方塊 9"/>
          <p:cNvSpPr txBox="1"/>
          <p:nvPr/>
        </p:nvSpPr>
        <p:spPr>
          <a:xfrm>
            <a:off x="5960894" y="3368895"/>
            <a:ext cx="4495800" cy="1200329"/>
          </a:xfrm>
          <a:prstGeom prst="rect">
            <a:avLst/>
          </a:prstGeom>
          <a:noFill/>
        </p:spPr>
        <p:txBody>
          <a:bodyPr wrap="square" rtlCol="0">
            <a:spAutoFit/>
          </a:bodyPr>
          <a:lstStyle/>
          <a:p>
            <a:r>
              <a:rPr lang="en-US" altLang="zh-TW" dirty="0"/>
              <a:t>When stage </a:t>
            </a:r>
            <a:r>
              <a:rPr lang="en-US" altLang="zh-TW" i="1" dirty="0" err="1"/>
              <a:t>i</a:t>
            </a:r>
            <a:r>
              <a:rPr lang="en-US" altLang="zh-TW" dirty="0"/>
              <a:t> not ready, it sets</a:t>
            </a:r>
            <a:r>
              <a:rPr lang="zh-TW" altLang="en-US" dirty="0"/>
              <a:t> </a:t>
            </a:r>
            <a:r>
              <a:rPr lang="en-US" altLang="zh-TW" dirty="0"/>
              <a:t>internal ready to 0, stall old data (stage i-1 has not received “not ready”). Also force another mux control to 0, stall new input data</a:t>
            </a:r>
          </a:p>
        </p:txBody>
      </p:sp>
      <p:pic>
        <p:nvPicPr>
          <p:cNvPr id="12" name="內容版面配置區 4"/>
          <p:cNvPicPr>
            <a:picLocks noChangeAspect="1"/>
          </p:cNvPicPr>
          <p:nvPr/>
        </p:nvPicPr>
        <p:blipFill rotWithShape="1">
          <a:blip r:embed="rId3" cstate="print">
            <a:extLst>
              <a:ext uri="{28A0092B-C50C-407E-A947-70E740481C1C}">
                <a14:useLocalDpi xmlns:a14="http://schemas.microsoft.com/office/drawing/2010/main" val="0"/>
              </a:ext>
            </a:extLst>
          </a:blip>
          <a:srcRect t="65580"/>
          <a:stretch/>
        </p:blipFill>
        <p:spPr bwMode="auto">
          <a:xfrm>
            <a:off x="1559496" y="4941168"/>
            <a:ext cx="4172798" cy="1738544"/>
          </a:xfrm>
          <a:prstGeom prst="rect">
            <a:avLst/>
          </a:prstGeom>
          <a:noFill/>
          <a:ln w="9525">
            <a:noFill/>
            <a:miter lim="800000"/>
            <a:headEnd/>
            <a:tailEnd/>
          </a:ln>
        </p:spPr>
      </p:pic>
      <p:sp>
        <p:nvSpPr>
          <p:cNvPr id="3" name="文字方塊 2"/>
          <p:cNvSpPr txBox="1"/>
          <p:nvPr/>
        </p:nvSpPr>
        <p:spPr>
          <a:xfrm>
            <a:off x="6456040" y="5733256"/>
            <a:ext cx="3185487" cy="369332"/>
          </a:xfrm>
          <a:prstGeom prst="rect">
            <a:avLst/>
          </a:prstGeom>
          <a:noFill/>
        </p:spPr>
        <p:txBody>
          <a:bodyPr wrap="none" rtlCol="0">
            <a:spAutoFit/>
          </a:bodyPr>
          <a:lstStyle/>
          <a:p>
            <a:r>
              <a:rPr lang="zh-TW" altLang="en-US" dirty="0"/>
              <a:t>部分停，慢慢停，有些還在算</a:t>
            </a:r>
          </a:p>
        </p:txBody>
      </p:sp>
      <p:sp>
        <p:nvSpPr>
          <p:cNvPr id="14" name="文字方塊 13"/>
          <p:cNvSpPr txBox="1"/>
          <p:nvPr/>
        </p:nvSpPr>
        <p:spPr>
          <a:xfrm>
            <a:off x="6158157" y="4532764"/>
            <a:ext cx="4527137" cy="646331"/>
          </a:xfrm>
          <a:prstGeom prst="rect">
            <a:avLst/>
          </a:prstGeom>
          <a:noFill/>
        </p:spPr>
        <p:txBody>
          <a:bodyPr wrap="none" rtlCol="0">
            <a:spAutoFit/>
          </a:bodyPr>
          <a:lstStyle/>
          <a:p>
            <a:r>
              <a:rPr lang="zh-TW" altLang="en-US" dirty="0"/>
              <a:t>把原來這級的</a:t>
            </a:r>
            <a:r>
              <a:rPr lang="en-US" altLang="zh-TW" dirty="0"/>
              <a:t>pipeline register </a:t>
            </a:r>
            <a:r>
              <a:rPr lang="zh-TW" altLang="en-US" dirty="0"/>
              <a:t>輸入先暫存，</a:t>
            </a:r>
            <a:endParaRPr lang="en-US" altLang="zh-TW" dirty="0"/>
          </a:p>
          <a:p>
            <a:r>
              <a:rPr lang="zh-TW" altLang="en-US" dirty="0"/>
              <a:t>前面一級新產生的資料也要暫存</a:t>
            </a:r>
          </a:p>
        </p:txBody>
      </p:sp>
      <p:sp>
        <p:nvSpPr>
          <p:cNvPr id="15" name="矩形 14"/>
          <p:cNvSpPr/>
          <p:nvPr/>
        </p:nvSpPr>
        <p:spPr>
          <a:xfrm>
            <a:off x="10266194" y="2608725"/>
            <a:ext cx="1889428" cy="369332"/>
          </a:xfrm>
          <a:prstGeom prst="rect">
            <a:avLst/>
          </a:prstGeom>
        </p:spPr>
        <p:txBody>
          <a:bodyPr wrap="none">
            <a:spAutoFit/>
          </a:bodyPr>
          <a:lstStyle/>
          <a:p>
            <a:r>
              <a:rPr lang="en-US" altLang="zh-TW" dirty="0"/>
              <a:t>(</a:t>
            </a:r>
            <a:r>
              <a:rPr lang="zh-TW" altLang="en-US" dirty="0">
                <a:solidFill>
                  <a:srgbClr val="FF0000"/>
                </a:solidFill>
              </a:rPr>
              <a:t>注意</a:t>
            </a:r>
            <a:r>
              <a:rPr lang="en-US" altLang="zh-TW" dirty="0">
                <a:solidFill>
                  <a:srgbClr val="FF0000"/>
                </a:solidFill>
              </a:rPr>
              <a:t>critical path</a:t>
            </a:r>
            <a:r>
              <a:rPr lang="en-US" altLang="zh-TW" dirty="0"/>
              <a:t>)</a:t>
            </a:r>
          </a:p>
        </p:txBody>
      </p:sp>
      <p:sp>
        <p:nvSpPr>
          <p:cNvPr id="13" name="手繪多邊形 12"/>
          <p:cNvSpPr/>
          <p:nvPr/>
        </p:nvSpPr>
        <p:spPr>
          <a:xfrm>
            <a:off x="3697232" y="3861048"/>
            <a:ext cx="982083" cy="416644"/>
          </a:xfrm>
          <a:custGeom>
            <a:avLst/>
            <a:gdLst>
              <a:gd name="connsiteX0" fmla="*/ 1463040 w 1601512"/>
              <a:gd name="connsiteY0" fmla="*/ 585216 h 621792"/>
              <a:gd name="connsiteX1" fmla="*/ 1499616 w 1601512"/>
              <a:gd name="connsiteY1" fmla="*/ 256032 h 621792"/>
              <a:gd name="connsiteX2" fmla="*/ 1298448 w 1601512"/>
              <a:gd name="connsiteY2" fmla="*/ 109728 h 621792"/>
              <a:gd name="connsiteX3" fmla="*/ 1097280 w 1601512"/>
              <a:gd name="connsiteY3" fmla="*/ 0 h 621792"/>
              <a:gd name="connsiteX4" fmla="*/ 896112 w 1601512"/>
              <a:gd name="connsiteY4" fmla="*/ 18288 h 621792"/>
              <a:gd name="connsiteX5" fmla="*/ 658368 w 1601512"/>
              <a:gd name="connsiteY5" fmla="*/ 36576 h 621792"/>
              <a:gd name="connsiteX6" fmla="*/ 384048 w 1601512"/>
              <a:gd name="connsiteY6" fmla="*/ 73152 h 621792"/>
              <a:gd name="connsiteX7" fmla="*/ 292608 w 1601512"/>
              <a:gd name="connsiteY7" fmla="*/ 146304 h 621792"/>
              <a:gd name="connsiteX8" fmla="*/ 164592 w 1601512"/>
              <a:gd name="connsiteY8" fmla="*/ 219456 h 621792"/>
              <a:gd name="connsiteX9" fmla="*/ 54864 w 1601512"/>
              <a:gd name="connsiteY9" fmla="*/ 384048 h 621792"/>
              <a:gd name="connsiteX10" fmla="*/ 0 w 1601512"/>
              <a:gd name="connsiteY10" fmla="*/ 438912 h 621792"/>
              <a:gd name="connsiteX11" fmla="*/ 36576 w 1601512"/>
              <a:gd name="connsiteY11" fmla="*/ 585216 h 621792"/>
              <a:gd name="connsiteX12" fmla="*/ 128016 w 1601512"/>
              <a:gd name="connsiteY12" fmla="*/ 603504 h 621792"/>
              <a:gd name="connsiteX13" fmla="*/ 347472 w 1601512"/>
              <a:gd name="connsiteY13" fmla="*/ 621792 h 621792"/>
              <a:gd name="connsiteX14" fmla="*/ 512064 w 1601512"/>
              <a:gd name="connsiteY14" fmla="*/ 603504 h 62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1512" h="621792">
                <a:moveTo>
                  <a:pt x="1463040" y="585216"/>
                </a:moveTo>
                <a:cubicBezTo>
                  <a:pt x="1612126" y="525582"/>
                  <a:pt x="1664797" y="539199"/>
                  <a:pt x="1499616" y="256032"/>
                </a:cubicBezTo>
                <a:cubicBezTo>
                  <a:pt x="1457838" y="184412"/>
                  <a:pt x="1364780" y="159477"/>
                  <a:pt x="1298448" y="109728"/>
                </a:cubicBezTo>
                <a:cubicBezTo>
                  <a:pt x="1162316" y="7629"/>
                  <a:pt x="1258445" y="53722"/>
                  <a:pt x="1097280" y="0"/>
                </a:cubicBezTo>
                <a:lnTo>
                  <a:pt x="896112" y="18288"/>
                </a:lnTo>
                <a:lnTo>
                  <a:pt x="658368" y="36576"/>
                </a:lnTo>
                <a:cubicBezTo>
                  <a:pt x="587464" y="43329"/>
                  <a:pt x="457073" y="62720"/>
                  <a:pt x="384048" y="73152"/>
                </a:cubicBezTo>
                <a:cubicBezTo>
                  <a:pt x="353568" y="97536"/>
                  <a:pt x="325086" y="124652"/>
                  <a:pt x="292608" y="146304"/>
                </a:cubicBezTo>
                <a:cubicBezTo>
                  <a:pt x="251715" y="173566"/>
                  <a:pt x="202970" y="188754"/>
                  <a:pt x="164592" y="219456"/>
                </a:cubicBezTo>
                <a:cubicBezTo>
                  <a:pt x="126784" y="249702"/>
                  <a:pt x="80647" y="349670"/>
                  <a:pt x="54864" y="384048"/>
                </a:cubicBezTo>
                <a:cubicBezTo>
                  <a:pt x="39346" y="404739"/>
                  <a:pt x="18288" y="420624"/>
                  <a:pt x="0" y="438912"/>
                </a:cubicBezTo>
                <a:cubicBezTo>
                  <a:pt x="12192" y="487680"/>
                  <a:pt x="5714" y="545536"/>
                  <a:pt x="36576" y="585216"/>
                </a:cubicBezTo>
                <a:cubicBezTo>
                  <a:pt x="55659" y="609752"/>
                  <a:pt x="97145" y="599872"/>
                  <a:pt x="128016" y="603504"/>
                </a:cubicBezTo>
                <a:cubicBezTo>
                  <a:pt x="200919" y="612081"/>
                  <a:pt x="274320" y="615696"/>
                  <a:pt x="347472" y="621792"/>
                </a:cubicBezTo>
                <a:cubicBezTo>
                  <a:pt x="487557" y="601780"/>
                  <a:pt x="432383" y="603504"/>
                  <a:pt x="512064" y="603504"/>
                </a:cubicBezTo>
              </a:path>
            </a:pathLst>
          </a:custGeom>
          <a:noFill/>
          <a:ln w="508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手繪多邊形 15"/>
          <p:cNvSpPr/>
          <p:nvPr/>
        </p:nvSpPr>
        <p:spPr>
          <a:xfrm>
            <a:off x="2486280" y="3679404"/>
            <a:ext cx="982083" cy="416644"/>
          </a:xfrm>
          <a:custGeom>
            <a:avLst/>
            <a:gdLst>
              <a:gd name="connsiteX0" fmla="*/ 1463040 w 1601512"/>
              <a:gd name="connsiteY0" fmla="*/ 585216 h 621792"/>
              <a:gd name="connsiteX1" fmla="*/ 1499616 w 1601512"/>
              <a:gd name="connsiteY1" fmla="*/ 256032 h 621792"/>
              <a:gd name="connsiteX2" fmla="*/ 1298448 w 1601512"/>
              <a:gd name="connsiteY2" fmla="*/ 109728 h 621792"/>
              <a:gd name="connsiteX3" fmla="*/ 1097280 w 1601512"/>
              <a:gd name="connsiteY3" fmla="*/ 0 h 621792"/>
              <a:gd name="connsiteX4" fmla="*/ 896112 w 1601512"/>
              <a:gd name="connsiteY4" fmla="*/ 18288 h 621792"/>
              <a:gd name="connsiteX5" fmla="*/ 658368 w 1601512"/>
              <a:gd name="connsiteY5" fmla="*/ 36576 h 621792"/>
              <a:gd name="connsiteX6" fmla="*/ 384048 w 1601512"/>
              <a:gd name="connsiteY6" fmla="*/ 73152 h 621792"/>
              <a:gd name="connsiteX7" fmla="*/ 292608 w 1601512"/>
              <a:gd name="connsiteY7" fmla="*/ 146304 h 621792"/>
              <a:gd name="connsiteX8" fmla="*/ 164592 w 1601512"/>
              <a:gd name="connsiteY8" fmla="*/ 219456 h 621792"/>
              <a:gd name="connsiteX9" fmla="*/ 54864 w 1601512"/>
              <a:gd name="connsiteY9" fmla="*/ 384048 h 621792"/>
              <a:gd name="connsiteX10" fmla="*/ 0 w 1601512"/>
              <a:gd name="connsiteY10" fmla="*/ 438912 h 621792"/>
              <a:gd name="connsiteX11" fmla="*/ 36576 w 1601512"/>
              <a:gd name="connsiteY11" fmla="*/ 585216 h 621792"/>
              <a:gd name="connsiteX12" fmla="*/ 128016 w 1601512"/>
              <a:gd name="connsiteY12" fmla="*/ 603504 h 621792"/>
              <a:gd name="connsiteX13" fmla="*/ 347472 w 1601512"/>
              <a:gd name="connsiteY13" fmla="*/ 621792 h 621792"/>
              <a:gd name="connsiteX14" fmla="*/ 512064 w 1601512"/>
              <a:gd name="connsiteY14" fmla="*/ 603504 h 62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1512" h="621792">
                <a:moveTo>
                  <a:pt x="1463040" y="585216"/>
                </a:moveTo>
                <a:cubicBezTo>
                  <a:pt x="1612126" y="525582"/>
                  <a:pt x="1664797" y="539199"/>
                  <a:pt x="1499616" y="256032"/>
                </a:cubicBezTo>
                <a:cubicBezTo>
                  <a:pt x="1457838" y="184412"/>
                  <a:pt x="1364780" y="159477"/>
                  <a:pt x="1298448" y="109728"/>
                </a:cubicBezTo>
                <a:cubicBezTo>
                  <a:pt x="1162316" y="7629"/>
                  <a:pt x="1258445" y="53722"/>
                  <a:pt x="1097280" y="0"/>
                </a:cubicBezTo>
                <a:lnTo>
                  <a:pt x="896112" y="18288"/>
                </a:lnTo>
                <a:lnTo>
                  <a:pt x="658368" y="36576"/>
                </a:lnTo>
                <a:cubicBezTo>
                  <a:pt x="587464" y="43329"/>
                  <a:pt x="457073" y="62720"/>
                  <a:pt x="384048" y="73152"/>
                </a:cubicBezTo>
                <a:cubicBezTo>
                  <a:pt x="353568" y="97536"/>
                  <a:pt x="325086" y="124652"/>
                  <a:pt x="292608" y="146304"/>
                </a:cubicBezTo>
                <a:cubicBezTo>
                  <a:pt x="251715" y="173566"/>
                  <a:pt x="202970" y="188754"/>
                  <a:pt x="164592" y="219456"/>
                </a:cubicBezTo>
                <a:cubicBezTo>
                  <a:pt x="126784" y="249702"/>
                  <a:pt x="80647" y="349670"/>
                  <a:pt x="54864" y="384048"/>
                </a:cubicBezTo>
                <a:cubicBezTo>
                  <a:pt x="39346" y="404739"/>
                  <a:pt x="18288" y="420624"/>
                  <a:pt x="0" y="438912"/>
                </a:cubicBezTo>
                <a:cubicBezTo>
                  <a:pt x="12192" y="487680"/>
                  <a:pt x="5714" y="545536"/>
                  <a:pt x="36576" y="585216"/>
                </a:cubicBezTo>
                <a:cubicBezTo>
                  <a:pt x="55659" y="609752"/>
                  <a:pt x="97145" y="599872"/>
                  <a:pt x="128016" y="603504"/>
                </a:cubicBezTo>
                <a:cubicBezTo>
                  <a:pt x="200919" y="612081"/>
                  <a:pt x="274320" y="615696"/>
                  <a:pt x="347472" y="621792"/>
                </a:cubicBezTo>
                <a:cubicBezTo>
                  <a:pt x="487557" y="601780"/>
                  <a:pt x="432383" y="603504"/>
                  <a:pt x="512064" y="603504"/>
                </a:cubicBezTo>
              </a:path>
            </a:pathLst>
          </a:custGeom>
          <a:noFill/>
          <a:ln w="508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p:cNvCxnSpPr/>
          <p:nvPr/>
        </p:nvCxnSpPr>
        <p:spPr>
          <a:xfrm flipH="1">
            <a:off x="4079776" y="1628800"/>
            <a:ext cx="94509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A673AE0F-C177-4B1F-AB0C-95FA6AA476E8}"/>
              </a:ext>
            </a:extLst>
          </p:cNvPr>
          <p:cNvCxnSpPr/>
          <p:nvPr/>
        </p:nvCxnSpPr>
        <p:spPr>
          <a:xfrm flipH="1">
            <a:off x="2987657" y="1615924"/>
            <a:ext cx="94509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2110E3C5-6761-4C6F-9545-6297137C21FC}"/>
              </a:ext>
            </a:extLst>
          </p:cNvPr>
          <p:cNvCxnSpPr/>
          <p:nvPr/>
        </p:nvCxnSpPr>
        <p:spPr>
          <a:xfrm flipH="1">
            <a:off x="1703512" y="1615924"/>
            <a:ext cx="945097"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58C057FD-1D44-48CE-A815-FD05954107A0}"/>
              </a:ext>
            </a:extLst>
          </p:cNvPr>
          <p:cNvSpPr txBox="1"/>
          <p:nvPr/>
        </p:nvSpPr>
        <p:spPr>
          <a:xfrm>
            <a:off x="1746152" y="1263523"/>
            <a:ext cx="3485752" cy="369332"/>
          </a:xfrm>
          <a:prstGeom prst="rect">
            <a:avLst/>
          </a:prstGeom>
          <a:noFill/>
        </p:spPr>
        <p:txBody>
          <a:bodyPr wrap="square">
            <a:spAutoFit/>
          </a:bodyPr>
          <a:lstStyle/>
          <a:p>
            <a:r>
              <a:rPr lang="en-US" altLang="zh-TW" dirty="0"/>
              <a:t>Stall </a:t>
            </a:r>
            <a:r>
              <a:rPr lang="zh-TW" altLang="en-US" dirty="0"/>
              <a:t>訊號一級一級往上游傳回去</a:t>
            </a:r>
          </a:p>
        </p:txBody>
      </p:sp>
    </p:spTree>
    <p:extLst>
      <p:ext uri="{BB962C8B-B14F-4D97-AF65-F5344CB8AC3E}">
        <p14:creationId xmlns:p14="http://schemas.microsoft.com/office/powerpoint/2010/main" val="42487111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p:bldP spid="9" grpId="0"/>
      <p:bldP spid="10" grpId="0"/>
      <p:bldP spid="3" grpId="0"/>
      <p:bldP spid="14" grpId="0"/>
      <p:bldP spid="15" grpId="0"/>
      <p:bldP spid="13" grpId="0" animBg="1"/>
      <p:bldP spid="16" grpId="0" animBg="1"/>
      <p:bldP spid="2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r>
              <a:rPr kumimoji="0" lang="en-US" altLang="zh-TW" dirty="0"/>
              <a:t>Double Buffer</a:t>
            </a:r>
            <a:r>
              <a:rPr kumimoji="0" lang="zh-TW" altLang="en-US" dirty="0"/>
              <a:t> 另一作法</a:t>
            </a:r>
            <a:endParaRPr kumimoji="0" lang="en-US" altLang="zh-TW" dirty="0"/>
          </a:p>
        </p:txBody>
      </p:sp>
      <p:pic>
        <p:nvPicPr>
          <p:cNvPr id="665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0" y="1700808"/>
            <a:ext cx="7742237"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09600" y="1014323"/>
            <a:ext cx="11453656" cy="1200329"/>
          </a:xfrm>
          <a:prstGeom prst="rect">
            <a:avLst/>
          </a:prstGeom>
        </p:spPr>
        <p:txBody>
          <a:bodyPr wrap="square">
            <a:spAutoFit/>
          </a:bodyPr>
          <a:lstStyle/>
          <a:p>
            <a:r>
              <a:rPr lang="en-US" altLang="zh-TW" sz="2800" dirty="0">
                <a:solidFill>
                  <a:prstClr val="black"/>
                </a:solidFill>
                <a:latin typeface="Arial Unicode MS" pitchFamily="34" charset="-120"/>
                <a:ea typeface="Arial Unicode MS" pitchFamily="34" charset="-120"/>
                <a:cs typeface="Arial Unicode MS" pitchFamily="34" charset="-120"/>
              </a:rPr>
              <a:t>Add an extra buffer to each stage that is filled during the first cycle of a stall</a:t>
            </a:r>
            <a:r>
              <a:rPr lang="en-US" altLang="zh-TW" sz="4400" dirty="0">
                <a:solidFill>
                  <a:prstClr val="black"/>
                </a:solidFill>
                <a:latin typeface="Arial Unicode MS" pitchFamily="34" charset="-120"/>
                <a:ea typeface="Arial Unicode MS" pitchFamily="34" charset="-120"/>
                <a:cs typeface="Arial Unicode MS" pitchFamily="34" charset="-120"/>
              </a:rPr>
              <a:t>.</a:t>
            </a:r>
            <a:endParaRPr lang="zh-TW" altLang="en-US" dirty="0"/>
          </a:p>
        </p:txBody>
      </p:sp>
      <p:sp>
        <p:nvSpPr>
          <p:cNvPr id="3" name="矩形 2"/>
          <p:cNvSpPr/>
          <p:nvPr/>
        </p:nvSpPr>
        <p:spPr>
          <a:xfrm>
            <a:off x="4288680" y="2435200"/>
            <a:ext cx="792088" cy="1411114"/>
          </a:xfrm>
          <a:prstGeom prst="rect">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1158066" y="3659357"/>
            <a:ext cx="2696251" cy="646331"/>
          </a:xfrm>
          <a:prstGeom prst="rect">
            <a:avLst/>
          </a:prstGeom>
          <a:noFill/>
          <a:ln>
            <a:solidFill>
              <a:srgbClr val="FF0000"/>
            </a:solidFill>
          </a:ln>
        </p:spPr>
        <p:txBody>
          <a:bodyPr wrap="none" rtlCol="0">
            <a:spAutoFit/>
          </a:bodyPr>
          <a:lstStyle/>
          <a:p>
            <a:r>
              <a:rPr lang="zh-TW" altLang="en-US" dirty="0"/>
              <a:t>輸入在</a:t>
            </a:r>
            <a:r>
              <a:rPr lang="en-US" altLang="zh-TW" dirty="0"/>
              <a:t>stall</a:t>
            </a:r>
            <a:r>
              <a:rPr lang="zh-TW" altLang="en-US" dirty="0"/>
              <a:t>的第一個</a:t>
            </a:r>
            <a:r>
              <a:rPr lang="en-US" altLang="zh-TW" dirty="0"/>
              <a:t>cycle</a:t>
            </a:r>
            <a:r>
              <a:rPr lang="zh-TW" altLang="en-US" dirty="0"/>
              <a:t> </a:t>
            </a:r>
            <a:endParaRPr lang="en-US" altLang="zh-TW" dirty="0"/>
          </a:p>
          <a:p>
            <a:r>
              <a:rPr lang="zh-TW" altLang="en-US" dirty="0"/>
              <a:t>就先存起來</a:t>
            </a:r>
            <a:endParaRPr lang="en-US" altLang="zh-TW" dirty="0"/>
          </a:p>
        </p:txBody>
      </p:sp>
      <p:cxnSp>
        <p:nvCxnSpPr>
          <p:cNvPr id="7" name="直線單箭頭接點 6"/>
          <p:cNvCxnSpPr/>
          <p:nvPr/>
        </p:nvCxnSpPr>
        <p:spPr>
          <a:xfrm flipV="1">
            <a:off x="3712616" y="3443312"/>
            <a:ext cx="576064" cy="21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7248128" y="1812681"/>
            <a:ext cx="2482539" cy="369332"/>
          </a:xfrm>
          <a:prstGeom prst="rect">
            <a:avLst/>
          </a:prstGeom>
          <a:noFill/>
        </p:spPr>
        <p:txBody>
          <a:bodyPr wrap="none" rtlCol="0">
            <a:spAutoFit/>
          </a:bodyPr>
          <a:lstStyle/>
          <a:p>
            <a:r>
              <a:rPr lang="zh-TW" altLang="en-US" dirty="0"/>
              <a:t>原來的</a:t>
            </a:r>
            <a:r>
              <a:rPr lang="en-US" altLang="zh-TW" dirty="0"/>
              <a:t>pipeline registers</a:t>
            </a:r>
            <a:endParaRPr lang="zh-TW" altLang="en-US" dirty="0"/>
          </a:p>
        </p:txBody>
      </p:sp>
      <p:sp>
        <p:nvSpPr>
          <p:cNvPr id="11" name="文字方塊 1"/>
          <p:cNvSpPr txBox="1">
            <a:spLocks noChangeArrowheads="1"/>
          </p:cNvSpPr>
          <p:nvPr/>
        </p:nvSpPr>
        <p:spPr bwMode="auto">
          <a:xfrm>
            <a:off x="1999654" y="6007741"/>
            <a:ext cx="8958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dirty="0"/>
              <a:t>Extra logics need to be added into each pipelined module.</a:t>
            </a:r>
          </a:p>
          <a:p>
            <a:r>
              <a:rPr kumimoji="1" lang="en-US" altLang="zh-TW" dirty="0"/>
              <a:t>Buffer size depends on the stall # allowed in specs.</a:t>
            </a:r>
            <a:endParaRPr kumimoji="1" lang="zh-TW" altLang="en-US" dirty="0"/>
          </a:p>
        </p:txBody>
      </p:sp>
    </p:spTree>
    <p:extLst>
      <p:ext uri="{BB962C8B-B14F-4D97-AF65-F5344CB8AC3E}">
        <p14:creationId xmlns:p14="http://schemas.microsoft.com/office/powerpoint/2010/main" val="26822944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kumimoji="0" lang="en-US" altLang="zh-TW"/>
              <a:t>Double Buffer Timing</a:t>
            </a:r>
          </a:p>
        </p:txBody>
      </p:sp>
      <p:graphicFrame>
        <p:nvGraphicFramePr>
          <p:cNvPr id="70659" name="Object 2"/>
          <p:cNvGraphicFramePr>
            <a:graphicFrameLocks noChangeAspect="1"/>
          </p:cNvGraphicFramePr>
          <p:nvPr/>
        </p:nvGraphicFramePr>
        <p:xfrm>
          <a:off x="2667001" y="1600200"/>
          <a:ext cx="6289675" cy="3759200"/>
        </p:xfrm>
        <a:graphic>
          <a:graphicData uri="http://schemas.openxmlformats.org/presentationml/2006/ole">
            <mc:AlternateContent xmlns:mc="http://schemas.openxmlformats.org/markup-compatibility/2006">
              <mc:Choice xmlns:v="urn:schemas-microsoft-com:vml" Requires="v">
                <p:oleObj name="Visio" r:id="rId3" imgW="3175000" imgH="1993900" progId="Visio.Drawing.6">
                  <p:embed/>
                </p:oleObj>
              </mc:Choice>
              <mc:Fallback>
                <p:oleObj name="Visio" r:id="rId3" imgW="3175000" imgH="19939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1" y="1600200"/>
                        <a:ext cx="6289675"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cxnSp>
        <p:nvCxnSpPr>
          <p:cNvPr id="70660" name="直線箭頭接點 2"/>
          <p:cNvCxnSpPr>
            <a:cxnSpLocks noChangeShapeType="1"/>
          </p:cNvCxnSpPr>
          <p:nvPr/>
        </p:nvCxnSpPr>
        <p:spPr bwMode="auto">
          <a:xfrm>
            <a:off x="3486151" y="2401888"/>
            <a:ext cx="2727325" cy="186055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arrow" w="med" len="med"/>
              </a14:hiddenLine>
            </a:ext>
          </a:extLst>
        </p:spPr>
      </p:cxnSp>
      <p:cxnSp>
        <p:nvCxnSpPr>
          <p:cNvPr id="70661" name="直線箭頭接點 4"/>
          <p:cNvCxnSpPr>
            <a:cxnSpLocks noChangeShapeType="1"/>
          </p:cNvCxnSpPr>
          <p:nvPr/>
        </p:nvCxnSpPr>
        <p:spPr bwMode="auto">
          <a:xfrm>
            <a:off x="3486151" y="2401888"/>
            <a:ext cx="2727325" cy="1860550"/>
          </a:xfrm>
          <a:prstGeom prst="straightConnector1">
            <a:avLst/>
          </a:prstGeom>
          <a:noFill/>
          <a:ln w="57150">
            <a:solidFill>
              <a:srgbClr val="FF6600"/>
            </a:solidFill>
            <a:prstDash val="solid"/>
            <a:round/>
            <a:headEnd/>
            <a:tailEnd type="arrow" w="med" len="med"/>
          </a:ln>
          <a:extLst>
            <a:ext uri="{909E8E84-426E-40DD-AFC4-6F175D3DCCD1}">
              <a14:hiddenFill xmlns:a14="http://schemas.microsoft.com/office/drawing/2010/main">
                <a:noFill/>
              </a14:hiddenFill>
            </a:ext>
          </a:extLst>
        </p:spPr>
      </p:cxnSp>
      <p:cxnSp>
        <p:nvCxnSpPr>
          <p:cNvPr id="70662" name="直線箭頭接點 8"/>
          <p:cNvCxnSpPr>
            <a:cxnSpLocks noChangeShapeType="1"/>
          </p:cNvCxnSpPr>
          <p:nvPr/>
        </p:nvCxnSpPr>
        <p:spPr bwMode="auto">
          <a:xfrm>
            <a:off x="6227763" y="3233738"/>
            <a:ext cx="2728912" cy="1293812"/>
          </a:xfrm>
          <a:prstGeom prst="straightConnector1">
            <a:avLst/>
          </a:prstGeom>
          <a:noFill/>
          <a:ln w="60325">
            <a:solidFill>
              <a:srgbClr val="FF0000"/>
            </a:solidFill>
            <a:prstDash val="solid"/>
            <a:round/>
            <a:headEnd/>
            <a:tailEnd type="arrow" w="med" len="med"/>
          </a:ln>
          <a:extLst>
            <a:ext uri="{909E8E84-426E-40DD-AFC4-6F175D3DCCD1}">
              <a14:hiddenFill xmlns:a14="http://schemas.microsoft.com/office/drawing/2010/main">
                <a:noFill/>
              </a14:hiddenFill>
            </a:ext>
          </a:extLst>
        </p:spPr>
      </p:cxnSp>
      <p:sp>
        <p:nvSpPr>
          <p:cNvPr id="70663" name="文字方塊 6"/>
          <p:cNvSpPr txBox="1">
            <a:spLocks noChangeArrowheads="1"/>
          </p:cNvSpPr>
          <p:nvPr/>
        </p:nvSpPr>
        <p:spPr bwMode="auto">
          <a:xfrm>
            <a:off x="3082926" y="5181601"/>
            <a:ext cx="618630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Quiz: when Not ready is activated,</a:t>
            </a:r>
          </a:p>
          <a:p>
            <a:r>
              <a:rPr kumimoji="1" lang="en-US" altLang="zh-TW"/>
              <a:t>All modules need to buffer inputs till</a:t>
            </a:r>
          </a:p>
          <a:p>
            <a:r>
              <a:rPr kumimoji="1" lang="en-US" altLang="zh-TW"/>
              <a:t>Ready appears. How to reach this goal? </a:t>
            </a:r>
            <a:endParaRPr kumimoji="1" lang="zh-TW" altLang="en-US"/>
          </a:p>
        </p:txBody>
      </p:sp>
      <p:sp>
        <p:nvSpPr>
          <p:cNvPr id="2" name="矩形 1"/>
          <p:cNvSpPr/>
          <p:nvPr/>
        </p:nvSpPr>
        <p:spPr>
          <a:xfrm>
            <a:off x="8956675" y="2150298"/>
            <a:ext cx="3185487" cy="1200329"/>
          </a:xfrm>
          <a:prstGeom prst="rect">
            <a:avLst/>
          </a:prstGeom>
        </p:spPr>
        <p:txBody>
          <a:bodyPr wrap="none">
            <a:spAutoFit/>
          </a:bodyPr>
          <a:lstStyle/>
          <a:p>
            <a:r>
              <a:rPr lang="en-US" altLang="zh-TW" dirty="0"/>
              <a:t>Stall (not ready)</a:t>
            </a:r>
          </a:p>
          <a:p>
            <a:r>
              <a:rPr lang="zh-TW" altLang="en-US" dirty="0"/>
              <a:t>部分停，慢慢停，有些還在算</a:t>
            </a:r>
            <a:endParaRPr lang="en-US" altLang="zh-TW" dirty="0"/>
          </a:p>
          <a:p>
            <a:r>
              <a:rPr lang="en-US" altLang="zh-TW" dirty="0"/>
              <a:t>Ready</a:t>
            </a:r>
          </a:p>
          <a:p>
            <a:r>
              <a:rPr lang="zh-TW" altLang="en-US" dirty="0"/>
              <a:t>慢慢一級一級放開</a:t>
            </a:r>
            <a:endParaRPr lang="en-US" altLang="zh-TW" dirty="0"/>
          </a:p>
        </p:txBody>
      </p:sp>
      <p:pic>
        <p:nvPicPr>
          <p:cNvPr id="3" name="圖片 2"/>
          <p:cNvPicPr>
            <a:picLocks noChangeAspect="1"/>
          </p:cNvPicPr>
          <p:nvPr/>
        </p:nvPicPr>
        <p:blipFill>
          <a:blip r:embed="rId5"/>
          <a:stretch>
            <a:fillRect/>
          </a:stretch>
        </p:blipFill>
        <p:spPr>
          <a:xfrm>
            <a:off x="8021975" y="112464"/>
            <a:ext cx="4170025" cy="1737511"/>
          </a:xfrm>
          <a:prstGeom prst="rect">
            <a:avLst/>
          </a:prstGeom>
        </p:spPr>
      </p:pic>
    </p:spTree>
    <p:extLst>
      <p:ext uri="{BB962C8B-B14F-4D97-AF65-F5344CB8AC3E}">
        <p14:creationId xmlns:p14="http://schemas.microsoft.com/office/powerpoint/2010/main" val="116555112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kumimoji="0" lang="en-US" altLang="zh-TW" dirty="0"/>
              <a:t>4. Resource Sharing</a:t>
            </a:r>
          </a:p>
        </p:txBody>
      </p:sp>
      <p:sp>
        <p:nvSpPr>
          <p:cNvPr id="76803" name="Rectangle 3"/>
          <p:cNvSpPr>
            <a:spLocks noGrp="1" noChangeArrowheads="1"/>
          </p:cNvSpPr>
          <p:nvPr>
            <p:ph type="body" idx="1"/>
          </p:nvPr>
        </p:nvSpPr>
        <p:spPr/>
        <p:txBody>
          <a:bodyPr/>
          <a:lstStyle/>
          <a:p>
            <a:r>
              <a:rPr lang="en-US" altLang="zh-TW" dirty="0"/>
              <a:t>Suppose two pipeline stages need to access the same memory</a:t>
            </a:r>
            <a:r>
              <a:rPr kumimoji="0" lang="en-US" altLang="zh-TW" dirty="0"/>
              <a:t>	</a:t>
            </a:r>
          </a:p>
        </p:txBody>
      </p:sp>
      <p:graphicFrame>
        <p:nvGraphicFramePr>
          <p:cNvPr id="76804" name="Object 2"/>
          <p:cNvGraphicFramePr>
            <a:graphicFrameLocks noChangeAspect="1"/>
          </p:cNvGraphicFramePr>
          <p:nvPr/>
        </p:nvGraphicFramePr>
        <p:xfrm>
          <a:off x="3087689" y="1828801"/>
          <a:ext cx="6015037" cy="3521075"/>
        </p:xfrm>
        <a:graphic>
          <a:graphicData uri="http://schemas.openxmlformats.org/presentationml/2006/ole">
            <mc:AlternateContent xmlns:mc="http://schemas.openxmlformats.org/markup-compatibility/2006">
              <mc:Choice xmlns:v="urn:schemas-microsoft-com:vml" Requires="v">
                <p:oleObj name="Visio" r:id="rId3" imgW="3006000" imgH="1758960" progId="Visio.Drawing.6">
                  <p:embed/>
                </p:oleObj>
              </mc:Choice>
              <mc:Fallback>
                <p:oleObj name="Visio" r:id="rId3" imgW="3006000" imgH="175896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89" y="1828801"/>
                        <a:ext cx="6015037"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6805" name="Text Box 5"/>
          <p:cNvSpPr txBox="1">
            <a:spLocks noChangeArrowheads="1"/>
          </p:cNvSpPr>
          <p:nvPr/>
        </p:nvSpPr>
        <p:spPr bwMode="auto">
          <a:xfrm>
            <a:off x="2095500" y="5638800"/>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pPr>
              <a:spcBef>
                <a:spcPct val="50000"/>
              </a:spcBef>
            </a:pPr>
            <a:r>
              <a:rPr lang="en-US" altLang="zh-TW" sz="2400" b="0">
                <a:latin typeface="Tahoma" panose="020B0604030504040204" pitchFamily="34" charset="0"/>
                <a:ea typeface="ＭＳ Ｐゴシック" panose="020B0600070205080204" pitchFamily="34" charset="-128"/>
              </a:rPr>
              <a:t>How would you set the priority on the arbiter?</a:t>
            </a:r>
          </a:p>
        </p:txBody>
      </p:sp>
      <p:sp>
        <p:nvSpPr>
          <p:cNvPr id="76806" name="文字方塊 1"/>
          <p:cNvSpPr txBox="1">
            <a:spLocks noChangeArrowheads="1"/>
          </p:cNvSpPr>
          <p:nvPr/>
        </p:nvSpPr>
        <p:spPr bwMode="auto">
          <a:xfrm>
            <a:off x="6988175" y="4949825"/>
            <a:ext cx="2954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en-US" altLang="zh-TW"/>
              <a:t>Note: P</a:t>
            </a:r>
            <a:r>
              <a:rPr kumimoji="1" lang="en-US" altLang="zh-TW" baseline="-25000"/>
              <a:t>A</a:t>
            </a:r>
            <a:r>
              <a:rPr kumimoji="1" lang="en-US" altLang="zh-TW"/>
              <a:t>+P</a:t>
            </a:r>
            <a:r>
              <a:rPr kumimoji="1" lang="en-US" altLang="zh-TW" baseline="-25000"/>
              <a:t>B</a:t>
            </a:r>
            <a:r>
              <a:rPr kumimoji="1" lang="en-US" altLang="zh-TW"/>
              <a:t>+P</a:t>
            </a:r>
            <a:r>
              <a:rPr kumimoji="1" lang="en-US" altLang="zh-TW" baseline="-25000"/>
              <a:t>C</a:t>
            </a:r>
            <a:r>
              <a:rPr kumimoji="1" lang="en-US" altLang="zh-TW"/>
              <a:t>+P</a:t>
            </a:r>
            <a:r>
              <a:rPr kumimoji="1" lang="en-US" altLang="zh-TW" baseline="-25000"/>
              <a:t>D</a:t>
            </a:r>
            <a:r>
              <a:rPr kumimoji="1" lang="en-US" altLang="zh-TW"/>
              <a:t>=1</a:t>
            </a:r>
            <a:endParaRPr kumimoji="1" lang="zh-TW" altLang="en-US"/>
          </a:p>
        </p:txBody>
      </p:sp>
      <p:sp>
        <p:nvSpPr>
          <p:cNvPr id="9" name="文字方塊 8">
            <a:extLst>
              <a:ext uri="{FF2B5EF4-FFF2-40B4-BE49-F238E27FC236}">
                <a16:creationId xmlns:a16="http://schemas.microsoft.com/office/drawing/2014/main" id="{AB810596-3A41-478D-B508-9D45C9BCA3A2}"/>
              </a:ext>
            </a:extLst>
          </p:cNvPr>
          <p:cNvSpPr txBox="1"/>
          <p:nvPr/>
        </p:nvSpPr>
        <p:spPr>
          <a:xfrm>
            <a:off x="191344" y="6042973"/>
            <a:ext cx="12313368"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優先給下游</a:t>
            </a:r>
            <a:r>
              <a:rPr lang="en-US" altLang="zh-TW" dirty="0"/>
              <a:t>stage</a:t>
            </a:r>
            <a:r>
              <a:rPr lang="zh-TW" altLang="en-US" dirty="0"/>
              <a:t>，要被停的</a:t>
            </a:r>
            <a:r>
              <a:rPr lang="en-US" altLang="zh-TW" dirty="0"/>
              <a:t>stage </a:t>
            </a:r>
            <a:r>
              <a:rPr lang="zh-TW" altLang="en-US" dirty="0"/>
              <a:t>會比較少，也避免</a:t>
            </a:r>
            <a:r>
              <a:rPr lang="en-US" altLang="zh-TW" dirty="0"/>
              <a:t>deadlock</a:t>
            </a:r>
            <a:endParaRPr lang="zh-TW" altLang="en-US" dirty="0"/>
          </a:p>
          <a:p>
            <a:r>
              <a:rPr kumimoji="0" lang="zh-TW" altLang="en-US" dirty="0">
                <a:latin typeface="Times New Roman" panose="02020603050405020304" pitchFamily="18" charset="0"/>
              </a:rPr>
              <a:t>若給上游</a:t>
            </a:r>
            <a:r>
              <a:rPr kumimoji="0" lang="en-US" altLang="zh-TW" dirty="0">
                <a:latin typeface="Times New Roman" panose="02020603050405020304" pitchFamily="18" charset="0"/>
              </a:rPr>
              <a:t>stage,</a:t>
            </a:r>
            <a:r>
              <a:rPr kumimoji="0" lang="zh-TW" altLang="en-US" dirty="0">
                <a:latin typeface="Times New Roman" panose="02020603050405020304" pitchFamily="18" charset="0"/>
              </a:rPr>
              <a:t>下游沒資料，也是要停，會造成</a:t>
            </a:r>
            <a:r>
              <a:rPr lang="zh-TW" altLang="en-US" dirty="0">
                <a:latin typeface="Times New Roman" panose="02020603050405020304" pitchFamily="18" charset="0"/>
              </a:rPr>
              <a:t>大量</a:t>
            </a:r>
            <a:r>
              <a:rPr kumimoji="0" lang="zh-TW" altLang="en-US" dirty="0">
                <a:latin typeface="Times New Roman" panose="02020603050405020304" pitchFamily="18" charset="0"/>
              </a:rPr>
              <a:t>停，而下游要不到資料，無法解除</a:t>
            </a:r>
            <a:r>
              <a:rPr kumimoji="0" lang="en-US" altLang="zh-TW" dirty="0">
                <a:latin typeface="Times New Roman" panose="02020603050405020304" pitchFamily="18" charset="0"/>
              </a:rPr>
              <a:t>stall</a:t>
            </a:r>
            <a:r>
              <a:rPr kumimoji="0" lang="zh-TW" altLang="en-US" dirty="0">
                <a:latin typeface="Times New Roman" panose="02020603050405020304" pitchFamily="18" charset="0"/>
              </a:rPr>
              <a:t>，會造成</a:t>
            </a:r>
            <a:r>
              <a:rPr kumimoji="0" lang="en-US" altLang="zh-TW" dirty="0">
                <a:latin typeface="Times New Roman" panose="02020603050405020304" pitchFamily="18" charset="0"/>
              </a:rPr>
              <a:t>pipeline</a:t>
            </a:r>
            <a:r>
              <a:rPr kumimoji="0" lang="zh-TW" altLang="en-US" dirty="0">
                <a:latin typeface="Times New Roman" panose="02020603050405020304" pitchFamily="18" charset="0"/>
              </a:rPr>
              <a:t>無法進行下去</a:t>
            </a:r>
            <a:endParaRPr kumimoji="0" lang="en-US" altLang="zh-TW" dirty="0">
              <a:latin typeface="Times New Roman" panose="02020603050405020304" pitchFamily="18" charset="0"/>
            </a:endParaRPr>
          </a:p>
        </p:txBody>
      </p:sp>
    </p:spTree>
    <p:extLst>
      <p:ext uri="{BB962C8B-B14F-4D97-AF65-F5344CB8AC3E}">
        <p14:creationId xmlns:p14="http://schemas.microsoft.com/office/powerpoint/2010/main" val="196855395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kumimoji="0" lang="en-US" altLang="zh-TW" dirty="0"/>
              <a:t>Pipeline Summary</a:t>
            </a:r>
          </a:p>
        </p:txBody>
      </p:sp>
      <p:sp>
        <p:nvSpPr>
          <p:cNvPr id="78851" name="Rectangle 3"/>
          <p:cNvSpPr>
            <a:spLocks noGrp="1" noChangeArrowheads="1"/>
          </p:cNvSpPr>
          <p:nvPr>
            <p:ph type="body" idx="1"/>
          </p:nvPr>
        </p:nvSpPr>
        <p:spPr/>
        <p:txBody>
          <a:bodyPr/>
          <a:lstStyle/>
          <a:p>
            <a:r>
              <a:rPr kumimoji="0" lang="en-US" altLang="zh-TW" dirty="0"/>
              <a:t>Divide large problem into </a:t>
            </a:r>
            <a:r>
              <a:rPr kumimoji="0" lang="en-US" altLang="zh-TW" i="1" dirty="0">
                <a:solidFill>
                  <a:srgbClr val="FF0000"/>
                </a:solidFill>
              </a:rPr>
              <a:t>stages</a:t>
            </a:r>
            <a:r>
              <a:rPr kumimoji="0" lang="en-US" altLang="zh-TW" dirty="0"/>
              <a:t> assembly-line style</a:t>
            </a:r>
          </a:p>
          <a:p>
            <a:r>
              <a:rPr kumimoji="0" lang="en-US" altLang="zh-TW" dirty="0"/>
              <a:t>Divide evenly or </a:t>
            </a:r>
            <a:r>
              <a:rPr kumimoji="0" lang="en-US" altLang="zh-TW" i="1" dirty="0">
                <a:solidFill>
                  <a:srgbClr val="FF0000"/>
                </a:solidFill>
              </a:rPr>
              <a:t>load imbalance</a:t>
            </a:r>
            <a:r>
              <a:rPr kumimoji="0" lang="en-US" altLang="zh-TW" dirty="0">
                <a:solidFill>
                  <a:srgbClr val="FF0000"/>
                </a:solidFill>
              </a:rPr>
              <a:t> </a:t>
            </a:r>
            <a:r>
              <a:rPr kumimoji="0" lang="en-US" altLang="zh-TW" dirty="0"/>
              <a:t>will occur</a:t>
            </a:r>
          </a:p>
          <a:p>
            <a:pPr lvl="1"/>
            <a:r>
              <a:rPr kumimoji="0" lang="en-US" altLang="zh-TW" dirty="0">
                <a:ea typeface="ＭＳ Ｐゴシック" panose="020B0600070205080204" pitchFamily="34" charset="-128"/>
              </a:rPr>
              <a:t>Fix by splitting or copying </a:t>
            </a:r>
            <a:r>
              <a:rPr kumimoji="0" lang="en-US" altLang="zh-TW" i="1" dirty="0">
                <a:ea typeface="ＭＳ Ｐゴシック" panose="020B0600070205080204" pitchFamily="34" charset="-128"/>
              </a:rPr>
              <a:t>bottleneck </a:t>
            </a:r>
            <a:r>
              <a:rPr kumimoji="0" lang="en-US" altLang="zh-TW" dirty="0">
                <a:ea typeface="ＭＳ Ｐゴシック" panose="020B0600070205080204" pitchFamily="34" charset="-128"/>
              </a:rPr>
              <a:t>stage</a:t>
            </a:r>
          </a:p>
          <a:p>
            <a:r>
              <a:rPr kumimoji="0" lang="en-US" altLang="zh-TW" dirty="0"/>
              <a:t>Rigid pipelines have no extra storage between stages</a:t>
            </a:r>
          </a:p>
          <a:p>
            <a:pPr lvl="1"/>
            <a:r>
              <a:rPr kumimoji="0" lang="en-US" altLang="zh-TW" dirty="0">
                <a:ea typeface="ＭＳ Ｐゴシック" panose="020B0600070205080204" pitchFamily="34" charset="-128"/>
              </a:rPr>
              <a:t>A </a:t>
            </a:r>
            <a:r>
              <a:rPr kumimoji="0" lang="en-US" altLang="zh-TW" i="1" dirty="0">
                <a:solidFill>
                  <a:srgbClr val="FF0000"/>
                </a:solidFill>
                <a:ea typeface="ＭＳ Ｐゴシック" panose="020B0600070205080204" pitchFamily="34" charset="-128"/>
              </a:rPr>
              <a:t>stall</a:t>
            </a:r>
            <a:r>
              <a:rPr kumimoji="0" lang="en-US" altLang="zh-TW" dirty="0">
                <a:solidFill>
                  <a:srgbClr val="FF0000"/>
                </a:solidFill>
                <a:ea typeface="ＭＳ Ｐゴシック" panose="020B0600070205080204" pitchFamily="34" charset="-128"/>
              </a:rPr>
              <a:t> </a:t>
            </a:r>
            <a:r>
              <a:rPr kumimoji="0" lang="en-US" altLang="zh-TW" dirty="0">
                <a:ea typeface="ＭＳ Ｐゴシック" panose="020B0600070205080204" pitchFamily="34" charset="-128"/>
              </a:rPr>
              <a:t>on any stage halts all </a:t>
            </a:r>
            <a:r>
              <a:rPr kumimoji="0" lang="en-US" altLang="zh-TW" i="1" dirty="0">
                <a:ea typeface="ＭＳ Ｐゴシック" panose="020B0600070205080204" pitchFamily="34" charset="-128"/>
              </a:rPr>
              <a:t>upstream</a:t>
            </a:r>
            <a:r>
              <a:rPr kumimoji="0" lang="en-US" altLang="zh-TW" dirty="0">
                <a:ea typeface="ＭＳ Ｐゴシック" panose="020B0600070205080204" pitchFamily="34" charset="-128"/>
              </a:rPr>
              <a:t> stages</a:t>
            </a:r>
          </a:p>
          <a:p>
            <a:pPr lvl="1"/>
            <a:r>
              <a:rPr kumimoji="0" lang="en-US" altLang="zh-TW" dirty="0">
                <a:ea typeface="ＭＳ Ｐゴシック" panose="020B0600070205080204" pitchFamily="34" charset="-128"/>
              </a:rPr>
              <a:t>Hard to stop 100 stages at once</a:t>
            </a:r>
          </a:p>
          <a:p>
            <a:pPr lvl="2"/>
            <a:r>
              <a:rPr kumimoji="0" lang="en-US" altLang="zh-TW" dirty="0">
                <a:ea typeface="ＭＳ Ｐゴシック" panose="020B0600070205080204" pitchFamily="34" charset="-128"/>
              </a:rPr>
              <a:t>Make this scalable with double-buffering</a:t>
            </a:r>
          </a:p>
          <a:p>
            <a:r>
              <a:rPr kumimoji="0" lang="en-US" altLang="zh-TW" dirty="0"/>
              <a:t>Variable load results in </a:t>
            </a:r>
            <a:r>
              <a:rPr kumimoji="0" lang="en-US" altLang="zh-TW" i="1" dirty="0"/>
              <a:t>stalls</a:t>
            </a:r>
            <a:r>
              <a:rPr kumimoji="0" lang="en-US" altLang="zh-TW" dirty="0"/>
              <a:t> and </a:t>
            </a:r>
            <a:r>
              <a:rPr kumimoji="0" lang="en-US" altLang="zh-TW" i="1" dirty="0"/>
              <a:t>idle</a:t>
            </a:r>
            <a:r>
              <a:rPr kumimoji="0" lang="en-US" altLang="zh-TW" dirty="0"/>
              <a:t> cycles on a rigid pipeline</a:t>
            </a:r>
          </a:p>
          <a:p>
            <a:pPr lvl="1"/>
            <a:r>
              <a:rPr kumimoji="0" lang="en-US" altLang="zh-TW" dirty="0">
                <a:ea typeface="ＭＳ Ｐゴシック" panose="020B0600070205080204" pitchFamily="34" charset="-128"/>
              </a:rPr>
              <a:t>Make pipeline </a:t>
            </a:r>
            <a:r>
              <a:rPr kumimoji="0" lang="en-US" altLang="zh-TW" i="1" dirty="0">
                <a:solidFill>
                  <a:srgbClr val="FF0000"/>
                </a:solidFill>
                <a:ea typeface="ＭＳ Ｐゴシック" panose="020B0600070205080204" pitchFamily="34" charset="-128"/>
              </a:rPr>
              <a:t>elastic</a:t>
            </a:r>
            <a:r>
              <a:rPr kumimoji="0" lang="en-US" altLang="zh-TW" dirty="0">
                <a:ea typeface="ＭＳ Ｐゴシック" panose="020B0600070205080204" pitchFamily="34" charset="-128"/>
              </a:rPr>
              <a:t> by adding FIFOs between key stages</a:t>
            </a:r>
          </a:p>
        </p:txBody>
      </p:sp>
      <p:sp>
        <p:nvSpPr>
          <p:cNvPr id="78852" name="文字方塊 1"/>
          <p:cNvSpPr txBox="1">
            <a:spLocks noChangeArrowheads="1"/>
          </p:cNvSpPr>
          <p:nvPr/>
        </p:nvSpPr>
        <p:spPr bwMode="auto">
          <a:xfrm>
            <a:off x="1487488" y="5577027"/>
            <a:ext cx="787908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chemeClr val="tx1"/>
                </a:solidFill>
                <a:latin typeface="Courier New" panose="02070309020205020404" pitchFamily="49" charset="0"/>
                <a:ea typeface="新細明體" panose="02020500000000000000" pitchFamily="18" charset="-120"/>
              </a:defRPr>
            </a:lvl1pPr>
            <a:lvl2pPr marL="742950" indent="-285750">
              <a:defRPr sz="2000" b="1">
                <a:solidFill>
                  <a:schemeClr val="tx1"/>
                </a:solidFill>
                <a:latin typeface="Courier New" panose="02070309020205020404" pitchFamily="49" charset="0"/>
                <a:ea typeface="新細明體" panose="02020500000000000000" pitchFamily="18" charset="-120"/>
              </a:defRPr>
            </a:lvl2pPr>
            <a:lvl3pPr marL="1143000" indent="-228600">
              <a:defRPr sz="2000" b="1">
                <a:solidFill>
                  <a:schemeClr val="tx1"/>
                </a:solidFill>
                <a:latin typeface="Courier New" panose="02070309020205020404" pitchFamily="49" charset="0"/>
                <a:ea typeface="新細明體" panose="02020500000000000000" pitchFamily="18" charset="-120"/>
              </a:defRPr>
            </a:lvl3pPr>
            <a:lvl4pPr marL="1600200" indent="-228600">
              <a:defRPr sz="2000" b="1">
                <a:solidFill>
                  <a:schemeClr val="tx1"/>
                </a:solidFill>
                <a:latin typeface="Courier New" panose="02070309020205020404" pitchFamily="49" charset="0"/>
                <a:ea typeface="新細明體" panose="02020500000000000000" pitchFamily="18" charset="-120"/>
              </a:defRPr>
            </a:lvl4pPr>
            <a:lvl5pPr marL="2057400" indent="-228600">
              <a:defRPr sz="2000" b="1">
                <a:solidFill>
                  <a:schemeClr val="tx1"/>
                </a:solidFill>
                <a:latin typeface="Courier New" panose="02070309020205020404" pitchFamily="49" charset="0"/>
                <a:ea typeface="新細明體" panose="02020500000000000000" pitchFamily="18" charset="-120"/>
              </a:defRPr>
            </a:lvl5pPr>
            <a:lvl6pPr marL="25146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6pPr>
            <a:lvl7pPr marL="29718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7pPr>
            <a:lvl8pPr marL="34290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8pPr>
            <a:lvl9pPr marL="3886200" indent="-228600" fontAlgn="base">
              <a:spcBef>
                <a:spcPct val="0"/>
              </a:spcBef>
              <a:spcAft>
                <a:spcPct val="0"/>
              </a:spcAft>
              <a:defRPr sz="2000" b="1">
                <a:solidFill>
                  <a:schemeClr val="tx1"/>
                </a:solidFill>
                <a:latin typeface="Courier New" panose="02070309020205020404" pitchFamily="49" charset="0"/>
                <a:ea typeface="新細明體" panose="02020500000000000000" pitchFamily="18" charset="-120"/>
              </a:defRPr>
            </a:lvl9pPr>
          </a:lstStyle>
          <a:p>
            <a:r>
              <a:rPr kumimoji="1" lang="zh-TW" altLang="en-US" dirty="0">
                <a:solidFill>
                  <a:srgbClr val="FF6600"/>
                </a:solidFill>
              </a:rPr>
              <a:t>*</a:t>
            </a:r>
            <a:r>
              <a:rPr kumimoji="1" lang="en-US" altLang="zh-TW" dirty="0">
                <a:solidFill>
                  <a:srgbClr val="FF6600"/>
                </a:solidFill>
              </a:rPr>
              <a:t>also</a:t>
            </a:r>
            <a:r>
              <a:rPr kumimoji="1" lang="zh-TW" altLang="en-US" dirty="0">
                <a:solidFill>
                  <a:srgbClr val="FF6600"/>
                </a:solidFill>
              </a:rPr>
              <a:t> </a:t>
            </a:r>
            <a:r>
              <a:rPr kumimoji="1" lang="en-US" altLang="zh-TW" dirty="0">
                <a:solidFill>
                  <a:srgbClr val="FF6600"/>
                </a:solidFill>
              </a:rPr>
              <a:t>related</a:t>
            </a:r>
            <a:r>
              <a:rPr kumimoji="1" lang="zh-TW" altLang="en-US" dirty="0">
                <a:solidFill>
                  <a:srgbClr val="FF6600"/>
                </a:solidFill>
              </a:rPr>
              <a:t> </a:t>
            </a:r>
            <a:r>
              <a:rPr kumimoji="1" lang="en-US" altLang="zh-TW" dirty="0">
                <a:solidFill>
                  <a:srgbClr val="FF6600"/>
                </a:solidFill>
              </a:rPr>
              <a:t>to</a:t>
            </a:r>
            <a:r>
              <a:rPr kumimoji="1" lang="zh-TW" altLang="en-US" dirty="0">
                <a:solidFill>
                  <a:srgbClr val="FF6600"/>
                </a:solidFill>
              </a:rPr>
              <a:t> </a:t>
            </a:r>
            <a:r>
              <a:rPr kumimoji="1" lang="en-US" altLang="zh-TW" dirty="0">
                <a:solidFill>
                  <a:srgbClr val="FF6600"/>
                </a:solidFill>
              </a:rPr>
              <a:t>low-power</a:t>
            </a:r>
            <a:r>
              <a:rPr kumimoji="1" lang="zh-TW" altLang="en-US" dirty="0">
                <a:solidFill>
                  <a:srgbClr val="FF6600"/>
                </a:solidFill>
              </a:rPr>
              <a:t> </a:t>
            </a:r>
            <a:r>
              <a:rPr kumimoji="1" lang="en-US" altLang="zh-TW" dirty="0">
                <a:solidFill>
                  <a:srgbClr val="FF6600"/>
                </a:solidFill>
              </a:rPr>
              <a:t>design</a:t>
            </a:r>
            <a:r>
              <a:rPr kumimoji="1" lang="zh-TW" altLang="en-US" dirty="0">
                <a:solidFill>
                  <a:srgbClr val="FF6600"/>
                </a:solidFill>
              </a:rPr>
              <a:t> </a:t>
            </a:r>
            <a:r>
              <a:rPr kumimoji="1" lang="en-US" altLang="zh-TW" dirty="0">
                <a:solidFill>
                  <a:srgbClr val="FF6600"/>
                </a:solidFill>
              </a:rPr>
              <a:t>by</a:t>
            </a:r>
            <a:r>
              <a:rPr kumimoji="1" lang="zh-TW" altLang="en-US" dirty="0">
                <a:solidFill>
                  <a:srgbClr val="FF6600"/>
                </a:solidFill>
              </a:rPr>
              <a:t> </a:t>
            </a:r>
            <a:r>
              <a:rPr kumimoji="1" lang="en-US" altLang="zh-TW" dirty="0">
                <a:solidFill>
                  <a:srgbClr val="FF6600"/>
                </a:solidFill>
              </a:rPr>
              <a:t>scaling</a:t>
            </a:r>
            <a:r>
              <a:rPr kumimoji="1" lang="zh-TW" altLang="en-US" dirty="0">
                <a:solidFill>
                  <a:srgbClr val="FF6600"/>
                </a:solidFill>
              </a:rPr>
              <a:t> </a:t>
            </a:r>
            <a:r>
              <a:rPr kumimoji="1" lang="en-US" altLang="zh-TW" dirty="0">
                <a:solidFill>
                  <a:srgbClr val="FF6600"/>
                </a:solidFill>
              </a:rPr>
              <a:t>down</a:t>
            </a:r>
            <a:r>
              <a:rPr kumimoji="1" lang="zh-TW" altLang="en-US" dirty="0">
                <a:solidFill>
                  <a:srgbClr val="FF6600"/>
                </a:solidFill>
              </a:rPr>
              <a:t> </a:t>
            </a:r>
            <a:endParaRPr kumimoji="1" lang="en-US" altLang="zh-TW" dirty="0">
              <a:solidFill>
                <a:srgbClr val="FF6600"/>
              </a:solidFill>
            </a:endParaRPr>
          </a:p>
          <a:p>
            <a:r>
              <a:rPr kumimoji="1" lang="en-US" altLang="zh-TW" dirty="0">
                <a:solidFill>
                  <a:srgbClr val="FF6600"/>
                </a:solidFill>
              </a:rPr>
              <a:t>Supply</a:t>
            </a:r>
            <a:r>
              <a:rPr kumimoji="1" lang="zh-TW" altLang="en-US" dirty="0">
                <a:solidFill>
                  <a:srgbClr val="FF6600"/>
                </a:solidFill>
              </a:rPr>
              <a:t> </a:t>
            </a:r>
            <a:r>
              <a:rPr kumimoji="1" lang="en-US" altLang="zh-TW" dirty="0">
                <a:solidFill>
                  <a:srgbClr val="FF6600"/>
                </a:solidFill>
              </a:rPr>
              <a:t>voltage.</a:t>
            </a:r>
            <a:endParaRPr kumimoji="1" lang="zh-TW" altLang="en-US" dirty="0">
              <a:solidFill>
                <a:srgbClr val="FF6600"/>
              </a:solidFill>
            </a:endParaRPr>
          </a:p>
        </p:txBody>
      </p:sp>
    </p:spTree>
    <p:extLst>
      <p:ext uri="{BB962C8B-B14F-4D97-AF65-F5344CB8AC3E}">
        <p14:creationId xmlns:p14="http://schemas.microsoft.com/office/powerpoint/2010/main" val="183876478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8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Pipeline diagrams</a:t>
            </a:r>
            <a:endParaRPr lang="zh-TW" altLang="en-US" dirty="0"/>
          </a:p>
        </p:txBody>
      </p:sp>
      <p:sp>
        <p:nvSpPr>
          <p:cNvPr id="3" name="object 3"/>
          <p:cNvSpPr txBox="1"/>
          <p:nvPr/>
        </p:nvSpPr>
        <p:spPr>
          <a:xfrm>
            <a:off x="4425950" y="2029429"/>
            <a:ext cx="895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i</a:t>
            </a:r>
            <a:endParaRPr sz="1800">
              <a:latin typeface="Comic Sans MS"/>
              <a:cs typeface="Comic Sans MS"/>
            </a:endParaRPr>
          </a:p>
        </p:txBody>
      </p:sp>
      <p:sp>
        <p:nvSpPr>
          <p:cNvPr id="4" name="object 4"/>
          <p:cNvSpPr txBox="1"/>
          <p:nvPr/>
        </p:nvSpPr>
        <p:spPr>
          <a:xfrm>
            <a:off x="5264089" y="2029429"/>
            <a:ext cx="30226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i+1</a:t>
            </a:r>
            <a:endParaRPr sz="1800">
              <a:latin typeface="Comic Sans MS"/>
              <a:cs typeface="Comic Sans MS"/>
            </a:endParaRPr>
          </a:p>
        </p:txBody>
      </p:sp>
      <p:sp>
        <p:nvSpPr>
          <p:cNvPr id="5" name="object 5"/>
          <p:cNvSpPr txBox="1"/>
          <p:nvPr/>
        </p:nvSpPr>
        <p:spPr>
          <a:xfrm>
            <a:off x="6127151" y="2029429"/>
            <a:ext cx="3384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i+2</a:t>
            </a:r>
            <a:endParaRPr sz="1800">
              <a:latin typeface="Comic Sans MS"/>
              <a:cs typeface="Comic Sans MS"/>
            </a:endParaRPr>
          </a:p>
        </p:txBody>
      </p:sp>
      <p:sp>
        <p:nvSpPr>
          <p:cNvPr id="6" name="object 6"/>
          <p:cNvSpPr txBox="1"/>
          <p:nvPr/>
        </p:nvSpPr>
        <p:spPr>
          <a:xfrm>
            <a:off x="7086259" y="2029429"/>
            <a:ext cx="33845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mic Sans MS"/>
                <a:cs typeface="Comic Sans MS"/>
              </a:rPr>
              <a:t>i+3</a:t>
            </a:r>
            <a:endParaRPr sz="1800">
              <a:latin typeface="Comic Sans MS"/>
              <a:cs typeface="Comic Sans MS"/>
            </a:endParaRPr>
          </a:p>
        </p:txBody>
      </p:sp>
      <p:sp>
        <p:nvSpPr>
          <p:cNvPr id="7" name="object 7"/>
          <p:cNvSpPr txBox="1"/>
          <p:nvPr/>
        </p:nvSpPr>
        <p:spPr>
          <a:xfrm>
            <a:off x="3286759" y="1588261"/>
            <a:ext cx="11988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Clock</a:t>
            </a:r>
            <a:r>
              <a:rPr sz="1800" spc="-85" dirty="0">
                <a:latin typeface="Comic Sans MS"/>
                <a:cs typeface="Comic Sans MS"/>
              </a:rPr>
              <a:t> </a:t>
            </a:r>
            <a:r>
              <a:rPr sz="1800" dirty="0">
                <a:latin typeface="Comic Sans MS"/>
                <a:cs typeface="Comic Sans MS"/>
              </a:rPr>
              <a:t>cycle</a:t>
            </a:r>
            <a:endParaRPr sz="1800">
              <a:latin typeface="Comic Sans MS"/>
              <a:cs typeface="Comic Sans MS"/>
            </a:endParaRPr>
          </a:p>
        </p:txBody>
      </p:sp>
      <p:sp>
        <p:nvSpPr>
          <p:cNvPr id="8" name="object 8"/>
          <p:cNvSpPr/>
          <p:nvPr/>
        </p:nvSpPr>
        <p:spPr>
          <a:xfrm>
            <a:off x="4574285" y="1800605"/>
            <a:ext cx="2916555" cy="85725"/>
          </a:xfrm>
          <a:custGeom>
            <a:avLst/>
            <a:gdLst/>
            <a:ahLst/>
            <a:cxnLst/>
            <a:rect l="l" t="t" r="r" b="b"/>
            <a:pathLst>
              <a:path w="2916554" h="85725">
                <a:moveTo>
                  <a:pt x="2844545" y="57150"/>
                </a:moveTo>
                <a:lnTo>
                  <a:pt x="2844545" y="28193"/>
                </a:lnTo>
                <a:lnTo>
                  <a:pt x="0" y="28193"/>
                </a:lnTo>
                <a:lnTo>
                  <a:pt x="0" y="57150"/>
                </a:lnTo>
                <a:lnTo>
                  <a:pt x="2844545" y="57150"/>
                </a:lnTo>
                <a:close/>
              </a:path>
              <a:path w="2916554" h="85725">
                <a:moveTo>
                  <a:pt x="2916173" y="42671"/>
                </a:moveTo>
                <a:lnTo>
                  <a:pt x="2830067" y="0"/>
                </a:lnTo>
                <a:lnTo>
                  <a:pt x="2830067" y="28193"/>
                </a:lnTo>
                <a:lnTo>
                  <a:pt x="2844545" y="28193"/>
                </a:lnTo>
                <a:lnTo>
                  <a:pt x="2844545" y="78169"/>
                </a:lnTo>
                <a:lnTo>
                  <a:pt x="2916173" y="42671"/>
                </a:lnTo>
                <a:close/>
              </a:path>
              <a:path w="2916554" h="85725">
                <a:moveTo>
                  <a:pt x="2844545" y="78169"/>
                </a:moveTo>
                <a:lnTo>
                  <a:pt x="2844545" y="57150"/>
                </a:lnTo>
                <a:lnTo>
                  <a:pt x="2830067" y="57150"/>
                </a:lnTo>
                <a:lnTo>
                  <a:pt x="2830067" y="85343"/>
                </a:lnTo>
                <a:lnTo>
                  <a:pt x="2844545" y="78169"/>
                </a:lnTo>
                <a:close/>
              </a:path>
            </a:pathLst>
          </a:custGeom>
          <a:solidFill>
            <a:srgbClr val="000000"/>
          </a:solidFill>
        </p:spPr>
        <p:txBody>
          <a:bodyPr wrap="square" lIns="0" tIns="0" rIns="0" bIns="0" rtlCol="0"/>
          <a:lstStyle/>
          <a:p>
            <a:endParaRPr/>
          </a:p>
        </p:txBody>
      </p:sp>
      <p:sp>
        <p:nvSpPr>
          <p:cNvPr id="9" name="object 9"/>
          <p:cNvSpPr/>
          <p:nvPr/>
        </p:nvSpPr>
        <p:spPr>
          <a:xfrm>
            <a:off x="2090927" y="2891027"/>
            <a:ext cx="86360" cy="2327275"/>
          </a:xfrm>
          <a:custGeom>
            <a:avLst/>
            <a:gdLst/>
            <a:ahLst/>
            <a:cxnLst/>
            <a:rect l="l" t="t" r="r" b="b"/>
            <a:pathLst>
              <a:path w="86360" h="2327275">
                <a:moveTo>
                  <a:pt x="86106" y="2241804"/>
                </a:moveTo>
                <a:lnTo>
                  <a:pt x="0" y="2241804"/>
                </a:lnTo>
                <a:lnTo>
                  <a:pt x="28956" y="2299716"/>
                </a:lnTo>
                <a:lnTo>
                  <a:pt x="28956" y="2256281"/>
                </a:lnTo>
                <a:lnTo>
                  <a:pt x="57150" y="2256281"/>
                </a:lnTo>
                <a:lnTo>
                  <a:pt x="57150" y="2298700"/>
                </a:lnTo>
                <a:lnTo>
                  <a:pt x="86106" y="2241804"/>
                </a:lnTo>
                <a:close/>
              </a:path>
              <a:path w="86360" h="2327275">
                <a:moveTo>
                  <a:pt x="57150" y="2241804"/>
                </a:moveTo>
                <a:lnTo>
                  <a:pt x="57149" y="0"/>
                </a:lnTo>
                <a:lnTo>
                  <a:pt x="28955" y="0"/>
                </a:lnTo>
                <a:lnTo>
                  <a:pt x="28956" y="2241804"/>
                </a:lnTo>
                <a:lnTo>
                  <a:pt x="57150" y="2241804"/>
                </a:lnTo>
                <a:close/>
              </a:path>
              <a:path w="86360" h="2327275">
                <a:moveTo>
                  <a:pt x="57150" y="2298700"/>
                </a:moveTo>
                <a:lnTo>
                  <a:pt x="57150" y="2256281"/>
                </a:lnTo>
                <a:lnTo>
                  <a:pt x="28956" y="2256281"/>
                </a:lnTo>
                <a:lnTo>
                  <a:pt x="28956" y="2299716"/>
                </a:lnTo>
                <a:lnTo>
                  <a:pt x="42672" y="2327148"/>
                </a:lnTo>
                <a:lnTo>
                  <a:pt x="57150" y="2298700"/>
                </a:lnTo>
                <a:close/>
              </a:path>
            </a:pathLst>
          </a:custGeom>
          <a:solidFill>
            <a:srgbClr val="000000"/>
          </a:solidFill>
        </p:spPr>
        <p:txBody>
          <a:bodyPr wrap="square" lIns="0" tIns="0" rIns="0" bIns="0" rtlCol="0"/>
          <a:lstStyle/>
          <a:p>
            <a:endParaRPr/>
          </a:p>
        </p:txBody>
      </p:sp>
      <p:graphicFrame>
        <p:nvGraphicFramePr>
          <p:cNvPr id="10" name="object 10"/>
          <p:cNvGraphicFramePr>
            <a:graphicFrameLocks noGrp="1"/>
          </p:cNvGraphicFramePr>
          <p:nvPr/>
        </p:nvGraphicFramePr>
        <p:xfrm>
          <a:off x="2758058" y="2298954"/>
          <a:ext cx="5793104" cy="3243451"/>
        </p:xfrm>
        <a:graphic>
          <a:graphicData uri="http://schemas.openxmlformats.org/drawingml/2006/table">
            <a:tbl>
              <a:tblPr firstRow="1" bandRow="1">
                <a:tableStyleId>{2D5ABB26-0587-4C30-8999-92F81FD0307C}</a:tableStyleId>
              </a:tblPr>
              <a:tblGrid>
                <a:gridCol w="1285875">
                  <a:extLst>
                    <a:ext uri="{9D8B030D-6E8A-4147-A177-3AD203B41FA5}">
                      <a16:colId xmlns:a16="http://schemas.microsoft.com/office/drawing/2014/main" val="20000"/>
                    </a:ext>
                  </a:extLst>
                </a:gridCol>
                <a:gridCol w="899794">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900430">
                  <a:extLst>
                    <a:ext uri="{9D8B030D-6E8A-4147-A177-3AD203B41FA5}">
                      <a16:colId xmlns:a16="http://schemas.microsoft.com/office/drawing/2014/main" val="20003"/>
                    </a:ext>
                  </a:extLst>
                </a:gridCol>
                <a:gridCol w="901700">
                  <a:extLst>
                    <a:ext uri="{9D8B030D-6E8A-4147-A177-3AD203B41FA5}">
                      <a16:colId xmlns:a16="http://schemas.microsoft.com/office/drawing/2014/main" val="20004"/>
                    </a:ext>
                  </a:extLst>
                </a:gridCol>
                <a:gridCol w="667385">
                  <a:extLst>
                    <a:ext uri="{9D8B030D-6E8A-4147-A177-3AD203B41FA5}">
                      <a16:colId xmlns:a16="http://schemas.microsoft.com/office/drawing/2014/main" val="20005"/>
                    </a:ext>
                  </a:extLst>
                </a:gridCol>
                <a:gridCol w="236220">
                  <a:extLst>
                    <a:ext uri="{9D8B030D-6E8A-4147-A177-3AD203B41FA5}">
                      <a16:colId xmlns:a16="http://schemas.microsoft.com/office/drawing/2014/main" val="20006"/>
                    </a:ext>
                  </a:extLst>
                </a:gridCol>
              </a:tblGrid>
              <a:tr h="338327">
                <a:tc>
                  <a:txBody>
                    <a:bodyPr/>
                    <a:lstStyle/>
                    <a:p>
                      <a:pPr>
                        <a:lnSpc>
                          <a:spcPct val="100000"/>
                        </a:lnSpc>
                      </a:pPr>
                      <a:endParaRPr sz="17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tc rowSpan="3">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0"/>
                  </a:ext>
                </a:extLst>
              </a:tr>
              <a:tr h="968121">
                <a:tc>
                  <a:txBody>
                    <a:bodyPr/>
                    <a:lstStyle/>
                    <a:p>
                      <a:pPr marL="165735">
                        <a:lnSpc>
                          <a:spcPct val="100000"/>
                        </a:lnSpc>
                        <a:spcBef>
                          <a:spcPts val="2040"/>
                        </a:spcBef>
                      </a:pPr>
                      <a:r>
                        <a:rPr sz="1800" spc="-5" dirty="0">
                          <a:latin typeface="Comic Sans MS"/>
                          <a:cs typeface="Comic Sans MS"/>
                        </a:rPr>
                        <a:t>Input</a:t>
                      </a:r>
                      <a:endParaRPr sz="1800">
                        <a:latin typeface="Comic Sans MS"/>
                        <a:cs typeface="Comic Sans MS"/>
                      </a:endParaRPr>
                    </a:p>
                  </a:txBody>
                  <a:tcPr marL="0" marR="0" marT="25908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297815">
                        <a:lnSpc>
                          <a:spcPct val="100000"/>
                        </a:lnSpc>
                        <a:spcBef>
                          <a:spcPts val="2040"/>
                        </a:spcBef>
                      </a:pPr>
                      <a:r>
                        <a:rPr sz="1800" spc="-5" dirty="0">
                          <a:latin typeface="Comic Sans MS"/>
                          <a:cs typeface="Comic Sans MS"/>
                        </a:rPr>
                        <a:t>X</a:t>
                      </a:r>
                      <a:r>
                        <a:rPr sz="1800" spc="-7" baseline="-20833" dirty="0">
                          <a:latin typeface="Comic Sans MS"/>
                          <a:cs typeface="Comic Sans MS"/>
                        </a:rPr>
                        <a:t>i</a:t>
                      </a:r>
                      <a:endParaRPr sz="1800" baseline="-20833">
                        <a:latin typeface="Comic Sans MS"/>
                        <a:cs typeface="Comic Sans MS"/>
                      </a:endParaRPr>
                    </a:p>
                  </a:txBody>
                  <a:tcPr marL="0" marR="0" marT="25908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c>
                  <a:txBody>
                    <a:bodyPr/>
                    <a:lstStyle/>
                    <a:p>
                      <a:pPr marL="196215">
                        <a:lnSpc>
                          <a:spcPct val="100000"/>
                        </a:lnSpc>
                        <a:spcBef>
                          <a:spcPts val="2485"/>
                        </a:spcBef>
                      </a:pPr>
                      <a:r>
                        <a:rPr sz="2700" spc="-7" baseline="13888" dirty="0">
                          <a:latin typeface="Comic Sans MS"/>
                          <a:cs typeface="Comic Sans MS"/>
                        </a:rPr>
                        <a:t>X</a:t>
                      </a:r>
                      <a:r>
                        <a:rPr sz="1200" spc="-5" dirty="0">
                          <a:latin typeface="Comic Sans MS"/>
                          <a:cs typeface="Comic Sans MS"/>
                        </a:rPr>
                        <a:t>i+1</a:t>
                      </a:r>
                      <a:endParaRPr sz="1200">
                        <a:latin typeface="Comic Sans MS"/>
                        <a:cs typeface="Comic Sans MS"/>
                      </a:endParaRPr>
                    </a:p>
                  </a:txBody>
                  <a:tcPr marL="0" marR="0" marT="3155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00"/>
                    </a:solidFill>
                  </a:tcPr>
                </a:tc>
                <a:tc>
                  <a:txBody>
                    <a:bodyPr/>
                    <a:lstStyle/>
                    <a:p>
                      <a:pPr marR="64135" algn="ctr">
                        <a:lnSpc>
                          <a:spcPct val="100000"/>
                        </a:lnSpc>
                        <a:spcBef>
                          <a:spcPts val="2485"/>
                        </a:spcBef>
                      </a:pPr>
                      <a:r>
                        <a:rPr sz="2700" spc="-7" baseline="13888" dirty="0">
                          <a:latin typeface="Comic Sans MS"/>
                          <a:cs typeface="Comic Sans MS"/>
                        </a:rPr>
                        <a:t>X</a:t>
                      </a:r>
                      <a:r>
                        <a:rPr sz="1200" spc="-5" dirty="0">
                          <a:latin typeface="Comic Sans MS"/>
                          <a:cs typeface="Comic Sans MS"/>
                        </a:rPr>
                        <a:t>i+2</a:t>
                      </a:r>
                      <a:endParaRPr sz="1200">
                        <a:latin typeface="Comic Sans MS"/>
                        <a:cs typeface="Comic Sans MS"/>
                      </a:endParaRPr>
                    </a:p>
                  </a:txBody>
                  <a:tcPr marL="0" marR="0" marT="3155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CE6F2"/>
                    </a:solidFill>
                  </a:tcPr>
                </a:tc>
                <a:tc>
                  <a:txBody>
                    <a:bodyPr/>
                    <a:lstStyle/>
                    <a:p>
                      <a:pPr marL="171450">
                        <a:lnSpc>
                          <a:spcPct val="100000"/>
                        </a:lnSpc>
                        <a:spcBef>
                          <a:spcPts val="2485"/>
                        </a:spcBef>
                      </a:pPr>
                      <a:r>
                        <a:rPr sz="2700" spc="-7" baseline="13888" dirty="0">
                          <a:latin typeface="Comic Sans MS"/>
                          <a:cs typeface="Comic Sans MS"/>
                        </a:rPr>
                        <a:t>X</a:t>
                      </a:r>
                      <a:r>
                        <a:rPr sz="1200" spc="-5" dirty="0">
                          <a:latin typeface="Comic Sans MS"/>
                          <a:cs typeface="Comic Sans MS"/>
                        </a:rPr>
                        <a:t>i+3</a:t>
                      </a:r>
                      <a:endParaRPr sz="1200">
                        <a:latin typeface="Comic Sans MS"/>
                        <a:cs typeface="Comic Sans MS"/>
                      </a:endParaRPr>
                    </a:p>
                  </a:txBody>
                  <a:tcPr marL="0" marR="0" marT="31559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8890" algn="ctr">
                        <a:lnSpc>
                          <a:spcPct val="100000"/>
                        </a:lnSpc>
                        <a:spcBef>
                          <a:spcPts val="2190"/>
                        </a:spcBef>
                      </a:pPr>
                      <a:r>
                        <a:rPr sz="1800" dirty="0">
                          <a:latin typeface="Comic Sans MS"/>
                          <a:cs typeface="Comic Sans MS"/>
                        </a:rPr>
                        <a:t>…</a:t>
                      </a:r>
                      <a:endParaRPr sz="1800">
                        <a:latin typeface="Comic Sans MS"/>
                        <a:cs typeface="Comic Sans MS"/>
                      </a:endParaRPr>
                    </a:p>
                  </a:txBody>
                  <a:tcPr marL="0" marR="0" marT="278130" marB="0">
                    <a:lnL w="28575">
                      <a:solidFill>
                        <a:srgbClr val="000000"/>
                      </a:solidFill>
                      <a:prstDash val="solid"/>
                    </a:lnL>
                    <a:lnT w="28575">
                      <a:solidFill>
                        <a:srgbClr val="000000"/>
                      </a:solidFill>
                      <a:prstDash val="solid"/>
                    </a:lnT>
                    <a:lnB w="28575">
                      <a:solidFill>
                        <a:srgbClr val="000000"/>
                      </a:solidFill>
                      <a:prstDash val="solid"/>
                    </a:lnB>
                  </a:tcPr>
                </a:tc>
                <a:tc vMerge="1">
                  <a:txBody>
                    <a:bodyPr/>
                    <a:lstStyle/>
                    <a:p>
                      <a:endParaRPr/>
                    </a:p>
                  </a:txBody>
                  <a:tcPr marL="0" marR="0" marT="0" marB="0"/>
                </a:tc>
                <a:extLst>
                  <a:ext uri="{0D108BD9-81ED-4DB2-BD59-A6C34878D82A}">
                    <a16:rowId xmlns:a16="http://schemas.microsoft.com/office/drawing/2014/main" val="10001"/>
                  </a:ext>
                </a:extLst>
              </a:tr>
              <a:tr h="968502">
                <a:tc>
                  <a:txBody>
                    <a:bodyPr/>
                    <a:lstStyle/>
                    <a:p>
                      <a:pPr marL="161925">
                        <a:lnSpc>
                          <a:spcPct val="100000"/>
                        </a:lnSpc>
                        <a:spcBef>
                          <a:spcPts val="415"/>
                        </a:spcBef>
                      </a:pPr>
                      <a:r>
                        <a:rPr sz="1800" dirty="0">
                          <a:latin typeface="Comic Sans MS"/>
                          <a:cs typeface="Comic Sans MS"/>
                        </a:rPr>
                        <a:t>F</a:t>
                      </a:r>
                      <a:r>
                        <a:rPr sz="1800" spc="-105" dirty="0">
                          <a:latin typeface="Comic Sans MS"/>
                          <a:cs typeface="Comic Sans MS"/>
                        </a:rPr>
                        <a:t> </a:t>
                      </a:r>
                      <a:r>
                        <a:rPr sz="1800" spc="-5" dirty="0">
                          <a:latin typeface="Comic Sans MS"/>
                          <a:cs typeface="Comic Sans MS"/>
                        </a:rPr>
                        <a:t>Reg</a:t>
                      </a:r>
                      <a:endParaRPr sz="1800">
                        <a:latin typeface="Comic Sans MS"/>
                        <a:cs typeface="Comic Sans MS"/>
                      </a:endParaRPr>
                    </a:p>
                    <a:p>
                      <a:pPr marL="161925">
                        <a:lnSpc>
                          <a:spcPct val="100000"/>
                        </a:lnSpc>
                        <a:spcBef>
                          <a:spcPts val="1750"/>
                        </a:spcBef>
                      </a:pPr>
                      <a:r>
                        <a:rPr sz="1800" dirty="0">
                          <a:latin typeface="Comic Sans MS"/>
                          <a:cs typeface="Comic Sans MS"/>
                        </a:rPr>
                        <a:t>G</a:t>
                      </a:r>
                      <a:r>
                        <a:rPr sz="1800" spc="-100" dirty="0">
                          <a:latin typeface="Comic Sans MS"/>
                          <a:cs typeface="Comic Sans MS"/>
                        </a:rPr>
                        <a:t> </a:t>
                      </a:r>
                      <a:r>
                        <a:rPr sz="1800" spc="-5" dirty="0">
                          <a:latin typeface="Comic Sans MS"/>
                          <a:cs typeface="Comic Sans MS"/>
                        </a:rPr>
                        <a:t>Reg</a:t>
                      </a:r>
                      <a:endParaRPr sz="1800">
                        <a:latin typeface="Comic Sans MS"/>
                        <a:cs typeface="Comic Sans MS"/>
                      </a:endParaRPr>
                    </a:p>
                  </a:txBody>
                  <a:tcPr marL="0" marR="0" marT="52705"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L="152400">
                        <a:lnSpc>
                          <a:spcPct val="100000"/>
                        </a:lnSpc>
                        <a:spcBef>
                          <a:spcPts val="415"/>
                        </a:spcBef>
                      </a:pPr>
                      <a:r>
                        <a:rPr sz="1800" spc="-5" dirty="0">
                          <a:latin typeface="Comic Sans MS"/>
                          <a:cs typeface="Comic Sans MS"/>
                        </a:rPr>
                        <a:t>F(X</a:t>
                      </a:r>
                      <a:r>
                        <a:rPr sz="1800" spc="-7" baseline="-20833" dirty="0">
                          <a:latin typeface="Comic Sans MS"/>
                          <a:cs typeface="Comic Sans MS"/>
                        </a:rPr>
                        <a:t>i</a:t>
                      </a:r>
                      <a:r>
                        <a:rPr sz="1800" spc="-5" dirty="0">
                          <a:latin typeface="Comic Sans MS"/>
                          <a:cs typeface="Comic Sans MS"/>
                        </a:rPr>
                        <a:t>)</a:t>
                      </a:r>
                      <a:endParaRPr sz="1800">
                        <a:latin typeface="Comic Sans MS"/>
                        <a:cs typeface="Comic Sans MS"/>
                      </a:endParaRPr>
                    </a:p>
                    <a:p>
                      <a:pPr marL="128905">
                        <a:lnSpc>
                          <a:spcPct val="100000"/>
                        </a:lnSpc>
                        <a:spcBef>
                          <a:spcPts val="1440"/>
                        </a:spcBef>
                      </a:pPr>
                      <a:r>
                        <a:rPr sz="1800" spc="-5" dirty="0">
                          <a:latin typeface="Comic Sans MS"/>
                          <a:cs typeface="Comic Sans MS"/>
                        </a:rPr>
                        <a:t>G(X</a:t>
                      </a:r>
                      <a:r>
                        <a:rPr sz="1800" spc="-7" baseline="-20833" dirty="0">
                          <a:latin typeface="Comic Sans MS"/>
                          <a:cs typeface="Comic Sans MS"/>
                        </a:rPr>
                        <a:t>i</a:t>
                      </a:r>
                      <a:r>
                        <a:rPr sz="1800" spc="-5" dirty="0">
                          <a:latin typeface="Comic Sans MS"/>
                          <a:cs typeface="Comic Sans MS"/>
                        </a:rPr>
                        <a:t>)</a:t>
                      </a:r>
                      <a:endParaRPr sz="1800">
                        <a:latin typeface="Comic Sans MS"/>
                        <a:cs typeface="Comic Sans MS"/>
                      </a:endParaRPr>
                    </a:p>
                  </a:txBody>
                  <a:tcPr marL="0" marR="0" marT="527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c>
                  <a:txBody>
                    <a:bodyPr/>
                    <a:lstStyle/>
                    <a:p>
                      <a:pPr marL="99060">
                        <a:lnSpc>
                          <a:spcPct val="100000"/>
                        </a:lnSpc>
                        <a:spcBef>
                          <a:spcPts val="415"/>
                        </a:spcBef>
                      </a:pPr>
                      <a:r>
                        <a:rPr sz="1800" spc="-5" dirty="0">
                          <a:latin typeface="Comic Sans MS"/>
                          <a:cs typeface="Comic Sans MS"/>
                        </a:rPr>
                        <a:t>F(X</a:t>
                      </a:r>
                      <a:r>
                        <a:rPr sz="1800" spc="-7" baseline="-20833" dirty="0">
                          <a:latin typeface="Comic Sans MS"/>
                          <a:cs typeface="Comic Sans MS"/>
                        </a:rPr>
                        <a:t>i+1</a:t>
                      </a:r>
                      <a:r>
                        <a:rPr sz="1800" spc="-5" dirty="0">
                          <a:latin typeface="Comic Sans MS"/>
                          <a:cs typeface="Comic Sans MS"/>
                        </a:rPr>
                        <a:t>)</a:t>
                      </a:r>
                      <a:endParaRPr sz="1800">
                        <a:latin typeface="Comic Sans MS"/>
                        <a:cs typeface="Comic Sans MS"/>
                      </a:endParaRPr>
                    </a:p>
                    <a:p>
                      <a:pPr marL="109220">
                        <a:lnSpc>
                          <a:spcPct val="100000"/>
                        </a:lnSpc>
                        <a:spcBef>
                          <a:spcPts val="1440"/>
                        </a:spcBef>
                      </a:pPr>
                      <a:r>
                        <a:rPr sz="1800" spc="-5" dirty="0">
                          <a:latin typeface="Comic Sans MS"/>
                          <a:cs typeface="Comic Sans MS"/>
                        </a:rPr>
                        <a:t>G(X</a:t>
                      </a:r>
                      <a:r>
                        <a:rPr sz="1800" spc="-7" baseline="-20833" dirty="0">
                          <a:latin typeface="Comic Sans MS"/>
                          <a:cs typeface="Comic Sans MS"/>
                        </a:rPr>
                        <a:t>i+1</a:t>
                      </a:r>
                      <a:r>
                        <a:rPr sz="1800" spc="-5" dirty="0">
                          <a:latin typeface="Comic Sans MS"/>
                          <a:cs typeface="Comic Sans MS"/>
                        </a:rPr>
                        <a:t>)</a:t>
                      </a:r>
                      <a:endParaRPr sz="1800">
                        <a:latin typeface="Comic Sans MS"/>
                        <a:cs typeface="Comic Sans MS"/>
                      </a:endParaRPr>
                    </a:p>
                  </a:txBody>
                  <a:tcPr marL="0" marR="0" marT="527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00"/>
                    </a:solidFill>
                  </a:tcPr>
                </a:tc>
                <a:tc>
                  <a:txBody>
                    <a:bodyPr/>
                    <a:lstStyle/>
                    <a:p>
                      <a:pPr marL="89535">
                        <a:lnSpc>
                          <a:spcPct val="100000"/>
                        </a:lnSpc>
                        <a:spcBef>
                          <a:spcPts val="415"/>
                        </a:spcBef>
                      </a:pPr>
                      <a:r>
                        <a:rPr sz="1800" spc="-5" dirty="0">
                          <a:latin typeface="Comic Sans MS"/>
                          <a:cs typeface="Comic Sans MS"/>
                        </a:rPr>
                        <a:t>F(X</a:t>
                      </a:r>
                      <a:r>
                        <a:rPr sz="1800" spc="-7" baseline="-20833" dirty="0">
                          <a:latin typeface="Comic Sans MS"/>
                          <a:cs typeface="Comic Sans MS"/>
                        </a:rPr>
                        <a:t>i+2</a:t>
                      </a:r>
                      <a:r>
                        <a:rPr sz="1800" spc="-5" dirty="0">
                          <a:latin typeface="Comic Sans MS"/>
                          <a:cs typeface="Comic Sans MS"/>
                        </a:rPr>
                        <a:t>)</a:t>
                      </a:r>
                      <a:endParaRPr sz="1800">
                        <a:latin typeface="Comic Sans MS"/>
                        <a:cs typeface="Comic Sans MS"/>
                      </a:endParaRPr>
                    </a:p>
                    <a:p>
                      <a:pPr marL="139065">
                        <a:lnSpc>
                          <a:spcPct val="100000"/>
                        </a:lnSpc>
                        <a:spcBef>
                          <a:spcPts val="1440"/>
                        </a:spcBef>
                      </a:pPr>
                      <a:r>
                        <a:rPr sz="1800" spc="-5" dirty="0">
                          <a:latin typeface="Comic Sans MS"/>
                          <a:cs typeface="Comic Sans MS"/>
                        </a:rPr>
                        <a:t>G(X</a:t>
                      </a:r>
                      <a:r>
                        <a:rPr sz="1800" spc="-7" baseline="-20833" dirty="0">
                          <a:latin typeface="Comic Sans MS"/>
                          <a:cs typeface="Comic Sans MS"/>
                        </a:rPr>
                        <a:t>i+2</a:t>
                      </a:r>
                      <a:r>
                        <a:rPr sz="1800" spc="-5" dirty="0">
                          <a:latin typeface="Comic Sans MS"/>
                          <a:cs typeface="Comic Sans MS"/>
                        </a:rPr>
                        <a:t>)</a:t>
                      </a:r>
                      <a:endParaRPr sz="1800">
                        <a:latin typeface="Comic Sans MS"/>
                        <a:cs typeface="Comic Sans MS"/>
                      </a:endParaRPr>
                    </a:p>
                  </a:txBody>
                  <a:tcPr marL="0" marR="0" marT="5270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DCE6F2"/>
                    </a:solidFill>
                  </a:tcPr>
                </a:tc>
                <a:tc>
                  <a:txBody>
                    <a:bodyPr/>
                    <a:lstStyle/>
                    <a:p>
                      <a:pPr>
                        <a:lnSpc>
                          <a:spcPct val="100000"/>
                        </a:lnSpc>
                        <a:spcBef>
                          <a:spcPts val="40"/>
                        </a:spcBef>
                      </a:pPr>
                      <a:endParaRPr sz="1950">
                        <a:latin typeface="Times New Roman"/>
                        <a:cs typeface="Times New Roman"/>
                      </a:endParaRPr>
                    </a:p>
                    <a:p>
                      <a:pPr marL="40640" algn="ctr">
                        <a:lnSpc>
                          <a:spcPct val="100000"/>
                        </a:lnSpc>
                      </a:pPr>
                      <a:r>
                        <a:rPr sz="1800" dirty="0">
                          <a:latin typeface="Comic Sans MS"/>
                          <a:cs typeface="Comic Sans MS"/>
                        </a:rPr>
                        <a:t>…</a:t>
                      </a:r>
                      <a:endParaRPr sz="1800">
                        <a:latin typeface="Comic Sans MS"/>
                        <a:cs typeface="Comic Sans MS"/>
                      </a:endParaRPr>
                    </a:p>
                  </a:txBody>
                  <a:tcPr marL="0" marR="0" marT="5080" marB="0">
                    <a:lnL w="28575">
                      <a:solidFill>
                        <a:srgbClr val="000000"/>
                      </a:solidFill>
                      <a:prstDash val="solid"/>
                    </a:lnL>
                    <a:lnT w="28575">
                      <a:solidFill>
                        <a:srgbClr val="000000"/>
                      </a:solidFill>
                      <a:prstDash val="solid"/>
                    </a:lnT>
                    <a:lnB w="28575">
                      <a:solidFill>
                        <a:srgbClr val="000000"/>
                      </a:solidFill>
                      <a:prstDash val="solid"/>
                    </a:lnB>
                  </a:tcPr>
                </a:tc>
                <a:tc vMerge="1">
                  <a:txBody>
                    <a:bodyPr/>
                    <a:lstStyle/>
                    <a:p>
                      <a:endParaRPr/>
                    </a:p>
                  </a:txBody>
                  <a:tcPr marL="0" marR="0" marT="0" marB="0"/>
                </a:tc>
                <a:extLst>
                  <a:ext uri="{0D108BD9-81ED-4DB2-BD59-A6C34878D82A}">
                    <a16:rowId xmlns:a16="http://schemas.microsoft.com/office/drawing/2014/main" val="10002"/>
                  </a:ext>
                </a:extLst>
              </a:tr>
              <a:tr h="968501">
                <a:tc>
                  <a:txBody>
                    <a:bodyPr/>
                    <a:lstStyle/>
                    <a:p>
                      <a:pPr>
                        <a:lnSpc>
                          <a:spcPct val="100000"/>
                        </a:lnSpc>
                        <a:spcBef>
                          <a:spcPts val="10"/>
                        </a:spcBef>
                      </a:pPr>
                      <a:endParaRPr sz="1950">
                        <a:latin typeface="Times New Roman"/>
                        <a:cs typeface="Times New Roman"/>
                      </a:endParaRPr>
                    </a:p>
                    <a:p>
                      <a:pPr marL="118745">
                        <a:lnSpc>
                          <a:spcPct val="100000"/>
                        </a:lnSpc>
                      </a:pPr>
                      <a:r>
                        <a:rPr sz="1800" dirty="0">
                          <a:latin typeface="Comic Sans MS"/>
                          <a:cs typeface="Comic Sans MS"/>
                        </a:rPr>
                        <a:t>H</a:t>
                      </a:r>
                      <a:r>
                        <a:rPr sz="1800" spc="-10" dirty="0">
                          <a:latin typeface="Comic Sans MS"/>
                          <a:cs typeface="Comic Sans MS"/>
                        </a:rPr>
                        <a:t> </a:t>
                      </a:r>
                      <a:r>
                        <a:rPr sz="1800" spc="-5" dirty="0">
                          <a:latin typeface="Comic Sans MS"/>
                          <a:cs typeface="Comic Sans MS"/>
                        </a:rPr>
                        <a:t>Reg</a:t>
                      </a:r>
                      <a:endParaRPr sz="1800">
                        <a:latin typeface="Comic Sans MS"/>
                        <a:cs typeface="Comic Sans MS"/>
                      </a:endParaRPr>
                    </a:p>
                  </a:txBody>
                  <a:tcPr marL="0" marR="0" marT="1270" marB="0">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marR="30480" algn="ctr">
                        <a:lnSpc>
                          <a:spcPct val="100000"/>
                        </a:lnSpc>
                        <a:spcBef>
                          <a:spcPts val="2250"/>
                        </a:spcBef>
                      </a:pPr>
                      <a:r>
                        <a:rPr sz="1800" spc="-5" dirty="0">
                          <a:latin typeface="Comic Sans MS"/>
                          <a:cs typeface="Comic Sans MS"/>
                        </a:rPr>
                        <a:t>H(X</a:t>
                      </a:r>
                      <a:r>
                        <a:rPr sz="1800" spc="-7" baseline="-20833" dirty="0">
                          <a:latin typeface="Comic Sans MS"/>
                          <a:cs typeface="Comic Sans MS"/>
                        </a:rPr>
                        <a:t>i</a:t>
                      </a:r>
                      <a:r>
                        <a:rPr sz="1800" spc="-5" dirty="0">
                          <a:latin typeface="Comic Sans MS"/>
                          <a:cs typeface="Comic Sans MS"/>
                        </a:rPr>
                        <a:t>)</a:t>
                      </a:r>
                      <a:endParaRPr sz="1800">
                        <a:latin typeface="Comic Sans MS"/>
                        <a:cs typeface="Comic Sans MS"/>
                      </a:endParaRPr>
                    </a:p>
                  </a:txBody>
                  <a:tcPr marL="0" marR="0" marT="2857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CCFF"/>
                    </a:solidFill>
                  </a:tcPr>
                </a:tc>
                <a:tc>
                  <a:txBody>
                    <a:bodyPr/>
                    <a:lstStyle/>
                    <a:p>
                      <a:pPr marL="83185">
                        <a:lnSpc>
                          <a:spcPct val="100000"/>
                        </a:lnSpc>
                        <a:spcBef>
                          <a:spcPts val="2250"/>
                        </a:spcBef>
                      </a:pPr>
                      <a:r>
                        <a:rPr sz="1800" spc="-5" dirty="0">
                          <a:latin typeface="Comic Sans MS"/>
                          <a:cs typeface="Comic Sans MS"/>
                        </a:rPr>
                        <a:t>H(X</a:t>
                      </a:r>
                      <a:r>
                        <a:rPr sz="1800" spc="-7" baseline="-20833" dirty="0">
                          <a:latin typeface="Comic Sans MS"/>
                          <a:cs typeface="Comic Sans MS"/>
                        </a:rPr>
                        <a:t>i+1</a:t>
                      </a:r>
                      <a:r>
                        <a:rPr sz="1800" spc="-5" dirty="0">
                          <a:latin typeface="Comic Sans MS"/>
                          <a:cs typeface="Comic Sans MS"/>
                        </a:rPr>
                        <a:t>)</a:t>
                      </a:r>
                      <a:endParaRPr sz="1800">
                        <a:latin typeface="Comic Sans MS"/>
                        <a:cs typeface="Comic Sans MS"/>
                      </a:endParaRPr>
                    </a:p>
                  </a:txBody>
                  <a:tcPr marL="0" marR="0" marT="28575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FF00"/>
                    </a:solidFill>
                  </a:tcPr>
                </a:tc>
                <a:tc gridSpan="2">
                  <a:txBody>
                    <a:bodyPr/>
                    <a:lstStyle/>
                    <a:p>
                      <a:pPr marL="67945">
                        <a:lnSpc>
                          <a:spcPct val="100000"/>
                        </a:lnSpc>
                        <a:spcBef>
                          <a:spcPts val="2250"/>
                        </a:spcBef>
                      </a:pPr>
                      <a:r>
                        <a:rPr sz="1800" spc="-5" dirty="0">
                          <a:latin typeface="Comic Sans MS"/>
                          <a:cs typeface="Comic Sans MS"/>
                        </a:rPr>
                        <a:t>H(X</a:t>
                      </a:r>
                      <a:r>
                        <a:rPr sz="1800" spc="-7" baseline="-20833" dirty="0">
                          <a:latin typeface="Comic Sans MS"/>
                          <a:cs typeface="Comic Sans MS"/>
                        </a:rPr>
                        <a:t>i+2</a:t>
                      </a:r>
                      <a:r>
                        <a:rPr sz="1800" spc="-5" dirty="0">
                          <a:latin typeface="Comic Sans MS"/>
                          <a:cs typeface="Comic Sans MS"/>
                        </a:rPr>
                        <a:t>)</a:t>
                      </a:r>
                      <a:endParaRPr sz="1800">
                        <a:latin typeface="Comic Sans MS"/>
                        <a:cs typeface="Comic Sans MS"/>
                      </a:endParaRPr>
                    </a:p>
                  </a:txBody>
                  <a:tcPr marL="0" marR="0" marT="285750" marB="0">
                    <a:lnL w="28575">
                      <a:solidFill>
                        <a:srgbClr val="000000"/>
                      </a:solidFill>
                      <a:prstDash val="solid"/>
                    </a:lnL>
                    <a:lnT w="28575" cap="flat" cmpd="sng" algn="ctr">
                      <a:solidFill>
                        <a:srgbClr val="000000"/>
                      </a:solidFill>
                      <a:prstDash val="solid"/>
                      <a:round/>
                      <a:headEnd type="none" w="med" len="med"/>
                      <a:tailEnd type="none" w="med" len="med"/>
                    </a:lnT>
                    <a:solidFill>
                      <a:srgbClr val="DCE6F2"/>
                    </a:solidFill>
                  </a:tcPr>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11" name="object 11"/>
          <p:cNvSpPr txBox="1"/>
          <p:nvPr/>
        </p:nvSpPr>
        <p:spPr>
          <a:xfrm>
            <a:off x="1347763" y="3075703"/>
            <a:ext cx="344170" cy="1589405"/>
          </a:xfrm>
          <a:prstGeom prst="rect">
            <a:avLst/>
          </a:prstGeom>
        </p:spPr>
        <p:txBody>
          <a:bodyPr vert="vert270" wrap="square" lIns="0" tIns="35560" rIns="0" bIns="0" rtlCol="0">
            <a:spAutoFit/>
          </a:bodyPr>
          <a:lstStyle/>
          <a:p>
            <a:pPr marL="12700">
              <a:lnSpc>
                <a:spcPct val="100000"/>
              </a:lnSpc>
              <a:spcBef>
                <a:spcPts val="280"/>
              </a:spcBef>
            </a:pPr>
            <a:r>
              <a:rPr sz="1800" dirty="0">
                <a:latin typeface="Comic Sans MS"/>
                <a:cs typeface="Comic Sans MS"/>
              </a:rPr>
              <a:t>Pipeline</a:t>
            </a:r>
            <a:r>
              <a:rPr sz="1800" spc="-85" dirty="0">
                <a:latin typeface="Comic Sans MS"/>
                <a:cs typeface="Comic Sans MS"/>
              </a:rPr>
              <a:t> </a:t>
            </a:r>
            <a:r>
              <a:rPr sz="1800" spc="-5" dirty="0">
                <a:latin typeface="Comic Sans MS"/>
                <a:cs typeface="Comic Sans MS"/>
              </a:rPr>
              <a:t>stages</a:t>
            </a:r>
            <a:endParaRPr sz="1800">
              <a:latin typeface="Comic Sans MS"/>
              <a:cs typeface="Comic Sans MS"/>
            </a:endParaRPr>
          </a:p>
        </p:txBody>
      </p:sp>
      <p:sp>
        <p:nvSpPr>
          <p:cNvPr id="12" name="object 12"/>
          <p:cNvSpPr txBox="1"/>
          <p:nvPr/>
        </p:nvSpPr>
        <p:spPr>
          <a:xfrm>
            <a:off x="2440932" y="5736590"/>
            <a:ext cx="5941695" cy="848360"/>
          </a:xfrm>
          <a:prstGeom prst="rect">
            <a:avLst/>
          </a:prstGeom>
        </p:spPr>
        <p:txBody>
          <a:bodyPr vert="horz" wrap="square" lIns="0" tIns="21590" rIns="0" bIns="0" rtlCol="0">
            <a:spAutoFit/>
          </a:bodyPr>
          <a:lstStyle/>
          <a:p>
            <a:pPr marL="12700" marR="5080">
              <a:lnSpc>
                <a:spcPts val="2160"/>
              </a:lnSpc>
              <a:spcBef>
                <a:spcPts val="170"/>
              </a:spcBef>
            </a:pPr>
            <a:r>
              <a:rPr sz="1800" dirty="0">
                <a:latin typeface="Comic Sans MS"/>
                <a:cs typeface="Comic Sans MS"/>
              </a:rPr>
              <a:t>The </a:t>
            </a:r>
            <a:r>
              <a:rPr sz="1800" spc="-5" dirty="0">
                <a:latin typeface="Comic Sans MS"/>
                <a:cs typeface="Comic Sans MS"/>
              </a:rPr>
              <a:t>results </a:t>
            </a:r>
            <a:r>
              <a:rPr sz="1800" dirty="0">
                <a:latin typeface="Comic Sans MS"/>
                <a:cs typeface="Comic Sans MS"/>
              </a:rPr>
              <a:t>associated </a:t>
            </a:r>
            <a:r>
              <a:rPr sz="1800" spc="-5" dirty="0">
                <a:latin typeface="Comic Sans MS"/>
                <a:cs typeface="Comic Sans MS"/>
              </a:rPr>
              <a:t>with </a:t>
            </a:r>
            <a:r>
              <a:rPr sz="1800" dirty="0">
                <a:latin typeface="Comic Sans MS"/>
                <a:cs typeface="Comic Sans MS"/>
              </a:rPr>
              <a:t>a particular set </a:t>
            </a:r>
            <a:r>
              <a:rPr sz="1800" spc="-5" dirty="0">
                <a:latin typeface="Comic Sans MS"/>
                <a:cs typeface="Comic Sans MS"/>
              </a:rPr>
              <a:t>of input  data </a:t>
            </a:r>
            <a:r>
              <a:rPr sz="1800" dirty="0">
                <a:latin typeface="Comic Sans MS"/>
                <a:cs typeface="Comic Sans MS"/>
              </a:rPr>
              <a:t>moves </a:t>
            </a:r>
            <a:r>
              <a:rPr sz="1900" i="1" spc="-50" dirty="0">
                <a:solidFill>
                  <a:srgbClr val="FF0000"/>
                </a:solidFill>
                <a:latin typeface="Comic Sans MS"/>
                <a:cs typeface="Comic Sans MS"/>
              </a:rPr>
              <a:t>diagonally </a:t>
            </a:r>
            <a:r>
              <a:rPr sz="1800" spc="-5" dirty="0">
                <a:latin typeface="Comic Sans MS"/>
                <a:cs typeface="Comic Sans MS"/>
              </a:rPr>
              <a:t>through the diagram, </a:t>
            </a:r>
            <a:r>
              <a:rPr sz="1800" dirty="0">
                <a:latin typeface="Comic Sans MS"/>
                <a:cs typeface="Comic Sans MS"/>
              </a:rPr>
              <a:t>progressing  </a:t>
            </a:r>
            <a:r>
              <a:rPr sz="1800" spc="-5" dirty="0">
                <a:latin typeface="Comic Sans MS"/>
                <a:cs typeface="Comic Sans MS"/>
              </a:rPr>
              <a:t>through one </a:t>
            </a:r>
            <a:r>
              <a:rPr sz="1800" dirty="0">
                <a:latin typeface="Comic Sans MS"/>
                <a:cs typeface="Comic Sans MS"/>
              </a:rPr>
              <a:t>pipeline </a:t>
            </a:r>
            <a:r>
              <a:rPr sz="1800" spc="-5" dirty="0">
                <a:latin typeface="Comic Sans MS"/>
                <a:cs typeface="Comic Sans MS"/>
              </a:rPr>
              <a:t>stage each </a:t>
            </a:r>
            <a:r>
              <a:rPr sz="1800" dirty="0">
                <a:latin typeface="Comic Sans MS"/>
                <a:cs typeface="Comic Sans MS"/>
              </a:rPr>
              <a:t>clock</a:t>
            </a:r>
            <a:r>
              <a:rPr sz="1800" spc="-10" dirty="0">
                <a:latin typeface="Comic Sans MS"/>
                <a:cs typeface="Comic Sans MS"/>
              </a:rPr>
              <a:t> </a:t>
            </a:r>
            <a:r>
              <a:rPr sz="1800" spc="-5" dirty="0">
                <a:latin typeface="Comic Sans MS"/>
                <a:cs typeface="Comic Sans MS"/>
              </a:rPr>
              <a:t>cycle.</a:t>
            </a:r>
            <a:endParaRPr sz="1800" dirty="0">
              <a:latin typeface="Comic Sans MS"/>
              <a:cs typeface="Comic Sans MS"/>
            </a:endParaRPr>
          </a:p>
        </p:txBody>
      </p:sp>
      <p:sp>
        <p:nvSpPr>
          <p:cNvPr id="13" name="object 13"/>
          <p:cNvSpPr/>
          <p:nvPr/>
        </p:nvSpPr>
        <p:spPr>
          <a:xfrm>
            <a:off x="1430274" y="1276350"/>
            <a:ext cx="275590" cy="364490"/>
          </a:xfrm>
          <a:custGeom>
            <a:avLst/>
            <a:gdLst/>
            <a:ahLst/>
            <a:cxnLst/>
            <a:rect l="l" t="t" r="r" b="b"/>
            <a:pathLst>
              <a:path w="275589" h="364489">
                <a:moveTo>
                  <a:pt x="275082" y="295655"/>
                </a:moveTo>
                <a:lnTo>
                  <a:pt x="275082" y="68579"/>
                </a:lnTo>
                <a:lnTo>
                  <a:pt x="269605" y="41790"/>
                </a:lnTo>
                <a:lnTo>
                  <a:pt x="254698" y="20002"/>
                </a:lnTo>
                <a:lnTo>
                  <a:pt x="232648" y="5357"/>
                </a:lnTo>
                <a:lnTo>
                  <a:pt x="205740" y="0"/>
                </a:lnTo>
                <a:lnTo>
                  <a:pt x="68580" y="0"/>
                </a:lnTo>
                <a:lnTo>
                  <a:pt x="42112" y="5357"/>
                </a:lnTo>
                <a:lnTo>
                  <a:pt x="20288" y="20002"/>
                </a:lnTo>
                <a:lnTo>
                  <a:pt x="5464" y="41790"/>
                </a:lnTo>
                <a:lnTo>
                  <a:pt x="0" y="68579"/>
                </a:lnTo>
                <a:lnTo>
                  <a:pt x="0" y="295655"/>
                </a:lnTo>
                <a:lnTo>
                  <a:pt x="5464" y="322445"/>
                </a:lnTo>
                <a:lnTo>
                  <a:pt x="20288" y="344233"/>
                </a:lnTo>
                <a:lnTo>
                  <a:pt x="42112" y="358878"/>
                </a:lnTo>
                <a:lnTo>
                  <a:pt x="68580" y="364235"/>
                </a:lnTo>
                <a:lnTo>
                  <a:pt x="205740" y="364235"/>
                </a:lnTo>
                <a:lnTo>
                  <a:pt x="232648" y="358878"/>
                </a:lnTo>
                <a:lnTo>
                  <a:pt x="254698" y="344233"/>
                </a:lnTo>
                <a:lnTo>
                  <a:pt x="269605" y="322445"/>
                </a:lnTo>
                <a:lnTo>
                  <a:pt x="275082" y="295655"/>
                </a:lnTo>
                <a:close/>
              </a:path>
            </a:pathLst>
          </a:custGeom>
          <a:solidFill>
            <a:srgbClr val="CCFFFF"/>
          </a:solidFill>
        </p:spPr>
        <p:txBody>
          <a:bodyPr wrap="square" lIns="0" tIns="0" rIns="0" bIns="0" rtlCol="0"/>
          <a:lstStyle/>
          <a:p>
            <a:endParaRPr/>
          </a:p>
        </p:txBody>
      </p:sp>
      <p:sp>
        <p:nvSpPr>
          <p:cNvPr id="14" name="object 14"/>
          <p:cNvSpPr/>
          <p:nvPr/>
        </p:nvSpPr>
        <p:spPr>
          <a:xfrm>
            <a:off x="1430274" y="1274825"/>
            <a:ext cx="275590" cy="365760"/>
          </a:xfrm>
          <a:custGeom>
            <a:avLst/>
            <a:gdLst/>
            <a:ahLst/>
            <a:cxnLst/>
            <a:rect l="l" t="t" r="r" b="b"/>
            <a:pathLst>
              <a:path w="275589" h="365760">
                <a:moveTo>
                  <a:pt x="275082" y="294893"/>
                </a:moveTo>
                <a:lnTo>
                  <a:pt x="275082" y="71627"/>
                </a:lnTo>
                <a:lnTo>
                  <a:pt x="269462" y="43719"/>
                </a:lnTo>
                <a:lnTo>
                  <a:pt x="254127" y="20954"/>
                </a:lnTo>
                <a:lnTo>
                  <a:pt x="231362" y="5619"/>
                </a:lnTo>
                <a:lnTo>
                  <a:pt x="203454" y="0"/>
                </a:lnTo>
                <a:lnTo>
                  <a:pt x="71628" y="0"/>
                </a:lnTo>
                <a:lnTo>
                  <a:pt x="43719" y="5619"/>
                </a:lnTo>
                <a:lnTo>
                  <a:pt x="20954" y="20954"/>
                </a:lnTo>
                <a:lnTo>
                  <a:pt x="5619" y="43719"/>
                </a:lnTo>
                <a:lnTo>
                  <a:pt x="0" y="71627"/>
                </a:lnTo>
                <a:lnTo>
                  <a:pt x="0" y="294893"/>
                </a:lnTo>
                <a:lnTo>
                  <a:pt x="5619" y="322683"/>
                </a:lnTo>
                <a:lnTo>
                  <a:pt x="20955" y="345185"/>
                </a:lnTo>
                <a:lnTo>
                  <a:pt x="43719" y="360259"/>
                </a:lnTo>
                <a:lnTo>
                  <a:pt x="71628" y="365759"/>
                </a:lnTo>
                <a:lnTo>
                  <a:pt x="203454" y="365759"/>
                </a:lnTo>
                <a:lnTo>
                  <a:pt x="231362" y="360259"/>
                </a:lnTo>
                <a:lnTo>
                  <a:pt x="254127" y="345185"/>
                </a:lnTo>
                <a:lnTo>
                  <a:pt x="269462" y="322683"/>
                </a:lnTo>
                <a:lnTo>
                  <a:pt x="275082" y="294893"/>
                </a:lnTo>
                <a:close/>
              </a:path>
            </a:pathLst>
          </a:custGeom>
          <a:solidFill>
            <a:srgbClr val="CCFFFF"/>
          </a:solidFill>
        </p:spPr>
        <p:txBody>
          <a:bodyPr wrap="square" lIns="0" tIns="0" rIns="0" bIns="0" rtlCol="0"/>
          <a:lstStyle/>
          <a:p>
            <a:endParaRPr/>
          </a:p>
        </p:txBody>
      </p:sp>
      <p:sp>
        <p:nvSpPr>
          <p:cNvPr id="15" name="object 15"/>
          <p:cNvSpPr/>
          <p:nvPr/>
        </p:nvSpPr>
        <p:spPr>
          <a:xfrm>
            <a:off x="1421891" y="1266444"/>
            <a:ext cx="292100" cy="383540"/>
          </a:xfrm>
          <a:custGeom>
            <a:avLst/>
            <a:gdLst/>
            <a:ahLst/>
            <a:cxnLst/>
            <a:rect l="l" t="t" r="r" b="b"/>
            <a:pathLst>
              <a:path w="292100" h="383539">
                <a:moveTo>
                  <a:pt x="291846" y="303275"/>
                </a:moveTo>
                <a:lnTo>
                  <a:pt x="291846" y="79247"/>
                </a:lnTo>
                <a:lnTo>
                  <a:pt x="290322" y="63245"/>
                </a:lnTo>
                <a:lnTo>
                  <a:pt x="281179" y="39663"/>
                </a:lnTo>
                <a:lnTo>
                  <a:pt x="265056" y="20340"/>
                </a:lnTo>
                <a:lnTo>
                  <a:pt x="243850" y="6658"/>
                </a:lnTo>
                <a:lnTo>
                  <a:pt x="219456" y="0"/>
                </a:lnTo>
                <a:lnTo>
                  <a:pt x="79248" y="0"/>
                </a:lnTo>
                <a:lnTo>
                  <a:pt x="31937" y="15721"/>
                </a:lnTo>
                <a:lnTo>
                  <a:pt x="3047" y="56387"/>
                </a:lnTo>
                <a:lnTo>
                  <a:pt x="0" y="72389"/>
                </a:lnTo>
                <a:lnTo>
                  <a:pt x="0" y="311657"/>
                </a:lnTo>
                <a:lnTo>
                  <a:pt x="15778" y="351139"/>
                </a:lnTo>
                <a:lnTo>
                  <a:pt x="17526" y="353253"/>
                </a:lnTo>
                <a:lnTo>
                  <a:pt x="17526" y="73151"/>
                </a:lnTo>
                <a:lnTo>
                  <a:pt x="18288" y="67055"/>
                </a:lnTo>
                <a:lnTo>
                  <a:pt x="20574" y="60959"/>
                </a:lnTo>
                <a:lnTo>
                  <a:pt x="22097" y="54863"/>
                </a:lnTo>
                <a:lnTo>
                  <a:pt x="25780" y="48299"/>
                </a:lnTo>
                <a:lnTo>
                  <a:pt x="29946" y="42010"/>
                </a:lnTo>
                <a:lnTo>
                  <a:pt x="34760" y="36242"/>
                </a:lnTo>
                <a:lnTo>
                  <a:pt x="40386" y="31241"/>
                </a:lnTo>
                <a:lnTo>
                  <a:pt x="44957" y="28193"/>
                </a:lnTo>
                <a:lnTo>
                  <a:pt x="50291" y="24383"/>
                </a:lnTo>
                <a:lnTo>
                  <a:pt x="218694" y="17525"/>
                </a:lnTo>
                <a:lnTo>
                  <a:pt x="224790" y="19049"/>
                </a:lnTo>
                <a:lnTo>
                  <a:pt x="243276" y="25595"/>
                </a:lnTo>
                <a:lnTo>
                  <a:pt x="258594" y="38238"/>
                </a:lnTo>
                <a:lnTo>
                  <a:pt x="269392" y="55002"/>
                </a:lnTo>
                <a:lnTo>
                  <a:pt x="274320" y="73913"/>
                </a:lnTo>
                <a:lnTo>
                  <a:pt x="274320" y="352231"/>
                </a:lnTo>
                <a:lnTo>
                  <a:pt x="285076" y="335508"/>
                </a:lnTo>
                <a:lnTo>
                  <a:pt x="291084" y="310895"/>
                </a:lnTo>
                <a:lnTo>
                  <a:pt x="291846" y="303275"/>
                </a:lnTo>
                <a:close/>
              </a:path>
              <a:path w="292100" h="383539">
                <a:moveTo>
                  <a:pt x="274320" y="352231"/>
                </a:moveTo>
                <a:lnTo>
                  <a:pt x="274320" y="310133"/>
                </a:lnTo>
                <a:lnTo>
                  <a:pt x="272796" y="316229"/>
                </a:lnTo>
                <a:lnTo>
                  <a:pt x="265948" y="334781"/>
                </a:lnTo>
                <a:lnTo>
                  <a:pt x="253450" y="350053"/>
                </a:lnTo>
                <a:lnTo>
                  <a:pt x="236909" y="360796"/>
                </a:lnTo>
                <a:lnTo>
                  <a:pt x="218694" y="365560"/>
                </a:lnTo>
                <a:lnTo>
                  <a:pt x="79248" y="365642"/>
                </a:lnTo>
                <a:lnTo>
                  <a:pt x="60288" y="362708"/>
                </a:lnTo>
                <a:lnTo>
                  <a:pt x="28546" y="339546"/>
                </a:lnTo>
                <a:lnTo>
                  <a:pt x="17526" y="309371"/>
                </a:lnTo>
                <a:lnTo>
                  <a:pt x="17526" y="353253"/>
                </a:lnTo>
                <a:lnTo>
                  <a:pt x="51022" y="377958"/>
                </a:lnTo>
                <a:lnTo>
                  <a:pt x="212597" y="383285"/>
                </a:lnTo>
                <a:lnTo>
                  <a:pt x="220979" y="382523"/>
                </a:lnTo>
                <a:lnTo>
                  <a:pt x="228600" y="381761"/>
                </a:lnTo>
                <a:lnTo>
                  <a:pt x="252245" y="372344"/>
                </a:lnTo>
                <a:lnTo>
                  <a:pt x="271600" y="356458"/>
                </a:lnTo>
                <a:lnTo>
                  <a:pt x="274320" y="352231"/>
                </a:lnTo>
                <a:close/>
              </a:path>
            </a:pathLst>
          </a:custGeom>
          <a:solidFill>
            <a:srgbClr val="000000"/>
          </a:solidFill>
        </p:spPr>
        <p:txBody>
          <a:bodyPr wrap="square" lIns="0" tIns="0" rIns="0" bIns="0" rtlCol="0"/>
          <a:lstStyle/>
          <a:p>
            <a:endParaRPr/>
          </a:p>
        </p:txBody>
      </p:sp>
      <p:sp>
        <p:nvSpPr>
          <p:cNvPr id="16" name="object 16"/>
          <p:cNvSpPr/>
          <p:nvPr/>
        </p:nvSpPr>
        <p:spPr>
          <a:xfrm>
            <a:off x="1563624" y="1392936"/>
            <a:ext cx="0" cy="123189"/>
          </a:xfrm>
          <a:custGeom>
            <a:avLst/>
            <a:gdLst/>
            <a:ahLst/>
            <a:cxnLst/>
            <a:rect l="l" t="t" r="r" b="b"/>
            <a:pathLst>
              <a:path h="123190">
                <a:moveTo>
                  <a:pt x="0" y="0"/>
                </a:moveTo>
                <a:lnTo>
                  <a:pt x="0" y="122681"/>
                </a:lnTo>
              </a:path>
            </a:pathLst>
          </a:custGeom>
          <a:ln w="64008">
            <a:solidFill>
              <a:srgbClr val="CCFFFF"/>
            </a:solidFill>
          </a:ln>
        </p:spPr>
        <p:txBody>
          <a:bodyPr wrap="square" lIns="0" tIns="0" rIns="0" bIns="0" rtlCol="0"/>
          <a:lstStyle/>
          <a:p>
            <a:endParaRPr/>
          </a:p>
        </p:txBody>
      </p:sp>
      <p:sp>
        <p:nvSpPr>
          <p:cNvPr id="17" name="object 17"/>
          <p:cNvSpPr/>
          <p:nvPr/>
        </p:nvSpPr>
        <p:spPr>
          <a:xfrm>
            <a:off x="1430274" y="2004822"/>
            <a:ext cx="275590" cy="365125"/>
          </a:xfrm>
          <a:custGeom>
            <a:avLst/>
            <a:gdLst/>
            <a:ahLst/>
            <a:cxnLst/>
            <a:rect l="l" t="t" r="r" b="b"/>
            <a:pathLst>
              <a:path w="275589" h="365125">
                <a:moveTo>
                  <a:pt x="275082" y="296417"/>
                </a:moveTo>
                <a:lnTo>
                  <a:pt x="275082" y="68579"/>
                </a:lnTo>
                <a:lnTo>
                  <a:pt x="269605" y="41790"/>
                </a:lnTo>
                <a:lnTo>
                  <a:pt x="254698" y="20002"/>
                </a:lnTo>
                <a:lnTo>
                  <a:pt x="232648" y="5357"/>
                </a:lnTo>
                <a:lnTo>
                  <a:pt x="205740" y="0"/>
                </a:lnTo>
                <a:lnTo>
                  <a:pt x="68580" y="0"/>
                </a:lnTo>
                <a:lnTo>
                  <a:pt x="42112" y="5357"/>
                </a:lnTo>
                <a:lnTo>
                  <a:pt x="20288" y="20002"/>
                </a:lnTo>
                <a:lnTo>
                  <a:pt x="5464" y="41790"/>
                </a:lnTo>
                <a:lnTo>
                  <a:pt x="0" y="68579"/>
                </a:lnTo>
                <a:lnTo>
                  <a:pt x="0" y="296417"/>
                </a:lnTo>
                <a:lnTo>
                  <a:pt x="5464" y="322885"/>
                </a:lnTo>
                <a:lnTo>
                  <a:pt x="20288" y="344709"/>
                </a:lnTo>
                <a:lnTo>
                  <a:pt x="42112" y="359533"/>
                </a:lnTo>
                <a:lnTo>
                  <a:pt x="68580" y="364997"/>
                </a:lnTo>
                <a:lnTo>
                  <a:pt x="205740" y="364997"/>
                </a:lnTo>
                <a:lnTo>
                  <a:pt x="232648" y="359640"/>
                </a:lnTo>
                <a:lnTo>
                  <a:pt x="254698" y="344995"/>
                </a:lnTo>
                <a:lnTo>
                  <a:pt x="269605" y="323207"/>
                </a:lnTo>
                <a:lnTo>
                  <a:pt x="275082" y="296417"/>
                </a:lnTo>
                <a:close/>
              </a:path>
            </a:pathLst>
          </a:custGeom>
          <a:solidFill>
            <a:srgbClr val="CCFFFF"/>
          </a:solidFill>
        </p:spPr>
        <p:txBody>
          <a:bodyPr wrap="square" lIns="0" tIns="0" rIns="0" bIns="0" rtlCol="0"/>
          <a:lstStyle/>
          <a:p>
            <a:endParaRPr/>
          </a:p>
        </p:txBody>
      </p:sp>
      <p:sp>
        <p:nvSpPr>
          <p:cNvPr id="18" name="object 18"/>
          <p:cNvSpPr/>
          <p:nvPr/>
        </p:nvSpPr>
        <p:spPr>
          <a:xfrm>
            <a:off x="1430274" y="2004822"/>
            <a:ext cx="275590" cy="365760"/>
          </a:xfrm>
          <a:custGeom>
            <a:avLst/>
            <a:gdLst/>
            <a:ahLst/>
            <a:cxnLst/>
            <a:rect l="l" t="t" r="r" b="b"/>
            <a:pathLst>
              <a:path w="275589" h="365760">
                <a:moveTo>
                  <a:pt x="275082" y="294893"/>
                </a:moveTo>
                <a:lnTo>
                  <a:pt x="275082" y="70865"/>
                </a:lnTo>
                <a:lnTo>
                  <a:pt x="269462" y="43398"/>
                </a:lnTo>
                <a:lnTo>
                  <a:pt x="254127" y="20859"/>
                </a:lnTo>
                <a:lnTo>
                  <a:pt x="231362" y="5607"/>
                </a:lnTo>
                <a:lnTo>
                  <a:pt x="203454" y="0"/>
                </a:lnTo>
                <a:lnTo>
                  <a:pt x="71628" y="0"/>
                </a:lnTo>
                <a:lnTo>
                  <a:pt x="43719" y="5607"/>
                </a:lnTo>
                <a:lnTo>
                  <a:pt x="20954" y="20859"/>
                </a:lnTo>
                <a:lnTo>
                  <a:pt x="5619" y="43398"/>
                </a:lnTo>
                <a:lnTo>
                  <a:pt x="0" y="70865"/>
                </a:lnTo>
                <a:lnTo>
                  <a:pt x="0" y="294893"/>
                </a:lnTo>
                <a:lnTo>
                  <a:pt x="5619" y="322361"/>
                </a:lnTo>
                <a:lnTo>
                  <a:pt x="20955" y="344900"/>
                </a:lnTo>
                <a:lnTo>
                  <a:pt x="43719" y="360152"/>
                </a:lnTo>
                <a:lnTo>
                  <a:pt x="71628" y="365759"/>
                </a:lnTo>
                <a:lnTo>
                  <a:pt x="203454" y="365759"/>
                </a:lnTo>
                <a:lnTo>
                  <a:pt x="231362" y="360152"/>
                </a:lnTo>
                <a:lnTo>
                  <a:pt x="254127" y="344900"/>
                </a:lnTo>
                <a:lnTo>
                  <a:pt x="269462" y="322361"/>
                </a:lnTo>
                <a:lnTo>
                  <a:pt x="275082" y="294893"/>
                </a:lnTo>
                <a:close/>
              </a:path>
            </a:pathLst>
          </a:custGeom>
          <a:solidFill>
            <a:srgbClr val="CCFFFF"/>
          </a:solidFill>
        </p:spPr>
        <p:txBody>
          <a:bodyPr wrap="square" lIns="0" tIns="0" rIns="0" bIns="0" rtlCol="0"/>
          <a:lstStyle/>
          <a:p>
            <a:endParaRPr/>
          </a:p>
        </p:txBody>
      </p:sp>
      <p:sp>
        <p:nvSpPr>
          <p:cNvPr id="19" name="object 19"/>
          <p:cNvSpPr/>
          <p:nvPr/>
        </p:nvSpPr>
        <p:spPr>
          <a:xfrm>
            <a:off x="1421891" y="1996439"/>
            <a:ext cx="292100" cy="384810"/>
          </a:xfrm>
          <a:custGeom>
            <a:avLst/>
            <a:gdLst/>
            <a:ahLst/>
            <a:cxnLst/>
            <a:rect l="l" t="t" r="r" b="b"/>
            <a:pathLst>
              <a:path w="292100" h="384810">
                <a:moveTo>
                  <a:pt x="291846" y="303276"/>
                </a:moveTo>
                <a:lnTo>
                  <a:pt x="291846" y="79248"/>
                </a:lnTo>
                <a:lnTo>
                  <a:pt x="290322" y="63246"/>
                </a:lnTo>
                <a:lnTo>
                  <a:pt x="281074" y="39204"/>
                </a:lnTo>
                <a:lnTo>
                  <a:pt x="265299" y="19973"/>
                </a:lnTo>
                <a:lnTo>
                  <a:pt x="244319" y="6567"/>
                </a:lnTo>
                <a:lnTo>
                  <a:pt x="219456" y="0"/>
                </a:lnTo>
                <a:lnTo>
                  <a:pt x="79248" y="0"/>
                </a:lnTo>
                <a:lnTo>
                  <a:pt x="31956" y="15535"/>
                </a:lnTo>
                <a:lnTo>
                  <a:pt x="3047" y="56388"/>
                </a:lnTo>
                <a:lnTo>
                  <a:pt x="0" y="71628"/>
                </a:lnTo>
                <a:lnTo>
                  <a:pt x="0" y="311658"/>
                </a:lnTo>
                <a:lnTo>
                  <a:pt x="1524" y="319278"/>
                </a:lnTo>
                <a:lnTo>
                  <a:pt x="3810" y="326898"/>
                </a:lnTo>
                <a:lnTo>
                  <a:pt x="17526" y="349424"/>
                </a:lnTo>
                <a:lnTo>
                  <a:pt x="17526" y="72390"/>
                </a:lnTo>
                <a:lnTo>
                  <a:pt x="18288" y="66294"/>
                </a:lnTo>
                <a:lnTo>
                  <a:pt x="20574" y="60198"/>
                </a:lnTo>
                <a:lnTo>
                  <a:pt x="22097" y="54864"/>
                </a:lnTo>
                <a:lnTo>
                  <a:pt x="25780" y="48299"/>
                </a:lnTo>
                <a:lnTo>
                  <a:pt x="58221" y="21019"/>
                </a:lnTo>
                <a:lnTo>
                  <a:pt x="212597" y="16848"/>
                </a:lnTo>
                <a:lnTo>
                  <a:pt x="219456" y="17621"/>
                </a:lnTo>
                <a:lnTo>
                  <a:pt x="258241" y="37876"/>
                </a:lnTo>
                <a:lnTo>
                  <a:pt x="274320" y="73152"/>
                </a:lnTo>
                <a:lnTo>
                  <a:pt x="274320" y="351686"/>
                </a:lnTo>
                <a:lnTo>
                  <a:pt x="285103" y="335022"/>
                </a:lnTo>
                <a:lnTo>
                  <a:pt x="291084" y="310896"/>
                </a:lnTo>
                <a:lnTo>
                  <a:pt x="291846" y="303276"/>
                </a:lnTo>
                <a:close/>
              </a:path>
              <a:path w="292100" h="384810">
                <a:moveTo>
                  <a:pt x="274320" y="351686"/>
                </a:moveTo>
                <a:lnTo>
                  <a:pt x="274320" y="310134"/>
                </a:lnTo>
                <a:lnTo>
                  <a:pt x="272796" y="316230"/>
                </a:lnTo>
                <a:lnTo>
                  <a:pt x="265618" y="334838"/>
                </a:lnTo>
                <a:lnTo>
                  <a:pt x="217932" y="364998"/>
                </a:lnTo>
                <a:lnTo>
                  <a:pt x="80010" y="365760"/>
                </a:lnTo>
                <a:lnTo>
                  <a:pt x="59734" y="362308"/>
                </a:lnTo>
                <a:lnTo>
                  <a:pt x="19812" y="321564"/>
                </a:lnTo>
                <a:lnTo>
                  <a:pt x="17526" y="309372"/>
                </a:lnTo>
                <a:lnTo>
                  <a:pt x="17526" y="349424"/>
                </a:lnTo>
                <a:lnTo>
                  <a:pt x="25036" y="361760"/>
                </a:lnTo>
                <a:lnTo>
                  <a:pt x="56266" y="379224"/>
                </a:lnTo>
                <a:lnTo>
                  <a:pt x="94068" y="384700"/>
                </a:lnTo>
                <a:lnTo>
                  <a:pt x="135012" y="383596"/>
                </a:lnTo>
                <a:lnTo>
                  <a:pt x="175665" y="381321"/>
                </a:lnTo>
                <a:lnTo>
                  <a:pt x="212597" y="383286"/>
                </a:lnTo>
                <a:lnTo>
                  <a:pt x="220979" y="382524"/>
                </a:lnTo>
                <a:lnTo>
                  <a:pt x="228600" y="381000"/>
                </a:lnTo>
                <a:lnTo>
                  <a:pt x="251854" y="372346"/>
                </a:lnTo>
                <a:lnTo>
                  <a:pt x="271357" y="356263"/>
                </a:lnTo>
                <a:lnTo>
                  <a:pt x="274320" y="351686"/>
                </a:lnTo>
                <a:close/>
              </a:path>
            </a:pathLst>
          </a:custGeom>
          <a:solidFill>
            <a:srgbClr val="000000"/>
          </a:solidFill>
        </p:spPr>
        <p:txBody>
          <a:bodyPr wrap="square" lIns="0" tIns="0" rIns="0" bIns="0" rtlCol="0"/>
          <a:lstStyle/>
          <a:p>
            <a:endParaRPr/>
          </a:p>
        </p:txBody>
      </p:sp>
      <p:sp>
        <p:nvSpPr>
          <p:cNvPr id="20" name="object 20"/>
          <p:cNvSpPr/>
          <p:nvPr/>
        </p:nvSpPr>
        <p:spPr>
          <a:xfrm>
            <a:off x="1559433" y="2121407"/>
            <a:ext cx="0" cy="123825"/>
          </a:xfrm>
          <a:custGeom>
            <a:avLst/>
            <a:gdLst/>
            <a:ahLst/>
            <a:cxnLst/>
            <a:rect l="l" t="t" r="r" b="b"/>
            <a:pathLst>
              <a:path h="123825">
                <a:moveTo>
                  <a:pt x="0" y="0"/>
                </a:moveTo>
                <a:lnTo>
                  <a:pt x="0" y="123444"/>
                </a:lnTo>
              </a:path>
            </a:pathLst>
          </a:custGeom>
          <a:ln w="76962">
            <a:solidFill>
              <a:srgbClr val="CCFFFF"/>
            </a:solidFill>
          </a:ln>
        </p:spPr>
        <p:txBody>
          <a:bodyPr wrap="square" lIns="0" tIns="0" rIns="0" bIns="0" rtlCol="0"/>
          <a:lstStyle/>
          <a:p>
            <a:endParaRPr/>
          </a:p>
        </p:txBody>
      </p:sp>
      <p:sp>
        <p:nvSpPr>
          <p:cNvPr id="21" name="object 21"/>
          <p:cNvSpPr txBox="1"/>
          <p:nvPr/>
        </p:nvSpPr>
        <p:spPr>
          <a:xfrm>
            <a:off x="1507489" y="2104136"/>
            <a:ext cx="94615" cy="147320"/>
          </a:xfrm>
          <a:prstGeom prst="rect">
            <a:avLst/>
          </a:prstGeom>
        </p:spPr>
        <p:txBody>
          <a:bodyPr vert="horz" wrap="square" lIns="0" tIns="12065" rIns="0" bIns="0" rtlCol="0">
            <a:spAutoFit/>
          </a:bodyPr>
          <a:lstStyle/>
          <a:p>
            <a:pPr marL="12700">
              <a:lnSpc>
                <a:spcPct val="100000"/>
              </a:lnSpc>
              <a:spcBef>
                <a:spcPts val="95"/>
              </a:spcBef>
            </a:pPr>
            <a:r>
              <a:rPr sz="800" spc="-5" dirty="0">
                <a:latin typeface="Comic Sans MS"/>
                <a:cs typeface="Comic Sans MS"/>
              </a:rPr>
              <a:t>G</a:t>
            </a:r>
            <a:endParaRPr sz="800">
              <a:latin typeface="Comic Sans MS"/>
              <a:cs typeface="Comic Sans MS"/>
            </a:endParaRPr>
          </a:p>
        </p:txBody>
      </p:sp>
      <p:sp>
        <p:nvSpPr>
          <p:cNvPr id="22" name="object 22"/>
          <p:cNvSpPr/>
          <p:nvPr/>
        </p:nvSpPr>
        <p:spPr>
          <a:xfrm>
            <a:off x="2161032" y="1640585"/>
            <a:ext cx="274320" cy="364490"/>
          </a:xfrm>
          <a:custGeom>
            <a:avLst/>
            <a:gdLst/>
            <a:ahLst/>
            <a:cxnLst/>
            <a:rect l="l" t="t" r="r" b="b"/>
            <a:pathLst>
              <a:path w="274319" h="364489">
                <a:moveTo>
                  <a:pt x="274320" y="295655"/>
                </a:moveTo>
                <a:lnTo>
                  <a:pt x="274320" y="69341"/>
                </a:lnTo>
                <a:lnTo>
                  <a:pt x="268962" y="42433"/>
                </a:lnTo>
                <a:lnTo>
                  <a:pt x="254317" y="20383"/>
                </a:lnTo>
                <a:lnTo>
                  <a:pt x="232529" y="5476"/>
                </a:lnTo>
                <a:lnTo>
                  <a:pt x="205740" y="0"/>
                </a:lnTo>
                <a:lnTo>
                  <a:pt x="68580" y="0"/>
                </a:lnTo>
                <a:lnTo>
                  <a:pt x="41790" y="5476"/>
                </a:lnTo>
                <a:lnTo>
                  <a:pt x="20002" y="20383"/>
                </a:lnTo>
                <a:lnTo>
                  <a:pt x="5357" y="42433"/>
                </a:lnTo>
                <a:lnTo>
                  <a:pt x="0" y="69341"/>
                </a:lnTo>
                <a:lnTo>
                  <a:pt x="0" y="295655"/>
                </a:lnTo>
                <a:lnTo>
                  <a:pt x="5357" y="322445"/>
                </a:lnTo>
                <a:lnTo>
                  <a:pt x="20002" y="344233"/>
                </a:lnTo>
                <a:lnTo>
                  <a:pt x="41790" y="358878"/>
                </a:lnTo>
                <a:lnTo>
                  <a:pt x="68580" y="364235"/>
                </a:lnTo>
                <a:lnTo>
                  <a:pt x="205740" y="364235"/>
                </a:lnTo>
                <a:lnTo>
                  <a:pt x="232529" y="358878"/>
                </a:lnTo>
                <a:lnTo>
                  <a:pt x="254317" y="344233"/>
                </a:lnTo>
                <a:lnTo>
                  <a:pt x="268962" y="322445"/>
                </a:lnTo>
                <a:lnTo>
                  <a:pt x="274320" y="295655"/>
                </a:lnTo>
                <a:close/>
              </a:path>
            </a:pathLst>
          </a:custGeom>
          <a:solidFill>
            <a:srgbClr val="CCFFFF"/>
          </a:solidFill>
        </p:spPr>
        <p:txBody>
          <a:bodyPr wrap="square" lIns="0" tIns="0" rIns="0" bIns="0" rtlCol="0"/>
          <a:lstStyle/>
          <a:p>
            <a:endParaRPr/>
          </a:p>
        </p:txBody>
      </p:sp>
      <p:sp>
        <p:nvSpPr>
          <p:cNvPr id="23" name="object 23"/>
          <p:cNvSpPr/>
          <p:nvPr/>
        </p:nvSpPr>
        <p:spPr>
          <a:xfrm>
            <a:off x="2161032" y="1639823"/>
            <a:ext cx="274320" cy="365760"/>
          </a:xfrm>
          <a:custGeom>
            <a:avLst/>
            <a:gdLst/>
            <a:ahLst/>
            <a:cxnLst/>
            <a:rect l="l" t="t" r="r" b="b"/>
            <a:pathLst>
              <a:path w="274319" h="365760">
                <a:moveTo>
                  <a:pt x="274320" y="294893"/>
                </a:moveTo>
                <a:lnTo>
                  <a:pt x="274320" y="70865"/>
                </a:lnTo>
                <a:lnTo>
                  <a:pt x="268712" y="43398"/>
                </a:lnTo>
                <a:lnTo>
                  <a:pt x="253460" y="20859"/>
                </a:lnTo>
                <a:lnTo>
                  <a:pt x="230921" y="5607"/>
                </a:lnTo>
                <a:lnTo>
                  <a:pt x="203454" y="0"/>
                </a:lnTo>
                <a:lnTo>
                  <a:pt x="70866" y="0"/>
                </a:lnTo>
                <a:lnTo>
                  <a:pt x="43398" y="5607"/>
                </a:lnTo>
                <a:lnTo>
                  <a:pt x="20859" y="20859"/>
                </a:lnTo>
                <a:lnTo>
                  <a:pt x="5607" y="43398"/>
                </a:lnTo>
                <a:lnTo>
                  <a:pt x="0" y="70865"/>
                </a:lnTo>
                <a:lnTo>
                  <a:pt x="0" y="294893"/>
                </a:lnTo>
                <a:lnTo>
                  <a:pt x="5607" y="322361"/>
                </a:lnTo>
                <a:lnTo>
                  <a:pt x="20859" y="344900"/>
                </a:lnTo>
                <a:lnTo>
                  <a:pt x="43398" y="360152"/>
                </a:lnTo>
                <a:lnTo>
                  <a:pt x="70866" y="365759"/>
                </a:lnTo>
                <a:lnTo>
                  <a:pt x="203454" y="365759"/>
                </a:lnTo>
                <a:lnTo>
                  <a:pt x="230921" y="360152"/>
                </a:lnTo>
                <a:lnTo>
                  <a:pt x="253460" y="344900"/>
                </a:lnTo>
                <a:lnTo>
                  <a:pt x="268712" y="322361"/>
                </a:lnTo>
                <a:lnTo>
                  <a:pt x="274320" y="294893"/>
                </a:lnTo>
                <a:close/>
              </a:path>
            </a:pathLst>
          </a:custGeom>
          <a:solidFill>
            <a:srgbClr val="CCFFFF"/>
          </a:solidFill>
        </p:spPr>
        <p:txBody>
          <a:bodyPr wrap="square" lIns="0" tIns="0" rIns="0" bIns="0" rtlCol="0"/>
          <a:lstStyle/>
          <a:p>
            <a:endParaRPr/>
          </a:p>
        </p:txBody>
      </p:sp>
      <p:sp>
        <p:nvSpPr>
          <p:cNvPr id="24" name="object 24"/>
          <p:cNvSpPr/>
          <p:nvPr/>
        </p:nvSpPr>
        <p:spPr>
          <a:xfrm>
            <a:off x="2152650" y="1631442"/>
            <a:ext cx="292100" cy="384810"/>
          </a:xfrm>
          <a:custGeom>
            <a:avLst/>
            <a:gdLst/>
            <a:ahLst/>
            <a:cxnLst/>
            <a:rect l="l" t="t" r="r" b="b"/>
            <a:pathLst>
              <a:path w="292100" h="384810">
                <a:moveTo>
                  <a:pt x="291846" y="303276"/>
                </a:moveTo>
                <a:lnTo>
                  <a:pt x="291846" y="79248"/>
                </a:lnTo>
                <a:lnTo>
                  <a:pt x="291084" y="70866"/>
                </a:lnTo>
                <a:lnTo>
                  <a:pt x="265128" y="20126"/>
                </a:lnTo>
                <a:lnTo>
                  <a:pt x="219456" y="0"/>
                </a:lnTo>
                <a:lnTo>
                  <a:pt x="79248" y="0"/>
                </a:lnTo>
                <a:lnTo>
                  <a:pt x="31894" y="15592"/>
                </a:lnTo>
                <a:lnTo>
                  <a:pt x="3047" y="56388"/>
                </a:lnTo>
                <a:lnTo>
                  <a:pt x="0" y="71628"/>
                </a:lnTo>
                <a:lnTo>
                  <a:pt x="0" y="311658"/>
                </a:lnTo>
                <a:lnTo>
                  <a:pt x="1524" y="320040"/>
                </a:lnTo>
                <a:lnTo>
                  <a:pt x="3048" y="327660"/>
                </a:lnTo>
                <a:lnTo>
                  <a:pt x="16764" y="348682"/>
                </a:lnTo>
                <a:lnTo>
                  <a:pt x="16764" y="80010"/>
                </a:lnTo>
                <a:lnTo>
                  <a:pt x="18288" y="66294"/>
                </a:lnTo>
                <a:lnTo>
                  <a:pt x="40386" y="31242"/>
                </a:lnTo>
                <a:lnTo>
                  <a:pt x="71510" y="17636"/>
                </a:lnTo>
                <a:lnTo>
                  <a:pt x="220218" y="17716"/>
                </a:lnTo>
                <a:lnTo>
                  <a:pt x="258170" y="38242"/>
                </a:lnTo>
                <a:lnTo>
                  <a:pt x="273558" y="73914"/>
                </a:lnTo>
                <a:lnTo>
                  <a:pt x="274320" y="80010"/>
                </a:lnTo>
                <a:lnTo>
                  <a:pt x="274320" y="351568"/>
                </a:lnTo>
                <a:lnTo>
                  <a:pt x="285030" y="334969"/>
                </a:lnTo>
                <a:lnTo>
                  <a:pt x="291084" y="310896"/>
                </a:lnTo>
                <a:lnTo>
                  <a:pt x="291846" y="303276"/>
                </a:lnTo>
                <a:close/>
              </a:path>
              <a:path w="292100" h="384810">
                <a:moveTo>
                  <a:pt x="274320" y="351568"/>
                </a:moveTo>
                <a:lnTo>
                  <a:pt x="274320" y="303276"/>
                </a:lnTo>
                <a:lnTo>
                  <a:pt x="273558" y="310134"/>
                </a:lnTo>
                <a:lnTo>
                  <a:pt x="272796" y="316230"/>
                </a:lnTo>
                <a:lnTo>
                  <a:pt x="253312" y="349562"/>
                </a:lnTo>
                <a:lnTo>
                  <a:pt x="217932" y="364998"/>
                </a:lnTo>
                <a:lnTo>
                  <a:pt x="211074" y="365760"/>
                </a:lnTo>
                <a:lnTo>
                  <a:pt x="79248" y="365760"/>
                </a:lnTo>
                <a:lnTo>
                  <a:pt x="42248" y="353401"/>
                </a:lnTo>
                <a:lnTo>
                  <a:pt x="19812" y="321564"/>
                </a:lnTo>
                <a:lnTo>
                  <a:pt x="16764" y="302514"/>
                </a:lnTo>
                <a:lnTo>
                  <a:pt x="16764" y="348682"/>
                </a:lnTo>
                <a:lnTo>
                  <a:pt x="25536" y="362129"/>
                </a:lnTo>
                <a:lnTo>
                  <a:pt x="56520" y="379329"/>
                </a:lnTo>
                <a:lnTo>
                  <a:pt x="93359" y="384652"/>
                </a:lnTo>
                <a:lnTo>
                  <a:pt x="133412" y="383492"/>
                </a:lnTo>
                <a:lnTo>
                  <a:pt x="174038" y="381239"/>
                </a:lnTo>
                <a:lnTo>
                  <a:pt x="212597" y="383286"/>
                </a:lnTo>
                <a:lnTo>
                  <a:pt x="220218" y="382524"/>
                </a:lnTo>
                <a:lnTo>
                  <a:pt x="228600" y="381000"/>
                </a:lnTo>
                <a:lnTo>
                  <a:pt x="251863" y="372342"/>
                </a:lnTo>
                <a:lnTo>
                  <a:pt x="271314" y="356225"/>
                </a:lnTo>
                <a:lnTo>
                  <a:pt x="274320" y="351568"/>
                </a:lnTo>
                <a:close/>
              </a:path>
            </a:pathLst>
          </a:custGeom>
          <a:solidFill>
            <a:srgbClr val="000000"/>
          </a:solidFill>
        </p:spPr>
        <p:txBody>
          <a:bodyPr wrap="square" lIns="0" tIns="0" rIns="0" bIns="0" rtlCol="0"/>
          <a:lstStyle/>
          <a:p>
            <a:endParaRPr/>
          </a:p>
        </p:txBody>
      </p:sp>
      <p:sp>
        <p:nvSpPr>
          <p:cNvPr id="25" name="object 25"/>
          <p:cNvSpPr/>
          <p:nvPr/>
        </p:nvSpPr>
        <p:spPr>
          <a:xfrm>
            <a:off x="2297429" y="1757172"/>
            <a:ext cx="0" cy="123825"/>
          </a:xfrm>
          <a:custGeom>
            <a:avLst/>
            <a:gdLst/>
            <a:ahLst/>
            <a:cxnLst/>
            <a:rect l="l" t="t" r="r" b="b"/>
            <a:pathLst>
              <a:path h="123825">
                <a:moveTo>
                  <a:pt x="0" y="0"/>
                </a:moveTo>
                <a:lnTo>
                  <a:pt x="0" y="123444"/>
                </a:lnTo>
              </a:path>
            </a:pathLst>
          </a:custGeom>
          <a:ln w="79248">
            <a:solidFill>
              <a:srgbClr val="CCFFFF"/>
            </a:solidFill>
          </a:ln>
        </p:spPr>
        <p:txBody>
          <a:bodyPr wrap="square" lIns="0" tIns="0" rIns="0" bIns="0" rtlCol="0"/>
          <a:lstStyle/>
          <a:p>
            <a:endParaRPr/>
          </a:p>
        </p:txBody>
      </p:sp>
      <p:sp>
        <p:nvSpPr>
          <p:cNvPr id="26" name="object 26"/>
          <p:cNvSpPr txBox="1"/>
          <p:nvPr/>
        </p:nvSpPr>
        <p:spPr>
          <a:xfrm>
            <a:off x="1011431" y="1739900"/>
            <a:ext cx="99060" cy="147320"/>
          </a:xfrm>
          <a:prstGeom prst="rect">
            <a:avLst/>
          </a:prstGeom>
        </p:spPr>
        <p:txBody>
          <a:bodyPr vert="horz" wrap="square" lIns="0" tIns="12065" rIns="0" bIns="0" rtlCol="0">
            <a:spAutoFit/>
          </a:bodyPr>
          <a:lstStyle/>
          <a:p>
            <a:pPr marL="12700">
              <a:lnSpc>
                <a:spcPct val="100000"/>
              </a:lnSpc>
              <a:spcBef>
                <a:spcPts val="95"/>
              </a:spcBef>
            </a:pPr>
            <a:r>
              <a:rPr sz="800" spc="-5" dirty="0">
                <a:latin typeface="Comic Sans MS"/>
                <a:cs typeface="Comic Sans MS"/>
              </a:rPr>
              <a:t>X</a:t>
            </a:r>
            <a:endParaRPr sz="800">
              <a:latin typeface="Comic Sans MS"/>
              <a:cs typeface="Comic Sans MS"/>
            </a:endParaRPr>
          </a:p>
        </p:txBody>
      </p:sp>
      <p:sp>
        <p:nvSpPr>
          <p:cNvPr id="27" name="object 27"/>
          <p:cNvSpPr/>
          <p:nvPr/>
        </p:nvSpPr>
        <p:spPr>
          <a:xfrm>
            <a:off x="1369313" y="1352550"/>
            <a:ext cx="60960" cy="29845"/>
          </a:xfrm>
          <a:custGeom>
            <a:avLst/>
            <a:gdLst/>
            <a:ahLst/>
            <a:cxnLst/>
            <a:rect l="l" t="t" r="r" b="b"/>
            <a:pathLst>
              <a:path w="60959" h="29844">
                <a:moveTo>
                  <a:pt x="60959" y="14477"/>
                </a:moveTo>
                <a:lnTo>
                  <a:pt x="0" y="0"/>
                </a:lnTo>
                <a:lnTo>
                  <a:pt x="0" y="29717"/>
                </a:lnTo>
                <a:lnTo>
                  <a:pt x="60959" y="14477"/>
                </a:lnTo>
                <a:close/>
              </a:path>
            </a:pathLst>
          </a:custGeom>
          <a:solidFill>
            <a:srgbClr val="000000"/>
          </a:solidFill>
        </p:spPr>
        <p:txBody>
          <a:bodyPr wrap="square" lIns="0" tIns="0" rIns="0" bIns="0" rtlCol="0"/>
          <a:lstStyle/>
          <a:p>
            <a:endParaRPr/>
          </a:p>
        </p:txBody>
      </p:sp>
      <p:sp>
        <p:nvSpPr>
          <p:cNvPr id="28" name="object 28"/>
          <p:cNvSpPr/>
          <p:nvPr/>
        </p:nvSpPr>
        <p:spPr>
          <a:xfrm>
            <a:off x="1201674" y="1367789"/>
            <a:ext cx="167640" cy="0"/>
          </a:xfrm>
          <a:custGeom>
            <a:avLst/>
            <a:gdLst/>
            <a:ahLst/>
            <a:cxnLst/>
            <a:rect l="l" t="t" r="r" b="b"/>
            <a:pathLst>
              <a:path w="167640">
                <a:moveTo>
                  <a:pt x="0" y="0"/>
                </a:moveTo>
                <a:lnTo>
                  <a:pt x="167640" y="0"/>
                </a:lnTo>
              </a:path>
            </a:pathLst>
          </a:custGeom>
          <a:ln w="9144">
            <a:solidFill>
              <a:srgbClr val="000000"/>
            </a:solidFill>
          </a:ln>
        </p:spPr>
        <p:txBody>
          <a:bodyPr wrap="square" lIns="0" tIns="0" rIns="0" bIns="0" rtlCol="0"/>
          <a:lstStyle/>
          <a:p>
            <a:endParaRPr/>
          </a:p>
        </p:txBody>
      </p:sp>
      <p:sp>
        <p:nvSpPr>
          <p:cNvPr id="29" name="object 29"/>
          <p:cNvSpPr/>
          <p:nvPr/>
        </p:nvSpPr>
        <p:spPr>
          <a:xfrm>
            <a:off x="1369313" y="2081022"/>
            <a:ext cx="60960" cy="31750"/>
          </a:xfrm>
          <a:custGeom>
            <a:avLst/>
            <a:gdLst/>
            <a:ahLst/>
            <a:cxnLst/>
            <a:rect l="l" t="t" r="r" b="b"/>
            <a:pathLst>
              <a:path w="60959" h="31750">
                <a:moveTo>
                  <a:pt x="60959" y="15239"/>
                </a:moveTo>
                <a:lnTo>
                  <a:pt x="0" y="0"/>
                </a:lnTo>
                <a:lnTo>
                  <a:pt x="0" y="31241"/>
                </a:lnTo>
                <a:lnTo>
                  <a:pt x="60959" y="15239"/>
                </a:lnTo>
                <a:close/>
              </a:path>
            </a:pathLst>
          </a:custGeom>
          <a:solidFill>
            <a:srgbClr val="000000"/>
          </a:solidFill>
        </p:spPr>
        <p:txBody>
          <a:bodyPr wrap="square" lIns="0" tIns="0" rIns="0" bIns="0" rtlCol="0"/>
          <a:lstStyle/>
          <a:p>
            <a:endParaRPr/>
          </a:p>
        </p:txBody>
      </p:sp>
      <p:sp>
        <p:nvSpPr>
          <p:cNvPr id="30" name="object 30"/>
          <p:cNvSpPr/>
          <p:nvPr/>
        </p:nvSpPr>
        <p:spPr>
          <a:xfrm>
            <a:off x="1201674" y="2096642"/>
            <a:ext cx="167640" cy="0"/>
          </a:xfrm>
          <a:custGeom>
            <a:avLst/>
            <a:gdLst/>
            <a:ahLst/>
            <a:cxnLst/>
            <a:rect l="l" t="t" r="r" b="b"/>
            <a:pathLst>
              <a:path w="167640">
                <a:moveTo>
                  <a:pt x="0" y="0"/>
                </a:moveTo>
                <a:lnTo>
                  <a:pt x="167640" y="0"/>
                </a:lnTo>
              </a:path>
            </a:pathLst>
          </a:custGeom>
          <a:ln w="8382">
            <a:solidFill>
              <a:srgbClr val="000000"/>
            </a:solidFill>
          </a:ln>
        </p:spPr>
        <p:txBody>
          <a:bodyPr wrap="square" lIns="0" tIns="0" rIns="0" bIns="0" rtlCol="0"/>
          <a:lstStyle/>
          <a:p>
            <a:endParaRPr/>
          </a:p>
        </p:txBody>
      </p:sp>
      <p:sp>
        <p:nvSpPr>
          <p:cNvPr id="31" name="object 31"/>
          <p:cNvSpPr/>
          <p:nvPr/>
        </p:nvSpPr>
        <p:spPr>
          <a:xfrm>
            <a:off x="1202436" y="1367027"/>
            <a:ext cx="0" cy="729615"/>
          </a:xfrm>
          <a:custGeom>
            <a:avLst/>
            <a:gdLst/>
            <a:ahLst/>
            <a:cxnLst/>
            <a:rect l="l" t="t" r="r" b="b"/>
            <a:pathLst>
              <a:path h="729614">
                <a:moveTo>
                  <a:pt x="0" y="0"/>
                </a:moveTo>
                <a:lnTo>
                  <a:pt x="0" y="729234"/>
                </a:lnTo>
              </a:path>
            </a:pathLst>
          </a:custGeom>
          <a:ln w="9143">
            <a:solidFill>
              <a:srgbClr val="000000"/>
            </a:solidFill>
          </a:ln>
        </p:spPr>
        <p:txBody>
          <a:bodyPr wrap="square" lIns="0" tIns="0" rIns="0" bIns="0" rtlCol="0"/>
          <a:lstStyle/>
          <a:p>
            <a:endParaRPr/>
          </a:p>
        </p:txBody>
      </p:sp>
      <p:sp>
        <p:nvSpPr>
          <p:cNvPr id="32" name="object 32"/>
          <p:cNvSpPr/>
          <p:nvPr/>
        </p:nvSpPr>
        <p:spPr>
          <a:xfrm>
            <a:off x="1110996" y="1823847"/>
            <a:ext cx="90805" cy="0"/>
          </a:xfrm>
          <a:custGeom>
            <a:avLst/>
            <a:gdLst/>
            <a:ahLst/>
            <a:cxnLst/>
            <a:rect l="l" t="t" r="r" b="b"/>
            <a:pathLst>
              <a:path w="90805">
                <a:moveTo>
                  <a:pt x="0" y="0"/>
                </a:moveTo>
                <a:lnTo>
                  <a:pt x="90678" y="0"/>
                </a:lnTo>
              </a:path>
            </a:pathLst>
          </a:custGeom>
          <a:ln w="8382">
            <a:solidFill>
              <a:srgbClr val="000000"/>
            </a:solidFill>
          </a:ln>
        </p:spPr>
        <p:txBody>
          <a:bodyPr wrap="square" lIns="0" tIns="0" rIns="0" bIns="0" rtlCol="0"/>
          <a:lstStyle/>
          <a:p>
            <a:endParaRPr/>
          </a:p>
        </p:txBody>
      </p:sp>
      <p:sp>
        <p:nvSpPr>
          <p:cNvPr id="33" name="object 33"/>
          <p:cNvSpPr/>
          <p:nvPr/>
        </p:nvSpPr>
        <p:spPr>
          <a:xfrm>
            <a:off x="1843277" y="1458849"/>
            <a:ext cx="89535" cy="0"/>
          </a:xfrm>
          <a:custGeom>
            <a:avLst/>
            <a:gdLst/>
            <a:ahLst/>
            <a:cxnLst/>
            <a:rect l="l" t="t" r="r" b="b"/>
            <a:pathLst>
              <a:path w="89535">
                <a:moveTo>
                  <a:pt x="0" y="0"/>
                </a:moveTo>
                <a:lnTo>
                  <a:pt x="89153" y="0"/>
                </a:lnTo>
              </a:path>
            </a:pathLst>
          </a:custGeom>
          <a:ln w="8382">
            <a:solidFill>
              <a:srgbClr val="000000"/>
            </a:solidFill>
          </a:ln>
        </p:spPr>
        <p:txBody>
          <a:bodyPr wrap="square" lIns="0" tIns="0" rIns="0" bIns="0" rtlCol="0"/>
          <a:lstStyle/>
          <a:p>
            <a:endParaRPr/>
          </a:p>
        </p:txBody>
      </p:sp>
      <p:sp>
        <p:nvSpPr>
          <p:cNvPr id="34" name="object 34"/>
          <p:cNvSpPr/>
          <p:nvPr/>
        </p:nvSpPr>
        <p:spPr>
          <a:xfrm>
            <a:off x="1704594" y="1458849"/>
            <a:ext cx="98425" cy="0"/>
          </a:xfrm>
          <a:custGeom>
            <a:avLst/>
            <a:gdLst/>
            <a:ahLst/>
            <a:cxnLst/>
            <a:rect l="l" t="t" r="r" b="b"/>
            <a:pathLst>
              <a:path w="98425">
                <a:moveTo>
                  <a:pt x="0" y="0"/>
                </a:moveTo>
                <a:lnTo>
                  <a:pt x="98298" y="0"/>
                </a:lnTo>
              </a:path>
            </a:pathLst>
          </a:custGeom>
          <a:ln w="8382">
            <a:solidFill>
              <a:srgbClr val="000000"/>
            </a:solidFill>
          </a:ln>
        </p:spPr>
        <p:txBody>
          <a:bodyPr wrap="square" lIns="0" tIns="0" rIns="0" bIns="0" rtlCol="0"/>
          <a:lstStyle/>
          <a:p>
            <a:endParaRPr/>
          </a:p>
        </p:txBody>
      </p:sp>
      <p:sp>
        <p:nvSpPr>
          <p:cNvPr id="35" name="object 35"/>
          <p:cNvSpPr/>
          <p:nvPr/>
        </p:nvSpPr>
        <p:spPr>
          <a:xfrm>
            <a:off x="1933194" y="1458467"/>
            <a:ext cx="0" cy="273685"/>
          </a:xfrm>
          <a:custGeom>
            <a:avLst/>
            <a:gdLst/>
            <a:ahLst/>
            <a:cxnLst/>
            <a:rect l="l" t="t" r="r" b="b"/>
            <a:pathLst>
              <a:path h="273685">
                <a:moveTo>
                  <a:pt x="0" y="0"/>
                </a:moveTo>
                <a:lnTo>
                  <a:pt x="0" y="273558"/>
                </a:lnTo>
              </a:path>
            </a:pathLst>
          </a:custGeom>
          <a:ln w="9143">
            <a:solidFill>
              <a:srgbClr val="000000"/>
            </a:solidFill>
          </a:ln>
        </p:spPr>
        <p:txBody>
          <a:bodyPr wrap="square" lIns="0" tIns="0" rIns="0" bIns="0" rtlCol="0"/>
          <a:lstStyle/>
          <a:p>
            <a:endParaRPr/>
          </a:p>
        </p:txBody>
      </p:sp>
      <p:sp>
        <p:nvSpPr>
          <p:cNvPr id="36" name="object 36"/>
          <p:cNvSpPr/>
          <p:nvPr/>
        </p:nvSpPr>
        <p:spPr>
          <a:xfrm>
            <a:off x="2100833" y="1716023"/>
            <a:ext cx="60325" cy="31750"/>
          </a:xfrm>
          <a:custGeom>
            <a:avLst/>
            <a:gdLst/>
            <a:ahLst/>
            <a:cxnLst/>
            <a:rect l="l" t="t" r="r" b="b"/>
            <a:pathLst>
              <a:path w="60325" h="31750">
                <a:moveTo>
                  <a:pt x="60198" y="16001"/>
                </a:moveTo>
                <a:lnTo>
                  <a:pt x="0" y="0"/>
                </a:lnTo>
                <a:lnTo>
                  <a:pt x="0" y="31241"/>
                </a:lnTo>
                <a:lnTo>
                  <a:pt x="60198" y="16001"/>
                </a:lnTo>
                <a:close/>
              </a:path>
            </a:pathLst>
          </a:custGeom>
          <a:solidFill>
            <a:srgbClr val="000000"/>
          </a:solidFill>
        </p:spPr>
        <p:txBody>
          <a:bodyPr wrap="square" lIns="0" tIns="0" rIns="0" bIns="0" rtlCol="0"/>
          <a:lstStyle/>
          <a:p>
            <a:endParaRPr/>
          </a:p>
        </p:txBody>
      </p:sp>
      <p:sp>
        <p:nvSpPr>
          <p:cNvPr id="37" name="object 37"/>
          <p:cNvSpPr/>
          <p:nvPr/>
        </p:nvSpPr>
        <p:spPr>
          <a:xfrm>
            <a:off x="1932432" y="1732788"/>
            <a:ext cx="168910" cy="0"/>
          </a:xfrm>
          <a:custGeom>
            <a:avLst/>
            <a:gdLst/>
            <a:ahLst/>
            <a:cxnLst/>
            <a:rect l="l" t="t" r="r" b="b"/>
            <a:pathLst>
              <a:path w="168910">
                <a:moveTo>
                  <a:pt x="0" y="0"/>
                </a:moveTo>
                <a:lnTo>
                  <a:pt x="168401" y="0"/>
                </a:lnTo>
              </a:path>
            </a:pathLst>
          </a:custGeom>
          <a:ln w="9144">
            <a:solidFill>
              <a:srgbClr val="000000"/>
            </a:solidFill>
          </a:ln>
        </p:spPr>
        <p:txBody>
          <a:bodyPr wrap="square" lIns="0" tIns="0" rIns="0" bIns="0" rtlCol="0"/>
          <a:lstStyle/>
          <a:p>
            <a:endParaRPr/>
          </a:p>
        </p:txBody>
      </p:sp>
      <p:sp>
        <p:nvSpPr>
          <p:cNvPr id="38" name="object 38"/>
          <p:cNvSpPr/>
          <p:nvPr/>
        </p:nvSpPr>
        <p:spPr>
          <a:xfrm>
            <a:off x="2100833" y="1807464"/>
            <a:ext cx="60325" cy="31750"/>
          </a:xfrm>
          <a:custGeom>
            <a:avLst/>
            <a:gdLst/>
            <a:ahLst/>
            <a:cxnLst/>
            <a:rect l="l" t="t" r="r" b="b"/>
            <a:pathLst>
              <a:path w="60325" h="31750">
                <a:moveTo>
                  <a:pt x="60198" y="16001"/>
                </a:moveTo>
                <a:lnTo>
                  <a:pt x="0" y="0"/>
                </a:lnTo>
                <a:lnTo>
                  <a:pt x="0" y="31241"/>
                </a:lnTo>
                <a:lnTo>
                  <a:pt x="60198" y="16001"/>
                </a:lnTo>
                <a:close/>
              </a:path>
            </a:pathLst>
          </a:custGeom>
          <a:solidFill>
            <a:srgbClr val="000000"/>
          </a:solidFill>
        </p:spPr>
        <p:txBody>
          <a:bodyPr wrap="square" lIns="0" tIns="0" rIns="0" bIns="0" rtlCol="0"/>
          <a:lstStyle/>
          <a:p>
            <a:endParaRPr/>
          </a:p>
        </p:txBody>
      </p:sp>
      <p:sp>
        <p:nvSpPr>
          <p:cNvPr id="39" name="object 39"/>
          <p:cNvSpPr/>
          <p:nvPr/>
        </p:nvSpPr>
        <p:spPr>
          <a:xfrm>
            <a:off x="1932432" y="1823847"/>
            <a:ext cx="168910" cy="0"/>
          </a:xfrm>
          <a:custGeom>
            <a:avLst/>
            <a:gdLst/>
            <a:ahLst/>
            <a:cxnLst/>
            <a:rect l="l" t="t" r="r" b="b"/>
            <a:pathLst>
              <a:path w="168910">
                <a:moveTo>
                  <a:pt x="0" y="0"/>
                </a:moveTo>
                <a:lnTo>
                  <a:pt x="168401" y="0"/>
                </a:lnTo>
              </a:path>
            </a:pathLst>
          </a:custGeom>
          <a:ln w="8382">
            <a:solidFill>
              <a:srgbClr val="000000"/>
            </a:solidFill>
          </a:ln>
        </p:spPr>
        <p:txBody>
          <a:bodyPr wrap="square" lIns="0" tIns="0" rIns="0" bIns="0" rtlCol="0"/>
          <a:lstStyle/>
          <a:p>
            <a:endParaRPr/>
          </a:p>
        </p:txBody>
      </p:sp>
      <p:sp>
        <p:nvSpPr>
          <p:cNvPr id="40" name="object 40"/>
          <p:cNvSpPr/>
          <p:nvPr/>
        </p:nvSpPr>
        <p:spPr>
          <a:xfrm>
            <a:off x="1933194" y="1823466"/>
            <a:ext cx="0" cy="363855"/>
          </a:xfrm>
          <a:custGeom>
            <a:avLst/>
            <a:gdLst/>
            <a:ahLst/>
            <a:cxnLst/>
            <a:rect l="l" t="t" r="r" b="b"/>
            <a:pathLst>
              <a:path h="363855">
                <a:moveTo>
                  <a:pt x="0" y="0"/>
                </a:moveTo>
                <a:lnTo>
                  <a:pt x="0" y="363474"/>
                </a:lnTo>
              </a:path>
            </a:pathLst>
          </a:custGeom>
          <a:ln w="9143">
            <a:solidFill>
              <a:srgbClr val="000000"/>
            </a:solidFill>
          </a:ln>
        </p:spPr>
        <p:txBody>
          <a:bodyPr wrap="square" lIns="0" tIns="0" rIns="0" bIns="0" rtlCol="0"/>
          <a:lstStyle/>
          <a:p>
            <a:endParaRPr/>
          </a:p>
        </p:txBody>
      </p:sp>
      <p:sp>
        <p:nvSpPr>
          <p:cNvPr id="41" name="object 41"/>
          <p:cNvSpPr/>
          <p:nvPr/>
        </p:nvSpPr>
        <p:spPr>
          <a:xfrm>
            <a:off x="1843277" y="2187701"/>
            <a:ext cx="89535" cy="0"/>
          </a:xfrm>
          <a:custGeom>
            <a:avLst/>
            <a:gdLst/>
            <a:ahLst/>
            <a:cxnLst/>
            <a:rect l="l" t="t" r="r" b="b"/>
            <a:pathLst>
              <a:path w="89535">
                <a:moveTo>
                  <a:pt x="0" y="0"/>
                </a:moveTo>
                <a:lnTo>
                  <a:pt x="89153" y="0"/>
                </a:lnTo>
              </a:path>
            </a:pathLst>
          </a:custGeom>
          <a:ln w="9144">
            <a:solidFill>
              <a:srgbClr val="000000"/>
            </a:solidFill>
          </a:ln>
        </p:spPr>
        <p:txBody>
          <a:bodyPr wrap="square" lIns="0" tIns="0" rIns="0" bIns="0" rtlCol="0"/>
          <a:lstStyle/>
          <a:p>
            <a:endParaRPr/>
          </a:p>
        </p:txBody>
      </p:sp>
      <p:sp>
        <p:nvSpPr>
          <p:cNvPr id="42" name="object 42"/>
          <p:cNvSpPr/>
          <p:nvPr/>
        </p:nvSpPr>
        <p:spPr>
          <a:xfrm>
            <a:off x="1704594" y="2187701"/>
            <a:ext cx="98425" cy="0"/>
          </a:xfrm>
          <a:custGeom>
            <a:avLst/>
            <a:gdLst/>
            <a:ahLst/>
            <a:cxnLst/>
            <a:rect l="l" t="t" r="r" b="b"/>
            <a:pathLst>
              <a:path w="98425">
                <a:moveTo>
                  <a:pt x="0" y="0"/>
                </a:moveTo>
                <a:lnTo>
                  <a:pt x="98298" y="0"/>
                </a:lnTo>
              </a:path>
            </a:pathLst>
          </a:custGeom>
          <a:ln w="9144">
            <a:solidFill>
              <a:srgbClr val="000000"/>
            </a:solidFill>
          </a:ln>
        </p:spPr>
        <p:txBody>
          <a:bodyPr wrap="square" lIns="0" tIns="0" rIns="0" bIns="0" rtlCol="0"/>
          <a:lstStyle/>
          <a:p>
            <a:endParaRPr/>
          </a:p>
        </p:txBody>
      </p:sp>
      <p:sp>
        <p:nvSpPr>
          <p:cNvPr id="43" name="object 43"/>
          <p:cNvSpPr/>
          <p:nvPr/>
        </p:nvSpPr>
        <p:spPr>
          <a:xfrm>
            <a:off x="2648711" y="1807464"/>
            <a:ext cx="60325" cy="31750"/>
          </a:xfrm>
          <a:custGeom>
            <a:avLst/>
            <a:gdLst/>
            <a:ahLst/>
            <a:cxnLst/>
            <a:rect l="l" t="t" r="r" b="b"/>
            <a:pathLst>
              <a:path w="60325" h="31750">
                <a:moveTo>
                  <a:pt x="60198" y="16001"/>
                </a:moveTo>
                <a:lnTo>
                  <a:pt x="0" y="0"/>
                </a:lnTo>
                <a:lnTo>
                  <a:pt x="0" y="31241"/>
                </a:lnTo>
                <a:lnTo>
                  <a:pt x="60198" y="16001"/>
                </a:lnTo>
                <a:close/>
              </a:path>
            </a:pathLst>
          </a:custGeom>
          <a:solidFill>
            <a:srgbClr val="000000"/>
          </a:solidFill>
        </p:spPr>
        <p:txBody>
          <a:bodyPr wrap="square" lIns="0" tIns="0" rIns="0" bIns="0" rtlCol="0"/>
          <a:lstStyle/>
          <a:p>
            <a:endParaRPr/>
          </a:p>
        </p:txBody>
      </p:sp>
      <p:sp>
        <p:nvSpPr>
          <p:cNvPr id="44" name="object 44"/>
          <p:cNvSpPr/>
          <p:nvPr/>
        </p:nvSpPr>
        <p:spPr>
          <a:xfrm>
            <a:off x="2564892" y="1823847"/>
            <a:ext cx="83820" cy="0"/>
          </a:xfrm>
          <a:custGeom>
            <a:avLst/>
            <a:gdLst/>
            <a:ahLst/>
            <a:cxnLst/>
            <a:rect l="l" t="t" r="r" b="b"/>
            <a:pathLst>
              <a:path w="83819">
                <a:moveTo>
                  <a:pt x="0" y="0"/>
                </a:moveTo>
                <a:lnTo>
                  <a:pt x="83819" y="0"/>
                </a:lnTo>
              </a:path>
            </a:pathLst>
          </a:custGeom>
          <a:ln w="8382">
            <a:solidFill>
              <a:srgbClr val="000000"/>
            </a:solidFill>
          </a:ln>
        </p:spPr>
        <p:txBody>
          <a:bodyPr wrap="square" lIns="0" tIns="0" rIns="0" bIns="0" rtlCol="0"/>
          <a:lstStyle/>
          <a:p>
            <a:endParaRPr/>
          </a:p>
        </p:txBody>
      </p:sp>
      <p:sp>
        <p:nvSpPr>
          <p:cNvPr id="45" name="object 45"/>
          <p:cNvSpPr/>
          <p:nvPr/>
        </p:nvSpPr>
        <p:spPr>
          <a:xfrm>
            <a:off x="2435351" y="1823847"/>
            <a:ext cx="89535" cy="0"/>
          </a:xfrm>
          <a:custGeom>
            <a:avLst/>
            <a:gdLst/>
            <a:ahLst/>
            <a:cxnLst/>
            <a:rect l="l" t="t" r="r" b="b"/>
            <a:pathLst>
              <a:path w="89535">
                <a:moveTo>
                  <a:pt x="0" y="0"/>
                </a:moveTo>
                <a:lnTo>
                  <a:pt x="89154" y="0"/>
                </a:lnTo>
              </a:path>
            </a:pathLst>
          </a:custGeom>
          <a:ln w="8382">
            <a:solidFill>
              <a:srgbClr val="000000"/>
            </a:solidFill>
          </a:ln>
        </p:spPr>
        <p:txBody>
          <a:bodyPr wrap="square" lIns="0" tIns="0" rIns="0" bIns="0" rtlCol="0"/>
          <a:lstStyle/>
          <a:p>
            <a:endParaRPr/>
          </a:p>
        </p:txBody>
      </p:sp>
      <p:sp>
        <p:nvSpPr>
          <p:cNvPr id="46" name="object 46"/>
          <p:cNvSpPr txBox="1"/>
          <p:nvPr/>
        </p:nvSpPr>
        <p:spPr>
          <a:xfrm>
            <a:off x="2793745" y="1739900"/>
            <a:ext cx="226060" cy="147320"/>
          </a:xfrm>
          <a:prstGeom prst="rect">
            <a:avLst/>
          </a:prstGeom>
        </p:spPr>
        <p:txBody>
          <a:bodyPr vert="horz" wrap="square" lIns="0" tIns="12065" rIns="0" bIns="0" rtlCol="0">
            <a:spAutoFit/>
          </a:bodyPr>
          <a:lstStyle/>
          <a:p>
            <a:pPr marL="12700">
              <a:lnSpc>
                <a:spcPct val="100000"/>
              </a:lnSpc>
              <a:spcBef>
                <a:spcPts val="95"/>
              </a:spcBef>
            </a:pPr>
            <a:r>
              <a:rPr sz="800" spc="-10" dirty="0">
                <a:latin typeface="Comic Sans MS"/>
                <a:cs typeface="Comic Sans MS"/>
              </a:rPr>
              <a:t>P(X)</a:t>
            </a:r>
            <a:endParaRPr sz="800">
              <a:latin typeface="Comic Sans MS"/>
              <a:cs typeface="Comic Sans MS"/>
            </a:endParaRPr>
          </a:p>
        </p:txBody>
      </p:sp>
      <p:sp>
        <p:nvSpPr>
          <p:cNvPr id="47" name="object 47"/>
          <p:cNvSpPr/>
          <p:nvPr/>
        </p:nvSpPr>
        <p:spPr>
          <a:xfrm>
            <a:off x="1796795" y="1335786"/>
            <a:ext cx="52705" cy="230504"/>
          </a:xfrm>
          <a:custGeom>
            <a:avLst/>
            <a:gdLst/>
            <a:ahLst/>
            <a:cxnLst/>
            <a:rect l="l" t="t" r="r" b="b"/>
            <a:pathLst>
              <a:path w="52705" h="230505">
                <a:moveTo>
                  <a:pt x="52577" y="230124"/>
                </a:moveTo>
                <a:lnTo>
                  <a:pt x="52577" y="0"/>
                </a:lnTo>
                <a:lnTo>
                  <a:pt x="0" y="0"/>
                </a:lnTo>
                <a:lnTo>
                  <a:pt x="0" y="230124"/>
                </a:lnTo>
                <a:lnTo>
                  <a:pt x="6096" y="230124"/>
                </a:lnTo>
                <a:lnTo>
                  <a:pt x="6096" y="12192"/>
                </a:lnTo>
                <a:lnTo>
                  <a:pt x="12192" y="6096"/>
                </a:lnTo>
                <a:lnTo>
                  <a:pt x="12192" y="12192"/>
                </a:lnTo>
                <a:lnTo>
                  <a:pt x="40386" y="12192"/>
                </a:lnTo>
                <a:lnTo>
                  <a:pt x="40386" y="6096"/>
                </a:lnTo>
                <a:lnTo>
                  <a:pt x="46481" y="12192"/>
                </a:lnTo>
                <a:lnTo>
                  <a:pt x="46481" y="230124"/>
                </a:lnTo>
                <a:lnTo>
                  <a:pt x="52577" y="230124"/>
                </a:lnTo>
                <a:close/>
              </a:path>
              <a:path w="52705" h="230505">
                <a:moveTo>
                  <a:pt x="12192" y="12192"/>
                </a:moveTo>
                <a:lnTo>
                  <a:pt x="12192" y="6096"/>
                </a:lnTo>
                <a:lnTo>
                  <a:pt x="6096" y="12192"/>
                </a:lnTo>
                <a:lnTo>
                  <a:pt x="12192" y="12192"/>
                </a:lnTo>
                <a:close/>
              </a:path>
              <a:path w="52705" h="230505">
                <a:moveTo>
                  <a:pt x="12192" y="217932"/>
                </a:moveTo>
                <a:lnTo>
                  <a:pt x="12192" y="12192"/>
                </a:lnTo>
                <a:lnTo>
                  <a:pt x="6096" y="12192"/>
                </a:lnTo>
                <a:lnTo>
                  <a:pt x="6096" y="217932"/>
                </a:lnTo>
                <a:lnTo>
                  <a:pt x="12192" y="217932"/>
                </a:lnTo>
                <a:close/>
              </a:path>
              <a:path w="52705" h="230505">
                <a:moveTo>
                  <a:pt x="46481" y="217932"/>
                </a:moveTo>
                <a:lnTo>
                  <a:pt x="6096" y="217932"/>
                </a:lnTo>
                <a:lnTo>
                  <a:pt x="12192" y="224028"/>
                </a:lnTo>
                <a:lnTo>
                  <a:pt x="12192" y="230124"/>
                </a:lnTo>
                <a:lnTo>
                  <a:pt x="40386" y="230124"/>
                </a:lnTo>
                <a:lnTo>
                  <a:pt x="40386" y="224028"/>
                </a:lnTo>
                <a:lnTo>
                  <a:pt x="46481" y="217932"/>
                </a:lnTo>
                <a:close/>
              </a:path>
              <a:path w="52705" h="230505">
                <a:moveTo>
                  <a:pt x="12192" y="230124"/>
                </a:moveTo>
                <a:lnTo>
                  <a:pt x="12192" y="224028"/>
                </a:lnTo>
                <a:lnTo>
                  <a:pt x="6096" y="217932"/>
                </a:lnTo>
                <a:lnTo>
                  <a:pt x="6096" y="230124"/>
                </a:lnTo>
                <a:lnTo>
                  <a:pt x="12192" y="230124"/>
                </a:lnTo>
                <a:close/>
              </a:path>
              <a:path w="52705" h="230505">
                <a:moveTo>
                  <a:pt x="46481" y="12192"/>
                </a:moveTo>
                <a:lnTo>
                  <a:pt x="40386" y="6096"/>
                </a:lnTo>
                <a:lnTo>
                  <a:pt x="40386" y="12192"/>
                </a:lnTo>
                <a:lnTo>
                  <a:pt x="46481" y="12192"/>
                </a:lnTo>
                <a:close/>
              </a:path>
              <a:path w="52705" h="230505">
                <a:moveTo>
                  <a:pt x="46481" y="217932"/>
                </a:moveTo>
                <a:lnTo>
                  <a:pt x="46481" y="12192"/>
                </a:lnTo>
                <a:lnTo>
                  <a:pt x="40386" y="12192"/>
                </a:lnTo>
                <a:lnTo>
                  <a:pt x="40386" y="217932"/>
                </a:lnTo>
                <a:lnTo>
                  <a:pt x="46481" y="217932"/>
                </a:lnTo>
                <a:close/>
              </a:path>
              <a:path w="52705" h="230505">
                <a:moveTo>
                  <a:pt x="46481" y="230124"/>
                </a:moveTo>
                <a:lnTo>
                  <a:pt x="46481" y="217932"/>
                </a:lnTo>
                <a:lnTo>
                  <a:pt x="40386" y="224028"/>
                </a:lnTo>
                <a:lnTo>
                  <a:pt x="40386" y="230124"/>
                </a:lnTo>
                <a:lnTo>
                  <a:pt x="46481" y="230124"/>
                </a:lnTo>
                <a:close/>
              </a:path>
            </a:pathLst>
          </a:custGeom>
          <a:solidFill>
            <a:srgbClr val="000000"/>
          </a:solidFill>
        </p:spPr>
        <p:txBody>
          <a:bodyPr wrap="square" lIns="0" tIns="0" rIns="0" bIns="0" rtlCol="0"/>
          <a:lstStyle/>
          <a:p>
            <a:endParaRPr/>
          </a:p>
        </p:txBody>
      </p:sp>
      <p:sp>
        <p:nvSpPr>
          <p:cNvPr id="48" name="object 48"/>
          <p:cNvSpPr/>
          <p:nvPr/>
        </p:nvSpPr>
        <p:spPr>
          <a:xfrm>
            <a:off x="1795272" y="1523238"/>
            <a:ext cx="58419" cy="50800"/>
          </a:xfrm>
          <a:custGeom>
            <a:avLst/>
            <a:gdLst/>
            <a:ahLst/>
            <a:cxnLst/>
            <a:rect l="l" t="t" r="r" b="b"/>
            <a:pathLst>
              <a:path w="58419" h="50800">
                <a:moveTo>
                  <a:pt x="57911" y="43434"/>
                </a:moveTo>
                <a:lnTo>
                  <a:pt x="55625" y="40386"/>
                </a:lnTo>
                <a:lnTo>
                  <a:pt x="35813" y="3810"/>
                </a:lnTo>
                <a:lnTo>
                  <a:pt x="34289" y="1524"/>
                </a:lnTo>
                <a:lnTo>
                  <a:pt x="32765" y="762"/>
                </a:lnTo>
                <a:lnTo>
                  <a:pt x="30479" y="0"/>
                </a:lnTo>
                <a:lnTo>
                  <a:pt x="28193" y="0"/>
                </a:lnTo>
                <a:lnTo>
                  <a:pt x="25907" y="1524"/>
                </a:lnTo>
                <a:lnTo>
                  <a:pt x="24383" y="3048"/>
                </a:lnTo>
                <a:lnTo>
                  <a:pt x="2285" y="40386"/>
                </a:lnTo>
                <a:lnTo>
                  <a:pt x="0" y="42672"/>
                </a:lnTo>
                <a:lnTo>
                  <a:pt x="1523" y="47244"/>
                </a:lnTo>
                <a:lnTo>
                  <a:pt x="3809" y="48768"/>
                </a:lnTo>
                <a:lnTo>
                  <a:pt x="6857" y="50292"/>
                </a:lnTo>
                <a:lnTo>
                  <a:pt x="11429" y="49530"/>
                </a:lnTo>
                <a:lnTo>
                  <a:pt x="12953" y="46482"/>
                </a:lnTo>
                <a:lnTo>
                  <a:pt x="24383" y="28194"/>
                </a:lnTo>
                <a:lnTo>
                  <a:pt x="24383" y="9906"/>
                </a:lnTo>
                <a:lnTo>
                  <a:pt x="35813" y="9906"/>
                </a:lnTo>
                <a:lnTo>
                  <a:pt x="35813" y="30226"/>
                </a:lnTo>
                <a:lnTo>
                  <a:pt x="44957" y="46482"/>
                </a:lnTo>
                <a:lnTo>
                  <a:pt x="46481" y="49530"/>
                </a:lnTo>
                <a:lnTo>
                  <a:pt x="50291" y="50292"/>
                </a:lnTo>
                <a:lnTo>
                  <a:pt x="56387" y="47244"/>
                </a:lnTo>
                <a:lnTo>
                  <a:pt x="57911" y="43434"/>
                </a:lnTo>
                <a:close/>
              </a:path>
              <a:path w="58419" h="50800">
                <a:moveTo>
                  <a:pt x="35813" y="9906"/>
                </a:moveTo>
                <a:lnTo>
                  <a:pt x="24383" y="9906"/>
                </a:lnTo>
                <a:lnTo>
                  <a:pt x="29798" y="19531"/>
                </a:lnTo>
                <a:lnTo>
                  <a:pt x="35813" y="9906"/>
                </a:lnTo>
                <a:close/>
              </a:path>
              <a:path w="58419" h="50800">
                <a:moveTo>
                  <a:pt x="29798" y="19531"/>
                </a:moveTo>
                <a:lnTo>
                  <a:pt x="24383" y="9906"/>
                </a:lnTo>
                <a:lnTo>
                  <a:pt x="24383" y="28194"/>
                </a:lnTo>
                <a:lnTo>
                  <a:pt x="29798" y="19531"/>
                </a:lnTo>
                <a:close/>
              </a:path>
              <a:path w="58419" h="50800">
                <a:moveTo>
                  <a:pt x="35813" y="30226"/>
                </a:moveTo>
                <a:lnTo>
                  <a:pt x="35813" y="9906"/>
                </a:lnTo>
                <a:lnTo>
                  <a:pt x="29798" y="19531"/>
                </a:lnTo>
                <a:lnTo>
                  <a:pt x="35813" y="30226"/>
                </a:lnTo>
                <a:close/>
              </a:path>
            </a:pathLst>
          </a:custGeom>
          <a:solidFill>
            <a:srgbClr val="000000"/>
          </a:solidFill>
        </p:spPr>
        <p:txBody>
          <a:bodyPr wrap="square" lIns="0" tIns="0" rIns="0" bIns="0" rtlCol="0"/>
          <a:lstStyle/>
          <a:p>
            <a:endParaRPr/>
          </a:p>
        </p:txBody>
      </p:sp>
      <p:sp>
        <p:nvSpPr>
          <p:cNvPr id="49" name="object 49"/>
          <p:cNvSpPr txBox="1"/>
          <p:nvPr/>
        </p:nvSpPr>
        <p:spPr>
          <a:xfrm>
            <a:off x="1518919" y="1374901"/>
            <a:ext cx="147320" cy="266700"/>
          </a:xfrm>
          <a:prstGeom prst="rect">
            <a:avLst/>
          </a:prstGeom>
        </p:spPr>
        <p:txBody>
          <a:bodyPr vert="horz" wrap="square" lIns="0" tIns="12065" rIns="0" bIns="0" rtlCol="0">
            <a:spAutoFit/>
          </a:bodyPr>
          <a:lstStyle/>
          <a:p>
            <a:pPr marL="12700">
              <a:lnSpc>
                <a:spcPts val="890"/>
              </a:lnSpc>
              <a:spcBef>
                <a:spcPts val="95"/>
              </a:spcBef>
            </a:pPr>
            <a:r>
              <a:rPr sz="800" spc="-5" dirty="0">
                <a:latin typeface="Comic Sans MS"/>
                <a:cs typeface="Comic Sans MS"/>
              </a:rPr>
              <a:t>F</a:t>
            </a:r>
            <a:endParaRPr sz="800">
              <a:latin typeface="Comic Sans MS"/>
              <a:cs typeface="Comic Sans MS"/>
            </a:endParaRPr>
          </a:p>
          <a:p>
            <a:pPr marL="12700">
              <a:lnSpc>
                <a:spcPts val="1010"/>
              </a:lnSpc>
            </a:pPr>
            <a:r>
              <a:rPr sz="900" dirty="0">
                <a:latin typeface="Comic Sans MS"/>
                <a:cs typeface="Comic Sans MS"/>
              </a:rPr>
              <a:t>15</a:t>
            </a:r>
            <a:endParaRPr sz="900">
              <a:latin typeface="Comic Sans MS"/>
              <a:cs typeface="Comic Sans MS"/>
            </a:endParaRPr>
          </a:p>
        </p:txBody>
      </p:sp>
      <p:sp>
        <p:nvSpPr>
          <p:cNvPr id="50" name="object 50"/>
          <p:cNvSpPr txBox="1"/>
          <p:nvPr/>
        </p:nvSpPr>
        <p:spPr>
          <a:xfrm>
            <a:off x="1518919" y="2200909"/>
            <a:ext cx="16573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Comic Sans MS"/>
                <a:cs typeface="Comic Sans MS"/>
              </a:rPr>
              <a:t>20</a:t>
            </a:r>
            <a:endParaRPr sz="900">
              <a:latin typeface="Comic Sans MS"/>
              <a:cs typeface="Comic Sans MS"/>
            </a:endParaRPr>
          </a:p>
        </p:txBody>
      </p:sp>
      <p:sp>
        <p:nvSpPr>
          <p:cNvPr id="51" name="object 51"/>
          <p:cNvSpPr txBox="1"/>
          <p:nvPr/>
        </p:nvSpPr>
        <p:spPr>
          <a:xfrm>
            <a:off x="2245105" y="1739900"/>
            <a:ext cx="206375" cy="263525"/>
          </a:xfrm>
          <a:prstGeom prst="rect">
            <a:avLst/>
          </a:prstGeom>
        </p:spPr>
        <p:txBody>
          <a:bodyPr vert="horz" wrap="square" lIns="0" tIns="12065" rIns="0" bIns="0" rtlCol="0">
            <a:spAutoFit/>
          </a:bodyPr>
          <a:lstStyle/>
          <a:p>
            <a:pPr marL="12700">
              <a:lnSpc>
                <a:spcPts val="875"/>
              </a:lnSpc>
              <a:spcBef>
                <a:spcPts val="95"/>
              </a:spcBef>
            </a:pPr>
            <a:r>
              <a:rPr sz="800" spc="-5" dirty="0">
                <a:latin typeface="Comic Sans MS"/>
                <a:cs typeface="Comic Sans MS"/>
              </a:rPr>
              <a:t>H</a:t>
            </a:r>
            <a:endParaRPr sz="800">
              <a:latin typeface="Comic Sans MS"/>
              <a:cs typeface="Comic Sans MS"/>
            </a:endParaRPr>
          </a:p>
          <a:p>
            <a:pPr marL="52705">
              <a:lnSpc>
                <a:spcPts val="994"/>
              </a:lnSpc>
            </a:pPr>
            <a:r>
              <a:rPr sz="900" dirty="0">
                <a:latin typeface="Comic Sans MS"/>
                <a:cs typeface="Comic Sans MS"/>
              </a:rPr>
              <a:t>25</a:t>
            </a:r>
            <a:endParaRPr sz="900">
              <a:latin typeface="Comic Sans MS"/>
              <a:cs typeface="Comic Sans MS"/>
            </a:endParaRPr>
          </a:p>
        </p:txBody>
      </p:sp>
      <p:sp>
        <p:nvSpPr>
          <p:cNvPr id="52" name="object 52"/>
          <p:cNvSpPr/>
          <p:nvPr/>
        </p:nvSpPr>
        <p:spPr>
          <a:xfrm>
            <a:off x="2518410" y="1696973"/>
            <a:ext cx="53340" cy="231140"/>
          </a:xfrm>
          <a:custGeom>
            <a:avLst/>
            <a:gdLst/>
            <a:ahLst/>
            <a:cxnLst/>
            <a:rect l="l" t="t" r="r" b="b"/>
            <a:pathLst>
              <a:path w="53339" h="231139">
                <a:moveTo>
                  <a:pt x="53339" y="230886"/>
                </a:moveTo>
                <a:lnTo>
                  <a:pt x="53339" y="0"/>
                </a:lnTo>
                <a:lnTo>
                  <a:pt x="0" y="0"/>
                </a:lnTo>
                <a:lnTo>
                  <a:pt x="0" y="230886"/>
                </a:lnTo>
                <a:lnTo>
                  <a:pt x="6095" y="230886"/>
                </a:lnTo>
                <a:lnTo>
                  <a:pt x="6095" y="12192"/>
                </a:lnTo>
                <a:lnTo>
                  <a:pt x="12953" y="6095"/>
                </a:lnTo>
                <a:lnTo>
                  <a:pt x="12953" y="12192"/>
                </a:lnTo>
                <a:lnTo>
                  <a:pt x="40385" y="12192"/>
                </a:lnTo>
                <a:lnTo>
                  <a:pt x="40385" y="6095"/>
                </a:lnTo>
                <a:lnTo>
                  <a:pt x="46481" y="12192"/>
                </a:lnTo>
                <a:lnTo>
                  <a:pt x="46481" y="230886"/>
                </a:lnTo>
                <a:lnTo>
                  <a:pt x="53339" y="230886"/>
                </a:lnTo>
                <a:close/>
              </a:path>
              <a:path w="53339" h="231139">
                <a:moveTo>
                  <a:pt x="12953" y="12192"/>
                </a:moveTo>
                <a:lnTo>
                  <a:pt x="12953" y="6095"/>
                </a:lnTo>
                <a:lnTo>
                  <a:pt x="6095" y="12192"/>
                </a:lnTo>
                <a:lnTo>
                  <a:pt x="12953" y="12192"/>
                </a:lnTo>
                <a:close/>
              </a:path>
              <a:path w="53339" h="231139">
                <a:moveTo>
                  <a:pt x="12953" y="217931"/>
                </a:moveTo>
                <a:lnTo>
                  <a:pt x="12953" y="12192"/>
                </a:lnTo>
                <a:lnTo>
                  <a:pt x="6095" y="12192"/>
                </a:lnTo>
                <a:lnTo>
                  <a:pt x="6095" y="217931"/>
                </a:lnTo>
                <a:lnTo>
                  <a:pt x="12953" y="217931"/>
                </a:lnTo>
                <a:close/>
              </a:path>
              <a:path w="53339" h="231139">
                <a:moveTo>
                  <a:pt x="46481" y="217931"/>
                </a:moveTo>
                <a:lnTo>
                  <a:pt x="6095" y="217931"/>
                </a:lnTo>
                <a:lnTo>
                  <a:pt x="12953" y="224027"/>
                </a:lnTo>
                <a:lnTo>
                  <a:pt x="12953" y="230886"/>
                </a:lnTo>
                <a:lnTo>
                  <a:pt x="40385" y="230886"/>
                </a:lnTo>
                <a:lnTo>
                  <a:pt x="40385" y="224027"/>
                </a:lnTo>
                <a:lnTo>
                  <a:pt x="46481" y="217931"/>
                </a:lnTo>
                <a:close/>
              </a:path>
              <a:path w="53339" h="231139">
                <a:moveTo>
                  <a:pt x="12953" y="230886"/>
                </a:moveTo>
                <a:lnTo>
                  <a:pt x="12953" y="224027"/>
                </a:lnTo>
                <a:lnTo>
                  <a:pt x="6095" y="217931"/>
                </a:lnTo>
                <a:lnTo>
                  <a:pt x="6095" y="230886"/>
                </a:lnTo>
                <a:lnTo>
                  <a:pt x="12953" y="230886"/>
                </a:lnTo>
                <a:close/>
              </a:path>
              <a:path w="53339" h="231139">
                <a:moveTo>
                  <a:pt x="46481" y="12192"/>
                </a:moveTo>
                <a:lnTo>
                  <a:pt x="40385" y="6095"/>
                </a:lnTo>
                <a:lnTo>
                  <a:pt x="40385" y="12192"/>
                </a:lnTo>
                <a:lnTo>
                  <a:pt x="46481" y="12192"/>
                </a:lnTo>
                <a:close/>
              </a:path>
              <a:path w="53339" h="231139">
                <a:moveTo>
                  <a:pt x="46481" y="217931"/>
                </a:moveTo>
                <a:lnTo>
                  <a:pt x="46481" y="12192"/>
                </a:lnTo>
                <a:lnTo>
                  <a:pt x="40385" y="12192"/>
                </a:lnTo>
                <a:lnTo>
                  <a:pt x="40385" y="217931"/>
                </a:lnTo>
                <a:lnTo>
                  <a:pt x="46481" y="217931"/>
                </a:lnTo>
                <a:close/>
              </a:path>
              <a:path w="53339" h="231139">
                <a:moveTo>
                  <a:pt x="46481" y="230886"/>
                </a:moveTo>
                <a:lnTo>
                  <a:pt x="46481" y="217931"/>
                </a:lnTo>
                <a:lnTo>
                  <a:pt x="40385" y="224027"/>
                </a:lnTo>
                <a:lnTo>
                  <a:pt x="40385" y="230886"/>
                </a:lnTo>
                <a:lnTo>
                  <a:pt x="46481" y="230886"/>
                </a:lnTo>
                <a:close/>
              </a:path>
            </a:pathLst>
          </a:custGeom>
          <a:solidFill>
            <a:srgbClr val="000000"/>
          </a:solidFill>
        </p:spPr>
        <p:txBody>
          <a:bodyPr wrap="square" lIns="0" tIns="0" rIns="0" bIns="0" rtlCol="0"/>
          <a:lstStyle/>
          <a:p>
            <a:endParaRPr/>
          </a:p>
        </p:txBody>
      </p:sp>
      <p:sp>
        <p:nvSpPr>
          <p:cNvPr id="53" name="object 53"/>
          <p:cNvSpPr/>
          <p:nvPr/>
        </p:nvSpPr>
        <p:spPr>
          <a:xfrm>
            <a:off x="2517648" y="1884426"/>
            <a:ext cx="57150" cy="50800"/>
          </a:xfrm>
          <a:custGeom>
            <a:avLst/>
            <a:gdLst/>
            <a:ahLst/>
            <a:cxnLst/>
            <a:rect l="l" t="t" r="r" b="b"/>
            <a:pathLst>
              <a:path w="57150" h="50800">
                <a:moveTo>
                  <a:pt x="57149" y="43434"/>
                </a:moveTo>
                <a:lnTo>
                  <a:pt x="55625" y="40386"/>
                </a:lnTo>
                <a:lnTo>
                  <a:pt x="35051" y="3810"/>
                </a:lnTo>
                <a:lnTo>
                  <a:pt x="34289" y="1524"/>
                </a:lnTo>
                <a:lnTo>
                  <a:pt x="32003" y="0"/>
                </a:lnTo>
                <a:lnTo>
                  <a:pt x="27431" y="0"/>
                </a:lnTo>
                <a:lnTo>
                  <a:pt x="25145" y="1524"/>
                </a:lnTo>
                <a:lnTo>
                  <a:pt x="24383" y="3048"/>
                </a:lnTo>
                <a:lnTo>
                  <a:pt x="1523" y="39624"/>
                </a:lnTo>
                <a:lnTo>
                  <a:pt x="0" y="42672"/>
                </a:lnTo>
                <a:lnTo>
                  <a:pt x="761" y="47244"/>
                </a:lnTo>
                <a:lnTo>
                  <a:pt x="6857" y="50292"/>
                </a:lnTo>
                <a:lnTo>
                  <a:pt x="10667" y="49530"/>
                </a:lnTo>
                <a:lnTo>
                  <a:pt x="12953" y="46482"/>
                </a:lnTo>
                <a:lnTo>
                  <a:pt x="24383" y="27563"/>
                </a:lnTo>
                <a:lnTo>
                  <a:pt x="24383" y="9906"/>
                </a:lnTo>
                <a:lnTo>
                  <a:pt x="35051" y="9906"/>
                </a:lnTo>
                <a:lnTo>
                  <a:pt x="35051" y="29600"/>
                </a:lnTo>
                <a:lnTo>
                  <a:pt x="44195" y="46482"/>
                </a:lnTo>
                <a:lnTo>
                  <a:pt x="46481" y="49530"/>
                </a:lnTo>
                <a:lnTo>
                  <a:pt x="50291" y="50292"/>
                </a:lnTo>
                <a:lnTo>
                  <a:pt x="56387" y="47244"/>
                </a:lnTo>
                <a:lnTo>
                  <a:pt x="57149" y="43434"/>
                </a:lnTo>
                <a:close/>
              </a:path>
              <a:path w="57150" h="50800">
                <a:moveTo>
                  <a:pt x="35051" y="9906"/>
                </a:moveTo>
                <a:lnTo>
                  <a:pt x="24383" y="9906"/>
                </a:lnTo>
                <a:lnTo>
                  <a:pt x="29427" y="19216"/>
                </a:lnTo>
                <a:lnTo>
                  <a:pt x="35051" y="9906"/>
                </a:lnTo>
                <a:close/>
              </a:path>
              <a:path w="57150" h="50800">
                <a:moveTo>
                  <a:pt x="29427" y="19216"/>
                </a:moveTo>
                <a:lnTo>
                  <a:pt x="24383" y="9906"/>
                </a:lnTo>
                <a:lnTo>
                  <a:pt x="24383" y="27563"/>
                </a:lnTo>
                <a:lnTo>
                  <a:pt x="29427" y="19216"/>
                </a:lnTo>
                <a:close/>
              </a:path>
              <a:path w="57150" h="50800">
                <a:moveTo>
                  <a:pt x="35051" y="29600"/>
                </a:moveTo>
                <a:lnTo>
                  <a:pt x="35051" y="9906"/>
                </a:lnTo>
                <a:lnTo>
                  <a:pt x="29427" y="19216"/>
                </a:lnTo>
                <a:lnTo>
                  <a:pt x="35051" y="29600"/>
                </a:lnTo>
                <a:close/>
              </a:path>
            </a:pathLst>
          </a:custGeom>
          <a:solidFill>
            <a:srgbClr val="000000"/>
          </a:solidFill>
        </p:spPr>
        <p:txBody>
          <a:bodyPr wrap="square" lIns="0" tIns="0" rIns="0" bIns="0" rtlCol="0"/>
          <a:lstStyle/>
          <a:p>
            <a:endParaRPr/>
          </a:p>
        </p:txBody>
      </p:sp>
      <p:sp>
        <p:nvSpPr>
          <p:cNvPr id="54" name="object 54"/>
          <p:cNvSpPr/>
          <p:nvPr/>
        </p:nvSpPr>
        <p:spPr>
          <a:xfrm>
            <a:off x="1796795" y="2057400"/>
            <a:ext cx="52705" cy="231140"/>
          </a:xfrm>
          <a:custGeom>
            <a:avLst/>
            <a:gdLst/>
            <a:ahLst/>
            <a:cxnLst/>
            <a:rect l="l" t="t" r="r" b="b"/>
            <a:pathLst>
              <a:path w="52705" h="231139">
                <a:moveTo>
                  <a:pt x="52577" y="230886"/>
                </a:moveTo>
                <a:lnTo>
                  <a:pt x="52577" y="0"/>
                </a:lnTo>
                <a:lnTo>
                  <a:pt x="0" y="0"/>
                </a:lnTo>
                <a:lnTo>
                  <a:pt x="0" y="230886"/>
                </a:lnTo>
                <a:lnTo>
                  <a:pt x="6096" y="230886"/>
                </a:lnTo>
                <a:lnTo>
                  <a:pt x="6096" y="12954"/>
                </a:lnTo>
                <a:lnTo>
                  <a:pt x="12192" y="6857"/>
                </a:lnTo>
                <a:lnTo>
                  <a:pt x="12192" y="12954"/>
                </a:lnTo>
                <a:lnTo>
                  <a:pt x="40386" y="12954"/>
                </a:lnTo>
                <a:lnTo>
                  <a:pt x="40386" y="6857"/>
                </a:lnTo>
                <a:lnTo>
                  <a:pt x="46481" y="12954"/>
                </a:lnTo>
                <a:lnTo>
                  <a:pt x="46481" y="230886"/>
                </a:lnTo>
                <a:lnTo>
                  <a:pt x="52577" y="230886"/>
                </a:lnTo>
                <a:close/>
              </a:path>
              <a:path w="52705" h="231139">
                <a:moveTo>
                  <a:pt x="12192" y="12954"/>
                </a:moveTo>
                <a:lnTo>
                  <a:pt x="12192" y="6857"/>
                </a:lnTo>
                <a:lnTo>
                  <a:pt x="6096" y="12954"/>
                </a:lnTo>
                <a:lnTo>
                  <a:pt x="12192" y="12954"/>
                </a:lnTo>
                <a:close/>
              </a:path>
              <a:path w="52705" h="231139">
                <a:moveTo>
                  <a:pt x="12192" y="217931"/>
                </a:moveTo>
                <a:lnTo>
                  <a:pt x="12192" y="12954"/>
                </a:lnTo>
                <a:lnTo>
                  <a:pt x="6096" y="12954"/>
                </a:lnTo>
                <a:lnTo>
                  <a:pt x="6096" y="217931"/>
                </a:lnTo>
                <a:lnTo>
                  <a:pt x="12192" y="217931"/>
                </a:lnTo>
                <a:close/>
              </a:path>
              <a:path w="52705" h="231139">
                <a:moveTo>
                  <a:pt x="46481" y="217931"/>
                </a:moveTo>
                <a:lnTo>
                  <a:pt x="6096" y="217931"/>
                </a:lnTo>
                <a:lnTo>
                  <a:pt x="12192" y="224789"/>
                </a:lnTo>
                <a:lnTo>
                  <a:pt x="12192" y="230886"/>
                </a:lnTo>
                <a:lnTo>
                  <a:pt x="40386" y="230886"/>
                </a:lnTo>
                <a:lnTo>
                  <a:pt x="40386" y="224789"/>
                </a:lnTo>
                <a:lnTo>
                  <a:pt x="46481" y="217931"/>
                </a:lnTo>
                <a:close/>
              </a:path>
              <a:path w="52705" h="231139">
                <a:moveTo>
                  <a:pt x="12192" y="230886"/>
                </a:moveTo>
                <a:lnTo>
                  <a:pt x="12192" y="224789"/>
                </a:lnTo>
                <a:lnTo>
                  <a:pt x="6096" y="217931"/>
                </a:lnTo>
                <a:lnTo>
                  <a:pt x="6096" y="230886"/>
                </a:lnTo>
                <a:lnTo>
                  <a:pt x="12192" y="230886"/>
                </a:lnTo>
                <a:close/>
              </a:path>
              <a:path w="52705" h="231139">
                <a:moveTo>
                  <a:pt x="46481" y="12954"/>
                </a:moveTo>
                <a:lnTo>
                  <a:pt x="40386" y="6857"/>
                </a:lnTo>
                <a:lnTo>
                  <a:pt x="40386" y="12954"/>
                </a:lnTo>
                <a:lnTo>
                  <a:pt x="46481" y="12954"/>
                </a:lnTo>
                <a:close/>
              </a:path>
              <a:path w="52705" h="231139">
                <a:moveTo>
                  <a:pt x="46481" y="217931"/>
                </a:moveTo>
                <a:lnTo>
                  <a:pt x="46481" y="12954"/>
                </a:lnTo>
                <a:lnTo>
                  <a:pt x="40386" y="12954"/>
                </a:lnTo>
                <a:lnTo>
                  <a:pt x="40386" y="217931"/>
                </a:lnTo>
                <a:lnTo>
                  <a:pt x="46481" y="217931"/>
                </a:lnTo>
                <a:close/>
              </a:path>
              <a:path w="52705" h="231139">
                <a:moveTo>
                  <a:pt x="46481" y="230886"/>
                </a:moveTo>
                <a:lnTo>
                  <a:pt x="46481" y="217931"/>
                </a:lnTo>
                <a:lnTo>
                  <a:pt x="40386" y="224789"/>
                </a:lnTo>
                <a:lnTo>
                  <a:pt x="40386" y="230886"/>
                </a:lnTo>
                <a:lnTo>
                  <a:pt x="46481" y="230886"/>
                </a:lnTo>
                <a:close/>
              </a:path>
            </a:pathLst>
          </a:custGeom>
          <a:solidFill>
            <a:srgbClr val="000000"/>
          </a:solidFill>
        </p:spPr>
        <p:txBody>
          <a:bodyPr wrap="square" lIns="0" tIns="0" rIns="0" bIns="0" rtlCol="0"/>
          <a:lstStyle/>
          <a:p>
            <a:endParaRPr/>
          </a:p>
        </p:txBody>
      </p:sp>
      <p:sp>
        <p:nvSpPr>
          <p:cNvPr id="55" name="object 55"/>
          <p:cNvSpPr/>
          <p:nvPr/>
        </p:nvSpPr>
        <p:spPr>
          <a:xfrm>
            <a:off x="1795272" y="2245614"/>
            <a:ext cx="58419" cy="50800"/>
          </a:xfrm>
          <a:custGeom>
            <a:avLst/>
            <a:gdLst/>
            <a:ahLst/>
            <a:cxnLst/>
            <a:rect l="l" t="t" r="r" b="b"/>
            <a:pathLst>
              <a:path w="58419" h="50800">
                <a:moveTo>
                  <a:pt x="57911" y="43434"/>
                </a:moveTo>
                <a:lnTo>
                  <a:pt x="55625" y="40386"/>
                </a:lnTo>
                <a:lnTo>
                  <a:pt x="35813" y="3810"/>
                </a:lnTo>
                <a:lnTo>
                  <a:pt x="34289" y="1524"/>
                </a:lnTo>
                <a:lnTo>
                  <a:pt x="32765" y="0"/>
                </a:lnTo>
                <a:lnTo>
                  <a:pt x="28193" y="0"/>
                </a:lnTo>
                <a:lnTo>
                  <a:pt x="25907" y="1524"/>
                </a:lnTo>
                <a:lnTo>
                  <a:pt x="24383" y="3048"/>
                </a:lnTo>
                <a:lnTo>
                  <a:pt x="2285" y="39624"/>
                </a:lnTo>
                <a:lnTo>
                  <a:pt x="0" y="42672"/>
                </a:lnTo>
                <a:lnTo>
                  <a:pt x="1523" y="46482"/>
                </a:lnTo>
                <a:lnTo>
                  <a:pt x="3809" y="48768"/>
                </a:lnTo>
                <a:lnTo>
                  <a:pt x="6857" y="50292"/>
                </a:lnTo>
                <a:lnTo>
                  <a:pt x="11429" y="49530"/>
                </a:lnTo>
                <a:lnTo>
                  <a:pt x="12953" y="46482"/>
                </a:lnTo>
                <a:lnTo>
                  <a:pt x="24383" y="28194"/>
                </a:lnTo>
                <a:lnTo>
                  <a:pt x="24383" y="9906"/>
                </a:lnTo>
                <a:lnTo>
                  <a:pt x="35813" y="9906"/>
                </a:lnTo>
                <a:lnTo>
                  <a:pt x="35813" y="30226"/>
                </a:lnTo>
                <a:lnTo>
                  <a:pt x="44957" y="46482"/>
                </a:lnTo>
                <a:lnTo>
                  <a:pt x="46481" y="49530"/>
                </a:lnTo>
                <a:lnTo>
                  <a:pt x="50291" y="50292"/>
                </a:lnTo>
                <a:lnTo>
                  <a:pt x="56387" y="47244"/>
                </a:lnTo>
                <a:lnTo>
                  <a:pt x="57911" y="43434"/>
                </a:lnTo>
                <a:close/>
              </a:path>
              <a:path w="58419" h="50800">
                <a:moveTo>
                  <a:pt x="35813" y="9906"/>
                </a:moveTo>
                <a:lnTo>
                  <a:pt x="24383" y="9906"/>
                </a:lnTo>
                <a:lnTo>
                  <a:pt x="29798" y="19531"/>
                </a:lnTo>
                <a:lnTo>
                  <a:pt x="35813" y="9906"/>
                </a:lnTo>
                <a:close/>
              </a:path>
              <a:path w="58419" h="50800">
                <a:moveTo>
                  <a:pt x="29798" y="19531"/>
                </a:moveTo>
                <a:lnTo>
                  <a:pt x="24383" y="9906"/>
                </a:lnTo>
                <a:lnTo>
                  <a:pt x="24383" y="28194"/>
                </a:lnTo>
                <a:lnTo>
                  <a:pt x="29798" y="19531"/>
                </a:lnTo>
                <a:close/>
              </a:path>
              <a:path w="58419" h="50800">
                <a:moveTo>
                  <a:pt x="35813" y="30226"/>
                </a:moveTo>
                <a:lnTo>
                  <a:pt x="35813" y="9906"/>
                </a:lnTo>
                <a:lnTo>
                  <a:pt x="29798" y="19531"/>
                </a:lnTo>
                <a:lnTo>
                  <a:pt x="35813" y="30226"/>
                </a:lnTo>
                <a:close/>
              </a:path>
            </a:pathLst>
          </a:custGeom>
          <a:solidFill>
            <a:srgbClr val="000000"/>
          </a:solidFill>
        </p:spPr>
        <p:txBody>
          <a:bodyPr wrap="square" lIns="0" tIns="0" rIns="0" bIns="0" rtlCol="0"/>
          <a:lstStyle/>
          <a:p>
            <a:endParaRPr/>
          </a:p>
        </p:txBody>
      </p:sp>
      <p:cxnSp>
        <p:nvCxnSpPr>
          <p:cNvPr id="57" name="直線單箭頭接點 56"/>
          <p:cNvCxnSpPr/>
          <p:nvPr/>
        </p:nvCxnSpPr>
        <p:spPr>
          <a:xfrm>
            <a:off x="4449382" y="3157828"/>
            <a:ext cx="2016224" cy="200532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a:off x="5353749" y="3157828"/>
            <a:ext cx="2016224" cy="200532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6258116" y="3173772"/>
            <a:ext cx="2016224" cy="200532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15361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6449E2-4FAD-49F3-8D67-DFB711E291ED}"/>
              </a:ext>
            </a:extLst>
          </p:cNvPr>
          <p:cNvSpPr>
            <a:spLocks noGrp="1"/>
          </p:cNvSpPr>
          <p:nvPr>
            <p:ph type="title"/>
          </p:nvPr>
        </p:nvSpPr>
        <p:spPr/>
        <p:txBody>
          <a:bodyPr/>
          <a:lstStyle/>
          <a:p>
            <a:r>
              <a:rPr lang="en-US" altLang="zh-TW" dirty="0"/>
              <a:t>Pipeline Hazard </a:t>
            </a:r>
            <a:r>
              <a:rPr lang="en-US" altLang="zh-TW"/>
              <a:t>(Optional)</a:t>
            </a:r>
            <a:endParaRPr lang="zh-TW" altLang="en-US" dirty="0"/>
          </a:p>
        </p:txBody>
      </p:sp>
      <p:sp>
        <p:nvSpPr>
          <p:cNvPr id="3" name="內容版面配置區 2">
            <a:extLst>
              <a:ext uri="{FF2B5EF4-FFF2-40B4-BE49-F238E27FC236}">
                <a16:creationId xmlns:a16="http://schemas.microsoft.com/office/drawing/2014/main" id="{1D6E11C3-789F-40BB-9D58-DEC51AE9418F}"/>
              </a:ext>
            </a:extLst>
          </p:cNvPr>
          <p:cNvSpPr>
            <a:spLocks noGrp="1"/>
          </p:cNvSpPr>
          <p:nvPr>
            <p:ph idx="1"/>
          </p:nvPr>
        </p:nvSpPr>
        <p:spPr/>
        <p:txBody>
          <a:bodyPr/>
          <a:lstStyle/>
          <a:p>
            <a:r>
              <a:rPr lang="en-US" altLang="zh-TW" dirty="0"/>
              <a:t>More at computer organization</a:t>
            </a:r>
          </a:p>
          <a:p>
            <a:pPr lvl="1"/>
            <a:r>
              <a:rPr lang="en-US" altLang="zh-TW" dirty="0"/>
              <a:t>RAW … (Read after Write)</a:t>
            </a:r>
          </a:p>
        </p:txBody>
      </p:sp>
      <p:pic>
        <p:nvPicPr>
          <p:cNvPr id="4" name="圖片 3">
            <a:extLst>
              <a:ext uri="{FF2B5EF4-FFF2-40B4-BE49-F238E27FC236}">
                <a16:creationId xmlns:a16="http://schemas.microsoft.com/office/drawing/2014/main" id="{A5CFE1BC-C1B9-4B8E-AB24-944E2FA34DAA}"/>
              </a:ext>
            </a:extLst>
          </p:cNvPr>
          <p:cNvPicPr>
            <a:picLocks noChangeAspect="1"/>
          </p:cNvPicPr>
          <p:nvPr/>
        </p:nvPicPr>
        <p:blipFill>
          <a:blip r:embed="rId3"/>
          <a:stretch>
            <a:fillRect/>
          </a:stretch>
        </p:blipFill>
        <p:spPr>
          <a:xfrm>
            <a:off x="695400" y="2890838"/>
            <a:ext cx="4362450" cy="1933575"/>
          </a:xfrm>
          <a:prstGeom prst="rect">
            <a:avLst/>
          </a:prstGeom>
        </p:spPr>
      </p:pic>
    </p:spTree>
    <p:extLst>
      <p:ext uri="{BB962C8B-B14F-4D97-AF65-F5344CB8AC3E}">
        <p14:creationId xmlns:p14="http://schemas.microsoft.com/office/powerpoint/2010/main" val="330812700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Pipeline Conventions</a:t>
            </a:r>
            <a:endParaRPr lang="zh-TW" altLang="en-US" dirty="0"/>
          </a:p>
        </p:txBody>
      </p:sp>
      <p:sp>
        <p:nvSpPr>
          <p:cNvPr id="3" name="內容版面配置區 2"/>
          <p:cNvSpPr>
            <a:spLocks noGrp="1"/>
          </p:cNvSpPr>
          <p:nvPr>
            <p:ph idx="1"/>
          </p:nvPr>
        </p:nvSpPr>
        <p:spPr>
          <a:xfrm>
            <a:off x="609600" y="1357315"/>
            <a:ext cx="10972800" cy="3151806"/>
          </a:xfrm>
        </p:spPr>
        <p:txBody>
          <a:bodyPr>
            <a:normAutofit fontScale="85000" lnSpcReduction="20000"/>
          </a:bodyPr>
          <a:lstStyle/>
          <a:p>
            <a:r>
              <a:rPr lang="en-US" altLang="zh-TW" dirty="0"/>
              <a:t>DEFINITION:</a:t>
            </a:r>
          </a:p>
          <a:p>
            <a:pPr lvl="1"/>
            <a:r>
              <a:rPr lang="en-US" altLang="zh-TW" dirty="0"/>
              <a:t>a </a:t>
            </a:r>
            <a:r>
              <a:rPr lang="en-US" altLang="zh-TW" dirty="0">
                <a:solidFill>
                  <a:srgbClr val="FF0000"/>
                </a:solidFill>
              </a:rPr>
              <a:t>K-Stage Pipeline </a:t>
            </a:r>
            <a:r>
              <a:rPr lang="en-US" altLang="zh-TW" dirty="0"/>
              <a:t>(“K-pipeline”) is an acyclic circuit having exactly </a:t>
            </a:r>
            <a:r>
              <a:rPr lang="en-US" altLang="zh-TW" dirty="0">
                <a:solidFill>
                  <a:srgbClr val="FF0000"/>
                </a:solidFill>
              </a:rPr>
              <a:t>K </a:t>
            </a:r>
            <a:r>
              <a:rPr lang="en-US" altLang="zh-TW" dirty="0"/>
              <a:t> registers on every path from an input to an output.</a:t>
            </a:r>
          </a:p>
          <a:p>
            <a:pPr lvl="1"/>
            <a:r>
              <a:rPr lang="en-US" altLang="zh-TW" dirty="0"/>
              <a:t>a COMBINATIONAL CIRCUIT is thus an 0-stage pipeline.</a:t>
            </a:r>
          </a:p>
          <a:p>
            <a:r>
              <a:rPr lang="en-US" altLang="zh-TW" dirty="0"/>
              <a:t>CONVENTION:</a:t>
            </a:r>
          </a:p>
          <a:p>
            <a:pPr lvl="1"/>
            <a:r>
              <a:rPr lang="en-US" altLang="zh-TW" dirty="0"/>
              <a:t>Every pipeline stage, hence every K-Stage pipeline, has a register on its </a:t>
            </a:r>
            <a:r>
              <a:rPr lang="en-US" altLang="zh-TW" dirty="0">
                <a:solidFill>
                  <a:srgbClr val="FF0000"/>
                </a:solidFill>
              </a:rPr>
              <a:t>OUTPUT</a:t>
            </a:r>
            <a:r>
              <a:rPr lang="en-US" altLang="zh-TW" dirty="0"/>
              <a:t> (not on its input).</a:t>
            </a:r>
          </a:p>
          <a:p>
            <a:r>
              <a:rPr lang="en-US" altLang="zh-TW" dirty="0"/>
              <a:t>ALWAYS:</a:t>
            </a:r>
          </a:p>
          <a:p>
            <a:pPr lvl="1"/>
            <a:r>
              <a:rPr lang="en-US" altLang="zh-TW" dirty="0"/>
              <a:t>The </a:t>
            </a:r>
            <a:r>
              <a:rPr lang="en-US" altLang="zh-TW" dirty="0">
                <a:solidFill>
                  <a:srgbClr val="FF0000"/>
                </a:solidFill>
              </a:rPr>
              <a:t>CLOCK </a:t>
            </a:r>
            <a:r>
              <a:rPr lang="en-US" altLang="zh-TW" dirty="0"/>
              <a:t>common to all registers must have a period sufficient to  cover propagation over combinational paths PLUS (input) register </a:t>
            </a:r>
            <a:r>
              <a:rPr lang="en-US" altLang="zh-TW" dirty="0" err="1"/>
              <a:t>t</a:t>
            </a:r>
            <a:r>
              <a:rPr lang="en-US" altLang="zh-TW" baseline="-25000" dirty="0" err="1"/>
              <a:t>PD</a:t>
            </a:r>
            <a:r>
              <a:rPr lang="en-US" altLang="zh-TW" dirty="0"/>
              <a:t>  PLUS (output) register </a:t>
            </a:r>
            <a:r>
              <a:rPr lang="en-US" altLang="zh-TW" dirty="0" err="1"/>
              <a:t>t</a:t>
            </a:r>
            <a:r>
              <a:rPr lang="en-US" altLang="zh-TW" baseline="-25000" dirty="0" err="1"/>
              <a:t>SETUP</a:t>
            </a:r>
            <a:r>
              <a:rPr lang="en-US" altLang="zh-TW" dirty="0"/>
              <a:t>.</a:t>
            </a:r>
          </a:p>
          <a:p>
            <a:endParaRPr lang="zh-TW" altLang="en-US" dirty="0"/>
          </a:p>
        </p:txBody>
      </p:sp>
      <p:sp>
        <p:nvSpPr>
          <p:cNvPr id="4" name="矩形 3"/>
          <p:cNvSpPr/>
          <p:nvPr/>
        </p:nvSpPr>
        <p:spPr>
          <a:xfrm>
            <a:off x="1631504" y="5013176"/>
            <a:ext cx="8352928" cy="1200329"/>
          </a:xfrm>
          <a:prstGeom prst="rect">
            <a:avLst/>
          </a:prstGeom>
          <a:solidFill>
            <a:srgbClr val="FFFF00"/>
          </a:solidFill>
        </p:spPr>
        <p:txBody>
          <a:bodyPr wrap="square">
            <a:spAutoFit/>
          </a:bodyPr>
          <a:lstStyle/>
          <a:p>
            <a:r>
              <a:rPr lang="en-US" altLang="zh-TW" sz="2400" dirty="0"/>
              <a:t>The </a:t>
            </a:r>
            <a:r>
              <a:rPr lang="en-US" altLang="zh-TW" sz="2400" dirty="0">
                <a:solidFill>
                  <a:srgbClr val="FF0000"/>
                </a:solidFill>
              </a:rPr>
              <a:t>LATENCY</a:t>
            </a:r>
            <a:r>
              <a:rPr lang="en-US" altLang="zh-TW" sz="2400" dirty="0"/>
              <a:t> of a K-pipeline is K times the period of  the clock common to all registers.</a:t>
            </a:r>
          </a:p>
          <a:p>
            <a:r>
              <a:rPr lang="en-US" altLang="zh-TW" sz="2400" dirty="0"/>
              <a:t>The </a:t>
            </a:r>
            <a:r>
              <a:rPr lang="en-US" altLang="zh-TW" sz="2400" dirty="0">
                <a:solidFill>
                  <a:srgbClr val="FF0000"/>
                </a:solidFill>
              </a:rPr>
              <a:t>THROUGHPUT</a:t>
            </a:r>
            <a:r>
              <a:rPr lang="en-US" altLang="zh-TW" sz="2400" dirty="0"/>
              <a:t> of a K-pipeline is the frequency of  the clock.</a:t>
            </a:r>
          </a:p>
        </p:txBody>
      </p:sp>
    </p:spTree>
    <p:extLst>
      <p:ext uri="{BB962C8B-B14F-4D97-AF65-F5344CB8AC3E}">
        <p14:creationId xmlns:p14="http://schemas.microsoft.com/office/powerpoint/2010/main" val="324498627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Ill-formed pipelines</a:t>
            </a:r>
            <a:endParaRPr lang="zh-TW" altLang="en-US" dirty="0"/>
          </a:p>
        </p:txBody>
      </p:sp>
      <p:sp>
        <p:nvSpPr>
          <p:cNvPr id="4" name="object 3"/>
          <p:cNvSpPr/>
          <p:nvPr/>
        </p:nvSpPr>
        <p:spPr>
          <a:xfrm>
            <a:off x="3005327" y="2057400"/>
            <a:ext cx="685800" cy="914400"/>
          </a:xfrm>
          <a:custGeom>
            <a:avLst/>
            <a:gdLst/>
            <a:ahLst/>
            <a:cxnLst/>
            <a:rect l="l" t="t" r="r" b="b"/>
            <a:pathLst>
              <a:path w="685800" h="914400">
                <a:moveTo>
                  <a:pt x="685800" y="800100"/>
                </a:moveTo>
                <a:lnTo>
                  <a:pt x="685800" y="114299"/>
                </a:lnTo>
                <a:lnTo>
                  <a:pt x="676834" y="70080"/>
                </a:lnTo>
                <a:lnTo>
                  <a:pt x="652367" y="33718"/>
                </a:lnTo>
                <a:lnTo>
                  <a:pt x="616041" y="9072"/>
                </a:lnTo>
                <a:lnTo>
                  <a:pt x="571500" y="0"/>
                </a:lnTo>
                <a:lnTo>
                  <a:pt x="114300" y="0"/>
                </a:lnTo>
                <a:lnTo>
                  <a:pt x="69758" y="9072"/>
                </a:lnTo>
                <a:lnTo>
                  <a:pt x="33432" y="33718"/>
                </a:lnTo>
                <a:lnTo>
                  <a:pt x="8965" y="70080"/>
                </a:lnTo>
                <a:lnTo>
                  <a:pt x="0" y="114300"/>
                </a:lnTo>
                <a:lnTo>
                  <a:pt x="0" y="800100"/>
                </a:lnTo>
                <a:lnTo>
                  <a:pt x="8965" y="844641"/>
                </a:lnTo>
                <a:lnTo>
                  <a:pt x="33432" y="880967"/>
                </a:lnTo>
                <a:lnTo>
                  <a:pt x="69758" y="905434"/>
                </a:lnTo>
                <a:lnTo>
                  <a:pt x="114300" y="914400"/>
                </a:lnTo>
                <a:lnTo>
                  <a:pt x="571500" y="914400"/>
                </a:lnTo>
                <a:lnTo>
                  <a:pt x="616041" y="905434"/>
                </a:lnTo>
                <a:lnTo>
                  <a:pt x="652367" y="880967"/>
                </a:lnTo>
                <a:lnTo>
                  <a:pt x="676834" y="844641"/>
                </a:lnTo>
                <a:lnTo>
                  <a:pt x="685800" y="800100"/>
                </a:lnTo>
                <a:close/>
              </a:path>
            </a:pathLst>
          </a:custGeom>
          <a:solidFill>
            <a:srgbClr val="CCFFFF"/>
          </a:solidFill>
        </p:spPr>
        <p:txBody>
          <a:bodyPr wrap="square" lIns="0" tIns="0" rIns="0" bIns="0" rtlCol="0"/>
          <a:lstStyle/>
          <a:p>
            <a:endParaRPr/>
          </a:p>
        </p:txBody>
      </p:sp>
      <p:sp>
        <p:nvSpPr>
          <p:cNvPr id="5" name="object 4"/>
          <p:cNvSpPr/>
          <p:nvPr/>
        </p:nvSpPr>
        <p:spPr>
          <a:xfrm>
            <a:off x="2990850" y="2043683"/>
            <a:ext cx="715010" cy="942975"/>
          </a:xfrm>
          <a:custGeom>
            <a:avLst/>
            <a:gdLst/>
            <a:ahLst/>
            <a:cxnLst/>
            <a:rect l="l" t="t" r="r" b="b"/>
            <a:pathLst>
              <a:path w="715010" h="942975">
                <a:moveTo>
                  <a:pt x="762" y="820673"/>
                </a:moveTo>
                <a:lnTo>
                  <a:pt x="761" y="121919"/>
                </a:lnTo>
                <a:lnTo>
                  <a:pt x="0" y="128015"/>
                </a:lnTo>
                <a:lnTo>
                  <a:pt x="0" y="814577"/>
                </a:lnTo>
                <a:lnTo>
                  <a:pt x="762" y="820673"/>
                </a:lnTo>
                <a:close/>
              </a:path>
              <a:path w="715010" h="942975">
                <a:moveTo>
                  <a:pt x="714756" y="820673"/>
                </a:moveTo>
                <a:lnTo>
                  <a:pt x="714756" y="121919"/>
                </a:lnTo>
                <a:lnTo>
                  <a:pt x="713994" y="115061"/>
                </a:lnTo>
                <a:lnTo>
                  <a:pt x="701490" y="71180"/>
                </a:lnTo>
                <a:lnTo>
                  <a:pt x="674765" y="35118"/>
                </a:lnTo>
                <a:lnTo>
                  <a:pt x="637364" y="10263"/>
                </a:lnTo>
                <a:lnTo>
                  <a:pt x="592836" y="0"/>
                </a:lnTo>
                <a:lnTo>
                  <a:pt x="128778" y="0"/>
                </a:lnTo>
                <a:lnTo>
                  <a:pt x="85435" y="7319"/>
                </a:lnTo>
                <a:lnTo>
                  <a:pt x="47820" y="28665"/>
                </a:lnTo>
                <a:lnTo>
                  <a:pt x="19251" y="61205"/>
                </a:lnTo>
                <a:lnTo>
                  <a:pt x="3047" y="102107"/>
                </a:lnTo>
                <a:lnTo>
                  <a:pt x="761" y="115061"/>
                </a:lnTo>
                <a:lnTo>
                  <a:pt x="762" y="827531"/>
                </a:lnTo>
                <a:lnTo>
                  <a:pt x="13663" y="870882"/>
                </a:lnTo>
                <a:lnTo>
                  <a:pt x="28956" y="894801"/>
                </a:lnTo>
                <a:lnTo>
                  <a:pt x="28956" y="118871"/>
                </a:lnTo>
                <a:lnTo>
                  <a:pt x="30480" y="111251"/>
                </a:lnTo>
                <a:lnTo>
                  <a:pt x="30480" y="108965"/>
                </a:lnTo>
                <a:lnTo>
                  <a:pt x="33528" y="98297"/>
                </a:lnTo>
                <a:lnTo>
                  <a:pt x="33528" y="99059"/>
                </a:lnTo>
                <a:lnTo>
                  <a:pt x="36576" y="91135"/>
                </a:lnTo>
                <a:lnTo>
                  <a:pt x="36576" y="89915"/>
                </a:lnTo>
                <a:lnTo>
                  <a:pt x="40386" y="81660"/>
                </a:lnTo>
                <a:lnTo>
                  <a:pt x="41148" y="80009"/>
                </a:lnTo>
                <a:lnTo>
                  <a:pt x="41148" y="80295"/>
                </a:lnTo>
                <a:lnTo>
                  <a:pt x="46481" y="71627"/>
                </a:lnTo>
                <a:lnTo>
                  <a:pt x="46481" y="72008"/>
                </a:lnTo>
                <a:lnTo>
                  <a:pt x="51816" y="64007"/>
                </a:lnTo>
                <a:lnTo>
                  <a:pt x="51816" y="64693"/>
                </a:lnTo>
                <a:lnTo>
                  <a:pt x="57912" y="57988"/>
                </a:lnTo>
                <a:lnTo>
                  <a:pt x="58674" y="57149"/>
                </a:lnTo>
                <a:lnTo>
                  <a:pt x="65532" y="51053"/>
                </a:lnTo>
                <a:lnTo>
                  <a:pt x="65532" y="51244"/>
                </a:lnTo>
                <a:lnTo>
                  <a:pt x="72390" y="46100"/>
                </a:lnTo>
                <a:lnTo>
                  <a:pt x="72390" y="45719"/>
                </a:lnTo>
                <a:lnTo>
                  <a:pt x="80772" y="40830"/>
                </a:lnTo>
                <a:lnTo>
                  <a:pt x="80772" y="40385"/>
                </a:lnTo>
                <a:lnTo>
                  <a:pt x="90677" y="35813"/>
                </a:lnTo>
                <a:lnTo>
                  <a:pt x="90678" y="36031"/>
                </a:lnTo>
                <a:lnTo>
                  <a:pt x="98297" y="33310"/>
                </a:lnTo>
                <a:lnTo>
                  <a:pt x="98297" y="32765"/>
                </a:lnTo>
                <a:lnTo>
                  <a:pt x="108204" y="30784"/>
                </a:lnTo>
                <a:lnTo>
                  <a:pt x="108204" y="30479"/>
                </a:lnTo>
                <a:lnTo>
                  <a:pt x="118110" y="29159"/>
                </a:lnTo>
                <a:lnTo>
                  <a:pt x="118110" y="28955"/>
                </a:lnTo>
                <a:lnTo>
                  <a:pt x="123444" y="28289"/>
                </a:lnTo>
                <a:lnTo>
                  <a:pt x="592074" y="28302"/>
                </a:lnTo>
                <a:lnTo>
                  <a:pt x="596646" y="28955"/>
                </a:lnTo>
                <a:lnTo>
                  <a:pt x="607314" y="30479"/>
                </a:lnTo>
                <a:lnTo>
                  <a:pt x="607314" y="30806"/>
                </a:lnTo>
                <a:lnTo>
                  <a:pt x="616458" y="32765"/>
                </a:lnTo>
                <a:lnTo>
                  <a:pt x="616458" y="33310"/>
                </a:lnTo>
                <a:lnTo>
                  <a:pt x="624078" y="36031"/>
                </a:lnTo>
                <a:lnTo>
                  <a:pt x="624078" y="35813"/>
                </a:lnTo>
                <a:lnTo>
                  <a:pt x="634746" y="40385"/>
                </a:lnTo>
                <a:lnTo>
                  <a:pt x="634746" y="41274"/>
                </a:lnTo>
                <a:lnTo>
                  <a:pt x="641604" y="45275"/>
                </a:lnTo>
                <a:lnTo>
                  <a:pt x="641604" y="44957"/>
                </a:lnTo>
                <a:lnTo>
                  <a:pt x="649224" y="51192"/>
                </a:lnTo>
                <a:lnTo>
                  <a:pt x="649224" y="51053"/>
                </a:lnTo>
                <a:lnTo>
                  <a:pt x="657606" y="57911"/>
                </a:lnTo>
                <a:lnTo>
                  <a:pt x="657606" y="58826"/>
                </a:lnTo>
                <a:lnTo>
                  <a:pt x="662940" y="64693"/>
                </a:lnTo>
                <a:lnTo>
                  <a:pt x="662940" y="64007"/>
                </a:lnTo>
                <a:lnTo>
                  <a:pt x="669036" y="72135"/>
                </a:lnTo>
                <a:lnTo>
                  <a:pt x="669036" y="71627"/>
                </a:lnTo>
                <a:lnTo>
                  <a:pt x="673608" y="80118"/>
                </a:lnTo>
                <a:lnTo>
                  <a:pt x="678942" y="89915"/>
                </a:lnTo>
                <a:lnTo>
                  <a:pt x="678942" y="91135"/>
                </a:lnTo>
                <a:lnTo>
                  <a:pt x="681990" y="99059"/>
                </a:lnTo>
                <a:lnTo>
                  <a:pt x="681990" y="100964"/>
                </a:lnTo>
                <a:lnTo>
                  <a:pt x="684276" y="108965"/>
                </a:lnTo>
                <a:lnTo>
                  <a:pt x="684276" y="107441"/>
                </a:lnTo>
                <a:lnTo>
                  <a:pt x="685800" y="118871"/>
                </a:lnTo>
                <a:lnTo>
                  <a:pt x="685800" y="893269"/>
                </a:lnTo>
                <a:lnTo>
                  <a:pt x="704217" y="865322"/>
                </a:lnTo>
                <a:lnTo>
                  <a:pt x="714756" y="820673"/>
                </a:lnTo>
                <a:close/>
              </a:path>
              <a:path w="715010" h="942975">
                <a:moveTo>
                  <a:pt x="29718" y="118109"/>
                </a:moveTo>
                <a:lnTo>
                  <a:pt x="28956" y="118871"/>
                </a:lnTo>
                <a:lnTo>
                  <a:pt x="28956" y="123443"/>
                </a:lnTo>
                <a:lnTo>
                  <a:pt x="29718" y="118109"/>
                </a:lnTo>
                <a:close/>
              </a:path>
              <a:path w="715010" h="942975">
                <a:moveTo>
                  <a:pt x="29718" y="824483"/>
                </a:moveTo>
                <a:lnTo>
                  <a:pt x="28956" y="819149"/>
                </a:lnTo>
                <a:lnTo>
                  <a:pt x="28956" y="823721"/>
                </a:lnTo>
                <a:lnTo>
                  <a:pt x="29718" y="824483"/>
                </a:lnTo>
                <a:close/>
              </a:path>
              <a:path w="715010" h="942975">
                <a:moveTo>
                  <a:pt x="31242" y="835151"/>
                </a:moveTo>
                <a:lnTo>
                  <a:pt x="28956" y="823721"/>
                </a:lnTo>
                <a:lnTo>
                  <a:pt x="28956" y="894801"/>
                </a:lnTo>
                <a:lnTo>
                  <a:pt x="30480" y="896750"/>
                </a:lnTo>
                <a:lnTo>
                  <a:pt x="30480" y="833627"/>
                </a:lnTo>
                <a:lnTo>
                  <a:pt x="31242" y="835151"/>
                </a:lnTo>
                <a:close/>
              </a:path>
              <a:path w="715010" h="942975">
                <a:moveTo>
                  <a:pt x="31242" y="107441"/>
                </a:moveTo>
                <a:lnTo>
                  <a:pt x="30480" y="108965"/>
                </a:lnTo>
                <a:lnTo>
                  <a:pt x="30480" y="111251"/>
                </a:lnTo>
                <a:lnTo>
                  <a:pt x="31242" y="107441"/>
                </a:lnTo>
                <a:close/>
              </a:path>
              <a:path w="715010" h="942975">
                <a:moveTo>
                  <a:pt x="37338" y="853439"/>
                </a:moveTo>
                <a:lnTo>
                  <a:pt x="33528" y="843533"/>
                </a:lnTo>
                <a:lnTo>
                  <a:pt x="33528" y="844295"/>
                </a:lnTo>
                <a:lnTo>
                  <a:pt x="30480" y="833627"/>
                </a:lnTo>
                <a:lnTo>
                  <a:pt x="30480" y="896750"/>
                </a:lnTo>
                <a:lnTo>
                  <a:pt x="32969" y="899933"/>
                </a:lnTo>
                <a:lnTo>
                  <a:pt x="36576" y="903396"/>
                </a:lnTo>
                <a:lnTo>
                  <a:pt x="36576" y="852677"/>
                </a:lnTo>
                <a:lnTo>
                  <a:pt x="37338" y="853439"/>
                </a:lnTo>
                <a:close/>
              </a:path>
              <a:path w="715010" h="942975">
                <a:moveTo>
                  <a:pt x="37338" y="89153"/>
                </a:moveTo>
                <a:lnTo>
                  <a:pt x="36576" y="89915"/>
                </a:lnTo>
                <a:lnTo>
                  <a:pt x="36576" y="91135"/>
                </a:lnTo>
                <a:lnTo>
                  <a:pt x="37338" y="89153"/>
                </a:lnTo>
                <a:close/>
              </a:path>
              <a:path w="715010" h="942975">
                <a:moveTo>
                  <a:pt x="41148" y="907785"/>
                </a:moveTo>
                <a:lnTo>
                  <a:pt x="41148" y="862583"/>
                </a:lnTo>
                <a:lnTo>
                  <a:pt x="40386" y="861059"/>
                </a:lnTo>
                <a:lnTo>
                  <a:pt x="36576" y="852677"/>
                </a:lnTo>
                <a:lnTo>
                  <a:pt x="36576" y="903396"/>
                </a:lnTo>
                <a:lnTo>
                  <a:pt x="41148" y="907785"/>
                </a:lnTo>
                <a:close/>
              </a:path>
              <a:path w="715010" h="942975">
                <a:moveTo>
                  <a:pt x="41148" y="80009"/>
                </a:moveTo>
                <a:lnTo>
                  <a:pt x="40386" y="81533"/>
                </a:lnTo>
                <a:lnTo>
                  <a:pt x="40620" y="81152"/>
                </a:lnTo>
                <a:lnTo>
                  <a:pt x="41148" y="80009"/>
                </a:lnTo>
                <a:close/>
              </a:path>
              <a:path w="715010" h="942975">
                <a:moveTo>
                  <a:pt x="40620" y="81153"/>
                </a:moveTo>
                <a:lnTo>
                  <a:pt x="40386" y="81533"/>
                </a:lnTo>
                <a:lnTo>
                  <a:pt x="40620" y="81153"/>
                </a:lnTo>
                <a:close/>
              </a:path>
              <a:path w="715010" h="942975">
                <a:moveTo>
                  <a:pt x="40620" y="861440"/>
                </a:moveTo>
                <a:lnTo>
                  <a:pt x="40386" y="860932"/>
                </a:lnTo>
                <a:lnTo>
                  <a:pt x="40620" y="861440"/>
                </a:lnTo>
                <a:close/>
              </a:path>
              <a:path w="715010" h="942975">
                <a:moveTo>
                  <a:pt x="41148" y="862583"/>
                </a:moveTo>
                <a:lnTo>
                  <a:pt x="40620" y="861440"/>
                </a:lnTo>
                <a:lnTo>
                  <a:pt x="40386" y="861059"/>
                </a:lnTo>
                <a:lnTo>
                  <a:pt x="41148" y="862583"/>
                </a:lnTo>
                <a:close/>
              </a:path>
              <a:path w="715010" h="942975">
                <a:moveTo>
                  <a:pt x="41148" y="80295"/>
                </a:moveTo>
                <a:lnTo>
                  <a:pt x="41148" y="80009"/>
                </a:lnTo>
                <a:lnTo>
                  <a:pt x="40620" y="81153"/>
                </a:lnTo>
                <a:lnTo>
                  <a:pt x="41148" y="80295"/>
                </a:lnTo>
                <a:close/>
              </a:path>
              <a:path w="715010" h="942975">
                <a:moveTo>
                  <a:pt x="46482" y="912906"/>
                </a:moveTo>
                <a:lnTo>
                  <a:pt x="46482" y="870965"/>
                </a:lnTo>
                <a:lnTo>
                  <a:pt x="40620" y="861440"/>
                </a:lnTo>
                <a:lnTo>
                  <a:pt x="41148" y="862583"/>
                </a:lnTo>
                <a:lnTo>
                  <a:pt x="41148" y="907785"/>
                </a:lnTo>
                <a:lnTo>
                  <a:pt x="46482" y="912906"/>
                </a:lnTo>
                <a:close/>
              </a:path>
              <a:path w="715010" h="942975">
                <a:moveTo>
                  <a:pt x="46481" y="72008"/>
                </a:moveTo>
                <a:lnTo>
                  <a:pt x="46481" y="71627"/>
                </a:lnTo>
                <a:lnTo>
                  <a:pt x="45719" y="73151"/>
                </a:lnTo>
                <a:lnTo>
                  <a:pt x="46481" y="72008"/>
                </a:lnTo>
                <a:close/>
              </a:path>
              <a:path w="715010" h="942975">
                <a:moveTo>
                  <a:pt x="51816" y="916803"/>
                </a:moveTo>
                <a:lnTo>
                  <a:pt x="51816" y="878585"/>
                </a:lnTo>
                <a:lnTo>
                  <a:pt x="45720" y="869441"/>
                </a:lnTo>
                <a:lnTo>
                  <a:pt x="46482" y="870965"/>
                </a:lnTo>
                <a:lnTo>
                  <a:pt x="46482" y="912906"/>
                </a:lnTo>
                <a:lnTo>
                  <a:pt x="47244" y="913637"/>
                </a:lnTo>
                <a:lnTo>
                  <a:pt x="51816" y="916803"/>
                </a:lnTo>
                <a:close/>
              </a:path>
              <a:path w="715010" h="942975">
                <a:moveTo>
                  <a:pt x="51816" y="64693"/>
                </a:moveTo>
                <a:lnTo>
                  <a:pt x="51816" y="64007"/>
                </a:lnTo>
                <a:lnTo>
                  <a:pt x="51053" y="65531"/>
                </a:lnTo>
                <a:lnTo>
                  <a:pt x="51816" y="64693"/>
                </a:lnTo>
                <a:close/>
              </a:path>
              <a:path w="715010" h="942975">
                <a:moveTo>
                  <a:pt x="58674" y="921475"/>
                </a:moveTo>
                <a:lnTo>
                  <a:pt x="58674" y="885443"/>
                </a:lnTo>
                <a:lnTo>
                  <a:pt x="57912" y="884681"/>
                </a:lnTo>
                <a:lnTo>
                  <a:pt x="51054" y="877061"/>
                </a:lnTo>
                <a:lnTo>
                  <a:pt x="51816" y="878585"/>
                </a:lnTo>
                <a:lnTo>
                  <a:pt x="51816" y="916803"/>
                </a:lnTo>
                <a:lnTo>
                  <a:pt x="57150" y="920495"/>
                </a:lnTo>
                <a:lnTo>
                  <a:pt x="58674" y="921475"/>
                </a:lnTo>
                <a:close/>
              </a:path>
              <a:path w="715010" h="942975">
                <a:moveTo>
                  <a:pt x="58674" y="57149"/>
                </a:moveTo>
                <a:lnTo>
                  <a:pt x="57912" y="57911"/>
                </a:lnTo>
                <a:lnTo>
                  <a:pt x="58292" y="57569"/>
                </a:lnTo>
                <a:lnTo>
                  <a:pt x="58674" y="57149"/>
                </a:lnTo>
                <a:close/>
              </a:path>
              <a:path w="715010" h="942975">
                <a:moveTo>
                  <a:pt x="58292" y="57569"/>
                </a:moveTo>
                <a:lnTo>
                  <a:pt x="57912" y="57911"/>
                </a:lnTo>
                <a:lnTo>
                  <a:pt x="58292" y="57569"/>
                </a:lnTo>
                <a:close/>
              </a:path>
              <a:path w="715010" h="942975">
                <a:moveTo>
                  <a:pt x="58292" y="885024"/>
                </a:moveTo>
                <a:lnTo>
                  <a:pt x="57912" y="884605"/>
                </a:lnTo>
                <a:lnTo>
                  <a:pt x="58292" y="885024"/>
                </a:lnTo>
                <a:close/>
              </a:path>
              <a:path w="715010" h="942975">
                <a:moveTo>
                  <a:pt x="58674" y="885443"/>
                </a:moveTo>
                <a:lnTo>
                  <a:pt x="58292" y="885024"/>
                </a:lnTo>
                <a:lnTo>
                  <a:pt x="57912" y="884681"/>
                </a:lnTo>
                <a:lnTo>
                  <a:pt x="58674" y="885443"/>
                </a:lnTo>
                <a:close/>
              </a:path>
              <a:path w="715010" h="942975">
                <a:moveTo>
                  <a:pt x="58674" y="57226"/>
                </a:moveTo>
                <a:lnTo>
                  <a:pt x="58292" y="57569"/>
                </a:lnTo>
                <a:lnTo>
                  <a:pt x="58674" y="57226"/>
                </a:lnTo>
                <a:close/>
              </a:path>
              <a:path w="715010" h="942975">
                <a:moveTo>
                  <a:pt x="65532" y="925884"/>
                </a:moveTo>
                <a:lnTo>
                  <a:pt x="65532" y="891539"/>
                </a:lnTo>
                <a:lnTo>
                  <a:pt x="58292" y="885024"/>
                </a:lnTo>
                <a:lnTo>
                  <a:pt x="58674" y="885443"/>
                </a:lnTo>
                <a:lnTo>
                  <a:pt x="58674" y="921475"/>
                </a:lnTo>
                <a:lnTo>
                  <a:pt x="65532" y="925884"/>
                </a:lnTo>
                <a:close/>
              </a:path>
              <a:path w="715010" h="942975">
                <a:moveTo>
                  <a:pt x="65532" y="51244"/>
                </a:moveTo>
                <a:lnTo>
                  <a:pt x="65532" y="51053"/>
                </a:lnTo>
                <a:lnTo>
                  <a:pt x="64769" y="51815"/>
                </a:lnTo>
                <a:lnTo>
                  <a:pt x="65532" y="51244"/>
                </a:lnTo>
                <a:close/>
              </a:path>
              <a:path w="715010" h="942975">
                <a:moveTo>
                  <a:pt x="73914" y="897635"/>
                </a:moveTo>
                <a:lnTo>
                  <a:pt x="64770" y="890777"/>
                </a:lnTo>
                <a:lnTo>
                  <a:pt x="65532" y="891539"/>
                </a:lnTo>
                <a:lnTo>
                  <a:pt x="65532" y="925884"/>
                </a:lnTo>
                <a:lnTo>
                  <a:pt x="67818" y="927353"/>
                </a:lnTo>
                <a:lnTo>
                  <a:pt x="72390" y="929463"/>
                </a:lnTo>
                <a:lnTo>
                  <a:pt x="72390" y="896873"/>
                </a:lnTo>
                <a:lnTo>
                  <a:pt x="73914" y="897635"/>
                </a:lnTo>
                <a:close/>
              </a:path>
              <a:path w="715010" h="942975">
                <a:moveTo>
                  <a:pt x="73914" y="44957"/>
                </a:moveTo>
                <a:lnTo>
                  <a:pt x="72390" y="45719"/>
                </a:lnTo>
                <a:lnTo>
                  <a:pt x="72390" y="46100"/>
                </a:lnTo>
                <a:lnTo>
                  <a:pt x="73914" y="44957"/>
                </a:lnTo>
                <a:close/>
              </a:path>
              <a:path w="715010" h="942975">
                <a:moveTo>
                  <a:pt x="81534" y="933681"/>
                </a:moveTo>
                <a:lnTo>
                  <a:pt x="81534" y="902207"/>
                </a:lnTo>
                <a:lnTo>
                  <a:pt x="72390" y="896873"/>
                </a:lnTo>
                <a:lnTo>
                  <a:pt x="72390" y="929463"/>
                </a:lnTo>
                <a:lnTo>
                  <a:pt x="81534" y="933681"/>
                </a:lnTo>
                <a:close/>
              </a:path>
              <a:path w="715010" h="942975">
                <a:moveTo>
                  <a:pt x="81534" y="40385"/>
                </a:moveTo>
                <a:lnTo>
                  <a:pt x="80772" y="40385"/>
                </a:lnTo>
                <a:lnTo>
                  <a:pt x="80772" y="40830"/>
                </a:lnTo>
                <a:lnTo>
                  <a:pt x="81534" y="40385"/>
                </a:lnTo>
                <a:close/>
              </a:path>
              <a:path w="715010" h="942975">
                <a:moveTo>
                  <a:pt x="90678" y="936890"/>
                </a:moveTo>
                <a:lnTo>
                  <a:pt x="90678" y="906779"/>
                </a:lnTo>
                <a:lnTo>
                  <a:pt x="89154" y="906017"/>
                </a:lnTo>
                <a:lnTo>
                  <a:pt x="80772" y="901445"/>
                </a:lnTo>
                <a:lnTo>
                  <a:pt x="81534" y="902207"/>
                </a:lnTo>
                <a:lnTo>
                  <a:pt x="81534" y="933681"/>
                </a:lnTo>
                <a:lnTo>
                  <a:pt x="83197" y="934448"/>
                </a:lnTo>
                <a:lnTo>
                  <a:pt x="90678" y="936890"/>
                </a:lnTo>
                <a:close/>
              </a:path>
              <a:path w="715010" h="942975">
                <a:moveTo>
                  <a:pt x="90678" y="36031"/>
                </a:moveTo>
                <a:lnTo>
                  <a:pt x="90677" y="35813"/>
                </a:lnTo>
                <a:lnTo>
                  <a:pt x="89154" y="36575"/>
                </a:lnTo>
                <a:lnTo>
                  <a:pt x="90678" y="36031"/>
                </a:lnTo>
                <a:close/>
              </a:path>
              <a:path w="715010" h="942975">
                <a:moveTo>
                  <a:pt x="89477" y="906133"/>
                </a:moveTo>
                <a:lnTo>
                  <a:pt x="89154" y="905959"/>
                </a:lnTo>
                <a:lnTo>
                  <a:pt x="89477" y="906133"/>
                </a:lnTo>
                <a:close/>
              </a:path>
              <a:path w="715010" h="942975">
                <a:moveTo>
                  <a:pt x="90678" y="906779"/>
                </a:moveTo>
                <a:lnTo>
                  <a:pt x="89477" y="906133"/>
                </a:lnTo>
                <a:lnTo>
                  <a:pt x="89154" y="906017"/>
                </a:lnTo>
                <a:lnTo>
                  <a:pt x="90678" y="906779"/>
                </a:lnTo>
                <a:close/>
              </a:path>
              <a:path w="715010" h="942975">
                <a:moveTo>
                  <a:pt x="99822" y="909827"/>
                </a:moveTo>
                <a:lnTo>
                  <a:pt x="89477" y="906133"/>
                </a:lnTo>
                <a:lnTo>
                  <a:pt x="90678" y="906779"/>
                </a:lnTo>
                <a:lnTo>
                  <a:pt x="90678" y="936890"/>
                </a:lnTo>
                <a:lnTo>
                  <a:pt x="97335" y="939064"/>
                </a:lnTo>
                <a:lnTo>
                  <a:pt x="98298" y="939234"/>
                </a:lnTo>
                <a:lnTo>
                  <a:pt x="98298" y="909827"/>
                </a:lnTo>
                <a:lnTo>
                  <a:pt x="99822" y="909827"/>
                </a:lnTo>
                <a:close/>
              </a:path>
              <a:path w="715010" h="942975">
                <a:moveTo>
                  <a:pt x="99822" y="32765"/>
                </a:moveTo>
                <a:lnTo>
                  <a:pt x="98297" y="32765"/>
                </a:lnTo>
                <a:lnTo>
                  <a:pt x="98297" y="33310"/>
                </a:lnTo>
                <a:lnTo>
                  <a:pt x="99822" y="32765"/>
                </a:lnTo>
                <a:close/>
              </a:path>
              <a:path w="715010" h="942975">
                <a:moveTo>
                  <a:pt x="109728" y="912113"/>
                </a:moveTo>
                <a:lnTo>
                  <a:pt x="98298" y="909827"/>
                </a:lnTo>
                <a:lnTo>
                  <a:pt x="98298" y="939234"/>
                </a:lnTo>
                <a:lnTo>
                  <a:pt x="108204" y="940976"/>
                </a:lnTo>
                <a:lnTo>
                  <a:pt x="108204" y="912113"/>
                </a:lnTo>
                <a:lnTo>
                  <a:pt x="109728" y="912113"/>
                </a:lnTo>
                <a:close/>
              </a:path>
              <a:path w="715010" h="942975">
                <a:moveTo>
                  <a:pt x="109728" y="30479"/>
                </a:moveTo>
                <a:lnTo>
                  <a:pt x="108204" y="30479"/>
                </a:lnTo>
                <a:lnTo>
                  <a:pt x="108204" y="30784"/>
                </a:lnTo>
                <a:lnTo>
                  <a:pt x="109728" y="30479"/>
                </a:lnTo>
                <a:close/>
              </a:path>
              <a:path w="715010" h="942975">
                <a:moveTo>
                  <a:pt x="119634" y="913637"/>
                </a:moveTo>
                <a:lnTo>
                  <a:pt x="108204" y="912113"/>
                </a:lnTo>
                <a:lnTo>
                  <a:pt x="108204" y="940976"/>
                </a:lnTo>
                <a:lnTo>
                  <a:pt x="111955" y="941636"/>
                </a:lnTo>
                <a:lnTo>
                  <a:pt x="118110" y="941986"/>
                </a:lnTo>
                <a:lnTo>
                  <a:pt x="118110" y="913637"/>
                </a:lnTo>
                <a:lnTo>
                  <a:pt x="119634" y="913637"/>
                </a:lnTo>
                <a:close/>
              </a:path>
              <a:path w="715010" h="942975">
                <a:moveTo>
                  <a:pt x="119634" y="28955"/>
                </a:moveTo>
                <a:lnTo>
                  <a:pt x="118110" y="28955"/>
                </a:lnTo>
                <a:lnTo>
                  <a:pt x="118110" y="29159"/>
                </a:lnTo>
                <a:lnTo>
                  <a:pt x="119634" y="28955"/>
                </a:lnTo>
                <a:close/>
              </a:path>
              <a:path w="715010" h="942975">
                <a:moveTo>
                  <a:pt x="592074" y="942593"/>
                </a:moveTo>
                <a:lnTo>
                  <a:pt x="592074" y="914399"/>
                </a:lnTo>
                <a:lnTo>
                  <a:pt x="123444" y="914399"/>
                </a:lnTo>
                <a:lnTo>
                  <a:pt x="118110" y="913637"/>
                </a:lnTo>
                <a:lnTo>
                  <a:pt x="118110" y="941986"/>
                </a:lnTo>
                <a:lnTo>
                  <a:pt x="128778" y="942593"/>
                </a:lnTo>
                <a:lnTo>
                  <a:pt x="592074" y="942593"/>
                </a:lnTo>
                <a:close/>
              </a:path>
              <a:path w="715010" h="942975">
                <a:moveTo>
                  <a:pt x="124205" y="28193"/>
                </a:moveTo>
                <a:lnTo>
                  <a:pt x="123444" y="28193"/>
                </a:lnTo>
                <a:lnTo>
                  <a:pt x="124205" y="28193"/>
                </a:lnTo>
                <a:close/>
              </a:path>
              <a:path w="715010" h="942975">
                <a:moveTo>
                  <a:pt x="124206" y="914399"/>
                </a:moveTo>
                <a:lnTo>
                  <a:pt x="123444" y="914304"/>
                </a:lnTo>
                <a:lnTo>
                  <a:pt x="124206" y="914399"/>
                </a:lnTo>
                <a:close/>
              </a:path>
              <a:path w="715010" h="942975">
                <a:moveTo>
                  <a:pt x="592074" y="28302"/>
                </a:moveTo>
                <a:lnTo>
                  <a:pt x="591312" y="28193"/>
                </a:lnTo>
                <a:lnTo>
                  <a:pt x="592074" y="28302"/>
                </a:lnTo>
                <a:close/>
              </a:path>
              <a:path w="715010" h="942975">
                <a:moveTo>
                  <a:pt x="596646" y="942170"/>
                </a:moveTo>
                <a:lnTo>
                  <a:pt x="596646" y="913637"/>
                </a:lnTo>
                <a:lnTo>
                  <a:pt x="591312" y="914399"/>
                </a:lnTo>
                <a:lnTo>
                  <a:pt x="592074" y="914399"/>
                </a:lnTo>
                <a:lnTo>
                  <a:pt x="592074" y="942593"/>
                </a:lnTo>
                <a:lnTo>
                  <a:pt x="592836" y="942593"/>
                </a:lnTo>
                <a:lnTo>
                  <a:pt x="596646" y="942170"/>
                </a:lnTo>
                <a:close/>
              </a:path>
              <a:path w="715010" h="942975">
                <a:moveTo>
                  <a:pt x="596646" y="29057"/>
                </a:moveTo>
                <a:lnTo>
                  <a:pt x="595884" y="28955"/>
                </a:lnTo>
                <a:lnTo>
                  <a:pt x="596646" y="29057"/>
                </a:lnTo>
                <a:close/>
              </a:path>
              <a:path w="715010" h="942975">
                <a:moveTo>
                  <a:pt x="607314" y="939679"/>
                </a:moveTo>
                <a:lnTo>
                  <a:pt x="607314" y="912113"/>
                </a:lnTo>
                <a:lnTo>
                  <a:pt x="595884" y="913637"/>
                </a:lnTo>
                <a:lnTo>
                  <a:pt x="596646" y="913637"/>
                </a:lnTo>
                <a:lnTo>
                  <a:pt x="596646" y="942170"/>
                </a:lnTo>
                <a:lnTo>
                  <a:pt x="599694" y="941831"/>
                </a:lnTo>
                <a:lnTo>
                  <a:pt x="607314" y="939679"/>
                </a:lnTo>
                <a:close/>
              </a:path>
              <a:path w="715010" h="942975">
                <a:moveTo>
                  <a:pt x="607314" y="30806"/>
                </a:moveTo>
                <a:lnTo>
                  <a:pt x="607314" y="30479"/>
                </a:lnTo>
                <a:lnTo>
                  <a:pt x="605790" y="30479"/>
                </a:lnTo>
                <a:lnTo>
                  <a:pt x="607314" y="30806"/>
                </a:lnTo>
                <a:close/>
              </a:path>
              <a:path w="715010" h="942975">
                <a:moveTo>
                  <a:pt x="616458" y="937096"/>
                </a:moveTo>
                <a:lnTo>
                  <a:pt x="616458" y="909827"/>
                </a:lnTo>
                <a:lnTo>
                  <a:pt x="605790" y="912113"/>
                </a:lnTo>
                <a:lnTo>
                  <a:pt x="607314" y="912113"/>
                </a:lnTo>
                <a:lnTo>
                  <a:pt x="607314" y="939679"/>
                </a:lnTo>
                <a:lnTo>
                  <a:pt x="616458" y="937096"/>
                </a:lnTo>
                <a:close/>
              </a:path>
              <a:path w="715010" h="942975">
                <a:moveTo>
                  <a:pt x="616458" y="33310"/>
                </a:moveTo>
                <a:lnTo>
                  <a:pt x="616458" y="32765"/>
                </a:lnTo>
                <a:lnTo>
                  <a:pt x="614934" y="32765"/>
                </a:lnTo>
                <a:lnTo>
                  <a:pt x="616458" y="33310"/>
                </a:lnTo>
                <a:close/>
              </a:path>
              <a:path w="715010" h="942975">
                <a:moveTo>
                  <a:pt x="625601" y="906017"/>
                </a:moveTo>
                <a:lnTo>
                  <a:pt x="614934" y="909827"/>
                </a:lnTo>
                <a:lnTo>
                  <a:pt x="616458" y="909827"/>
                </a:lnTo>
                <a:lnTo>
                  <a:pt x="616458" y="937096"/>
                </a:lnTo>
                <a:lnTo>
                  <a:pt x="624078" y="934944"/>
                </a:lnTo>
                <a:lnTo>
                  <a:pt x="624078" y="906779"/>
                </a:lnTo>
                <a:lnTo>
                  <a:pt x="625601" y="906017"/>
                </a:lnTo>
                <a:close/>
              </a:path>
              <a:path w="715010" h="942975">
                <a:moveTo>
                  <a:pt x="625601" y="36575"/>
                </a:moveTo>
                <a:lnTo>
                  <a:pt x="624078" y="35813"/>
                </a:lnTo>
                <a:lnTo>
                  <a:pt x="624078" y="36031"/>
                </a:lnTo>
                <a:lnTo>
                  <a:pt x="625601" y="36575"/>
                </a:lnTo>
                <a:close/>
              </a:path>
              <a:path w="715010" h="942975">
                <a:moveTo>
                  <a:pt x="634746" y="931931"/>
                </a:moveTo>
                <a:lnTo>
                  <a:pt x="634746" y="901445"/>
                </a:lnTo>
                <a:lnTo>
                  <a:pt x="624078" y="906779"/>
                </a:lnTo>
                <a:lnTo>
                  <a:pt x="624078" y="934944"/>
                </a:lnTo>
                <a:lnTo>
                  <a:pt x="634746" y="931931"/>
                </a:lnTo>
                <a:close/>
              </a:path>
              <a:path w="715010" h="942975">
                <a:moveTo>
                  <a:pt x="634746" y="41274"/>
                </a:moveTo>
                <a:lnTo>
                  <a:pt x="634746" y="40385"/>
                </a:lnTo>
                <a:lnTo>
                  <a:pt x="633222" y="40385"/>
                </a:lnTo>
                <a:lnTo>
                  <a:pt x="634746" y="41274"/>
                </a:lnTo>
                <a:close/>
              </a:path>
              <a:path w="715010" h="942975">
                <a:moveTo>
                  <a:pt x="642366" y="896873"/>
                </a:moveTo>
                <a:lnTo>
                  <a:pt x="633222" y="902207"/>
                </a:lnTo>
                <a:lnTo>
                  <a:pt x="634746" y="901445"/>
                </a:lnTo>
                <a:lnTo>
                  <a:pt x="634746" y="931931"/>
                </a:lnTo>
                <a:lnTo>
                  <a:pt x="641604" y="929993"/>
                </a:lnTo>
                <a:lnTo>
                  <a:pt x="641604" y="897635"/>
                </a:lnTo>
                <a:lnTo>
                  <a:pt x="642366" y="896873"/>
                </a:lnTo>
                <a:close/>
              </a:path>
              <a:path w="715010" h="942975">
                <a:moveTo>
                  <a:pt x="642366" y="45719"/>
                </a:moveTo>
                <a:lnTo>
                  <a:pt x="641604" y="44957"/>
                </a:lnTo>
                <a:lnTo>
                  <a:pt x="641604" y="45275"/>
                </a:lnTo>
                <a:lnTo>
                  <a:pt x="642366" y="45719"/>
                </a:lnTo>
                <a:close/>
              </a:path>
              <a:path w="715010" h="942975">
                <a:moveTo>
                  <a:pt x="649986" y="890777"/>
                </a:moveTo>
                <a:lnTo>
                  <a:pt x="641604" y="897635"/>
                </a:lnTo>
                <a:lnTo>
                  <a:pt x="641604" y="929993"/>
                </a:lnTo>
                <a:lnTo>
                  <a:pt x="643750" y="929387"/>
                </a:lnTo>
                <a:lnTo>
                  <a:pt x="649224" y="925313"/>
                </a:lnTo>
                <a:lnTo>
                  <a:pt x="649224" y="891539"/>
                </a:lnTo>
                <a:lnTo>
                  <a:pt x="649986" y="890777"/>
                </a:lnTo>
                <a:close/>
              </a:path>
              <a:path w="715010" h="942975">
                <a:moveTo>
                  <a:pt x="649986" y="51815"/>
                </a:moveTo>
                <a:lnTo>
                  <a:pt x="649224" y="51053"/>
                </a:lnTo>
                <a:lnTo>
                  <a:pt x="649224" y="51192"/>
                </a:lnTo>
                <a:lnTo>
                  <a:pt x="649986" y="51815"/>
                </a:lnTo>
                <a:close/>
              </a:path>
              <a:path w="715010" h="942975">
                <a:moveTo>
                  <a:pt x="657606" y="919073"/>
                </a:moveTo>
                <a:lnTo>
                  <a:pt x="657606" y="884681"/>
                </a:lnTo>
                <a:lnTo>
                  <a:pt x="649224" y="891539"/>
                </a:lnTo>
                <a:lnTo>
                  <a:pt x="649224" y="925313"/>
                </a:lnTo>
                <a:lnTo>
                  <a:pt x="657606" y="919073"/>
                </a:lnTo>
                <a:close/>
              </a:path>
              <a:path w="715010" h="942975">
                <a:moveTo>
                  <a:pt x="657606" y="58826"/>
                </a:moveTo>
                <a:lnTo>
                  <a:pt x="657606" y="57911"/>
                </a:lnTo>
                <a:lnTo>
                  <a:pt x="656082" y="57149"/>
                </a:lnTo>
                <a:lnTo>
                  <a:pt x="657606" y="58826"/>
                </a:lnTo>
                <a:close/>
              </a:path>
              <a:path w="715010" h="942975">
                <a:moveTo>
                  <a:pt x="663702" y="877061"/>
                </a:moveTo>
                <a:lnTo>
                  <a:pt x="656082" y="885443"/>
                </a:lnTo>
                <a:lnTo>
                  <a:pt x="657606" y="884681"/>
                </a:lnTo>
                <a:lnTo>
                  <a:pt x="657606" y="919073"/>
                </a:lnTo>
                <a:lnTo>
                  <a:pt x="662940" y="915102"/>
                </a:lnTo>
                <a:lnTo>
                  <a:pt x="662940" y="878585"/>
                </a:lnTo>
                <a:lnTo>
                  <a:pt x="663702" y="877061"/>
                </a:lnTo>
                <a:close/>
              </a:path>
              <a:path w="715010" h="942975">
                <a:moveTo>
                  <a:pt x="663702" y="65531"/>
                </a:moveTo>
                <a:lnTo>
                  <a:pt x="662940" y="64007"/>
                </a:lnTo>
                <a:lnTo>
                  <a:pt x="662940" y="64693"/>
                </a:lnTo>
                <a:lnTo>
                  <a:pt x="663702" y="65531"/>
                </a:lnTo>
                <a:close/>
              </a:path>
              <a:path w="715010" h="942975">
                <a:moveTo>
                  <a:pt x="669798" y="869441"/>
                </a:moveTo>
                <a:lnTo>
                  <a:pt x="662940" y="878585"/>
                </a:lnTo>
                <a:lnTo>
                  <a:pt x="662940" y="915102"/>
                </a:lnTo>
                <a:lnTo>
                  <a:pt x="669036" y="910564"/>
                </a:lnTo>
                <a:lnTo>
                  <a:pt x="669036" y="870965"/>
                </a:lnTo>
                <a:lnTo>
                  <a:pt x="669798" y="869441"/>
                </a:lnTo>
                <a:close/>
              </a:path>
              <a:path w="715010" h="942975">
                <a:moveTo>
                  <a:pt x="669798" y="73151"/>
                </a:moveTo>
                <a:lnTo>
                  <a:pt x="669036" y="71627"/>
                </a:lnTo>
                <a:lnTo>
                  <a:pt x="669036" y="72135"/>
                </a:lnTo>
                <a:lnTo>
                  <a:pt x="669798" y="73151"/>
                </a:lnTo>
                <a:close/>
              </a:path>
              <a:path w="715010" h="942975">
                <a:moveTo>
                  <a:pt x="678942" y="903190"/>
                </a:moveTo>
                <a:lnTo>
                  <a:pt x="678942" y="852677"/>
                </a:lnTo>
                <a:lnTo>
                  <a:pt x="673608" y="862583"/>
                </a:lnTo>
                <a:lnTo>
                  <a:pt x="669036" y="870965"/>
                </a:lnTo>
                <a:lnTo>
                  <a:pt x="669036" y="910564"/>
                </a:lnTo>
                <a:lnTo>
                  <a:pt x="678942" y="903190"/>
                </a:lnTo>
                <a:close/>
              </a:path>
              <a:path w="715010" h="942975">
                <a:moveTo>
                  <a:pt x="674370" y="81533"/>
                </a:moveTo>
                <a:lnTo>
                  <a:pt x="673608" y="80009"/>
                </a:lnTo>
                <a:lnTo>
                  <a:pt x="674370" y="81533"/>
                </a:lnTo>
                <a:close/>
              </a:path>
              <a:path w="715010" h="942975">
                <a:moveTo>
                  <a:pt x="674370" y="861059"/>
                </a:moveTo>
                <a:lnTo>
                  <a:pt x="673608" y="862475"/>
                </a:lnTo>
                <a:lnTo>
                  <a:pt x="674370" y="861059"/>
                </a:lnTo>
                <a:close/>
              </a:path>
              <a:path w="715010" h="942975">
                <a:moveTo>
                  <a:pt x="678942" y="91135"/>
                </a:moveTo>
                <a:lnTo>
                  <a:pt x="678942" y="89915"/>
                </a:lnTo>
                <a:lnTo>
                  <a:pt x="678180" y="89153"/>
                </a:lnTo>
                <a:lnTo>
                  <a:pt x="678942" y="91135"/>
                </a:lnTo>
                <a:close/>
              </a:path>
              <a:path w="715010" h="942975">
                <a:moveTo>
                  <a:pt x="681990" y="899051"/>
                </a:moveTo>
                <a:lnTo>
                  <a:pt x="681990" y="843533"/>
                </a:lnTo>
                <a:lnTo>
                  <a:pt x="678180" y="853439"/>
                </a:lnTo>
                <a:lnTo>
                  <a:pt x="678942" y="852677"/>
                </a:lnTo>
                <a:lnTo>
                  <a:pt x="678942" y="903190"/>
                </a:lnTo>
                <a:lnTo>
                  <a:pt x="679570" y="902722"/>
                </a:lnTo>
                <a:lnTo>
                  <a:pt x="681990" y="899051"/>
                </a:lnTo>
                <a:close/>
              </a:path>
              <a:path w="715010" h="942975">
                <a:moveTo>
                  <a:pt x="681990" y="100964"/>
                </a:moveTo>
                <a:lnTo>
                  <a:pt x="681990" y="99059"/>
                </a:lnTo>
                <a:lnTo>
                  <a:pt x="681228" y="98297"/>
                </a:lnTo>
                <a:lnTo>
                  <a:pt x="681990" y="100964"/>
                </a:lnTo>
                <a:close/>
              </a:path>
              <a:path w="715010" h="942975">
                <a:moveTo>
                  <a:pt x="685800" y="893269"/>
                </a:moveTo>
                <a:lnTo>
                  <a:pt x="685800" y="823721"/>
                </a:lnTo>
                <a:lnTo>
                  <a:pt x="684276" y="835151"/>
                </a:lnTo>
                <a:lnTo>
                  <a:pt x="684276" y="833627"/>
                </a:lnTo>
                <a:lnTo>
                  <a:pt x="681228" y="844295"/>
                </a:lnTo>
                <a:lnTo>
                  <a:pt x="681990" y="843533"/>
                </a:lnTo>
                <a:lnTo>
                  <a:pt x="681990" y="899051"/>
                </a:lnTo>
                <a:lnTo>
                  <a:pt x="685800" y="893269"/>
                </a:lnTo>
                <a:close/>
              </a:path>
            </a:pathLst>
          </a:custGeom>
          <a:solidFill>
            <a:srgbClr val="000000"/>
          </a:solidFill>
        </p:spPr>
        <p:txBody>
          <a:bodyPr wrap="square" lIns="0" tIns="0" rIns="0" bIns="0" rtlCol="0"/>
          <a:lstStyle/>
          <a:p>
            <a:endParaRPr/>
          </a:p>
        </p:txBody>
      </p:sp>
      <p:sp>
        <p:nvSpPr>
          <p:cNvPr id="6" name="object 5"/>
          <p:cNvSpPr/>
          <p:nvPr/>
        </p:nvSpPr>
        <p:spPr>
          <a:xfrm>
            <a:off x="4605528" y="3276600"/>
            <a:ext cx="685800" cy="914400"/>
          </a:xfrm>
          <a:custGeom>
            <a:avLst/>
            <a:gdLst/>
            <a:ahLst/>
            <a:cxnLst/>
            <a:rect l="l" t="t" r="r" b="b"/>
            <a:pathLst>
              <a:path w="685800" h="914400">
                <a:moveTo>
                  <a:pt x="685800" y="800100"/>
                </a:moveTo>
                <a:lnTo>
                  <a:pt x="685800" y="114299"/>
                </a:lnTo>
                <a:lnTo>
                  <a:pt x="676834" y="70080"/>
                </a:lnTo>
                <a:lnTo>
                  <a:pt x="652367" y="33718"/>
                </a:lnTo>
                <a:lnTo>
                  <a:pt x="616041" y="9072"/>
                </a:lnTo>
                <a:lnTo>
                  <a:pt x="571500" y="0"/>
                </a:lnTo>
                <a:lnTo>
                  <a:pt x="114300" y="0"/>
                </a:lnTo>
                <a:lnTo>
                  <a:pt x="69758" y="9072"/>
                </a:lnTo>
                <a:lnTo>
                  <a:pt x="33432" y="33718"/>
                </a:lnTo>
                <a:lnTo>
                  <a:pt x="8965" y="70080"/>
                </a:lnTo>
                <a:lnTo>
                  <a:pt x="0" y="114300"/>
                </a:lnTo>
                <a:lnTo>
                  <a:pt x="0" y="800100"/>
                </a:lnTo>
                <a:lnTo>
                  <a:pt x="8965" y="844641"/>
                </a:lnTo>
                <a:lnTo>
                  <a:pt x="33432" y="880967"/>
                </a:lnTo>
                <a:lnTo>
                  <a:pt x="69758" y="905434"/>
                </a:lnTo>
                <a:lnTo>
                  <a:pt x="114300" y="914400"/>
                </a:lnTo>
                <a:lnTo>
                  <a:pt x="571500" y="914400"/>
                </a:lnTo>
                <a:lnTo>
                  <a:pt x="616041" y="905434"/>
                </a:lnTo>
                <a:lnTo>
                  <a:pt x="652367" y="880967"/>
                </a:lnTo>
                <a:lnTo>
                  <a:pt x="676834" y="844641"/>
                </a:lnTo>
                <a:lnTo>
                  <a:pt x="685800" y="800100"/>
                </a:lnTo>
                <a:close/>
              </a:path>
            </a:pathLst>
          </a:custGeom>
          <a:solidFill>
            <a:srgbClr val="CCFFFF"/>
          </a:solidFill>
        </p:spPr>
        <p:txBody>
          <a:bodyPr wrap="square" lIns="0" tIns="0" rIns="0" bIns="0" rtlCol="0"/>
          <a:lstStyle/>
          <a:p>
            <a:endParaRPr/>
          </a:p>
        </p:txBody>
      </p:sp>
      <p:sp>
        <p:nvSpPr>
          <p:cNvPr id="7" name="object 6"/>
          <p:cNvSpPr/>
          <p:nvPr/>
        </p:nvSpPr>
        <p:spPr>
          <a:xfrm>
            <a:off x="4591050" y="3262884"/>
            <a:ext cx="715010" cy="942975"/>
          </a:xfrm>
          <a:custGeom>
            <a:avLst/>
            <a:gdLst/>
            <a:ahLst/>
            <a:cxnLst/>
            <a:rect l="l" t="t" r="r" b="b"/>
            <a:pathLst>
              <a:path w="715010" h="942975">
                <a:moveTo>
                  <a:pt x="762" y="820673"/>
                </a:moveTo>
                <a:lnTo>
                  <a:pt x="761" y="121919"/>
                </a:lnTo>
                <a:lnTo>
                  <a:pt x="0" y="128015"/>
                </a:lnTo>
                <a:lnTo>
                  <a:pt x="0" y="814577"/>
                </a:lnTo>
                <a:lnTo>
                  <a:pt x="762" y="820673"/>
                </a:lnTo>
                <a:close/>
              </a:path>
              <a:path w="715010" h="942975">
                <a:moveTo>
                  <a:pt x="714756" y="820673"/>
                </a:moveTo>
                <a:lnTo>
                  <a:pt x="714756" y="121919"/>
                </a:lnTo>
                <a:lnTo>
                  <a:pt x="713994" y="115061"/>
                </a:lnTo>
                <a:lnTo>
                  <a:pt x="701490" y="71180"/>
                </a:lnTo>
                <a:lnTo>
                  <a:pt x="674765" y="35118"/>
                </a:lnTo>
                <a:lnTo>
                  <a:pt x="637364" y="10263"/>
                </a:lnTo>
                <a:lnTo>
                  <a:pt x="592836" y="0"/>
                </a:lnTo>
                <a:lnTo>
                  <a:pt x="128778" y="0"/>
                </a:lnTo>
                <a:lnTo>
                  <a:pt x="85436" y="7319"/>
                </a:lnTo>
                <a:lnTo>
                  <a:pt x="47825" y="28665"/>
                </a:lnTo>
                <a:lnTo>
                  <a:pt x="19257" y="61205"/>
                </a:lnTo>
                <a:lnTo>
                  <a:pt x="3047" y="102107"/>
                </a:lnTo>
                <a:lnTo>
                  <a:pt x="761" y="115061"/>
                </a:lnTo>
                <a:lnTo>
                  <a:pt x="762" y="827531"/>
                </a:lnTo>
                <a:lnTo>
                  <a:pt x="13663" y="870882"/>
                </a:lnTo>
                <a:lnTo>
                  <a:pt x="28956" y="894801"/>
                </a:lnTo>
                <a:lnTo>
                  <a:pt x="28956" y="118871"/>
                </a:lnTo>
                <a:lnTo>
                  <a:pt x="30480" y="111251"/>
                </a:lnTo>
                <a:lnTo>
                  <a:pt x="30480" y="108965"/>
                </a:lnTo>
                <a:lnTo>
                  <a:pt x="33528" y="98297"/>
                </a:lnTo>
                <a:lnTo>
                  <a:pt x="33528" y="99059"/>
                </a:lnTo>
                <a:lnTo>
                  <a:pt x="36576" y="91135"/>
                </a:lnTo>
                <a:lnTo>
                  <a:pt x="36576" y="89915"/>
                </a:lnTo>
                <a:lnTo>
                  <a:pt x="40386" y="81660"/>
                </a:lnTo>
                <a:lnTo>
                  <a:pt x="41148" y="80009"/>
                </a:lnTo>
                <a:lnTo>
                  <a:pt x="41148" y="80295"/>
                </a:lnTo>
                <a:lnTo>
                  <a:pt x="46481" y="71627"/>
                </a:lnTo>
                <a:lnTo>
                  <a:pt x="46481" y="72008"/>
                </a:lnTo>
                <a:lnTo>
                  <a:pt x="51816" y="64007"/>
                </a:lnTo>
                <a:lnTo>
                  <a:pt x="51816" y="64693"/>
                </a:lnTo>
                <a:lnTo>
                  <a:pt x="57912" y="57988"/>
                </a:lnTo>
                <a:lnTo>
                  <a:pt x="58674" y="57149"/>
                </a:lnTo>
                <a:lnTo>
                  <a:pt x="65532" y="51053"/>
                </a:lnTo>
                <a:lnTo>
                  <a:pt x="65532" y="51244"/>
                </a:lnTo>
                <a:lnTo>
                  <a:pt x="72390" y="46100"/>
                </a:lnTo>
                <a:lnTo>
                  <a:pt x="72390" y="45719"/>
                </a:lnTo>
                <a:lnTo>
                  <a:pt x="80772" y="40830"/>
                </a:lnTo>
                <a:lnTo>
                  <a:pt x="80772" y="40385"/>
                </a:lnTo>
                <a:lnTo>
                  <a:pt x="90677" y="35813"/>
                </a:lnTo>
                <a:lnTo>
                  <a:pt x="90678" y="36031"/>
                </a:lnTo>
                <a:lnTo>
                  <a:pt x="98297" y="33310"/>
                </a:lnTo>
                <a:lnTo>
                  <a:pt x="98297" y="32765"/>
                </a:lnTo>
                <a:lnTo>
                  <a:pt x="108204" y="30784"/>
                </a:lnTo>
                <a:lnTo>
                  <a:pt x="108204" y="30479"/>
                </a:lnTo>
                <a:lnTo>
                  <a:pt x="118110" y="29159"/>
                </a:lnTo>
                <a:lnTo>
                  <a:pt x="118110" y="28955"/>
                </a:lnTo>
                <a:lnTo>
                  <a:pt x="123444" y="28289"/>
                </a:lnTo>
                <a:lnTo>
                  <a:pt x="592074" y="28302"/>
                </a:lnTo>
                <a:lnTo>
                  <a:pt x="596646" y="28955"/>
                </a:lnTo>
                <a:lnTo>
                  <a:pt x="607314" y="30479"/>
                </a:lnTo>
                <a:lnTo>
                  <a:pt x="607314" y="30806"/>
                </a:lnTo>
                <a:lnTo>
                  <a:pt x="616458" y="32765"/>
                </a:lnTo>
                <a:lnTo>
                  <a:pt x="616458" y="33310"/>
                </a:lnTo>
                <a:lnTo>
                  <a:pt x="624078" y="36031"/>
                </a:lnTo>
                <a:lnTo>
                  <a:pt x="624078" y="35813"/>
                </a:lnTo>
                <a:lnTo>
                  <a:pt x="634746" y="40385"/>
                </a:lnTo>
                <a:lnTo>
                  <a:pt x="634746" y="41274"/>
                </a:lnTo>
                <a:lnTo>
                  <a:pt x="641604" y="45275"/>
                </a:lnTo>
                <a:lnTo>
                  <a:pt x="641604" y="44957"/>
                </a:lnTo>
                <a:lnTo>
                  <a:pt x="649224" y="51192"/>
                </a:lnTo>
                <a:lnTo>
                  <a:pt x="649224" y="51053"/>
                </a:lnTo>
                <a:lnTo>
                  <a:pt x="657606" y="57911"/>
                </a:lnTo>
                <a:lnTo>
                  <a:pt x="657606" y="58826"/>
                </a:lnTo>
                <a:lnTo>
                  <a:pt x="662940" y="64693"/>
                </a:lnTo>
                <a:lnTo>
                  <a:pt x="662940" y="64007"/>
                </a:lnTo>
                <a:lnTo>
                  <a:pt x="669036" y="72135"/>
                </a:lnTo>
                <a:lnTo>
                  <a:pt x="669036" y="71627"/>
                </a:lnTo>
                <a:lnTo>
                  <a:pt x="673608" y="80118"/>
                </a:lnTo>
                <a:lnTo>
                  <a:pt x="678942" y="89915"/>
                </a:lnTo>
                <a:lnTo>
                  <a:pt x="678942" y="91135"/>
                </a:lnTo>
                <a:lnTo>
                  <a:pt x="681990" y="99059"/>
                </a:lnTo>
                <a:lnTo>
                  <a:pt x="681990" y="100964"/>
                </a:lnTo>
                <a:lnTo>
                  <a:pt x="684276" y="108965"/>
                </a:lnTo>
                <a:lnTo>
                  <a:pt x="684276" y="107441"/>
                </a:lnTo>
                <a:lnTo>
                  <a:pt x="685800" y="118871"/>
                </a:lnTo>
                <a:lnTo>
                  <a:pt x="685800" y="893269"/>
                </a:lnTo>
                <a:lnTo>
                  <a:pt x="704217" y="865322"/>
                </a:lnTo>
                <a:lnTo>
                  <a:pt x="714756" y="820673"/>
                </a:lnTo>
                <a:close/>
              </a:path>
              <a:path w="715010" h="942975">
                <a:moveTo>
                  <a:pt x="29718" y="118109"/>
                </a:moveTo>
                <a:lnTo>
                  <a:pt x="28956" y="118871"/>
                </a:lnTo>
                <a:lnTo>
                  <a:pt x="28956" y="123443"/>
                </a:lnTo>
                <a:lnTo>
                  <a:pt x="29718" y="118109"/>
                </a:lnTo>
                <a:close/>
              </a:path>
              <a:path w="715010" h="942975">
                <a:moveTo>
                  <a:pt x="29718" y="824483"/>
                </a:moveTo>
                <a:lnTo>
                  <a:pt x="28956" y="819149"/>
                </a:lnTo>
                <a:lnTo>
                  <a:pt x="28956" y="823721"/>
                </a:lnTo>
                <a:lnTo>
                  <a:pt x="29718" y="824483"/>
                </a:lnTo>
                <a:close/>
              </a:path>
              <a:path w="715010" h="942975">
                <a:moveTo>
                  <a:pt x="31242" y="835151"/>
                </a:moveTo>
                <a:lnTo>
                  <a:pt x="28956" y="823721"/>
                </a:lnTo>
                <a:lnTo>
                  <a:pt x="28956" y="894801"/>
                </a:lnTo>
                <a:lnTo>
                  <a:pt x="30480" y="896750"/>
                </a:lnTo>
                <a:lnTo>
                  <a:pt x="30480" y="833627"/>
                </a:lnTo>
                <a:lnTo>
                  <a:pt x="31242" y="835151"/>
                </a:lnTo>
                <a:close/>
              </a:path>
              <a:path w="715010" h="942975">
                <a:moveTo>
                  <a:pt x="31242" y="107441"/>
                </a:moveTo>
                <a:lnTo>
                  <a:pt x="30480" y="108965"/>
                </a:lnTo>
                <a:lnTo>
                  <a:pt x="30480" y="111251"/>
                </a:lnTo>
                <a:lnTo>
                  <a:pt x="31242" y="107441"/>
                </a:lnTo>
                <a:close/>
              </a:path>
              <a:path w="715010" h="942975">
                <a:moveTo>
                  <a:pt x="37338" y="853439"/>
                </a:moveTo>
                <a:lnTo>
                  <a:pt x="33528" y="843533"/>
                </a:lnTo>
                <a:lnTo>
                  <a:pt x="33528" y="844295"/>
                </a:lnTo>
                <a:lnTo>
                  <a:pt x="30480" y="833627"/>
                </a:lnTo>
                <a:lnTo>
                  <a:pt x="30480" y="896750"/>
                </a:lnTo>
                <a:lnTo>
                  <a:pt x="32969" y="899933"/>
                </a:lnTo>
                <a:lnTo>
                  <a:pt x="36576" y="903396"/>
                </a:lnTo>
                <a:lnTo>
                  <a:pt x="36576" y="852677"/>
                </a:lnTo>
                <a:lnTo>
                  <a:pt x="37338" y="853439"/>
                </a:lnTo>
                <a:close/>
              </a:path>
              <a:path w="715010" h="942975">
                <a:moveTo>
                  <a:pt x="37338" y="89153"/>
                </a:moveTo>
                <a:lnTo>
                  <a:pt x="36576" y="89915"/>
                </a:lnTo>
                <a:lnTo>
                  <a:pt x="36576" y="91135"/>
                </a:lnTo>
                <a:lnTo>
                  <a:pt x="37338" y="89153"/>
                </a:lnTo>
                <a:close/>
              </a:path>
              <a:path w="715010" h="942975">
                <a:moveTo>
                  <a:pt x="41148" y="907785"/>
                </a:moveTo>
                <a:lnTo>
                  <a:pt x="41148" y="862583"/>
                </a:lnTo>
                <a:lnTo>
                  <a:pt x="40386" y="861059"/>
                </a:lnTo>
                <a:lnTo>
                  <a:pt x="36576" y="852677"/>
                </a:lnTo>
                <a:lnTo>
                  <a:pt x="36576" y="903396"/>
                </a:lnTo>
                <a:lnTo>
                  <a:pt x="41148" y="907785"/>
                </a:lnTo>
                <a:close/>
              </a:path>
              <a:path w="715010" h="942975">
                <a:moveTo>
                  <a:pt x="41148" y="80009"/>
                </a:moveTo>
                <a:lnTo>
                  <a:pt x="40386" y="81533"/>
                </a:lnTo>
                <a:lnTo>
                  <a:pt x="40620" y="81152"/>
                </a:lnTo>
                <a:lnTo>
                  <a:pt x="41148" y="80009"/>
                </a:lnTo>
                <a:close/>
              </a:path>
              <a:path w="715010" h="942975">
                <a:moveTo>
                  <a:pt x="40620" y="81153"/>
                </a:moveTo>
                <a:lnTo>
                  <a:pt x="40386" y="81533"/>
                </a:lnTo>
                <a:lnTo>
                  <a:pt x="40620" y="81153"/>
                </a:lnTo>
                <a:close/>
              </a:path>
              <a:path w="715010" h="942975">
                <a:moveTo>
                  <a:pt x="40620" y="861440"/>
                </a:moveTo>
                <a:lnTo>
                  <a:pt x="40386" y="860932"/>
                </a:lnTo>
                <a:lnTo>
                  <a:pt x="40620" y="861440"/>
                </a:lnTo>
                <a:close/>
              </a:path>
              <a:path w="715010" h="942975">
                <a:moveTo>
                  <a:pt x="41148" y="862583"/>
                </a:moveTo>
                <a:lnTo>
                  <a:pt x="40620" y="861440"/>
                </a:lnTo>
                <a:lnTo>
                  <a:pt x="40386" y="861059"/>
                </a:lnTo>
                <a:lnTo>
                  <a:pt x="41148" y="862583"/>
                </a:lnTo>
                <a:close/>
              </a:path>
              <a:path w="715010" h="942975">
                <a:moveTo>
                  <a:pt x="41148" y="80295"/>
                </a:moveTo>
                <a:lnTo>
                  <a:pt x="41148" y="80009"/>
                </a:lnTo>
                <a:lnTo>
                  <a:pt x="40620" y="81153"/>
                </a:lnTo>
                <a:lnTo>
                  <a:pt x="41148" y="80295"/>
                </a:lnTo>
                <a:close/>
              </a:path>
              <a:path w="715010" h="942975">
                <a:moveTo>
                  <a:pt x="46482" y="912906"/>
                </a:moveTo>
                <a:lnTo>
                  <a:pt x="46482" y="870965"/>
                </a:lnTo>
                <a:lnTo>
                  <a:pt x="40620" y="861440"/>
                </a:lnTo>
                <a:lnTo>
                  <a:pt x="41148" y="862583"/>
                </a:lnTo>
                <a:lnTo>
                  <a:pt x="41148" y="907785"/>
                </a:lnTo>
                <a:lnTo>
                  <a:pt x="46482" y="912906"/>
                </a:lnTo>
                <a:close/>
              </a:path>
              <a:path w="715010" h="942975">
                <a:moveTo>
                  <a:pt x="46481" y="72008"/>
                </a:moveTo>
                <a:lnTo>
                  <a:pt x="46481" y="71627"/>
                </a:lnTo>
                <a:lnTo>
                  <a:pt x="45719" y="73151"/>
                </a:lnTo>
                <a:lnTo>
                  <a:pt x="46481" y="72008"/>
                </a:lnTo>
                <a:close/>
              </a:path>
              <a:path w="715010" h="942975">
                <a:moveTo>
                  <a:pt x="51816" y="916803"/>
                </a:moveTo>
                <a:lnTo>
                  <a:pt x="51816" y="878585"/>
                </a:lnTo>
                <a:lnTo>
                  <a:pt x="45720" y="869441"/>
                </a:lnTo>
                <a:lnTo>
                  <a:pt x="46482" y="870965"/>
                </a:lnTo>
                <a:lnTo>
                  <a:pt x="46482" y="912906"/>
                </a:lnTo>
                <a:lnTo>
                  <a:pt x="47244" y="913637"/>
                </a:lnTo>
                <a:lnTo>
                  <a:pt x="51816" y="916803"/>
                </a:lnTo>
                <a:close/>
              </a:path>
              <a:path w="715010" h="942975">
                <a:moveTo>
                  <a:pt x="51816" y="64693"/>
                </a:moveTo>
                <a:lnTo>
                  <a:pt x="51816" y="64007"/>
                </a:lnTo>
                <a:lnTo>
                  <a:pt x="51053" y="65531"/>
                </a:lnTo>
                <a:lnTo>
                  <a:pt x="51816" y="64693"/>
                </a:lnTo>
                <a:close/>
              </a:path>
              <a:path w="715010" h="942975">
                <a:moveTo>
                  <a:pt x="58674" y="921475"/>
                </a:moveTo>
                <a:lnTo>
                  <a:pt x="58674" y="885443"/>
                </a:lnTo>
                <a:lnTo>
                  <a:pt x="57912" y="884681"/>
                </a:lnTo>
                <a:lnTo>
                  <a:pt x="51054" y="877061"/>
                </a:lnTo>
                <a:lnTo>
                  <a:pt x="51816" y="878585"/>
                </a:lnTo>
                <a:lnTo>
                  <a:pt x="51816" y="916803"/>
                </a:lnTo>
                <a:lnTo>
                  <a:pt x="57150" y="920495"/>
                </a:lnTo>
                <a:lnTo>
                  <a:pt x="58674" y="921475"/>
                </a:lnTo>
                <a:close/>
              </a:path>
              <a:path w="715010" h="942975">
                <a:moveTo>
                  <a:pt x="58674" y="57149"/>
                </a:moveTo>
                <a:lnTo>
                  <a:pt x="57912" y="57911"/>
                </a:lnTo>
                <a:lnTo>
                  <a:pt x="58292" y="57569"/>
                </a:lnTo>
                <a:lnTo>
                  <a:pt x="58674" y="57149"/>
                </a:lnTo>
                <a:close/>
              </a:path>
              <a:path w="715010" h="942975">
                <a:moveTo>
                  <a:pt x="58292" y="57569"/>
                </a:moveTo>
                <a:lnTo>
                  <a:pt x="57912" y="57911"/>
                </a:lnTo>
                <a:lnTo>
                  <a:pt x="58292" y="57569"/>
                </a:lnTo>
                <a:close/>
              </a:path>
              <a:path w="715010" h="942975">
                <a:moveTo>
                  <a:pt x="58292" y="885024"/>
                </a:moveTo>
                <a:lnTo>
                  <a:pt x="57912" y="884605"/>
                </a:lnTo>
                <a:lnTo>
                  <a:pt x="58292" y="885024"/>
                </a:lnTo>
                <a:close/>
              </a:path>
              <a:path w="715010" h="942975">
                <a:moveTo>
                  <a:pt x="58674" y="885443"/>
                </a:moveTo>
                <a:lnTo>
                  <a:pt x="58292" y="885024"/>
                </a:lnTo>
                <a:lnTo>
                  <a:pt x="57912" y="884681"/>
                </a:lnTo>
                <a:lnTo>
                  <a:pt x="58674" y="885443"/>
                </a:lnTo>
                <a:close/>
              </a:path>
              <a:path w="715010" h="942975">
                <a:moveTo>
                  <a:pt x="58674" y="57226"/>
                </a:moveTo>
                <a:lnTo>
                  <a:pt x="58292" y="57569"/>
                </a:lnTo>
                <a:lnTo>
                  <a:pt x="58674" y="57226"/>
                </a:lnTo>
                <a:close/>
              </a:path>
              <a:path w="715010" h="942975">
                <a:moveTo>
                  <a:pt x="65532" y="925884"/>
                </a:moveTo>
                <a:lnTo>
                  <a:pt x="65532" y="891539"/>
                </a:lnTo>
                <a:lnTo>
                  <a:pt x="58292" y="885024"/>
                </a:lnTo>
                <a:lnTo>
                  <a:pt x="58674" y="885443"/>
                </a:lnTo>
                <a:lnTo>
                  <a:pt x="58674" y="921475"/>
                </a:lnTo>
                <a:lnTo>
                  <a:pt x="65532" y="925884"/>
                </a:lnTo>
                <a:close/>
              </a:path>
              <a:path w="715010" h="942975">
                <a:moveTo>
                  <a:pt x="65532" y="51244"/>
                </a:moveTo>
                <a:lnTo>
                  <a:pt x="65532" y="51053"/>
                </a:lnTo>
                <a:lnTo>
                  <a:pt x="64769" y="51815"/>
                </a:lnTo>
                <a:lnTo>
                  <a:pt x="65532" y="51244"/>
                </a:lnTo>
                <a:close/>
              </a:path>
              <a:path w="715010" h="942975">
                <a:moveTo>
                  <a:pt x="73914" y="897635"/>
                </a:moveTo>
                <a:lnTo>
                  <a:pt x="64770" y="890777"/>
                </a:lnTo>
                <a:lnTo>
                  <a:pt x="65532" y="891539"/>
                </a:lnTo>
                <a:lnTo>
                  <a:pt x="65532" y="925884"/>
                </a:lnTo>
                <a:lnTo>
                  <a:pt x="67818" y="927353"/>
                </a:lnTo>
                <a:lnTo>
                  <a:pt x="72390" y="929463"/>
                </a:lnTo>
                <a:lnTo>
                  <a:pt x="72390" y="896873"/>
                </a:lnTo>
                <a:lnTo>
                  <a:pt x="73914" y="897635"/>
                </a:lnTo>
                <a:close/>
              </a:path>
              <a:path w="715010" h="942975">
                <a:moveTo>
                  <a:pt x="73914" y="44957"/>
                </a:moveTo>
                <a:lnTo>
                  <a:pt x="72390" y="45719"/>
                </a:lnTo>
                <a:lnTo>
                  <a:pt x="72390" y="46100"/>
                </a:lnTo>
                <a:lnTo>
                  <a:pt x="73914" y="44957"/>
                </a:lnTo>
                <a:close/>
              </a:path>
              <a:path w="715010" h="942975">
                <a:moveTo>
                  <a:pt x="81534" y="933681"/>
                </a:moveTo>
                <a:lnTo>
                  <a:pt x="81534" y="902207"/>
                </a:lnTo>
                <a:lnTo>
                  <a:pt x="72390" y="896873"/>
                </a:lnTo>
                <a:lnTo>
                  <a:pt x="72390" y="929463"/>
                </a:lnTo>
                <a:lnTo>
                  <a:pt x="81534" y="933681"/>
                </a:lnTo>
                <a:close/>
              </a:path>
              <a:path w="715010" h="942975">
                <a:moveTo>
                  <a:pt x="81534" y="40385"/>
                </a:moveTo>
                <a:lnTo>
                  <a:pt x="80772" y="40385"/>
                </a:lnTo>
                <a:lnTo>
                  <a:pt x="80772" y="40830"/>
                </a:lnTo>
                <a:lnTo>
                  <a:pt x="81534" y="40385"/>
                </a:lnTo>
                <a:close/>
              </a:path>
              <a:path w="715010" h="942975">
                <a:moveTo>
                  <a:pt x="90678" y="936890"/>
                </a:moveTo>
                <a:lnTo>
                  <a:pt x="90678" y="906779"/>
                </a:lnTo>
                <a:lnTo>
                  <a:pt x="89154" y="906017"/>
                </a:lnTo>
                <a:lnTo>
                  <a:pt x="80772" y="901445"/>
                </a:lnTo>
                <a:lnTo>
                  <a:pt x="81534" y="902207"/>
                </a:lnTo>
                <a:lnTo>
                  <a:pt x="81534" y="933681"/>
                </a:lnTo>
                <a:lnTo>
                  <a:pt x="83197" y="934448"/>
                </a:lnTo>
                <a:lnTo>
                  <a:pt x="90678" y="936890"/>
                </a:lnTo>
                <a:close/>
              </a:path>
              <a:path w="715010" h="942975">
                <a:moveTo>
                  <a:pt x="90678" y="36031"/>
                </a:moveTo>
                <a:lnTo>
                  <a:pt x="90677" y="35813"/>
                </a:lnTo>
                <a:lnTo>
                  <a:pt x="89154" y="36575"/>
                </a:lnTo>
                <a:lnTo>
                  <a:pt x="90678" y="36031"/>
                </a:lnTo>
                <a:close/>
              </a:path>
              <a:path w="715010" h="942975">
                <a:moveTo>
                  <a:pt x="89477" y="906133"/>
                </a:moveTo>
                <a:lnTo>
                  <a:pt x="89154" y="905959"/>
                </a:lnTo>
                <a:lnTo>
                  <a:pt x="89477" y="906133"/>
                </a:lnTo>
                <a:close/>
              </a:path>
              <a:path w="715010" h="942975">
                <a:moveTo>
                  <a:pt x="90678" y="906779"/>
                </a:moveTo>
                <a:lnTo>
                  <a:pt x="89477" y="906133"/>
                </a:lnTo>
                <a:lnTo>
                  <a:pt x="89154" y="906017"/>
                </a:lnTo>
                <a:lnTo>
                  <a:pt x="90678" y="906779"/>
                </a:lnTo>
                <a:close/>
              </a:path>
              <a:path w="715010" h="942975">
                <a:moveTo>
                  <a:pt x="99822" y="909827"/>
                </a:moveTo>
                <a:lnTo>
                  <a:pt x="89477" y="906133"/>
                </a:lnTo>
                <a:lnTo>
                  <a:pt x="90678" y="906779"/>
                </a:lnTo>
                <a:lnTo>
                  <a:pt x="90678" y="936890"/>
                </a:lnTo>
                <a:lnTo>
                  <a:pt x="97335" y="939064"/>
                </a:lnTo>
                <a:lnTo>
                  <a:pt x="98298" y="939234"/>
                </a:lnTo>
                <a:lnTo>
                  <a:pt x="98298" y="909827"/>
                </a:lnTo>
                <a:lnTo>
                  <a:pt x="99822" y="909827"/>
                </a:lnTo>
                <a:close/>
              </a:path>
              <a:path w="715010" h="942975">
                <a:moveTo>
                  <a:pt x="99822" y="32765"/>
                </a:moveTo>
                <a:lnTo>
                  <a:pt x="98297" y="32765"/>
                </a:lnTo>
                <a:lnTo>
                  <a:pt x="98297" y="33310"/>
                </a:lnTo>
                <a:lnTo>
                  <a:pt x="99822" y="32765"/>
                </a:lnTo>
                <a:close/>
              </a:path>
              <a:path w="715010" h="942975">
                <a:moveTo>
                  <a:pt x="109728" y="912113"/>
                </a:moveTo>
                <a:lnTo>
                  <a:pt x="98298" y="909827"/>
                </a:lnTo>
                <a:lnTo>
                  <a:pt x="98298" y="939234"/>
                </a:lnTo>
                <a:lnTo>
                  <a:pt x="108204" y="940976"/>
                </a:lnTo>
                <a:lnTo>
                  <a:pt x="108204" y="912113"/>
                </a:lnTo>
                <a:lnTo>
                  <a:pt x="109728" y="912113"/>
                </a:lnTo>
                <a:close/>
              </a:path>
              <a:path w="715010" h="942975">
                <a:moveTo>
                  <a:pt x="109728" y="30479"/>
                </a:moveTo>
                <a:lnTo>
                  <a:pt x="108204" y="30479"/>
                </a:lnTo>
                <a:lnTo>
                  <a:pt x="108204" y="30784"/>
                </a:lnTo>
                <a:lnTo>
                  <a:pt x="109728" y="30479"/>
                </a:lnTo>
                <a:close/>
              </a:path>
              <a:path w="715010" h="942975">
                <a:moveTo>
                  <a:pt x="119634" y="913637"/>
                </a:moveTo>
                <a:lnTo>
                  <a:pt x="108204" y="912113"/>
                </a:lnTo>
                <a:lnTo>
                  <a:pt x="108204" y="940976"/>
                </a:lnTo>
                <a:lnTo>
                  <a:pt x="111955" y="941636"/>
                </a:lnTo>
                <a:lnTo>
                  <a:pt x="118110" y="941986"/>
                </a:lnTo>
                <a:lnTo>
                  <a:pt x="118110" y="913637"/>
                </a:lnTo>
                <a:lnTo>
                  <a:pt x="119634" y="913637"/>
                </a:lnTo>
                <a:close/>
              </a:path>
              <a:path w="715010" h="942975">
                <a:moveTo>
                  <a:pt x="119634" y="28955"/>
                </a:moveTo>
                <a:lnTo>
                  <a:pt x="118110" y="28955"/>
                </a:lnTo>
                <a:lnTo>
                  <a:pt x="118110" y="29159"/>
                </a:lnTo>
                <a:lnTo>
                  <a:pt x="119634" y="28955"/>
                </a:lnTo>
                <a:close/>
              </a:path>
              <a:path w="715010" h="942975">
                <a:moveTo>
                  <a:pt x="592074" y="942593"/>
                </a:moveTo>
                <a:lnTo>
                  <a:pt x="592074" y="914399"/>
                </a:lnTo>
                <a:lnTo>
                  <a:pt x="123444" y="914399"/>
                </a:lnTo>
                <a:lnTo>
                  <a:pt x="118110" y="913637"/>
                </a:lnTo>
                <a:lnTo>
                  <a:pt x="118110" y="941986"/>
                </a:lnTo>
                <a:lnTo>
                  <a:pt x="128778" y="942593"/>
                </a:lnTo>
                <a:lnTo>
                  <a:pt x="592074" y="942593"/>
                </a:lnTo>
                <a:close/>
              </a:path>
              <a:path w="715010" h="942975">
                <a:moveTo>
                  <a:pt x="124205" y="28193"/>
                </a:moveTo>
                <a:lnTo>
                  <a:pt x="123444" y="28193"/>
                </a:lnTo>
                <a:lnTo>
                  <a:pt x="124205" y="28193"/>
                </a:lnTo>
                <a:close/>
              </a:path>
              <a:path w="715010" h="942975">
                <a:moveTo>
                  <a:pt x="124206" y="914399"/>
                </a:moveTo>
                <a:lnTo>
                  <a:pt x="123444" y="914304"/>
                </a:lnTo>
                <a:lnTo>
                  <a:pt x="124206" y="914399"/>
                </a:lnTo>
                <a:close/>
              </a:path>
              <a:path w="715010" h="942975">
                <a:moveTo>
                  <a:pt x="592074" y="28302"/>
                </a:moveTo>
                <a:lnTo>
                  <a:pt x="591312" y="28193"/>
                </a:lnTo>
                <a:lnTo>
                  <a:pt x="592074" y="28302"/>
                </a:lnTo>
                <a:close/>
              </a:path>
              <a:path w="715010" h="942975">
                <a:moveTo>
                  <a:pt x="596646" y="942170"/>
                </a:moveTo>
                <a:lnTo>
                  <a:pt x="596646" y="913637"/>
                </a:lnTo>
                <a:lnTo>
                  <a:pt x="591312" y="914399"/>
                </a:lnTo>
                <a:lnTo>
                  <a:pt x="592074" y="914399"/>
                </a:lnTo>
                <a:lnTo>
                  <a:pt x="592074" y="942593"/>
                </a:lnTo>
                <a:lnTo>
                  <a:pt x="592836" y="942593"/>
                </a:lnTo>
                <a:lnTo>
                  <a:pt x="596646" y="942170"/>
                </a:lnTo>
                <a:close/>
              </a:path>
              <a:path w="715010" h="942975">
                <a:moveTo>
                  <a:pt x="596646" y="29057"/>
                </a:moveTo>
                <a:lnTo>
                  <a:pt x="595884" y="28955"/>
                </a:lnTo>
                <a:lnTo>
                  <a:pt x="596646" y="29057"/>
                </a:lnTo>
                <a:close/>
              </a:path>
              <a:path w="715010" h="942975">
                <a:moveTo>
                  <a:pt x="607314" y="939679"/>
                </a:moveTo>
                <a:lnTo>
                  <a:pt x="607314" y="912113"/>
                </a:lnTo>
                <a:lnTo>
                  <a:pt x="595884" y="913637"/>
                </a:lnTo>
                <a:lnTo>
                  <a:pt x="596646" y="913637"/>
                </a:lnTo>
                <a:lnTo>
                  <a:pt x="596646" y="942170"/>
                </a:lnTo>
                <a:lnTo>
                  <a:pt x="599694" y="941831"/>
                </a:lnTo>
                <a:lnTo>
                  <a:pt x="607314" y="939679"/>
                </a:lnTo>
                <a:close/>
              </a:path>
              <a:path w="715010" h="942975">
                <a:moveTo>
                  <a:pt x="607314" y="30806"/>
                </a:moveTo>
                <a:lnTo>
                  <a:pt x="607314" y="30479"/>
                </a:lnTo>
                <a:lnTo>
                  <a:pt x="605790" y="30479"/>
                </a:lnTo>
                <a:lnTo>
                  <a:pt x="607314" y="30806"/>
                </a:lnTo>
                <a:close/>
              </a:path>
              <a:path w="715010" h="942975">
                <a:moveTo>
                  <a:pt x="616458" y="937096"/>
                </a:moveTo>
                <a:lnTo>
                  <a:pt x="616458" y="909827"/>
                </a:lnTo>
                <a:lnTo>
                  <a:pt x="605790" y="912113"/>
                </a:lnTo>
                <a:lnTo>
                  <a:pt x="607314" y="912113"/>
                </a:lnTo>
                <a:lnTo>
                  <a:pt x="607314" y="939679"/>
                </a:lnTo>
                <a:lnTo>
                  <a:pt x="616458" y="937096"/>
                </a:lnTo>
                <a:close/>
              </a:path>
              <a:path w="715010" h="942975">
                <a:moveTo>
                  <a:pt x="616458" y="33310"/>
                </a:moveTo>
                <a:lnTo>
                  <a:pt x="616458" y="32765"/>
                </a:lnTo>
                <a:lnTo>
                  <a:pt x="614934" y="32765"/>
                </a:lnTo>
                <a:lnTo>
                  <a:pt x="616458" y="33310"/>
                </a:lnTo>
                <a:close/>
              </a:path>
              <a:path w="715010" h="942975">
                <a:moveTo>
                  <a:pt x="625601" y="906017"/>
                </a:moveTo>
                <a:lnTo>
                  <a:pt x="614934" y="909827"/>
                </a:lnTo>
                <a:lnTo>
                  <a:pt x="616458" y="909827"/>
                </a:lnTo>
                <a:lnTo>
                  <a:pt x="616458" y="937096"/>
                </a:lnTo>
                <a:lnTo>
                  <a:pt x="624078" y="934944"/>
                </a:lnTo>
                <a:lnTo>
                  <a:pt x="624078" y="906779"/>
                </a:lnTo>
                <a:lnTo>
                  <a:pt x="625601" y="906017"/>
                </a:lnTo>
                <a:close/>
              </a:path>
              <a:path w="715010" h="942975">
                <a:moveTo>
                  <a:pt x="625601" y="36575"/>
                </a:moveTo>
                <a:lnTo>
                  <a:pt x="624078" y="35813"/>
                </a:lnTo>
                <a:lnTo>
                  <a:pt x="624078" y="36031"/>
                </a:lnTo>
                <a:lnTo>
                  <a:pt x="625601" y="36575"/>
                </a:lnTo>
                <a:close/>
              </a:path>
              <a:path w="715010" h="942975">
                <a:moveTo>
                  <a:pt x="634746" y="931931"/>
                </a:moveTo>
                <a:lnTo>
                  <a:pt x="634746" y="901445"/>
                </a:lnTo>
                <a:lnTo>
                  <a:pt x="624078" y="906779"/>
                </a:lnTo>
                <a:lnTo>
                  <a:pt x="624078" y="934944"/>
                </a:lnTo>
                <a:lnTo>
                  <a:pt x="634746" y="931931"/>
                </a:lnTo>
                <a:close/>
              </a:path>
              <a:path w="715010" h="942975">
                <a:moveTo>
                  <a:pt x="634746" y="41274"/>
                </a:moveTo>
                <a:lnTo>
                  <a:pt x="634746" y="40385"/>
                </a:lnTo>
                <a:lnTo>
                  <a:pt x="633222" y="40385"/>
                </a:lnTo>
                <a:lnTo>
                  <a:pt x="634746" y="41274"/>
                </a:lnTo>
                <a:close/>
              </a:path>
              <a:path w="715010" h="942975">
                <a:moveTo>
                  <a:pt x="642366" y="896873"/>
                </a:moveTo>
                <a:lnTo>
                  <a:pt x="633222" y="902207"/>
                </a:lnTo>
                <a:lnTo>
                  <a:pt x="634746" y="901445"/>
                </a:lnTo>
                <a:lnTo>
                  <a:pt x="634746" y="931931"/>
                </a:lnTo>
                <a:lnTo>
                  <a:pt x="641604" y="929993"/>
                </a:lnTo>
                <a:lnTo>
                  <a:pt x="641604" y="897635"/>
                </a:lnTo>
                <a:lnTo>
                  <a:pt x="642366" y="896873"/>
                </a:lnTo>
                <a:close/>
              </a:path>
              <a:path w="715010" h="942975">
                <a:moveTo>
                  <a:pt x="642366" y="45719"/>
                </a:moveTo>
                <a:lnTo>
                  <a:pt x="641604" y="44957"/>
                </a:lnTo>
                <a:lnTo>
                  <a:pt x="641604" y="45275"/>
                </a:lnTo>
                <a:lnTo>
                  <a:pt x="642366" y="45719"/>
                </a:lnTo>
                <a:close/>
              </a:path>
              <a:path w="715010" h="942975">
                <a:moveTo>
                  <a:pt x="649986" y="890777"/>
                </a:moveTo>
                <a:lnTo>
                  <a:pt x="641604" y="897635"/>
                </a:lnTo>
                <a:lnTo>
                  <a:pt x="641604" y="929993"/>
                </a:lnTo>
                <a:lnTo>
                  <a:pt x="643750" y="929387"/>
                </a:lnTo>
                <a:lnTo>
                  <a:pt x="649224" y="925313"/>
                </a:lnTo>
                <a:lnTo>
                  <a:pt x="649224" y="891539"/>
                </a:lnTo>
                <a:lnTo>
                  <a:pt x="649986" y="890777"/>
                </a:lnTo>
                <a:close/>
              </a:path>
              <a:path w="715010" h="942975">
                <a:moveTo>
                  <a:pt x="649986" y="51815"/>
                </a:moveTo>
                <a:lnTo>
                  <a:pt x="649224" y="51053"/>
                </a:lnTo>
                <a:lnTo>
                  <a:pt x="649224" y="51192"/>
                </a:lnTo>
                <a:lnTo>
                  <a:pt x="649986" y="51815"/>
                </a:lnTo>
                <a:close/>
              </a:path>
              <a:path w="715010" h="942975">
                <a:moveTo>
                  <a:pt x="657606" y="919073"/>
                </a:moveTo>
                <a:lnTo>
                  <a:pt x="657606" y="884681"/>
                </a:lnTo>
                <a:lnTo>
                  <a:pt x="649224" y="891539"/>
                </a:lnTo>
                <a:lnTo>
                  <a:pt x="649224" y="925313"/>
                </a:lnTo>
                <a:lnTo>
                  <a:pt x="657606" y="919073"/>
                </a:lnTo>
                <a:close/>
              </a:path>
              <a:path w="715010" h="942975">
                <a:moveTo>
                  <a:pt x="657606" y="58826"/>
                </a:moveTo>
                <a:lnTo>
                  <a:pt x="657606" y="57911"/>
                </a:lnTo>
                <a:lnTo>
                  <a:pt x="656082" y="57149"/>
                </a:lnTo>
                <a:lnTo>
                  <a:pt x="657606" y="58826"/>
                </a:lnTo>
                <a:close/>
              </a:path>
              <a:path w="715010" h="942975">
                <a:moveTo>
                  <a:pt x="663702" y="877061"/>
                </a:moveTo>
                <a:lnTo>
                  <a:pt x="656082" y="885443"/>
                </a:lnTo>
                <a:lnTo>
                  <a:pt x="657606" y="884681"/>
                </a:lnTo>
                <a:lnTo>
                  <a:pt x="657606" y="919073"/>
                </a:lnTo>
                <a:lnTo>
                  <a:pt x="662940" y="915102"/>
                </a:lnTo>
                <a:lnTo>
                  <a:pt x="662940" y="878585"/>
                </a:lnTo>
                <a:lnTo>
                  <a:pt x="663702" y="877061"/>
                </a:lnTo>
                <a:close/>
              </a:path>
              <a:path w="715010" h="942975">
                <a:moveTo>
                  <a:pt x="663702" y="65531"/>
                </a:moveTo>
                <a:lnTo>
                  <a:pt x="662940" y="64007"/>
                </a:lnTo>
                <a:lnTo>
                  <a:pt x="662940" y="64693"/>
                </a:lnTo>
                <a:lnTo>
                  <a:pt x="663702" y="65531"/>
                </a:lnTo>
                <a:close/>
              </a:path>
              <a:path w="715010" h="942975">
                <a:moveTo>
                  <a:pt x="669798" y="869441"/>
                </a:moveTo>
                <a:lnTo>
                  <a:pt x="662940" y="878585"/>
                </a:lnTo>
                <a:lnTo>
                  <a:pt x="662940" y="915102"/>
                </a:lnTo>
                <a:lnTo>
                  <a:pt x="669036" y="910564"/>
                </a:lnTo>
                <a:lnTo>
                  <a:pt x="669036" y="870965"/>
                </a:lnTo>
                <a:lnTo>
                  <a:pt x="669798" y="869441"/>
                </a:lnTo>
                <a:close/>
              </a:path>
              <a:path w="715010" h="942975">
                <a:moveTo>
                  <a:pt x="669798" y="73151"/>
                </a:moveTo>
                <a:lnTo>
                  <a:pt x="669036" y="71627"/>
                </a:lnTo>
                <a:lnTo>
                  <a:pt x="669036" y="72135"/>
                </a:lnTo>
                <a:lnTo>
                  <a:pt x="669798" y="73151"/>
                </a:lnTo>
                <a:close/>
              </a:path>
              <a:path w="715010" h="942975">
                <a:moveTo>
                  <a:pt x="678942" y="903190"/>
                </a:moveTo>
                <a:lnTo>
                  <a:pt x="678942" y="852677"/>
                </a:lnTo>
                <a:lnTo>
                  <a:pt x="673608" y="862583"/>
                </a:lnTo>
                <a:lnTo>
                  <a:pt x="669036" y="870965"/>
                </a:lnTo>
                <a:lnTo>
                  <a:pt x="669036" y="910564"/>
                </a:lnTo>
                <a:lnTo>
                  <a:pt x="678942" y="903190"/>
                </a:lnTo>
                <a:close/>
              </a:path>
              <a:path w="715010" h="942975">
                <a:moveTo>
                  <a:pt x="674370" y="81533"/>
                </a:moveTo>
                <a:lnTo>
                  <a:pt x="673608" y="80009"/>
                </a:lnTo>
                <a:lnTo>
                  <a:pt x="674370" y="81533"/>
                </a:lnTo>
                <a:close/>
              </a:path>
              <a:path w="715010" h="942975">
                <a:moveTo>
                  <a:pt x="674370" y="861059"/>
                </a:moveTo>
                <a:lnTo>
                  <a:pt x="673608" y="862475"/>
                </a:lnTo>
                <a:lnTo>
                  <a:pt x="674370" y="861059"/>
                </a:lnTo>
                <a:close/>
              </a:path>
              <a:path w="715010" h="942975">
                <a:moveTo>
                  <a:pt x="678942" y="91135"/>
                </a:moveTo>
                <a:lnTo>
                  <a:pt x="678942" y="89915"/>
                </a:lnTo>
                <a:lnTo>
                  <a:pt x="678180" y="89153"/>
                </a:lnTo>
                <a:lnTo>
                  <a:pt x="678942" y="91135"/>
                </a:lnTo>
                <a:close/>
              </a:path>
              <a:path w="715010" h="942975">
                <a:moveTo>
                  <a:pt x="681990" y="899051"/>
                </a:moveTo>
                <a:lnTo>
                  <a:pt x="681990" y="843533"/>
                </a:lnTo>
                <a:lnTo>
                  <a:pt x="678180" y="853439"/>
                </a:lnTo>
                <a:lnTo>
                  <a:pt x="678942" y="852677"/>
                </a:lnTo>
                <a:lnTo>
                  <a:pt x="678942" y="903190"/>
                </a:lnTo>
                <a:lnTo>
                  <a:pt x="679570" y="902722"/>
                </a:lnTo>
                <a:lnTo>
                  <a:pt x="681990" y="899051"/>
                </a:lnTo>
                <a:close/>
              </a:path>
              <a:path w="715010" h="942975">
                <a:moveTo>
                  <a:pt x="681990" y="100964"/>
                </a:moveTo>
                <a:lnTo>
                  <a:pt x="681990" y="99059"/>
                </a:lnTo>
                <a:lnTo>
                  <a:pt x="681228" y="98297"/>
                </a:lnTo>
                <a:lnTo>
                  <a:pt x="681990" y="100964"/>
                </a:lnTo>
                <a:close/>
              </a:path>
              <a:path w="715010" h="942975">
                <a:moveTo>
                  <a:pt x="685800" y="893269"/>
                </a:moveTo>
                <a:lnTo>
                  <a:pt x="685800" y="823721"/>
                </a:lnTo>
                <a:lnTo>
                  <a:pt x="684276" y="835151"/>
                </a:lnTo>
                <a:lnTo>
                  <a:pt x="684276" y="833627"/>
                </a:lnTo>
                <a:lnTo>
                  <a:pt x="681228" y="844295"/>
                </a:lnTo>
                <a:lnTo>
                  <a:pt x="681990" y="843533"/>
                </a:lnTo>
                <a:lnTo>
                  <a:pt x="681990" y="899051"/>
                </a:lnTo>
                <a:lnTo>
                  <a:pt x="685800" y="893269"/>
                </a:lnTo>
                <a:close/>
              </a:path>
            </a:pathLst>
          </a:custGeom>
          <a:solidFill>
            <a:srgbClr val="000000"/>
          </a:solidFill>
        </p:spPr>
        <p:txBody>
          <a:bodyPr wrap="square" lIns="0" tIns="0" rIns="0" bIns="0" rtlCol="0"/>
          <a:lstStyle/>
          <a:p>
            <a:endParaRPr/>
          </a:p>
        </p:txBody>
      </p:sp>
      <p:sp>
        <p:nvSpPr>
          <p:cNvPr id="8" name="object 7"/>
          <p:cNvSpPr/>
          <p:nvPr/>
        </p:nvSpPr>
        <p:spPr>
          <a:xfrm>
            <a:off x="6205728" y="2133600"/>
            <a:ext cx="685800" cy="914400"/>
          </a:xfrm>
          <a:custGeom>
            <a:avLst/>
            <a:gdLst/>
            <a:ahLst/>
            <a:cxnLst/>
            <a:rect l="l" t="t" r="r" b="b"/>
            <a:pathLst>
              <a:path w="685800" h="914400">
                <a:moveTo>
                  <a:pt x="685800" y="800100"/>
                </a:moveTo>
                <a:lnTo>
                  <a:pt x="685800" y="114299"/>
                </a:lnTo>
                <a:lnTo>
                  <a:pt x="676834" y="70080"/>
                </a:lnTo>
                <a:lnTo>
                  <a:pt x="652367" y="33718"/>
                </a:lnTo>
                <a:lnTo>
                  <a:pt x="616041" y="9072"/>
                </a:lnTo>
                <a:lnTo>
                  <a:pt x="571500" y="0"/>
                </a:lnTo>
                <a:lnTo>
                  <a:pt x="114300" y="0"/>
                </a:lnTo>
                <a:lnTo>
                  <a:pt x="69758" y="9072"/>
                </a:lnTo>
                <a:lnTo>
                  <a:pt x="33432" y="33718"/>
                </a:lnTo>
                <a:lnTo>
                  <a:pt x="8965" y="70080"/>
                </a:lnTo>
                <a:lnTo>
                  <a:pt x="0" y="114300"/>
                </a:lnTo>
                <a:lnTo>
                  <a:pt x="0" y="800100"/>
                </a:lnTo>
                <a:lnTo>
                  <a:pt x="8965" y="844641"/>
                </a:lnTo>
                <a:lnTo>
                  <a:pt x="33432" y="880967"/>
                </a:lnTo>
                <a:lnTo>
                  <a:pt x="69758" y="905434"/>
                </a:lnTo>
                <a:lnTo>
                  <a:pt x="114300" y="914400"/>
                </a:lnTo>
                <a:lnTo>
                  <a:pt x="571500" y="914400"/>
                </a:lnTo>
                <a:lnTo>
                  <a:pt x="616041" y="905434"/>
                </a:lnTo>
                <a:lnTo>
                  <a:pt x="652367" y="880967"/>
                </a:lnTo>
                <a:lnTo>
                  <a:pt x="676834" y="844641"/>
                </a:lnTo>
                <a:lnTo>
                  <a:pt x="685800" y="800100"/>
                </a:lnTo>
                <a:close/>
              </a:path>
            </a:pathLst>
          </a:custGeom>
          <a:solidFill>
            <a:srgbClr val="CCFFFF"/>
          </a:solidFill>
        </p:spPr>
        <p:txBody>
          <a:bodyPr wrap="square" lIns="0" tIns="0" rIns="0" bIns="0" rtlCol="0"/>
          <a:lstStyle/>
          <a:p>
            <a:endParaRPr/>
          </a:p>
        </p:txBody>
      </p:sp>
      <p:sp>
        <p:nvSpPr>
          <p:cNvPr id="9" name="object 8"/>
          <p:cNvSpPr/>
          <p:nvPr/>
        </p:nvSpPr>
        <p:spPr>
          <a:xfrm>
            <a:off x="6191250" y="2119883"/>
            <a:ext cx="715010" cy="942975"/>
          </a:xfrm>
          <a:custGeom>
            <a:avLst/>
            <a:gdLst/>
            <a:ahLst/>
            <a:cxnLst/>
            <a:rect l="l" t="t" r="r" b="b"/>
            <a:pathLst>
              <a:path w="715009" h="942975">
                <a:moveTo>
                  <a:pt x="762" y="820673"/>
                </a:moveTo>
                <a:lnTo>
                  <a:pt x="761" y="121919"/>
                </a:lnTo>
                <a:lnTo>
                  <a:pt x="0" y="128015"/>
                </a:lnTo>
                <a:lnTo>
                  <a:pt x="0" y="814577"/>
                </a:lnTo>
                <a:lnTo>
                  <a:pt x="762" y="820673"/>
                </a:lnTo>
                <a:close/>
              </a:path>
              <a:path w="715009" h="942975">
                <a:moveTo>
                  <a:pt x="714756" y="820673"/>
                </a:moveTo>
                <a:lnTo>
                  <a:pt x="714756" y="121919"/>
                </a:lnTo>
                <a:lnTo>
                  <a:pt x="713994" y="115061"/>
                </a:lnTo>
                <a:lnTo>
                  <a:pt x="701490" y="71180"/>
                </a:lnTo>
                <a:lnTo>
                  <a:pt x="674765" y="35118"/>
                </a:lnTo>
                <a:lnTo>
                  <a:pt x="637364" y="10263"/>
                </a:lnTo>
                <a:lnTo>
                  <a:pt x="592836" y="0"/>
                </a:lnTo>
                <a:lnTo>
                  <a:pt x="128778" y="0"/>
                </a:lnTo>
                <a:lnTo>
                  <a:pt x="85436" y="7319"/>
                </a:lnTo>
                <a:lnTo>
                  <a:pt x="47825" y="28665"/>
                </a:lnTo>
                <a:lnTo>
                  <a:pt x="19257" y="61205"/>
                </a:lnTo>
                <a:lnTo>
                  <a:pt x="3047" y="102107"/>
                </a:lnTo>
                <a:lnTo>
                  <a:pt x="761" y="115061"/>
                </a:lnTo>
                <a:lnTo>
                  <a:pt x="762" y="827531"/>
                </a:lnTo>
                <a:lnTo>
                  <a:pt x="13657" y="870882"/>
                </a:lnTo>
                <a:lnTo>
                  <a:pt x="28956" y="894805"/>
                </a:lnTo>
                <a:lnTo>
                  <a:pt x="28956" y="118871"/>
                </a:lnTo>
                <a:lnTo>
                  <a:pt x="30480" y="111251"/>
                </a:lnTo>
                <a:lnTo>
                  <a:pt x="30480" y="108965"/>
                </a:lnTo>
                <a:lnTo>
                  <a:pt x="33528" y="98297"/>
                </a:lnTo>
                <a:lnTo>
                  <a:pt x="33528" y="99059"/>
                </a:lnTo>
                <a:lnTo>
                  <a:pt x="36576" y="91135"/>
                </a:lnTo>
                <a:lnTo>
                  <a:pt x="36576" y="89915"/>
                </a:lnTo>
                <a:lnTo>
                  <a:pt x="40386" y="81660"/>
                </a:lnTo>
                <a:lnTo>
                  <a:pt x="41148" y="80009"/>
                </a:lnTo>
                <a:lnTo>
                  <a:pt x="41148" y="80295"/>
                </a:lnTo>
                <a:lnTo>
                  <a:pt x="46481" y="71627"/>
                </a:lnTo>
                <a:lnTo>
                  <a:pt x="46481" y="72008"/>
                </a:lnTo>
                <a:lnTo>
                  <a:pt x="51816" y="64007"/>
                </a:lnTo>
                <a:lnTo>
                  <a:pt x="51816" y="64693"/>
                </a:lnTo>
                <a:lnTo>
                  <a:pt x="57912" y="57988"/>
                </a:lnTo>
                <a:lnTo>
                  <a:pt x="58674" y="57149"/>
                </a:lnTo>
                <a:lnTo>
                  <a:pt x="65532" y="51053"/>
                </a:lnTo>
                <a:lnTo>
                  <a:pt x="65532" y="51244"/>
                </a:lnTo>
                <a:lnTo>
                  <a:pt x="72390" y="46100"/>
                </a:lnTo>
                <a:lnTo>
                  <a:pt x="72390" y="45719"/>
                </a:lnTo>
                <a:lnTo>
                  <a:pt x="80772" y="40830"/>
                </a:lnTo>
                <a:lnTo>
                  <a:pt x="80772" y="40385"/>
                </a:lnTo>
                <a:lnTo>
                  <a:pt x="90677" y="35813"/>
                </a:lnTo>
                <a:lnTo>
                  <a:pt x="90678" y="36031"/>
                </a:lnTo>
                <a:lnTo>
                  <a:pt x="98297" y="33310"/>
                </a:lnTo>
                <a:lnTo>
                  <a:pt x="98297" y="32765"/>
                </a:lnTo>
                <a:lnTo>
                  <a:pt x="108204" y="30784"/>
                </a:lnTo>
                <a:lnTo>
                  <a:pt x="108204" y="30479"/>
                </a:lnTo>
                <a:lnTo>
                  <a:pt x="118110" y="29159"/>
                </a:lnTo>
                <a:lnTo>
                  <a:pt x="118110" y="28955"/>
                </a:lnTo>
                <a:lnTo>
                  <a:pt x="123444" y="28289"/>
                </a:lnTo>
                <a:lnTo>
                  <a:pt x="592074" y="28302"/>
                </a:lnTo>
                <a:lnTo>
                  <a:pt x="596646" y="28955"/>
                </a:lnTo>
                <a:lnTo>
                  <a:pt x="607314" y="30479"/>
                </a:lnTo>
                <a:lnTo>
                  <a:pt x="607314" y="30806"/>
                </a:lnTo>
                <a:lnTo>
                  <a:pt x="616458" y="32765"/>
                </a:lnTo>
                <a:lnTo>
                  <a:pt x="616458" y="33310"/>
                </a:lnTo>
                <a:lnTo>
                  <a:pt x="624078" y="36031"/>
                </a:lnTo>
                <a:lnTo>
                  <a:pt x="624078" y="35813"/>
                </a:lnTo>
                <a:lnTo>
                  <a:pt x="634746" y="40385"/>
                </a:lnTo>
                <a:lnTo>
                  <a:pt x="634746" y="41274"/>
                </a:lnTo>
                <a:lnTo>
                  <a:pt x="641604" y="45275"/>
                </a:lnTo>
                <a:lnTo>
                  <a:pt x="641604" y="44957"/>
                </a:lnTo>
                <a:lnTo>
                  <a:pt x="649224" y="51192"/>
                </a:lnTo>
                <a:lnTo>
                  <a:pt x="649224" y="51053"/>
                </a:lnTo>
                <a:lnTo>
                  <a:pt x="657606" y="57911"/>
                </a:lnTo>
                <a:lnTo>
                  <a:pt x="657606" y="58826"/>
                </a:lnTo>
                <a:lnTo>
                  <a:pt x="662940" y="64693"/>
                </a:lnTo>
                <a:lnTo>
                  <a:pt x="662940" y="64007"/>
                </a:lnTo>
                <a:lnTo>
                  <a:pt x="669036" y="72135"/>
                </a:lnTo>
                <a:lnTo>
                  <a:pt x="669036" y="71627"/>
                </a:lnTo>
                <a:lnTo>
                  <a:pt x="673608" y="80118"/>
                </a:lnTo>
                <a:lnTo>
                  <a:pt x="678942" y="89915"/>
                </a:lnTo>
                <a:lnTo>
                  <a:pt x="678942" y="91135"/>
                </a:lnTo>
                <a:lnTo>
                  <a:pt x="681990" y="99059"/>
                </a:lnTo>
                <a:lnTo>
                  <a:pt x="681990" y="100964"/>
                </a:lnTo>
                <a:lnTo>
                  <a:pt x="684276" y="108965"/>
                </a:lnTo>
                <a:lnTo>
                  <a:pt x="684276" y="107441"/>
                </a:lnTo>
                <a:lnTo>
                  <a:pt x="685800" y="118871"/>
                </a:lnTo>
                <a:lnTo>
                  <a:pt x="685800" y="893273"/>
                </a:lnTo>
                <a:lnTo>
                  <a:pt x="704217" y="865324"/>
                </a:lnTo>
                <a:lnTo>
                  <a:pt x="714756" y="820673"/>
                </a:lnTo>
                <a:close/>
              </a:path>
              <a:path w="715009" h="942975">
                <a:moveTo>
                  <a:pt x="29718" y="118109"/>
                </a:moveTo>
                <a:lnTo>
                  <a:pt x="28956" y="118871"/>
                </a:lnTo>
                <a:lnTo>
                  <a:pt x="28956" y="123443"/>
                </a:lnTo>
                <a:lnTo>
                  <a:pt x="29718" y="118109"/>
                </a:lnTo>
                <a:close/>
              </a:path>
              <a:path w="715009" h="942975">
                <a:moveTo>
                  <a:pt x="29718" y="824483"/>
                </a:moveTo>
                <a:lnTo>
                  <a:pt x="28956" y="819149"/>
                </a:lnTo>
                <a:lnTo>
                  <a:pt x="28956" y="823721"/>
                </a:lnTo>
                <a:lnTo>
                  <a:pt x="29718" y="824483"/>
                </a:lnTo>
                <a:close/>
              </a:path>
              <a:path w="715009" h="942975">
                <a:moveTo>
                  <a:pt x="31242" y="835151"/>
                </a:moveTo>
                <a:lnTo>
                  <a:pt x="28956" y="823721"/>
                </a:lnTo>
                <a:lnTo>
                  <a:pt x="28956" y="894805"/>
                </a:lnTo>
                <a:lnTo>
                  <a:pt x="30480" y="896753"/>
                </a:lnTo>
                <a:lnTo>
                  <a:pt x="30480" y="833627"/>
                </a:lnTo>
                <a:lnTo>
                  <a:pt x="31242" y="835151"/>
                </a:lnTo>
                <a:close/>
              </a:path>
              <a:path w="715009" h="942975">
                <a:moveTo>
                  <a:pt x="31242" y="107441"/>
                </a:moveTo>
                <a:lnTo>
                  <a:pt x="30480" y="108965"/>
                </a:lnTo>
                <a:lnTo>
                  <a:pt x="30480" y="111251"/>
                </a:lnTo>
                <a:lnTo>
                  <a:pt x="31242" y="107441"/>
                </a:lnTo>
                <a:close/>
              </a:path>
              <a:path w="715009" h="942975">
                <a:moveTo>
                  <a:pt x="37338" y="853439"/>
                </a:moveTo>
                <a:lnTo>
                  <a:pt x="33528" y="843533"/>
                </a:lnTo>
                <a:lnTo>
                  <a:pt x="33528" y="844295"/>
                </a:lnTo>
                <a:lnTo>
                  <a:pt x="30480" y="833627"/>
                </a:lnTo>
                <a:lnTo>
                  <a:pt x="30480" y="896753"/>
                </a:lnTo>
                <a:lnTo>
                  <a:pt x="32967" y="899933"/>
                </a:lnTo>
                <a:lnTo>
                  <a:pt x="36576" y="903397"/>
                </a:lnTo>
                <a:lnTo>
                  <a:pt x="36576" y="852677"/>
                </a:lnTo>
                <a:lnTo>
                  <a:pt x="37338" y="853439"/>
                </a:lnTo>
                <a:close/>
              </a:path>
              <a:path w="715009" h="942975">
                <a:moveTo>
                  <a:pt x="37338" y="89153"/>
                </a:moveTo>
                <a:lnTo>
                  <a:pt x="36576" y="89915"/>
                </a:lnTo>
                <a:lnTo>
                  <a:pt x="36576" y="91135"/>
                </a:lnTo>
                <a:lnTo>
                  <a:pt x="37338" y="89153"/>
                </a:lnTo>
                <a:close/>
              </a:path>
              <a:path w="715009" h="942975">
                <a:moveTo>
                  <a:pt x="41148" y="907786"/>
                </a:moveTo>
                <a:lnTo>
                  <a:pt x="41148" y="862583"/>
                </a:lnTo>
                <a:lnTo>
                  <a:pt x="40386" y="861059"/>
                </a:lnTo>
                <a:lnTo>
                  <a:pt x="36576" y="852677"/>
                </a:lnTo>
                <a:lnTo>
                  <a:pt x="36576" y="903397"/>
                </a:lnTo>
                <a:lnTo>
                  <a:pt x="41148" y="907786"/>
                </a:lnTo>
                <a:close/>
              </a:path>
              <a:path w="715009" h="942975">
                <a:moveTo>
                  <a:pt x="41148" y="80009"/>
                </a:moveTo>
                <a:lnTo>
                  <a:pt x="40386" y="81533"/>
                </a:lnTo>
                <a:lnTo>
                  <a:pt x="40620" y="81152"/>
                </a:lnTo>
                <a:lnTo>
                  <a:pt x="41148" y="80009"/>
                </a:lnTo>
                <a:close/>
              </a:path>
              <a:path w="715009" h="942975">
                <a:moveTo>
                  <a:pt x="40620" y="81153"/>
                </a:moveTo>
                <a:lnTo>
                  <a:pt x="40386" y="81533"/>
                </a:lnTo>
                <a:lnTo>
                  <a:pt x="40620" y="81153"/>
                </a:lnTo>
                <a:close/>
              </a:path>
              <a:path w="715009" h="942975">
                <a:moveTo>
                  <a:pt x="40620" y="861440"/>
                </a:moveTo>
                <a:lnTo>
                  <a:pt x="40386" y="860932"/>
                </a:lnTo>
                <a:lnTo>
                  <a:pt x="40620" y="861440"/>
                </a:lnTo>
                <a:close/>
              </a:path>
              <a:path w="715009" h="942975">
                <a:moveTo>
                  <a:pt x="41148" y="862583"/>
                </a:moveTo>
                <a:lnTo>
                  <a:pt x="40620" y="861440"/>
                </a:lnTo>
                <a:lnTo>
                  <a:pt x="40386" y="861059"/>
                </a:lnTo>
                <a:lnTo>
                  <a:pt x="41148" y="862583"/>
                </a:lnTo>
                <a:close/>
              </a:path>
              <a:path w="715009" h="942975">
                <a:moveTo>
                  <a:pt x="41148" y="80295"/>
                </a:moveTo>
                <a:lnTo>
                  <a:pt x="41148" y="80009"/>
                </a:lnTo>
                <a:lnTo>
                  <a:pt x="40620" y="81153"/>
                </a:lnTo>
                <a:lnTo>
                  <a:pt x="41148" y="80295"/>
                </a:lnTo>
                <a:close/>
              </a:path>
              <a:path w="715009" h="942975">
                <a:moveTo>
                  <a:pt x="46482" y="912906"/>
                </a:moveTo>
                <a:lnTo>
                  <a:pt x="46482" y="870965"/>
                </a:lnTo>
                <a:lnTo>
                  <a:pt x="40620" y="861440"/>
                </a:lnTo>
                <a:lnTo>
                  <a:pt x="41148" y="862583"/>
                </a:lnTo>
                <a:lnTo>
                  <a:pt x="41148" y="907786"/>
                </a:lnTo>
                <a:lnTo>
                  <a:pt x="46482" y="912906"/>
                </a:lnTo>
                <a:close/>
              </a:path>
              <a:path w="715009" h="942975">
                <a:moveTo>
                  <a:pt x="46481" y="72008"/>
                </a:moveTo>
                <a:lnTo>
                  <a:pt x="46481" y="71627"/>
                </a:lnTo>
                <a:lnTo>
                  <a:pt x="45719" y="73151"/>
                </a:lnTo>
                <a:lnTo>
                  <a:pt x="46481" y="72008"/>
                </a:lnTo>
                <a:close/>
              </a:path>
              <a:path w="715009" h="942975">
                <a:moveTo>
                  <a:pt x="51816" y="916803"/>
                </a:moveTo>
                <a:lnTo>
                  <a:pt x="51816" y="878585"/>
                </a:lnTo>
                <a:lnTo>
                  <a:pt x="45720" y="869441"/>
                </a:lnTo>
                <a:lnTo>
                  <a:pt x="46482" y="870965"/>
                </a:lnTo>
                <a:lnTo>
                  <a:pt x="46482" y="912906"/>
                </a:lnTo>
                <a:lnTo>
                  <a:pt x="47244" y="913637"/>
                </a:lnTo>
                <a:lnTo>
                  <a:pt x="51816" y="916803"/>
                </a:lnTo>
                <a:close/>
              </a:path>
              <a:path w="715009" h="942975">
                <a:moveTo>
                  <a:pt x="51816" y="64693"/>
                </a:moveTo>
                <a:lnTo>
                  <a:pt x="51816" y="64007"/>
                </a:lnTo>
                <a:lnTo>
                  <a:pt x="51053" y="65531"/>
                </a:lnTo>
                <a:lnTo>
                  <a:pt x="51816" y="64693"/>
                </a:lnTo>
                <a:close/>
              </a:path>
              <a:path w="715009" h="942975">
                <a:moveTo>
                  <a:pt x="58674" y="921475"/>
                </a:moveTo>
                <a:lnTo>
                  <a:pt x="58674" y="885443"/>
                </a:lnTo>
                <a:lnTo>
                  <a:pt x="57912" y="884681"/>
                </a:lnTo>
                <a:lnTo>
                  <a:pt x="51054" y="877061"/>
                </a:lnTo>
                <a:lnTo>
                  <a:pt x="51816" y="878585"/>
                </a:lnTo>
                <a:lnTo>
                  <a:pt x="51816" y="916803"/>
                </a:lnTo>
                <a:lnTo>
                  <a:pt x="57150" y="920495"/>
                </a:lnTo>
                <a:lnTo>
                  <a:pt x="58674" y="921475"/>
                </a:lnTo>
                <a:close/>
              </a:path>
              <a:path w="715009" h="942975">
                <a:moveTo>
                  <a:pt x="58674" y="57149"/>
                </a:moveTo>
                <a:lnTo>
                  <a:pt x="57912" y="57911"/>
                </a:lnTo>
                <a:lnTo>
                  <a:pt x="58292" y="57569"/>
                </a:lnTo>
                <a:lnTo>
                  <a:pt x="58674" y="57149"/>
                </a:lnTo>
                <a:close/>
              </a:path>
              <a:path w="715009" h="942975">
                <a:moveTo>
                  <a:pt x="58292" y="57569"/>
                </a:moveTo>
                <a:lnTo>
                  <a:pt x="57912" y="57911"/>
                </a:lnTo>
                <a:lnTo>
                  <a:pt x="58292" y="57569"/>
                </a:lnTo>
                <a:close/>
              </a:path>
              <a:path w="715009" h="942975">
                <a:moveTo>
                  <a:pt x="58292" y="885024"/>
                </a:moveTo>
                <a:lnTo>
                  <a:pt x="57912" y="884605"/>
                </a:lnTo>
                <a:lnTo>
                  <a:pt x="58292" y="885024"/>
                </a:lnTo>
                <a:close/>
              </a:path>
              <a:path w="715009" h="942975">
                <a:moveTo>
                  <a:pt x="58674" y="885443"/>
                </a:moveTo>
                <a:lnTo>
                  <a:pt x="58292" y="885024"/>
                </a:lnTo>
                <a:lnTo>
                  <a:pt x="57912" y="884681"/>
                </a:lnTo>
                <a:lnTo>
                  <a:pt x="58674" y="885443"/>
                </a:lnTo>
                <a:close/>
              </a:path>
              <a:path w="715009" h="942975">
                <a:moveTo>
                  <a:pt x="58674" y="57226"/>
                </a:moveTo>
                <a:lnTo>
                  <a:pt x="58292" y="57569"/>
                </a:lnTo>
                <a:lnTo>
                  <a:pt x="58674" y="57226"/>
                </a:lnTo>
                <a:close/>
              </a:path>
              <a:path w="715009" h="942975">
                <a:moveTo>
                  <a:pt x="65532" y="925884"/>
                </a:moveTo>
                <a:lnTo>
                  <a:pt x="65532" y="891539"/>
                </a:lnTo>
                <a:lnTo>
                  <a:pt x="58292" y="885024"/>
                </a:lnTo>
                <a:lnTo>
                  <a:pt x="58674" y="885443"/>
                </a:lnTo>
                <a:lnTo>
                  <a:pt x="58674" y="921475"/>
                </a:lnTo>
                <a:lnTo>
                  <a:pt x="65532" y="925884"/>
                </a:lnTo>
                <a:close/>
              </a:path>
              <a:path w="715009" h="942975">
                <a:moveTo>
                  <a:pt x="65532" y="51244"/>
                </a:moveTo>
                <a:lnTo>
                  <a:pt x="65532" y="51053"/>
                </a:lnTo>
                <a:lnTo>
                  <a:pt x="64769" y="51815"/>
                </a:lnTo>
                <a:lnTo>
                  <a:pt x="65532" y="51244"/>
                </a:lnTo>
                <a:close/>
              </a:path>
              <a:path w="715009" h="942975">
                <a:moveTo>
                  <a:pt x="73914" y="897635"/>
                </a:moveTo>
                <a:lnTo>
                  <a:pt x="64770" y="890777"/>
                </a:lnTo>
                <a:lnTo>
                  <a:pt x="65532" y="891539"/>
                </a:lnTo>
                <a:lnTo>
                  <a:pt x="65532" y="925884"/>
                </a:lnTo>
                <a:lnTo>
                  <a:pt x="67818" y="927353"/>
                </a:lnTo>
                <a:lnTo>
                  <a:pt x="72390" y="929463"/>
                </a:lnTo>
                <a:lnTo>
                  <a:pt x="72390" y="896873"/>
                </a:lnTo>
                <a:lnTo>
                  <a:pt x="73914" y="897635"/>
                </a:lnTo>
                <a:close/>
              </a:path>
              <a:path w="715009" h="942975">
                <a:moveTo>
                  <a:pt x="73914" y="44957"/>
                </a:moveTo>
                <a:lnTo>
                  <a:pt x="72390" y="45719"/>
                </a:lnTo>
                <a:lnTo>
                  <a:pt x="72390" y="46100"/>
                </a:lnTo>
                <a:lnTo>
                  <a:pt x="73914" y="44957"/>
                </a:lnTo>
                <a:close/>
              </a:path>
              <a:path w="715009" h="942975">
                <a:moveTo>
                  <a:pt x="81534" y="933681"/>
                </a:moveTo>
                <a:lnTo>
                  <a:pt x="81534" y="902207"/>
                </a:lnTo>
                <a:lnTo>
                  <a:pt x="72390" y="896873"/>
                </a:lnTo>
                <a:lnTo>
                  <a:pt x="72390" y="929463"/>
                </a:lnTo>
                <a:lnTo>
                  <a:pt x="81534" y="933681"/>
                </a:lnTo>
                <a:close/>
              </a:path>
              <a:path w="715009" h="942975">
                <a:moveTo>
                  <a:pt x="81534" y="40385"/>
                </a:moveTo>
                <a:lnTo>
                  <a:pt x="80772" y="40385"/>
                </a:lnTo>
                <a:lnTo>
                  <a:pt x="80772" y="40830"/>
                </a:lnTo>
                <a:lnTo>
                  <a:pt x="81534" y="40385"/>
                </a:lnTo>
                <a:close/>
              </a:path>
              <a:path w="715009" h="942975">
                <a:moveTo>
                  <a:pt x="90678" y="936890"/>
                </a:moveTo>
                <a:lnTo>
                  <a:pt x="90678" y="906779"/>
                </a:lnTo>
                <a:lnTo>
                  <a:pt x="89154" y="906017"/>
                </a:lnTo>
                <a:lnTo>
                  <a:pt x="80772" y="901445"/>
                </a:lnTo>
                <a:lnTo>
                  <a:pt x="81534" y="902207"/>
                </a:lnTo>
                <a:lnTo>
                  <a:pt x="81534" y="933681"/>
                </a:lnTo>
                <a:lnTo>
                  <a:pt x="83197" y="934448"/>
                </a:lnTo>
                <a:lnTo>
                  <a:pt x="90678" y="936890"/>
                </a:lnTo>
                <a:close/>
              </a:path>
              <a:path w="715009" h="942975">
                <a:moveTo>
                  <a:pt x="90678" y="36031"/>
                </a:moveTo>
                <a:lnTo>
                  <a:pt x="90677" y="35813"/>
                </a:lnTo>
                <a:lnTo>
                  <a:pt x="89154" y="36575"/>
                </a:lnTo>
                <a:lnTo>
                  <a:pt x="90678" y="36031"/>
                </a:lnTo>
                <a:close/>
              </a:path>
              <a:path w="715009" h="942975">
                <a:moveTo>
                  <a:pt x="89477" y="906133"/>
                </a:moveTo>
                <a:lnTo>
                  <a:pt x="89154" y="905959"/>
                </a:lnTo>
                <a:lnTo>
                  <a:pt x="89477" y="906133"/>
                </a:lnTo>
                <a:close/>
              </a:path>
              <a:path w="715009" h="942975">
                <a:moveTo>
                  <a:pt x="90678" y="906779"/>
                </a:moveTo>
                <a:lnTo>
                  <a:pt x="89477" y="906133"/>
                </a:lnTo>
                <a:lnTo>
                  <a:pt x="89154" y="906017"/>
                </a:lnTo>
                <a:lnTo>
                  <a:pt x="90678" y="906779"/>
                </a:lnTo>
                <a:close/>
              </a:path>
              <a:path w="715009" h="942975">
                <a:moveTo>
                  <a:pt x="99822" y="909827"/>
                </a:moveTo>
                <a:lnTo>
                  <a:pt x="89477" y="906133"/>
                </a:lnTo>
                <a:lnTo>
                  <a:pt x="90678" y="906779"/>
                </a:lnTo>
                <a:lnTo>
                  <a:pt x="90678" y="936890"/>
                </a:lnTo>
                <a:lnTo>
                  <a:pt x="97335" y="939064"/>
                </a:lnTo>
                <a:lnTo>
                  <a:pt x="98298" y="939234"/>
                </a:lnTo>
                <a:lnTo>
                  <a:pt x="98298" y="909827"/>
                </a:lnTo>
                <a:lnTo>
                  <a:pt x="99822" y="909827"/>
                </a:lnTo>
                <a:close/>
              </a:path>
              <a:path w="715009" h="942975">
                <a:moveTo>
                  <a:pt x="99822" y="32765"/>
                </a:moveTo>
                <a:lnTo>
                  <a:pt x="98297" y="32765"/>
                </a:lnTo>
                <a:lnTo>
                  <a:pt x="98297" y="33310"/>
                </a:lnTo>
                <a:lnTo>
                  <a:pt x="99822" y="32765"/>
                </a:lnTo>
                <a:close/>
              </a:path>
              <a:path w="715009" h="942975">
                <a:moveTo>
                  <a:pt x="109728" y="912113"/>
                </a:moveTo>
                <a:lnTo>
                  <a:pt x="98298" y="909827"/>
                </a:lnTo>
                <a:lnTo>
                  <a:pt x="98298" y="939234"/>
                </a:lnTo>
                <a:lnTo>
                  <a:pt x="108204" y="940976"/>
                </a:lnTo>
                <a:lnTo>
                  <a:pt x="108204" y="912113"/>
                </a:lnTo>
                <a:lnTo>
                  <a:pt x="109728" y="912113"/>
                </a:lnTo>
                <a:close/>
              </a:path>
              <a:path w="715009" h="942975">
                <a:moveTo>
                  <a:pt x="109728" y="30479"/>
                </a:moveTo>
                <a:lnTo>
                  <a:pt x="108204" y="30479"/>
                </a:lnTo>
                <a:lnTo>
                  <a:pt x="108204" y="30784"/>
                </a:lnTo>
                <a:lnTo>
                  <a:pt x="109728" y="30479"/>
                </a:lnTo>
                <a:close/>
              </a:path>
              <a:path w="715009" h="942975">
                <a:moveTo>
                  <a:pt x="119634" y="913637"/>
                </a:moveTo>
                <a:lnTo>
                  <a:pt x="108204" y="912113"/>
                </a:lnTo>
                <a:lnTo>
                  <a:pt x="108204" y="940976"/>
                </a:lnTo>
                <a:lnTo>
                  <a:pt x="111955" y="941636"/>
                </a:lnTo>
                <a:lnTo>
                  <a:pt x="118110" y="941986"/>
                </a:lnTo>
                <a:lnTo>
                  <a:pt x="118110" y="913637"/>
                </a:lnTo>
                <a:lnTo>
                  <a:pt x="119634" y="913637"/>
                </a:lnTo>
                <a:close/>
              </a:path>
              <a:path w="715009" h="942975">
                <a:moveTo>
                  <a:pt x="119634" y="28955"/>
                </a:moveTo>
                <a:lnTo>
                  <a:pt x="118110" y="28955"/>
                </a:lnTo>
                <a:lnTo>
                  <a:pt x="118110" y="29159"/>
                </a:lnTo>
                <a:lnTo>
                  <a:pt x="119634" y="28955"/>
                </a:lnTo>
                <a:close/>
              </a:path>
              <a:path w="715009" h="942975">
                <a:moveTo>
                  <a:pt x="592074" y="942593"/>
                </a:moveTo>
                <a:lnTo>
                  <a:pt x="592074" y="914399"/>
                </a:lnTo>
                <a:lnTo>
                  <a:pt x="123444" y="914399"/>
                </a:lnTo>
                <a:lnTo>
                  <a:pt x="118110" y="913637"/>
                </a:lnTo>
                <a:lnTo>
                  <a:pt x="118110" y="941986"/>
                </a:lnTo>
                <a:lnTo>
                  <a:pt x="128778" y="942593"/>
                </a:lnTo>
                <a:lnTo>
                  <a:pt x="592074" y="942593"/>
                </a:lnTo>
                <a:close/>
              </a:path>
              <a:path w="715009" h="942975">
                <a:moveTo>
                  <a:pt x="124205" y="28193"/>
                </a:moveTo>
                <a:lnTo>
                  <a:pt x="123444" y="28193"/>
                </a:lnTo>
                <a:lnTo>
                  <a:pt x="124205" y="28193"/>
                </a:lnTo>
                <a:close/>
              </a:path>
              <a:path w="715009" h="942975">
                <a:moveTo>
                  <a:pt x="124206" y="914399"/>
                </a:moveTo>
                <a:lnTo>
                  <a:pt x="123444" y="914304"/>
                </a:lnTo>
                <a:lnTo>
                  <a:pt x="124206" y="914399"/>
                </a:lnTo>
                <a:close/>
              </a:path>
              <a:path w="715009" h="942975">
                <a:moveTo>
                  <a:pt x="592074" y="28302"/>
                </a:moveTo>
                <a:lnTo>
                  <a:pt x="591312" y="28193"/>
                </a:lnTo>
                <a:lnTo>
                  <a:pt x="592074" y="28302"/>
                </a:lnTo>
                <a:close/>
              </a:path>
              <a:path w="715009" h="942975">
                <a:moveTo>
                  <a:pt x="596646" y="942170"/>
                </a:moveTo>
                <a:lnTo>
                  <a:pt x="596646" y="913637"/>
                </a:lnTo>
                <a:lnTo>
                  <a:pt x="591312" y="914399"/>
                </a:lnTo>
                <a:lnTo>
                  <a:pt x="592074" y="914399"/>
                </a:lnTo>
                <a:lnTo>
                  <a:pt x="592074" y="942593"/>
                </a:lnTo>
                <a:lnTo>
                  <a:pt x="592836" y="942593"/>
                </a:lnTo>
                <a:lnTo>
                  <a:pt x="596646" y="942170"/>
                </a:lnTo>
                <a:close/>
              </a:path>
              <a:path w="715009" h="942975">
                <a:moveTo>
                  <a:pt x="596646" y="29057"/>
                </a:moveTo>
                <a:lnTo>
                  <a:pt x="595884" y="28955"/>
                </a:lnTo>
                <a:lnTo>
                  <a:pt x="596646" y="29057"/>
                </a:lnTo>
                <a:close/>
              </a:path>
              <a:path w="715009" h="942975">
                <a:moveTo>
                  <a:pt x="607314" y="939680"/>
                </a:moveTo>
                <a:lnTo>
                  <a:pt x="607314" y="912113"/>
                </a:lnTo>
                <a:lnTo>
                  <a:pt x="595884" y="913637"/>
                </a:lnTo>
                <a:lnTo>
                  <a:pt x="596646" y="913637"/>
                </a:lnTo>
                <a:lnTo>
                  <a:pt x="596646" y="942170"/>
                </a:lnTo>
                <a:lnTo>
                  <a:pt x="599694" y="941831"/>
                </a:lnTo>
                <a:lnTo>
                  <a:pt x="607314" y="939680"/>
                </a:lnTo>
                <a:close/>
              </a:path>
              <a:path w="715009" h="942975">
                <a:moveTo>
                  <a:pt x="607314" y="30806"/>
                </a:moveTo>
                <a:lnTo>
                  <a:pt x="607314" y="30479"/>
                </a:lnTo>
                <a:lnTo>
                  <a:pt x="605790" y="30479"/>
                </a:lnTo>
                <a:lnTo>
                  <a:pt x="607314" y="30806"/>
                </a:lnTo>
                <a:close/>
              </a:path>
              <a:path w="715009" h="942975">
                <a:moveTo>
                  <a:pt x="616458" y="937098"/>
                </a:moveTo>
                <a:lnTo>
                  <a:pt x="616458" y="909827"/>
                </a:lnTo>
                <a:lnTo>
                  <a:pt x="605790" y="912113"/>
                </a:lnTo>
                <a:lnTo>
                  <a:pt x="607314" y="912113"/>
                </a:lnTo>
                <a:lnTo>
                  <a:pt x="607314" y="939680"/>
                </a:lnTo>
                <a:lnTo>
                  <a:pt x="616458" y="937098"/>
                </a:lnTo>
                <a:close/>
              </a:path>
              <a:path w="715009" h="942975">
                <a:moveTo>
                  <a:pt x="616458" y="33310"/>
                </a:moveTo>
                <a:lnTo>
                  <a:pt x="616458" y="32765"/>
                </a:lnTo>
                <a:lnTo>
                  <a:pt x="614934" y="32765"/>
                </a:lnTo>
                <a:lnTo>
                  <a:pt x="616458" y="33310"/>
                </a:lnTo>
                <a:close/>
              </a:path>
              <a:path w="715009" h="942975">
                <a:moveTo>
                  <a:pt x="625601" y="906017"/>
                </a:moveTo>
                <a:lnTo>
                  <a:pt x="614934" y="909827"/>
                </a:lnTo>
                <a:lnTo>
                  <a:pt x="616458" y="909827"/>
                </a:lnTo>
                <a:lnTo>
                  <a:pt x="616458" y="937098"/>
                </a:lnTo>
                <a:lnTo>
                  <a:pt x="624078" y="934947"/>
                </a:lnTo>
                <a:lnTo>
                  <a:pt x="624078" y="906779"/>
                </a:lnTo>
                <a:lnTo>
                  <a:pt x="625601" y="906017"/>
                </a:lnTo>
                <a:close/>
              </a:path>
              <a:path w="715009" h="942975">
                <a:moveTo>
                  <a:pt x="625601" y="36575"/>
                </a:moveTo>
                <a:lnTo>
                  <a:pt x="624078" y="35813"/>
                </a:lnTo>
                <a:lnTo>
                  <a:pt x="624078" y="36031"/>
                </a:lnTo>
                <a:lnTo>
                  <a:pt x="625601" y="36575"/>
                </a:lnTo>
                <a:close/>
              </a:path>
              <a:path w="715009" h="942975">
                <a:moveTo>
                  <a:pt x="634746" y="931935"/>
                </a:moveTo>
                <a:lnTo>
                  <a:pt x="634746" y="901445"/>
                </a:lnTo>
                <a:lnTo>
                  <a:pt x="624078" y="906779"/>
                </a:lnTo>
                <a:lnTo>
                  <a:pt x="624078" y="934947"/>
                </a:lnTo>
                <a:lnTo>
                  <a:pt x="634746" y="931935"/>
                </a:lnTo>
                <a:close/>
              </a:path>
              <a:path w="715009" h="942975">
                <a:moveTo>
                  <a:pt x="634746" y="41274"/>
                </a:moveTo>
                <a:lnTo>
                  <a:pt x="634746" y="40385"/>
                </a:lnTo>
                <a:lnTo>
                  <a:pt x="633222" y="40385"/>
                </a:lnTo>
                <a:lnTo>
                  <a:pt x="634746" y="41274"/>
                </a:lnTo>
                <a:close/>
              </a:path>
              <a:path w="715009" h="942975">
                <a:moveTo>
                  <a:pt x="642366" y="896873"/>
                </a:moveTo>
                <a:lnTo>
                  <a:pt x="633222" y="902207"/>
                </a:lnTo>
                <a:lnTo>
                  <a:pt x="634746" y="901445"/>
                </a:lnTo>
                <a:lnTo>
                  <a:pt x="634746" y="931935"/>
                </a:lnTo>
                <a:lnTo>
                  <a:pt x="641604" y="929999"/>
                </a:lnTo>
                <a:lnTo>
                  <a:pt x="641604" y="897635"/>
                </a:lnTo>
                <a:lnTo>
                  <a:pt x="642366" y="896873"/>
                </a:lnTo>
                <a:close/>
              </a:path>
              <a:path w="715009" h="942975">
                <a:moveTo>
                  <a:pt x="642366" y="45719"/>
                </a:moveTo>
                <a:lnTo>
                  <a:pt x="641604" y="44957"/>
                </a:lnTo>
                <a:lnTo>
                  <a:pt x="641604" y="45275"/>
                </a:lnTo>
                <a:lnTo>
                  <a:pt x="642366" y="45719"/>
                </a:lnTo>
                <a:close/>
              </a:path>
              <a:path w="715009" h="942975">
                <a:moveTo>
                  <a:pt x="649986" y="890777"/>
                </a:moveTo>
                <a:lnTo>
                  <a:pt x="641604" y="897635"/>
                </a:lnTo>
                <a:lnTo>
                  <a:pt x="641604" y="929999"/>
                </a:lnTo>
                <a:lnTo>
                  <a:pt x="643750" y="929392"/>
                </a:lnTo>
                <a:lnTo>
                  <a:pt x="649224" y="925318"/>
                </a:lnTo>
                <a:lnTo>
                  <a:pt x="649224" y="891539"/>
                </a:lnTo>
                <a:lnTo>
                  <a:pt x="649986" y="890777"/>
                </a:lnTo>
                <a:close/>
              </a:path>
              <a:path w="715009" h="942975">
                <a:moveTo>
                  <a:pt x="649986" y="51815"/>
                </a:moveTo>
                <a:lnTo>
                  <a:pt x="649224" y="51053"/>
                </a:lnTo>
                <a:lnTo>
                  <a:pt x="649224" y="51192"/>
                </a:lnTo>
                <a:lnTo>
                  <a:pt x="649986" y="51815"/>
                </a:lnTo>
                <a:close/>
              </a:path>
              <a:path w="715009" h="942975">
                <a:moveTo>
                  <a:pt x="657606" y="919078"/>
                </a:moveTo>
                <a:lnTo>
                  <a:pt x="657606" y="884681"/>
                </a:lnTo>
                <a:lnTo>
                  <a:pt x="649224" y="891539"/>
                </a:lnTo>
                <a:lnTo>
                  <a:pt x="649224" y="925318"/>
                </a:lnTo>
                <a:lnTo>
                  <a:pt x="657606" y="919078"/>
                </a:lnTo>
                <a:close/>
              </a:path>
              <a:path w="715009" h="942975">
                <a:moveTo>
                  <a:pt x="657606" y="58826"/>
                </a:moveTo>
                <a:lnTo>
                  <a:pt x="657606" y="57911"/>
                </a:lnTo>
                <a:lnTo>
                  <a:pt x="656082" y="57149"/>
                </a:lnTo>
                <a:lnTo>
                  <a:pt x="657606" y="58826"/>
                </a:lnTo>
                <a:close/>
              </a:path>
              <a:path w="715009" h="942975">
                <a:moveTo>
                  <a:pt x="663702" y="877061"/>
                </a:moveTo>
                <a:lnTo>
                  <a:pt x="656082" y="885443"/>
                </a:lnTo>
                <a:lnTo>
                  <a:pt x="657606" y="884681"/>
                </a:lnTo>
                <a:lnTo>
                  <a:pt x="657606" y="919078"/>
                </a:lnTo>
                <a:lnTo>
                  <a:pt x="662940" y="915107"/>
                </a:lnTo>
                <a:lnTo>
                  <a:pt x="662940" y="878585"/>
                </a:lnTo>
                <a:lnTo>
                  <a:pt x="663702" y="877061"/>
                </a:lnTo>
                <a:close/>
              </a:path>
              <a:path w="715009" h="942975">
                <a:moveTo>
                  <a:pt x="663702" y="65531"/>
                </a:moveTo>
                <a:lnTo>
                  <a:pt x="662940" y="64007"/>
                </a:lnTo>
                <a:lnTo>
                  <a:pt x="662940" y="64693"/>
                </a:lnTo>
                <a:lnTo>
                  <a:pt x="663702" y="65531"/>
                </a:lnTo>
                <a:close/>
              </a:path>
              <a:path w="715009" h="942975">
                <a:moveTo>
                  <a:pt x="669798" y="869441"/>
                </a:moveTo>
                <a:lnTo>
                  <a:pt x="662940" y="878585"/>
                </a:lnTo>
                <a:lnTo>
                  <a:pt x="662940" y="915107"/>
                </a:lnTo>
                <a:lnTo>
                  <a:pt x="669036" y="910569"/>
                </a:lnTo>
                <a:lnTo>
                  <a:pt x="669036" y="870965"/>
                </a:lnTo>
                <a:lnTo>
                  <a:pt x="669798" y="869441"/>
                </a:lnTo>
                <a:close/>
              </a:path>
              <a:path w="715009" h="942975">
                <a:moveTo>
                  <a:pt x="669798" y="73151"/>
                </a:moveTo>
                <a:lnTo>
                  <a:pt x="669036" y="71627"/>
                </a:lnTo>
                <a:lnTo>
                  <a:pt x="669036" y="72135"/>
                </a:lnTo>
                <a:lnTo>
                  <a:pt x="669798" y="73151"/>
                </a:lnTo>
                <a:close/>
              </a:path>
              <a:path w="715009" h="942975">
                <a:moveTo>
                  <a:pt x="678942" y="903195"/>
                </a:moveTo>
                <a:lnTo>
                  <a:pt x="678942" y="852677"/>
                </a:lnTo>
                <a:lnTo>
                  <a:pt x="673608" y="862583"/>
                </a:lnTo>
                <a:lnTo>
                  <a:pt x="669036" y="870965"/>
                </a:lnTo>
                <a:lnTo>
                  <a:pt x="669036" y="910569"/>
                </a:lnTo>
                <a:lnTo>
                  <a:pt x="678942" y="903195"/>
                </a:lnTo>
                <a:close/>
              </a:path>
              <a:path w="715009" h="942975">
                <a:moveTo>
                  <a:pt x="674370" y="81533"/>
                </a:moveTo>
                <a:lnTo>
                  <a:pt x="673608" y="80009"/>
                </a:lnTo>
                <a:lnTo>
                  <a:pt x="674370" y="81533"/>
                </a:lnTo>
                <a:close/>
              </a:path>
              <a:path w="715009" h="942975">
                <a:moveTo>
                  <a:pt x="674370" y="861059"/>
                </a:moveTo>
                <a:lnTo>
                  <a:pt x="673608" y="862475"/>
                </a:lnTo>
                <a:lnTo>
                  <a:pt x="674370" y="861059"/>
                </a:lnTo>
                <a:close/>
              </a:path>
              <a:path w="715009" h="942975">
                <a:moveTo>
                  <a:pt x="678942" y="91135"/>
                </a:moveTo>
                <a:lnTo>
                  <a:pt x="678942" y="89915"/>
                </a:lnTo>
                <a:lnTo>
                  <a:pt x="678180" y="89153"/>
                </a:lnTo>
                <a:lnTo>
                  <a:pt x="678942" y="91135"/>
                </a:lnTo>
                <a:close/>
              </a:path>
              <a:path w="715009" h="942975">
                <a:moveTo>
                  <a:pt x="681990" y="899055"/>
                </a:moveTo>
                <a:lnTo>
                  <a:pt x="681990" y="843533"/>
                </a:lnTo>
                <a:lnTo>
                  <a:pt x="678180" y="853439"/>
                </a:lnTo>
                <a:lnTo>
                  <a:pt x="678942" y="852677"/>
                </a:lnTo>
                <a:lnTo>
                  <a:pt x="678942" y="903195"/>
                </a:lnTo>
                <a:lnTo>
                  <a:pt x="679570" y="902727"/>
                </a:lnTo>
                <a:lnTo>
                  <a:pt x="681990" y="899055"/>
                </a:lnTo>
                <a:close/>
              </a:path>
              <a:path w="715009" h="942975">
                <a:moveTo>
                  <a:pt x="681990" y="100964"/>
                </a:moveTo>
                <a:lnTo>
                  <a:pt x="681990" y="99059"/>
                </a:lnTo>
                <a:lnTo>
                  <a:pt x="681228" y="98297"/>
                </a:lnTo>
                <a:lnTo>
                  <a:pt x="681990" y="100964"/>
                </a:lnTo>
                <a:close/>
              </a:path>
              <a:path w="715009" h="942975">
                <a:moveTo>
                  <a:pt x="685800" y="893273"/>
                </a:moveTo>
                <a:lnTo>
                  <a:pt x="685800" y="823721"/>
                </a:lnTo>
                <a:lnTo>
                  <a:pt x="684276" y="835151"/>
                </a:lnTo>
                <a:lnTo>
                  <a:pt x="684276" y="833627"/>
                </a:lnTo>
                <a:lnTo>
                  <a:pt x="681228" y="844295"/>
                </a:lnTo>
                <a:lnTo>
                  <a:pt x="681990" y="843533"/>
                </a:lnTo>
                <a:lnTo>
                  <a:pt x="681990" y="899055"/>
                </a:lnTo>
                <a:lnTo>
                  <a:pt x="685800" y="893273"/>
                </a:lnTo>
                <a:close/>
              </a:path>
            </a:pathLst>
          </a:custGeom>
          <a:solidFill>
            <a:srgbClr val="000000"/>
          </a:solidFill>
        </p:spPr>
        <p:txBody>
          <a:bodyPr wrap="square" lIns="0" tIns="0" rIns="0" bIns="0" rtlCol="0"/>
          <a:lstStyle/>
          <a:p>
            <a:endParaRPr/>
          </a:p>
        </p:txBody>
      </p:sp>
      <p:sp>
        <p:nvSpPr>
          <p:cNvPr id="10" name="object 9"/>
          <p:cNvSpPr/>
          <p:nvPr/>
        </p:nvSpPr>
        <p:spPr>
          <a:xfrm>
            <a:off x="3691128" y="2400300"/>
            <a:ext cx="2514600" cy="76200"/>
          </a:xfrm>
          <a:custGeom>
            <a:avLst/>
            <a:gdLst/>
            <a:ahLst/>
            <a:cxnLst/>
            <a:rect l="l" t="t" r="r" b="b"/>
            <a:pathLst>
              <a:path w="2514600" h="76200">
                <a:moveTo>
                  <a:pt x="2451354" y="43433"/>
                </a:moveTo>
                <a:lnTo>
                  <a:pt x="2451354" y="33527"/>
                </a:lnTo>
                <a:lnTo>
                  <a:pt x="0" y="33527"/>
                </a:lnTo>
                <a:lnTo>
                  <a:pt x="0" y="43433"/>
                </a:lnTo>
                <a:lnTo>
                  <a:pt x="2451354" y="43433"/>
                </a:lnTo>
                <a:close/>
              </a:path>
              <a:path w="2514600" h="76200">
                <a:moveTo>
                  <a:pt x="2514600" y="38099"/>
                </a:moveTo>
                <a:lnTo>
                  <a:pt x="2438400" y="0"/>
                </a:lnTo>
                <a:lnTo>
                  <a:pt x="2438400" y="33527"/>
                </a:lnTo>
                <a:lnTo>
                  <a:pt x="2451354" y="33527"/>
                </a:lnTo>
                <a:lnTo>
                  <a:pt x="2451354" y="69722"/>
                </a:lnTo>
                <a:lnTo>
                  <a:pt x="2514600" y="38099"/>
                </a:lnTo>
                <a:close/>
              </a:path>
              <a:path w="2514600" h="76200">
                <a:moveTo>
                  <a:pt x="2451354" y="69722"/>
                </a:moveTo>
                <a:lnTo>
                  <a:pt x="2451354" y="43433"/>
                </a:lnTo>
                <a:lnTo>
                  <a:pt x="2438400" y="43433"/>
                </a:lnTo>
                <a:lnTo>
                  <a:pt x="2438400" y="76199"/>
                </a:lnTo>
                <a:lnTo>
                  <a:pt x="2451354" y="69722"/>
                </a:lnTo>
                <a:close/>
              </a:path>
            </a:pathLst>
          </a:custGeom>
          <a:solidFill>
            <a:srgbClr val="000000"/>
          </a:solidFill>
        </p:spPr>
        <p:txBody>
          <a:bodyPr wrap="square" lIns="0" tIns="0" rIns="0" bIns="0" rtlCol="0"/>
          <a:lstStyle/>
          <a:p>
            <a:endParaRPr/>
          </a:p>
        </p:txBody>
      </p:sp>
      <p:sp>
        <p:nvSpPr>
          <p:cNvPr id="11" name="object 10"/>
          <p:cNvSpPr/>
          <p:nvPr/>
        </p:nvSpPr>
        <p:spPr>
          <a:xfrm>
            <a:off x="2471927" y="3924300"/>
            <a:ext cx="2133600" cy="76200"/>
          </a:xfrm>
          <a:custGeom>
            <a:avLst/>
            <a:gdLst/>
            <a:ahLst/>
            <a:cxnLst/>
            <a:rect l="l" t="t" r="r" b="b"/>
            <a:pathLst>
              <a:path w="2133600" h="76200">
                <a:moveTo>
                  <a:pt x="2070353" y="43434"/>
                </a:moveTo>
                <a:lnTo>
                  <a:pt x="2070353" y="33528"/>
                </a:lnTo>
                <a:lnTo>
                  <a:pt x="0" y="33528"/>
                </a:lnTo>
                <a:lnTo>
                  <a:pt x="0" y="43434"/>
                </a:lnTo>
                <a:lnTo>
                  <a:pt x="2070353" y="43434"/>
                </a:lnTo>
                <a:close/>
              </a:path>
              <a:path w="2133600" h="76200">
                <a:moveTo>
                  <a:pt x="2133599" y="38100"/>
                </a:moveTo>
                <a:lnTo>
                  <a:pt x="2057399" y="0"/>
                </a:lnTo>
                <a:lnTo>
                  <a:pt x="2057399" y="33528"/>
                </a:lnTo>
                <a:lnTo>
                  <a:pt x="2070353" y="33528"/>
                </a:lnTo>
                <a:lnTo>
                  <a:pt x="2070353" y="69723"/>
                </a:lnTo>
                <a:lnTo>
                  <a:pt x="2133599" y="38100"/>
                </a:lnTo>
                <a:close/>
              </a:path>
              <a:path w="2133600" h="76200">
                <a:moveTo>
                  <a:pt x="2070353" y="69723"/>
                </a:moveTo>
                <a:lnTo>
                  <a:pt x="2070353" y="43434"/>
                </a:lnTo>
                <a:lnTo>
                  <a:pt x="2057399" y="43434"/>
                </a:lnTo>
                <a:lnTo>
                  <a:pt x="2057399" y="76200"/>
                </a:lnTo>
                <a:lnTo>
                  <a:pt x="2070353" y="69723"/>
                </a:lnTo>
                <a:close/>
              </a:path>
            </a:pathLst>
          </a:custGeom>
          <a:solidFill>
            <a:srgbClr val="000000"/>
          </a:solidFill>
        </p:spPr>
        <p:txBody>
          <a:bodyPr wrap="square" lIns="0" tIns="0" rIns="0" bIns="0" rtlCol="0"/>
          <a:lstStyle/>
          <a:p>
            <a:endParaRPr/>
          </a:p>
        </p:txBody>
      </p:sp>
      <p:sp>
        <p:nvSpPr>
          <p:cNvPr id="12" name="object 11"/>
          <p:cNvSpPr/>
          <p:nvPr/>
        </p:nvSpPr>
        <p:spPr>
          <a:xfrm>
            <a:off x="6891528" y="2552700"/>
            <a:ext cx="990600" cy="76200"/>
          </a:xfrm>
          <a:custGeom>
            <a:avLst/>
            <a:gdLst/>
            <a:ahLst/>
            <a:cxnLst/>
            <a:rect l="l" t="t" r="r" b="b"/>
            <a:pathLst>
              <a:path w="990600" h="76200">
                <a:moveTo>
                  <a:pt x="927353" y="43433"/>
                </a:moveTo>
                <a:lnTo>
                  <a:pt x="927353" y="33527"/>
                </a:lnTo>
                <a:lnTo>
                  <a:pt x="0" y="33527"/>
                </a:lnTo>
                <a:lnTo>
                  <a:pt x="0" y="43433"/>
                </a:lnTo>
                <a:lnTo>
                  <a:pt x="927353" y="43433"/>
                </a:lnTo>
                <a:close/>
              </a:path>
              <a:path w="990600" h="76200">
                <a:moveTo>
                  <a:pt x="990600" y="38099"/>
                </a:moveTo>
                <a:lnTo>
                  <a:pt x="914400" y="0"/>
                </a:lnTo>
                <a:lnTo>
                  <a:pt x="914400" y="33527"/>
                </a:lnTo>
                <a:lnTo>
                  <a:pt x="927353" y="33527"/>
                </a:lnTo>
                <a:lnTo>
                  <a:pt x="927353" y="69722"/>
                </a:lnTo>
                <a:lnTo>
                  <a:pt x="990600" y="38099"/>
                </a:lnTo>
                <a:close/>
              </a:path>
              <a:path w="990600" h="76200">
                <a:moveTo>
                  <a:pt x="927353" y="69722"/>
                </a:moveTo>
                <a:lnTo>
                  <a:pt x="927353" y="43433"/>
                </a:lnTo>
                <a:lnTo>
                  <a:pt x="914400" y="43433"/>
                </a:lnTo>
                <a:lnTo>
                  <a:pt x="914400" y="76199"/>
                </a:lnTo>
                <a:lnTo>
                  <a:pt x="927353" y="69722"/>
                </a:lnTo>
                <a:close/>
              </a:path>
            </a:pathLst>
          </a:custGeom>
          <a:solidFill>
            <a:srgbClr val="000000"/>
          </a:solidFill>
        </p:spPr>
        <p:txBody>
          <a:bodyPr wrap="square" lIns="0" tIns="0" rIns="0" bIns="0" rtlCol="0"/>
          <a:lstStyle/>
          <a:p>
            <a:endParaRPr/>
          </a:p>
        </p:txBody>
      </p:sp>
      <p:sp>
        <p:nvSpPr>
          <p:cNvPr id="13" name="object 12"/>
          <p:cNvSpPr txBox="1"/>
          <p:nvPr/>
        </p:nvSpPr>
        <p:spPr>
          <a:xfrm>
            <a:off x="4821428" y="3477259"/>
            <a:ext cx="2178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B</a:t>
            </a:r>
            <a:endParaRPr sz="2400">
              <a:latin typeface="Comic Sans MS"/>
              <a:cs typeface="Comic Sans MS"/>
            </a:endParaRPr>
          </a:p>
        </p:txBody>
      </p:sp>
      <p:sp>
        <p:nvSpPr>
          <p:cNvPr id="14" name="object 13"/>
          <p:cNvSpPr txBox="1"/>
          <p:nvPr/>
        </p:nvSpPr>
        <p:spPr>
          <a:xfrm>
            <a:off x="6432296" y="2360929"/>
            <a:ext cx="2095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C</a:t>
            </a:r>
            <a:endParaRPr sz="2400">
              <a:latin typeface="Comic Sans MS"/>
              <a:cs typeface="Comic Sans MS"/>
            </a:endParaRPr>
          </a:p>
        </p:txBody>
      </p:sp>
      <p:sp>
        <p:nvSpPr>
          <p:cNvPr id="15" name="object 14"/>
          <p:cNvSpPr/>
          <p:nvPr/>
        </p:nvSpPr>
        <p:spPr>
          <a:xfrm>
            <a:off x="3512058" y="3695700"/>
            <a:ext cx="228600" cy="454659"/>
          </a:xfrm>
          <a:custGeom>
            <a:avLst/>
            <a:gdLst/>
            <a:ahLst/>
            <a:cxnLst/>
            <a:rect l="l" t="t" r="r" b="b"/>
            <a:pathLst>
              <a:path w="228600" h="454660">
                <a:moveTo>
                  <a:pt x="0" y="0"/>
                </a:moveTo>
                <a:lnTo>
                  <a:pt x="0" y="454151"/>
                </a:lnTo>
                <a:lnTo>
                  <a:pt x="228600" y="454151"/>
                </a:lnTo>
                <a:lnTo>
                  <a:pt x="228600" y="0"/>
                </a:lnTo>
                <a:lnTo>
                  <a:pt x="0" y="0"/>
                </a:lnTo>
                <a:close/>
              </a:path>
            </a:pathLst>
          </a:custGeom>
          <a:solidFill>
            <a:srgbClr val="FFCCCC"/>
          </a:solidFill>
        </p:spPr>
        <p:txBody>
          <a:bodyPr wrap="square" lIns="0" tIns="0" rIns="0" bIns="0" rtlCol="0"/>
          <a:lstStyle/>
          <a:p>
            <a:endParaRPr/>
          </a:p>
        </p:txBody>
      </p:sp>
      <p:sp>
        <p:nvSpPr>
          <p:cNvPr id="16" name="object 15"/>
          <p:cNvSpPr/>
          <p:nvPr/>
        </p:nvSpPr>
        <p:spPr>
          <a:xfrm>
            <a:off x="3505200" y="3689603"/>
            <a:ext cx="241935" cy="467359"/>
          </a:xfrm>
          <a:custGeom>
            <a:avLst/>
            <a:gdLst/>
            <a:ahLst/>
            <a:cxnLst/>
            <a:rect l="l" t="t" r="r" b="b"/>
            <a:pathLst>
              <a:path w="241935" h="467360">
                <a:moveTo>
                  <a:pt x="241553" y="467106"/>
                </a:moveTo>
                <a:lnTo>
                  <a:pt x="241553" y="0"/>
                </a:lnTo>
                <a:lnTo>
                  <a:pt x="0" y="0"/>
                </a:lnTo>
                <a:lnTo>
                  <a:pt x="0" y="467106"/>
                </a:lnTo>
                <a:lnTo>
                  <a:pt x="6858" y="467106"/>
                </a:lnTo>
                <a:lnTo>
                  <a:pt x="6858" y="12954"/>
                </a:lnTo>
                <a:lnTo>
                  <a:pt x="12953" y="6096"/>
                </a:lnTo>
                <a:lnTo>
                  <a:pt x="12953" y="12954"/>
                </a:lnTo>
                <a:lnTo>
                  <a:pt x="228600" y="12954"/>
                </a:lnTo>
                <a:lnTo>
                  <a:pt x="228600" y="6096"/>
                </a:lnTo>
                <a:lnTo>
                  <a:pt x="235458" y="12954"/>
                </a:lnTo>
                <a:lnTo>
                  <a:pt x="235458" y="467106"/>
                </a:lnTo>
                <a:lnTo>
                  <a:pt x="241553" y="467106"/>
                </a:lnTo>
                <a:close/>
              </a:path>
              <a:path w="241935" h="467360">
                <a:moveTo>
                  <a:pt x="12953" y="12954"/>
                </a:moveTo>
                <a:lnTo>
                  <a:pt x="12953" y="6096"/>
                </a:lnTo>
                <a:lnTo>
                  <a:pt x="6858" y="12954"/>
                </a:lnTo>
                <a:lnTo>
                  <a:pt x="12953" y="12954"/>
                </a:lnTo>
                <a:close/>
              </a:path>
              <a:path w="241935" h="467360">
                <a:moveTo>
                  <a:pt x="12953" y="454151"/>
                </a:moveTo>
                <a:lnTo>
                  <a:pt x="12953" y="12954"/>
                </a:lnTo>
                <a:lnTo>
                  <a:pt x="6858" y="12954"/>
                </a:lnTo>
                <a:lnTo>
                  <a:pt x="6858" y="454151"/>
                </a:lnTo>
                <a:lnTo>
                  <a:pt x="12953" y="454151"/>
                </a:lnTo>
                <a:close/>
              </a:path>
              <a:path w="241935" h="467360">
                <a:moveTo>
                  <a:pt x="235458" y="454151"/>
                </a:moveTo>
                <a:lnTo>
                  <a:pt x="6858" y="454151"/>
                </a:lnTo>
                <a:lnTo>
                  <a:pt x="12953" y="460248"/>
                </a:lnTo>
                <a:lnTo>
                  <a:pt x="12953" y="467106"/>
                </a:lnTo>
                <a:lnTo>
                  <a:pt x="228600" y="467106"/>
                </a:lnTo>
                <a:lnTo>
                  <a:pt x="228600" y="460248"/>
                </a:lnTo>
                <a:lnTo>
                  <a:pt x="235458" y="454151"/>
                </a:lnTo>
                <a:close/>
              </a:path>
              <a:path w="241935" h="467360">
                <a:moveTo>
                  <a:pt x="12953" y="467106"/>
                </a:moveTo>
                <a:lnTo>
                  <a:pt x="12953" y="460248"/>
                </a:lnTo>
                <a:lnTo>
                  <a:pt x="6858" y="454151"/>
                </a:lnTo>
                <a:lnTo>
                  <a:pt x="6858" y="467106"/>
                </a:lnTo>
                <a:lnTo>
                  <a:pt x="12953" y="467106"/>
                </a:lnTo>
                <a:close/>
              </a:path>
              <a:path w="241935" h="467360">
                <a:moveTo>
                  <a:pt x="235458" y="12954"/>
                </a:moveTo>
                <a:lnTo>
                  <a:pt x="228600" y="6096"/>
                </a:lnTo>
                <a:lnTo>
                  <a:pt x="228600" y="12954"/>
                </a:lnTo>
                <a:lnTo>
                  <a:pt x="235458" y="12954"/>
                </a:lnTo>
                <a:close/>
              </a:path>
              <a:path w="241935" h="467360">
                <a:moveTo>
                  <a:pt x="235458" y="454151"/>
                </a:moveTo>
                <a:lnTo>
                  <a:pt x="235458" y="12954"/>
                </a:lnTo>
                <a:lnTo>
                  <a:pt x="228600" y="12954"/>
                </a:lnTo>
                <a:lnTo>
                  <a:pt x="228600" y="454151"/>
                </a:lnTo>
                <a:lnTo>
                  <a:pt x="235458" y="454151"/>
                </a:lnTo>
                <a:close/>
              </a:path>
              <a:path w="241935" h="467360">
                <a:moveTo>
                  <a:pt x="235458" y="467106"/>
                </a:moveTo>
                <a:lnTo>
                  <a:pt x="235458" y="454151"/>
                </a:lnTo>
                <a:lnTo>
                  <a:pt x="228600" y="460248"/>
                </a:lnTo>
                <a:lnTo>
                  <a:pt x="228600" y="467106"/>
                </a:lnTo>
                <a:lnTo>
                  <a:pt x="235458" y="467106"/>
                </a:lnTo>
                <a:close/>
              </a:path>
            </a:pathLst>
          </a:custGeom>
          <a:solidFill>
            <a:srgbClr val="000000"/>
          </a:solidFill>
        </p:spPr>
        <p:txBody>
          <a:bodyPr wrap="square" lIns="0" tIns="0" rIns="0" bIns="0" rtlCol="0"/>
          <a:lstStyle/>
          <a:p>
            <a:endParaRPr/>
          </a:p>
        </p:txBody>
      </p:sp>
      <p:sp>
        <p:nvSpPr>
          <p:cNvPr id="17" name="object 16"/>
          <p:cNvSpPr/>
          <p:nvPr/>
        </p:nvSpPr>
        <p:spPr>
          <a:xfrm>
            <a:off x="3499865" y="4028694"/>
            <a:ext cx="125729" cy="119633"/>
          </a:xfrm>
          <a:prstGeom prst="rect">
            <a:avLst/>
          </a:prstGeom>
          <a:blipFill>
            <a:blip r:embed="rId2" cstate="print"/>
            <a:stretch>
              <a:fillRect/>
            </a:stretch>
          </a:blipFill>
        </p:spPr>
        <p:txBody>
          <a:bodyPr wrap="square" lIns="0" tIns="0" rIns="0" bIns="0" rtlCol="0"/>
          <a:lstStyle/>
          <a:p>
            <a:endParaRPr/>
          </a:p>
        </p:txBody>
      </p:sp>
      <p:sp>
        <p:nvSpPr>
          <p:cNvPr id="18" name="object 17"/>
          <p:cNvSpPr/>
          <p:nvPr/>
        </p:nvSpPr>
        <p:spPr>
          <a:xfrm>
            <a:off x="4652009" y="2218182"/>
            <a:ext cx="228600" cy="455930"/>
          </a:xfrm>
          <a:custGeom>
            <a:avLst/>
            <a:gdLst/>
            <a:ahLst/>
            <a:cxnLst/>
            <a:rect l="l" t="t" r="r" b="b"/>
            <a:pathLst>
              <a:path w="228600" h="455930">
                <a:moveTo>
                  <a:pt x="0" y="0"/>
                </a:moveTo>
                <a:lnTo>
                  <a:pt x="0" y="455675"/>
                </a:lnTo>
                <a:lnTo>
                  <a:pt x="228600" y="455675"/>
                </a:lnTo>
                <a:lnTo>
                  <a:pt x="228600" y="0"/>
                </a:lnTo>
                <a:lnTo>
                  <a:pt x="0" y="0"/>
                </a:lnTo>
                <a:close/>
              </a:path>
            </a:pathLst>
          </a:custGeom>
          <a:solidFill>
            <a:srgbClr val="FFCCCC"/>
          </a:solidFill>
        </p:spPr>
        <p:txBody>
          <a:bodyPr wrap="square" lIns="0" tIns="0" rIns="0" bIns="0" rtlCol="0"/>
          <a:lstStyle/>
          <a:p>
            <a:endParaRPr/>
          </a:p>
        </p:txBody>
      </p:sp>
      <p:sp>
        <p:nvSpPr>
          <p:cNvPr id="19" name="object 18"/>
          <p:cNvSpPr/>
          <p:nvPr/>
        </p:nvSpPr>
        <p:spPr>
          <a:xfrm>
            <a:off x="4645152" y="2212085"/>
            <a:ext cx="241935" cy="467995"/>
          </a:xfrm>
          <a:custGeom>
            <a:avLst/>
            <a:gdLst/>
            <a:ahLst/>
            <a:cxnLst/>
            <a:rect l="l" t="t" r="r" b="b"/>
            <a:pathLst>
              <a:path w="241935" h="467994">
                <a:moveTo>
                  <a:pt x="241553" y="467868"/>
                </a:moveTo>
                <a:lnTo>
                  <a:pt x="241553" y="0"/>
                </a:lnTo>
                <a:lnTo>
                  <a:pt x="0" y="0"/>
                </a:lnTo>
                <a:lnTo>
                  <a:pt x="0" y="467868"/>
                </a:lnTo>
                <a:lnTo>
                  <a:pt x="6858" y="467868"/>
                </a:lnTo>
                <a:lnTo>
                  <a:pt x="6858" y="12192"/>
                </a:lnTo>
                <a:lnTo>
                  <a:pt x="12953" y="6096"/>
                </a:lnTo>
                <a:lnTo>
                  <a:pt x="12953" y="12192"/>
                </a:lnTo>
                <a:lnTo>
                  <a:pt x="228600" y="12192"/>
                </a:lnTo>
                <a:lnTo>
                  <a:pt x="228600" y="6096"/>
                </a:lnTo>
                <a:lnTo>
                  <a:pt x="235458" y="12192"/>
                </a:lnTo>
                <a:lnTo>
                  <a:pt x="235458" y="467868"/>
                </a:lnTo>
                <a:lnTo>
                  <a:pt x="241553" y="467868"/>
                </a:lnTo>
                <a:close/>
              </a:path>
              <a:path w="241935" h="467994">
                <a:moveTo>
                  <a:pt x="12953" y="12192"/>
                </a:moveTo>
                <a:lnTo>
                  <a:pt x="12953" y="6096"/>
                </a:lnTo>
                <a:lnTo>
                  <a:pt x="6858" y="12192"/>
                </a:lnTo>
                <a:lnTo>
                  <a:pt x="12953" y="12192"/>
                </a:lnTo>
                <a:close/>
              </a:path>
              <a:path w="241935" h="467994">
                <a:moveTo>
                  <a:pt x="12953" y="454914"/>
                </a:moveTo>
                <a:lnTo>
                  <a:pt x="12953" y="12192"/>
                </a:lnTo>
                <a:lnTo>
                  <a:pt x="6858" y="12192"/>
                </a:lnTo>
                <a:lnTo>
                  <a:pt x="6858" y="454914"/>
                </a:lnTo>
                <a:lnTo>
                  <a:pt x="12953" y="454914"/>
                </a:lnTo>
                <a:close/>
              </a:path>
              <a:path w="241935" h="467994">
                <a:moveTo>
                  <a:pt x="235458" y="454914"/>
                </a:moveTo>
                <a:lnTo>
                  <a:pt x="6858" y="454914"/>
                </a:lnTo>
                <a:lnTo>
                  <a:pt x="12953" y="461772"/>
                </a:lnTo>
                <a:lnTo>
                  <a:pt x="12953" y="467868"/>
                </a:lnTo>
                <a:lnTo>
                  <a:pt x="228600" y="467868"/>
                </a:lnTo>
                <a:lnTo>
                  <a:pt x="228600" y="461772"/>
                </a:lnTo>
                <a:lnTo>
                  <a:pt x="235458" y="454914"/>
                </a:lnTo>
                <a:close/>
              </a:path>
              <a:path w="241935" h="467994">
                <a:moveTo>
                  <a:pt x="12953" y="467868"/>
                </a:moveTo>
                <a:lnTo>
                  <a:pt x="12953" y="461772"/>
                </a:lnTo>
                <a:lnTo>
                  <a:pt x="6858" y="454914"/>
                </a:lnTo>
                <a:lnTo>
                  <a:pt x="6858" y="467868"/>
                </a:lnTo>
                <a:lnTo>
                  <a:pt x="12953" y="467868"/>
                </a:lnTo>
                <a:close/>
              </a:path>
              <a:path w="241935" h="467994">
                <a:moveTo>
                  <a:pt x="235458" y="12192"/>
                </a:moveTo>
                <a:lnTo>
                  <a:pt x="228600" y="6096"/>
                </a:lnTo>
                <a:lnTo>
                  <a:pt x="228600" y="12192"/>
                </a:lnTo>
                <a:lnTo>
                  <a:pt x="235458" y="12192"/>
                </a:lnTo>
                <a:close/>
              </a:path>
              <a:path w="241935" h="467994">
                <a:moveTo>
                  <a:pt x="235458" y="454914"/>
                </a:moveTo>
                <a:lnTo>
                  <a:pt x="235458" y="12192"/>
                </a:lnTo>
                <a:lnTo>
                  <a:pt x="228600" y="12192"/>
                </a:lnTo>
                <a:lnTo>
                  <a:pt x="228600" y="454914"/>
                </a:lnTo>
                <a:lnTo>
                  <a:pt x="235458" y="454914"/>
                </a:lnTo>
                <a:close/>
              </a:path>
              <a:path w="241935" h="467994">
                <a:moveTo>
                  <a:pt x="235458" y="467868"/>
                </a:moveTo>
                <a:lnTo>
                  <a:pt x="235458" y="454914"/>
                </a:lnTo>
                <a:lnTo>
                  <a:pt x="228600" y="461772"/>
                </a:lnTo>
                <a:lnTo>
                  <a:pt x="228600" y="467868"/>
                </a:lnTo>
                <a:lnTo>
                  <a:pt x="235458" y="467868"/>
                </a:lnTo>
                <a:close/>
              </a:path>
            </a:pathLst>
          </a:custGeom>
          <a:solidFill>
            <a:srgbClr val="000000"/>
          </a:solidFill>
        </p:spPr>
        <p:txBody>
          <a:bodyPr wrap="square" lIns="0" tIns="0" rIns="0" bIns="0" rtlCol="0"/>
          <a:lstStyle/>
          <a:p>
            <a:endParaRPr/>
          </a:p>
        </p:txBody>
      </p:sp>
      <p:sp>
        <p:nvSpPr>
          <p:cNvPr id="20" name="object 19"/>
          <p:cNvSpPr/>
          <p:nvPr/>
        </p:nvSpPr>
        <p:spPr>
          <a:xfrm>
            <a:off x="4639817" y="2550414"/>
            <a:ext cx="125729" cy="120396"/>
          </a:xfrm>
          <a:prstGeom prst="rect">
            <a:avLst/>
          </a:prstGeom>
          <a:blipFill>
            <a:blip r:embed="rId3" cstate="print"/>
            <a:stretch>
              <a:fillRect/>
            </a:stretch>
          </a:blipFill>
        </p:spPr>
        <p:txBody>
          <a:bodyPr wrap="square" lIns="0" tIns="0" rIns="0" bIns="0" rtlCol="0"/>
          <a:lstStyle/>
          <a:p>
            <a:endParaRPr/>
          </a:p>
        </p:txBody>
      </p:sp>
      <p:sp>
        <p:nvSpPr>
          <p:cNvPr id="21" name="object 20"/>
          <p:cNvSpPr/>
          <p:nvPr/>
        </p:nvSpPr>
        <p:spPr>
          <a:xfrm>
            <a:off x="5329428" y="3805046"/>
            <a:ext cx="342900" cy="0"/>
          </a:xfrm>
          <a:custGeom>
            <a:avLst/>
            <a:gdLst/>
            <a:ahLst/>
            <a:cxnLst/>
            <a:rect l="l" t="t" r="r" b="b"/>
            <a:pathLst>
              <a:path w="342900">
                <a:moveTo>
                  <a:pt x="0" y="0"/>
                </a:moveTo>
                <a:lnTo>
                  <a:pt x="342900" y="0"/>
                </a:lnTo>
              </a:path>
            </a:pathLst>
          </a:custGeom>
          <a:ln w="14477">
            <a:solidFill>
              <a:srgbClr val="000000"/>
            </a:solidFill>
          </a:ln>
        </p:spPr>
        <p:txBody>
          <a:bodyPr wrap="square" lIns="0" tIns="0" rIns="0" bIns="0" rtlCol="0"/>
          <a:lstStyle/>
          <a:p>
            <a:endParaRPr/>
          </a:p>
        </p:txBody>
      </p:sp>
      <p:sp>
        <p:nvSpPr>
          <p:cNvPr id="22" name="object 21"/>
          <p:cNvSpPr/>
          <p:nvPr/>
        </p:nvSpPr>
        <p:spPr>
          <a:xfrm>
            <a:off x="5673471" y="2667000"/>
            <a:ext cx="0" cy="1137285"/>
          </a:xfrm>
          <a:custGeom>
            <a:avLst/>
            <a:gdLst/>
            <a:ahLst/>
            <a:cxnLst/>
            <a:rect l="l" t="t" r="r" b="b"/>
            <a:pathLst>
              <a:path h="1137285">
                <a:moveTo>
                  <a:pt x="0" y="0"/>
                </a:moveTo>
                <a:lnTo>
                  <a:pt x="0" y="1136903"/>
                </a:lnTo>
              </a:path>
            </a:pathLst>
          </a:custGeom>
          <a:ln w="14477">
            <a:solidFill>
              <a:srgbClr val="000000"/>
            </a:solidFill>
          </a:ln>
        </p:spPr>
        <p:txBody>
          <a:bodyPr wrap="square" lIns="0" tIns="0" rIns="0" bIns="0" rtlCol="0"/>
          <a:lstStyle/>
          <a:p>
            <a:endParaRPr/>
          </a:p>
        </p:txBody>
      </p:sp>
      <p:sp>
        <p:nvSpPr>
          <p:cNvPr id="23" name="object 22"/>
          <p:cNvSpPr/>
          <p:nvPr/>
        </p:nvSpPr>
        <p:spPr>
          <a:xfrm>
            <a:off x="6089903" y="2628900"/>
            <a:ext cx="152400" cy="76200"/>
          </a:xfrm>
          <a:custGeom>
            <a:avLst/>
            <a:gdLst/>
            <a:ahLst/>
            <a:cxnLst/>
            <a:rect l="l" t="t" r="r" b="b"/>
            <a:pathLst>
              <a:path w="152400" h="76200">
                <a:moveTo>
                  <a:pt x="152400" y="38100"/>
                </a:moveTo>
                <a:lnTo>
                  <a:pt x="0" y="0"/>
                </a:lnTo>
                <a:lnTo>
                  <a:pt x="0" y="76200"/>
                </a:lnTo>
                <a:lnTo>
                  <a:pt x="152400" y="38100"/>
                </a:lnTo>
                <a:close/>
              </a:path>
            </a:pathLst>
          </a:custGeom>
          <a:solidFill>
            <a:srgbClr val="000000"/>
          </a:solidFill>
        </p:spPr>
        <p:txBody>
          <a:bodyPr wrap="square" lIns="0" tIns="0" rIns="0" bIns="0" rtlCol="0"/>
          <a:lstStyle/>
          <a:p>
            <a:endParaRPr/>
          </a:p>
        </p:txBody>
      </p:sp>
      <p:sp>
        <p:nvSpPr>
          <p:cNvPr id="24" name="object 23"/>
          <p:cNvSpPr/>
          <p:nvPr/>
        </p:nvSpPr>
        <p:spPr>
          <a:xfrm>
            <a:off x="5672328" y="2668142"/>
            <a:ext cx="417830" cy="0"/>
          </a:xfrm>
          <a:custGeom>
            <a:avLst/>
            <a:gdLst/>
            <a:ahLst/>
            <a:cxnLst/>
            <a:rect l="l" t="t" r="r" b="b"/>
            <a:pathLst>
              <a:path w="417829">
                <a:moveTo>
                  <a:pt x="0" y="0"/>
                </a:moveTo>
                <a:lnTo>
                  <a:pt x="417575" y="0"/>
                </a:lnTo>
              </a:path>
            </a:pathLst>
          </a:custGeom>
          <a:ln w="14477">
            <a:solidFill>
              <a:srgbClr val="000000"/>
            </a:solidFill>
          </a:ln>
        </p:spPr>
        <p:txBody>
          <a:bodyPr wrap="square" lIns="0" tIns="0" rIns="0" bIns="0" rtlCol="0"/>
          <a:lstStyle/>
          <a:p>
            <a:endParaRPr/>
          </a:p>
        </p:txBody>
      </p:sp>
      <p:sp>
        <p:nvSpPr>
          <p:cNvPr id="25" name="object 24"/>
          <p:cNvSpPr txBox="1"/>
          <p:nvPr/>
        </p:nvSpPr>
        <p:spPr>
          <a:xfrm>
            <a:off x="2162048" y="2450084"/>
            <a:ext cx="1911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X</a:t>
            </a:r>
            <a:endParaRPr sz="1800">
              <a:latin typeface="Comic Sans MS"/>
              <a:cs typeface="Comic Sans MS"/>
            </a:endParaRPr>
          </a:p>
        </p:txBody>
      </p:sp>
      <p:sp>
        <p:nvSpPr>
          <p:cNvPr id="26" name="object 25"/>
          <p:cNvSpPr/>
          <p:nvPr/>
        </p:nvSpPr>
        <p:spPr>
          <a:xfrm>
            <a:off x="7161276" y="2332482"/>
            <a:ext cx="227329" cy="454659"/>
          </a:xfrm>
          <a:custGeom>
            <a:avLst/>
            <a:gdLst/>
            <a:ahLst/>
            <a:cxnLst/>
            <a:rect l="l" t="t" r="r" b="b"/>
            <a:pathLst>
              <a:path w="227329" h="454660">
                <a:moveTo>
                  <a:pt x="0" y="0"/>
                </a:moveTo>
                <a:lnTo>
                  <a:pt x="0" y="454151"/>
                </a:lnTo>
                <a:lnTo>
                  <a:pt x="227075" y="454151"/>
                </a:lnTo>
                <a:lnTo>
                  <a:pt x="227075" y="0"/>
                </a:lnTo>
                <a:lnTo>
                  <a:pt x="0" y="0"/>
                </a:lnTo>
                <a:close/>
              </a:path>
            </a:pathLst>
          </a:custGeom>
          <a:solidFill>
            <a:srgbClr val="FFCCCC"/>
          </a:solidFill>
        </p:spPr>
        <p:txBody>
          <a:bodyPr wrap="square" lIns="0" tIns="0" rIns="0" bIns="0" rtlCol="0"/>
          <a:lstStyle/>
          <a:p>
            <a:endParaRPr/>
          </a:p>
        </p:txBody>
      </p:sp>
      <p:sp>
        <p:nvSpPr>
          <p:cNvPr id="27" name="object 26"/>
          <p:cNvSpPr/>
          <p:nvPr/>
        </p:nvSpPr>
        <p:spPr>
          <a:xfrm>
            <a:off x="7155180" y="2326385"/>
            <a:ext cx="240029" cy="466725"/>
          </a:xfrm>
          <a:custGeom>
            <a:avLst/>
            <a:gdLst/>
            <a:ahLst/>
            <a:cxnLst/>
            <a:rect l="l" t="t" r="r" b="b"/>
            <a:pathLst>
              <a:path w="240029" h="466725">
                <a:moveTo>
                  <a:pt x="240029" y="466344"/>
                </a:moveTo>
                <a:lnTo>
                  <a:pt x="240029" y="0"/>
                </a:lnTo>
                <a:lnTo>
                  <a:pt x="0" y="0"/>
                </a:lnTo>
                <a:lnTo>
                  <a:pt x="0" y="466344"/>
                </a:lnTo>
                <a:lnTo>
                  <a:pt x="6096" y="466344"/>
                </a:lnTo>
                <a:lnTo>
                  <a:pt x="6096" y="12192"/>
                </a:lnTo>
                <a:lnTo>
                  <a:pt x="12953" y="6096"/>
                </a:lnTo>
                <a:lnTo>
                  <a:pt x="12953" y="12192"/>
                </a:lnTo>
                <a:lnTo>
                  <a:pt x="227075" y="12192"/>
                </a:lnTo>
                <a:lnTo>
                  <a:pt x="227075" y="6096"/>
                </a:lnTo>
                <a:lnTo>
                  <a:pt x="233172" y="12192"/>
                </a:lnTo>
                <a:lnTo>
                  <a:pt x="233172" y="466344"/>
                </a:lnTo>
                <a:lnTo>
                  <a:pt x="240029" y="466344"/>
                </a:lnTo>
                <a:close/>
              </a:path>
              <a:path w="240029" h="466725">
                <a:moveTo>
                  <a:pt x="12953" y="12192"/>
                </a:moveTo>
                <a:lnTo>
                  <a:pt x="12953" y="6096"/>
                </a:lnTo>
                <a:lnTo>
                  <a:pt x="6096" y="12192"/>
                </a:lnTo>
                <a:lnTo>
                  <a:pt x="12953" y="12192"/>
                </a:lnTo>
                <a:close/>
              </a:path>
              <a:path w="240029" h="466725">
                <a:moveTo>
                  <a:pt x="12953" y="453390"/>
                </a:moveTo>
                <a:lnTo>
                  <a:pt x="12953" y="12192"/>
                </a:lnTo>
                <a:lnTo>
                  <a:pt x="6096" y="12192"/>
                </a:lnTo>
                <a:lnTo>
                  <a:pt x="6096" y="453390"/>
                </a:lnTo>
                <a:lnTo>
                  <a:pt x="12953" y="453390"/>
                </a:lnTo>
                <a:close/>
              </a:path>
              <a:path w="240029" h="466725">
                <a:moveTo>
                  <a:pt x="233172" y="453390"/>
                </a:moveTo>
                <a:lnTo>
                  <a:pt x="6096" y="453390"/>
                </a:lnTo>
                <a:lnTo>
                  <a:pt x="12953" y="460248"/>
                </a:lnTo>
                <a:lnTo>
                  <a:pt x="12953" y="466344"/>
                </a:lnTo>
                <a:lnTo>
                  <a:pt x="227075" y="466344"/>
                </a:lnTo>
                <a:lnTo>
                  <a:pt x="227075" y="460248"/>
                </a:lnTo>
                <a:lnTo>
                  <a:pt x="233172" y="453390"/>
                </a:lnTo>
                <a:close/>
              </a:path>
              <a:path w="240029" h="466725">
                <a:moveTo>
                  <a:pt x="12953" y="466344"/>
                </a:moveTo>
                <a:lnTo>
                  <a:pt x="12953" y="460248"/>
                </a:lnTo>
                <a:lnTo>
                  <a:pt x="6096" y="453390"/>
                </a:lnTo>
                <a:lnTo>
                  <a:pt x="6096" y="466344"/>
                </a:lnTo>
                <a:lnTo>
                  <a:pt x="12953" y="466344"/>
                </a:lnTo>
                <a:close/>
              </a:path>
              <a:path w="240029" h="466725">
                <a:moveTo>
                  <a:pt x="233172" y="12192"/>
                </a:moveTo>
                <a:lnTo>
                  <a:pt x="227075" y="6096"/>
                </a:lnTo>
                <a:lnTo>
                  <a:pt x="227075" y="12192"/>
                </a:lnTo>
                <a:lnTo>
                  <a:pt x="233172" y="12192"/>
                </a:lnTo>
                <a:close/>
              </a:path>
              <a:path w="240029" h="466725">
                <a:moveTo>
                  <a:pt x="233172" y="453390"/>
                </a:moveTo>
                <a:lnTo>
                  <a:pt x="233172" y="12192"/>
                </a:lnTo>
                <a:lnTo>
                  <a:pt x="227075" y="12192"/>
                </a:lnTo>
                <a:lnTo>
                  <a:pt x="227075" y="453390"/>
                </a:lnTo>
                <a:lnTo>
                  <a:pt x="233172" y="453390"/>
                </a:lnTo>
                <a:close/>
              </a:path>
              <a:path w="240029" h="466725">
                <a:moveTo>
                  <a:pt x="233172" y="466344"/>
                </a:moveTo>
                <a:lnTo>
                  <a:pt x="233172" y="453390"/>
                </a:lnTo>
                <a:lnTo>
                  <a:pt x="227075" y="460248"/>
                </a:lnTo>
                <a:lnTo>
                  <a:pt x="227075" y="466344"/>
                </a:lnTo>
                <a:lnTo>
                  <a:pt x="233172" y="466344"/>
                </a:lnTo>
                <a:close/>
              </a:path>
            </a:pathLst>
          </a:custGeom>
          <a:solidFill>
            <a:srgbClr val="000000"/>
          </a:solidFill>
        </p:spPr>
        <p:txBody>
          <a:bodyPr wrap="square" lIns="0" tIns="0" rIns="0" bIns="0" rtlCol="0"/>
          <a:lstStyle/>
          <a:p>
            <a:endParaRPr/>
          </a:p>
        </p:txBody>
      </p:sp>
      <p:sp>
        <p:nvSpPr>
          <p:cNvPr id="28" name="object 27"/>
          <p:cNvSpPr/>
          <p:nvPr/>
        </p:nvSpPr>
        <p:spPr>
          <a:xfrm>
            <a:off x="7149845" y="2663951"/>
            <a:ext cx="124205" cy="118872"/>
          </a:xfrm>
          <a:prstGeom prst="rect">
            <a:avLst/>
          </a:prstGeom>
          <a:blipFill>
            <a:blip r:embed="rId4" cstate="print"/>
            <a:stretch>
              <a:fillRect/>
            </a:stretch>
          </a:blipFill>
        </p:spPr>
        <p:txBody>
          <a:bodyPr wrap="square" lIns="0" tIns="0" rIns="0" bIns="0" rtlCol="0"/>
          <a:lstStyle/>
          <a:p>
            <a:endParaRPr/>
          </a:p>
        </p:txBody>
      </p:sp>
      <p:sp>
        <p:nvSpPr>
          <p:cNvPr id="29" name="object 28"/>
          <p:cNvSpPr txBox="1"/>
          <p:nvPr/>
        </p:nvSpPr>
        <p:spPr>
          <a:xfrm>
            <a:off x="3236467" y="2287778"/>
            <a:ext cx="2489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A</a:t>
            </a:r>
            <a:endParaRPr sz="2400">
              <a:latin typeface="Comic Sans MS"/>
              <a:cs typeface="Comic Sans MS"/>
            </a:endParaRPr>
          </a:p>
        </p:txBody>
      </p:sp>
      <p:sp>
        <p:nvSpPr>
          <p:cNvPr id="30" name="object 29"/>
          <p:cNvSpPr/>
          <p:nvPr/>
        </p:nvSpPr>
        <p:spPr>
          <a:xfrm>
            <a:off x="2395727" y="2476500"/>
            <a:ext cx="609600" cy="76200"/>
          </a:xfrm>
          <a:custGeom>
            <a:avLst/>
            <a:gdLst/>
            <a:ahLst/>
            <a:cxnLst/>
            <a:rect l="l" t="t" r="r" b="b"/>
            <a:pathLst>
              <a:path w="609600" h="76200">
                <a:moveTo>
                  <a:pt x="546354" y="43433"/>
                </a:moveTo>
                <a:lnTo>
                  <a:pt x="546354" y="33527"/>
                </a:lnTo>
                <a:lnTo>
                  <a:pt x="0" y="33527"/>
                </a:lnTo>
                <a:lnTo>
                  <a:pt x="0" y="43433"/>
                </a:lnTo>
                <a:lnTo>
                  <a:pt x="546354" y="43433"/>
                </a:lnTo>
                <a:close/>
              </a:path>
              <a:path w="609600" h="76200">
                <a:moveTo>
                  <a:pt x="609600" y="38099"/>
                </a:moveTo>
                <a:lnTo>
                  <a:pt x="533400" y="0"/>
                </a:lnTo>
                <a:lnTo>
                  <a:pt x="533400" y="33527"/>
                </a:lnTo>
                <a:lnTo>
                  <a:pt x="546354" y="33527"/>
                </a:lnTo>
                <a:lnTo>
                  <a:pt x="546354" y="69723"/>
                </a:lnTo>
                <a:lnTo>
                  <a:pt x="609600" y="38099"/>
                </a:lnTo>
                <a:close/>
              </a:path>
              <a:path w="609600" h="76200">
                <a:moveTo>
                  <a:pt x="546354" y="69723"/>
                </a:moveTo>
                <a:lnTo>
                  <a:pt x="546354" y="43433"/>
                </a:lnTo>
                <a:lnTo>
                  <a:pt x="533400" y="43433"/>
                </a:lnTo>
                <a:lnTo>
                  <a:pt x="533400" y="76200"/>
                </a:lnTo>
                <a:lnTo>
                  <a:pt x="546354" y="69723"/>
                </a:lnTo>
                <a:close/>
              </a:path>
            </a:pathLst>
          </a:custGeom>
          <a:solidFill>
            <a:srgbClr val="000000"/>
          </a:solidFill>
        </p:spPr>
        <p:txBody>
          <a:bodyPr wrap="square" lIns="0" tIns="0" rIns="0" bIns="0" rtlCol="0"/>
          <a:lstStyle/>
          <a:p>
            <a:endParaRPr/>
          </a:p>
        </p:txBody>
      </p:sp>
      <p:sp>
        <p:nvSpPr>
          <p:cNvPr id="31" name="object 30"/>
          <p:cNvSpPr/>
          <p:nvPr/>
        </p:nvSpPr>
        <p:spPr>
          <a:xfrm>
            <a:off x="3691128" y="2667380"/>
            <a:ext cx="533400" cy="0"/>
          </a:xfrm>
          <a:custGeom>
            <a:avLst/>
            <a:gdLst/>
            <a:ahLst/>
            <a:cxnLst/>
            <a:rect l="l" t="t" r="r" b="b"/>
            <a:pathLst>
              <a:path w="533400">
                <a:moveTo>
                  <a:pt x="0" y="0"/>
                </a:moveTo>
                <a:lnTo>
                  <a:pt x="533400" y="0"/>
                </a:lnTo>
              </a:path>
            </a:pathLst>
          </a:custGeom>
          <a:ln w="9905">
            <a:solidFill>
              <a:srgbClr val="000000"/>
            </a:solidFill>
          </a:ln>
        </p:spPr>
        <p:txBody>
          <a:bodyPr wrap="square" lIns="0" tIns="0" rIns="0" bIns="0" rtlCol="0"/>
          <a:lstStyle/>
          <a:p>
            <a:endParaRPr/>
          </a:p>
        </p:txBody>
      </p:sp>
      <p:sp>
        <p:nvSpPr>
          <p:cNvPr id="32" name="object 31"/>
          <p:cNvSpPr/>
          <p:nvPr/>
        </p:nvSpPr>
        <p:spPr>
          <a:xfrm>
            <a:off x="4224528" y="2667000"/>
            <a:ext cx="0" cy="914400"/>
          </a:xfrm>
          <a:custGeom>
            <a:avLst/>
            <a:gdLst/>
            <a:ahLst/>
            <a:cxnLst/>
            <a:rect l="l" t="t" r="r" b="b"/>
            <a:pathLst>
              <a:path h="914400">
                <a:moveTo>
                  <a:pt x="0" y="0"/>
                </a:moveTo>
                <a:lnTo>
                  <a:pt x="0" y="914400"/>
                </a:lnTo>
              </a:path>
            </a:pathLst>
          </a:custGeom>
          <a:ln w="9144">
            <a:solidFill>
              <a:srgbClr val="000000"/>
            </a:solidFill>
          </a:ln>
        </p:spPr>
        <p:txBody>
          <a:bodyPr wrap="square" lIns="0" tIns="0" rIns="0" bIns="0" rtlCol="0"/>
          <a:lstStyle/>
          <a:p>
            <a:endParaRPr/>
          </a:p>
        </p:txBody>
      </p:sp>
      <p:sp>
        <p:nvSpPr>
          <p:cNvPr id="33" name="object 32"/>
          <p:cNvSpPr/>
          <p:nvPr/>
        </p:nvSpPr>
        <p:spPr>
          <a:xfrm>
            <a:off x="4224528" y="3543300"/>
            <a:ext cx="381000" cy="76200"/>
          </a:xfrm>
          <a:custGeom>
            <a:avLst/>
            <a:gdLst/>
            <a:ahLst/>
            <a:cxnLst/>
            <a:rect l="l" t="t" r="r" b="b"/>
            <a:pathLst>
              <a:path w="381000" h="76200">
                <a:moveTo>
                  <a:pt x="317753" y="43434"/>
                </a:moveTo>
                <a:lnTo>
                  <a:pt x="317753" y="33527"/>
                </a:lnTo>
                <a:lnTo>
                  <a:pt x="0" y="33527"/>
                </a:lnTo>
                <a:lnTo>
                  <a:pt x="0" y="43434"/>
                </a:lnTo>
                <a:lnTo>
                  <a:pt x="317753" y="43434"/>
                </a:lnTo>
                <a:close/>
              </a:path>
              <a:path w="381000" h="76200">
                <a:moveTo>
                  <a:pt x="381000" y="38100"/>
                </a:moveTo>
                <a:lnTo>
                  <a:pt x="304800" y="0"/>
                </a:lnTo>
                <a:lnTo>
                  <a:pt x="304800" y="33527"/>
                </a:lnTo>
                <a:lnTo>
                  <a:pt x="317753" y="33527"/>
                </a:lnTo>
                <a:lnTo>
                  <a:pt x="317753" y="69723"/>
                </a:lnTo>
                <a:lnTo>
                  <a:pt x="381000" y="38100"/>
                </a:lnTo>
                <a:close/>
              </a:path>
              <a:path w="381000" h="76200">
                <a:moveTo>
                  <a:pt x="317753" y="69723"/>
                </a:moveTo>
                <a:lnTo>
                  <a:pt x="317753" y="43434"/>
                </a:lnTo>
                <a:lnTo>
                  <a:pt x="304800" y="43434"/>
                </a:lnTo>
                <a:lnTo>
                  <a:pt x="304800" y="76200"/>
                </a:lnTo>
                <a:lnTo>
                  <a:pt x="317753" y="69723"/>
                </a:lnTo>
                <a:close/>
              </a:path>
            </a:pathLst>
          </a:custGeom>
          <a:solidFill>
            <a:srgbClr val="000000"/>
          </a:solidFill>
        </p:spPr>
        <p:txBody>
          <a:bodyPr wrap="square" lIns="0" tIns="0" rIns="0" bIns="0" rtlCol="0"/>
          <a:lstStyle/>
          <a:p>
            <a:endParaRPr/>
          </a:p>
        </p:txBody>
      </p:sp>
      <p:sp>
        <p:nvSpPr>
          <p:cNvPr id="34" name="object 33"/>
          <p:cNvSpPr txBox="1"/>
          <p:nvPr/>
        </p:nvSpPr>
        <p:spPr>
          <a:xfrm>
            <a:off x="662946" y="3814071"/>
            <a:ext cx="7840345" cy="2769870"/>
          </a:xfrm>
          <a:prstGeom prst="rect">
            <a:avLst/>
          </a:prstGeom>
        </p:spPr>
        <p:txBody>
          <a:bodyPr vert="horz" wrap="square" lIns="0" tIns="12700" rIns="0" bIns="0" rtlCol="0">
            <a:spAutoFit/>
          </a:bodyPr>
          <a:lstStyle/>
          <a:p>
            <a:pPr marL="1625600">
              <a:lnSpc>
                <a:spcPct val="100000"/>
              </a:lnSpc>
              <a:spcBef>
                <a:spcPts val="100"/>
              </a:spcBef>
            </a:pPr>
            <a:r>
              <a:rPr sz="1800" dirty="0">
                <a:latin typeface="Comic Sans MS"/>
                <a:cs typeface="Comic Sans MS"/>
              </a:rPr>
              <a:t>Y</a:t>
            </a:r>
          </a:p>
          <a:p>
            <a:pPr marL="1238885" marR="30480" indent="-1201420">
              <a:lnSpc>
                <a:spcPct val="183900"/>
              </a:lnSpc>
              <a:spcBef>
                <a:spcPts val="1565"/>
              </a:spcBef>
              <a:tabLst>
                <a:tab pos="7178040" algn="l"/>
                <a:tab pos="7317105" algn="l"/>
              </a:tabLst>
            </a:pPr>
            <a:r>
              <a:rPr sz="1800" spc="-5" dirty="0">
                <a:latin typeface="Comic Sans MS"/>
                <a:cs typeface="Comic Sans MS"/>
              </a:rPr>
              <a:t>Fo</a:t>
            </a:r>
            <a:r>
              <a:rPr sz="1800" dirty="0">
                <a:latin typeface="Comic Sans MS"/>
                <a:cs typeface="Comic Sans MS"/>
              </a:rPr>
              <a:t>r</a:t>
            </a:r>
            <a:r>
              <a:rPr sz="1800" spc="-5" dirty="0">
                <a:latin typeface="Comic Sans MS"/>
                <a:cs typeface="Comic Sans MS"/>
              </a:rPr>
              <a:t> wha</a:t>
            </a:r>
            <a:r>
              <a:rPr sz="1800" dirty="0">
                <a:latin typeface="Comic Sans MS"/>
                <a:cs typeface="Comic Sans MS"/>
              </a:rPr>
              <a:t>t</a:t>
            </a:r>
            <a:r>
              <a:rPr sz="1800" spc="10" dirty="0">
                <a:latin typeface="Comic Sans MS"/>
                <a:cs typeface="Comic Sans MS"/>
              </a:rPr>
              <a:t> </a:t>
            </a:r>
            <a:r>
              <a:rPr sz="1800" spc="-5" dirty="0">
                <a:latin typeface="Comic Sans MS"/>
                <a:cs typeface="Comic Sans MS"/>
              </a:rPr>
              <a:t>valu</a:t>
            </a:r>
            <a:r>
              <a:rPr sz="1800" dirty="0">
                <a:latin typeface="Comic Sans MS"/>
                <a:cs typeface="Comic Sans MS"/>
              </a:rPr>
              <a:t>e</a:t>
            </a:r>
            <a:r>
              <a:rPr sz="1800" spc="-5" dirty="0">
                <a:latin typeface="Comic Sans MS"/>
                <a:cs typeface="Comic Sans MS"/>
              </a:rPr>
              <a:t> o</a:t>
            </a:r>
            <a:r>
              <a:rPr sz="1800" dirty="0">
                <a:latin typeface="Comic Sans MS"/>
                <a:cs typeface="Comic Sans MS"/>
              </a:rPr>
              <a:t>f</a:t>
            </a:r>
            <a:r>
              <a:rPr sz="1800" spc="-5" dirty="0">
                <a:latin typeface="Comic Sans MS"/>
                <a:cs typeface="Comic Sans MS"/>
              </a:rPr>
              <a:t> </a:t>
            </a:r>
            <a:r>
              <a:rPr sz="1800" dirty="0">
                <a:latin typeface="Comic Sans MS"/>
                <a:cs typeface="Comic Sans MS"/>
              </a:rPr>
              <a:t>K</a:t>
            </a:r>
            <a:r>
              <a:rPr sz="1800" spc="-5" dirty="0">
                <a:latin typeface="Comic Sans MS"/>
                <a:cs typeface="Comic Sans MS"/>
              </a:rPr>
              <a:t> i</a:t>
            </a:r>
            <a:r>
              <a:rPr sz="1800" dirty="0">
                <a:latin typeface="Comic Sans MS"/>
                <a:cs typeface="Comic Sans MS"/>
              </a:rPr>
              <a:t>s</a:t>
            </a:r>
            <a:r>
              <a:rPr sz="1800" spc="-5" dirty="0">
                <a:latin typeface="Comic Sans MS"/>
                <a:cs typeface="Comic Sans MS"/>
              </a:rPr>
              <a:t> th</a:t>
            </a:r>
            <a:r>
              <a:rPr sz="1800" dirty="0">
                <a:latin typeface="Comic Sans MS"/>
                <a:cs typeface="Comic Sans MS"/>
              </a:rPr>
              <a:t>e</a:t>
            </a:r>
            <a:r>
              <a:rPr sz="1800" spc="5" dirty="0">
                <a:latin typeface="Comic Sans MS"/>
                <a:cs typeface="Comic Sans MS"/>
              </a:rPr>
              <a:t> </a:t>
            </a:r>
            <a:r>
              <a:rPr sz="1800" spc="-5" dirty="0">
                <a:latin typeface="Comic Sans MS"/>
                <a:cs typeface="Comic Sans MS"/>
              </a:rPr>
              <a:t>followin</a:t>
            </a:r>
            <a:r>
              <a:rPr sz="1800" dirty="0">
                <a:latin typeface="Comic Sans MS"/>
                <a:cs typeface="Comic Sans MS"/>
              </a:rPr>
              <a:t>g</a:t>
            </a:r>
            <a:r>
              <a:rPr sz="1800" spc="-5" dirty="0">
                <a:latin typeface="Comic Sans MS"/>
                <a:cs typeface="Comic Sans MS"/>
              </a:rPr>
              <a:t> </a:t>
            </a:r>
            <a:r>
              <a:rPr sz="1800" dirty="0">
                <a:latin typeface="Comic Sans MS"/>
                <a:cs typeface="Comic Sans MS"/>
              </a:rPr>
              <a:t>circuit</a:t>
            </a:r>
            <a:r>
              <a:rPr sz="1800" spc="-5" dirty="0">
                <a:latin typeface="Comic Sans MS"/>
                <a:cs typeface="Comic Sans MS"/>
              </a:rPr>
              <a:t> </a:t>
            </a:r>
            <a:r>
              <a:rPr sz="1800" dirty="0">
                <a:latin typeface="Comic Sans MS"/>
                <a:cs typeface="Comic Sans MS"/>
              </a:rPr>
              <a:t>a</a:t>
            </a:r>
            <a:r>
              <a:rPr sz="1800" spc="-5" dirty="0">
                <a:latin typeface="Comic Sans MS"/>
                <a:cs typeface="Comic Sans MS"/>
              </a:rPr>
              <a:t> K-Pipeline</a:t>
            </a:r>
            <a:r>
              <a:rPr sz="1800" dirty="0">
                <a:latin typeface="Comic Sans MS"/>
                <a:cs typeface="Comic Sans MS"/>
              </a:rPr>
              <a:t>?</a:t>
            </a:r>
            <a:r>
              <a:rPr sz="1800" spc="-5" dirty="0">
                <a:latin typeface="Comic Sans MS"/>
                <a:cs typeface="Comic Sans MS"/>
              </a:rPr>
              <a:t> </a:t>
            </a:r>
            <a:r>
              <a:rPr sz="1800" u="heavy" dirty="0">
                <a:uFill>
                  <a:solidFill>
                    <a:srgbClr val="000000"/>
                  </a:solidFill>
                </a:uFill>
                <a:latin typeface="Comic Sans MS"/>
                <a:cs typeface="Comic Sans MS"/>
              </a:rPr>
              <a:t> 	</a:t>
            </a:r>
            <a:r>
              <a:rPr sz="1800" dirty="0">
                <a:latin typeface="Comic Sans MS"/>
                <a:cs typeface="Comic Sans MS"/>
              </a:rPr>
              <a:t>	</a:t>
            </a:r>
            <a:r>
              <a:rPr sz="2700" spc="-7" baseline="3086" dirty="0">
                <a:latin typeface="Comic Sans MS"/>
                <a:cs typeface="Comic Sans MS"/>
              </a:rPr>
              <a:t>none  </a:t>
            </a:r>
            <a:r>
              <a:rPr sz="1800" dirty="0">
                <a:latin typeface="Comic Sans MS"/>
                <a:cs typeface="Comic Sans MS"/>
              </a:rPr>
              <a:t>Problem:</a:t>
            </a:r>
          </a:p>
          <a:p>
            <a:pPr marL="1696085" marR="480695" algn="just">
              <a:lnSpc>
                <a:spcPts val="1939"/>
              </a:lnSpc>
              <a:spcBef>
                <a:spcPts val="1110"/>
              </a:spcBef>
            </a:pPr>
            <a:r>
              <a:rPr sz="1900" i="1" spc="-60" dirty="0">
                <a:solidFill>
                  <a:srgbClr val="FF0000"/>
                </a:solidFill>
                <a:latin typeface="Comic Sans MS"/>
                <a:cs typeface="Comic Sans MS"/>
              </a:rPr>
              <a:t>Successive </a:t>
            </a:r>
            <a:r>
              <a:rPr sz="1900" i="1" spc="-55" dirty="0">
                <a:solidFill>
                  <a:srgbClr val="FF0000"/>
                </a:solidFill>
                <a:latin typeface="Comic Sans MS"/>
                <a:cs typeface="Comic Sans MS"/>
              </a:rPr>
              <a:t>inputs get </a:t>
            </a:r>
            <a:r>
              <a:rPr sz="1900" i="1" spc="-50" dirty="0">
                <a:solidFill>
                  <a:srgbClr val="FF0000"/>
                </a:solidFill>
                <a:latin typeface="Comic Sans MS"/>
                <a:cs typeface="Comic Sans MS"/>
              </a:rPr>
              <a:t>mixed</a:t>
            </a:r>
            <a:r>
              <a:rPr sz="1800" spc="-50" dirty="0">
                <a:latin typeface="Comic Sans MS"/>
                <a:cs typeface="Comic Sans MS"/>
              </a:rPr>
              <a:t>: </a:t>
            </a:r>
            <a:r>
              <a:rPr sz="1800" dirty="0">
                <a:latin typeface="Comic Sans MS"/>
                <a:cs typeface="Comic Sans MS"/>
              </a:rPr>
              <a:t>e.g., </a:t>
            </a:r>
            <a:r>
              <a:rPr sz="1800" spc="-5" dirty="0">
                <a:latin typeface="Comic Sans MS"/>
                <a:cs typeface="Comic Sans MS"/>
              </a:rPr>
              <a:t>B(A(X</a:t>
            </a:r>
            <a:r>
              <a:rPr sz="1800" spc="-7" baseline="-20833" dirty="0">
                <a:latin typeface="Comic Sans MS"/>
                <a:cs typeface="Comic Sans MS"/>
              </a:rPr>
              <a:t>i+1</a:t>
            </a:r>
            <a:r>
              <a:rPr sz="1800" spc="-5" dirty="0">
                <a:latin typeface="Comic Sans MS"/>
                <a:cs typeface="Comic Sans MS"/>
              </a:rPr>
              <a:t>), Y</a:t>
            </a:r>
            <a:r>
              <a:rPr sz="1800" spc="-7" baseline="-20833" dirty="0">
                <a:latin typeface="Comic Sans MS"/>
                <a:cs typeface="Comic Sans MS"/>
              </a:rPr>
              <a:t>i</a:t>
            </a:r>
            <a:r>
              <a:rPr sz="1800" spc="-5" dirty="0">
                <a:latin typeface="Comic Sans MS"/>
                <a:cs typeface="Comic Sans MS"/>
              </a:rPr>
              <a:t>). </a:t>
            </a:r>
            <a:r>
              <a:rPr sz="1800" dirty="0">
                <a:latin typeface="Comic Sans MS"/>
                <a:cs typeface="Comic Sans MS"/>
              </a:rPr>
              <a:t>This  happened </a:t>
            </a:r>
            <a:r>
              <a:rPr sz="1800" spc="-5" dirty="0">
                <a:latin typeface="Comic Sans MS"/>
                <a:cs typeface="Comic Sans MS"/>
              </a:rPr>
              <a:t>because some </a:t>
            </a:r>
            <a:r>
              <a:rPr sz="1800" dirty="0">
                <a:latin typeface="Comic Sans MS"/>
                <a:cs typeface="Comic Sans MS"/>
              </a:rPr>
              <a:t>paths </a:t>
            </a:r>
            <a:r>
              <a:rPr sz="1800" spc="-5" dirty="0">
                <a:latin typeface="Comic Sans MS"/>
                <a:cs typeface="Comic Sans MS"/>
              </a:rPr>
              <a:t>from inputs to outputs  </a:t>
            </a:r>
            <a:r>
              <a:rPr sz="1800" dirty="0">
                <a:latin typeface="Comic Sans MS"/>
                <a:cs typeface="Comic Sans MS"/>
              </a:rPr>
              <a:t>have 2 </a:t>
            </a:r>
            <a:r>
              <a:rPr sz="1800" spc="-5" dirty="0">
                <a:latin typeface="Comic Sans MS"/>
                <a:cs typeface="Comic Sans MS"/>
              </a:rPr>
              <a:t>registers, </a:t>
            </a:r>
            <a:r>
              <a:rPr sz="1800" dirty="0">
                <a:latin typeface="Comic Sans MS"/>
                <a:cs typeface="Comic Sans MS"/>
              </a:rPr>
              <a:t>and some have only</a:t>
            </a:r>
            <a:r>
              <a:rPr sz="1800" spc="-30" dirty="0">
                <a:latin typeface="Comic Sans MS"/>
                <a:cs typeface="Comic Sans MS"/>
              </a:rPr>
              <a:t> </a:t>
            </a:r>
            <a:r>
              <a:rPr sz="1800" spc="-5" dirty="0">
                <a:latin typeface="Comic Sans MS"/>
                <a:cs typeface="Comic Sans MS"/>
              </a:rPr>
              <a:t>1!</a:t>
            </a:r>
            <a:endParaRPr sz="1800" dirty="0">
              <a:latin typeface="Comic Sans MS"/>
              <a:cs typeface="Comic Sans MS"/>
            </a:endParaRPr>
          </a:p>
          <a:p>
            <a:pPr marL="1696085">
              <a:lnSpc>
                <a:spcPct val="100000"/>
              </a:lnSpc>
              <a:spcBef>
                <a:spcPts val="844"/>
              </a:spcBef>
            </a:pPr>
            <a:r>
              <a:rPr sz="1800" dirty="0">
                <a:latin typeface="Comic Sans MS"/>
                <a:cs typeface="Comic Sans MS"/>
              </a:rPr>
              <a:t>This CAN’T </a:t>
            </a:r>
            <a:r>
              <a:rPr sz="1800" spc="-5" dirty="0">
                <a:latin typeface="Comic Sans MS"/>
                <a:cs typeface="Comic Sans MS"/>
              </a:rPr>
              <a:t>HAPPEN on </a:t>
            </a:r>
            <a:r>
              <a:rPr sz="1800" dirty="0">
                <a:latin typeface="Comic Sans MS"/>
                <a:cs typeface="Comic Sans MS"/>
              </a:rPr>
              <a:t>a </a:t>
            </a:r>
            <a:r>
              <a:rPr sz="1800" spc="-5" dirty="0">
                <a:latin typeface="Comic Sans MS"/>
                <a:cs typeface="Comic Sans MS"/>
              </a:rPr>
              <a:t>well-formed </a:t>
            </a:r>
            <a:r>
              <a:rPr sz="1800" dirty="0">
                <a:latin typeface="Comic Sans MS"/>
                <a:cs typeface="Comic Sans MS"/>
              </a:rPr>
              <a:t>K</a:t>
            </a:r>
            <a:r>
              <a:rPr sz="1800" spc="-10" dirty="0">
                <a:latin typeface="Comic Sans MS"/>
                <a:cs typeface="Comic Sans MS"/>
              </a:rPr>
              <a:t> </a:t>
            </a:r>
            <a:r>
              <a:rPr sz="1800" spc="-5" dirty="0">
                <a:latin typeface="Comic Sans MS"/>
                <a:cs typeface="Comic Sans MS"/>
              </a:rPr>
              <a:t>pipeline!</a:t>
            </a:r>
            <a:endParaRPr sz="1800" dirty="0">
              <a:latin typeface="Comic Sans MS"/>
              <a:cs typeface="Comic Sans MS"/>
            </a:endParaRPr>
          </a:p>
        </p:txBody>
      </p:sp>
      <p:sp>
        <p:nvSpPr>
          <p:cNvPr id="35" name="object 34"/>
          <p:cNvSpPr txBox="1"/>
          <p:nvPr/>
        </p:nvSpPr>
        <p:spPr>
          <a:xfrm>
            <a:off x="1048779" y="1542541"/>
            <a:ext cx="35223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mic Sans MS"/>
                <a:cs typeface="Comic Sans MS"/>
              </a:rPr>
              <a:t>Consider a </a:t>
            </a:r>
            <a:r>
              <a:rPr sz="1800" spc="-5" dirty="0">
                <a:latin typeface="Comic Sans MS"/>
                <a:cs typeface="Comic Sans MS"/>
              </a:rPr>
              <a:t>BAD job </a:t>
            </a:r>
            <a:r>
              <a:rPr sz="1800" dirty="0">
                <a:latin typeface="Comic Sans MS"/>
                <a:cs typeface="Comic Sans MS"/>
              </a:rPr>
              <a:t>of</a:t>
            </a:r>
            <a:r>
              <a:rPr sz="1800" spc="-90" dirty="0">
                <a:latin typeface="Comic Sans MS"/>
                <a:cs typeface="Comic Sans MS"/>
              </a:rPr>
              <a:t> </a:t>
            </a:r>
            <a:r>
              <a:rPr sz="1800" dirty="0">
                <a:latin typeface="Comic Sans MS"/>
                <a:cs typeface="Comic Sans MS"/>
              </a:rPr>
              <a:t>pipelining:</a:t>
            </a:r>
            <a:endParaRPr sz="1800">
              <a:latin typeface="Comic Sans MS"/>
              <a:cs typeface="Comic Sans MS"/>
            </a:endParaRPr>
          </a:p>
        </p:txBody>
      </p:sp>
      <p:sp>
        <p:nvSpPr>
          <p:cNvPr id="36" name="object 35"/>
          <p:cNvSpPr/>
          <p:nvPr/>
        </p:nvSpPr>
        <p:spPr>
          <a:xfrm>
            <a:off x="2286000" y="2656534"/>
            <a:ext cx="6286500" cy="1431925"/>
          </a:xfrm>
          <a:custGeom>
            <a:avLst/>
            <a:gdLst/>
            <a:ahLst/>
            <a:cxnLst/>
            <a:rect l="l" t="t" r="r" b="b"/>
            <a:pathLst>
              <a:path w="6286500" h="1431925">
                <a:moveTo>
                  <a:pt x="3835400" y="1235387"/>
                </a:moveTo>
                <a:lnTo>
                  <a:pt x="3835400" y="1056691"/>
                </a:lnTo>
                <a:lnTo>
                  <a:pt x="3822700" y="1105080"/>
                </a:lnTo>
                <a:lnTo>
                  <a:pt x="3810000" y="1145775"/>
                </a:lnTo>
                <a:lnTo>
                  <a:pt x="3784600" y="1179745"/>
                </a:lnTo>
                <a:lnTo>
                  <a:pt x="3721100" y="1231388"/>
                </a:lnTo>
                <a:lnTo>
                  <a:pt x="3670300" y="1251001"/>
                </a:lnTo>
                <a:lnTo>
                  <a:pt x="3619500" y="1267765"/>
                </a:lnTo>
                <a:lnTo>
                  <a:pt x="3568700" y="1279040"/>
                </a:lnTo>
                <a:lnTo>
                  <a:pt x="3530600" y="1289025"/>
                </a:lnTo>
                <a:lnTo>
                  <a:pt x="3479800" y="1297821"/>
                </a:lnTo>
                <a:lnTo>
                  <a:pt x="3429000" y="1305527"/>
                </a:lnTo>
                <a:lnTo>
                  <a:pt x="3378200" y="1312245"/>
                </a:lnTo>
                <a:lnTo>
                  <a:pt x="3327400" y="1318074"/>
                </a:lnTo>
                <a:lnTo>
                  <a:pt x="3276600" y="1323115"/>
                </a:lnTo>
                <a:lnTo>
                  <a:pt x="3225800" y="1327467"/>
                </a:lnTo>
                <a:lnTo>
                  <a:pt x="3175000" y="1331230"/>
                </a:lnTo>
                <a:lnTo>
                  <a:pt x="3124200" y="1334506"/>
                </a:lnTo>
                <a:lnTo>
                  <a:pt x="3073400" y="1337393"/>
                </a:lnTo>
                <a:lnTo>
                  <a:pt x="3035300" y="1339992"/>
                </a:lnTo>
                <a:lnTo>
                  <a:pt x="2984500" y="1342403"/>
                </a:lnTo>
                <a:lnTo>
                  <a:pt x="2933700" y="1344727"/>
                </a:lnTo>
                <a:lnTo>
                  <a:pt x="2870200" y="1347013"/>
                </a:lnTo>
                <a:lnTo>
                  <a:pt x="2819400" y="1349299"/>
                </a:lnTo>
                <a:lnTo>
                  <a:pt x="2755900" y="1350823"/>
                </a:lnTo>
                <a:lnTo>
                  <a:pt x="2705100" y="1351923"/>
                </a:lnTo>
                <a:lnTo>
                  <a:pt x="2654300" y="1352868"/>
                </a:lnTo>
                <a:lnTo>
                  <a:pt x="2603500" y="1353664"/>
                </a:lnTo>
                <a:lnTo>
                  <a:pt x="2552700" y="1354315"/>
                </a:lnTo>
                <a:lnTo>
                  <a:pt x="2489200" y="1354826"/>
                </a:lnTo>
                <a:lnTo>
                  <a:pt x="2438400" y="1355200"/>
                </a:lnTo>
                <a:lnTo>
                  <a:pt x="2387600" y="1355442"/>
                </a:lnTo>
                <a:lnTo>
                  <a:pt x="2286000" y="1355550"/>
                </a:lnTo>
                <a:lnTo>
                  <a:pt x="2235200" y="1355425"/>
                </a:lnTo>
                <a:lnTo>
                  <a:pt x="2184400" y="1355186"/>
                </a:lnTo>
                <a:lnTo>
                  <a:pt x="2133600" y="1354837"/>
                </a:lnTo>
                <a:lnTo>
                  <a:pt x="2082800" y="1354384"/>
                </a:lnTo>
                <a:lnTo>
                  <a:pt x="2032000" y="1353831"/>
                </a:lnTo>
                <a:lnTo>
                  <a:pt x="1981200" y="1353182"/>
                </a:lnTo>
                <a:lnTo>
                  <a:pt x="1930400" y="1352441"/>
                </a:lnTo>
                <a:lnTo>
                  <a:pt x="1879600" y="1351614"/>
                </a:lnTo>
                <a:lnTo>
                  <a:pt x="1828800" y="1350705"/>
                </a:lnTo>
                <a:lnTo>
                  <a:pt x="1778000" y="1349717"/>
                </a:lnTo>
                <a:lnTo>
                  <a:pt x="1727200" y="1348656"/>
                </a:lnTo>
                <a:lnTo>
                  <a:pt x="1676400" y="1347527"/>
                </a:lnTo>
                <a:lnTo>
                  <a:pt x="1625600" y="1346333"/>
                </a:lnTo>
                <a:lnTo>
                  <a:pt x="1574800" y="1345079"/>
                </a:lnTo>
                <a:lnTo>
                  <a:pt x="1524000" y="1343770"/>
                </a:lnTo>
                <a:lnTo>
                  <a:pt x="1473200" y="1342409"/>
                </a:lnTo>
                <a:lnTo>
                  <a:pt x="1422400" y="1341003"/>
                </a:lnTo>
                <a:lnTo>
                  <a:pt x="1371600" y="1339554"/>
                </a:lnTo>
                <a:lnTo>
                  <a:pt x="1320800" y="1338068"/>
                </a:lnTo>
                <a:lnTo>
                  <a:pt x="1270000" y="1336549"/>
                </a:lnTo>
                <a:lnTo>
                  <a:pt x="1219200" y="1335001"/>
                </a:lnTo>
                <a:lnTo>
                  <a:pt x="1117600" y="1331839"/>
                </a:lnTo>
                <a:lnTo>
                  <a:pt x="812800" y="1322132"/>
                </a:lnTo>
                <a:lnTo>
                  <a:pt x="711200" y="1318944"/>
                </a:lnTo>
                <a:lnTo>
                  <a:pt x="596900" y="1315839"/>
                </a:lnTo>
                <a:lnTo>
                  <a:pt x="546100" y="1314329"/>
                </a:lnTo>
                <a:lnTo>
                  <a:pt x="495300" y="1312853"/>
                </a:lnTo>
                <a:lnTo>
                  <a:pt x="444500" y="1311416"/>
                </a:lnTo>
                <a:lnTo>
                  <a:pt x="393700" y="1310022"/>
                </a:lnTo>
                <a:lnTo>
                  <a:pt x="342900" y="1308675"/>
                </a:lnTo>
                <a:lnTo>
                  <a:pt x="292100" y="1307381"/>
                </a:lnTo>
                <a:lnTo>
                  <a:pt x="241300" y="1306144"/>
                </a:lnTo>
                <a:lnTo>
                  <a:pt x="190500" y="1304968"/>
                </a:lnTo>
                <a:lnTo>
                  <a:pt x="139700" y="1303857"/>
                </a:lnTo>
                <a:lnTo>
                  <a:pt x="50800" y="1302055"/>
                </a:lnTo>
                <a:lnTo>
                  <a:pt x="0" y="1302055"/>
                </a:lnTo>
                <a:lnTo>
                  <a:pt x="0" y="1378255"/>
                </a:lnTo>
                <a:lnTo>
                  <a:pt x="50800" y="1378255"/>
                </a:lnTo>
                <a:lnTo>
                  <a:pt x="139700" y="1380054"/>
                </a:lnTo>
                <a:lnTo>
                  <a:pt x="190500" y="1381158"/>
                </a:lnTo>
                <a:lnTo>
                  <a:pt x="241300" y="1382325"/>
                </a:lnTo>
                <a:lnTo>
                  <a:pt x="292100" y="1383550"/>
                </a:lnTo>
                <a:lnTo>
                  <a:pt x="342900" y="1384829"/>
                </a:lnTo>
                <a:lnTo>
                  <a:pt x="393700" y="1386159"/>
                </a:lnTo>
                <a:lnTo>
                  <a:pt x="444500" y="1387534"/>
                </a:lnTo>
                <a:lnTo>
                  <a:pt x="495300" y="1388951"/>
                </a:lnTo>
                <a:lnTo>
                  <a:pt x="546100" y="1390406"/>
                </a:lnTo>
                <a:lnTo>
                  <a:pt x="596900" y="1391893"/>
                </a:lnTo>
                <a:lnTo>
                  <a:pt x="647700" y="1393409"/>
                </a:lnTo>
                <a:lnTo>
                  <a:pt x="749300" y="1396511"/>
                </a:lnTo>
                <a:lnTo>
                  <a:pt x="1155700" y="1409218"/>
                </a:lnTo>
                <a:lnTo>
                  <a:pt x="1244600" y="1412300"/>
                </a:lnTo>
                <a:lnTo>
                  <a:pt x="1295400" y="1413804"/>
                </a:lnTo>
                <a:lnTo>
                  <a:pt x="1346200" y="1415276"/>
                </a:lnTo>
                <a:lnTo>
                  <a:pt x="1397000" y="1416714"/>
                </a:lnTo>
                <a:lnTo>
                  <a:pt x="1447800" y="1418112"/>
                </a:lnTo>
                <a:lnTo>
                  <a:pt x="1498600" y="1419467"/>
                </a:lnTo>
                <a:lnTo>
                  <a:pt x="1549400" y="1420775"/>
                </a:lnTo>
                <a:lnTo>
                  <a:pt x="1600200" y="1422030"/>
                </a:lnTo>
                <a:lnTo>
                  <a:pt x="1651000" y="1423229"/>
                </a:lnTo>
                <a:lnTo>
                  <a:pt x="1701800" y="1424367"/>
                </a:lnTo>
                <a:lnTo>
                  <a:pt x="1752600" y="1425441"/>
                </a:lnTo>
                <a:lnTo>
                  <a:pt x="1803400" y="1426446"/>
                </a:lnTo>
                <a:lnTo>
                  <a:pt x="1854200" y="1427377"/>
                </a:lnTo>
                <a:lnTo>
                  <a:pt x="1905000" y="1428231"/>
                </a:lnTo>
                <a:lnTo>
                  <a:pt x="1955800" y="1429003"/>
                </a:lnTo>
                <a:lnTo>
                  <a:pt x="2006600" y="1429689"/>
                </a:lnTo>
                <a:lnTo>
                  <a:pt x="2057400" y="1430285"/>
                </a:lnTo>
                <a:lnTo>
                  <a:pt x="2108200" y="1430786"/>
                </a:lnTo>
                <a:lnTo>
                  <a:pt x="2159000" y="1431189"/>
                </a:lnTo>
                <a:lnTo>
                  <a:pt x="2209800" y="1431489"/>
                </a:lnTo>
                <a:lnTo>
                  <a:pt x="2260600" y="1431681"/>
                </a:lnTo>
                <a:lnTo>
                  <a:pt x="2413000" y="1431571"/>
                </a:lnTo>
                <a:lnTo>
                  <a:pt x="2463800" y="1431292"/>
                </a:lnTo>
                <a:lnTo>
                  <a:pt x="2514600" y="1430884"/>
                </a:lnTo>
                <a:lnTo>
                  <a:pt x="2565400" y="1430343"/>
                </a:lnTo>
                <a:lnTo>
                  <a:pt x="2616200" y="1429666"/>
                </a:lnTo>
                <a:lnTo>
                  <a:pt x="2667000" y="1428847"/>
                </a:lnTo>
                <a:lnTo>
                  <a:pt x="2717800" y="1427882"/>
                </a:lnTo>
                <a:lnTo>
                  <a:pt x="2768600" y="1426768"/>
                </a:lnTo>
                <a:lnTo>
                  <a:pt x="2819400" y="1425499"/>
                </a:lnTo>
                <a:lnTo>
                  <a:pt x="2882900" y="1423213"/>
                </a:lnTo>
                <a:lnTo>
                  <a:pt x="2933700" y="1420927"/>
                </a:lnTo>
                <a:lnTo>
                  <a:pt x="2997200" y="1418641"/>
                </a:lnTo>
                <a:lnTo>
                  <a:pt x="3048000" y="1415766"/>
                </a:lnTo>
                <a:lnTo>
                  <a:pt x="3098800" y="1412849"/>
                </a:lnTo>
                <a:lnTo>
                  <a:pt x="3149600" y="1409748"/>
                </a:lnTo>
                <a:lnTo>
                  <a:pt x="3200400" y="1406318"/>
                </a:lnTo>
                <a:lnTo>
                  <a:pt x="3251200" y="1402418"/>
                </a:lnTo>
                <a:lnTo>
                  <a:pt x="3302000" y="1397906"/>
                </a:lnTo>
                <a:lnTo>
                  <a:pt x="3352800" y="1392638"/>
                </a:lnTo>
                <a:lnTo>
                  <a:pt x="3403600" y="1386472"/>
                </a:lnTo>
                <a:lnTo>
                  <a:pt x="3454400" y="1379265"/>
                </a:lnTo>
                <a:lnTo>
                  <a:pt x="3505200" y="1370875"/>
                </a:lnTo>
                <a:lnTo>
                  <a:pt x="3556000" y="1361159"/>
                </a:lnTo>
                <a:lnTo>
                  <a:pt x="3606800" y="1349974"/>
                </a:lnTo>
                <a:lnTo>
                  <a:pt x="3657600" y="1337179"/>
                </a:lnTo>
                <a:lnTo>
                  <a:pt x="3695700" y="1322629"/>
                </a:lnTo>
                <a:lnTo>
                  <a:pt x="3746500" y="1300531"/>
                </a:lnTo>
                <a:lnTo>
                  <a:pt x="3797300" y="1275183"/>
                </a:lnTo>
                <a:lnTo>
                  <a:pt x="3822700" y="1246280"/>
                </a:lnTo>
                <a:lnTo>
                  <a:pt x="3835400" y="1235387"/>
                </a:lnTo>
                <a:close/>
              </a:path>
              <a:path w="6286500" h="1431925">
                <a:moveTo>
                  <a:pt x="3683000" y="537533"/>
                </a:moveTo>
                <a:lnTo>
                  <a:pt x="3683000" y="381247"/>
                </a:lnTo>
                <a:lnTo>
                  <a:pt x="3670300" y="410293"/>
                </a:lnTo>
                <a:lnTo>
                  <a:pt x="3670300" y="504255"/>
                </a:lnTo>
                <a:lnTo>
                  <a:pt x="3683000" y="537533"/>
                </a:lnTo>
                <a:close/>
              </a:path>
              <a:path w="6286500" h="1431925">
                <a:moveTo>
                  <a:pt x="6140938" y="167138"/>
                </a:moveTo>
                <a:lnTo>
                  <a:pt x="6069953" y="127623"/>
                </a:lnTo>
                <a:lnTo>
                  <a:pt x="6019800" y="127265"/>
                </a:lnTo>
                <a:lnTo>
                  <a:pt x="5969000" y="126748"/>
                </a:lnTo>
                <a:lnTo>
                  <a:pt x="5918200" y="126095"/>
                </a:lnTo>
                <a:lnTo>
                  <a:pt x="5867400" y="125326"/>
                </a:lnTo>
                <a:lnTo>
                  <a:pt x="5816600" y="124463"/>
                </a:lnTo>
                <a:lnTo>
                  <a:pt x="5778500" y="123525"/>
                </a:lnTo>
                <a:lnTo>
                  <a:pt x="5727700" y="122533"/>
                </a:lnTo>
                <a:lnTo>
                  <a:pt x="5575300" y="119435"/>
                </a:lnTo>
                <a:lnTo>
                  <a:pt x="5524500" y="118429"/>
                </a:lnTo>
                <a:lnTo>
                  <a:pt x="5473700" y="117471"/>
                </a:lnTo>
                <a:lnTo>
                  <a:pt x="5422900" y="116579"/>
                </a:lnTo>
                <a:lnTo>
                  <a:pt x="5372100" y="115776"/>
                </a:lnTo>
                <a:lnTo>
                  <a:pt x="5321300" y="115081"/>
                </a:lnTo>
                <a:lnTo>
                  <a:pt x="5270500" y="114515"/>
                </a:lnTo>
                <a:lnTo>
                  <a:pt x="5041900" y="112573"/>
                </a:lnTo>
                <a:lnTo>
                  <a:pt x="4940300" y="113335"/>
                </a:lnTo>
                <a:lnTo>
                  <a:pt x="4902200" y="113799"/>
                </a:lnTo>
                <a:lnTo>
                  <a:pt x="4851400" y="114329"/>
                </a:lnTo>
                <a:lnTo>
                  <a:pt x="4800600" y="114972"/>
                </a:lnTo>
                <a:lnTo>
                  <a:pt x="4749800" y="115776"/>
                </a:lnTo>
                <a:lnTo>
                  <a:pt x="4699000" y="116789"/>
                </a:lnTo>
                <a:lnTo>
                  <a:pt x="4648200" y="118057"/>
                </a:lnTo>
                <a:lnTo>
                  <a:pt x="4597400" y="119628"/>
                </a:lnTo>
                <a:lnTo>
                  <a:pt x="4546600" y="121550"/>
                </a:lnTo>
                <a:lnTo>
                  <a:pt x="4495800" y="123870"/>
                </a:lnTo>
                <a:lnTo>
                  <a:pt x="4445000" y="126635"/>
                </a:lnTo>
                <a:lnTo>
                  <a:pt x="4394200" y="129893"/>
                </a:lnTo>
                <a:lnTo>
                  <a:pt x="4343400" y="133692"/>
                </a:lnTo>
                <a:lnTo>
                  <a:pt x="4292600" y="138078"/>
                </a:lnTo>
                <a:lnTo>
                  <a:pt x="4241800" y="143099"/>
                </a:lnTo>
                <a:lnTo>
                  <a:pt x="4191000" y="148803"/>
                </a:lnTo>
                <a:lnTo>
                  <a:pt x="4140200" y="155237"/>
                </a:lnTo>
                <a:lnTo>
                  <a:pt x="4089400" y="162449"/>
                </a:lnTo>
                <a:lnTo>
                  <a:pt x="4038600" y="170485"/>
                </a:lnTo>
                <a:lnTo>
                  <a:pt x="4013200" y="176581"/>
                </a:lnTo>
                <a:lnTo>
                  <a:pt x="3975100" y="182677"/>
                </a:lnTo>
                <a:lnTo>
                  <a:pt x="3898900" y="203499"/>
                </a:lnTo>
                <a:lnTo>
                  <a:pt x="3848100" y="219519"/>
                </a:lnTo>
                <a:lnTo>
                  <a:pt x="3810000" y="237501"/>
                </a:lnTo>
                <a:lnTo>
                  <a:pt x="3771900" y="257348"/>
                </a:lnTo>
                <a:lnTo>
                  <a:pt x="3721100" y="302260"/>
                </a:lnTo>
                <a:lnTo>
                  <a:pt x="3683000" y="353496"/>
                </a:lnTo>
                <a:lnTo>
                  <a:pt x="3683000" y="571631"/>
                </a:lnTo>
                <a:lnTo>
                  <a:pt x="3733800" y="714320"/>
                </a:lnTo>
                <a:lnTo>
                  <a:pt x="3746500" y="751217"/>
                </a:lnTo>
                <a:lnTo>
                  <a:pt x="3746500" y="396037"/>
                </a:lnTo>
                <a:lnTo>
                  <a:pt x="3771900" y="357688"/>
                </a:lnTo>
                <a:lnTo>
                  <a:pt x="3797300" y="327911"/>
                </a:lnTo>
                <a:lnTo>
                  <a:pt x="3848100" y="305154"/>
                </a:lnTo>
                <a:lnTo>
                  <a:pt x="3886200" y="287861"/>
                </a:lnTo>
                <a:lnTo>
                  <a:pt x="3924300" y="274478"/>
                </a:lnTo>
                <a:lnTo>
                  <a:pt x="3975100" y="263449"/>
                </a:lnTo>
                <a:lnTo>
                  <a:pt x="4000500" y="256591"/>
                </a:lnTo>
                <a:lnTo>
                  <a:pt x="4025900" y="250495"/>
                </a:lnTo>
                <a:lnTo>
                  <a:pt x="4051300" y="245161"/>
                </a:lnTo>
                <a:lnTo>
                  <a:pt x="4089400" y="239827"/>
                </a:lnTo>
                <a:lnTo>
                  <a:pt x="4140200" y="232570"/>
                </a:lnTo>
                <a:lnTo>
                  <a:pt x="4191000" y="226074"/>
                </a:lnTo>
                <a:lnTo>
                  <a:pt x="4241800" y="220294"/>
                </a:lnTo>
                <a:lnTo>
                  <a:pt x="4279900" y="215185"/>
                </a:lnTo>
                <a:lnTo>
                  <a:pt x="4330700" y="210703"/>
                </a:lnTo>
                <a:lnTo>
                  <a:pt x="4381500" y="206803"/>
                </a:lnTo>
                <a:lnTo>
                  <a:pt x="4432300" y="203440"/>
                </a:lnTo>
                <a:lnTo>
                  <a:pt x="4483100" y="200571"/>
                </a:lnTo>
                <a:lnTo>
                  <a:pt x="4533900" y="198150"/>
                </a:lnTo>
                <a:lnTo>
                  <a:pt x="4584700" y="196132"/>
                </a:lnTo>
                <a:lnTo>
                  <a:pt x="4635500" y="194473"/>
                </a:lnTo>
                <a:lnTo>
                  <a:pt x="4686300" y="193129"/>
                </a:lnTo>
                <a:lnTo>
                  <a:pt x="4737100" y="192055"/>
                </a:lnTo>
                <a:lnTo>
                  <a:pt x="4787900" y="191205"/>
                </a:lnTo>
                <a:lnTo>
                  <a:pt x="4838700" y="190536"/>
                </a:lnTo>
                <a:lnTo>
                  <a:pt x="4889500" y="190003"/>
                </a:lnTo>
                <a:lnTo>
                  <a:pt x="4940300" y="189561"/>
                </a:lnTo>
                <a:lnTo>
                  <a:pt x="5041900" y="188773"/>
                </a:lnTo>
                <a:lnTo>
                  <a:pt x="5321300" y="191059"/>
                </a:lnTo>
                <a:lnTo>
                  <a:pt x="5372100" y="191805"/>
                </a:lnTo>
                <a:lnTo>
                  <a:pt x="5410200" y="192650"/>
                </a:lnTo>
                <a:lnTo>
                  <a:pt x="5461000" y="193573"/>
                </a:lnTo>
                <a:lnTo>
                  <a:pt x="5511800" y="194557"/>
                </a:lnTo>
                <a:lnTo>
                  <a:pt x="5715000" y="198703"/>
                </a:lnTo>
                <a:lnTo>
                  <a:pt x="5765800" y="199696"/>
                </a:lnTo>
                <a:lnTo>
                  <a:pt x="5816600" y="200634"/>
                </a:lnTo>
                <a:lnTo>
                  <a:pt x="5867400" y="201497"/>
                </a:lnTo>
                <a:lnTo>
                  <a:pt x="5918200" y="202266"/>
                </a:lnTo>
                <a:lnTo>
                  <a:pt x="5969000" y="202921"/>
                </a:lnTo>
                <a:lnTo>
                  <a:pt x="6019800" y="203443"/>
                </a:lnTo>
                <a:lnTo>
                  <a:pt x="6069953" y="203809"/>
                </a:lnTo>
                <a:lnTo>
                  <a:pt x="6081073" y="203855"/>
                </a:lnTo>
                <a:lnTo>
                  <a:pt x="6140938" y="167138"/>
                </a:lnTo>
                <a:close/>
              </a:path>
              <a:path w="6286500" h="1431925">
                <a:moveTo>
                  <a:pt x="3911600" y="1090688"/>
                </a:moveTo>
                <a:lnTo>
                  <a:pt x="3911600" y="1000303"/>
                </a:lnTo>
                <a:lnTo>
                  <a:pt x="3898900" y="979729"/>
                </a:lnTo>
                <a:lnTo>
                  <a:pt x="3898900" y="939343"/>
                </a:lnTo>
                <a:lnTo>
                  <a:pt x="3886200" y="898957"/>
                </a:lnTo>
                <a:lnTo>
                  <a:pt x="3860800" y="805922"/>
                </a:lnTo>
                <a:lnTo>
                  <a:pt x="3835400" y="758561"/>
                </a:lnTo>
                <a:lnTo>
                  <a:pt x="3822700" y="710769"/>
                </a:lnTo>
                <a:lnTo>
                  <a:pt x="3797300" y="662642"/>
                </a:lnTo>
                <a:lnTo>
                  <a:pt x="3784600" y="614279"/>
                </a:lnTo>
                <a:lnTo>
                  <a:pt x="3759200" y="565777"/>
                </a:lnTo>
                <a:lnTo>
                  <a:pt x="3746500" y="517235"/>
                </a:lnTo>
                <a:lnTo>
                  <a:pt x="3746500" y="751217"/>
                </a:lnTo>
                <a:lnTo>
                  <a:pt x="3759200" y="788113"/>
                </a:lnTo>
                <a:lnTo>
                  <a:pt x="3784600" y="825289"/>
                </a:lnTo>
                <a:lnTo>
                  <a:pt x="3822700" y="936791"/>
                </a:lnTo>
                <a:lnTo>
                  <a:pt x="3822700" y="973633"/>
                </a:lnTo>
                <a:lnTo>
                  <a:pt x="3835400" y="991159"/>
                </a:lnTo>
                <a:lnTo>
                  <a:pt x="3835400" y="1235387"/>
                </a:lnTo>
                <a:lnTo>
                  <a:pt x="3860800" y="1213600"/>
                </a:lnTo>
                <a:lnTo>
                  <a:pt x="3886200" y="1176923"/>
                </a:lnTo>
                <a:lnTo>
                  <a:pt x="3898900" y="1136026"/>
                </a:lnTo>
                <a:lnTo>
                  <a:pt x="3911600" y="1090688"/>
                </a:lnTo>
                <a:close/>
              </a:path>
              <a:path w="6286500" h="1431925">
                <a:moveTo>
                  <a:pt x="6286500" y="162865"/>
                </a:moveTo>
                <a:lnTo>
                  <a:pt x="5994400" y="4369"/>
                </a:lnTo>
                <a:lnTo>
                  <a:pt x="5981700" y="0"/>
                </a:lnTo>
                <a:lnTo>
                  <a:pt x="5969000" y="1416"/>
                </a:lnTo>
                <a:lnTo>
                  <a:pt x="5956300" y="8120"/>
                </a:lnTo>
                <a:lnTo>
                  <a:pt x="5943600" y="19609"/>
                </a:lnTo>
                <a:lnTo>
                  <a:pt x="5943600" y="48660"/>
                </a:lnTo>
                <a:lnTo>
                  <a:pt x="6069953" y="127623"/>
                </a:lnTo>
                <a:lnTo>
                  <a:pt x="6121400" y="127813"/>
                </a:lnTo>
                <a:lnTo>
                  <a:pt x="6184900" y="127051"/>
                </a:lnTo>
                <a:lnTo>
                  <a:pt x="6210300" y="127051"/>
                </a:lnTo>
                <a:lnTo>
                  <a:pt x="6210300" y="210455"/>
                </a:lnTo>
                <a:lnTo>
                  <a:pt x="6286500" y="162865"/>
                </a:lnTo>
                <a:close/>
              </a:path>
              <a:path w="6286500" h="1431925">
                <a:moveTo>
                  <a:pt x="6210300" y="210455"/>
                </a:moveTo>
                <a:lnTo>
                  <a:pt x="6210300" y="203251"/>
                </a:lnTo>
                <a:lnTo>
                  <a:pt x="6184900" y="203251"/>
                </a:lnTo>
                <a:lnTo>
                  <a:pt x="6159500" y="204013"/>
                </a:lnTo>
                <a:lnTo>
                  <a:pt x="6121400" y="204013"/>
                </a:lnTo>
                <a:lnTo>
                  <a:pt x="6081073" y="203855"/>
                </a:lnTo>
                <a:lnTo>
                  <a:pt x="5969000" y="272593"/>
                </a:lnTo>
                <a:lnTo>
                  <a:pt x="5956300" y="282725"/>
                </a:lnTo>
                <a:lnTo>
                  <a:pt x="5956300" y="324409"/>
                </a:lnTo>
                <a:lnTo>
                  <a:pt x="5969000" y="335649"/>
                </a:lnTo>
                <a:lnTo>
                  <a:pt x="5981700" y="341745"/>
                </a:lnTo>
                <a:lnTo>
                  <a:pt x="5994400" y="342411"/>
                </a:lnTo>
                <a:lnTo>
                  <a:pt x="6007100" y="337363"/>
                </a:lnTo>
                <a:lnTo>
                  <a:pt x="6210300" y="210455"/>
                </a:lnTo>
                <a:close/>
              </a:path>
              <a:path w="6286500" h="1431925">
                <a:moveTo>
                  <a:pt x="6210300" y="203251"/>
                </a:moveTo>
                <a:lnTo>
                  <a:pt x="6210300" y="127051"/>
                </a:lnTo>
                <a:lnTo>
                  <a:pt x="6184900" y="127051"/>
                </a:lnTo>
                <a:lnTo>
                  <a:pt x="6146800" y="127813"/>
                </a:lnTo>
                <a:lnTo>
                  <a:pt x="6121400" y="127813"/>
                </a:lnTo>
                <a:lnTo>
                  <a:pt x="6069953" y="127623"/>
                </a:lnTo>
                <a:lnTo>
                  <a:pt x="6140938" y="167138"/>
                </a:lnTo>
                <a:lnTo>
                  <a:pt x="6197600" y="132385"/>
                </a:lnTo>
                <a:lnTo>
                  <a:pt x="6197600" y="203251"/>
                </a:lnTo>
                <a:lnTo>
                  <a:pt x="6210300" y="203251"/>
                </a:lnTo>
                <a:close/>
              </a:path>
              <a:path w="6286500" h="1431925">
                <a:moveTo>
                  <a:pt x="6197600" y="203251"/>
                </a:moveTo>
                <a:lnTo>
                  <a:pt x="6197600" y="198679"/>
                </a:lnTo>
                <a:lnTo>
                  <a:pt x="6140938" y="167138"/>
                </a:lnTo>
                <a:lnTo>
                  <a:pt x="6081073" y="203855"/>
                </a:lnTo>
                <a:lnTo>
                  <a:pt x="6121400" y="204013"/>
                </a:lnTo>
                <a:lnTo>
                  <a:pt x="6159500" y="204013"/>
                </a:lnTo>
                <a:lnTo>
                  <a:pt x="6184900" y="203251"/>
                </a:lnTo>
                <a:lnTo>
                  <a:pt x="6197600" y="203251"/>
                </a:lnTo>
                <a:close/>
              </a:path>
              <a:path w="6286500" h="1431925">
                <a:moveTo>
                  <a:pt x="6197600" y="198679"/>
                </a:moveTo>
                <a:lnTo>
                  <a:pt x="6197600" y="132385"/>
                </a:lnTo>
                <a:lnTo>
                  <a:pt x="6140938" y="167138"/>
                </a:lnTo>
                <a:lnTo>
                  <a:pt x="6197600" y="198679"/>
                </a:lnTo>
                <a:close/>
              </a:path>
            </a:pathLst>
          </a:custGeom>
          <a:solidFill>
            <a:srgbClr val="C0504D"/>
          </a:solidFill>
        </p:spPr>
        <p:txBody>
          <a:bodyPr wrap="square" lIns="0" tIns="0" rIns="0" bIns="0" rtlCol="0"/>
          <a:lstStyle/>
          <a:p>
            <a:endParaRPr/>
          </a:p>
        </p:txBody>
      </p:sp>
      <p:sp>
        <p:nvSpPr>
          <p:cNvPr id="37" name="object 36"/>
          <p:cNvSpPr/>
          <p:nvPr/>
        </p:nvSpPr>
        <p:spPr>
          <a:xfrm>
            <a:off x="2056638" y="2180082"/>
            <a:ext cx="6525895" cy="347345"/>
          </a:xfrm>
          <a:custGeom>
            <a:avLst/>
            <a:gdLst/>
            <a:ahLst/>
            <a:cxnLst/>
            <a:rect l="l" t="t" r="r" b="b"/>
            <a:pathLst>
              <a:path w="6525895" h="347344">
                <a:moveTo>
                  <a:pt x="6375109" y="179290"/>
                </a:moveTo>
                <a:lnTo>
                  <a:pt x="6310151" y="139350"/>
                </a:lnTo>
                <a:lnTo>
                  <a:pt x="5054052" y="112086"/>
                </a:lnTo>
                <a:lnTo>
                  <a:pt x="499872" y="11395"/>
                </a:lnTo>
                <a:lnTo>
                  <a:pt x="2286" y="0"/>
                </a:lnTo>
                <a:lnTo>
                  <a:pt x="0" y="76200"/>
                </a:lnTo>
                <a:lnTo>
                  <a:pt x="501395" y="87663"/>
                </a:lnTo>
                <a:lnTo>
                  <a:pt x="6309521" y="215536"/>
                </a:lnTo>
                <a:lnTo>
                  <a:pt x="6375109" y="179290"/>
                </a:lnTo>
                <a:close/>
              </a:path>
              <a:path w="6525895" h="347344">
                <a:moveTo>
                  <a:pt x="6451092" y="223495"/>
                </a:moveTo>
                <a:lnTo>
                  <a:pt x="6451092" y="142493"/>
                </a:lnTo>
                <a:lnTo>
                  <a:pt x="6449568" y="218693"/>
                </a:lnTo>
                <a:lnTo>
                  <a:pt x="6418326" y="217931"/>
                </a:lnTo>
                <a:lnTo>
                  <a:pt x="6309521" y="215536"/>
                </a:lnTo>
                <a:lnTo>
                  <a:pt x="6200394" y="275843"/>
                </a:lnTo>
                <a:lnTo>
                  <a:pt x="6181105" y="313241"/>
                </a:lnTo>
                <a:lnTo>
                  <a:pt x="6185916" y="327659"/>
                </a:lnTo>
                <a:lnTo>
                  <a:pt x="6195500" y="339137"/>
                </a:lnTo>
                <a:lnTo>
                  <a:pt x="6208299" y="345757"/>
                </a:lnTo>
                <a:lnTo>
                  <a:pt x="6222670" y="346948"/>
                </a:lnTo>
                <a:lnTo>
                  <a:pt x="6236970" y="342137"/>
                </a:lnTo>
                <a:lnTo>
                  <a:pt x="6451092" y="223495"/>
                </a:lnTo>
                <a:close/>
              </a:path>
              <a:path w="6525895" h="347344">
                <a:moveTo>
                  <a:pt x="6525767" y="182117"/>
                </a:moveTo>
                <a:lnTo>
                  <a:pt x="6244590" y="9905"/>
                </a:lnTo>
                <a:lnTo>
                  <a:pt x="6230266" y="4857"/>
                </a:lnTo>
                <a:lnTo>
                  <a:pt x="6215729" y="5524"/>
                </a:lnTo>
                <a:lnTo>
                  <a:pt x="6202477" y="11620"/>
                </a:lnTo>
                <a:lnTo>
                  <a:pt x="6192012" y="22859"/>
                </a:lnTo>
                <a:lnTo>
                  <a:pt x="6186963" y="36849"/>
                </a:lnTo>
                <a:lnTo>
                  <a:pt x="6187630" y="51339"/>
                </a:lnTo>
                <a:lnTo>
                  <a:pt x="6193726" y="64543"/>
                </a:lnTo>
                <a:lnTo>
                  <a:pt x="6204966" y="74675"/>
                </a:lnTo>
                <a:lnTo>
                  <a:pt x="6310151" y="139350"/>
                </a:lnTo>
                <a:lnTo>
                  <a:pt x="6419850" y="141731"/>
                </a:lnTo>
                <a:lnTo>
                  <a:pt x="6451092" y="142493"/>
                </a:lnTo>
                <a:lnTo>
                  <a:pt x="6451092" y="223495"/>
                </a:lnTo>
                <a:lnTo>
                  <a:pt x="6525767" y="182117"/>
                </a:lnTo>
                <a:close/>
              </a:path>
              <a:path w="6525895" h="347344">
                <a:moveTo>
                  <a:pt x="6432042" y="218266"/>
                </a:moveTo>
                <a:lnTo>
                  <a:pt x="6432042" y="147827"/>
                </a:lnTo>
                <a:lnTo>
                  <a:pt x="6430518" y="213359"/>
                </a:lnTo>
                <a:lnTo>
                  <a:pt x="6375109" y="179290"/>
                </a:lnTo>
                <a:lnTo>
                  <a:pt x="6309521" y="215536"/>
                </a:lnTo>
                <a:lnTo>
                  <a:pt x="6419850" y="217969"/>
                </a:lnTo>
                <a:lnTo>
                  <a:pt x="6432042" y="218266"/>
                </a:lnTo>
                <a:close/>
              </a:path>
              <a:path w="6525895" h="347344">
                <a:moveTo>
                  <a:pt x="6451092" y="142493"/>
                </a:moveTo>
                <a:lnTo>
                  <a:pt x="6418326" y="141698"/>
                </a:lnTo>
                <a:lnTo>
                  <a:pt x="6310151" y="139350"/>
                </a:lnTo>
                <a:lnTo>
                  <a:pt x="6375109" y="179290"/>
                </a:lnTo>
                <a:lnTo>
                  <a:pt x="6432042" y="147827"/>
                </a:lnTo>
                <a:lnTo>
                  <a:pt x="6432042" y="218266"/>
                </a:lnTo>
                <a:lnTo>
                  <a:pt x="6449568" y="218693"/>
                </a:lnTo>
                <a:lnTo>
                  <a:pt x="6451092" y="142493"/>
                </a:lnTo>
                <a:close/>
              </a:path>
              <a:path w="6525895" h="347344">
                <a:moveTo>
                  <a:pt x="6432042" y="147827"/>
                </a:moveTo>
                <a:lnTo>
                  <a:pt x="6375109" y="179290"/>
                </a:lnTo>
                <a:lnTo>
                  <a:pt x="6430518" y="213359"/>
                </a:lnTo>
                <a:lnTo>
                  <a:pt x="6432042" y="147827"/>
                </a:lnTo>
                <a:close/>
              </a:path>
            </a:pathLst>
          </a:custGeom>
          <a:solidFill>
            <a:srgbClr val="C0504D"/>
          </a:solidFill>
        </p:spPr>
        <p:txBody>
          <a:bodyPr wrap="square" lIns="0" tIns="0" rIns="0" bIns="0" rtlCol="0"/>
          <a:lstStyle/>
          <a:p>
            <a:endParaRPr/>
          </a:p>
        </p:txBody>
      </p:sp>
      <p:sp>
        <p:nvSpPr>
          <p:cNvPr id="38" name="object 37"/>
          <p:cNvSpPr txBox="1"/>
          <p:nvPr/>
        </p:nvSpPr>
        <p:spPr>
          <a:xfrm>
            <a:off x="8671052" y="2220722"/>
            <a:ext cx="273685"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C0504D"/>
                </a:solidFill>
                <a:latin typeface="Comic Sans MS"/>
                <a:cs typeface="Comic Sans MS"/>
              </a:rPr>
              <a:t>2</a:t>
            </a:r>
            <a:endParaRPr sz="3200">
              <a:latin typeface="Comic Sans MS"/>
              <a:cs typeface="Comic Sans MS"/>
            </a:endParaRPr>
          </a:p>
        </p:txBody>
      </p:sp>
      <p:sp>
        <p:nvSpPr>
          <p:cNvPr id="39" name="object 38"/>
          <p:cNvSpPr/>
          <p:nvPr/>
        </p:nvSpPr>
        <p:spPr>
          <a:xfrm>
            <a:off x="2032254" y="2304288"/>
            <a:ext cx="5626100" cy="1330325"/>
          </a:xfrm>
          <a:custGeom>
            <a:avLst/>
            <a:gdLst/>
            <a:ahLst/>
            <a:cxnLst/>
            <a:rect l="l" t="t" r="r" b="b"/>
            <a:pathLst>
              <a:path w="5626100" h="1330325">
                <a:moveTo>
                  <a:pt x="3810000" y="1094231"/>
                </a:moveTo>
                <a:lnTo>
                  <a:pt x="3810000" y="1019691"/>
                </a:lnTo>
                <a:lnTo>
                  <a:pt x="3759200" y="827125"/>
                </a:lnTo>
                <a:lnTo>
                  <a:pt x="3759200" y="779071"/>
                </a:lnTo>
                <a:lnTo>
                  <a:pt x="3746500" y="731196"/>
                </a:lnTo>
                <a:lnTo>
                  <a:pt x="3746500" y="1097280"/>
                </a:lnTo>
                <a:lnTo>
                  <a:pt x="3733800" y="1136727"/>
                </a:lnTo>
                <a:lnTo>
                  <a:pt x="3708400" y="1168054"/>
                </a:lnTo>
                <a:lnTo>
                  <a:pt x="3632200" y="1210835"/>
                </a:lnTo>
                <a:lnTo>
                  <a:pt x="3581400" y="1224535"/>
                </a:lnTo>
                <a:lnTo>
                  <a:pt x="3530600" y="1234603"/>
                </a:lnTo>
                <a:lnTo>
                  <a:pt x="3479800" y="1242164"/>
                </a:lnTo>
                <a:lnTo>
                  <a:pt x="3441700" y="1248339"/>
                </a:lnTo>
                <a:lnTo>
                  <a:pt x="3403600" y="1254252"/>
                </a:lnTo>
                <a:lnTo>
                  <a:pt x="3365500" y="1258823"/>
                </a:lnTo>
                <a:lnTo>
                  <a:pt x="3314700" y="1263395"/>
                </a:lnTo>
                <a:lnTo>
                  <a:pt x="3263900" y="1267205"/>
                </a:lnTo>
                <a:lnTo>
                  <a:pt x="3225800" y="1269491"/>
                </a:lnTo>
                <a:lnTo>
                  <a:pt x="3175000" y="1271777"/>
                </a:lnTo>
                <a:lnTo>
                  <a:pt x="3124200" y="1272539"/>
                </a:lnTo>
                <a:lnTo>
                  <a:pt x="3086100" y="1272655"/>
                </a:lnTo>
                <a:lnTo>
                  <a:pt x="3035300" y="1272281"/>
                </a:lnTo>
                <a:lnTo>
                  <a:pt x="2984500" y="1271308"/>
                </a:lnTo>
                <a:lnTo>
                  <a:pt x="2933700" y="1269623"/>
                </a:lnTo>
                <a:lnTo>
                  <a:pt x="2882900" y="1267115"/>
                </a:lnTo>
                <a:lnTo>
                  <a:pt x="2832100" y="1263673"/>
                </a:lnTo>
                <a:lnTo>
                  <a:pt x="2781300" y="1259186"/>
                </a:lnTo>
                <a:lnTo>
                  <a:pt x="2717800" y="1253542"/>
                </a:lnTo>
                <a:lnTo>
                  <a:pt x="2667000" y="1246630"/>
                </a:lnTo>
                <a:lnTo>
                  <a:pt x="2616200" y="1238338"/>
                </a:lnTo>
                <a:lnTo>
                  <a:pt x="2552700" y="1228557"/>
                </a:lnTo>
                <a:lnTo>
                  <a:pt x="2501900" y="1217173"/>
                </a:lnTo>
                <a:lnTo>
                  <a:pt x="2463800" y="1204076"/>
                </a:lnTo>
                <a:lnTo>
                  <a:pt x="2413000" y="1189155"/>
                </a:lnTo>
                <a:lnTo>
                  <a:pt x="2374900" y="1172298"/>
                </a:lnTo>
                <a:lnTo>
                  <a:pt x="2324100" y="1153394"/>
                </a:lnTo>
                <a:lnTo>
                  <a:pt x="2298700" y="1132331"/>
                </a:lnTo>
                <a:lnTo>
                  <a:pt x="2286000" y="1123949"/>
                </a:lnTo>
                <a:lnTo>
                  <a:pt x="2286000" y="1115567"/>
                </a:lnTo>
                <a:lnTo>
                  <a:pt x="2260600" y="1085151"/>
                </a:lnTo>
                <a:lnTo>
                  <a:pt x="2235200" y="1050846"/>
                </a:lnTo>
                <a:lnTo>
                  <a:pt x="2235200" y="1013093"/>
                </a:lnTo>
                <a:lnTo>
                  <a:pt x="2222500" y="972336"/>
                </a:lnTo>
                <a:lnTo>
                  <a:pt x="2222500" y="929016"/>
                </a:lnTo>
                <a:lnTo>
                  <a:pt x="2209800" y="883576"/>
                </a:lnTo>
                <a:lnTo>
                  <a:pt x="2209800" y="543295"/>
                </a:lnTo>
                <a:lnTo>
                  <a:pt x="2197100" y="496820"/>
                </a:lnTo>
                <a:lnTo>
                  <a:pt x="2184400" y="452206"/>
                </a:lnTo>
                <a:lnTo>
                  <a:pt x="2159000" y="409896"/>
                </a:lnTo>
                <a:lnTo>
                  <a:pt x="2146300" y="370331"/>
                </a:lnTo>
                <a:lnTo>
                  <a:pt x="2133600" y="355853"/>
                </a:lnTo>
                <a:lnTo>
                  <a:pt x="2108200" y="328421"/>
                </a:lnTo>
                <a:lnTo>
                  <a:pt x="2082800" y="302513"/>
                </a:lnTo>
                <a:lnTo>
                  <a:pt x="2032000" y="269808"/>
                </a:lnTo>
                <a:lnTo>
                  <a:pt x="1993900" y="243892"/>
                </a:lnTo>
                <a:lnTo>
                  <a:pt x="1943100" y="222712"/>
                </a:lnTo>
                <a:lnTo>
                  <a:pt x="1892300" y="204215"/>
                </a:lnTo>
                <a:lnTo>
                  <a:pt x="1841500" y="188975"/>
                </a:lnTo>
                <a:lnTo>
                  <a:pt x="1790700" y="176683"/>
                </a:lnTo>
                <a:lnTo>
                  <a:pt x="1739900" y="165435"/>
                </a:lnTo>
                <a:lnTo>
                  <a:pt x="1689100" y="155125"/>
                </a:lnTo>
                <a:lnTo>
                  <a:pt x="1638300" y="145649"/>
                </a:lnTo>
                <a:lnTo>
                  <a:pt x="1587499" y="136900"/>
                </a:lnTo>
                <a:lnTo>
                  <a:pt x="1549399" y="128771"/>
                </a:lnTo>
                <a:lnTo>
                  <a:pt x="1498599" y="121157"/>
                </a:lnTo>
                <a:lnTo>
                  <a:pt x="1346199" y="102869"/>
                </a:lnTo>
                <a:lnTo>
                  <a:pt x="1269999" y="94487"/>
                </a:lnTo>
                <a:lnTo>
                  <a:pt x="1231899" y="88988"/>
                </a:lnTo>
                <a:lnTo>
                  <a:pt x="1181099" y="83820"/>
                </a:lnTo>
                <a:lnTo>
                  <a:pt x="1130299" y="78960"/>
                </a:lnTo>
                <a:lnTo>
                  <a:pt x="1079499" y="74386"/>
                </a:lnTo>
                <a:lnTo>
                  <a:pt x="1028699" y="70074"/>
                </a:lnTo>
                <a:lnTo>
                  <a:pt x="977899" y="66001"/>
                </a:lnTo>
                <a:lnTo>
                  <a:pt x="927099" y="62142"/>
                </a:lnTo>
                <a:lnTo>
                  <a:pt x="876299" y="58476"/>
                </a:lnTo>
                <a:lnTo>
                  <a:pt x="825499" y="54978"/>
                </a:lnTo>
                <a:lnTo>
                  <a:pt x="774699" y="51625"/>
                </a:lnTo>
                <a:lnTo>
                  <a:pt x="723899" y="48395"/>
                </a:lnTo>
                <a:lnTo>
                  <a:pt x="673099" y="45262"/>
                </a:lnTo>
                <a:lnTo>
                  <a:pt x="622299" y="42205"/>
                </a:lnTo>
                <a:lnTo>
                  <a:pt x="571499" y="39200"/>
                </a:lnTo>
                <a:lnTo>
                  <a:pt x="419099" y="30261"/>
                </a:lnTo>
                <a:lnTo>
                  <a:pt x="368299" y="27229"/>
                </a:lnTo>
                <a:lnTo>
                  <a:pt x="317499" y="24132"/>
                </a:lnTo>
                <a:lnTo>
                  <a:pt x="266699" y="20947"/>
                </a:lnTo>
                <a:lnTo>
                  <a:pt x="228599" y="17651"/>
                </a:lnTo>
                <a:lnTo>
                  <a:pt x="177799" y="14219"/>
                </a:lnTo>
                <a:lnTo>
                  <a:pt x="126999" y="10629"/>
                </a:lnTo>
                <a:lnTo>
                  <a:pt x="76199" y="6857"/>
                </a:lnTo>
                <a:lnTo>
                  <a:pt x="50799" y="5333"/>
                </a:lnTo>
                <a:lnTo>
                  <a:pt x="38099" y="3809"/>
                </a:lnTo>
                <a:lnTo>
                  <a:pt x="12699" y="1523"/>
                </a:lnTo>
                <a:lnTo>
                  <a:pt x="0" y="0"/>
                </a:lnTo>
                <a:lnTo>
                  <a:pt x="0" y="56388"/>
                </a:lnTo>
                <a:lnTo>
                  <a:pt x="12699" y="58674"/>
                </a:lnTo>
                <a:lnTo>
                  <a:pt x="25399" y="60198"/>
                </a:lnTo>
                <a:lnTo>
                  <a:pt x="50799" y="62484"/>
                </a:lnTo>
                <a:lnTo>
                  <a:pt x="63499" y="64008"/>
                </a:lnTo>
                <a:lnTo>
                  <a:pt x="114299" y="67788"/>
                </a:lnTo>
                <a:lnTo>
                  <a:pt x="165099" y="71394"/>
                </a:lnTo>
                <a:lnTo>
                  <a:pt x="215899" y="74849"/>
                </a:lnTo>
                <a:lnTo>
                  <a:pt x="266699" y="78175"/>
                </a:lnTo>
                <a:lnTo>
                  <a:pt x="317499" y="81396"/>
                </a:lnTo>
                <a:lnTo>
                  <a:pt x="368299" y="84534"/>
                </a:lnTo>
                <a:lnTo>
                  <a:pt x="419099" y="87614"/>
                </a:lnTo>
                <a:lnTo>
                  <a:pt x="584199" y="96729"/>
                </a:lnTo>
                <a:lnTo>
                  <a:pt x="634999" y="99803"/>
                </a:lnTo>
                <a:lnTo>
                  <a:pt x="685799" y="102933"/>
                </a:lnTo>
                <a:lnTo>
                  <a:pt x="736599" y="106143"/>
                </a:lnTo>
                <a:lnTo>
                  <a:pt x="787399" y="109455"/>
                </a:lnTo>
                <a:lnTo>
                  <a:pt x="838199" y="112893"/>
                </a:lnTo>
                <a:lnTo>
                  <a:pt x="888999" y="116480"/>
                </a:lnTo>
                <a:lnTo>
                  <a:pt x="939799" y="120238"/>
                </a:lnTo>
                <a:lnTo>
                  <a:pt x="990599" y="124191"/>
                </a:lnTo>
                <a:lnTo>
                  <a:pt x="1041399" y="128362"/>
                </a:lnTo>
                <a:lnTo>
                  <a:pt x="1092199" y="132774"/>
                </a:lnTo>
                <a:lnTo>
                  <a:pt x="1142999" y="137450"/>
                </a:lnTo>
                <a:lnTo>
                  <a:pt x="1193799" y="142414"/>
                </a:lnTo>
                <a:lnTo>
                  <a:pt x="1244599" y="147687"/>
                </a:lnTo>
                <a:lnTo>
                  <a:pt x="1295399" y="153294"/>
                </a:lnTo>
                <a:lnTo>
                  <a:pt x="1346199" y="159257"/>
                </a:lnTo>
                <a:lnTo>
                  <a:pt x="1409699" y="168401"/>
                </a:lnTo>
                <a:lnTo>
                  <a:pt x="1485899" y="178307"/>
                </a:lnTo>
                <a:lnTo>
                  <a:pt x="1549399" y="188213"/>
                </a:lnTo>
                <a:lnTo>
                  <a:pt x="1612899" y="197440"/>
                </a:lnTo>
                <a:lnTo>
                  <a:pt x="1663700" y="207359"/>
                </a:lnTo>
                <a:lnTo>
                  <a:pt x="1714500" y="218227"/>
                </a:lnTo>
                <a:lnTo>
                  <a:pt x="1765300" y="230298"/>
                </a:lnTo>
                <a:lnTo>
                  <a:pt x="1816100" y="243831"/>
                </a:lnTo>
                <a:lnTo>
                  <a:pt x="1917700" y="274319"/>
                </a:lnTo>
                <a:lnTo>
                  <a:pt x="1955800" y="290455"/>
                </a:lnTo>
                <a:lnTo>
                  <a:pt x="1993900" y="308829"/>
                </a:lnTo>
                <a:lnTo>
                  <a:pt x="2019300" y="330712"/>
                </a:lnTo>
                <a:lnTo>
                  <a:pt x="2057400" y="357377"/>
                </a:lnTo>
                <a:lnTo>
                  <a:pt x="2070100" y="368045"/>
                </a:lnTo>
                <a:lnTo>
                  <a:pt x="2070100" y="379475"/>
                </a:lnTo>
                <a:lnTo>
                  <a:pt x="2095500" y="403859"/>
                </a:lnTo>
                <a:lnTo>
                  <a:pt x="2120900" y="468093"/>
                </a:lnTo>
                <a:lnTo>
                  <a:pt x="2133600" y="509681"/>
                </a:lnTo>
                <a:lnTo>
                  <a:pt x="2146300" y="553373"/>
                </a:lnTo>
                <a:lnTo>
                  <a:pt x="2159000" y="598774"/>
                </a:lnTo>
                <a:lnTo>
                  <a:pt x="2159000" y="975982"/>
                </a:lnTo>
                <a:lnTo>
                  <a:pt x="2171700" y="1018945"/>
                </a:lnTo>
                <a:lnTo>
                  <a:pt x="2184400" y="1059657"/>
                </a:lnTo>
                <a:lnTo>
                  <a:pt x="2197100" y="1097724"/>
                </a:lnTo>
                <a:lnTo>
                  <a:pt x="2222500" y="1132749"/>
                </a:lnTo>
                <a:lnTo>
                  <a:pt x="2247900" y="1164336"/>
                </a:lnTo>
                <a:lnTo>
                  <a:pt x="2311400" y="1205273"/>
                </a:lnTo>
                <a:lnTo>
                  <a:pt x="2349500" y="1223708"/>
                </a:lnTo>
                <a:lnTo>
                  <a:pt x="2387600" y="1240304"/>
                </a:lnTo>
                <a:lnTo>
                  <a:pt x="2425700" y="1255150"/>
                </a:lnTo>
                <a:lnTo>
                  <a:pt x="2476500" y="1268337"/>
                </a:lnTo>
                <a:lnTo>
                  <a:pt x="2527300" y="1279954"/>
                </a:lnTo>
                <a:lnTo>
                  <a:pt x="2578100" y="1290090"/>
                </a:lnTo>
                <a:lnTo>
                  <a:pt x="2628900" y="1298836"/>
                </a:lnTo>
                <a:lnTo>
                  <a:pt x="2679700" y="1306281"/>
                </a:lnTo>
                <a:lnTo>
                  <a:pt x="2730500" y="1312515"/>
                </a:lnTo>
                <a:lnTo>
                  <a:pt x="2844800" y="1321709"/>
                </a:lnTo>
                <a:lnTo>
                  <a:pt x="2895600" y="1324848"/>
                </a:lnTo>
                <a:lnTo>
                  <a:pt x="2946400" y="1327135"/>
                </a:lnTo>
                <a:lnTo>
                  <a:pt x="2997200" y="1328660"/>
                </a:lnTo>
                <a:lnTo>
                  <a:pt x="3048000" y="1329512"/>
                </a:lnTo>
                <a:lnTo>
                  <a:pt x="3086100" y="1329780"/>
                </a:lnTo>
                <a:lnTo>
                  <a:pt x="3136900" y="1329556"/>
                </a:lnTo>
                <a:lnTo>
                  <a:pt x="3175000" y="1328927"/>
                </a:lnTo>
                <a:lnTo>
                  <a:pt x="3225800" y="1326641"/>
                </a:lnTo>
                <a:lnTo>
                  <a:pt x="3327400" y="1320545"/>
                </a:lnTo>
                <a:lnTo>
                  <a:pt x="3365500" y="1315973"/>
                </a:lnTo>
                <a:lnTo>
                  <a:pt x="3416300" y="1310639"/>
                </a:lnTo>
                <a:lnTo>
                  <a:pt x="3454400" y="1305305"/>
                </a:lnTo>
                <a:lnTo>
                  <a:pt x="3505200" y="1297666"/>
                </a:lnTo>
                <a:lnTo>
                  <a:pt x="3543300" y="1289867"/>
                </a:lnTo>
                <a:lnTo>
                  <a:pt x="3594100" y="1280845"/>
                </a:lnTo>
                <a:lnTo>
                  <a:pt x="3632200" y="1269538"/>
                </a:lnTo>
                <a:lnTo>
                  <a:pt x="3683000" y="1254885"/>
                </a:lnTo>
                <a:lnTo>
                  <a:pt x="3721100" y="1235822"/>
                </a:lnTo>
                <a:lnTo>
                  <a:pt x="3746500" y="1211288"/>
                </a:lnTo>
                <a:lnTo>
                  <a:pt x="3784600" y="1180219"/>
                </a:lnTo>
                <a:lnTo>
                  <a:pt x="3797300" y="1141555"/>
                </a:lnTo>
                <a:lnTo>
                  <a:pt x="3810000" y="1094231"/>
                </a:lnTo>
                <a:close/>
              </a:path>
              <a:path w="5626100" h="1330325">
                <a:moveTo>
                  <a:pt x="5520776" y="330310"/>
                </a:moveTo>
                <a:lnTo>
                  <a:pt x="5463641" y="301661"/>
                </a:lnTo>
                <a:lnTo>
                  <a:pt x="5410200" y="303035"/>
                </a:lnTo>
                <a:lnTo>
                  <a:pt x="5359400" y="304145"/>
                </a:lnTo>
                <a:lnTo>
                  <a:pt x="5308600" y="305099"/>
                </a:lnTo>
                <a:lnTo>
                  <a:pt x="5257800" y="305929"/>
                </a:lnTo>
                <a:lnTo>
                  <a:pt x="5207000" y="306665"/>
                </a:lnTo>
                <a:lnTo>
                  <a:pt x="5156200" y="307337"/>
                </a:lnTo>
                <a:lnTo>
                  <a:pt x="5054600" y="308614"/>
                </a:lnTo>
                <a:lnTo>
                  <a:pt x="5003800" y="309280"/>
                </a:lnTo>
                <a:lnTo>
                  <a:pt x="4953000" y="310004"/>
                </a:lnTo>
                <a:lnTo>
                  <a:pt x="4902200" y="310819"/>
                </a:lnTo>
                <a:lnTo>
                  <a:pt x="4851400" y="311754"/>
                </a:lnTo>
                <a:lnTo>
                  <a:pt x="4800600" y="312839"/>
                </a:lnTo>
                <a:lnTo>
                  <a:pt x="4749800" y="314106"/>
                </a:lnTo>
                <a:lnTo>
                  <a:pt x="4699000" y="315586"/>
                </a:lnTo>
                <a:lnTo>
                  <a:pt x="4648200" y="317308"/>
                </a:lnTo>
                <a:lnTo>
                  <a:pt x="4610100" y="319303"/>
                </a:lnTo>
                <a:lnTo>
                  <a:pt x="4559300" y="321602"/>
                </a:lnTo>
                <a:lnTo>
                  <a:pt x="4508500" y="324236"/>
                </a:lnTo>
                <a:lnTo>
                  <a:pt x="4457700" y="327235"/>
                </a:lnTo>
                <a:lnTo>
                  <a:pt x="4406900" y="330629"/>
                </a:lnTo>
                <a:lnTo>
                  <a:pt x="4356100" y="334450"/>
                </a:lnTo>
                <a:lnTo>
                  <a:pt x="4305300" y="338729"/>
                </a:lnTo>
                <a:lnTo>
                  <a:pt x="4254500" y="343494"/>
                </a:lnTo>
                <a:lnTo>
                  <a:pt x="4203700" y="348778"/>
                </a:lnTo>
                <a:lnTo>
                  <a:pt x="4152900" y="354611"/>
                </a:lnTo>
                <a:lnTo>
                  <a:pt x="4102100" y="361023"/>
                </a:lnTo>
                <a:lnTo>
                  <a:pt x="4064000" y="368045"/>
                </a:lnTo>
                <a:lnTo>
                  <a:pt x="4013200" y="377189"/>
                </a:lnTo>
                <a:lnTo>
                  <a:pt x="3962400" y="386810"/>
                </a:lnTo>
                <a:lnTo>
                  <a:pt x="3924300" y="397797"/>
                </a:lnTo>
                <a:lnTo>
                  <a:pt x="3873500" y="411073"/>
                </a:lnTo>
                <a:lnTo>
                  <a:pt x="3835400" y="427563"/>
                </a:lnTo>
                <a:lnTo>
                  <a:pt x="3797300" y="448190"/>
                </a:lnTo>
                <a:lnTo>
                  <a:pt x="3759200" y="473879"/>
                </a:lnTo>
                <a:lnTo>
                  <a:pt x="3733800" y="505552"/>
                </a:lnTo>
                <a:lnTo>
                  <a:pt x="3708400" y="544135"/>
                </a:lnTo>
                <a:lnTo>
                  <a:pt x="3695700" y="590549"/>
                </a:lnTo>
                <a:lnTo>
                  <a:pt x="3683000" y="604265"/>
                </a:lnTo>
                <a:lnTo>
                  <a:pt x="3683000" y="743849"/>
                </a:lnTo>
                <a:lnTo>
                  <a:pt x="3746500" y="982308"/>
                </a:lnTo>
                <a:lnTo>
                  <a:pt x="3746500" y="591311"/>
                </a:lnTo>
                <a:lnTo>
                  <a:pt x="3771900" y="550890"/>
                </a:lnTo>
                <a:lnTo>
                  <a:pt x="3797300" y="518574"/>
                </a:lnTo>
                <a:lnTo>
                  <a:pt x="3822700" y="493175"/>
                </a:lnTo>
                <a:lnTo>
                  <a:pt x="3873500" y="473502"/>
                </a:lnTo>
                <a:lnTo>
                  <a:pt x="3911600" y="458362"/>
                </a:lnTo>
                <a:lnTo>
                  <a:pt x="3962400" y="446567"/>
                </a:lnTo>
                <a:lnTo>
                  <a:pt x="4000500" y="436924"/>
                </a:lnTo>
                <a:lnTo>
                  <a:pt x="4038600" y="428243"/>
                </a:lnTo>
                <a:lnTo>
                  <a:pt x="4064000" y="424433"/>
                </a:lnTo>
                <a:lnTo>
                  <a:pt x="4089400" y="419861"/>
                </a:lnTo>
                <a:lnTo>
                  <a:pt x="4140200" y="413325"/>
                </a:lnTo>
                <a:lnTo>
                  <a:pt x="4191000" y="407372"/>
                </a:lnTo>
                <a:lnTo>
                  <a:pt x="4241800" y="401970"/>
                </a:lnTo>
                <a:lnTo>
                  <a:pt x="4292600" y="397090"/>
                </a:lnTo>
                <a:lnTo>
                  <a:pt x="4343400" y="392701"/>
                </a:lnTo>
                <a:lnTo>
                  <a:pt x="4394200" y="388773"/>
                </a:lnTo>
                <a:lnTo>
                  <a:pt x="4445000" y="385276"/>
                </a:lnTo>
                <a:lnTo>
                  <a:pt x="4495800" y="382178"/>
                </a:lnTo>
                <a:lnTo>
                  <a:pt x="4546600" y="379450"/>
                </a:lnTo>
                <a:lnTo>
                  <a:pt x="4597400" y="377061"/>
                </a:lnTo>
                <a:lnTo>
                  <a:pt x="4648200" y="374981"/>
                </a:lnTo>
                <a:lnTo>
                  <a:pt x="4699000" y="373179"/>
                </a:lnTo>
                <a:lnTo>
                  <a:pt x="4749800" y="371625"/>
                </a:lnTo>
                <a:lnTo>
                  <a:pt x="4800600" y="370289"/>
                </a:lnTo>
                <a:lnTo>
                  <a:pt x="4851400" y="369139"/>
                </a:lnTo>
                <a:lnTo>
                  <a:pt x="4902200" y="368146"/>
                </a:lnTo>
                <a:lnTo>
                  <a:pt x="4953000" y="367280"/>
                </a:lnTo>
                <a:lnTo>
                  <a:pt x="5003800" y="366509"/>
                </a:lnTo>
                <a:lnTo>
                  <a:pt x="5054600" y="365803"/>
                </a:lnTo>
                <a:lnTo>
                  <a:pt x="5156200" y="364467"/>
                </a:lnTo>
                <a:lnTo>
                  <a:pt x="5207000" y="363775"/>
                </a:lnTo>
                <a:lnTo>
                  <a:pt x="5257800" y="363027"/>
                </a:lnTo>
                <a:lnTo>
                  <a:pt x="5308600" y="362192"/>
                </a:lnTo>
                <a:lnTo>
                  <a:pt x="5359400" y="361240"/>
                </a:lnTo>
                <a:lnTo>
                  <a:pt x="5410200" y="360141"/>
                </a:lnTo>
                <a:lnTo>
                  <a:pt x="5463641" y="358786"/>
                </a:lnTo>
                <a:lnTo>
                  <a:pt x="5478588" y="358349"/>
                </a:lnTo>
                <a:lnTo>
                  <a:pt x="5520776" y="330310"/>
                </a:lnTo>
                <a:close/>
              </a:path>
              <a:path w="5626100" h="1330325">
                <a:moveTo>
                  <a:pt x="5626100" y="322325"/>
                </a:moveTo>
                <a:lnTo>
                  <a:pt x="5410200" y="211073"/>
                </a:lnTo>
                <a:lnTo>
                  <a:pt x="5397500" y="208168"/>
                </a:lnTo>
                <a:lnTo>
                  <a:pt x="5384800" y="209549"/>
                </a:lnTo>
                <a:lnTo>
                  <a:pt x="5372100" y="214931"/>
                </a:lnTo>
                <a:lnTo>
                  <a:pt x="5372100" y="255210"/>
                </a:lnTo>
                <a:lnTo>
                  <a:pt x="5463641" y="301661"/>
                </a:lnTo>
                <a:lnTo>
                  <a:pt x="5511800" y="300227"/>
                </a:lnTo>
                <a:lnTo>
                  <a:pt x="5549900" y="298703"/>
                </a:lnTo>
                <a:lnTo>
                  <a:pt x="5575300" y="297179"/>
                </a:lnTo>
                <a:lnTo>
                  <a:pt x="5575300" y="356806"/>
                </a:lnTo>
                <a:lnTo>
                  <a:pt x="5626100" y="322325"/>
                </a:lnTo>
                <a:close/>
              </a:path>
              <a:path w="5626100" h="1330325">
                <a:moveTo>
                  <a:pt x="5575300" y="356806"/>
                </a:moveTo>
                <a:lnTo>
                  <a:pt x="5575300" y="354329"/>
                </a:lnTo>
                <a:lnTo>
                  <a:pt x="5549900" y="355091"/>
                </a:lnTo>
                <a:lnTo>
                  <a:pt x="5511800" y="357377"/>
                </a:lnTo>
                <a:lnTo>
                  <a:pt x="5478588" y="358349"/>
                </a:lnTo>
                <a:lnTo>
                  <a:pt x="5397500" y="412241"/>
                </a:lnTo>
                <a:lnTo>
                  <a:pt x="5384800" y="420469"/>
                </a:lnTo>
                <a:lnTo>
                  <a:pt x="5384800" y="451865"/>
                </a:lnTo>
                <a:lnTo>
                  <a:pt x="5397500" y="460140"/>
                </a:lnTo>
                <a:lnTo>
                  <a:pt x="5397500" y="464343"/>
                </a:lnTo>
                <a:lnTo>
                  <a:pt x="5410200" y="464403"/>
                </a:lnTo>
                <a:lnTo>
                  <a:pt x="5422900" y="460247"/>
                </a:lnTo>
                <a:lnTo>
                  <a:pt x="5575300" y="356806"/>
                </a:lnTo>
                <a:close/>
              </a:path>
              <a:path w="5626100" h="1330325">
                <a:moveTo>
                  <a:pt x="5575300" y="354329"/>
                </a:moveTo>
                <a:lnTo>
                  <a:pt x="5575300" y="297179"/>
                </a:lnTo>
                <a:lnTo>
                  <a:pt x="5549900" y="298703"/>
                </a:lnTo>
                <a:lnTo>
                  <a:pt x="5511800" y="300227"/>
                </a:lnTo>
                <a:lnTo>
                  <a:pt x="5463641" y="301661"/>
                </a:lnTo>
                <a:lnTo>
                  <a:pt x="5520776" y="330310"/>
                </a:lnTo>
                <a:lnTo>
                  <a:pt x="5562600" y="302513"/>
                </a:lnTo>
                <a:lnTo>
                  <a:pt x="5562600" y="354710"/>
                </a:lnTo>
                <a:lnTo>
                  <a:pt x="5575300" y="354329"/>
                </a:lnTo>
                <a:close/>
              </a:path>
              <a:path w="5626100" h="1330325">
                <a:moveTo>
                  <a:pt x="5562600" y="354710"/>
                </a:moveTo>
                <a:lnTo>
                  <a:pt x="5562600" y="351281"/>
                </a:lnTo>
                <a:lnTo>
                  <a:pt x="5520776" y="330310"/>
                </a:lnTo>
                <a:lnTo>
                  <a:pt x="5478588" y="358349"/>
                </a:lnTo>
                <a:lnTo>
                  <a:pt x="5511800" y="357377"/>
                </a:lnTo>
                <a:lnTo>
                  <a:pt x="5549900" y="355091"/>
                </a:lnTo>
                <a:lnTo>
                  <a:pt x="5562600" y="354710"/>
                </a:lnTo>
                <a:close/>
              </a:path>
              <a:path w="5626100" h="1330325">
                <a:moveTo>
                  <a:pt x="5562600" y="351281"/>
                </a:moveTo>
                <a:lnTo>
                  <a:pt x="5562600" y="302513"/>
                </a:lnTo>
                <a:lnTo>
                  <a:pt x="5520776" y="330310"/>
                </a:lnTo>
                <a:lnTo>
                  <a:pt x="5562600" y="351281"/>
                </a:lnTo>
                <a:close/>
              </a:path>
            </a:pathLst>
          </a:custGeom>
          <a:solidFill>
            <a:srgbClr val="CC0000"/>
          </a:solidFill>
        </p:spPr>
        <p:txBody>
          <a:bodyPr wrap="square" lIns="0" tIns="0" rIns="0" bIns="0" rtlCol="0"/>
          <a:lstStyle/>
          <a:p>
            <a:endParaRPr/>
          </a:p>
        </p:txBody>
      </p:sp>
      <p:sp>
        <p:nvSpPr>
          <p:cNvPr id="40" name="object 39"/>
          <p:cNvSpPr txBox="1"/>
          <p:nvPr/>
        </p:nvSpPr>
        <p:spPr>
          <a:xfrm>
            <a:off x="7761223" y="2180336"/>
            <a:ext cx="254635" cy="635635"/>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CC0000"/>
                </a:solidFill>
                <a:latin typeface="Comic Sans MS"/>
                <a:cs typeface="Comic Sans MS"/>
              </a:rPr>
              <a:t>1</a:t>
            </a:r>
            <a:endParaRPr sz="4000">
              <a:latin typeface="Comic Sans MS"/>
              <a:cs typeface="Comic Sans MS"/>
            </a:endParaRPr>
          </a:p>
        </p:txBody>
      </p:sp>
    </p:spTree>
    <p:extLst>
      <p:ext uri="{BB962C8B-B14F-4D97-AF65-F5344CB8AC3E}">
        <p14:creationId xmlns:p14="http://schemas.microsoft.com/office/powerpoint/2010/main" val="19246212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7" grpId="0" animBg="1"/>
      <p:bldP spid="38" grpId="0"/>
      <p:bldP spid="39" grpId="0" animBg="1"/>
      <p:bldP spid="40" grpId="0"/>
    </p:bldLst>
  </p:timing>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佈景主題1</Template>
  <TotalTime>9658</TotalTime>
  <Words>5415</Words>
  <Application>Microsoft Office PowerPoint</Application>
  <PresentationFormat>寬螢幕</PresentationFormat>
  <Paragraphs>925</Paragraphs>
  <Slides>70</Slides>
  <Notes>45</Notes>
  <HiddenSlides>15</HiddenSlides>
  <MMClips>0</MMClips>
  <ScaleCrop>false</ScaleCrop>
  <HeadingPairs>
    <vt:vector size="8" baseType="variant">
      <vt:variant>
        <vt:lpstr>使用字型</vt:lpstr>
      </vt:variant>
      <vt:variant>
        <vt:i4>12</vt:i4>
      </vt:variant>
      <vt:variant>
        <vt:lpstr>佈景主題</vt:lpstr>
      </vt:variant>
      <vt:variant>
        <vt:i4>2</vt:i4>
      </vt:variant>
      <vt:variant>
        <vt:lpstr>內嵌 OLE 伺服程式</vt:lpstr>
      </vt:variant>
      <vt:variant>
        <vt:i4>1</vt:i4>
      </vt:variant>
      <vt:variant>
        <vt:lpstr>投影片標題</vt:lpstr>
      </vt:variant>
      <vt:variant>
        <vt:i4>70</vt:i4>
      </vt:variant>
    </vt:vector>
  </HeadingPairs>
  <TitlesOfParts>
    <vt:vector size="85" baseType="lpstr">
      <vt:lpstr>(使用中文字型)</vt:lpstr>
      <vt:lpstr>Arial Unicode MS</vt:lpstr>
      <vt:lpstr>ＭＳ Ｐゴシック</vt:lpstr>
      <vt:lpstr>SimSun</vt:lpstr>
      <vt:lpstr>Arial</vt:lpstr>
      <vt:lpstr>Calibri</vt:lpstr>
      <vt:lpstr>Comic Sans MS</vt:lpstr>
      <vt:lpstr>Courier New</vt:lpstr>
      <vt:lpstr>Symbol</vt:lpstr>
      <vt:lpstr>Tahoma</vt:lpstr>
      <vt:lpstr>Times New Roman</vt:lpstr>
      <vt:lpstr>Wingdings</vt:lpstr>
      <vt:lpstr>佈景主題1</vt:lpstr>
      <vt:lpstr>1_佈景主題1</vt:lpstr>
      <vt:lpstr>Visio</vt:lpstr>
      <vt:lpstr>Digital Circuits and Systems Lecture 7 Pipeline and Parallel</vt:lpstr>
      <vt:lpstr>Outline [Dally. Ch. 23]</vt:lpstr>
      <vt:lpstr>如何設計一個系統 System Design – a process</vt:lpstr>
      <vt:lpstr>Performance of Combinational Circuits</vt:lpstr>
      <vt:lpstr>Retiming Combinational Circuits  aka “Pipelining”</vt:lpstr>
      <vt:lpstr>Retiming (Optional) (Theory behind pipeline)</vt:lpstr>
      <vt:lpstr>Pipeline diagrams</vt:lpstr>
      <vt:lpstr>Pipeline Conventions</vt:lpstr>
      <vt:lpstr>Ill-formed pipelines</vt:lpstr>
      <vt:lpstr>Pipeline Example</vt:lpstr>
      <vt:lpstr>Pipeline Example - Verilog</vt:lpstr>
      <vt:lpstr>Design Case Study</vt:lpstr>
      <vt:lpstr>Two Design Case</vt:lpstr>
      <vt:lpstr>A Simple Design</vt:lpstr>
      <vt:lpstr>3-Taps FIR Filter</vt:lpstr>
      <vt:lpstr>Motion Estimation</vt:lpstr>
      <vt:lpstr>PowerPoint 簡報</vt:lpstr>
      <vt:lpstr>Pipeline and parallel</vt:lpstr>
      <vt:lpstr>變快的兩招: 平行多套 或與 pipeline </vt:lpstr>
      <vt:lpstr>變快的兩招: 平行多套 或與 pipeline </vt:lpstr>
      <vt:lpstr>PowerPoint 簡報</vt:lpstr>
      <vt:lpstr>pipeline and parallel 適合用在哪?</vt:lpstr>
      <vt:lpstr>Pipeline a 32-bit ripple carry adder</vt:lpstr>
      <vt:lpstr>Split into 4 8-bit adders </vt:lpstr>
      <vt:lpstr>Split into stages 4 problems ‘in process’ at once</vt:lpstr>
      <vt:lpstr>Pipeline Diagram Illustrates pipeline timing</vt:lpstr>
      <vt:lpstr>Movie Illustration of Pipelined Adder</vt:lpstr>
      <vt:lpstr>Cycle 1</vt:lpstr>
      <vt:lpstr>Cycle 2</vt:lpstr>
      <vt:lpstr>Cycle 3</vt:lpstr>
      <vt:lpstr>Cycle 3</vt:lpstr>
      <vt:lpstr>Pipeline可以跑多快: Latency and throughput</vt:lpstr>
      <vt:lpstr>Example 算算可以跑多快</vt:lpstr>
      <vt:lpstr>Example: Pipeline a Ripple Carry Adder 算算可以跑多快</vt:lpstr>
      <vt:lpstr>More examples</vt:lpstr>
      <vt:lpstr>Architectural Techniques : Pipeline depth</vt:lpstr>
      <vt:lpstr>Architectural Techniques : Pipeline depth</vt:lpstr>
      <vt:lpstr>Architectural Techniques : Pipeline depth</vt:lpstr>
      <vt:lpstr>Architectural Techniques : Fine-Grain Pipelining</vt:lpstr>
      <vt:lpstr>Unrolling the Loop Using Pipelining</vt:lpstr>
      <vt:lpstr>Unrolling the Loop Using Pipelining</vt:lpstr>
      <vt:lpstr>Removing Pipeline Registers (to Improve Latency)</vt:lpstr>
      <vt:lpstr>Architectural Techniques : Parallel Processing</vt:lpstr>
      <vt:lpstr>Architectural Techniques : Parallel Processing</vt:lpstr>
      <vt:lpstr>Register Balancing (to Improve Timing)</vt:lpstr>
      <vt:lpstr>Register Balancing (to Improve Timing)</vt:lpstr>
      <vt:lpstr>Speed-related Techniques: Summary</vt:lpstr>
      <vt:lpstr>Speed-related Techniques: Summary</vt:lpstr>
      <vt:lpstr>Simple and complex pipeline</vt:lpstr>
      <vt:lpstr>Example 2:  Processor Pipeline</vt:lpstr>
      <vt:lpstr>Example 3:  Graphics rendering pipeline</vt:lpstr>
      <vt:lpstr>Example 4 – Packet Processing Pipeline</vt:lpstr>
      <vt:lpstr>Pipeline設計問題: 空轉的Pipeline與解法 勞逸不均造成的問題 避免stall解法:大家都一樣快 容忍stall解法:FIFO or double buffer 這裡是針對比較複雜的pipeline (hierarchical pipeline)  </vt:lpstr>
      <vt:lpstr>Issues with pipelines 空轉的原因 (all deal with time per stage)</vt:lpstr>
      <vt:lpstr>PowerPoint 簡報</vt:lpstr>
      <vt:lpstr>1. Load Balancing Pipelines</vt:lpstr>
      <vt:lpstr>Load Balancing Solutions 解法:慢的要加快 1 – Parallel copies of slow unit</vt:lpstr>
      <vt:lpstr>Load Balancing Solutions解法:慢的要加快 2 – Split slow pipeline stage</vt:lpstr>
      <vt:lpstr>When is it better? to split?  Or to copy? Throughput and latency are the same</vt:lpstr>
      <vt:lpstr>Load Balancing</vt:lpstr>
      <vt:lpstr>2. Variable load 解法: FIFO or double buffer</vt:lpstr>
      <vt:lpstr>Elastic Pipelines A FIFO between stages decouples timing Allows stages to operate at their ‘average’ speed</vt:lpstr>
      <vt:lpstr>3. Stalling a rigid pipeline A stall in any stage halts all stages upstream of the stall point instantly (on the next clock)</vt:lpstr>
      <vt:lpstr>Pipeline with Global Stall Signals </vt:lpstr>
      <vt:lpstr>Pipeline with Local Stall Signals (Double Buffering 兩套Registers)</vt:lpstr>
      <vt:lpstr>Double Buffer 另一作法</vt:lpstr>
      <vt:lpstr>Double Buffer Timing</vt:lpstr>
      <vt:lpstr>4. Resource Sharing</vt:lpstr>
      <vt:lpstr>Pipeline Summary</vt:lpstr>
      <vt:lpstr>Pipeline Hazard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Survey An Efficient Perception-based Adaptive Color to Gray Transformation</dc:title>
  <dc:creator>yucheng</dc:creator>
  <cp:lastModifiedBy>Sheuan</cp:lastModifiedBy>
  <cp:revision>175</cp:revision>
  <dcterms:created xsi:type="dcterms:W3CDTF">2009-12-14T10:41:03Z</dcterms:created>
  <dcterms:modified xsi:type="dcterms:W3CDTF">2024-02-17T16:06:42Z</dcterms:modified>
</cp:coreProperties>
</file>