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319" r:id="rId3"/>
    <p:sldId id="329" r:id="rId4"/>
    <p:sldId id="320" r:id="rId5"/>
    <p:sldId id="263" r:id="rId6"/>
    <p:sldId id="266" r:id="rId7"/>
    <p:sldId id="277" r:id="rId8"/>
    <p:sldId id="278" r:id="rId9"/>
    <p:sldId id="332" r:id="rId10"/>
    <p:sldId id="331" r:id="rId11"/>
    <p:sldId id="333" r:id="rId12"/>
    <p:sldId id="334" r:id="rId13"/>
    <p:sldId id="363" r:id="rId14"/>
    <p:sldId id="365" r:id="rId15"/>
    <p:sldId id="326" r:id="rId16"/>
    <p:sldId id="327" r:id="rId17"/>
    <p:sldId id="328" r:id="rId18"/>
    <p:sldId id="366" r:id="rId19"/>
    <p:sldId id="330" r:id="rId20"/>
    <p:sldId id="367" r:id="rId21"/>
    <p:sldId id="368" r:id="rId22"/>
    <p:sldId id="369" r:id="rId23"/>
    <p:sldId id="370" r:id="rId24"/>
    <p:sldId id="371" r:id="rId25"/>
    <p:sldId id="336" r:id="rId26"/>
    <p:sldId id="357" r:id="rId27"/>
    <p:sldId id="33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4881EF9-4C34-4E90-9041-DA1141035E81}">
          <p14:sldIdLst/>
        </p14:section>
        <p14:section name="How to read timing report" id="{EF102EAB-04EE-4F9C-A075-AB9B6AB45A69}">
          <p14:sldIdLst>
            <p14:sldId id="319"/>
            <p14:sldId id="329"/>
            <p14:sldId id="320"/>
            <p14:sldId id="263"/>
            <p14:sldId id="266"/>
            <p14:sldId id="277"/>
            <p14:sldId id="278"/>
            <p14:sldId id="332"/>
            <p14:sldId id="331"/>
            <p14:sldId id="333"/>
          </p14:sldIdLst>
        </p14:section>
        <p14:section name="未命名的章節" id="{AB9BEC78-C919-413C-AD49-FCC3E4F9151F}">
          <p14:sldIdLst>
            <p14:sldId id="334"/>
          </p14:sldIdLst>
        </p14:section>
        <p14:section name="未命名的章節" id="{3C52A94E-6ABD-4482-8E17-658AAB5C9928}">
          <p14:sldIdLst>
            <p14:sldId id="363"/>
            <p14:sldId id="365"/>
            <p14:sldId id="326"/>
            <p14:sldId id="327"/>
            <p14:sldId id="328"/>
            <p14:sldId id="366"/>
            <p14:sldId id="330"/>
            <p14:sldId id="367"/>
            <p14:sldId id="368"/>
            <p14:sldId id="369"/>
            <p14:sldId id="370"/>
            <p14:sldId id="371"/>
            <p14:sldId id="336"/>
            <p14:sldId id="357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6" autoAdjust="0"/>
  </p:normalViewPr>
  <p:slideViewPr>
    <p:cSldViewPr>
      <p:cViewPr varScale="1">
        <p:scale>
          <a:sx n="104" d="100"/>
          <a:sy n="104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B4F469-8469-1BDA-EE11-C8A736DE7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/>
              <a:t>© M. </a:t>
            </a:r>
            <a:r>
              <a:rPr lang="en-US" spc="-25"/>
              <a:t>Shabany, </a:t>
            </a:r>
            <a:r>
              <a:rPr lang="en-US" spc="-5"/>
              <a:t>ASIC/FPGA Chip</a:t>
            </a:r>
            <a:r>
              <a:rPr lang="en-US" spc="-25"/>
              <a:t> </a:t>
            </a:r>
            <a:r>
              <a:rPr lang="en-US" spc="-5"/>
              <a:t>Design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41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1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1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17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70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607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696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9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03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221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54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4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cs typeface="Arial Unicode MS" panose="020B0604020202020204" pitchFamily="34" charset="-120"/>
              </a:rPr>
              <a:t>Lecture 7-2 Design For Area Minimization</a:t>
            </a:r>
            <a:endParaRPr lang="zh-TW" altLang="en-US" dirty="0">
              <a:latin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150914-8BF3-3207-7FEF-A6A3A72A5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Tian Sheuan Chang</a:t>
            </a:r>
          </a:p>
        </p:txBody>
      </p:sp>
    </p:spTree>
    <p:extLst>
      <p:ext uri="{BB962C8B-B14F-4D97-AF65-F5344CB8AC3E}">
        <p14:creationId xmlns:p14="http://schemas.microsoft.com/office/powerpoint/2010/main" val="6830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your area goes?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10972800" cy="51680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Use Synopsys Design Compiler to analyze this</a:t>
            </a:r>
          </a:p>
          <a:p>
            <a:pPr lvl="1"/>
            <a:r>
              <a:rPr lang="en-US" altLang="zh-TW" dirty="0"/>
              <a:t>Not covered in this course</a:t>
            </a:r>
          </a:p>
          <a:p>
            <a:r>
              <a:rPr lang="en-US" altLang="zh-TW" dirty="0"/>
              <a:t>Code review</a:t>
            </a:r>
          </a:p>
          <a:p>
            <a:pPr lvl="1"/>
            <a:r>
              <a:rPr lang="en-US" altLang="zh-TW" dirty="0"/>
              <a:t>Sequential part: Count DFF numbers generated in each </a:t>
            </a:r>
            <a:r>
              <a:rPr lang="en-US" altLang="zh-TW" dirty="0" err="1"/>
              <a:t>always_ff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Unique output variables in the Verilog commands </a:t>
            </a:r>
          </a:p>
          <a:p>
            <a:pPr lvl="2"/>
            <a:r>
              <a:rPr lang="en-US" altLang="zh-TW" dirty="0"/>
              <a:t>Avoid unnecessary pipeline or DFF storages</a:t>
            </a:r>
          </a:p>
          <a:p>
            <a:pPr lvl="1"/>
            <a:r>
              <a:rPr lang="en-US" altLang="zh-TW" dirty="0"/>
              <a:t>Data path part</a:t>
            </a:r>
          </a:p>
          <a:p>
            <a:pPr lvl="2"/>
            <a:r>
              <a:rPr lang="en-US" altLang="zh-TW" dirty="0"/>
              <a:t>Count adder/multiplier and other and/or logic</a:t>
            </a:r>
          </a:p>
          <a:p>
            <a:pPr lvl="1"/>
            <a:r>
              <a:rPr lang="en-US" altLang="zh-TW" dirty="0"/>
              <a:t>Controller part</a:t>
            </a:r>
          </a:p>
          <a:p>
            <a:pPr lvl="2"/>
            <a:r>
              <a:rPr lang="en-US" altLang="zh-TW" dirty="0"/>
              <a:t>Simplify your FSM</a:t>
            </a:r>
          </a:p>
          <a:p>
            <a:r>
              <a:rPr lang="en-US" altLang="zh-TW" dirty="0"/>
              <a:t>Rule of thumb</a:t>
            </a:r>
          </a:p>
          <a:p>
            <a:pPr lvl="1"/>
            <a:r>
              <a:rPr lang="en-US" altLang="zh-TW" dirty="0"/>
              <a:t>Controller: take 5 to 10% of area</a:t>
            </a:r>
          </a:p>
          <a:p>
            <a:pPr lvl="1"/>
            <a:r>
              <a:rPr lang="en-US" altLang="zh-TW" dirty="0"/>
              <a:t>Data path takes 40% to 70%, memory or buffers takes the rest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8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Reduction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Easy to do</a:t>
            </a:r>
          </a:p>
          <a:p>
            <a:pPr lvl="1"/>
            <a:r>
              <a:rPr lang="en-US" altLang="zh-TW" dirty="0"/>
              <a:t>Remove constant operations or</a:t>
            </a:r>
          </a:p>
          <a:p>
            <a:pPr lvl="1"/>
            <a:r>
              <a:rPr lang="en-US" altLang="zh-TW" dirty="0"/>
              <a:t>Simplify operations</a:t>
            </a:r>
          </a:p>
          <a:p>
            <a:pPr lvl="1"/>
            <a:r>
              <a:rPr lang="en-US" altLang="zh-TW" dirty="0"/>
              <a:t>Find common terms/regularity/shared data in the algorithms (e.g. share DFF in parallel FIR filter, or complex </a:t>
            </a:r>
            <a:r>
              <a:rPr lang="en-US" altLang="zh-TW"/>
              <a:t>if-else conditions)</a:t>
            </a:r>
            <a:endParaRPr lang="en-US" altLang="zh-TW" dirty="0"/>
          </a:p>
          <a:p>
            <a:r>
              <a:rPr lang="en-US" altLang="zh-TW" dirty="0"/>
              <a:t>Algorithm optimization</a:t>
            </a:r>
          </a:p>
          <a:p>
            <a:pPr lvl="1"/>
            <a:r>
              <a:rPr lang="en-US" altLang="zh-TW" dirty="0"/>
              <a:t>Application dependent</a:t>
            </a:r>
          </a:p>
          <a:p>
            <a:pPr lvl="1"/>
            <a:r>
              <a:rPr lang="en-US" altLang="zh-TW" dirty="0"/>
              <a:t>Something more like used in C program</a:t>
            </a:r>
          </a:p>
          <a:p>
            <a:pPr lvl="1"/>
            <a:r>
              <a:rPr lang="en-US" altLang="zh-TW" dirty="0"/>
              <a:t>E.g. assign y = a</a:t>
            </a:r>
            <a:r>
              <a:rPr lang="zh-TW" altLang="en-US" dirty="0"/>
              <a:t> * </a:t>
            </a:r>
            <a:r>
              <a:rPr lang="en-US" altLang="zh-TW" dirty="0"/>
              <a:t>b;</a:t>
            </a:r>
          </a:p>
          <a:p>
            <a:pPr lvl="1"/>
            <a:r>
              <a:rPr lang="en-US" altLang="zh-TW" dirty="0"/>
              <a:t>If b = 4’h2; </a:t>
            </a:r>
          </a:p>
          <a:p>
            <a:pPr lvl="2"/>
            <a:r>
              <a:rPr lang="en-US" altLang="zh-TW" dirty="0"/>
              <a:t>assign y = a &lt;&lt; 1;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CCC78A6-995F-0F2C-6B94-A6AEE681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r>
              <a:rPr lang="en-US" dirty="0"/>
              <a:t>Area optimization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D8AFB3-79D6-B7A3-B81E-7A3DA3644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4B0B34F-9E3B-ECBD-9CF6-99815659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AE3C4-4D91-BB38-A68C-04B0FBAC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Folding (or rolling up the pipeline)</a:t>
            </a:r>
          </a:p>
          <a:p>
            <a:pPr lvl="1"/>
            <a:r>
              <a:rPr lang="en-US" dirty="0"/>
              <a:t>Time sharing the same logic to save area</a:t>
            </a:r>
          </a:p>
          <a:p>
            <a:r>
              <a:rPr lang="en-US" dirty="0"/>
              <a:t>Algorithm change</a:t>
            </a:r>
          </a:p>
        </p:txBody>
      </p:sp>
    </p:spTree>
    <p:extLst>
      <p:ext uri="{BB962C8B-B14F-4D97-AF65-F5344CB8AC3E}">
        <p14:creationId xmlns:p14="http://schemas.microsoft.com/office/powerpoint/2010/main" val="39589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Area-related Techniques:</a:t>
            </a:r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FC09E4-295B-8466-D34D-DFC369AE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is the second primary factors of a digital design</a:t>
            </a:r>
          </a:p>
          <a:p>
            <a:endParaRPr lang="en-US" dirty="0"/>
          </a:p>
          <a:p>
            <a:pPr lvl="1"/>
            <a:r>
              <a:rPr lang="en-US" dirty="0"/>
              <a:t>A topology that targets area is one that reuses the logic resources to the  greatest extent possible, often at the expense of throughput (speed).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requires a recursive data flow, where the output of one stage is fed back to the input for similar processing.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Area-related Techniques: Rolling Up the Pipeline</a:t>
            </a:r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A121B1-B5FE-CA69-C8AF-32F95F7B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Opposite to the unrolling the loop to increase throughput</a:t>
            </a:r>
          </a:p>
          <a:p>
            <a:pPr lvl="1"/>
            <a:r>
              <a:rPr lang="en-US" dirty="0"/>
              <a:t>Unrolling the loop achieved by adding more registers to hold intermediate  values, i.e., more area</a:t>
            </a:r>
          </a:p>
          <a:p>
            <a:pPr lvl="1"/>
            <a:r>
              <a:rPr lang="en-US" dirty="0"/>
              <a:t>Thus to reduce the area the reversed action should be done (i.e., Sharing)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Resource Sharing </a:t>
            </a:r>
            <a:r>
              <a:rPr lang="en-US" dirty="0"/>
              <a:t>is used where there are functional blocks that can be used in other areas of the design or even in different modules</a:t>
            </a:r>
          </a:p>
          <a:p>
            <a:pPr lvl="1"/>
            <a:r>
              <a:rPr lang="en-US" dirty="0"/>
              <a:t>Sharing logic resources requires special control circuitry to determine which  elements are input to the particular structure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 the Pipeline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08D9946-648B-CA0D-48C4-61F199A9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	P = A*B</a:t>
            </a:r>
          </a:p>
          <a:p>
            <a:pPr lvl="1"/>
            <a:r>
              <a:rPr lang="en-US" dirty="0"/>
              <a:t>A: a normal integer with the fixed point just to the right of the LSB (8 bits)</a:t>
            </a:r>
          </a:p>
          <a:p>
            <a:pPr lvl="1"/>
            <a:r>
              <a:rPr lang="en-US" dirty="0"/>
              <a:t>B: a fractional number with a fixed point just to the left of the MSB (8 bits)</a:t>
            </a:r>
          </a:p>
          <a:p>
            <a:pPr lvl="1"/>
            <a:r>
              <a:rPr lang="en-US" dirty="0"/>
              <a:t>P: the product, which requires only 8-bits</a:t>
            </a:r>
          </a:p>
          <a:p>
            <a:r>
              <a:rPr lang="en-US" dirty="0"/>
              <a:t>One implementation alternative:</a:t>
            </a:r>
          </a:p>
          <a:p>
            <a:pPr lvl="1"/>
            <a:r>
              <a:rPr lang="en-US" dirty="0"/>
              <a:t>Critical path: one multiplier (complex itself)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product every clock cycle </a:t>
            </a:r>
            <a:r>
              <a:rPr lang="en-US" dirty="0"/>
              <a:t>(high throughput)</a:t>
            </a:r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544272" y="3717032"/>
            <a:ext cx="3081655" cy="2554605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module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mult8(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191325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B,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clk);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10464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[15:0]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prod16; 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P=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prod16[15:8]; 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@(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posedge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clk)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prod16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A *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B;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endmodule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 the Pipeline : Resource Sharing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46FC410-379F-F62D-4FBB-1FC02D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315"/>
            <a:ext cx="10972800" cy="17836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Rolling Up the Pipeline:</a:t>
            </a:r>
          </a:p>
          <a:p>
            <a:pPr lvl="1"/>
            <a:r>
              <a:rPr lang="en-US" dirty="0"/>
              <a:t>Using series of </a:t>
            </a:r>
            <a:r>
              <a:rPr lang="en-US" dirty="0">
                <a:solidFill>
                  <a:srgbClr val="FF0000"/>
                </a:solidFill>
              </a:rPr>
              <a:t>shift-and-add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Smaller critical path</a:t>
            </a:r>
          </a:p>
          <a:p>
            <a:pPr lvl="1"/>
            <a:r>
              <a:rPr lang="en-US" dirty="0"/>
              <a:t>Less area due to the simple operations and sharing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product every 8 clock cycles</a:t>
            </a:r>
            <a:r>
              <a:rPr lang="en-US" dirty="0"/>
              <a:t>! (low throughput)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9616" y="3140968"/>
            <a:ext cx="4567555" cy="3539490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1176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module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mult8(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product,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start);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6584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[4:0]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multcounter;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shift/adds 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shiftB;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shift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register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14617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shiftA;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register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wire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adden;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enable addition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adden = shiftB[7] &amp; !done;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multcounter[3]; 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@(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posedge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(start) multcounter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 if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(!done)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multcounter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multcounter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279019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shift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register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(start)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shiftB &lt;=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shiftB[7:0] &lt;= {shiftB[6:0],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1’b0};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1316" y="3153796"/>
            <a:ext cx="3843654" cy="2062480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register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(start)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shiftA &lt;=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shiftA[7:0] &lt;= {shiftA[7], shiftA[7:1]};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162941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calculate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multiplication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(start) product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else if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(adden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shiftA;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endmodule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Sharing: Area Reduction Technique</a:t>
            </a:r>
          </a:p>
        </p:txBody>
      </p:sp>
      <p:sp>
        <p:nvSpPr>
          <p:cNvPr id="66" name="內容版面配置區 65">
            <a:extLst>
              <a:ext uri="{FF2B5EF4-FFF2-40B4-BE49-F238E27FC236}">
                <a16:creationId xmlns:a16="http://schemas.microsoft.com/office/drawing/2014/main" id="{3B2AC6FE-D066-6153-C0BD-E849704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	FIR Filter:</a:t>
            </a:r>
          </a:p>
          <a:p>
            <a:pPr lvl="1"/>
            <a:r>
              <a:rPr lang="en-US" dirty="0"/>
              <a:t>Three multiplications, two adders, two registers</a:t>
            </a:r>
          </a:p>
        </p:txBody>
      </p:sp>
      <p:sp>
        <p:nvSpPr>
          <p:cNvPr id="4" name="object 4"/>
          <p:cNvSpPr/>
          <p:nvPr/>
        </p:nvSpPr>
        <p:spPr>
          <a:xfrm>
            <a:off x="3720888" y="270463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972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1311" y="4450027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283364" y="141420"/>
                </a:moveTo>
                <a:lnTo>
                  <a:pt x="276140" y="96717"/>
                </a:lnTo>
                <a:lnTo>
                  <a:pt x="256025" y="57896"/>
                </a:lnTo>
                <a:lnTo>
                  <a:pt x="225354" y="27283"/>
                </a:lnTo>
                <a:lnTo>
                  <a:pt x="186461" y="7209"/>
                </a:lnTo>
                <a:lnTo>
                  <a:pt x="141682" y="0"/>
                </a:lnTo>
                <a:lnTo>
                  <a:pt x="96903" y="7209"/>
                </a:lnTo>
                <a:lnTo>
                  <a:pt x="58010" y="27283"/>
                </a:lnTo>
                <a:lnTo>
                  <a:pt x="27339" y="57896"/>
                </a:lnTo>
                <a:lnTo>
                  <a:pt x="7223" y="96717"/>
                </a:lnTo>
                <a:lnTo>
                  <a:pt x="0" y="141420"/>
                </a:lnTo>
                <a:lnTo>
                  <a:pt x="7223" y="186116"/>
                </a:lnTo>
                <a:lnTo>
                  <a:pt x="27339" y="224937"/>
                </a:lnTo>
                <a:lnTo>
                  <a:pt x="58010" y="255551"/>
                </a:lnTo>
                <a:lnTo>
                  <a:pt x="96903" y="275629"/>
                </a:lnTo>
                <a:lnTo>
                  <a:pt x="141682" y="282840"/>
                </a:lnTo>
                <a:lnTo>
                  <a:pt x="186461" y="275631"/>
                </a:lnTo>
                <a:lnTo>
                  <a:pt x="225354" y="255556"/>
                </a:lnTo>
                <a:lnTo>
                  <a:pt x="256025" y="224943"/>
                </a:lnTo>
                <a:lnTo>
                  <a:pt x="276140" y="186122"/>
                </a:lnTo>
                <a:lnTo>
                  <a:pt x="283364" y="141420"/>
                </a:lnTo>
                <a:close/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1311" y="4591448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283364" y="0"/>
                </a:moveTo>
                <a:lnTo>
                  <a:pt x="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5196" y="4450043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2808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0981" y="27046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92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606" y="2648069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1411" y="2323456"/>
            <a:ext cx="33782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X(n)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105" y="3368393"/>
            <a:ext cx="11620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7868" y="3384106"/>
            <a:ext cx="12509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2320" y="2593937"/>
            <a:ext cx="292735" cy="451484"/>
          </a:xfrm>
          <a:custGeom>
            <a:avLst/>
            <a:gdLst/>
            <a:ahLst/>
            <a:cxnLst/>
            <a:rect l="l" t="t" r="r" b="b"/>
            <a:pathLst>
              <a:path w="292735" h="451485">
                <a:moveTo>
                  <a:pt x="0" y="451208"/>
                </a:moveTo>
                <a:lnTo>
                  <a:pt x="292495" y="451208"/>
                </a:lnTo>
                <a:lnTo>
                  <a:pt x="292495" y="0"/>
                </a:lnTo>
                <a:lnTo>
                  <a:pt x="0" y="0"/>
                </a:lnTo>
                <a:lnTo>
                  <a:pt x="0" y="451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2320" y="2593937"/>
            <a:ext cx="292735" cy="451484"/>
          </a:xfrm>
          <a:custGeom>
            <a:avLst/>
            <a:gdLst/>
            <a:ahLst/>
            <a:cxnLst/>
            <a:rect l="l" t="t" r="r" b="b"/>
            <a:pathLst>
              <a:path w="292735" h="451485">
                <a:moveTo>
                  <a:pt x="0" y="451208"/>
                </a:moveTo>
                <a:lnTo>
                  <a:pt x="292495" y="451208"/>
                </a:lnTo>
                <a:lnTo>
                  <a:pt x="292495" y="0"/>
                </a:lnTo>
                <a:lnTo>
                  <a:pt x="0" y="0"/>
                </a:lnTo>
                <a:lnTo>
                  <a:pt x="0" y="451208"/>
                </a:lnTo>
                <a:close/>
              </a:path>
            </a:pathLst>
          </a:custGeom>
          <a:ln w="3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157" y="2859257"/>
            <a:ext cx="71755" cy="133350"/>
          </a:xfrm>
          <a:custGeom>
            <a:avLst/>
            <a:gdLst/>
            <a:ahLst/>
            <a:cxnLst/>
            <a:rect l="l" t="t" r="r" b="b"/>
            <a:pathLst>
              <a:path w="71754" h="133350">
                <a:moveTo>
                  <a:pt x="0" y="0"/>
                </a:moveTo>
                <a:lnTo>
                  <a:pt x="71596" y="71495"/>
                </a:lnTo>
                <a:lnTo>
                  <a:pt x="0" y="132777"/>
                </a:lnTo>
              </a:path>
            </a:pathLst>
          </a:custGeom>
          <a:ln w="3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90570" y="29309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131748" y="0"/>
                </a:moveTo>
                <a:lnTo>
                  <a:pt x="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9332" y="4271941"/>
            <a:ext cx="3639185" cy="8489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Y(n)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Y(n) 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ax(n) 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bx(n-1) 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cx(n-2)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53852" y="3514749"/>
            <a:ext cx="280670" cy="280035"/>
          </a:xfrm>
          <a:custGeom>
            <a:avLst/>
            <a:gdLst/>
            <a:ahLst/>
            <a:cxnLst/>
            <a:rect l="l" t="t" r="r" b="b"/>
            <a:pathLst>
              <a:path w="280670" h="280035">
                <a:moveTo>
                  <a:pt x="240211" y="239791"/>
                </a:moveTo>
                <a:lnTo>
                  <a:pt x="266772" y="203085"/>
                </a:lnTo>
                <a:lnTo>
                  <a:pt x="280052" y="161440"/>
                </a:lnTo>
                <a:lnTo>
                  <a:pt x="280052" y="118152"/>
                </a:lnTo>
                <a:lnTo>
                  <a:pt x="266772" y="76515"/>
                </a:lnTo>
                <a:lnTo>
                  <a:pt x="240211" y="39823"/>
                </a:lnTo>
                <a:lnTo>
                  <a:pt x="203436" y="13274"/>
                </a:lnTo>
                <a:lnTo>
                  <a:pt x="161712" y="0"/>
                </a:lnTo>
                <a:lnTo>
                  <a:pt x="118339" y="0"/>
                </a:lnTo>
                <a:lnTo>
                  <a:pt x="76616" y="13274"/>
                </a:lnTo>
                <a:lnTo>
                  <a:pt x="39841" y="39823"/>
                </a:lnTo>
                <a:lnTo>
                  <a:pt x="13280" y="76515"/>
                </a:lnTo>
                <a:lnTo>
                  <a:pt x="0" y="118152"/>
                </a:lnTo>
                <a:lnTo>
                  <a:pt x="0" y="161440"/>
                </a:lnTo>
                <a:lnTo>
                  <a:pt x="13280" y="203085"/>
                </a:lnTo>
                <a:lnTo>
                  <a:pt x="39841" y="239791"/>
                </a:lnTo>
                <a:lnTo>
                  <a:pt x="76616" y="266303"/>
                </a:lnTo>
                <a:lnTo>
                  <a:pt x="118339" y="279559"/>
                </a:lnTo>
                <a:lnTo>
                  <a:pt x="161712" y="279559"/>
                </a:lnTo>
                <a:lnTo>
                  <a:pt x="203436" y="266303"/>
                </a:lnTo>
                <a:lnTo>
                  <a:pt x="240211" y="239791"/>
                </a:lnTo>
                <a:close/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93693" y="3554573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60" h="200025">
                <a:moveTo>
                  <a:pt x="200370" y="199967"/>
                </a:moveTo>
                <a:lnTo>
                  <a:pt x="0" y="0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95220" y="3556144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60" h="200025">
                <a:moveTo>
                  <a:pt x="200354" y="0"/>
                </a:moveTo>
                <a:lnTo>
                  <a:pt x="0" y="199905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3878" y="2704637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445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37205" y="3347941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345" y="0"/>
                </a:moveTo>
                <a:lnTo>
                  <a:pt x="0" y="0"/>
                </a:lnTo>
                <a:lnTo>
                  <a:pt x="56672" y="169704"/>
                </a:lnTo>
                <a:lnTo>
                  <a:pt x="113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7375" y="2623551"/>
            <a:ext cx="153006" cy="1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2973" y="3545503"/>
            <a:ext cx="280035" cy="280035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40142" y="239757"/>
                </a:moveTo>
                <a:lnTo>
                  <a:pt x="266740" y="203049"/>
                </a:lnTo>
                <a:lnTo>
                  <a:pt x="280040" y="161400"/>
                </a:lnTo>
                <a:lnTo>
                  <a:pt x="280040" y="118100"/>
                </a:lnTo>
                <a:lnTo>
                  <a:pt x="266740" y="76440"/>
                </a:lnTo>
                <a:lnTo>
                  <a:pt x="240142" y="39710"/>
                </a:lnTo>
                <a:lnTo>
                  <a:pt x="203403" y="13236"/>
                </a:lnTo>
                <a:lnTo>
                  <a:pt x="161699" y="0"/>
                </a:lnTo>
                <a:lnTo>
                  <a:pt x="118340" y="0"/>
                </a:lnTo>
                <a:lnTo>
                  <a:pt x="76636" y="13236"/>
                </a:lnTo>
                <a:lnTo>
                  <a:pt x="39897" y="39710"/>
                </a:lnTo>
                <a:lnTo>
                  <a:pt x="13299" y="76440"/>
                </a:lnTo>
                <a:lnTo>
                  <a:pt x="0" y="118100"/>
                </a:lnTo>
                <a:lnTo>
                  <a:pt x="0" y="161400"/>
                </a:lnTo>
                <a:lnTo>
                  <a:pt x="13299" y="203049"/>
                </a:lnTo>
                <a:lnTo>
                  <a:pt x="39897" y="239757"/>
                </a:lnTo>
                <a:lnTo>
                  <a:pt x="76636" y="266268"/>
                </a:lnTo>
                <a:lnTo>
                  <a:pt x="118340" y="279524"/>
                </a:lnTo>
                <a:lnTo>
                  <a:pt x="161699" y="279524"/>
                </a:lnTo>
                <a:lnTo>
                  <a:pt x="203403" y="266268"/>
                </a:lnTo>
                <a:lnTo>
                  <a:pt x="240142" y="239757"/>
                </a:lnTo>
                <a:close/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2870" y="3585212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44" y="200046"/>
                </a:moveTo>
                <a:lnTo>
                  <a:pt x="0" y="0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94287" y="3586785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60" h="200025">
                <a:moveTo>
                  <a:pt x="200401" y="0"/>
                </a:moveTo>
                <a:lnTo>
                  <a:pt x="0" y="199983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2992" y="2699923"/>
            <a:ext cx="0" cy="693420"/>
          </a:xfrm>
          <a:custGeom>
            <a:avLst/>
            <a:gdLst/>
            <a:ahLst/>
            <a:cxnLst/>
            <a:rect l="l" t="t" r="r" b="b"/>
            <a:pathLst>
              <a:path h="693420">
                <a:moveTo>
                  <a:pt x="0" y="0"/>
                </a:moveTo>
                <a:lnTo>
                  <a:pt x="0" y="692800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36320" y="3378582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345" y="0"/>
                </a:moveTo>
                <a:lnTo>
                  <a:pt x="0" y="0"/>
                </a:lnTo>
                <a:lnTo>
                  <a:pt x="56672" y="169704"/>
                </a:lnTo>
                <a:lnTo>
                  <a:pt x="113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27487" y="2699923"/>
            <a:ext cx="874394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3865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7184" y="2643355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7437" y="2593937"/>
            <a:ext cx="292735" cy="451484"/>
          </a:xfrm>
          <a:custGeom>
            <a:avLst/>
            <a:gdLst/>
            <a:ahLst/>
            <a:cxnLst/>
            <a:rect l="l" t="t" r="r" b="b"/>
            <a:pathLst>
              <a:path w="292735" h="451485">
                <a:moveTo>
                  <a:pt x="0" y="451208"/>
                </a:moveTo>
                <a:lnTo>
                  <a:pt x="292495" y="451208"/>
                </a:lnTo>
                <a:lnTo>
                  <a:pt x="292495" y="0"/>
                </a:lnTo>
                <a:lnTo>
                  <a:pt x="0" y="0"/>
                </a:lnTo>
                <a:lnTo>
                  <a:pt x="0" y="451208"/>
                </a:lnTo>
                <a:close/>
              </a:path>
            </a:pathLst>
          </a:custGeom>
          <a:ln w="3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81290" y="2859257"/>
            <a:ext cx="71755" cy="133350"/>
          </a:xfrm>
          <a:custGeom>
            <a:avLst/>
            <a:gdLst/>
            <a:ahLst/>
            <a:cxnLst/>
            <a:rect l="l" t="t" r="r" b="b"/>
            <a:pathLst>
              <a:path w="71754" h="133350">
                <a:moveTo>
                  <a:pt x="0" y="0"/>
                </a:moveTo>
                <a:lnTo>
                  <a:pt x="71628" y="71495"/>
                </a:lnTo>
                <a:lnTo>
                  <a:pt x="0" y="132777"/>
                </a:lnTo>
              </a:path>
            </a:pathLst>
          </a:custGeom>
          <a:ln w="3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35829" y="29309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131607" y="0"/>
                </a:moveTo>
                <a:lnTo>
                  <a:pt x="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59931" y="2699923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3094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76637" y="3659584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802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2271" y="3603016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75776" y="367969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84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1448" y="3623129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48150" y="3550095"/>
            <a:ext cx="280670" cy="280035"/>
          </a:xfrm>
          <a:custGeom>
            <a:avLst/>
            <a:gdLst/>
            <a:ahLst/>
            <a:cxnLst/>
            <a:rect l="l" t="t" r="r" b="b"/>
            <a:pathLst>
              <a:path w="280670" h="280035">
                <a:moveTo>
                  <a:pt x="240186" y="239800"/>
                </a:moveTo>
                <a:lnTo>
                  <a:pt x="266784" y="203093"/>
                </a:lnTo>
                <a:lnTo>
                  <a:pt x="280084" y="161447"/>
                </a:lnTo>
                <a:lnTo>
                  <a:pt x="280084" y="118154"/>
                </a:lnTo>
                <a:lnTo>
                  <a:pt x="266784" y="76508"/>
                </a:lnTo>
                <a:lnTo>
                  <a:pt x="240186" y="39801"/>
                </a:lnTo>
                <a:lnTo>
                  <a:pt x="203445" y="13267"/>
                </a:lnTo>
                <a:lnTo>
                  <a:pt x="161733" y="0"/>
                </a:lnTo>
                <a:lnTo>
                  <a:pt x="118350" y="0"/>
                </a:lnTo>
                <a:lnTo>
                  <a:pt x="76600" y="13267"/>
                </a:lnTo>
                <a:lnTo>
                  <a:pt x="39784" y="39801"/>
                </a:lnTo>
                <a:lnTo>
                  <a:pt x="13261" y="76508"/>
                </a:lnTo>
                <a:lnTo>
                  <a:pt x="0" y="118154"/>
                </a:lnTo>
                <a:lnTo>
                  <a:pt x="0" y="161447"/>
                </a:lnTo>
                <a:lnTo>
                  <a:pt x="13261" y="203093"/>
                </a:lnTo>
                <a:lnTo>
                  <a:pt x="39784" y="239800"/>
                </a:lnTo>
                <a:lnTo>
                  <a:pt x="76600" y="266312"/>
                </a:lnTo>
                <a:lnTo>
                  <a:pt x="118350" y="279567"/>
                </a:lnTo>
                <a:lnTo>
                  <a:pt x="161733" y="279567"/>
                </a:lnTo>
                <a:lnTo>
                  <a:pt x="203445" y="266312"/>
                </a:lnTo>
                <a:lnTo>
                  <a:pt x="240186" y="239800"/>
                </a:lnTo>
                <a:close/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87934" y="3589896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59" h="200025">
                <a:moveTo>
                  <a:pt x="200401" y="199999"/>
                </a:moveTo>
                <a:lnTo>
                  <a:pt x="0" y="0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89509" y="3591420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59" h="200025">
                <a:moveTo>
                  <a:pt x="200401" y="0"/>
                </a:moveTo>
                <a:lnTo>
                  <a:pt x="0" y="199983"/>
                </a:lnTo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88214" y="2704637"/>
            <a:ext cx="0" cy="693420"/>
          </a:xfrm>
          <a:custGeom>
            <a:avLst/>
            <a:gdLst/>
            <a:ahLst/>
            <a:cxnLst/>
            <a:rect l="l" t="t" r="r" b="b"/>
            <a:pathLst>
              <a:path h="693420">
                <a:moveTo>
                  <a:pt x="0" y="0"/>
                </a:moveTo>
                <a:lnTo>
                  <a:pt x="0" y="692800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31541" y="3383296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345" y="0"/>
                </a:moveTo>
                <a:lnTo>
                  <a:pt x="0" y="0"/>
                </a:lnTo>
                <a:lnTo>
                  <a:pt x="56672" y="169704"/>
                </a:lnTo>
                <a:lnTo>
                  <a:pt x="113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70951" y="368433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887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76671" y="3627764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90474" y="3826664"/>
            <a:ext cx="0" cy="481330"/>
          </a:xfrm>
          <a:custGeom>
            <a:avLst/>
            <a:gdLst/>
            <a:ahLst/>
            <a:cxnLst/>
            <a:rect l="l" t="t" r="r" b="b"/>
            <a:pathLst>
              <a:path h="481329">
                <a:moveTo>
                  <a:pt x="0" y="0"/>
                </a:moveTo>
                <a:lnTo>
                  <a:pt x="0" y="481142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33801" y="4293664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345" y="0"/>
                </a:moveTo>
                <a:lnTo>
                  <a:pt x="0" y="0"/>
                </a:lnTo>
                <a:lnTo>
                  <a:pt x="56672" y="169704"/>
                </a:lnTo>
                <a:lnTo>
                  <a:pt x="113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90575" y="3831299"/>
            <a:ext cx="0" cy="481330"/>
          </a:xfrm>
          <a:custGeom>
            <a:avLst/>
            <a:gdLst/>
            <a:ahLst/>
            <a:cxnLst/>
            <a:rect l="l" t="t" r="r" b="b"/>
            <a:pathLst>
              <a:path h="481329">
                <a:moveTo>
                  <a:pt x="0" y="0"/>
                </a:moveTo>
                <a:lnTo>
                  <a:pt x="0" y="481142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33903" y="4298300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345" y="0"/>
                </a:moveTo>
                <a:lnTo>
                  <a:pt x="0" y="0"/>
                </a:lnTo>
                <a:lnTo>
                  <a:pt x="56672" y="169704"/>
                </a:lnTo>
                <a:lnTo>
                  <a:pt x="113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03512" y="3795630"/>
            <a:ext cx="0" cy="788670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0"/>
                </a:moveTo>
                <a:lnTo>
                  <a:pt x="0" y="788243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11589" y="4591448"/>
            <a:ext cx="108394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87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81291" y="4534879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56766" y="4450027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141682" y="0"/>
                </a:moveTo>
                <a:lnTo>
                  <a:pt x="96842" y="7209"/>
                </a:lnTo>
                <a:lnTo>
                  <a:pt x="57942" y="27283"/>
                </a:lnTo>
                <a:lnTo>
                  <a:pt x="27293" y="57896"/>
                </a:lnTo>
                <a:lnTo>
                  <a:pt x="7208" y="96717"/>
                </a:lnTo>
                <a:lnTo>
                  <a:pt x="0" y="141420"/>
                </a:lnTo>
                <a:lnTo>
                  <a:pt x="7211" y="186122"/>
                </a:lnTo>
                <a:lnTo>
                  <a:pt x="27300" y="224943"/>
                </a:lnTo>
                <a:lnTo>
                  <a:pt x="57951" y="255556"/>
                </a:lnTo>
                <a:lnTo>
                  <a:pt x="96852" y="275630"/>
                </a:lnTo>
                <a:lnTo>
                  <a:pt x="141682" y="282840"/>
                </a:lnTo>
                <a:lnTo>
                  <a:pt x="186464" y="275629"/>
                </a:lnTo>
                <a:lnTo>
                  <a:pt x="225358" y="255551"/>
                </a:lnTo>
                <a:lnTo>
                  <a:pt x="256029" y="224937"/>
                </a:lnTo>
                <a:lnTo>
                  <a:pt x="276141" y="186116"/>
                </a:lnTo>
                <a:lnTo>
                  <a:pt x="283364" y="141420"/>
                </a:lnTo>
                <a:lnTo>
                  <a:pt x="276140" y="96717"/>
                </a:lnTo>
                <a:lnTo>
                  <a:pt x="256025" y="57896"/>
                </a:lnTo>
                <a:lnTo>
                  <a:pt x="225354" y="27283"/>
                </a:lnTo>
                <a:lnTo>
                  <a:pt x="186461" y="7209"/>
                </a:lnTo>
                <a:lnTo>
                  <a:pt x="14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56765" y="4450027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283364" y="141420"/>
                </a:moveTo>
                <a:lnTo>
                  <a:pt x="276140" y="96717"/>
                </a:lnTo>
                <a:lnTo>
                  <a:pt x="256025" y="57896"/>
                </a:lnTo>
                <a:lnTo>
                  <a:pt x="225354" y="27283"/>
                </a:lnTo>
                <a:lnTo>
                  <a:pt x="186461" y="7209"/>
                </a:lnTo>
                <a:lnTo>
                  <a:pt x="141682" y="0"/>
                </a:lnTo>
                <a:lnTo>
                  <a:pt x="96842" y="7209"/>
                </a:lnTo>
                <a:lnTo>
                  <a:pt x="57942" y="27283"/>
                </a:lnTo>
                <a:lnTo>
                  <a:pt x="27293" y="57896"/>
                </a:lnTo>
                <a:lnTo>
                  <a:pt x="7208" y="96717"/>
                </a:lnTo>
                <a:lnTo>
                  <a:pt x="0" y="141420"/>
                </a:lnTo>
                <a:lnTo>
                  <a:pt x="7208" y="186116"/>
                </a:lnTo>
                <a:lnTo>
                  <a:pt x="27293" y="224937"/>
                </a:lnTo>
                <a:lnTo>
                  <a:pt x="57942" y="255551"/>
                </a:lnTo>
                <a:lnTo>
                  <a:pt x="96842" y="275629"/>
                </a:lnTo>
                <a:lnTo>
                  <a:pt x="141682" y="282840"/>
                </a:lnTo>
                <a:lnTo>
                  <a:pt x="186461" y="275631"/>
                </a:lnTo>
                <a:lnTo>
                  <a:pt x="225354" y="255556"/>
                </a:lnTo>
                <a:lnTo>
                  <a:pt x="256025" y="224943"/>
                </a:lnTo>
                <a:lnTo>
                  <a:pt x="276140" y="186122"/>
                </a:lnTo>
                <a:lnTo>
                  <a:pt x="283364" y="141420"/>
                </a:lnTo>
                <a:close/>
              </a:path>
            </a:pathLst>
          </a:custGeom>
          <a:ln w="3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56765" y="4591448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283364" y="0"/>
                </a:moveTo>
                <a:lnTo>
                  <a:pt x="0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00493" y="4450043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2808"/>
                </a:lnTo>
              </a:path>
            </a:pathLst>
          </a:custGeom>
          <a:ln w="3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934676" y="4591448"/>
            <a:ext cx="1066165" cy="0"/>
          </a:xfrm>
          <a:custGeom>
            <a:avLst/>
            <a:gdLst/>
            <a:ahLst/>
            <a:cxnLst/>
            <a:rect l="l" t="t" r="r" b="b"/>
            <a:pathLst>
              <a:path w="1066164">
                <a:moveTo>
                  <a:pt x="0" y="0"/>
                </a:moveTo>
                <a:lnTo>
                  <a:pt x="1066081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86746" y="4534879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40129" y="459144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245" y="0"/>
                </a:lnTo>
              </a:path>
            </a:pathLst>
          </a:custGeom>
          <a:ln w="33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49364" y="4534879"/>
            <a:ext cx="170180" cy="113664"/>
          </a:xfrm>
          <a:custGeom>
            <a:avLst/>
            <a:gdLst/>
            <a:ahLst/>
            <a:cxnLst/>
            <a:rect l="l" t="t" r="r" b="b"/>
            <a:pathLst>
              <a:path w="170179" h="113664">
                <a:moveTo>
                  <a:pt x="0" y="0"/>
                </a:moveTo>
                <a:lnTo>
                  <a:pt x="0" y="113136"/>
                </a:lnTo>
                <a:lnTo>
                  <a:pt x="170018" y="56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66546" y="2323456"/>
            <a:ext cx="49085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-1)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83369" y="2323456"/>
            <a:ext cx="49085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1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-2)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716489" y="2623551"/>
            <a:ext cx="153006" cy="15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51009" y="3368393"/>
            <a:ext cx="10541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Sharing: Area Reduction Technique</a:t>
            </a:r>
          </a:p>
        </p:txBody>
      </p:sp>
      <p:sp>
        <p:nvSpPr>
          <p:cNvPr id="120" name="內容版面配置區 119">
            <a:extLst>
              <a:ext uri="{FF2B5EF4-FFF2-40B4-BE49-F238E27FC236}">
                <a16:creationId xmlns:a16="http://schemas.microsoft.com/office/drawing/2014/main" id="{900C3146-4FE7-94AF-8741-E231DD37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the Multiply-Accumulate (MAC) to reduce area:</a:t>
            </a:r>
          </a:p>
          <a:p>
            <a:pPr lvl="1"/>
            <a:r>
              <a:rPr lang="en-US" dirty="0"/>
              <a:t>One multiplication, one adder, one register</a:t>
            </a:r>
          </a:p>
          <a:p>
            <a:pPr lvl="1"/>
            <a:r>
              <a:rPr lang="en-US" dirty="0"/>
              <a:t>Requires some control logic to determine which input is inserted (FSM)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7987" y="4169468"/>
            <a:ext cx="46672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DataIn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0485" y="4329797"/>
            <a:ext cx="246379" cy="262255"/>
          </a:xfrm>
          <a:custGeom>
            <a:avLst/>
            <a:gdLst/>
            <a:ahLst/>
            <a:cxnLst/>
            <a:rect l="l" t="t" r="r" b="b"/>
            <a:pathLst>
              <a:path w="246380" h="262254">
                <a:moveTo>
                  <a:pt x="210228" y="223463"/>
                </a:moveTo>
                <a:lnTo>
                  <a:pt x="237246" y="180163"/>
                </a:lnTo>
                <a:lnTo>
                  <a:pt x="246252" y="130903"/>
                </a:lnTo>
                <a:lnTo>
                  <a:pt x="237246" y="81641"/>
                </a:lnTo>
                <a:lnTo>
                  <a:pt x="210228" y="38333"/>
                </a:lnTo>
                <a:lnTo>
                  <a:pt x="169461" y="9583"/>
                </a:lnTo>
                <a:lnTo>
                  <a:pt x="123126" y="0"/>
                </a:lnTo>
                <a:lnTo>
                  <a:pt x="76791" y="9583"/>
                </a:lnTo>
                <a:lnTo>
                  <a:pt x="36024" y="38333"/>
                </a:lnTo>
                <a:lnTo>
                  <a:pt x="9006" y="81641"/>
                </a:lnTo>
                <a:lnTo>
                  <a:pt x="0" y="130903"/>
                </a:lnTo>
                <a:lnTo>
                  <a:pt x="9006" y="180163"/>
                </a:lnTo>
                <a:lnTo>
                  <a:pt x="36024" y="223463"/>
                </a:lnTo>
                <a:lnTo>
                  <a:pt x="76791" y="252221"/>
                </a:lnTo>
                <a:lnTo>
                  <a:pt x="123126" y="261807"/>
                </a:lnTo>
                <a:lnTo>
                  <a:pt x="169461" y="252221"/>
                </a:lnTo>
                <a:lnTo>
                  <a:pt x="210228" y="223463"/>
                </a:lnTo>
                <a:close/>
              </a:path>
            </a:pathLst>
          </a:custGeom>
          <a:ln w="30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6509" y="4368129"/>
            <a:ext cx="174625" cy="185420"/>
          </a:xfrm>
          <a:custGeom>
            <a:avLst/>
            <a:gdLst/>
            <a:ahLst/>
            <a:cxnLst/>
            <a:rect l="l" t="t" r="r" b="b"/>
            <a:pathLst>
              <a:path w="174625" h="185420">
                <a:moveTo>
                  <a:pt x="174203" y="185129"/>
                </a:moveTo>
                <a:lnTo>
                  <a:pt x="0" y="0"/>
                </a:lnTo>
              </a:path>
            </a:pathLst>
          </a:custGeom>
          <a:ln w="30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7878" y="4369555"/>
            <a:ext cx="174625" cy="185420"/>
          </a:xfrm>
          <a:custGeom>
            <a:avLst/>
            <a:gdLst/>
            <a:ahLst/>
            <a:cxnLst/>
            <a:rect l="l" t="t" r="r" b="b"/>
            <a:pathLst>
              <a:path w="174625" h="185420">
                <a:moveTo>
                  <a:pt x="174067" y="0"/>
                </a:moveTo>
                <a:lnTo>
                  <a:pt x="0" y="185100"/>
                </a:lnTo>
              </a:path>
            </a:pathLst>
          </a:custGeom>
          <a:ln w="30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1375" y="446537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68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2740" y="4413016"/>
            <a:ext cx="147955" cy="104775"/>
          </a:xfrm>
          <a:custGeom>
            <a:avLst/>
            <a:gdLst/>
            <a:ahLst/>
            <a:cxnLst/>
            <a:rect l="l" t="t" r="r" b="b"/>
            <a:pathLst>
              <a:path w="147955" h="104775">
                <a:moveTo>
                  <a:pt x="0" y="0"/>
                </a:moveTo>
                <a:lnTo>
                  <a:pt x="0" y="104724"/>
                </a:lnTo>
                <a:lnTo>
                  <a:pt x="147779" y="5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7073" y="2958561"/>
            <a:ext cx="38163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3542" y="394273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211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4278" y="4181851"/>
            <a:ext cx="99060" cy="157480"/>
          </a:xfrm>
          <a:custGeom>
            <a:avLst/>
            <a:gdLst/>
            <a:ahLst/>
            <a:cxnLst/>
            <a:rect l="l" t="t" r="r" b="b"/>
            <a:pathLst>
              <a:path w="99060" h="157479">
                <a:moveTo>
                  <a:pt x="98528" y="0"/>
                </a:moveTo>
                <a:lnTo>
                  <a:pt x="0" y="0"/>
                </a:lnTo>
                <a:lnTo>
                  <a:pt x="49264" y="157028"/>
                </a:lnTo>
                <a:lnTo>
                  <a:pt x="9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598" y="4461611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069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4352" y="4409249"/>
            <a:ext cx="147955" cy="104775"/>
          </a:xfrm>
          <a:custGeom>
            <a:avLst/>
            <a:gdLst/>
            <a:ahLst/>
            <a:cxnLst/>
            <a:rect l="l" t="t" r="r" b="b"/>
            <a:pathLst>
              <a:path w="147955" h="104775">
                <a:moveTo>
                  <a:pt x="0" y="0"/>
                </a:moveTo>
                <a:lnTo>
                  <a:pt x="0" y="104724"/>
                </a:lnTo>
                <a:lnTo>
                  <a:pt x="147792" y="5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4335" y="4330706"/>
            <a:ext cx="246379" cy="262255"/>
          </a:xfrm>
          <a:custGeom>
            <a:avLst/>
            <a:gdLst/>
            <a:ahLst/>
            <a:cxnLst/>
            <a:rect l="l" t="t" r="r" b="b"/>
            <a:pathLst>
              <a:path w="246380" h="262254">
                <a:moveTo>
                  <a:pt x="246321" y="130905"/>
                </a:moveTo>
                <a:lnTo>
                  <a:pt x="236641" y="79948"/>
                </a:lnTo>
                <a:lnTo>
                  <a:pt x="210245" y="38338"/>
                </a:lnTo>
                <a:lnTo>
                  <a:pt x="171097" y="10286"/>
                </a:lnTo>
                <a:lnTo>
                  <a:pt x="123160" y="0"/>
                </a:lnTo>
                <a:lnTo>
                  <a:pt x="75224" y="10286"/>
                </a:lnTo>
                <a:lnTo>
                  <a:pt x="36075" y="38338"/>
                </a:lnTo>
                <a:lnTo>
                  <a:pt x="9679" y="79948"/>
                </a:lnTo>
                <a:lnTo>
                  <a:pt x="0" y="130905"/>
                </a:lnTo>
                <a:lnTo>
                  <a:pt x="9679" y="181856"/>
                </a:lnTo>
                <a:lnTo>
                  <a:pt x="36075" y="223466"/>
                </a:lnTo>
                <a:lnTo>
                  <a:pt x="75224" y="251522"/>
                </a:lnTo>
                <a:lnTo>
                  <a:pt x="123160" y="261811"/>
                </a:lnTo>
                <a:lnTo>
                  <a:pt x="171097" y="251522"/>
                </a:lnTo>
                <a:lnTo>
                  <a:pt x="210245" y="223466"/>
                </a:lnTo>
                <a:lnTo>
                  <a:pt x="236641" y="181856"/>
                </a:lnTo>
                <a:lnTo>
                  <a:pt x="246321" y="130905"/>
                </a:lnTo>
                <a:close/>
              </a:path>
            </a:pathLst>
          </a:custGeom>
          <a:ln w="30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4335" y="4461611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246321" y="0"/>
                </a:moveTo>
                <a:lnTo>
                  <a:pt x="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9410" y="4330720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1782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9410" y="393444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211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0146" y="4173560"/>
            <a:ext cx="99060" cy="157480"/>
          </a:xfrm>
          <a:custGeom>
            <a:avLst/>
            <a:gdLst/>
            <a:ahLst/>
            <a:cxnLst/>
            <a:rect l="l" t="t" r="r" b="b"/>
            <a:pathLst>
              <a:path w="99060" h="157479">
                <a:moveTo>
                  <a:pt x="98528" y="0"/>
                </a:moveTo>
                <a:lnTo>
                  <a:pt x="0" y="0"/>
                </a:lnTo>
                <a:lnTo>
                  <a:pt x="49264" y="157159"/>
                </a:lnTo>
                <a:lnTo>
                  <a:pt x="9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30655" y="4461611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32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6272" y="4409249"/>
            <a:ext cx="147955" cy="104775"/>
          </a:xfrm>
          <a:custGeom>
            <a:avLst/>
            <a:gdLst/>
            <a:ahLst/>
            <a:cxnLst/>
            <a:rect l="l" t="t" r="r" b="b"/>
            <a:pathLst>
              <a:path w="147954" h="104775">
                <a:moveTo>
                  <a:pt x="0" y="0"/>
                </a:moveTo>
                <a:lnTo>
                  <a:pt x="0" y="104724"/>
                </a:lnTo>
                <a:lnTo>
                  <a:pt x="147792" y="5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37634" y="4363024"/>
            <a:ext cx="254635" cy="417830"/>
          </a:xfrm>
          <a:custGeom>
            <a:avLst/>
            <a:gdLst/>
            <a:ahLst/>
            <a:cxnLst/>
            <a:rect l="l" t="t" r="r" b="b"/>
            <a:pathLst>
              <a:path w="254635" h="417829">
                <a:moveTo>
                  <a:pt x="0" y="417661"/>
                </a:moveTo>
                <a:lnTo>
                  <a:pt x="254258" y="417661"/>
                </a:lnTo>
                <a:lnTo>
                  <a:pt x="254258" y="0"/>
                </a:lnTo>
                <a:lnTo>
                  <a:pt x="0" y="0"/>
                </a:lnTo>
                <a:lnTo>
                  <a:pt x="0" y="417661"/>
                </a:lnTo>
                <a:close/>
              </a:path>
            </a:pathLst>
          </a:custGeom>
          <a:ln w="3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49676" y="4608720"/>
            <a:ext cx="62865" cy="123189"/>
          </a:xfrm>
          <a:custGeom>
            <a:avLst/>
            <a:gdLst/>
            <a:ahLst/>
            <a:cxnLst/>
            <a:rect l="l" t="t" r="r" b="b"/>
            <a:pathLst>
              <a:path w="62864" h="123189">
                <a:moveTo>
                  <a:pt x="0" y="0"/>
                </a:moveTo>
                <a:lnTo>
                  <a:pt x="62264" y="66150"/>
                </a:lnTo>
                <a:lnTo>
                  <a:pt x="0" y="122833"/>
                </a:lnTo>
              </a:path>
            </a:pathLst>
          </a:custGeom>
          <a:ln w="29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23094" y="467504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114539" y="0"/>
                </a:moveTo>
                <a:lnTo>
                  <a:pt x="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892" y="445342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222510" y="0"/>
                </a:moveTo>
                <a:lnTo>
                  <a:pt x="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4402" y="3937930"/>
            <a:ext cx="0" cy="515620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491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09411" y="3934439"/>
            <a:ext cx="998855" cy="0"/>
          </a:xfrm>
          <a:custGeom>
            <a:avLst/>
            <a:gdLst/>
            <a:ahLst/>
            <a:cxnLst/>
            <a:rect l="l" t="t" r="r" b="b"/>
            <a:pathLst>
              <a:path w="998854">
                <a:moveTo>
                  <a:pt x="998833" y="0"/>
                </a:moveTo>
                <a:lnTo>
                  <a:pt x="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9801" y="4776725"/>
            <a:ext cx="3556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1" i="0" u="none" strike="noStrike" kern="1200" cap="none" spc="-4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MAC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06814" y="4649781"/>
            <a:ext cx="1170305" cy="92075"/>
          </a:xfrm>
          <a:custGeom>
            <a:avLst/>
            <a:gdLst/>
            <a:ahLst/>
            <a:cxnLst/>
            <a:rect l="l" t="t" r="r" b="b"/>
            <a:pathLst>
              <a:path w="1170305" h="92075">
                <a:moveTo>
                  <a:pt x="0" y="0"/>
                </a:moveTo>
                <a:lnTo>
                  <a:pt x="0" y="91633"/>
                </a:lnTo>
                <a:lnTo>
                  <a:pt x="1169958" y="91633"/>
                </a:lnTo>
                <a:lnTo>
                  <a:pt x="1169958" y="0"/>
                </a:lnTo>
              </a:path>
            </a:pathLst>
          </a:custGeom>
          <a:ln w="10468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9194" y="5140683"/>
            <a:ext cx="2709545" cy="496931"/>
          </a:xfrm>
          <a:prstGeom prst="rect">
            <a:avLst/>
          </a:prstGeom>
          <a:ln w="104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0014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DataIn=X[0], 0,0,0, X[1], 0,0,0,X[2], </a:t>
            </a:r>
            <a:r>
              <a:rPr kumimoji="0" sz="1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….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45415" marR="0" lvl="0" indent="0" algn="l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Coeff= </a:t>
            </a:r>
            <a:r>
              <a:rPr kumimoji="0" sz="13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a, b, c, 0,a, b, </a:t>
            </a:r>
            <a:r>
              <a:rPr kumimoji="0" sz="13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c, </a:t>
            </a:r>
            <a:r>
              <a:rPr kumimoji="0" sz="13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</a:t>
            </a:r>
            <a:r>
              <a:rPr kumimoji="0" sz="13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3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...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2567" y="4304010"/>
            <a:ext cx="27559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67117" y="4342777"/>
            <a:ext cx="254635" cy="417830"/>
          </a:xfrm>
          <a:custGeom>
            <a:avLst/>
            <a:gdLst/>
            <a:ahLst/>
            <a:cxnLst/>
            <a:rect l="l" t="t" r="r" b="b"/>
            <a:pathLst>
              <a:path w="254635" h="417829">
                <a:moveTo>
                  <a:pt x="0" y="417661"/>
                </a:moveTo>
                <a:lnTo>
                  <a:pt x="254258" y="417661"/>
                </a:lnTo>
                <a:lnTo>
                  <a:pt x="254258" y="0"/>
                </a:lnTo>
                <a:lnTo>
                  <a:pt x="0" y="0"/>
                </a:lnTo>
                <a:lnTo>
                  <a:pt x="0" y="417661"/>
                </a:lnTo>
                <a:close/>
              </a:path>
            </a:pathLst>
          </a:custGeom>
          <a:ln w="3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79132" y="4588459"/>
            <a:ext cx="62865" cy="123189"/>
          </a:xfrm>
          <a:custGeom>
            <a:avLst/>
            <a:gdLst/>
            <a:ahLst/>
            <a:cxnLst/>
            <a:rect l="l" t="t" r="r" b="b"/>
            <a:pathLst>
              <a:path w="62865" h="123189">
                <a:moveTo>
                  <a:pt x="0" y="0"/>
                </a:moveTo>
                <a:lnTo>
                  <a:pt x="62250" y="66165"/>
                </a:lnTo>
                <a:lnTo>
                  <a:pt x="0" y="122847"/>
                </a:lnTo>
              </a:path>
            </a:pathLst>
          </a:custGeom>
          <a:ln w="29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52591" y="465479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>
                <a:moveTo>
                  <a:pt x="114525" y="0"/>
                </a:moveTo>
                <a:lnTo>
                  <a:pt x="0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53638" y="442069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001" y="0"/>
                </a:lnTo>
              </a:path>
            </a:pathLst>
          </a:custGeom>
          <a:ln w="3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19324" y="4368334"/>
            <a:ext cx="147955" cy="104775"/>
          </a:xfrm>
          <a:custGeom>
            <a:avLst/>
            <a:gdLst/>
            <a:ahLst/>
            <a:cxnLst/>
            <a:rect l="l" t="t" r="r" b="b"/>
            <a:pathLst>
              <a:path w="147955" h="104775">
                <a:moveTo>
                  <a:pt x="0" y="0"/>
                </a:moveTo>
                <a:lnTo>
                  <a:pt x="0" y="104724"/>
                </a:lnTo>
                <a:lnTo>
                  <a:pt x="147792" y="52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29975" y="3659537"/>
            <a:ext cx="393065" cy="270510"/>
          </a:xfrm>
          <a:custGeom>
            <a:avLst/>
            <a:gdLst/>
            <a:ahLst/>
            <a:cxnLst/>
            <a:rect l="l" t="t" r="r" b="b"/>
            <a:pathLst>
              <a:path w="393064" h="270510">
                <a:moveTo>
                  <a:pt x="0" y="270247"/>
                </a:moveTo>
                <a:lnTo>
                  <a:pt x="392951" y="270247"/>
                </a:lnTo>
                <a:lnTo>
                  <a:pt x="392951" y="0"/>
                </a:lnTo>
                <a:lnTo>
                  <a:pt x="0" y="0"/>
                </a:lnTo>
                <a:lnTo>
                  <a:pt x="0" y="270247"/>
                </a:lnTo>
                <a:close/>
              </a:path>
            </a:pathLst>
          </a:custGeom>
          <a:ln w="30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6160" y="3672338"/>
            <a:ext cx="116205" cy="66675"/>
          </a:xfrm>
          <a:custGeom>
            <a:avLst/>
            <a:gdLst/>
            <a:ahLst/>
            <a:cxnLst/>
            <a:rect l="l" t="t" r="r" b="b"/>
            <a:pathLst>
              <a:path w="116205" h="66675">
                <a:moveTo>
                  <a:pt x="115634" y="0"/>
                </a:moveTo>
                <a:lnTo>
                  <a:pt x="53369" y="66180"/>
                </a:lnTo>
                <a:lnTo>
                  <a:pt x="0" y="0"/>
                </a:lnTo>
              </a:path>
            </a:pathLst>
          </a:custGeom>
          <a:ln w="30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29392" y="3537794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121742"/>
                </a:moveTo>
                <a:lnTo>
                  <a:pt x="0" y="0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49576" y="322013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410"/>
                </a:lnTo>
              </a:path>
            </a:pathLst>
          </a:custGeom>
          <a:ln w="29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00312" y="3502450"/>
            <a:ext cx="99060" cy="157480"/>
          </a:xfrm>
          <a:custGeom>
            <a:avLst/>
            <a:gdLst/>
            <a:ahLst/>
            <a:cxnLst/>
            <a:rect l="l" t="t" r="r" b="b"/>
            <a:pathLst>
              <a:path w="99060" h="157479">
                <a:moveTo>
                  <a:pt x="98528" y="0"/>
                </a:moveTo>
                <a:lnTo>
                  <a:pt x="0" y="0"/>
                </a:lnTo>
                <a:lnTo>
                  <a:pt x="49264" y="157086"/>
                </a:lnTo>
                <a:lnTo>
                  <a:pt x="9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31904" y="4221088"/>
            <a:ext cx="650875" cy="244475"/>
          </a:xfrm>
          <a:custGeom>
            <a:avLst/>
            <a:gdLst/>
            <a:ahLst/>
            <a:cxnLst/>
            <a:rect l="l" t="t" r="r" b="b"/>
            <a:pathLst>
              <a:path w="650875" h="244475">
                <a:moveTo>
                  <a:pt x="548639" y="0"/>
                </a:moveTo>
                <a:lnTo>
                  <a:pt x="548639" y="61087"/>
                </a:lnTo>
                <a:lnTo>
                  <a:pt x="0" y="61087"/>
                </a:lnTo>
                <a:lnTo>
                  <a:pt x="0" y="183387"/>
                </a:lnTo>
                <a:lnTo>
                  <a:pt x="548639" y="183387"/>
                </a:lnTo>
                <a:lnTo>
                  <a:pt x="548639" y="244475"/>
                </a:lnTo>
                <a:lnTo>
                  <a:pt x="650875" y="122174"/>
                </a:lnTo>
                <a:lnTo>
                  <a:pt x="54863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31904" y="4221088"/>
            <a:ext cx="650875" cy="244475"/>
          </a:xfrm>
          <a:custGeom>
            <a:avLst/>
            <a:gdLst/>
            <a:ahLst/>
            <a:cxnLst/>
            <a:rect l="l" t="t" r="r" b="b"/>
            <a:pathLst>
              <a:path w="650875" h="244475">
                <a:moveTo>
                  <a:pt x="548639" y="244475"/>
                </a:moveTo>
                <a:lnTo>
                  <a:pt x="548639" y="183387"/>
                </a:lnTo>
                <a:lnTo>
                  <a:pt x="0" y="183387"/>
                </a:lnTo>
                <a:lnTo>
                  <a:pt x="0" y="61087"/>
                </a:lnTo>
                <a:lnTo>
                  <a:pt x="548639" y="61087"/>
                </a:lnTo>
                <a:lnTo>
                  <a:pt x="548639" y="0"/>
                </a:lnTo>
                <a:lnTo>
                  <a:pt x="650875" y="122174"/>
                </a:lnTo>
                <a:lnTo>
                  <a:pt x="548639" y="244475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80579" y="3437034"/>
            <a:ext cx="434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DataIn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95086" y="4043906"/>
            <a:ext cx="228600" cy="227965"/>
          </a:xfrm>
          <a:custGeom>
            <a:avLst/>
            <a:gdLst/>
            <a:ahLst/>
            <a:cxnLst/>
            <a:rect l="l" t="t" r="r" b="b"/>
            <a:pathLst>
              <a:path w="228600" h="227964">
                <a:moveTo>
                  <a:pt x="194733" y="194304"/>
                </a:moveTo>
                <a:lnTo>
                  <a:pt x="219831" y="156649"/>
                </a:lnTo>
                <a:lnTo>
                  <a:pt x="228197" y="113817"/>
                </a:lnTo>
                <a:lnTo>
                  <a:pt x="219831" y="70987"/>
                </a:lnTo>
                <a:lnTo>
                  <a:pt x="194733" y="33339"/>
                </a:lnTo>
                <a:lnTo>
                  <a:pt x="157024" y="8334"/>
                </a:lnTo>
                <a:lnTo>
                  <a:pt x="114098" y="0"/>
                </a:lnTo>
                <a:lnTo>
                  <a:pt x="71149" y="8334"/>
                </a:lnTo>
                <a:lnTo>
                  <a:pt x="33369" y="33339"/>
                </a:lnTo>
                <a:lnTo>
                  <a:pt x="8342" y="70987"/>
                </a:lnTo>
                <a:lnTo>
                  <a:pt x="0" y="113817"/>
                </a:lnTo>
                <a:lnTo>
                  <a:pt x="8342" y="156649"/>
                </a:lnTo>
                <a:lnTo>
                  <a:pt x="33369" y="194304"/>
                </a:lnTo>
                <a:lnTo>
                  <a:pt x="71149" y="219301"/>
                </a:lnTo>
                <a:lnTo>
                  <a:pt x="114098" y="227634"/>
                </a:lnTo>
                <a:lnTo>
                  <a:pt x="157024" y="219301"/>
                </a:lnTo>
                <a:lnTo>
                  <a:pt x="194733" y="194304"/>
                </a:lnTo>
                <a:close/>
              </a:path>
            </a:pathLst>
          </a:custGeom>
          <a:ln w="2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28456" y="4077245"/>
            <a:ext cx="161925" cy="161290"/>
          </a:xfrm>
          <a:custGeom>
            <a:avLst/>
            <a:gdLst/>
            <a:ahLst/>
            <a:cxnLst/>
            <a:rect l="l" t="t" r="r" b="b"/>
            <a:pathLst>
              <a:path w="161925" h="161289">
                <a:moveTo>
                  <a:pt x="161364" y="160965"/>
                </a:moveTo>
                <a:lnTo>
                  <a:pt x="0" y="0"/>
                </a:lnTo>
              </a:path>
            </a:pathLst>
          </a:custGeom>
          <a:ln w="2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29724" y="4078471"/>
            <a:ext cx="161925" cy="161290"/>
          </a:xfrm>
          <a:custGeom>
            <a:avLst/>
            <a:gdLst/>
            <a:ahLst/>
            <a:cxnLst/>
            <a:rect l="l" t="t" r="r" b="b"/>
            <a:pathLst>
              <a:path w="161925" h="161289">
                <a:moveTo>
                  <a:pt x="161364" y="0"/>
                </a:moveTo>
                <a:lnTo>
                  <a:pt x="0" y="160939"/>
                </a:lnTo>
              </a:path>
            </a:pathLst>
          </a:custGeom>
          <a:ln w="2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77068" y="4161787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>
                <a:moveTo>
                  <a:pt x="0" y="0"/>
                </a:moveTo>
                <a:lnTo>
                  <a:pt x="292559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58218" y="411625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0" y="0"/>
                </a:moveTo>
                <a:lnTo>
                  <a:pt x="0" y="91055"/>
                </a:lnTo>
                <a:lnTo>
                  <a:pt x="136899" y="45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37431" y="2849982"/>
            <a:ext cx="355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909201" y="370734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29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63568" y="3915255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40" h="137160">
                <a:moveTo>
                  <a:pt x="91266" y="0"/>
                </a:moveTo>
                <a:lnTo>
                  <a:pt x="0" y="0"/>
                </a:lnTo>
                <a:lnTo>
                  <a:pt x="45633" y="136557"/>
                </a:lnTo>
                <a:lnTo>
                  <a:pt x="91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43565" y="415851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17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21674" y="4112983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0" y="0"/>
                </a:moveTo>
                <a:lnTo>
                  <a:pt x="0" y="91055"/>
                </a:lnTo>
                <a:lnTo>
                  <a:pt x="136899" y="45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031270" y="4198602"/>
            <a:ext cx="228600" cy="227965"/>
          </a:xfrm>
          <a:custGeom>
            <a:avLst/>
            <a:gdLst/>
            <a:ahLst/>
            <a:cxnLst/>
            <a:rect l="l" t="t" r="r" b="b"/>
            <a:pathLst>
              <a:path w="228600" h="227964">
                <a:moveTo>
                  <a:pt x="228165" y="113818"/>
                </a:moveTo>
                <a:lnTo>
                  <a:pt x="219199" y="69518"/>
                </a:lnTo>
                <a:lnTo>
                  <a:pt x="194749" y="33339"/>
                </a:lnTo>
                <a:lnTo>
                  <a:pt x="158486" y="8945"/>
                </a:lnTo>
                <a:lnTo>
                  <a:pt x="114082" y="0"/>
                </a:lnTo>
                <a:lnTo>
                  <a:pt x="69679" y="8945"/>
                </a:lnTo>
                <a:lnTo>
                  <a:pt x="33416" y="33339"/>
                </a:lnTo>
                <a:lnTo>
                  <a:pt x="8966" y="69518"/>
                </a:lnTo>
                <a:lnTo>
                  <a:pt x="0" y="113818"/>
                </a:lnTo>
                <a:lnTo>
                  <a:pt x="8966" y="158124"/>
                </a:lnTo>
                <a:lnTo>
                  <a:pt x="33416" y="194302"/>
                </a:lnTo>
                <a:lnTo>
                  <a:pt x="69679" y="218693"/>
                </a:lnTo>
                <a:lnTo>
                  <a:pt x="114082" y="227637"/>
                </a:lnTo>
                <a:lnTo>
                  <a:pt x="158486" y="218693"/>
                </a:lnTo>
                <a:lnTo>
                  <a:pt x="194749" y="194302"/>
                </a:lnTo>
                <a:lnTo>
                  <a:pt x="219199" y="158124"/>
                </a:lnTo>
                <a:lnTo>
                  <a:pt x="228165" y="113818"/>
                </a:lnTo>
                <a:close/>
              </a:path>
            </a:pathLst>
          </a:custGeom>
          <a:ln w="2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031270" y="431241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165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7001" y="4198614"/>
            <a:ext cx="0" cy="227965"/>
          </a:xfrm>
          <a:custGeom>
            <a:avLst/>
            <a:gdLst/>
            <a:ahLst/>
            <a:cxnLst/>
            <a:rect l="l" t="t" r="r" b="b"/>
            <a:pathLst>
              <a:path h="227964">
                <a:moveTo>
                  <a:pt x="0" y="0"/>
                </a:moveTo>
                <a:lnTo>
                  <a:pt x="0" y="227612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47001" y="385417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24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101368" y="4062031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40" h="137160">
                <a:moveTo>
                  <a:pt x="91266" y="0"/>
                </a:moveTo>
                <a:lnTo>
                  <a:pt x="0" y="0"/>
                </a:lnTo>
                <a:lnTo>
                  <a:pt x="45633" y="136582"/>
                </a:lnTo>
                <a:lnTo>
                  <a:pt x="91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259437" y="4312419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811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630840" y="4266892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0" y="0"/>
                </a:moveTo>
                <a:lnTo>
                  <a:pt x="0" y="91055"/>
                </a:lnTo>
                <a:lnTo>
                  <a:pt x="136899" y="45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762543" y="4226714"/>
            <a:ext cx="235585" cy="363220"/>
          </a:xfrm>
          <a:custGeom>
            <a:avLst/>
            <a:gdLst/>
            <a:ahLst/>
            <a:cxnLst/>
            <a:rect l="l" t="t" r="r" b="b"/>
            <a:pathLst>
              <a:path w="235584" h="363220">
                <a:moveTo>
                  <a:pt x="0" y="363145"/>
                </a:moveTo>
                <a:lnTo>
                  <a:pt x="235517" y="363145"/>
                </a:lnTo>
                <a:lnTo>
                  <a:pt x="235517" y="0"/>
                </a:lnTo>
                <a:lnTo>
                  <a:pt x="0" y="0"/>
                </a:lnTo>
                <a:lnTo>
                  <a:pt x="0" y="363145"/>
                </a:lnTo>
                <a:close/>
              </a:path>
            </a:pathLst>
          </a:custGeom>
          <a:ln w="27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773698" y="4440326"/>
            <a:ext cx="57785" cy="107314"/>
          </a:xfrm>
          <a:custGeom>
            <a:avLst/>
            <a:gdLst/>
            <a:ahLst/>
            <a:cxnLst/>
            <a:rect l="l" t="t" r="r" b="b"/>
            <a:pathLst>
              <a:path w="57784" h="107314">
                <a:moveTo>
                  <a:pt x="0" y="0"/>
                </a:moveTo>
                <a:lnTo>
                  <a:pt x="57675" y="57529"/>
                </a:lnTo>
                <a:lnTo>
                  <a:pt x="0" y="106812"/>
                </a:lnTo>
              </a:path>
            </a:pathLst>
          </a:custGeom>
          <a:ln w="2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656445" y="449800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106097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998060" y="430531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468373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18456" y="3849999"/>
            <a:ext cx="0" cy="617220"/>
          </a:xfrm>
          <a:custGeom>
            <a:avLst/>
            <a:gdLst/>
            <a:ahLst/>
            <a:cxnLst/>
            <a:rect l="l" t="t" r="r" b="b"/>
            <a:pathLst>
              <a:path h="617220">
                <a:moveTo>
                  <a:pt x="0" y="0"/>
                </a:moveTo>
                <a:lnTo>
                  <a:pt x="0" y="617087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47001" y="3850000"/>
            <a:ext cx="1771650" cy="4445"/>
          </a:xfrm>
          <a:custGeom>
            <a:avLst/>
            <a:gdLst/>
            <a:ahLst/>
            <a:cxnLst/>
            <a:rect l="l" t="t" r="r" b="b"/>
            <a:pathLst>
              <a:path w="1771650" h="4445">
                <a:moveTo>
                  <a:pt x="1771454" y="0"/>
                </a:moveTo>
                <a:lnTo>
                  <a:pt x="0" y="4173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77892" y="3599914"/>
            <a:ext cx="235585" cy="363220"/>
          </a:xfrm>
          <a:custGeom>
            <a:avLst/>
            <a:gdLst/>
            <a:ahLst/>
            <a:cxnLst/>
            <a:rect l="l" t="t" r="r" b="b"/>
            <a:pathLst>
              <a:path w="235585" h="363220">
                <a:moveTo>
                  <a:pt x="0" y="363145"/>
                </a:moveTo>
                <a:lnTo>
                  <a:pt x="235517" y="363145"/>
                </a:lnTo>
                <a:lnTo>
                  <a:pt x="235517" y="0"/>
                </a:lnTo>
                <a:lnTo>
                  <a:pt x="0" y="0"/>
                </a:lnTo>
                <a:lnTo>
                  <a:pt x="0" y="363145"/>
                </a:lnTo>
                <a:close/>
              </a:path>
            </a:pathLst>
          </a:custGeom>
          <a:ln w="27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89034" y="3813577"/>
            <a:ext cx="57785" cy="107314"/>
          </a:xfrm>
          <a:custGeom>
            <a:avLst/>
            <a:gdLst/>
            <a:ahLst/>
            <a:cxnLst/>
            <a:rect l="l" t="t" r="r" b="b"/>
            <a:pathLst>
              <a:path w="57785" h="107314">
                <a:moveTo>
                  <a:pt x="0" y="0"/>
                </a:moveTo>
                <a:lnTo>
                  <a:pt x="57662" y="57541"/>
                </a:lnTo>
                <a:lnTo>
                  <a:pt x="0" y="106736"/>
                </a:lnTo>
              </a:path>
            </a:pathLst>
          </a:custGeom>
          <a:ln w="2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71819" y="387124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106071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94901" y="3667636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497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40991" y="3622108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055"/>
                </a:lnTo>
                <a:lnTo>
                  <a:pt x="136899" y="45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729837" y="3461119"/>
            <a:ext cx="364490" cy="235585"/>
          </a:xfrm>
          <a:custGeom>
            <a:avLst/>
            <a:gdLst/>
            <a:ahLst/>
            <a:cxnLst/>
            <a:rect l="l" t="t" r="r" b="b"/>
            <a:pathLst>
              <a:path w="364490" h="235585">
                <a:moveTo>
                  <a:pt x="0" y="234972"/>
                </a:moveTo>
                <a:lnTo>
                  <a:pt x="363988" y="234972"/>
                </a:lnTo>
                <a:lnTo>
                  <a:pt x="363988" y="0"/>
                </a:lnTo>
                <a:lnTo>
                  <a:pt x="0" y="0"/>
                </a:lnTo>
                <a:lnTo>
                  <a:pt x="0" y="234972"/>
                </a:lnTo>
                <a:close/>
              </a:path>
            </a:pathLst>
          </a:custGeom>
          <a:ln w="27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72682" y="3472248"/>
            <a:ext cx="107314" cy="57785"/>
          </a:xfrm>
          <a:custGeom>
            <a:avLst/>
            <a:gdLst/>
            <a:ahLst/>
            <a:cxnLst/>
            <a:rect l="l" t="t" r="r" b="b"/>
            <a:pathLst>
              <a:path w="107315" h="57785">
                <a:moveTo>
                  <a:pt x="106984" y="0"/>
                </a:moveTo>
                <a:lnTo>
                  <a:pt x="49309" y="57541"/>
                </a:lnTo>
                <a:lnTo>
                  <a:pt x="0" y="0"/>
                </a:lnTo>
              </a:path>
            </a:pathLst>
          </a:custGeom>
          <a:ln w="27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21864" y="3355267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105851"/>
                </a:moveTo>
                <a:lnTo>
                  <a:pt x="0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025819" y="307906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851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80186" y="3324535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40" h="137160">
                <a:moveTo>
                  <a:pt x="91266" y="0"/>
                </a:moveTo>
                <a:lnTo>
                  <a:pt x="0" y="0"/>
                </a:lnTo>
                <a:lnTo>
                  <a:pt x="45633" y="136582"/>
                </a:lnTo>
                <a:lnTo>
                  <a:pt x="91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95930" y="3745991"/>
            <a:ext cx="4762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multcoeff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48802" y="4260363"/>
            <a:ext cx="3937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09280" y="3915745"/>
            <a:ext cx="3994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multout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30728" y="4054857"/>
            <a:ext cx="523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accumsum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828939" y="3659615"/>
            <a:ext cx="32766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474040" y="4134584"/>
            <a:ext cx="278130" cy="665480"/>
          </a:xfrm>
          <a:custGeom>
            <a:avLst/>
            <a:gdLst/>
            <a:ahLst/>
            <a:cxnLst/>
            <a:rect l="l" t="t" r="r" b="b"/>
            <a:pathLst>
              <a:path w="278129" h="665479">
                <a:moveTo>
                  <a:pt x="0" y="0"/>
                </a:moveTo>
                <a:lnTo>
                  <a:pt x="0" y="665005"/>
                </a:lnTo>
                <a:lnTo>
                  <a:pt x="277728" y="498753"/>
                </a:lnTo>
                <a:lnTo>
                  <a:pt x="277728" y="166251"/>
                </a:lnTo>
              </a:path>
            </a:pathLst>
          </a:custGeom>
          <a:ln w="27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474040" y="4134584"/>
            <a:ext cx="278130" cy="166370"/>
          </a:xfrm>
          <a:custGeom>
            <a:avLst/>
            <a:gdLst/>
            <a:ahLst/>
            <a:cxnLst/>
            <a:rect l="l" t="t" r="r" b="b"/>
            <a:pathLst>
              <a:path w="278129" h="166370">
                <a:moveTo>
                  <a:pt x="0" y="0"/>
                </a:moveTo>
                <a:lnTo>
                  <a:pt x="277728" y="166251"/>
                </a:lnTo>
              </a:path>
            </a:pathLst>
          </a:custGeom>
          <a:ln w="27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629319" y="4706688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622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0307479" y="463333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166561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751769" y="4467086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687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437890" y="4889983"/>
            <a:ext cx="540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==</a:t>
            </a:r>
            <a:r>
              <a:rPr kumimoji="0" sz="1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529409" y="4192451"/>
            <a:ext cx="90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529409" y="4552663"/>
            <a:ext cx="90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071937" y="4627922"/>
            <a:ext cx="3130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16'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459461" y="4166200"/>
            <a:ext cx="235585" cy="363220"/>
          </a:xfrm>
          <a:custGeom>
            <a:avLst/>
            <a:gdLst/>
            <a:ahLst/>
            <a:cxnLst/>
            <a:rect l="l" t="t" r="r" b="b"/>
            <a:pathLst>
              <a:path w="235585" h="363220">
                <a:moveTo>
                  <a:pt x="0" y="363145"/>
                </a:moveTo>
                <a:lnTo>
                  <a:pt x="235517" y="363145"/>
                </a:lnTo>
                <a:lnTo>
                  <a:pt x="235517" y="0"/>
                </a:lnTo>
                <a:lnTo>
                  <a:pt x="0" y="0"/>
                </a:lnTo>
                <a:lnTo>
                  <a:pt x="0" y="363145"/>
                </a:lnTo>
                <a:close/>
              </a:path>
            </a:pathLst>
          </a:custGeom>
          <a:ln w="27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70603" y="4379813"/>
            <a:ext cx="57785" cy="107314"/>
          </a:xfrm>
          <a:custGeom>
            <a:avLst/>
            <a:gdLst/>
            <a:ahLst/>
            <a:cxnLst/>
            <a:rect l="l" t="t" r="r" b="b"/>
            <a:pathLst>
              <a:path w="57785" h="107314">
                <a:moveTo>
                  <a:pt x="0" y="0"/>
                </a:moveTo>
                <a:lnTo>
                  <a:pt x="57662" y="57529"/>
                </a:lnTo>
                <a:lnTo>
                  <a:pt x="0" y="106799"/>
                </a:lnTo>
              </a:path>
            </a:pathLst>
          </a:custGeom>
          <a:ln w="2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353388" y="443748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106071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238660" y="3724546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414" y="0"/>
                </a:moveTo>
                <a:lnTo>
                  <a:pt x="570414" y="327836"/>
                </a:lnTo>
                <a:lnTo>
                  <a:pt x="0" y="327836"/>
                </a:lnTo>
                <a:lnTo>
                  <a:pt x="0" y="498564"/>
                </a:lnTo>
                <a:lnTo>
                  <a:pt x="220801" y="498564"/>
                </a:lnTo>
              </a:path>
            </a:pathLst>
          </a:custGeom>
          <a:ln w="27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713421" y="372454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385917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459461" y="4770511"/>
            <a:ext cx="235585" cy="363220"/>
          </a:xfrm>
          <a:custGeom>
            <a:avLst/>
            <a:gdLst/>
            <a:ahLst/>
            <a:cxnLst/>
            <a:rect l="l" t="t" r="r" b="b"/>
            <a:pathLst>
              <a:path w="235585" h="363220">
                <a:moveTo>
                  <a:pt x="0" y="363145"/>
                </a:moveTo>
                <a:lnTo>
                  <a:pt x="235517" y="363145"/>
                </a:lnTo>
                <a:lnTo>
                  <a:pt x="235517" y="0"/>
                </a:lnTo>
                <a:lnTo>
                  <a:pt x="0" y="0"/>
                </a:lnTo>
                <a:lnTo>
                  <a:pt x="0" y="363145"/>
                </a:lnTo>
                <a:close/>
              </a:path>
            </a:pathLst>
          </a:custGeom>
          <a:ln w="27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470603" y="4984127"/>
            <a:ext cx="57785" cy="107314"/>
          </a:xfrm>
          <a:custGeom>
            <a:avLst/>
            <a:gdLst/>
            <a:ahLst/>
            <a:cxnLst/>
            <a:rect l="l" t="t" r="r" b="b"/>
            <a:pathLst>
              <a:path w="57785" h="107314">
                <a:moveTo>
                  <a:pt x="0" y="0"/>
                </a:moveTo>
                <a:lnTo>
                  <a:pt x="57662" y="57529"/>
                </a:lnTo>
                <a:lnTo>
                  <a:pt x="0" y="106812"/>
                </a:lnTo>
              </a:path>
            </a:pathLst>
          </a:custGeom>
          <a:ln w="2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353388" y="5041808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106071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238660" y="4328899"/>
            <a:ext cx="570865" cy="499109"/>
          </a:xfrm>
          <a:custGeom>
            <a:avLst/>
            <a:gdLst/>
            <a:ahLst/>
            <a:cxnLst/>
            <a:rect l="l" t="t" r="r" b="b"/>
            <a:pathLst>
              <a:path w="570864" h="499110">
                <a:moveTo>
                  <a:pt x="570414" y="0"/>
                </a:moveTo>
                <a:lnTo>
                  <a:pt x="570414" y="327798"/>
                </a:lnTo>
                <a:lnTo>
                  <a:pt x="0" y="327798"/>
                </a:lnTo>
                <a:lnTo>
                  <a:pt x="0" y="498526"/>
                </a:lnTo>
                <a:lnTo>
                  <a:pt x="220801" y="498526"/>
                </a:lnTo>
              </a:path>
            </a:pathLst>
          </a:custGeom>
          <a:ln w="27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13421" y="4328898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385917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99339" y="3340976"/>
            <a:ext cx="278130" cy="1576070"/>
          </a:xfrm>
          <a:custGeom>
            <a:avLst/>
            <a:gdLst/>
            <a:ahLst/>
            <a:cxnLst/>
            <a:rect l="l" t="t" r="r" b="b"/>
            <a:pathLst>
              <a:path w="278129" h="1576070">
                <a:moveTo>
                  <a:pt x="0" y="0"/>
                </a:moveTo>
                <a:lnTo>
                  <a:pt x="0" y="1575593"/>
                </a:lnTo>
                <a:lnTo>
                  <a:pt x="277728" y="1409342"/>
                </a:lnTo>
                <a:lnTo>
                  <a:pt x="277728" y="153655"/>
                </a:lnTo>
              </a:path>
            </a:pathLst>
          </a:custGeom>
          <a:ln w="2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099339" y="3328456"/>
            <a:ext cx="278130" cy="166370"/>
          </a:xfrm>
          <a:custGeom>
            <a:avLst/>
            <a:gdLst/>
            <a:ahLst/>
            <a:cxnLst/>
            <a:rect l="l" t="t" r="r" b="b"/>
            <a:pathLst>
              <a:path w="278129" h="166369">
                <a:moveTo>
                  <a:pt x="0" y="0"/>
                </a:moveTo>
                <a:lnTo>
                  <a:pt x="277728" y="166175"/>
                </a:lnTo>
              </a:path>
            </a:pathLst>
          </a:custGeom>
          <a:ln w="27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54618" y="4823669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622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27583" y="5032431"/>
            <a:ext cx="2927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245657" y="3426340"/>
            <a:ext cx="854075" cy="241300"/>
          </a:xfrm>
          <a:custGeom>
            <a:avLst/>
            <a:gdLst/>
            <a:ahLst/>
            <a:cxnLst/>
            <a:rect l="l" t="t" r="r" b="b"/>
            <a:pathLst>
              <a:path w="854075" h="241300">
                <a:moveTo>
                  <a:pt x="853682" y="0"/>
                </a:moveTo>
                <a:lnTo>
                  <a:pt x="0" y="0"/>
                </a:lnTo>
                <a:lnTo>
                  <a:pt x="8556" y="241295"/>
                </a:lnTo>
              </a:path>
            </a:pathLst>
          </a:custGeom>
          <a:ln w="2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790948" y="3490782"/>
            <a:ext cx="1816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813448" y="4104176"/>
            <a:ext cx="1816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641575" y="4629008"/>
            <a:ext cx="47053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X2</a:t>
            </a:r>
            <a:r>
              <a:rPr kumimoji="0" sz="1200" b="0" i="0" u="heavy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470870" y="3966979"/>
            <a:ext cx="278130" cy="665480"/>
          </a:xfrm>
          <a:custGeom>
            <a:avLst/>
            <a:gdLst/>
            <a:ahLst/>
            <a:cxnLst/>
            <a:rect l="l" t="t" r="r" b="b"/>
            <a:pathLst>
              <a:path w="278129" h="665479">
                <a:moveTo>
                  <a:pt x="0" y="0"/>
                </a:moveTo>
                <a:lnTo>
                  <a:pt x="0" y="665043"/>
                </a:lnTo>
                <a:lnTo>
                  <a:pt x="277728" y="498791"/>
                </a:lnTo>
                <a:lnTo>
                  <a:pt x="277728" y="166289"/>
                </a:lnTo>
              </a:path>
            </a:pathLst>
          </a:custGeom>
          <a:ln w="27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470870" y="3966979"/>
            <a:ext cx="278130" cy="166370"/>
          </a:xfrm>
          <a:custGeom>
            <a:avLst/>
            <a:gdLst/>
            <a:ahLst/>
            <a:cxnLst/>
            <a:rect l="l" t="t" r="r" b="b"/>
            <a:pathLst>
              <a:path w="278129" h="166370">
                <a:moveTo>
                  <a:pt x="0" y="0"/>
                </a:moveTo>
                <a:lnTo>
                  <a:pt x="277728" y="166289"/>
                </a:lnTo>
              </a:path>
            </a:pathLst>
          </a:custGeom>
          <a:ln w="27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626149" y="4539122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622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304309" y="4465771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166561" y="0"/>
                </a:moveTo>
                <a:lnTo>
                  <a:pt x="0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748599" y="430847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0" y="0"/>
                </a:moveTo>
                <a:lnTo>
                  <a:pt x="286094" y="0"/>
                </a:lnTo>
              </a:path>
            </a:pathLst>
          </a:custGeom>
          <a:ln w="2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434720" y="4722417"/>
            <a:ext cx="540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==</a:t>
            </a:r>
            <a:r>
              <a:rPr kumimoji="0" sz="1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526239" y="4024885"/>
            <a:ext cx="90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526239" y="4385096"/>
            <a:ext cx="90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068767" y="4460355"/>
            <a:ext cx="3130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16'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1EE245-42D9-AA95-FED5-D0FB0378C228}"/>
              </a:ext>
            </a:extLst>
          </p:cNvPr>
          <p:cNvSpPr/>
          <p:nvPr/>
        </p:nvSpPr>
        <p:spPr>
          <a:xfrm>
            <a:off x="1415480" y="2852936"/>
            <a:ext cx="381642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7DD67A7-454F-0EF3-020F-D5EE176709BF}"/>
              </a:ext>
            </a:extLst>
          </p:cNvPr>
          <p:cNvSpPr/>
          <p:nvPr/>
        </p:nvSpPr>
        <p:spPr>
          <a:xfrm>
            <a:off x="7537755" y="2852936"/>
            <a:ext cx="381642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Analysis of area cost</a:t>
            </a:r>
          </a:p>
          <a:p>
            <a:r>
              <a:rPr lang="en-US" altLang="zh-TW" dirty="0"/>
              <a:t>Algorithm: Complexity reduction</a:t>
            </a:r>
          </a:p>
          <a:p>
            <a:r>
              <a:rPr lang="en-US" altLang="zh-TW" dirty="0"/>
              <a:t>Architecture: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36544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Sharing: Area Reduction 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3512" y="1412776"/>
            <a:ext cx="4567555" cy="4401185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 marR="287909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module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sharing(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[15:0] Out,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clk,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datain,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X[0]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coeffA,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coeffB, coeffC);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coeffs for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low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pass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filter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input/output</a:t>
            </a:r>
            <a:r>
              <a:rPr kumimoji="0" sz="1400" b="0" i="0" u="none" strike="noStrike" kern="1200" cap="none" spc="3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samples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X0, X1,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X2;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23812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[2:0]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state;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holds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for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sequencing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through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mults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[15:0] accum;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accumulates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multiplier</a:t>
            </a:r>
            <a:r>
              <a:rPr kumimoji="0" sz="1400" b="0" i="0" u="none" strike="noStrike" kern="1200" cap="none" spc="5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[15:0]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accumsum;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14859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[15:0] multout;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multiplier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[7:0]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multcoeff;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multout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=(state==0)?16'b0:multcoeff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</a:t>
            </a:r>
            <a:r>
              <a:rPr kumimoji="0" sz="1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clearing and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loading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accumulator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(state==0)?16'b0:accumsum;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@(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posedge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accumsum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multout;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7873" y="1387288"/>
            <a:ext cx="4008754" cy="5263515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posedge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clk)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(state)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89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X0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datain;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X0; X2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1536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datain;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multcoeff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coeffA;  state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1;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4584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 &lt;=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accumsum;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89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433705" lvl="0" indent="-5975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A*X[0]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B*X[1]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X1;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multcoeff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coeffB;  state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2;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489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436880" lvl="0" indent="-5581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B*X[1]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C*X[2]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multdat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X2;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multcoeff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coeffC; 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3;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8831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749300" lvl="0" indent="-5181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begin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// C*X[2]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load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0;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8320" marR="296100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064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&lt;= 0;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075" marR="2880360" lvl="0" indent="43560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ase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end  endmodule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Resource Sharing: Area Reduction</a:t>
            </a:r>
            <a:r>
              <a:rPr spc="-110" dirty="0"/>
              <a:t> </a:t>
            </a:r>
            <a:r>
              <a:rPr spc="-5" dirty="0"/>
              <a:t>Technique</a:t>
            </a:r>
          </a:p>
        </p:txBody>
      </p:sp>
      <p:pic>
        <p:nvPicPr>
          <p:cNvPr id="494" name="圖片 493">
            <a:extLst>
              <a:ext uri="{FF2B5EF4-FFF2-40B4-BE49-F238E27FC236}">
                <a16:creationId xmlns:a16="http://schemas.microsoft.com/office/drawing/2014/main" id="{CDF88447-8718-7B81-2281-D03984BE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12776"/>
            <a:ext cx="11327904" cy="51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2104" y="3501008"/>
            <a:ext cx="3222625" cy="2876550"/>
          </a:xfrm>
          <a:custGeom>
            <a:avLst/>
            <a:gdLst/>
            <a:ahLst/>
            <a:cxnLst/>
            <a:rect l="l" t="t" r="r" b="b"/>
            <a:pathLst>
              <a:path w="3222625" h="2876550">
                <a:moveTo>
                  <a:pt x="0" y="479298"/>
                </a:moveTo>
                <a:lnTo>
                  <a:pt x="2475" y="430299"/>
                </a:lnTo>
                <a:lnTo>
                  <a:pt x="9739" y="382714"/>
                </a:lnTo>
                <a:lnTo>
                  <a:pt x="21552" y="336784"/>
                </a:lnTo>
                <a:lnTo>
                  <a:pt x="37673" y="292750"/>
                </a:lnTo>
                <a:lnTo>
                  <a:pt x="57860" y="250854"/>
                </a:lnTo>
                <a:lnTo>
                  <a:pt x="81874" y="211335"/>
                </a:lnTo>
                <a:lnTo>
                  <a:pt x="109472" y="174436"/>
                </a:lnTo>
                <a:lnTo>
                  <a:pt x="140414" y="140398"/>
                </a:lnTo>
                <a:lnTo>
                  <a:pt x="174459" y="109461"/>
                </a:lnTo>
                <a:lnTo>
                  <a:pt x="211366" y="81867"/>
                </a:lnTo>
                <a:lnTo>
                  <a:pt x="250895" y="57856"/>
                </a:lnTo>
                <a:lnTo>
                  <a:pt x="292804" y="37671"/>
                </a:lnTo>
                <a:lnTo>
                  <a:pt x="336852" y="21551"/>
                </a:lnTo>
                <a:lnTo>
                  <a:pt x="382799" y="9739"/>
                </a:lnTo>
                <a:lnTo>
                  <a:pt x="430403" y="2475"/>
                </a:lnTo>
                <a:lnTo>
                  <a:pt x="479425" y="0"/>
                </a:lnTo>
                <a:lnTo>
                  <a:pt x="2742818" y="0"/>
                </a:lnTo>
                <a:lnTo>
                  <a:pt x="2791840" y="2475"/>
                </a:lnTo>
                <a:lnTo>
                  <a:pt x="2839444" y="9739"/>
                </a:lnTo>
                <a:lnTo>
                  <a:pt x="2885391" y="21551"/>
                </a:lnTo>
                <a:lnTo>
                  <a:pt x="2929439" y="37671"/>
                </a:lnTo>
                <a:lnTo>
                  <a:pt x="2971348" y="57856"/>
                </a:lnTo>
                <a:lnTo>
                  <a:pt x="3010877" y="81867"/>
                </a:lnTo>
                <a:lnTo>
                  <a:pt x="3047784" y="109461"/>
                </a:lnTo>
                <a:lnTo>
                  <a:pt x="3081829" y="140398"/>
                </a:lnTo>
                <a:lnTo>
                  <a:pt x="3112771" y="174436"/>
                </a:lnTo>
                <a:lnTo>
                  <a:pt x="3140369" y="211335"/>
                </a:lnTo>
                <a:lnTo>
                  <a:pt x="3164383" y="250854"/>
                </a:lnTo>
                <a:lnTo>
                  <a:pt x="3184570" y="292750"/>
                </a:lnTo>
                <a:lnTo>
                  <a:pt x="3200691" y="336784"/>
                </a:lnTo>
                <a:lnTo>
                  <a:pt x="3212504" y="382714"/>
                </a:lnTo>
                <a:lnTo>
                  <a:pt x="3219768" y="430299"/>
                </a:lnTo>
                <a:lnTo>
                  <a:pt x="3222243" y="479298"/>
                </a:lnTo>
                <a:lnTo>
                  <a:pt x="3222243" y="2396871"/>
                </a:lnTo>
                <a:lnTo>
                  <a:pt x="3219768" y="2445889"/>
                </a:lnTo>
                <a:lnTo>
                  <a:pt x="3212504" y="2493492"/>
                </a:lnTo>
                <a:lnTo>
                  <a:pt x="3200691" y="2539437"/>
                </a:lnTo>
                <a:lnTo>
                  <a:pt x="3184570" y="2583484"/>
                </a:lnTo>
                <a:lnTo>
                  <a:pt x="3164383" y="2625391"/>
                </a:lnTo>
                <a:lnTo>
                  <a:pt x="3140369" y="2664919"/>
                </a:lnTo>
                <a:lnTo>
                  <a:pt x="3112771" y="2701825"/>
                </a:lnTo>
                <a:lnTo>
                  <a:pt x="3081829" y="2735870"/>
                </a:lnTo>
                <a:lnTo>
                  <a:pt x="3047784" y="2766812"/>
                </a:lnTo>
                <a:lnTo>
                  <a:pt x="3010877" y="2794409"/>
                </a:lnTo>
                <a:lnTo>
                  <a:pt x="2971348" y="2818422"/>
                </a:lnTo>
                <a:lnTo>
                  <a:pt x="2929439" y="2838610"/>
                </a:lnTo>
                <a:lnTo>
                  <a:pt x="2885391" y="2854730"/>
                </a:lnTo>
                <a:lnTo>
                  <a:pt x="2839444" y="2866543"/>
                </a:lnTo>
                <a:lnTo>
                  <a:pt x="2791840" y="2873808"/>
                </a:lnTo>
                <a:lnTo>
                  <a:pt x="2742818" y="2876283"/>
                </a:lnTo>
                <a:lnTo>
                  <a:pt x="479425" y="2876283"/>
                </a:lnTo>
                <a:lnTo>
                  <a:pt x="430403" y="2873808"/>
                </a:lnTo>
                <a:lnTo>
                  <a:pt x="382799" y="2866543"/>
                </a:lnTo>
                <a:lnTo>
                  <a:pt x="336852" y="2854730"/>
                </a:lnTo>
                <a:lnTo>
                  <a:pt x="292804" y="2838610"/>
                </a:lnTo>
                <a:lnTo>
                  <a:pt x="250895" y="2818422"/>
                </a:lnTo>
                <a:lnTo>
                  <a:pt x="211366" y="2794409"/>
                </a:lnTo>
                <a:lnTo>
                  <a:pt x="174459" y="2766812"/>
                </a:lnTo>
                <a:lnTo>
                  <a:pt x="140414" y="2735870"/>
                </a:lnTo>
                <a:lnTo>
                  <a:pt x="109472" y="2701825"/>
                </a:lnTo>
                <a:lnTo>
                  <a:pt x="81874" y="2664919"/>
                </a:lnTo>
                <a:lnTo>
                  <a:pt x="57860" y="2625391"/>
                </a:lnTo>
                <a:lnTo>
                  <a:pt x="37673" y="2583484"/>
                </a:lnTo>
                <a:lnTo>
                  <a:pt x="21552" y="2539437"/>
                </a:lnTo>
                <a:lnTo>
                  <a:pt x="9739" y="2493492"/>
                </a:lnTo>
                <a:lnTo>
                  <a:pt x="2475" y="2445889"/>
                </a:lnTo>
                <a:lnTo>
                  <a:pt x="0" y="2396871"/>
                </a:lnTo>
                <a:lnTo>
                  <a:pt x="0" y="479298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1493" y="3406646"/>
            <a:ext cx="4096385" cy="2876550"/>
          </a:xfrm>
          <a:custGeom>
            <a:avLst/>
            <a:gdLst/>
            <a:ahLst/>
            <a:cxnLst/>
            <a:rect l="l" t="t" r="r" b="b"/>
            <a:pathLst>
              <a:path w="4096385" h="2876550">
                <a:moveTo>
                  <a:pt x="0" y="479425"/>
                </a:moveTo>
                <a:lnTo>
                  <a:pt x="2475" y="430403"/>
                </a:lnTo>
                <a:lnTo>
                  <a:pt x="9740" y="382799"/>
                </a:lnTo>
                <a:lnTo>
                  <a:pt x="21553" y="336852"/>
                </a:lnTo>
                <a:lnTo>
                  <a:pt x="37674" y="292804"/>
                </a:lnTo>
                <a:lnTo>
                  <a:pt x="57862" y="250895"/>
                </a:lnTo>
                <a:lnTo>
                  <a:pt x="81876" y="211366"/>
                </a:lnTo>
                <a:lnTo>
                  <a:pt x="109474" y="174459"/>
                </a:lnTo>
                <a:lnTo>
                  <a:pt x="140415" y="140414"/>
                </a:lnTo>
                <a:lnTo>
                  <a:pt x="174460" y="109472"/>
                </a:lnTo>
                <a:lnTo>
                  <a:pt x="211366" y="81874"/>
                </a:lnTo>
                <a:lnTo>
                  <a:pt x="250892" y="57860"/>
                </a:lnTo>
                <a:lnTo>
                  <a:pt x="292799" y="37673"/>
                </a:lnTo>
                <a:lnTo>
                  <a:pt x="336843" y="21552"/>
                </a:lnTo>
                <a:lnTo>
                  <a:pt x="382786" y="9739"/>
                </a:lnTo>
                <a:lnTo>
                  <a:pt x="430385" y="2475"/>
                </a:lnTo>
                <a:lnTo>
                  <a:pt x="479399" y="0"/>
                </a:lnTo>
                <a:lnTo>
                  <a:pt x="3616591" y="0"/>
                </a:lnTo>
                <a:lnTo>
                  <a:pt x="3665612" y="2475"/>
                </a:lnTo>
                <a:lnTo>
                  <a:pt x="3713217" y="9739"/>
                </a:lnTo>
                <a:lnTo>
                  <a:pt x="3759163" y="21552"/>
                </a:lnTo>
                <a:lnTo>
                  <a:pt x="3803212" y="37673"/>
                </a:lnTo>
                <a:lnTo>
                  <a:pt x="3845121" y="57860"/>
                </a:lnTo>
                <a:lnTo>
                  <a:pt x="3884649" y="81874"/>
                </a:lnTo>
                <a:lnTo>
                  <a:pt x="3921557" y="109472"/>
                </a:lnTo>
                <a:lnTo>
                  <a:pt x="3955602" y="140414"/>
                </a:lnTo>
                <a:lnTo>
                  <a:pt x="3986544" y="174459"/>
                </a:lnTo>
                <a:lnTo>
                  <a:pt x="4014142" y="211366"/>
                </a:lnTo>
                <a:lnTo>
                  <a:pt x="4038155" y="250895"/>
                </a:lnTo>
                <a:lnTo>
                  <a:pt x="4058343" y="292804"/>
                </a:lnTo>
                <a:lnTo>
                  <a:pt x="4074464" y="336852"/>
                </a:lnTo>
                <a:lnTo>
                  <a:pt x="4086277" y="382799"/>
                </a:lnTo>
                <a:lnTo>
                  <a:pt x="4093541" y="430403"/>
                </a:lnTo>
                <a:lnTo>
                  <a:pt x="4096016" y="479425"/>
                </a:lnTo>
                <a:lnTo>
                  <a:pt x="4096016" y="2396871"/>
                </a:lnTo>
                <a:lnTo>
                  <a:pt x="4093541" y="2445892"/>
                </a:lnTo>
                <a:lnTo>
                  <a:pt x="4086277" y="2493496"/>
                </a:lnTo>
                <a:lnTo>
                  <a:pt x="4074464" y="2539444"/>
                </a:lnTo>
                <a:lnTo>
                  <a:pt x="4058343" y="2583493"/>
                </a:lnTo>
                <a:lnTo>
                  <a:pt x="4038155" y="2625403"/>
                </a:lnTo>
                <a:lnTo>
                  <a:pt x="4014142" y="2664933"/>
                </a:lnTo>
                <a:lnTo>
                  <a:pt x="3986544" y="2701841"/>
                </a:lnTo>
                <a:lnTo>
                  <a:pt x="3955602" y="2735887"/>
                </a:lnTo>
                <a:lnTo>
                  <a:pt x="3921557" y="2766831"/>
                </a:lnTo>
                <a:lnTo>
                  <a:pt x="3884649" y="2794430"/>
                </a:lnTo>
                <a:lnTo>
                  <a:pt x="3845121" y="2818444"/>
                </a:lnTo>
                <a:lnTo>
                  <a:pt x="3803212" y="2838633"/>
                </a:lnTo>
                <a:lnTo>
                  <a:pt x="3759163" y="2854754"/>
                </a:lnTo>
                <a:lnTo>
                  <a:pt x="3713217" y="2866568"/>
                </a:lnTo>
                <a:lnTo>
                  <a:pt x="3665612" y="2873833"/>
                </a:lnTo>
                <a:lnTo>
                  <a:pt x="3616591" y="2876308"/>
                </a:lnTo>
                <a:lnTo>
                  <a:pt x="479399" y="2876308"/>
                </a:lnTo>
                <a:lnTo>
                  <a:pt x="430385" y="2873833"/>
                </a:lnTo>
                <a:lnTo>
                  <a:pt x="382786" y="2866568"/>
                </a:lnTo>
                <a:lnTo>
                  <a:pt x="336843" y="2854754"/>
                </a:lnTo>
                <a:lnTo>
                  <a:pt x="292799" y="2838633"/>
                </a:lnTo>
                <a:lnTo>
                  <a:pt x="250892" y="2818444"/>
                </a:lnTo>
                <a:lnTo>
                  <a:pt x="211366" y="2794430"/>
                </a:lnTo>
                <a:lnTo>
                  <a:pt x="174460" y="2766831"/>
                </a:lnTo>
                <a:lnTo>
                  <a:pt x="140415" y="2735887"/>
                </a:lnTo>
                <a:lnTo>
                  <a:pt x="109474" y="2701841"/>
                </a:lnTo>
                <a:lnTo>
                  <a:pt x="81876" y="2664933"/>
                </a:lnTo>
                <a:lnTo>
                  <a:pt x="57862" y="2625403"/>
                </a:lnTo>
                <a:lnTo>
                  <a:pt x="37674" y="2583493"/>
                </a:lnTo>
                <a:lnTo>
                  <a:pt x="21553" y="2539444"/>
                </a:lnTo>
                <a:lnTo>
                  <a:pt x="9740" y="2493496"/>
                </a:lnTo>
                <a:lnTo>
                  <a:pt x="2475" y="2445892"/>
                </a:lnTo>
                <a:lnTo>
                  <a:pt x="0" y="2396871"/>
                </a:lnTo>
                <a:lnTo>
                  <a:pt x="0" y="479425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Sharing: Area Reduction Technique</a:t>
            </a:r>
          </a:p>
        </p:txBody>
      </p:sp>
      <p:sp>
        <p:nvSpPr>
          <p:cNvPr id="99" name="內容版面配置區 98">
            <a:extLst>
              <a:ext uri="{FF2B5EF4-FFF2-40B4-BE49-F238E27FC236}">
                <a16:creationId xmlns:a16="http://schemas.microsoft.com/office/drawing/2014/main" id="{24A763CE-4CF6-E81D-A1ED-E76F259D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HDL coding style can force a specific topology to be synthesized</a:t>
            </a:r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2451391" y="3976067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271" y="3976067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8939" y="5157424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727501" y="0"/>
                </a:moveTo>
                <a:lnTo>
                  <a:pt x="436493" y="0"/>
                </a:lnTo>
                <a:lnTo>
                  <a:pt x="363756" y="72643"/>
                </a:lnTo>
                <a:lnTo>
                  <a:pt x="290995" y="0"/>
                </a:lnTo>
                <a:lnTo>
                  <a:pt x="0" y="0"/>
                </a:lnTo>
                <a:lnTo>
                  <a:pt x="218246" y="363217"/>
                </a:lnTo>
                <a:lnTo>
                  <a:pt x="509254" y="363217"/>
                </a:lnTo>
                <a:lnTo>
                  <a:pt x="727501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9035" y="5348108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222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2695" y="5293625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2755" y="4866816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608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2636" y="4642774"/>
            <a:ext cx="0" cy="509270"/>
          </a:xfrm>
          <a:custGeom>
            <a:avLst/>
            <a:gdLst/>
            <a:ahLst/>
            <a:cxnLst/>
            <a:rect l="l" t="t" r="r" b="b"/>
            <a:pathLst>
              <a:path h="509270">
                <a:moveTo>
                  <a:pt x="0" y="0"/>
                </a:moveTo>
                <a:lnTo>
                  <a:pt x="0" y="50895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2695" y="552064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3524" y="3718109"/>
            <a:ext cx="91821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925" algn="l"/>
                <a:tab pos="793750" algn="l"/>
              </a:tabLst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	</a:t>
            </a:r>
            <a:r>
              <a:rPr kumimoji="0" sz="2400" b="0" i="0" u="none" strike="noStrike" kern="1200" cap="none" spc="22" normalizeH="0" baseline="173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	C</a:t>
            </a:r>
            <a:endParaRPr kumimoji="0" sz="2400" b="0" i="0" u="none" strike="noStrike" kern="1200" cap="none" spc="0" normalizeH="0" baseline="1736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6440" y="3966959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513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52755" y="486681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157183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7586" y="4258801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290995" y="0"/>
                </a:moveTo>
                <a:lnTo>
                  <a:pt x="0" y="0"/>
                </a:lnTo>
                <a:lnTo>
                  <a:pt x="218246" y="363217"/>
                </a:lnTo>
                <a:lnTo>
                  <a:pt x="509242" y="363217"/>
                </a:lnTo>
                <a:lnTo>
                  <a:pt x="683840" y="72643"/>
                </a:lnTo>
                <a:lnTo>
                  <a:pt x="363744" y="72643"/>
                </a:lnTo>
                <a:lnTo>
                  <a:pt x="290995" y="0"/>
                </a:lnTo>
                <a:close/>
              </a:path>
              <a:path w="727710" h="363220">
                <a:moveTo>
                  <a:pt x="727489" y="0"/>
                </a:moveTo>
                <a:lnTo>
                  <a:pt x="436493" y="0"/>
                </a:lnTo>
                <a:lnTo>
                  <a:pt x="363744" y="72643"/>
                </a:lnTo>
                <a:lnTo>
                  <a:pt x="683840" y="72643"/>
                </a:lnTo>
                <a:lnTo>
                  <a:pt x="727489" y="0"/>
                </a:lnTo>
                <a:close/>
              </a:path>
            </a:pathLst>
          </a:custGeom>
          <a:solidFill>
            <a:srgbClr val="9191B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7586" y="4258801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0" y="0"/>
                </a:moveTo>
                <a:lnTo>
                  <a:pt x="290995" y="0"/>
                </a:lnTo>
                <a:lnTo>
                  <a:pt x="363744" y="72643"/>
                </a:lnTo>
                <a:lnTo>
                  <a:pt x="436493" y="0"/>
                </a:lnTo>
                <a:lnTo>
                  <a:pt x="727489" y="0"/>
                </a:lnTo>
                <a:lnTo>
                  <a:pt x="509242" y="363217"/>
                </a:lnTo>
                <a:lnTo>
                  <a:pt x="218246" y="363217"/>
                </a:lnTo>
                <a:lnTo>
                  <a:pt x="0" y="0"/>
                </a:lnTo>
                <a:close/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85084" y="4463817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211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48733" y="4409277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02443" y="3980334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2323" y="3980334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4611" y="3722375"/>
            <a:ext cx="14605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8311" y="3714303"/>
            <a:ext cx="13906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39968" y="5161679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727489" y="0"/>
                </a:moveTo>
                <a:lnTo>
                  <a:pt x="436493" y="0"/>
                </a:lnTo>
                <a:lnTo>
                  <a:pt x="363744" y="72643"/>
                </a:lnTo>
                <a:lnTo>
                  <a:pt x="290995" y="0"/>
                </a:lnTo>
                <a:lnTo>
                  <a:pt x="0" y="0"/>
                </a:lnTo>
                <a:lnTo>
                  <a:pt x="218246" y="363217"/>
                </a:lnTo>
                <a:lnTo>
                  <a:pt x="509242" y="363217"/>
                </a:lnTo>
                <a:lnTo>
                  <a:pt x="727489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0087" y="535236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245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03713" y="5297880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3830" y="487108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97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03711" y="4647040"/>
            <a:ext cx="0" cy="509270"/>
          </a:xfrm>
          <a:custGeom>
            <a:avLst/>
            <a:gdLst/>
            <a:ahLst/>
            <a:cxnLst/>
            <a:rect l="l" t="t" r="r" b="b"/>
            <a:pathLst>
              <a:path h="509270">
                <a:moveTo>
                  <a:pt x="0" y="0"/>
                </a:moveTo>
                <a:lnTo>
                  <a:pt x="0" y="508943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03713" y="5524897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67458" y="3971225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513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03830" y="487108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157160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38580" y="4263067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291111" y="0"/>
                </a:moveTo>
                <a:lnTo>
                  <a:pt x="0" y="0"/>
                </a:lnTo>
                <a:lnTo>
                  <a:pt x="218362" y="363217"/>
                </a:lnTo>
                <a:lnTo>
                  <a:pt x="509358" y="363217"/>
                </a:lnTo>
                <a:lnTo>
                  <a:pt x="683955" y="72643"/>
                </a:lnTo>
                <a:lnTo>
                  <a:pt x="363860" y="72643"/>
                </a:lnTo>
                <a:lnTo>
                  <a:pt x="291111" y="0"/>
                </a:lnTo>
                <a:close/>
              </a:path>
              <a:path w="727710" h="363220">
                <a:moveTo>
                  <a:pt x="727605" y="0"/>
                </a:moveTo>
                <a:lnTo>
                  <a:pt x="436609" y="0"/>
                </a:lnTo>
                <a:lnTo>
                  <a:pt x="363860" y="72643"/>
                </a:lnTo>
                <a:lnTo>
                  <a:pt x="683955" y="72643"/>
                </a:lnTo>
                <a:lnTo>
                  <a:pt x="727605" y="0"/>
                </a:lnTo>
                <a:close/>
              </a:path>
            </a:pathLst>
          </a:custGeom>
          <a:solidFill>
            <a:srgbClr val="9191B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38580" y="4263067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0" y="0"/>
                </a:moveTo>
                <a:lnTo>
                  <a:pt x="291111" y="0"/>
                </a:lnTo>
                <a:lnTo>
                  <a:pt x="363860" y="72643"/>
                </a:lnTo>
                <a:lnTo>
                  <a:pt x="436609" y="0"/>
                </a:lnTo>
                <a:lnTo>
                  <a:pt x="727605" y="0"/>
                </a:lnTo>
                <a:lnTo>
                  <a:pt x="509358" y="363217"/>
                </a:lnTo>
                <a:lnTo>
                  <a:pt x="218362" y="363217"/>
                </a:lnTo>
                <a:lnTo>
                  <a:pt x="0" y="0"/>
                </a:lnTo>
                <a:close/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36159" y="446808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245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785" y="44135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22200" y="398044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22081" y="398044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97482" y="3722606"/>
            <a:ext cx="59309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59105" algn="l"/>
              </a:tabLst>
              <a:defRPr/>
            </a:pPr>
            <a:r>
              <a:rPr kumimoji="0" sz="2400" b="0" i="0" u="none" strike="noStrike" kern="1200" cap="none" spc="30" normalizeH="0" baseline="173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	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48069" y="3714534"/>
            <a:ext cx="13906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59725" y="5161887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727489" y="0"/>
                </a:moveTo>
                <a:lnTo>
                  <a:pt x="436493" y="0"/>
                </a:lnTo>
                <a:lnTo>
                  <a:pt x="363744" y="72643"/>
                </a:lnTo>
                <a:lnTo>
                  <a:pt x="290995" y="0"/>
                </a:lnTo>
                <a:lnTo>
                  <a:pt x="0" y="0"/>
                </a:lnTo>
                <a:lnTo>
                  <a:pt x="218246" y="363217"/>
                </a:lnTo>
                <a:lnTo>
                  <a:pt x="509242" y="363217"/>
                </a:lnTo>
                <a:lnTo>
                  <a:pt x="727489" y="0"/>
                </a:lnTo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59845" y="5352582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118245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3470" y="5298099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23588" y="4871313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23468" y="4647271"/>
            <a:ext cx="0" cy="509270"/>
          </a:xfrm>
          <a:custGeom>
            <a:avLst/>
            <a:gdLst/>
            <a:ahLst/>
            <a:cxnLst/>
            <a:rect l="l" t="t" r="r" b="b"/>
            <a:pathLst>
              <a:path h="509270">
                <a:moveTo>
                  <a:pt x="0" y="0"/>
                </a:moveTo>
                <a:lnTo>
                  <a:pt x="0" y="508931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23470" y="5525105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4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0404" y="3719031"/>
            <a:ext cx="12700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87215" y="3971456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513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23588" y="4871313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157160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58454" y="4263298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290995" y="0"/>
                </a:moveTo>
                <a:lnTo>
                  <a:pt x="0" y="0"/>
                </a:lnTo>
                <a:lnTo>
                  <a:pt x="218246" y="363217"/>
                </a:lnTo>
                <a:lnTo>
                  <a:pt x="509242" y="363217"/>
                </a:lnTo>
                <a:lnTo>
                  <a:pt x="683840" y="72643"/>
                </a:lnTo>
                <a:lnTo>
                  <a:pt x="363744" y="72643"/>
                </a:lnTo>
                <a:lnTo>
                  <a:pt x="290995" y="0"/>
                </a:lnTo>
                <a:close/>
              </a:path>
              <a:path w="727710" h="363220">
                <a:moveTo>
                  <a:pt x="727489" y="0"/>
                </a:moveTo>
                <a:lnTo>
                  <a:pt x="436493" y="0"/>
                </a:lnTo>
                <a:lnTo>
                  <a:pt x="363744" y="72643"/>
                </a:lnTo>
                <a:lnTo>
                  <a:pt x="683840" y="72643"/>
                </a:lnTo>
                <a:lnTo>
                  <a:pt x="727489" y="0"/>
                </a:lnTo>
                <a:close/>
              </a:path>
            </a:pathLst>
          </a:custGeom>
          <a:solidFill>
            <a:srgbClr val="9191B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58454" y="4263298"/>
            <a:ext cx="727710" cy="363220"/>
          </a:xfrm>
          <a:custGeom>
            <a:avLst/>
            <a:gdLst/>
            <a:ahLst/>
            <a:cxnLst/>
            <a:rect l="l" t="t" r="r" b="b"/>
            <a:pathLst>
              <a:path w="727710" h="363220">
                <a:moveTo>
                  <a:pt x="0" y="0"/>
                </a:moveTo>
                <a:lnTo>
                  <a:pt x="290995" y="0"/>
                </a:lnTo>
                <a:lnTo>
                  <a:pt x="363744" y="72643"/>
                </a:lnTo>
                <a:lnTo>
                  <a:pt x="436493" y="0"/>
                </a:lnTo>
                <a:lnTo>
                  <a:pt x="727489" y="0"/>
                </a:lnTo>
                <a:lnTo>
                  <a:pt x="509242" y="363217"/>
                </a:lnTo>
                <a:lnTo>
                  <a:pt x="218246" y="363217"/>
                </a:lnTo>
                <a:lnTo>
                  <a:pt x="0" y="0"/>
                </a:lnTo>
                <a:close/>
              </a:path>
            </a:pathLst>
          </a:custGeom>
          <a:ln w="24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55917" y="4468199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118245" y="0"/>
                </a:moveTo>
                <a:lnTo>
                  <a:pt x="0" y="0"/>
                </a:lnTo>
              </a:path>
            </a:pathLst>
          </a:custGeom>
          <a:ln w="2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19542" y="441377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965"/>
                </a:moveTo>
                <a:lnTo>
                  <a:pt x="0" y="0"/>
                </a:lnTo>
              </a:path>
            </a:pathLst>
          </a:custGeom>
          <a:ln w="24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61657" y="5810262"/>
            <a:ext cx="53784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44129" y="5813145"/>
            <a:ext cx="53784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59845" y="5813145"/>
            <a:ext cx="53784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52568" y="402909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4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59946" y="402909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4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83418" y="3775548"/>
            <a:ext cx="1435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96909" y="5189181"/>
            <a:ext cx="714375" cy="356870"/>
          </a:xfrm>
          <a:custGeom>
            <a:avLst/>
            <a:gdLst/>
            <a:ahLst/>
            <a:cxnLst/>
            <a:rect l="l" t="t" r="r" b="b"/>
            <a:pathLst>
              <a:path w="714375" h="356870">
                <a:moveTo>
                  <a:pt x="713868" y="0"/>
                </a:moveTo>
                <a:lnTo>
                  <a:pt x="428314" y="0"/>
                </a:lnTo>
                <a:lnTo>
                  <a:pt x="356939" y="71335"/>
                </a:lnTo>
                <a:lnTo>
                  <a:pt x="285542" y="0"/>
                </a:lnTo>
                <a:lnTo>
                  <a:pt x="0" y="0"/>
                </a:lnTo>
                <a:lnTo>
                  <a:pt x="214157" y="356679"/>
                </a:lnTo>
                <a:lnTo>
                  <a:pt x="499711" y="356679"/>
                </a:lnTo>
                <a:lnTo>
                  <a:pt x="713868" y="0"/>
                </a:lnTo>
              </a:path>
            </a:pathLst>
          </a:custGeom>
          <a:ln w="24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91381" y="53764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116007" y="0"/>
                </a:moveTo>
                <a:lnTo>
                  <a:pt x="0" y="0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53848" y="5322930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7003"/>
                </a:moveTo>
                <a:lnTo>
                  <a:pt x="0" y="0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50159" y="490380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77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57537" y="4683795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792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53848" y="5545860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4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79576" y="3772037"/>
            <a:ext cx="5048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905" algn="l"/>
              </a:tabLst>
              <a:defRPr/>
            </a:pPr>
            <a:r>
              <a:rPr kumimoji="0" sz="2400" b="0" i="0" u="none" strike="noStrike" kern="1200" cap="none" spc="0" normalizeH="0" baseline="173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10777" y="402014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74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50160" y="490380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154238" y="0"/>
                </a:moveTo>
                <a:lnTo>
                  <a:pt x="0" y="0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99329" y="4306734"/>
            <a:ext cx="714375" cy="356870"/>
          </a:xfrm>
          <a:custGeom>
            <a:avLst/>
            <a:gdLst/>
            <a:ahLst/>
            <a:cxnLst/>
            <a:rect l="l" t="t" r="r" b="b"/>
            <a:pathLst>
              <a:path w="714375" h="356870">
                <a:moveTo>
                  <a:pt x="285542" y="0"/>
                </a:moveTo>
                <a:lnTo>
                  <a:pt x="0" y="0"/>
                </a:lnTo>
                <a:lnTo>
                  <a:pt x="214157" y="356679"/>
                </a:lnTo>
                <a:lnTo>
                  <a:pt x="499699" y="356679"/>
                </a:lnTo>
                <a:lnTo>
                  <a:pt x="671025" y="71335"/>
                </a:lnTo>
                <a:lnTo>
                  <a:pt x="356928" y="71335"/>
                </a:lnTo>
                <a:lnTo>
                  <a:pt x="285542" y="0"/>
                </a:lnTo>
                <a:close/>
              </a:path>
              <a:path w="714375" h="356870">
                <a:moveTo>
                  <a:pt x="713856" y="0"/>
                </a:moveTo>
                <a:lnTo>
                  <a:pt x="428314" y="0"/>
                </a:lnTo>
                <a:lnTo>
                  <a:pt x="356928" y="71335"/>
                </a:lnTo>
                <a:lnTo>
                  <a:pt x="671025" y="71335"/>
                </a:lnTo>
                <a:lnTo>
                  <a:pt x="713856" y="0"/>
                </a:lnTo>
                <a:close/>
              </a:path>
            </a:pathLst>
          </a:custGeom>
          <a:solidFill>
            <a:srgbClr val="9191B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199329" y="4306734"/>
            <a:ext cx="714375" cy="356870"/>
          </a:xfrm>
          <a:custGeom>
            <a:avLst/>
            <a:gdLst/>
            <a:ahLst/>
            <a:cxnLst/>
            <a:rect l="l" t="t" r="r" b="b"/>
            <a:pathLst>
              <a:path w="714375" h="356870">
                <a:moveTo>
                  <a:pt x="0" y="0"/>
                </a:moveTo>
                <a:lnTo>
                  <a:pt x="285542" y="0"/>
                </a:lnTo>
                <a:lnTo>
                  <a:pt x="356928" y="71335"/>
                </a:lnTo>
                <a:lnTo>
                  <a:pt x="428314" y="0"/>
                </a:lnTo>
                <a:lnTo>
                  <a:pt x="713856" y="0"/>
                </a:lnTo>
                <a:lnTo>
                  <a:pt x="499699" y="356679"/>
                </a:lnTo>
                <a:lnTo>
                  <a:pt x="214157" y="356679"/>
                </a:lnTo>
                <a:lnTo>
                  <a:pt x="0" y="0"/>
                </a:lnTo>
                <a:close/>
              </a:path>
            </a:pathLst>
          </a:custGeom>
          <a:ln w="24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91252" y="450806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115996" y="0"/>
                </a:moveTo>
                <a:lnTo>
                  <a:pt x="0" y="0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53707" y="4454501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7003"/>
                </a:moveTo>
                <a:lnTo>
                  <a:pt x="0" y="0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296958" y="5193359"/>
            <a:ext cx="714375" cy="356870"/>
          </a:xfrm>
          <a:custGeom>
            <a:avLst/>
            <a:gdLst/>
            <a:ahLst/>
            <a:cxnLst/>
            <a:rect l="l" t="t" r="r" b="b"/>
            <a:pathLst>
              <a:path w="714375" h="356870">
                <a:moveTo>
                  <a:pt x="713811" y="0"/>
                </a:moveTo>
                <a:lnTo>
                  <a:pt x="428268" y="0"/>
                </a:lnTo>
                <a:lnTo>
                  <a:pt x="356883" y="71335"/>
                </a:lnTo>
                <a:lnTo>
                  <a:pt x="285497" y="0"/>
                </a:lnTo>
                <a:lnTo>
                  <a:pt x="0" y="0"/>
                </a:lnTo>
                <a:lnTo>
                  <a:pt x="214111" y="356679"/>
                </a:lnTo>
                <a:lnTo>
                  <a:pt x="499654" y="356679"/>
                </a:lnTo>
                <a:lnTo>
                  <a:pt x="713811" y="0"/>
                </a:lnTo>
              </a:path>
            </a:pathLst>
          </a:custGeom>
          <a:ln w="24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591407" y="538061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116030" y="0"/>
                </a:moveTo>
                <a:lnTo>
                  <a:pt x="0" y="0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53840" y="5327108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7003"/>
                </a:moveTo>
                <a:lnTo>
                  <a:pt x="0" y="0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850208" y="4054116"/>
            <a:ext cx="0" cy="1139825"/>
          </a:xfrm>
          <a:custGeom>
            <a:avLst/>
            <a:gdLst/>
            <a:ahLst/>
            <a:cxnLst/>
            <a:rect l="l" t="t" r="r" b="b"/>
            <a:pathLst>
              <a:path h="1139825">
                <a:moveTo>
                  <a:pt x="0" y="0"/>
                </a:moveTo>
                <a:lnTo>
                  <a:pt x="0" y="1139244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56339" y="4739846"/>
            <a:ext cx="1270" cy="448309"/>
          </a:xfrm>
          <a:custGeom>
            <a:avLst/>
            <a:gdLst/>
            <a:ahLst/>
            <a:cxnLst/>
            <a:rect l="l" t="t" r="r" b="b"/>
            <a:pathLst>
              <a:path w="1270" h="448310">
                <a:moveTo>
                  <a:pt x="0" y="0"/>
                </a:moveTo>
                <a:lnTo>
                  <a:pt x="1246" y="447920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653840" y="5550038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4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791617" y="3772037"/>
            <a:ext cx="15113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238977" y="5193563"/>
            <a:ext cx="714375" cy="356870"/>
          </a:xfrm>
          <a:custGeom>
            <a:avLst/>
            <a:gdLst/>
            <a:ahLst/>
            <a:cxnLst/>
            <a:rect l="l" t="t" r="r" b="b"/>
            <a:pathLst>
              <a:path w="714375" h="356870">
                <a:moveTo>
                  <a:pt x="713856" y="0"/>
                </a:moveTo>
                <a:lnTo>
                  <a:pt x="428314" y="0"/>
                </a:lnTo>
                <a:lnTo>
                  <a:pt x="356928" y="71335"/>
                </a:lnTo>
                <a:lnTo>
                  <a:pt x="285542" y="0"/>
                </a:lnTo>
                <a:lnTo>
                  <a:pt x="0" y="0"/>
                </a:lnTo>
                <a:lnTo>
                  <a:pt x="214157" y="356679"/>
                </a:lnTo>
                <a:lnTo>
                  <a:pt x="499586" y="356679"/>
                </a:lnTo>
                <a:lnTo>
                  <a:pt x="713856" y="0"/>
                </a:lnTo>
              </a:path>
            </a:pathLst>
          </a:custGeom>
          <a:ln w="24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533358" y="538082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116030" y="0"/>
                </a:moveTo>
                <a:lnTo>
                  <a:pt x="0" y="0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595905" y="5327323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7003"/>
                </a:moveTo>
                <a:lnTo>
                  <a:pt x="0" y="0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792159" y="4043471"/>
            <a:ext cx="0" cy="1150620"/>
          </a:xfrm>
          <a:custGeom>
            <a:avLst/>
            <a:gdLst/>
            <a:ahLst/>
            <a:cxnLst/>
            <a:rect l="l" t="t" r="r" b="b"/>
            <a:pathLst>
              <a:path h="1150620">
                <a:moveTo>
                  <a:pt x="0" y="0"/>
                </a:moveTo>
                <a:lnTo>
                  <a:pt x="0" y="1150091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399538" y="4744148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83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595905" y="5550242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343"/>
                </a:lnTo>
              </a:path>
            </a:pathLst>
          </a:custGeom>
          <a:ln w="2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719631" y="3772037"/>
            <a:ext cx="1250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68024" y="5830037"/>
            <a:ext cx="52832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398997" y="5832868"/>
            <a:ext cx="5276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336867" y="5832868"/>
            <a:ext cx="52832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557538" y="4739846"/>
            <a:ext cx="1842135" cy="4445"/>
          </a:xfrm>
          <a:custGeom>
            <a:avLst/>
            <a:gdLst/>
            <a:ahLst/>
            <a:cxnLst/>
            <a:rect l="l" t="t" r="r" b="b"/>
            <a:pathLst>
              <a:path w="1842134" h="4445">
                <a:moveTo>
                  <a:pt x="0" y="0"/>
                </a:moveTo>
                <a:lnTo>
                  <a:pt x="1841999" y="4302"/>
                </a:lnTo>
              </a:path>
            </a:pathLst>
          </a:custGeom>
          <a:ln w="24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401273" y="4697609"/>
            <a:ext cx="110135" cy="110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501190" y="4697609"/>
            <a:ext cx="110135" cy="110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008484" y="4831587"/>
            <a:ext cx="835025" cy="280670"/>
          </a:xfrm>
          <a:custGeom>
            <a:avLst/>
            <a:gdLst/>
            <a:ahLst/>
            <a:cxnLst/>
            <a:rect l="l" t="t" r="r" b="b"/>
            <a:pathLst>
              <a:path w="835025" h="280670">
                <a:moveTo>
                  <a:pt x="749935" y="0"/>
                </a:moveTo>
                <a:lnTo>
                  <a:pt x="749935" y="70104"/>
                </a:lnTo>
                <a:lnTo>
                  <a:pt x="0" y="70104"/>
                </a:lnTo>
                <a:lnTo>
                  <a:pt x="0" y="210566"/>
                </a:lnTo>
                <a:lnTo>
                  <a:pt x="749935" y="210566"/>
                </a:lnTo>
                <a:lnTo>
                  <a:pt x="749935" y="280670"/>
                </a:lnTo>
                <a:lnTo>
                  <a:pt x="835025" y="140335"/>
                </a:lnTo>
                <a:lnTo>
                  <a:pt x="7499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008484" y="4831587"/>
            <a:ext cx="835025" cy="280670"/>
          </a:xfrm>
          <a:custGeom>
            <a:avLst/>
            <a:gdLst/>
            <a:ahLst/>
            <a:cxnLst/>
            <a:rect l="l" t="t" r="r" b="b"/>
            <a:pathLst>
              <a:path w="835025" h="280670">
                <a:moveTo>
                  <a:pt x="749935" y="280670"/>
                </a:moveTo>
                <a:lnTo>
                  <a:pt x="749935" y="210566"/>
                </a:lnTo>
                <a:lnTo>
                  <a:pt x="0" y="210566"/>
                </a:lnTo>
                <a:lnTo>
                  <a:pt x="0" y="70104"/>
                </a:lnTo>
                <a:lnTo>
                  <a:pt x="749935" y="70104"/>
                </a:lnTo>
                <a:lnTo>
                  <a:pt x="749935" y="0"/>
                </a:lnTo>
                <a:lnTo>
                  <a:pt x="835025" y="140335"/>
                </a:lnTo>
                <a:lnTo>
                  <a:pt x="749935" y="28067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959590" y="4379595"/>
            <a:ext cx="818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Shar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10065" y="2259291"/>
            <a:ext cx="1697989" cy="772647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2880" marR="103505" lvl="0" indent="0" algn="just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SUM1 = A+B+C;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SUM2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A+B+D;  SUM3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A+B+E;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94104" y="2150491"/>
            <a:ext cx="1709420" cy="1018227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 marR="10033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tmp = A+B;  SUM1 = tmp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+C;  SUM2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tmp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+D;  SUM3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tmp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+E;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Sharing: Area Reduction Technique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651BE3-03F4-FD21-EDC0-93099C4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we have two counters controlling different design sections</a:t>
            </a:r>
          </a:p>
          <a:p>
            <a:pPr lvl="1"/>
            <a:r>
              <a:rPr lang="en-US" dirty="0" err="1"/>
              <a:t>CounterA</a:t>
            </a:r>
            <a:r>
              <a:rPr lang="en-US" dirty="0"/>
              <a:t>, a free running 8-bit counter</a:t>
            </a:r>
          </a:p>
          <a:p>
            <a:pPr lvl="1"/>
            <a:r>
              <a:rPr lang="en-US" dirty="0" err="1"/>
              <a:t>CounterB</a:t>
            </a:r>
            <a:r>
              <a:rPr lang="en-US" dirty="0"/>
              <a:t>, an 11-bit counter, counting from 0 to 1666 and resets to zero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007768" y="3140968"/>
            <a:ext cx="3717434" cy="384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Resource Sharing: Area Reduction</a:t>
            </a:r>
            <a:r>
              <a:rPr spc="-1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20D3BE1-75B3-EE7F-F0F8-04D874BC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10" dirty="0">
                <a:latin typeface="Calibri"/>
                <a:cs typeface="Calibri"/>
              </a:rPr>
              <a:t>Resource-shared version </a:t>
            </a:r>
            <a:r>
              <a:rPr lang="en-US" sz="2800" spc="-5" dirty="0">
                <a:latin typeface="Calibri"/>
                <a:cs typeface="Calibri"/>
              </a:rPr>
              <a:t>of these </a:t>
            </a:r>
            <a:r>
              <a:rPr lang="en-US" sz="2800" spc="-15" dirty="0">
                <a:latin typeface="Calibri"/>
                <a:cs typeface="Calibri"/>
              </a:rPr>
              <a:t>two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counters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940784" y="1909122"/>
            <a:ext cx="3852949" cy="44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5480" y="2564904"/>
            <a:ext cx="5210175" cy="163131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84455" lvl="0" indent="0" algn="just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compact designs where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primary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requirement, search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resources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similar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counterparts in other modules that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brought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global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point in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hierarchy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shared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between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multiple functional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8557" y="3632975"/>
            <a:ext cx="3390900" cy="1173480"/>
          </a:xfrm>
          <a:custGeom>
            <a:avLst/>
            <a:gdLst/>
            <a:ahLst/>
            <a:cxnLst/>
            <a:rect l="l" t="t" r="r" b="b"/>
            <a:pathLst>
              <a:path w="3390900" h="1173479">
                <a:moveTo>
                  <a:pt x="0" y="1173480"/>
                </a:moveTo>
                <a:lnTo>
                  <a:pt x="3390900" y="1173480"/>
                </a:lnTo>
                <a:lnTo>
                  <a:pt x="3390900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8849" y="4342396"/>
            <a:ext cx="1219835" cy="662940"/>
          </a:xfrm>
          <a:custGeom>
            <a:avLst/>
            <a:gdLst/>
            <a:ahLst/>
            <a:cxnLst/>
            <a:rect l="l" t="t" r="r" b="b"/>
            <a:pathLst>
              <a:path w="1219835" h="662939">
                <a:moveTo>
                  <a:pt x="1123942" y="37745"/>
                </a:moveTo>
                <a:lnTo>
                  <a:pt x="0" y="631444"/>
                </a:lnTo>
                <a:lnTo>
                  <a:pt x="16255" y="662432"/>
                </a:lnTo>
                <a:lnTo>
                  <a:pt x="1140175" y="68688"/>
                </a:lnTo>
                <a:lnTo>
                  <a:pt x="1158539" y="39232"/>
                </a:lnTo>
                <a:lnTo>
                  <a:pt x="1123942" y="37745"/>
                </a:lnTo>
                <a:close/>
              </a:path>
              <a:path w="1219835" h="662939">
                <a:moveTo>
                  <a:pt x="1219360" y="7619"/>
                </a:moveTo>
                <a:lnTo>
                  <a:pt x="1180973" y="7619"/>
                </a:lnTo>
                <a:lnTo>
                  <a:pt x="1197355" y="38480"/>
                </a:lnTo>
                <a:lnTo>
                  <a:pt x="1140175" y="68688"/>
                </a:lnTo>
                <a:lnTo>
                  <a:pt x="1110234" y="116712"/>
                </a:lnTo>
                <a:lnTo>
                  <a:pt x="1107803" y="123251"/>
                </a:lnTo>
                <a:lnTo>
                  <a:pt x="1108027" y="129968"/>
                </a:lnTo>
                <a:lnTo>
                  <a:pt x="1110751" y="136090"/>
                </a:lnTo>
                <a:lnTo>
                  <a:pt x="1115822" y="140842"/>
                </a:lnTo>
                <a:lnTo>
                  <a:pt x="1122287" y="143255"/>
                </a:lnTo>
                <a:lnTo>
                  <a:pt x="1128966" y="143001"/>
                </a:lnTo>
                <a:lnTo>
                  <a:pt x="1135074" y="140271"/>
                </a:lnTo>
                <a:lnTo>
                  <a:pt x="1139825" y="135254"/>
                </a:lnTo>
                <a:lnTo>
                  <a:pt x="1219360" y="7619"/>
                </a:lnTo>
                <a:close/>
              </a:path>
              <a:path w="1219835" h="662939">
                <a:moveTo>
                  <a:pt x="1158539" y="39232"/>
                </a:moveTo>
                <a:lnTo>
                  <a:pt x="1140175" y="68688"/>
                </a:lnTo>
                <a:lnTo>
                  <a:pt x="1193509" y="40512"/>
                </a:lnTo>
                <a:lnTo>
                  <a:pt x="1188339" y="40512"/>
                </a:lnTo>
                <a:lnTo>
                  <a:pt x="1158539" y="39232"/>
                </a:lnTo>
                <a:close/>
              </a:path>
              <a:path w="1219835" h="662939">
                <a:moveTo>
                  <a:pt x="1174368" y="13842"/>
                </a:moveTo>
                <a:lnTo>
                  <a:pt x="1158539" y="39232"/>
                </a:lnTo>
                <a:lnTo>
                  <a:pt x="1188339" y="40512"/>
                </a:lnTo>
                <a:lnTo>
                  <a:pt x="1174368" y="13842"/>
                </a:lnTo>
                <a:close/>
              </a:path>
              <a:path w="1219835" h="662939">
                <a:moveTo>
                  <a:pt x="1184276" y="13842"/>
                </a:moveTo>
                <a:lnTo>
                  <a:pt x="1174368" y="13842"/>
                </a:lnTo>
                <a:lnTo>
                  <a:pt x="1188339" y="40512"/>
                </a:lnTo>
                <a:lnTo>
                  <a:pt x="1193509" y="40512"/>
                </a:lnTo>
                <a:lnTo>
                  <a:pt x="1197355" y="38480"/>
                </a:lnTo>
                <a:lnTo>
                  <a:pt x="1184276" y="13842"/>
                </a:lnTo>
                <a:close/>
              </a:path>
              <a:path w="1219835" h="662939">
                <a:moveTo>
                  <a:pt x="1180973" y="7619"/>
                </a:moveTo>
                <a:lnTo>
                  <a:pt x="1123942" y="37745"/>
                </a:lnTo>
                <a:lnTo>
                  <a:pt x="1158539" y="39232"/>
                </a:lnTo>
                <a:lnTo>
                  <a:pt x="1174368" y="13842"/>
                </a:lnTo>
                <a:lnTo>
                  <a:pt x="1184276" y="13842"/>
                </a:lnTo>
                <a:lnTo>
                  <a:pt x="1180973" y="7619"/>
                </a:lnTo>
                <a:close/>
              </a:path>
              <a:path w="1219835" h="662939">
                <a:moveTo>
                  <a:pt x="1059052" y="0"/>
                </a:moveTo>
                <a:lnTo>
                  <a:pt x="1050925" y="7492"/>
                </a:lnTo>
                <a:lnTo>
                  <a:pt x="1050543" y="17144"/>
                </a:lnTo>
                <a:lnTo>
                  <a:pt x="1050036" y="26796"/>
                </a:lnTo>
                <a:lnTo>
                  <a:pt x="1057528" y="34925"/>
                </a:lnTo>
                <a:lnTo>
                  <a:pt x="1123942" y="37745"/>
                </a:lnTo>
                <a:lnTo>
                  <a:pt x="1180973" y="7619"/>
                </a:lnTo>
                <a:lnTo>
                  <a:pt x="1219360" y="7619"/>
                </a:lnTo>
                <a:lnTo>
                  <a:pt x="1219835" y="6857"/>
                </a:lnTo>
                <a:lnTo>
                  <a:pt x="1068704" y="507"/>
                </a:lnTo>
                <a:lnTo>
                  <a:pt x="10590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6465" y="5019560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Shared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Techniques : Resource Sharing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1231823-417E-296E-3788-56E896D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2495600" y="1556792"/>
            <a:ext cx="6710037" cy="4739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sharing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assign y = a == 1 ? b</a:t>
            </a:r>
            <a:r>
              <a:rPr lang="zh-TW" altLang="en-US" dirty="0"/>
              <a:t> * </a:t>
            </a:r>
            <a:r>
              <a:rPr lang="en-US" altLang="zh-TW" dirty="0"/>
              <a:t>c : e * f;</a:t>
            </a:r>
          </a:p>
          <a:p>
            <a:r>
              <a:rPr lang="en-US" altLang="zh-TW" dirty="0"/>
              <a:t>t1 = a == 1 ? b : e; t2 = a == 1? c : f; y = t1 * t2;</a:t>
            </a:r>
          </a:p>
          <a:p>
            <a:endParaRPr lang="en-US" altLang="zh-TW" dirty="0"/>
          </a:p>
          <a:p>
            <a:r>
              <a:rPr lang="en-US" altLang="zh-TW" dirty="0"/>
              <a:t>Find the resource that can be shared</a:t>
            </a:r>
          </a:p>
          <a:p>
            <a:pPr lvl="1"/>
            <a:r>
              <a:rPr lang="en-US" altLang="zh-TW" dirty="0"/>
              <a:t>Resource: high area cost part, like adder, multiplier</a:t>
            </a:r>
          </a:p>
          <a:p>
            <a:pPr lvl="1"/>
            <a:r>
              <a:rPr lang="en-US" altLang="zh-TW" dirty="0"/>
              <a:t>Tool may or </a:t>
            </a:r>
            <a:r>
              <a:rPr lang="en-US" altLang="zh-TW" dirty="0" err="1"/>
              <a:t>maynot</a:t>
            </a:r>
            <a:r>
              <a:rPr lang="en-US" altLang="zh-TW" dirty="0"/>
              <a:t> find these opportunities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9376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2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Area costs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0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1678" y="2108969"/>
            <a:ext cx="2399030" cy="2351405"/>
          </a:xfrm>
          <a:custGeom>
            <a:avLst/>
            <a:gdLst/>
            <a:ahLst/>
            <a:cxnLst/>
            <a:rect l="l" t="t" r="r" b="b"/>
            <a:pathLst>
              <a:path w="2399029" h="2351404">
                <a:moveTo>
                  <a:pt x="0" y="391795"/>
                </a:moveTo>
                <a:lnTo>
                  <a:pt x="3052" y="342644"/>
                </a:lnTo>
                <a:lnTo>
                  <a:pt x="11964" y="295316"/>
                </a:lnTo>
                <a:lnTo>
                  <a:pt x="26369" y="250179"/>
                </a:lnTo>
                <a:lnTo>
                  <a:pt x="45899" y="207598"/>
                </a:lnTo>
                <a:lnTo>
                  <a:pt x="70189" y="167942"/>
                </a:lnTo>
                <a:lnTo>
                  <a:pt x="98871" y="131578"/>
                </a:lnTo>
                <a:lnTo>
                  <a:pt x="131578" y="98871"/>
                </a:lnTo>
                <a:lnTo>
                  <a:pt x="167942" y="70189"/>
                </a:lnTo>
                <a:lnTo>
                  <a:pt x="207598" y="45899"/>
                </a:lnTo>
                <a:lnTo>
                  <a:pt x="250179" y="26369"/>
                </a:lnTo>
                <a:lnTo>
                  <a:pt x="295316" y="11964"/>
                </a:lnTo>
                <a:lnTo>
                  <a:pt x="342644" y="3052"/>
                </a:lnTo>
                <a:lnTo>
                  <a:pt x="391795" y="0"/>
                </a:lnTo>
                <a:lnTo>
                  <a:pt x="2006853" y="0"/>
                </a:lnTo>
                <a:lnTo>
                  <a:pt x="2056004" y="3052"/>
                </a:lnTo>
                <a:lnTo>
                  <a:pt x="2103332" y="11964"/>
                </a:lnTo>
                <a:lnTo>
                  <a:pt x="2148469" y="26369"/>
                </a:lnTo>
                <a:lnTo>
                  <a:pt x="2191050" y="45899"/>
                </a:lnTo>
                <a:lnTo>
                  <a:pt x="2230706" y="70189"/>
                </a:lnTo>
                <a:lnTo>
                  <a:pt x="2267070" y="98871"/>
                </a:lnTo>
                <a:lnTo>
                  <a:pt x="2299777" y="131578"/>
                </a:lnTo>
                <a:lnTo>
                  <a:pt x="2328459" y="167942"/>
                </a:lnTo>
                <a:lnTo>
                  <a:pt x="2352749" y="207598"/>
                </a:lnTo>
                <a:lnTo>
                  <a:pt x="2372279" y="250179"/>
                </a:lnTo>
                <a:lnTo>
                  <a:pt x="2386684" y="295316"/>
                </a:lnTo>
                <a:lnTo>
                  <a:pt x="2395596" y="342644"/>
                </a:lnTo>
                <a:lnTo>
                  <a:pt x="2398649" y="391795"/>
                </a:lnTo>
                <a:lnTo>
                  <a:pt x="2398649" y="1959228"/>
                </a:lnTo>
                <a:lnTo>
                  <a:pt x="2395596" y="2008379"/>
                </a:lnTo>
                <a:lnTo>
                  <a:pt x="2386684" y="2055707"/>
                </a:lnTo>
                <a:lnTo>
                  <a:pt x="2372279" y="2100844"/>
                </a:lnTo>
                <a:lnTo>
                  <a:pt x="2352749" y="2143425"/>
                </a:lnTo>
                <a:lnTo>
                  <a:pt x="2328459" y="2183081"/>
                </a:lnTo>
                <a:lnTo>
                  <a:pt x="2299777" y="2219445"/>
                </a:lnTo>
                <a:lnTo>
                  <a:pt x="2267070" y="2252152"/>
                </a:lnTo>
                <a:lnTo>
                  <a:pt x="2230706" y="2280834"/>
                </a:lnTo>
                <a:lnTo>
                  <a:pt x="2191050" y="2305124"/>
                </a:lnTo>
                <a:lnTo>
                  <a:pt x="2148469" y="2324654"/>
                </a:lnTo>
                <a:lnTo>
                  <a:pt x="2103332" y="2339059"/>
                </a:lnTo>
                <a:lnTo>
                  <a:pt x="2056004" y="2347971"/>
                </a:lnTo>
                <a:lnTo>
                  <a:pt x="2006853" y="2351024"/>
                </a:lnTo>
                <a:lnTo>
                  <a:pt x="391795" y="2351024"/>
                </a:lnTo>
                <a:lnTo>
                  <a:pt x="342644" y="2347971"/>
                </a:lnTo>
                <a:lnTo>
                  <a:pt x="295316" y="2339059"/>
                </a:lnTo>
                <a:lnTo>
                  <a:pt x="250179" y="2324654"/>
                </a:lnTo>
                <a:lnTo>
                  <a:pt x="207598" y="2305124"/>
                </a:lnTo>
                <a:lnTo>
                  <a:pt x="167942" y="2280834"/>
                </a:lnTo>
                <a:lnTo>
                  <a:pt x="131578" y="2252152"/>
                </a:lnTo>
                <a:lnTo>
                  <a:pt x="98871" y="2219445"/>
                </a:lnTo>
                <a:lnTo>
                  <a:pt x="70189" y="2183081"/>
                </a:lnTo>
                <a:lnTo>
                  <a:pt x="45899" y="2143425"/>
                </a:lnTo>
                <a:lnTo>
                  <a:pt x="26369" y="2100844"/>
                </a:lnTo>
                <a:lnTo>
                  <a:pt x="11964" y="2055707"/>
                </a:lnTo>
                <a:lnTo>
                  <a:pt x="3052" y="2008379"/>
                </a:lnTo>
                <a:lnTo>
                  <a:pt x="0" y="1959228"/>
                </a:lnTo>
                <a:lnTo>
                  <a:pt x="0" y="391795"/>
                </a:lnTo>
                <a:close/>
              </a:path>
            </a:pathLst>
          </a:custGeom>
          <a:ln w="253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10253" y="5487042"/>
            <a:ext cx="2335530" cy="1068705"/>
          </a:xfrm>
          <a:custGeom>
            <a:avLst/>
            <a:gdLst/>
            <a:ahLst/>
            <a:cxnLst/>
            <a:rect l="l" t="t" r="r" b="b"/>
            <a:pathLst>
              <a:path w="2335529" h="1068704">
                <a:moveTo>
                  <a:pt x="0" y="178181"/>
                </a:moveTo>
                <a:lnTo>
                  <a:pt x="6354" y="130807"/>
                </a:lnTo>
                <a:lnTo>
                  <a:pt x="24289" y="88241"/>
                </a:lnTo>
                <a:lnTo>
                  <a:pt x="52117" y="52181"/>
                </a:lnTo>
                <a:lnTo>
                  <a:pt x="88147" y="24322"/>
                </a:lnTo>
                <a:lnTo>
                  <a:pt x="130689" y="6363"/>
                </a:lnTo>
                <a:lnTo>
                  <a:pt x="178053" y="0"/>
                </a:lnTo>
                <a:lnTo>
                  <a:pt x="2157095" y="0"/>
                </a:lnTo>
                <a:lnTo>
                  <a:pt x="2204415" y="6363"/>
                </a:lnTo>
                <a:lnTo>
                  <a:pt x="2246945" y="24322"/>
                </a:lnTo>
                <a:lnTo>
                  <a:pt x="2282983" y="52181"/>
                </a:lnTo>
                <a:lnTo>
                  <a:pt x="2310830" y="88241"/>
                </a:lnTo>
                <a:lnTo>
                  <a:pt x="2328786" y="130807"/>
                </a:lnTo>
                <a:lnTo>
                  <a:pt x="2335149" y="178181"/>
                </a:lnTo>
                <a:lnTo>
                  <a:pt x="2335149" y="890384"/>
                </a:lnTo>
                <a:lnTo>
                  <a:pt x="2328786" y="937723"/>
                </a:lnTo>
                <a:lnTo>
                  <a:pt x="2310830" y="980260"/>
                </a:lnTo>
                <a:lnTo>
                  <a:pt x="2282983" y="1016298"/>
                </a:lnTo>
                <a:lnTo>
                  <a:pt x="2246945" y="1044140"/>
                </a:lnTo>
                <a:lnTo>
                  <a:pt x="2204415" y="1062090"/>
                </a:lnTo>
                <a:lnTo>
                  <a:pt x="2157095" y="1068451"/>
                </a:lnTo>
                <a:lnTo>
                  <a:pt x="178053" y="1068451"/>
                </a:lnTo>
                <a:lnTo>
                  <a:pt x="130689" y="1062090"/>
                </a:lnTo>
                <a:lnTo>
                  <a:pt x="88147" y="1044140"/>
                </a:lnTo>
                <a:lnTo>
                  <a:pt x="52117" y="1016298"/>
                </a:lnTo>
                <a:lnTo>
                  <a:pt x="24289" y="980260"/>
                </a:lnTo>
                <a:lnTo>
                  <a:pt x="6354" y="937723"/>
                </a:lnTo>
                <a:lnTo>
                  <a:pt x="0" y="890384"/>
                </a:lnTo>
                <a:lnTo>
                  <a:pt x="0" y="17818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標題 93">
            <a:extLst>
              <a:ext uri="{FF2B5EF4-FFF2-40B4-BE49-F238E27FC236}">
                <a16:creationId xmlns:a16="http://schemas.microsoft.com/office/drawing/2014/main" id="{84664A7B-2B39-88B9-61E5-6EFCB9B6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95" name="內容版面配置區 94">
            <a:extLst>
              <a:ext uri="{FF2B5EF4-FFF2-40B4-BE49-F238E27FC236}">
                <a16:creationId xmlns:a16="http://schemas.microsoft.com/office/drawing/2014/main" id="{ED862309-CBB0-A9EE-6A9F-160BECE2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10" dirty="0">
                <a:latin typeface="Calibri"/>
                <a:cs typeface="Calibri"/>
              </a:rPr>
              <a:t>Synthesis </a:t>
            </a:r>
            <a:r>
              <a:rPr lang="en-US" sz="2800" dirty="0">
                <a:latin typeface="Calibri"/>
                <a:cs typeface="Calibri"/>
              </a:rPr>
              <a:t>= </a:t>
            </a:r>
            <a:r>
              <a:rPr lang="en-US" sz="2800" spc="-20" dirty="0">
                <a:latin typeface="Calibri"/>
                <a:cs typeface="Calibri"/>
              </a:rPr>
              <a:t>Translation </a:t>
            </a:r>
            <a:r>
              <a:rPr lang="en-US" sz="2800" dirty="0">
                <a:latin typeface="Calibri"/>
                <a:cs typeface="Calibri"/>
              </a:rPr>
              <a:t>+ </a:t>
            </a:r>
            <a:r>
              <a:rPr lang="en-US" sz="2800" spc="-5" dirty="0">
                <a:latin typeface="Calibri"/>
                <a:cs typeface="Calibri"/>
              </a:rPr>
              <a:t>Logic </a:t>
            </a:r>
            <a:r>
              <a:rPr lang="en-US" sz="2800" spc="-10" dirty="0">
                <a:latin typeface="Calibri"/>
                <a:cs typeface="Calibri"/>
              </a:rPr>
              <a:t>Optimization </a:t>
            </a:r>
            <a:r>
              <a:rPr lang="en-US" sz="2800" dirty="0">
                <a:latin typeface="Calibri"/>
                <a:cs typeface="Calibri"/>
              </a:rPr>
              <a:t>+ </a:t>
            </a:r>
            <a:r>
              <a:rPr lang="en-US" sz="2800" spc="-25" dirty="0">
                <a:latin typeface="Calibri"/>
                <a:cs typeface="Calibri"/>
              </a:rPr>
              <a:t>Technology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Mapping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847528" y="2924944"/>
            <a:ext cx="2206625" cy="1757532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algn="just">
              <a:spcBef>
                <a:spcPts val="265"/>
              </a:spcBef>
            </a:pP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always </a:t>
            </a:r>
            <a:r>
              <a:rPr sz="1600" spc="-5" dirty="0">
                <a:latin typeface="Calibri"/>
                <a:cs typeface="Calibri"/>
              </a:rPr>
              <a:t>@ (a,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b)</a:t>
            </a:r>
            <a:endParaRPr sz="1600">
              <a:latin typeface="Calibri"/>
              <a:cs typeface="Calibri"/>
            </a:endParaRPr>
          </a:p>
          <a:p>
            <a:pPr marL="551815" algn="just"/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({a,b})</a:t>
            </a:r>
            <a:endParaRPr sz="1600">
              <a:latin typeface="Calibri"/>
              <a:cs typeface="Calibri"/>
            </a:endParaRPr>
          </a:p>
          <a:p>
            <a:pPr marL="778510" marR="105410" algn="just"/>
            <a:r>
              <a:rPr sz="1600" spc="-5" dirty="0">
                <a:latin typeface="Calibri"/>
                <a:cs typeface="Calibri"/>
              </a:rPr>
              <a:t>2’b00: </a:t>
            </a:r>
            <a:r>
              <a:rPr sz="1600" spc="-10" dirty="0">
                <a:latin typeface="Calibri"/>
                <a:cs typeface="Calibri"/>
              </a:rPr>
              <a:t>out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1;  </a:t>
            </a:r>
            <a:r>
              <a:rPr sz="1600" spc="-5" dirty="0">
                <a:latin typeface="Calibri"/>
                <a:cs typeface="Calibri"/>
              </a:rPr>
              <a:t>2’b01: </a:t>
            </a:r>
            <a:r>
              <a:rPr sz="1600" spc="-10" dirty="0">
                <a:latin typeface="Calibri"/>
                <a:cs typeface="Calibri"/>
              </a:rPr>
              <a:t>out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1;  </a:t>
            </a:r>
            <a:r>
              <a:rPr sz="1600" spc="-5" dirty="0">
                <a:latin typeface="Calibri"/>
                <a:cs typeface="Calibri"/>
              </a:rPr>
              <a:t>2’b11: </a:t>
            </a:r>
            <a:r>
              <a:rPr sz="1600" spc="-10" dirty="0">
                <a:latin typeface="Calibri"/>
                <a:cs typeface="Calibri"/>
              </a:rPr>
              <a:t>out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1; 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default</a:t>
            </a:r>
            <a:r>
              <a:rPr sz="1600" spc="-10" dirty="0">
                <a:latin typeface="Calibri"/>
                <a:cs typeface="Calibri"/>
              </a:rPr>
              <a:t>: out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0;</a:t>
            </a:r>
            <a:endParaRPr sz="1600">
              <a:latin typeface="Calibri"/>
              <a:cs typeface="Calibri"/>
            </a:endParaRPr>
          </a:p>
          <a:p>
            <a:pPr marL="548640"/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endcase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2783" y="3252741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11" y="0"/>
                </a:lnTo>
              </a:path>
            </a:pathLst>
          </a:custGeom>
          <a:ln w="7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723" y="3252741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27" y="0"/>
                </a:lnTo>
              </a:path>
            </a:pathLst>
          </a:custGeom>
          <a:ln w="7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7272" y="320008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72" y="0"/>
                </a:lnTo>
              </a:path>
            </a:pathLst>
          </a:custGeom>
          <a:ln w="7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97811" y="3123880"/>
            <a:ext cx="21113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10" dirty="0">
                <a:latin typeface="Calibri"/>
                <a:cs typeface="Calibri"/>
              </a:rPr>
              <a:t>out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5" dirty="0">
                <a:latin typeface="Symbol"/>
                <a:cs typeface="Symbol"/>
              </a:rPr>
              <a:t>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Calibri"/>
                <a:cs typeface="Calibri"/>
              </a:rPr>
              <a:t>ab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Calibri"/>
                <a:cs typeface="Calibri"/>
              </a:rPr>
              <a:t>ab</a:t>
            </a:r>
            <a:r>
              <a:rPr sz="2200" spc="-235" dirty="0">
                <a:latin typeface="Calibri"/>
                <a:cs typeface="Calibri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Calibri"/>
                <a:cs typeface="Calibri"/>
              </a:rPr>
              <a:t>ab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5204" y="477181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563" y="0"/>
                </a:lnTo>
              </a:path>
            </a:pathLst>
          </a:custGeom>
          <a:ln w="6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0888" y="2618493"/>
            <a:ext cx="857250" cy="520700"/>
          </a:xfrm>
          <a:custGeom>
            <a:avLst/>
            <a:gdLst/>
            <a:ahLst/>
            <a:cxnLst/>
            <a:rect l="l" t="t" r="r" b="b"/>
            <a:pathLst>
              <a:path w="857250" h="520700">
                <a:moveTo>
                  <a:pt x="856996" y="390525"/>
                </a:moveTo>
                <a:lnTo>
                  <a:pt x="596646" y="390525"/>
                </a:lnTo>
                <a:lnTo>
                  <a:pt x="748538" y="520700"/>
                </a:lnTo>
                <a:lnTo>
                  <a:pt x="856996" y="390525"/>
                </a:lnTo>
                <a:close/>
              </a:path>
              <a:path w="857250" h="520700">
                <a:moveTo>
                  <a:pt x="130175" y="0"/>
                </a:moveTo>
                <a:lnTo>
                  <a:pt x="0" y="0"/>
                </a:lnTo>
                <a:lnTo>
                  <a:pt x="54556" y="1649"/>
                </a:lnTo>
                <a:lnTo>
                  <a:pt x="108105" y="6521"/>
                </a:lnTo>
                <a:lnTo>
                  <a:pt x="160455" y="14506"/>
                </a:lnTo>
                <a:lnTo>
                  <a:pt x="211418" y="25492"/>
                </a:lnTo>
                <a:lnTo>
                  <a:pt x="260806" y="39365"/>
                </a:lnTo>
                <a:lnTo>
                  <a:pt x="308429" y="56017"/>
                </a:lnTo>
                <a:lnTo>
                  <a:pt x="354099" y="75333"/>
                </a:lnTo>
                <a:lnTo>
                  <a:pt x="397627" y="97203"/>
                </a:lnTo>
                <a:lnTo>
                  <a:pt x="438823" y="121515"/>
                </a:lnTo>
                <a:lnTo>
                  <a:pt x="477499" y="148158"/>
                </a:lnTo>
                <a:lnTo>
                  <a:pt x="513466" y="177019"/>
                </a:lnTo>
                <a:lnTo>
                  <a:pt x="546535" y="207987"/>
                </a:lnTo>
                <a:lnTo>
                  <a:pt x="576516" y="240950"/>
                </a:lnTo>
                <a:lnTo>
                  <a:pt x="603222" y="275798"/>
                </a:lnTo>
                <a:lnTo>
                  <a:pt x="626464" y="312417"/>
                </a:lnTo>
                <a:lnTo>
                  <a:pt x="646051" y="350696"/>
                </a:lnTo>
                <a:lnTo>
                  <a:pt x="661797" y="390525"/>
                </a:lnTo>
                <a:lnTo>
                  <a:pt x="791972" y="390525"/>
                </a:lnTo>
                <a:lnTo>
                  <a:pt x="776226" y="350696"/>
                </a:lnTo>
                <a:lnTo>
                  <a:pt x="756639" y="312417"/>
                </a:lnTo>
                <a:lnTo>
                  <a:pt x="733397" y="275798"/>
                </a:lnTo>
                <a:lnTo>
                  <a:pt x="706691" y="240950"/>
                </a:lnTo>
                <a:lnTo>
                  <a:pt x="676710" y="207987"/>
                </a:lnTo>
                <a:lnTo>
                  <a:pt x="643641" y="177019"/>
                </a:lnTo>
                <a:lnTo>
                  <a:pt x="607674" y="148158"/>
                </a:lnTo>
                <a:lnTo>
                  <a:pt x="568998" y="121515"/>
                </a:lnTo>
                <a:lnTo>
                  <a:pt x="527802" y="97203"/>
                </a:lnTo>
                <a:lnTo>
                  <a:pt x="484274" y="75333"/>
                </a:lnTo>
                <a:lnTo>
                  <a:pt x="438604" y="56017"/>
                </a:lnTo>
                <a:lnTo>
                  <a:pt x="390981" y="39365"/>
                </a:lnTo>
                <a:lnTo>
                  <a:pt x="341593" y="25492"/>
                </a:lnTo>
                <a:lnTo>
                  <a:pt x="290630" y="14506"/>
                </a:lnTo>
                <a:lnTo>
                  <a:pt x="238280" y="6521"/>
                </a:lnTo>
                <a:lnTo>
                  <a:pt x="184731" y="1649"/>
                </a:lnTo>
                <a:lnTo>
                  <a:pt x="13017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7503" y="2618493"/>
            <a:ext cx="748665" cy="520700"/>
          </a:xfrm>
          <a:custGeom>
            <a:avLst/>
            <a:gdLst/>
            <a:ahLst/>
            <a:cxnLst/>
            <a:rect l="l" t="t" r="r" b="b"/>
            <a:pathLst>
              <a:path w="748664" h="520700">
                <a:moveTo>
                  <a:pt x="683387" y="0"/>
                </a:moveTo>
                <a:lnTo>
                  <a:pt x="629978" y="1566"/>
                </a:lnTo>
                <a:lnTo>
                  <a:pt x="577693" y="6190"/>
                </a:lnTo>
                <a:lnTo>
                  <a:pt x="526686" y="13754"/>
                </a:lnTo>
                <a:lnTo>
                  <a:pt x="477107" y="24143"/>
                </a:lnTo>
                <a:lnTo>
                  <a:pt x="429108" y="37241"/>
                </a:lnTo>
                <a:lnTo>
                  <a:pt x="382842" y="52932"/>
                </a:lnTo>
                <a:lnTo>
                  <a:pt x="338459" y="71101"/>
                </a:lnTo>
                <a:lnTo>
                  <a:pt x="296113" y="91631"/>
                </a:lnTo>
                <a:lnTo>
                  <a:pt x="255954" y="114406"/>
                </a:lnTo>
                <a:lnTo>
                  <a:pt x="218136" y="139311"/>
                </a:lnTo>
                <a:lnTo>
                  <a:pt x="182809" y="166231"/>
                </a:lnTo>
                <a:lnTo>
                  <a:pt x="150126" y="195048"/>
                </a:lnTo>
                <a:lnTo>
                  <a:pt x="120238" y="225647"/>
                </a:lnTo>
                <a:lnTo>
                  <a:pt x="93297" y="257913"/>
                </a:lnTo>
                <a:lnTo>
                  <a:pt x="69456" y="291729"/>
                </a:lnTo>
                <a:lnTo>
                  <a:pt x="48866" y="326980"/>
                </a:lnTo>
                <a:lnTo>
                  <a:pt x="31679" y="363550"/>
                </a:lnTo>
                <a:lnTo>
                  <a:pt x="18047" y="401322"/>
                </a:lnTo>
                <a:lnTo>
                  <a:pt x="8122" y="440182"/>
                </a:lnTo>
                <a:lnTo>
                  <a:pt x="2055" y="480013"/>
                </a:lnTo>
                <a:lnTo>
                  <a:pt x="0" y="520700"/>
                </a:lnTo>
                <a:lnTo>
                  <a:pt x="130175" y="520700"/>
                </a:lnTo>
                <a:lnTo>
                  <a:pt x="132372" y="478716"/>
                </a:lnTo>
                <a:lnTo>
                  <a:pt x="138858" y="437598"/>
                </a:lnTo>
                <a:lnTo>
                  <a:pt x="149470" y="397482"/>
                </a:lnTo>
                <a:lnTo>
                  <a:pt x="164047" y="358503"/>
                </a:lnTo>
                <a:lnTo>
                  <a:pt x="182427" y="320796"/>
                </a:lnTo>
                <a:lnTo>
                  <a:pt x="204448" y="284498"/>
                </a:lnTo>
                <a:lnTo>
                  <a:pt x="229948" y="249742"/>
                </a:lnTo>
                <a:lnTo>
                  <a:pt x="258767" y="216666"/>
                </a:lnTo>
                <a:lnTo>
                  <a:pt x="290743" y="185405"/>
                </a:lnTo>
                <a:lnTo>
                  <a:pt x="325713" y="156094"/>
                </a:lnTo>
                <a:lnTo>
                  <a:pt x="363516" y="128868"/>
                </a:lnTo>
                <a:lnTo>
                  <a:pt x="403991" y="103864"/>
                </a:lnTo>
                <a:lnTo>
                  <a:pt x="446975" y="81216"/>
                </a:lnTo>
                <a:lnTo>
                  <a:pt x="492308" y="61061"/>
                </a:lnTo>
                <a:lnTo>
                  <a:pt x="539827" y="43533"/>
                </a:lnTo>
                <a:lnTo>
                  <a:pt x="589372" y="28769"/>
                </a:lnTo>
                <a:lnTo>
                  <a:pt x="640779" y="16904"/>
                </a:lnTo>
                <a:lnTo>
                  <a:pt x="693888" y="8073"/>
                </a:lnTo>
                <a:lnTo>
                  <a:pt x="748538" y="2412"/>
                </a:lnTo>
                <a:lnTo>
                  <a:pt x="732250" y="1339"/>
                </a:lnTo>
                <a:lnTo>
                  <a:pt x="715962" y="587"/>
                </a:lnTo>
                <a:lnTo>
                  <a:pt x="699674" y="144"/>
                </a:lnTo>
                <a:lnTo>
                  <a:pt x="683387" y="0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7502" y="2618493"/>
            <a:ext cx="1540510" cy="520700"/>
          </a:xfrm>
          <a:custGeom>
            <a:avLst/>
            <a:gdLst/>
            <a:ahLst/>
            <a:cxnLst/>
            <a:rect l="l" t="t" r="r" b="b"/>
            <a:pathLst>
              <a:path w="1540510" h="520700">
                <a:moveTo>
                  <a:pt x="748538" y="2412"/>
                </a:moveTo>
                <a:lnTo>
                  <a:pt x="693888" y="8073"/>
                </a:lnTo>
                <a:lnTo>
                  <a:pt x="640779" y="16904"/>
                </a:lnTo>
                <a:lnTo>
                  <a:pt x="589372" y="28769"/>
                </a:lnTo>
                <a:lnTo>
                  <a:pt x="539827" y="43533"/>
                </a:lnTo>
                <a:lnTo>
                  <a:pt x="492308" y="61061"/>
                </a:lnTo>
                <a:lnTo>
                  <a:pt x="446975" y="81216"/>
                </a:lnTo>
                <a:lnTo>
                  <a:pt x="403991" y="103864"/>
                </a:lnTo>
                <a:lnTo>
                  <a:pt x="363516" y="128868"/>
                </a:lnTo>
                <a:lnTo>
                  <a:pt x="325713" y="156094"/>
                </a:lnTo>
                <a:lnTo>
                  <a:pt x="290743" y="185405"/>
                </a:lnTo>
                <a:lnTo>
                  <a:pt x="258767" y="216666"/>
                </a:lnTo>
                <a:lnTo>
                  <a:pt x="229948" y="249742"/>
                </a:lnTo>
                <a:lnTo>
                  <a:pt x="204448" y="284498"/>
                </a:lnTo>
                <a:lnTo>
                  <a:pt x="182427" y="320796"/>
                </a:lnTo>
                <a:lnTo>
                  <a:pt x="164047" y="358503"/>
                </a:lnTo>
                <a:lnTo>
                  <a:pt x="149470" y="397482"/>
                </a:lnTo>
                <a:lnTo>
                  <a:pt x="138858" y="437598"/>
                </a:lnTo>
                <a:lnTo>
                  <a:pt x="132372" y="478716"/>
                </a:lnTo>
                <a:lnTo>
                  <a:pt x="130175" y="520700"/>
                </a:lnTo>
                <a:lnTo>
                  <a:pt x="0" y="520700"/>
                </a:lnTo>
                <a:lnTo>
                  <a:pt x="2055" y="480013"/>
                </a:lnTo>
                <a:lnTo>
                  <a:pt x="8122" y="440182"/>
                </a:lnTo>
                <a:lnTo>
                  <a:pt x="18047" y="401322"/>
                </a:lnTo>
                <a:lnTo>
                  <a:pt x="31679" y="363550"/>
                </a:lnTo>
                <a:lnTo>
                  <a:pt x="48866" y="326980"/>
                </a:lnTo>
                <a:lnTo>
                  <a:pt x="69456" y="291729"/>
                </a:lnTo>
                <a:lnTo>
                  <a:pt x="93297" y="257913"/>
                </a:lnTo>
                <a:lnTo>
                  <a:pt x="120238" y="225647"/>
                </a:lnTo>
                <a:lnTo>
                  <a:pt x="150126" y="195048"/>
                </a:lnTo>
                <a:lnTo>
                  <a:pt x="182809" y="166231"/>
                </a:lnTo>
                <a:lnTo>
                  <a:pt x="218136" y="139311"/>
                </a:lnTo>
                <a:lnTo>
                  <a:pt x="255954" y="114406"/>
                </a:lnTo>
                <a:lnTo>
                  <a:pt x="296113" y="91631"/>
                </a:lnTo>
                <a:lnTo>
                  <a:pt x="338459" y="71101"/>
                </a:lnTo>
                <a:lnTo>
                  <a:pt x="382842" y="52932"/>
                </a:lnTo>
                <a:lnTo>
                  <a:pt x="429108" y="37241"/>
                </a:lnTo>
                <a:lnTo>
                  <a:pt x="477107" y="24143"/>
                </a:lnTo>
                <a:lnTo>
                  <a:pt x="526686" y="13754"/>
                </a:lnTo>
                <a:lnTo>
                  <a:pt x="577693" y="6190"/>
                </a:lnTo>
                <a:lnTo>
                  <a:pt x="629978" y="1566"/>
                </a:lnTo>
                <a:lnTo>
                  <a:pt x="683387" y="0"/>
                </a:lnTo>
                <a:lnTo>
                  <a:pt x="813562" y="0"/>
                </a:lnTo>
                <a:lnTo>
                  <a:pt x="868118" y="1649"/>
                </a:lnTo>
                <a:lnTo>
                  <a:pt x="921667" y="6521"/>
                </a:lnTo>
                <a:lnTo>
                  <a:pt x="974017" y="14506"/>
                </a:lnTo>
                <a:lnTo>
                  <a:pt x="1024980" y="25492"/>
                </a:lnTo>
                <a:lnTo>
                  <a:pt x="1074368" y="39365"/>
                </a:lnTo>
                <a:lnTo>
                  <a:pt x="1121991" y="56017"/>
                </a:lnTo>
                <a:lnTo>
                  <a:pt x="1167661" y="75333"/>
                </a:lnTo>
                <a:lnTo>
                  <a:pt x="1211189" y="97203"/>
                </a:lnTo>
                <a:lnTo>
                  <a:pt x="1252385" y="121515"/>
                </a:lnTo>
                <a:lnTo>
                  <a:pt x="1291061" y="148158"/>
                </a:lnTo>
                <a:lnTo>
                  <a:pt x="1327028" y="177019"/>
                </a:lnTo>
                <a:lnTo>
                  <a:pt x="1360097" y="207987"/>
                </a:lnTo>
                <a:lnTo>
                  <a:pt x="1390078" y="240950"/>
                </a:lnTo>
                <a:lnTo>
                  <a:pt x="1416784" y="275798"/>
                </a:lnTo>
                <a:lnTo>
                  <a:pt x="1440026" y="312417"/>
                </a:lnTo>
                <a:lnTo>
                  <a:pt x="1459613" y="350696"/>
                </a:lnTo>
                <a:lnTo>
                  <a:pt x="1475359" y="390525"/>
                </a:lnTo>
                <a:lnTo>
                  <a:pt x="1540383" y="390525"/>
                </a:lnTo>
                <a:lnTo>
                  <a:pt x="1431925" y="520700"/>
                </a:lnTo>
                <a:lnTo>
                  <a:pt x="1280033" y="390525"/>
                </a:lnTo>
                <a:lnTo>
                  <a:pt x="1345184" y="390525"/>
                </a:lnTo>
                <a:lnTo>
                  <a:pt x="1329438" y="350696"/>
                </a:lnTo>
                <a:lnTo>
                  <a:pt x="1309851" y="312417"/>
                </a:lnTo>
                <a:lnTo>
                  <a:pt x="1286609" y="275798"/>
                </a:lnTo>
                <a:lnTo>
                  <a:pt x="1259903" y="240950"/>
                </a:lnTo>
                <a:lnTo>
                  <a:pt x="1229922" y="207987"/>
                </a:lnTo>
                <a:lnTo>
                  <a:pt x="1196853" y="177019"/>
                </a:lnTo>
                <a:lnTo>
                  <a:pt x="1160886" y="148158"/>
                </a:lnTo>
                <a:lnTo>
                  <a:pt x="1122210" y="121515"/>
                </a:lnTo>
                <a:lnTo>
                  <a:pt x="1081014" y="97203"/>
                </a:lnTo>
                <a:lnTo>
                  <a:pt x="1037486" y="75333"/>
                </a:lnTo>
                <a:lnTo>
                  <a:pt x="991816" y="56017"/>
                </a:lnTo>
                <a:lnTo>
                  <a:pt x="944193" y="39365"/>
                </a:lnTo>
                <a:lnTo>
                  <a:pt x="894805" y="25492"/>
                </a:lnTo>
                <a:lnTo>
                  <a:pt x="843842" y="14506"/>
                </a:lnTo>
                <a:lnTo>
                  <a:pt x="791492" y="6521"/>
                </a:lnTo>
                <a:lnTo>
                  <a:pt x="737943" y="1649"/>
                </a:lnTo>
                <a:lnTo>
                  <a:pt x="683387" y="0"/>
                </a:lnTo>
              </a:path>
            </a:pathLst>
          </a:custGeom>
          <a:ln w="253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4681" y="2231855"/>
            <a:ext cx="143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2593" y="3832435"/>
            <a:ext cx="242760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5975" algn="ctr">
              <a:spcBef>
                <a:spcPts val="100"/>
              </a:spcBef>
            </a:pP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R="747395" algn="ctr"/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  <a:p>
            <a:pPr marL="1257300" algn="ctr">
              <a:spcBef>
                <a:spcPts val="710"/>
              </a:spcBef>
            </a:pPr>
            <a:r>
              <a:rPr sz="2050" spc="20" dirty="0">
                <a:latin typeface="Calibri"/>
                <a:cs typeface="Calibri"/>
              </a:rPr>
              <a:t>out </a:t>
            </a:r>
            <a:r>
              <a:rPr sz="2050" spc="60" dirty="0">
                <a:latin typeface="Symbol"/>
                <a:cs typeface="Symbol"/>
              </a:rPr>
              <a:t>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Calibri"/>
                <a:cs typeface="Calibri"/>
              </a:rPr>
              <a:t>a</a:t>
            </a:r>
            <a:r>
              <a:rPr sz="2050" spc="-265" dirty="0">
                <a:latin typeface="Calibri"/>
                <a:cs typeface="Calibri"/>
              </a:rPr>
              <a:t> </a:t>
            </a:r>
            <a:r>
              <a:rPr sz="2050" spc="160" dirty="0">
                <a:latin typeface="Symbol"/>
                <a:cs typeface="Symbol"/>
              </a:rPr>
              <a:t></a:t>
            </a:r>
            <a:r>
              <a:rPr sz="2050" spc="160" dirty="0">
                <a:latin typeface="Calibri"/>
                <a:cs typeface="Calibri"/>
              </a:rPr>
              <a:t>b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66877" y="6056857"/>
            <a:ext cx="284480" cy="225425"/>
          </a:xfrm>
          <a:custGeom>
            <a:avLst/>
            <a:gdLst/>
            <a:ahLst/>
            <a:cxnLst/>
            <a:rect l="l" t="t" r="r" b="b"/>
            <a:pathLst>
              <a:path w="284479" h="225425">
                <a:moveTo>
                  <a:pt x="284422" y="0"/>
                </a:moveTo>
                <a:lnTo>
                  <a:pt x="264139" y="56090"/>
                </a:lnTo>
                <a:lnTo>
                  <a:pt x="238438" y="86442"/>
                </a:lnTo>
                <a:lnTo>
                  <a:pt x="203885" y="117125"/>
                </a:lnTo>
                <a:lnTo>
                  <a:pt x="161623" y="147234"/>
                </a:lnTo>
                <a:lnTo>
                  <a:pt x="112793" y="175865"/>
                </a:lnTo>
                <a:lnTo>
                  <a:pt x="58538" y="202112"/>
                </a:lnTo>
                <a:lnTo>
                  <a:pt x="0" y="225070"/>
                </a:lnTo>
              </a:path>
            </a:pathLst>
          </a:custGeom>
          <a:ln w="27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66877" y="5831783"/>
            <a:ext cx="284480" cy="225425"/>
          </a:xfrm>
          <a:custGeom>
            <a:avLst/>
            <a:gdLst/>
            <a:ahLst/>
            <a:cxnLst/>
            <a:rect l="l" t="t" r="r" b="b"/>
            <a:pathLst>
              <a:path w="284479" h="225425">
                <a:moveTo>
                  <a:pt x="0" y="0"/>
                </a:moveTo>
                <a:lnTo>
                  <a:pt x="58538" y="22957"/>
                </a:lnTo>
                <a:lnTo>
                  <a:pt x="112793" y="49205"/>
                </a:lnTo>
                <a:lnTo>
                  <a:pt x="161623" y="77836"/>
                </a:lnTo>
                <a:lnTo>
                  <a:pt x="203885" y="107946"/>
                </a:lnTo>
                <a:lnTo>
                  <a:pt x="238438" y="138630"/>
                </a:lnTo>
                <a:lnTo>
                  <a:pt x="264140" y="168983"/>
                </a:lnTo>
                <a:lnTo>
                  <a:pt x="279848" y="198099"/>
                </a:lnTo>
                <a:lnTo>
                  <a:pt x="284422" y="225074"/>
                </a:lnTo>
              </a:path>
            </a:pathLst>
          </a:custGeom>
          <a:ln w="27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82115" y="5818133"/>
            <a:ext cx="84763" cy="47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2787" y="5797146"/>
            <a:ext cx="219075" cy="259715"/>
          </a:xfrm>
          <a:custGeom>
            <a:avLst/>
            <a:gdLst/>
            <a:ahLst/>
            <a:cxnLst/>
            <a:rect l="l" t="t" r="r" b="b"/>
            <a:pathLst>
              <a:path w="219075" h="259714">
                <a:moveTo>
                  <a:pt x="0" y="259710"/>
                </a:moveTo>
                <a:lnTo>
                  <a:pt x="218767" y="129855"/>
                </a:lnTo>
                <a:lnTo>
                  <a:pt x="0" y="0"/>
                </a:lnTo>
                <a:lnTo>
                  <a:pt x="0" y="259710"/>
                </a:lnTo>
                <a:close/>
              </a:path>
            </a:pathLst>
          </a:custGeom>
          <a:ln w="27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17976" y="5880963"/>
            <a:ext cx="92797" cy="92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97182" y="5926438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285" y="0"/>
                </a:lnTo>
              </a:path>
            </a:pathLst>
          </a:custGeom>
          <a:ln w="27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7731" y="5926725"/>
            <a:ext cx="455295" cy="0"/>
          </a:xfrm>
          <a:custGeom>
            <a:avLst/>
            <a:gdLst/>
            <a:ahLst/>
            <a:cxnLst/>
            <a:rect l="l" t="t" r="r" b="b"/>
            <a:pathLst>
              <a:path w="455295">
                <a:moveTo>
                  <a:pt x="455055" y="0"/>
                </a:moveTo>
                <a:lnTo>
                  <a:pt x="0" y="0"/>
                </a:lnTo>
              </a:path>
            </a:pathLst>
          </a:custGeom>
          <a:ln w="27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2471" y="6169393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>
                <a:moveTo>
                  <a:pt x="1047574" y="0"/>
                </a:moveTo>
                <a:lnTo>
                  <a:pt x="0" y="0"/>
                </a:lnTo>
              </a:path>
            </a:pathLst>
          </a:custGeom>
          <a:ln w="27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06897" y="5709671"/>
            <a:ext cx="118745" cy="5044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">
              <a:lnSpc>
                <a:spcPct val="123100"/>
              </a:lnSpc>
              <a:spcBef>
                <a:spcPts val="90"/>
              </a:spcBef>
            </a:pPr>
            <a:r>
              <a:rPr sz="1350" spc="15" dirty="0">
                <a:latin typeface="Calibri"/>
                <a:cs typeface="Calibri"/>
              </a:rPr>
              <a:t>a  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16390" y="5809083"/>
            <a:ext cx="461009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77800" algn="l"/>
              </a:tabLst>
            </a:pPr>
            <a:r>
              <a:rPr sz="135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	</a:t>
            </a:r>
            <a:r>
              <a:rPr sz="135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6618" y="4488313"/>
            <a:ext cx="1450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spcBef>
                <a:spcPts val="100"/>
              </a:spcBef>
            </a:pPr>
            <a:r>
              <a:rPr sz="2400" b="1" spc="-204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ol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gy  Mapping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99786" y="3128407"/>
            <a:ext cx="325120" cy="243840"/>
          </a:xfrm>
          <a:custGeom>
            <a:avLst/>
            <a:gdLst/>
            <a:ahLst/>
            <a:cxnLst/>
            <a:rect l="l" t="t" r="r" b="b"/>
            <a:pathLst>
              <a:path w="325120" h="243839">
                <a:moveTo>
                  <a:pt x="0" y="121617"/>
                </a:moveTo>
                <a:lnTo>
                  <a:pt x="81094" y="243265"/>
                </a:lnTo>
                <a:lnTo>
                  <a:pt x="324586" y="243265"/>
                </a:lnTo>
                <a:lnTo>
                  <a:pt x="324586" y="0"/>
                </a:lnTo>
                <a:lnTo>
                  <a:pt x="81094" y="0"/>
                </a:lnTo>
                <a:lnTo>
                  <a:pt x="0" y="121617"/>
                </a:lnTo>
                <a:close/>
              </a:path>
            </a:pathLst>
          </a:custGeom>
          <a:ln w="22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46308" y="2340584"/>
            <a:ext cx="1494155" cy="1818005"/>
          </a:xfrm>
          <a:custGeom>
            <a:avLst/>
            <a:gdLst/>
            <a:ahLst/>
            <a:cxnLst/>
            <a:rect l="l" t="t" r="r" b="b"/>
            <a:pathLst>
              <a:path w="1494154" h="1818004">
                <a:moveTo>
                  <a:pt x="0" y="1817564"/>
                </a:moveTo>
                <a:lnTo>
                  <a:pt x="1493920" y="1817564"/>
                </a:lnTo>
                <a:lnTo>
                  <a:pt x="1493920" y="0"/>
                </a:lnTo>
                <a:lnTo>
                  <a:pt x="0" y="0"/>
                </a:lnTo>
                <a:lnTo>
                  <a:pt x="0" y="1817564"/>
                </a:lnTo>
                <a:close/>
              </a:path>
            </a:pathLst>
          </a:custGeom>
          <a:ln w="2225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89060" y="3918785"/>
            <a:ext cx="271145" cy="203200"/>
          </a:xfrm>
          <a:custGeom>
            <a:avLst/>
            <a:gdLst/>
            <a:ahLst/>
            <a:cxnLst/>
            <a:rect l="l" t="t" r="r" b="b"/>
            <a:pathLst>
              <a:path w="271145" h="203200">
                <a:moveTo>
                  <a:pt x="270639" y="101423"/>
                </a:moveTo>
                <a:lnTo>
                  <a:pt x="202981" y="0"/>
                </a:lnTo>
                <a:lnTo>
                  <a:pt x="0" y="0"/>
                </a:lnTo>
                <a:lnTo>
                  <a:pt x="0" y="202846"/>
                </a:lnTo>
                <a:lnTo>
                  <a:pt x="202981" y="202846"/>
                </a:lnTo>
                <a:lnTo>
                  <a:pt x="270639" y="101423"/>
                </a:lnTo>
                <a:close/>
              </a:path>
            </a:pathLst>
          </a:custGeom>
          <a:ln w="22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7215" y="2632670"/>
            <a:ext cx="216535" cy="519430"/>
          </a:xfrm>
          <a:custGeom>
            <a:avLst/>
            <a:gdLst/>
            <a:ahLst/>
            <a:cxnLst/>
            <a:rect l="l" t="t" r="r" b="b"/>
            <a:pathLst>
              <a:path w="216534" h="519430">
                <a:moveTo>
                  <a:pt x="0" y="0"/>
                </a:moveTo>
                <a:lnTo>
                  <a:pt x="0" y="519318"/>
                </a:lnTo>
                <a:lnTo>
                  <a:pt x="216493" y="389463"/>
                </a:lnTo>
                <a:lnTo>
                  <a:pt x="216493" y="129855"/>
                </a:lnTo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17215" y="2632671"/>
            <a:ext cx="216535" cy="130175"/>
          </a:xfrm>
          <a:custGeom>
            <a:avLst/>
            <a:gdLst/>
            <a:ahLst/>
            <a:cxnLst/>
            <a:rect l="l" t="t" r="r" b="b"/>
            <a:pathLst>
              <a:path w="216534" h="130175">
                <a:moveTo>
                  <a:pt x="0" y="0"/>
                </a:moveTo>
                <a:lnTo>
                  <a:pt x="216493" y="129855"/>
                </a:lnTo>
              </a:path>
            </a:pathLst>
          </a:custGeom>
          <a:ln w="22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38208" y="3084436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190"/>
                </a:lnTo>
              </a:path>
            </a:pathLst>
          </a:custGeom>
          <a:ln w="2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3548" y="276252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66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03548" y="3022134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666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33709" y="2897736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937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32564" y="2664558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37160" y="2919429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11805" y="3257439"/>
            <a:ext cx="217170" cy="519430"/>
          </a:xfrm>
          <a:custGeom>
            <a:avLst/>
            <a:gdLst/>
            <a:ahLst/>
            <a:cxnLst/>
            <a:rect l="l" t="t" r="r" b="b"/>
            <a:pathLst>
              <a:path w="217170" h="519429">
                <a:moveTo>
                  <a:pt x="0" y="0"/>
                </a:moveTo>
                <a:lnTo>
                  <a:pt x="0" y="519349"/>
                </a:lnTo>
                <a:lnTo>
                  <a:pt x="216545" y="389525"/>
                </a:lnTo>
                <a:lnTo>
                  <a:pt x="216545" y="129876"/>
                </a:lnTo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11805" y="3257440"/>
            <a:ext cx="217170" cy="130175"/>
          </a:xfrm>
          <a:custGeom>
            <a:avLst/>
            <a:gdLst/>
            <a:ahLst/>
            <a:cxnLst/>
            <a:rect l="l" t="t" r="r" b="b"/>
            <a:pathLst>
              <a:path w="217170" h="130175">
                <a:moveTo>
                  <a:pt x="0" y="0"/>
                </a:moveTo>
                <a:lnTo>
                  <a:pt x="216545" y="129876"/>
                </a:lnTo>
              </a:path>
            </a:pathLst>
          </a:custGeom>
          <a:ln w="22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32788" y="371998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514"/>
                </a:lnTo>
              </a:path>
            </a:pathLst>
          </a:custGeom>
          <a:ln w="2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03549" y="338731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57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3549" y="364696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257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28351" y="3541484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834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32564" y="3290192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27958" y="3545063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53356" y="2989696"/>
            <a:ext cx="216535" cy="519430"/>
          </a:xfrm>
          <a:custGeom>
            <a:avLst/>
            <a:gdLst/>
            <a:ahLst/>
            <a:cxnLst/>
            <a:rect l="l" t="t" r="r" b="b"/>
            <a:pathLst>
              <a:path w="216534" h="519430">
                <a:moveTo>
                  <a:pt x="0" y="0"/>
                </a:moveTo>
                <a:lnTo>
                  <a:pt x="0" y="519329"/>
                </a:lnTo>
                <a:lnTo>
                  <a:pt x="216493" y="389504"/>
                </a:lnTo>
                <a:lnTo>
                  <a:pt x="216493" y="129855"/>
                </a:lnTo>
              </a:path>
            </a:pathLst>
          </a:custGeom>
          <a:ln w="22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53356" y="2989697"/>
            <a:ext cx="216535" cy="130175"/>
          </a:xfrm>
          <a:custGeom>
            <a:avLst/>
            <a:gdLst/>
            <a:ahLst/>
            <a:cxnLst/>
            <a:rect l="l" t="t" r="r" b="b"/>
            <a:pathLst>
              <a:path w="216534" h="130175">
                <a:moveTo>
                  <a:pt x="0" y="0"/>
                </a:moveTo>
                <a:lnTo>
                  <a:pt x="216493" y="129855"/>
                </a:lnTo>
              </a:path>
            </a:pathLst>
          </a:custGeom>
          <a:ln w="22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72782" y="2473158"/>
            <a:ext cx="0" cy="588645"/>
          </a:xfrm>
          <a:custGeom>
            <a:avLst/>
            <a:gdLst/>
            <a:ahLst/>
            <a:cxnLst/>
            <a:rect l="l" t="t" r="r" b="b"/>
            <a:pathLst>
              <a:path h="588644">
                <a:moveTo>
                  <a:pt x="0" y="0"/>
                </a:moveTo>
                <a:lnTo>
                  <a:pt x="0" y="588211"/>
                </a:lnTo>
              </a:path>
            </a:pathLst>
          </a:custGeom>
          <a:ln w="2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63646" y="311955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389709" y="0"/>
                </a:moveTo>
                <a:lnTo>
                  <a:pt x="0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74466" y="3379200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378889" y="0"/>
                </a:moveTo>
                <a:lnTo>
                  <a:pt x="0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69849" y="3249407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937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952417" y="3151130"/>
            <a:ext cx="21399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Out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569920" y="3023025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69920" y="3284054"/>
            <a:ext cx="8826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63646" y="2900518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9034"/>
                </a:lnTo>
              </a:path>
            </a:pathLst>
          </a:custGeom>
          <a:ln w="2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66325" y="337920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283"/>
                </a:lnTo>
              </a:path>
            </a:pathLst>
          </a:custGeom>
          <a:ln w="2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39001" y="3249407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389719" y="0"/>
                </a:moveTo>
                <a:lnTo>
                  <a:pt x="0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61049" y="3249408"/>
            <a:ext cx="1068070" cy="774065"/>
          </a:xfrm>
          <a:custGeom>
            <a:avLst/>
            <a:gdLst/>
            <a:ahLst/>
            <a:cxnLst/>
            <a:rect l="l" t="t" r="r" b="b"/>
            <a:pathLst>
              <a:path w="1068070" h="774064">
                <a:moveTo>
                  <a:pt x="1067671" y="0"/>
                </a:moveTo>
                <a:lnTo>
                  <a:pt x="1067671" y="773510"/>
                </a:lnTo>
                <a:lnTo>
                  <a:pt x="0" y="773510"/>
                </a:lnTo>
              </a:path>
            </a:pathLst>
          </a:custGeom>
          <a:ln w="22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050056" y="3871855"/>
            <a:ext cx="123189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5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56990" y="2473157"/>
            <a:ext cx="1416050" cy="0"/>
          </a:xfrm>
          <a:custGeom>
            <a:avLst/>
            <a:gdLst/>
            <a:ahLst/>
            <a:cxnLst/>
            <a:rect l="l" t="t" r="r" b="b"/>
            <a:pathLst>
              <a:path w="1416050">
                <a:moveTo>
                  <a:pt x="1415792" y="0"/>
                </a:moveTo>
                <a:lnTo>
                  <a:pt x="0" y="0"/>
                </a:lnTo>
              </a:path>
            </a:pathLst>
          </a:custGeom>
          <a:ln w="22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411256" y="2567795"/>
            <a:ext cx="292735" cy="253273"/>
          </a:xfrm>
          <a:prstGeom prst="rect">
            <a:avLst/>
          </a:prstGeom>
          <a:ln w="2225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3980">
              <a:spcBef>
                <a:spcPts val="234"/>
              </a:spcBef>
            </a:pPr>
            <a:r>
              <a:rPr sz="1450" b="1" spc="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11256" y="2884247"/>
            <a:ext cx="292735" cy="316865"/>
          </a:xfrm>
          <a:custGeom>
            <a:avLst/>
            <a:gdLst/>
            <a:ahLst/>
            <a:cxnLst/>
            <a:rect l="l" t="t" r="r" b="b"/>
            <a:pathLst>
              <a:path w="292734" h="316864">
                <a:moveTo>
                  <a:pt x="0" y="316451"/>
                </a:moveTo>
                <a:lnTo>
                  <a:pt x="292292" y="316451"/>
                </a:lnTo>
                <a:lnTo>
                  <a:pt x="292292" y="0"/>
                </a:lnTo>
                <a:lnTo>
                  <a:pt x="0" y="0"/>
                </a:lnTo>
                <a:lnTo>
                  <a:pt x="0" y="316451"/>
                </a:lnTo>
                <a:close/>
              </a:path>
            </a:pathLst>
          </a:custGeom>
          <a:ln w="22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422380" y="2899968"/>
            <a:ext cx="27051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3185">
              <a:spcBef>
                <a:spcPts val="110"/>
              </a:spcBef>
            </a:pPr>
            <a:r>
              <a:rPr sz="1450" b="1" spc="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411256" y="3196631"/>
            <a:ext cx="292735" cy="316865"/>
          </a:xfrm>
          <a:custGeom>
            <a:avLst/>
            <a:gdLst/>
            <a:ahLst/>
            <a:cxnLst/>
            <a:rect l="l" t="t" r="r" b="b"/>
            <a:pathLst>
              <a:path w="292734" h="316864">
                <a:moveTo>
                  <a:pt x="0" y="316451"/>
                </a:moveTo>
                <a:lnTo>
                  <a:pt x="292292" y="316451"/>
                </a:lnTo>
                <a:lnTo>
                  <a:pt x="292292" y="0"/>
                </a:lnTo>
                <a:lnTo>
                  <a:pt x="0" y="0"/>
                </a:lnTo>
                <a:lnTo>
                  <a:pt x="0" y="316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11256" y="3196631"/>
            <a:ext cx="292735" cy="316865"/>
          </a:xfrm>
          <a:custGeom>
            <a:avLst/>
            <a:gdLst/>
            <a:ahLst/>
            <a:cxnLst/>
            <a:rect l="l" t="t" r="r" b="b"/>
            <a:pathLst>
              <a:path w="292734" h="316864">
                <a:moveTo>
                  <a:pt x="0" y="316451"/>
                </a:moveTo>
                <a:lnTo>
                  <a:pt x="292292" y="316451"/>
                </a:lnTo>
                <a:lnTo>
                  <a:pt x="292292" y="0"/>
                </a:lnTo>
                <a:lnTo>
                  <a:pt x="0" y="0"/>
                </a:lnTo>
                <a:lnTo>
                  <a:pt x="0" y="316451"/>
                </a:lnTo>
                <a:close/>
              </a:path>
            </a:pathLst>
          </a:custGeom>
          <a:ln w="22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422380" y="3212404"/>
            <a:ext cx="27051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3185">
              <a:spcBef>
                <a:spcPts val="110"/>
              </a:spcBef>
            </a:pPr>
            <a:r>
              <a:rPr sz="1450" b="1" spc="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11256" y="3517130"/>
            <a:ext cx="292735" cy="316865"/>
          </a:xfrm>
          <a:custGeom>
            <a:avLst/>
            <a:gdLst/>
            <a:ahLst/>
            <a:cxnLst/>
            <a:rect l="l" t="t" r="r" b="b"/>
            <a:pathLst>
              <a:path w="292734" h="316864">
                <a:moveTo>
                  <a:pt x="0" y="316451"/>
                </a:moveTo>
                <a:lnTo>
                  <a:pt x="292292" y="316451"/>
                </a:lnTo>
                <a:lnTo>
                  <a:pt x="292292" y="0"/>
                </a:lnTo>
                <a:lnTo>
                  <a:pt x="0" y="0"/>
                </a:lnTo>
                <a:lnTo>
                  <a:pt x="0" y="316451"/>
                </a:lnTo>
                <a:close/>
              </a:path>
            </a:pathLst>
          </a:custGeom>
          <a:ln w="22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422380" y="3532913"/>
            <a:ext cx="27051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3185">
              <a:spcBef>
                <a:spcPts val="110"/>
              </a:spcBef>
            </a:pPr>
            <a:r>
              <a:rPr sz="1450" b="1" spc="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83648" y="2373062"/>
            <a:ext cx="271145" cy="203200"/>
          </a:xfrm>
          <a:custGeom>
            <a:avLst/>
            <a:gdLst/>
            <a:ahLst/>
            <a:cxnLst/>
            <a:rect l="l" t="t" r="r" b="b"/>
            <a:pathLst>
              <a:path w="271145" h="203200">
                <a:moveTo>
                  <a:pt x="270642" y="101433"/>
                </a:moveTo>
                <a:lnTo>
                  <a:pt x="202974" y="0"/>
                </a:lnTo>
                <a:lnTo>
                  <a:pt x="0" y="0"/>
                </a:lnTo>
                <a:lnTo>
                  <a:pt x="0" y="202867"/>
                </a:lnTo>
                <a:lnTo>
                  <a:pt x="202974" y="202867"/>
                </a:lnTo>
                <a:lnTo>
                  <a:pt x="270642" y="101433"/>
                </a:lnTo>
                <a:close/>
              </a:path>
            </a:pathLst>
          </a:custGeom>
          <a:ln w="22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039229" y="2317112"/>
            <a:ext cx="11430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5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775798" y="4170650"/>
            <a:ext cx="610235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950" spc="5" dirty="0">
                <a:latin typeface="Calibri"/>
                <a:cs typeface="Calibri"/>
              </a:rPr>
              <a:t>2-input</a:t>
            </a:r>
            <a:r>
              <a:rPr sz="950" spc="-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LUT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960674" y="4078994"/>
            <a:ext cx="611505" cy="672465"/>
          </a:xfrm>
          <a:custGeom>
            <a:avLst/>
            <a:gdLst/>
            <a:ahLst/>
            <a:cxnLst/>
            <a:rect l="l" t="t" r="r" b="b"/>
            <a:pathLst>
              <a:path w="611504" h="672464">
                <a:moveTo>
                  <a:pt x="597407" y="0"/>
                </a:moveTo>
                <a:lnTo>
                  <a:pt x="395858" y="14097"/>
                </a:lnTo>
                <a:lnTo>
                  <a:pt x="449706" y="60960"/>
                </a:lnTo>
                <a:lnTo>
                  <a:pt x="0" y="578612"/>
                </a:lnTo>
                <a:lnTo>
                  <a:pt x="107823" y="672338"/>
                </a:lnTo>
                <a:lnTo>
                  <a:pt x="557656" y="154686"/>
                </a:lnTo>
                <a:lnTo>
                  <a:pt x="608227" y="154686"/>
                </a:lnTo>
                <a:lnTo>
                  <a:pt x="597407" y="0"/>
                </a:lnTo>
                <a:close/>
              </a:path>
              <a:path w="611504" h="672464">
                <a:moveTo>
                  <a:pt x="608227" y="154686"/>
                </a:moveTo>
                <a:lnTo>
                  <a:pt x="557656" y="154686"/>
                </a:lnTo>
                <a:lnTo>
                  <a:pt x="611504" y="201549"/>
                </a:lnTo>
                <a:lnTo>
                  <a:pt x="608227" y="15468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60674" y="4078994"/>
            <a:ext cx="611505" cy="672465"/>
          </a:xfrm>
          <a:custGeom>
            <a:avLst/>
            <a:gdLst/>
            <a:ahLst/>
            <a:cxnLst/>
            <a:rect l="l" t="t" r="r" b="b"/>
            <a:pathLst>
              <a:path w="611504" h="672464">
                <a:moveTo>
                  <a:pt x="611504" y="201549"/>
                </a:moveTo>
                <a:lnTo>
                  <a:pt x="557656" y="154686"/>
                </a:lnTo>
                <a:lnTo>
                  <a:pt x="107823" y="672338"/>
                </a:lnTo>
                <a:lnTo>
                  <a:pt x="0" y="578612"/>
                </a:lnTo>
                <a:lnTo>
                  <a:pt x="449706" y="60960"/>
                </a:lnTo>
                <a:lnTo>
                  <a:pt x="395858" y="14097"/>
                </a:lnTo>
                <a:lnTo>
                  <a:pt x="597407" y="0"/>
                </a:lnTo>
                <a:lnTo>
                  <a:pt x="611504" y="201549"/>
                </a:lnTo>
              </a:path>
            </a:pathLst>
          </a:custGeom>
          <a:ln w="253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21052" y="3624969"/>
            <a:ext cx="285750" cy="828675"/>
          </a:xfrm>
          <a:custGeom>
            <a:avLst/>
            <a:gdLst/>
            <a:ahLst/>
            <a:cxnLst/>
            <a:rect l="l" t="t" r="r" b="b"/>
            <a:pathLst>
              <a:path w="285750" h="828675">
                <a:moveTo>
                  <a:pt x="285750" y="685800"/>
                </a:moveTo>
                <a:lnTo>
                  <a:pt x="0" y="685800"/>
                </a:lnTo>
                <a:lnTo>
                  <a:pt x="142875" y="828675"/>
                </a:lnTo>
                <a:lnTo>
                  <a:pt x="285750" y="685800"/>
                </a:lnTo>
                <a:close/>
              </a:path>
              <a:path w="285750" h="828675">
                <a:moveTo>
                  <a:pt x="214375" y="0"/>
                </a:moveTo>
                <a:lnTo>
                  <a:pt x="71500" y="0"/>
                </a:lnTo>
                <a:lnTo>
                  <a:pt x="71500" y="685800"/>
                </a:lnTo>
                <a:lnTo>
                  <a:pt x="214375" y="685800"/>
                </a:lnTo>
                <a:lnTo>
                  <a:pt x="21437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21052" y="3624969"/>
            <a:ext cx="285750" cy="828675"/>
          </a:xfrm>
          <a:custGeom>
            <a:avLst/>
            <a:gdLst/>
            <a:ahLst/>
            <a:cxnLst/>
            <a:rect l="l" t="t" r="r" b="b"/>
            <a:pathLst>
              <a:path w="285750" h="828675">
                <a:moveTo>
                  <a:pt x="0" y="685800"/>
                </a:moveTo>
                <a:lnTo>
                  <a:pt x="71500" y="685800"/>
                </a:lnTo>
                <a:lnTo>
                  <a:pt x="71500" y="0"/>
                </a:lnTo>
                <a:lnTo>
                  <a:pt x="214375" y="0"/>
                </a:lnTo>
                <a:lnTo>
                  <a:pt x="214375" y="685800"/>
                </a:lnTo>
                <a:lnTo>
                  <a:pt x="285750" y="685800"/>
                </a:lnTo>
                <a:lnTo>
                  <a:pt x="142875" y="828675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80106" y="4927479"/>
            <a:ext cx="655955" cy="623570"/>
          </a:xfrm>
          <a:custGeom>
            <a:avLst/>
            <a:gdLst/>
            <a:ahLst/>
            <a:cxnLst/>
            <a:rect l="l" t="t" r="r" b="b"/>
            <a:pathLst>
              <a:path w="655954" h="623570">
                <a:moveTo>
                  <a:pt x="97155" y="0"/>
                </a:moveTo>
                <a:lnTo>
                  <a:pt x="0" y="104648"/>
                </a:lnTo>
                <a:lnTo>
                  <a:pt x="502666" y="571245"/>
                </a:lnTo>
                <a:lnTo>
                  <a:pt x="454025" y="623569"/>
                </a:lnTo>
                <a:lnTo>
                  <a:pt x="655954" y="616076"/>
                </a:lnTo>
                <a:lnTo>
                  <a:pt x="650309" y="466470"/>
                </a:lnTo>
                <a:lnTo>
                  <a:pt x="599821" y="466470"/>
                </a:lnTo>
                <a:lnTo>
                  <a:pt x="97155" y="0"/>
                </a:lnTo>
                <a:close/>
              </a:path>
              <a:path w="655954" h="623570">
                <a:moveTo>
                  <a:pt x="648335" y="414146"/>
                </a:moveTo>
                <a:lnTo>
                  <a:pt x="599821" y="466470"/>
                </a:lnTo>
                <a:lnTo>
                  <a:pt x="650309" y="466470"/>
                </a:lnTo>
                <a:lnTo>
                  <a:pt x="648335" y="41414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80106" y="4927479"/>
            <a:ext cx="655955" cy="623570"/>
          </a:xfrm>
          <a:custGeom>
            <a:avLst/>
            <a:gdLst/>
            <a:ahLst/>
            <a:cxnLst/>
            <a:rect l="l" t="t" r="r" b="b"/>
            <a:pathLst>
              <a:path w="655954" h="623570">
                <a:moveTo>
                  <a:pt x="454025" y="623569"/>
                </a:moveTo>
                <a:lnTo>
                  <a:pt x="502666" y="571245"/>
                </a:lnTo>
                <a:lnTo>
                  <a:pt x="0" y="104648"/>
                </a:lnTo>
                <a:lnTo>
                  <a:pt x="97155" y="0"/>
                </a:lnTo>
                <a:lnTo>
                  <a:pt x="599821" y="466470"/>
                </a:lnTo>
                <a:lnTo>
                  <a:pt x="648335" y="414146"/>
                </a:lnTo>
                <a:lnTo>
                  <a:pt x="655954" y="616076"/>
                </a:lnTo>
                <a:lnTo>
                  <a:pt x="454025" y="623569"/>
                </a:lnTo>
                <a:close/>
              </a:path>
            </a:pathLst>
          </a:custGeom>
          <a:ln w="253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277406" y="5814219"/>
            <a:ext cx="59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ASIC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306108" y="2940310"/>
            <a:ext cx="706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FP</a:t>
            </a:r>
            <a:r>
              <a:rPr sz="2400" b="1" spc="-10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Synthesis is</a:t>
            </a:r>
            <a:r>
              <a:rPr spc="-45" dirty="0"/>
              <a:t> </a:t>
            </a:r>
            <a:r>
              <a:rPr spc="-5" dirty="0"/>
              <a:t>Constraint-Driven</a:t>
            </a:r>
          </a:p>
        </p:txBody>
      </p:sp>
      <p:sp>
        <p:nvSpPr>
          <p:cNvPr id="3" name="object 3"/>
          <p:cNvSpPr/>
          <p:nvPr/>
        </p:nvSpPr>
        <p:spPr>
          <a:xfrm>
            <a:off x="8062215" y="1539239"/>
            <a:ext cx="809243" cy="68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4666" y="1552829"/>
            <a:ext cx="705485" cy="577215"/>
          </a:xfrm>
          <a:custGeom>
            <a:avLst/>
            <a:gdLst/>
            <a:ahLst/>
            <a:cxnLst/>
            <a:rect l="l" t="t" r="r" b="b"/>
            <a:pathLst>
              <a:path w="705484" h="577214">
                <a:moveTo>
                  <a:pt x="298129" y="164592"/>
                </a:moveTo>
                <a:lnTo>
                  <a:pt x="68960" y="164592"/>
                </a:lnTo>
                <a:lnTo>
                  <a:pt x="623315" y="576707"/>
                </a:lnTo>
                <a:lnTo>
                  <a:pt x="704976" y="466979"/>
                </a:lnTo>
                <a:lnTo>
                  <a:pt x="298129" y="164592"/>
                </a:lnTo>
                <a:close/>
              </a:path>
              <a:path w="705484" h="577214">
                <a:moveTo>
                  <a:pt x="191388" y="0"/>
                </a:moveTo>
                <a:lnTo>
                  <a:pt x="0" y="28067"/>
                </a:lnTo>
                <a:lnTo>
                  <a:pt x="28193" y="219456"/>
                </a:lnTo>
                <a:lnTo>
                  <a:pt x="68960" y="164592"/>
                </a:lnTo>
                <a:lnTo>
                  <a:pt x="298129" y="164592"/>
                </a:lnTo>
                <a:lnTo>
                  <a:pt x="150494" y="54863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4666" y="1552829"/>
            <a:ext cx="705485" cy="577215"/>
          </a:xfrm>
          <a:custGeom>
            <a:avLst/>
            <a:gdLst/>
            <a:ahLst/>
            <a:cxnLst/>
            <a:rect l="l" t="t" r="r" b="b"/>
            <a:pathLst>
              <a:path w="705484" h="577214">
                <a:moveTo>
                  <a:pt x="0" y="28067"/>
                </a:moveTo>
                <a:lnTo>
                  <a:pt x="191388" y="0"/>
                </a:lnTo>
                <a:lnTo>
                  <a:pt x="150494" y="54863"/>
                </a:lnTo>
                <a:lnTo>
                  <a:pt x="704976" y="466979"/>
                </a:lnTo>
                <a:lnTo>
                  <a:pt x="623315" y="576707"/>
                </a:lnTo>
                <a:lnTo>
                  <a:pt x="68960" y="164592"/>
                </a:lnTo>
                <a:lnTo>
                  <a:pt x="28193" y="219456"/>
                </a:lnTo>
                <a:lnTo>
                  <a:pt x="0" y="28067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761" y="2100072"/>
            <a:ext cx="958596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0293" y="2127631"/>
            <a:ext cx="828040" cy="271145"/>
          </a:xfrm>
          <a:custGeom>
            <a:avLst/>
            <a:gdLst/>
            <a:ahLst/>
            <a:cxnLst/>
            <a:rect l="l" t="t" r="r" b="b"/>
            <a:pathLst>
              <a:path w="828040" h="271144">
                <a:moveTo>
                  <a:pt x="135508" y="0"/>
                </a:moveTo>
                <a:lnTo>
                  <a:pt x="0" y="135509"/>
                </a:lnTo>
                <a:lnTo>
                  <a:pt x="135508" y="271018"/>
                </a:lnTo>
                <a:lnTo>
                  <a:pt x="135508" y="203327"/>
                </a:lnTo>
                <a:lnTo>
                  <a:pt x="827531" y="203327"/>
                </a:lnTo>
                <a:lnTo>
                  <a:pt x="827531" y="67691"/>
                </a:lnTo>
                <a:lnTo>
                  <a:pt x="135508" y="67691"/>
                </a:lnTo>
                <a:lnTo>
                  <a:pt x="1355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0293" y="2127631"/>
            <a:ext cx="828040" cy="271145"/>
          </a:xfrm>
          <a:custGeom>
            <a:avLst/>
            <a:gdLst/>
            <a:ahLst/>
            <a:cxnLst/>
            <a:rect l="l" t="t" r="r" b="b"/>
            <a:pathLst>
              <a:path w="828040" h="271144">
                <a:moveTo>
                  <a:pt x="0" y="135509"/>
                </a:moveTo>
                <a:lnTo>
                  <a:pt x="135508" y="0"/>
                </a:lnTo>
                <a:lnTo>
                  <a:pt x="135508" y="67691"/>
                </a:lnTo>
                <a:lnTo>
                  <a:pt x="827531" y="67691"/>
                </a:lnTo>
                <a:lnTo>
                  <a:pt x="827531" y="203327"/>
                </a:lnTo>
                <a:lnTo>
                  <a:pt x="135508" y="203327"/>
                </a:lnTo>
                <a:lnTo>
                  <a:pt x="135508" y="271018"/>
                </a:lnTo>
                <a:lnTo>
                  <a:pt x="0" y="135509"/>
                </a:lnTo>
                <a:close/>
              </a:path>
            </a:pathLst>
          </a:custGeom>
          <a:ln w="25399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9250" y="2356104"/>
            <a:ext cx="882396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5163" y="2384299"/>
            <a:ext cx="750570" cy="518159"/>
          </a:xfrm>
          <a:custGeom>
            <a:avLst/>
            <a:gdLst/>
            <a:ahLst/>
            <a:cxnLst/>
            <a:rect l="l" t="t" r="r" b="b"/>
            <a:pathLst>
              <a:path w="750570" h="518160">
                <a:moveTo>
                  <a:pt x="48513" y="289687"/>
                </a:moveTo>
                <a:lnTo>
                  <a:pt x="0" y="469264"/>
                </a:lnTo>
                <a:lnTo>
                  <a:pt x="179577" y="517778"/>
                </a:lnTo>
                <a:lnTo>
                  <a:pt x="146811" y="460755"/>
                </a:lnTo>
                <a:lnTo>
                  <a:pt x="345327" y="346710"/>
                </a:lnTo>
                <a:lnTo>
                  <a:pt x="81279" y="346710"/>
                </a:lnTo>
                <a:lnTo>
                  <a:pt x="48513" y="289687"/>
                </a:lnTo>
                <a:close/>
              </a:path>
              <a:path w="750570" h="518160">
                <a:moveTo>
                  <a:pt x="684783" y="0"/>
                </a:moveTo>
                <a:lnTo>
                  <a:pt x="81279" y="346710"/>
                </a:lnTo>
                <a:lnTo>
                  <a:pt x="345327" y="346710"/>
                </a:lnTo>
                <a:lnTo>
                  <a:pt x="750315" y="114046"/>
                </a:lnTo>
                <a:lnTo>
                  <a:pt x="6847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5163" y="2384299"/>
            <a:ext cx="750570" cy="518159"/>
          </a:xfrm>
          <a:custGeom>
            <a:avLst/>
            <a:gdLst/>
            <a:ahLst/>
            <a:cxnLst/>
            <a:rect l="l" t="t" r="r" b="b"/>
            <a:pathLst>
              <a:path w="750570" h="518160">
                <a:moveTo>
                  <a:pt x="0" y="469264"/>
                </a:moveTo>
                <a:lnTo>
                  <a:pt x="48513" y="289687"/>
                </a:lnTo>
                <a:lnTo>
                  <a:pt x="81279" y="346710"/>
                </a:lnTo>
                <a:lnTo>
                  <a:pt x="684783" y="0"/>
                </a:lnTo>
                <a:lnTo>
                  <a:pt x="750315" y="114046"/>
                </a:lnTo>
                <a:lnTo>
                  <a:pt x="146811" y="460755"/>
                </a:lnTo>
                <a:lnTo>
                  <a:pt x="179577" y="517778"/>
                </a:lnTo>
                <a:lnTo>
                  <a:pt x="0" y="469264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6021" y="1413764"/>
            <a:ext cx="1360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(Delay)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0592" y="2023364"/>
            <a:ext cx="1356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(Area)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0504" y="3601720"/>
            <a:ext cx="171450" cy="2143760"/>
          </a:xfrm>
          <a:custGeom>
            <a:avLst/>
            <a:gdLst/>
            <a:ahLst/>
            <a:cxnLst/>
            <a:rect l="l" t="t" r="r" b="b"/>
            <a:pathLst>
              <a:path w="171450" h="2143760">
                <a:moveTo>
                  <a:pt x="85654" y="75580"/>
                </a:moveTo>
                <a:lnTo>
                  <a:pt x="66585" y="108209"/>
                </a:lnTo>
                <a:lnTo>
                  <a:pt x="66485" y="171049"/>
                </a:lnTo>
                <a:lnTo>
                  <a:pt x="65057" y="2143213"/>
                </a:lnTo>
                <a:lnTo>
                  <a:pt x="103157" y="2143239"/>
                </a:lnTo>
                <a:lnTo>
                  <a:pt x="104630" y="108209"/>
                </a:lnTo>
                <a:lnTo>
                  <a:pt x="85654" y="75580"/>
                </a:lnTo>
                <a:close/>
              </a:path>
              <a:path w="171450" h="2143760">
                <a:moveTo>
                  <a:pt x="107765" y="37845"/>
                </a:moveTo>
                <a:lnTo>
                  <a:pt x="104681" y="37845"/>
                </a:lnTo>
                <a:lnTo>
                  <a:pt x="104684" y="108302"/>
                </a:lnTo>
                <a:lnTo>
                  <a:pt x="135796" y="161797"/>
                </a:lnTo>
                <a:lnTo>
                  <a:pt x="140846" y="167405"/>
                </a:lnTo>
                <a:lnTo>
                  <a:pt x="147433" y="170560"/>
                </a:lnTo>
                <a:lnTo>
                  <a:pt x="154709" y="171049"/>
                </a:lnTo>
                <a:lnTo>
                  <a:pt x="161831" y="168655"/>
                </a:lnTo>
                <a:lnTo>
                  <a:pt x="167511" y="163605"/>
                </a:lnTo>
                <a:lnTo>
                  <a:pt x="170689" y="157019"/>
                </a:lnTo>
                <a:lnTo>
                  <a:pt x="171154" y="149742"/>
                </a:lnTo>
                <a:lnTo>
                  <a:pt x="168689" y="142620"/>
                </a:lnTo>
                <a:lnTo>
                  <a:pt x="107765" y="37845"/>
                </a:lnTo>
                <a:close/>
              </a:path>
              <a:path w="171450" h="2143760">
                <a:moveTo>
                  <a:pt x="85758" y="0"/>
                </a:moveTo>
                <a:lnTo>
                  <a:pt x="2446" y="142493"/>
                </a:lnTo>
                <a:lnTo>
                  <a:pt x="0" y="149615"/>
                </a:lnTo>
                <a:lnTo>
                  <a:pt x="494" y="156892"/>
                </a:lnTo>
                <a:lnTo>
                  <a:pt x="3679" y="163478"/>
                </a:lnTo>
                <a:lnTo>
                  <a:pt x="9304" y="168528"/>
                </a:lnTo>
                <a:lnTo>
                  <a:pt x="16480" y="170975"/>
                </a:lnTo>
                <a:lnTo>
                  <a:pt x="23750" y="170481"/>
                </a:lnTo>
                <a:lnTo>
                  <a:pt x="30307" y="167296"/>
                </a:lnTo>
                <a:lnTo>
                  <a:pt x="35339" y="161670"/>
                </a:lnTo>
                <a:lnTo>
                  <a:pt x="66530" y="108302"/>
                </a:lnTo>
                <a:lnTo>
                  <a:pt x="66581" y="37845"/>
                </a:lnTo>
                <a:lnTo>
                  <a:pt x="107765" y="37845"/>
                </a:lnTo>
                <a:lnTo>
                  <a:pt x="85758" y="0"/>
                </a:lnTo>
                <a:close/>
              </a:path>
              <a:path w="171450" h="2143760">
                <a:moveTo>
                  <a:pt x="104681" y="37845"/>
                </a:moveTo>
                <a:lnTo>
                  <a:pt x="66581" y="37845"/>
                </a:lnTo>
                <a:lnTo>
                  <a:pt x="66530" y="108302"/>
                </a:lnTo>
                <a:lnTo>
                  <a:pt x="85654" y="75580"/>
                </a:lnTo>
                <a:lnTo>
                  <a:pt x="69248" y="47370"/>
                </a:lnTo>
                <a:lnTo>
                  <a:pt x="104674" y="47370"/>
                </a:lnTo>
                <a:lnTo>
                  <a:pt x="104681" y="37845"/>
                </a:lnTo>
                <a:close/>
              </a:path>
              <a:path w="171450" h="2143760">
                <a:moveTo>
                  <a:pt x="104674" y="47370"/>
                </a:moveTo>
                <a:lnTo>
                  <a:pt x="102141" y="47370"/>
                </a:lnTo>
                <a:lnTo>
                  <a:pt x="85654" y="75580"/>
                </a:lnTo>
                <a:lnTo>
                  <a:pt x="104630" y="108209"/>
                </a:lnTo>
                <a:lnTo>
                  <a:pt x="104674" y="47370"/>
                </a:lnTo>
                <a:close/>
              </a:path>
              <a:path w="171450" h="2143760">
                <a:moveTo>
                  <a:pt x="102141" y="47370"/>
                </a:moveTo>
                <a:lnTo>
                  <a:pt x="69248" y="47370"/>
                </a:lnTo>
                <a:lnTo>
                  <a:pt x="85654" y="75580"/>
                </a:lnTo>
                <a:lnTo>
                  <a:pt x="102141" y="4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5373" y="5660107"/>
            <a:ext cx="4144010" cy="171450"/>
          </a:xfrm>
          <a:custGeom>
            <a:avLst/>
            <a:gdLst/>
            <a:ahLst/>
            <a:cxnLst/>
            <a:rect l="l" t="t" r="r" b="b"/>
            <a:pathLst>
              <a:path w="4144009" h="171450">
                <a:moveTo>
                  <a:pt x="3993886" y="0"/>
                </a:moveTo>
                <a:lnTo>
                  <a:pt x="3986609" y="473"/>
                </a:lnTo>
                <a:lnTo>
                  <a:pt x="3980023" y="3641"/>
                </a:lnTo>
                <a:lnTo>
                  <a:pt x="3974973" y="9286"/>
                </a:lnTo>
                <a:lnTo>
                  <a:pt x="3972579" y="16448"/>
                </a:lnTo>
                <a:lnTo>
                  <a:pt x="3973068" y="23736"/>
                </a:lnTo>
                <a:lnTo>
                  <a:pt x="3976223" y="30314"/>
                </a:lnTo>
                <a:lnTo>
                  <a:pt x="3981830" y="35347"/>
                </a:lnTo>
                <a:lnTo>
                  <a:pt x="4035268" y="66536"/>
                </a:lnTo>
                <a:lnTo>
                  <a:pt x="4105782" y="66563"/>
                </a:lnTo>
                <a:lnTo>
                  <a:pt x="4105782" y="104663"/>
                </a:lnTo>
                <a:lnTo>
                  <a:pt x="4035223" y="104663"/>
                </a:lnTo>
                <a:lnTo>
                  <a:pt x="3981830" y="135791"/>
                </a:lnTo>
                <a:lnTo>
                  <a:pt x="3976151" y="140817"/>
                </a:lnTo>
                <a:lnTo>
                  <a:pt x="3972972" y="147391"/>
                </a:lnTo>
                <a:lnTo>
                  <a:pt x="3972508" y="154677"/>
                </a:lnTo>
                <a:lnTo>
                  <a:pt x="3974973" y="161839"/>
                </a:lnTo>
                <a:lnTo>
                  <a:pt x="3980005" y="167493"/>
                </a:lnTo>
                <a:lnTo>
                  <a:pt x="3986561" y="170670"/>
                </a:lnTo>
                <a:lnTo>
                  <a:pt x="3993832" y="171149"/>
                </a:lnTo>
                <a:lnTo>
                  <a:pt x="4001007" y="168709"/>
                </a:lnTo>
                <a:lnTo>
                  <a:pt x="4110851" y="104663"/>
                </a:lnTo>
                <a:lnTo>
                  <a:pt x="4105782" y="104663"/>
                </a:lnTo>
                <a:lnTo>
                  <a:pt x="4110898" y="104636"/>
                </a:lnTo>
                <a:lnTo>
                  <a:pt x="4143502" y="85626"/>
                </a:lnTo>
                <a:lnTo>
                  <a:pt x="4001007" y="2441"/>
                </a:lnTo>
                <a:lnTo>
                  <a:pt x="3993886" y="0"/>
                </a:lnTo>
                <a:close/>
              </a:path>
              <a:path w="4144009" h="171450">
                <a:moveTo>
                  <a:pt x="4067926" y="85598"/>
                </a:moveTo>
                <a:lnTo>
                  <a:pt x="4035269" y="104636"/>
                </a:lnTo>
                <a:lnTo>
                  <a:pt x="4105782" y="104663"/>
                </a:lnTo>
                <a:lnTo>
                  <a:pt x="4105782" y="102060"/>
                </a:lnTo>
                <a:lnTo>
                  <a:pt x="4096130" y="102060"/>
                </a:lnTo>
                <a:lnTo>
                  <a:pt x="4067926" y="85598"/>
                </a:lnTo>
                <a:close/>
              </a:path>
              <a:path w="4144009" h="171450">
                <a:moveTo>
                  <a:pt x="0" y="64989"/>
                </a:moveTo>
                <a:lnTo>
                  <a:pt x="0" y="103089"/>
                </a:lnTo>
                <a:lnTo>
                  <a:pt x="4035269" y="104636"/>
                </a:lnTo>
                <a:lnTo>
                  <a:pt x="4067926" y="85598"/>
                </a:lnTo>
                <a:lnTo>
                  <a:pt x="4035268" y="66536"/>
                </a:lnTo>
                <a:lnTo>
                  <a:pt x="0" y="64989"/>
                </a:lnTo>
                <a:close/>
              </a:path>
              <a:path w="4144009" h="171450">
                <a:moveTo>
                  <a:pt x="4096130" y="69154"/>
                </a:moveTo>
                <a:lnTo>
                  <a:pt x="4067926" y="85598"/>
                </a:lnTo>
                <a:lnTo>
                  <a:pt x="4096130" y="102060"/>
                </a:lnTo>
                <a:lnTo>
                  <a:pt x="4096130" y="69154"/>
                </a:lnTo>
                <a:close/>
              </a:path>
              <a:path w="4144009" h="171450">
                <a:moveTo>
                  <a:pt x="4105782" y="69154"/>
                </a:moveTo>
                <a:lnTo>
                  <a:pt x="4096130" y="69154"/>
                </a:lnTo>
                <a:lnTo>
                  <a:pt x="4096130" y="102060"/>
                </a:lnTo>
                <a:lnTo>
                  <a:pt x="4105782" y="102060"/>
                </a:lnTo>
                <a:lnTo>
                  <a:pt x="4105782" y="69154"/>
                </a:lnTo>
                <a:close/>
              </a:path>
              <a:path w="4144009" h="171450">
                <a:moveTo>
                  <a:pt x="4035268" y="66536"/>
                </a:moveTo>
                <a:lnTo>
                  <a:pt x="4067926" y="85598"/>
                </a:lnTo>
                <a:lnTo>
                  <a:pt x="4096130" y="69154"/>
                </a:lnTo>
                <a:lnTo>
                  <a:pt x="4105782" y="69154"/>
                </a:lnTo>
                <a:lnTo>
                  <a:pt x="4105782" y="66563"/>
                </a:lnTo>
                <a:lnTo>
                  <a:pt x="4035268" y="6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5374" y="4305427"/>
            <a:ext cx="643255" cy="1438910"/>
          </a:xfrm>
          <a:custGeom>
            <a:avLst/>
            <a:gdLst/>
            <a:ahLst/>
            <a:cxnLst/>
            <a:rect l="l" t="t" r="r" b="b"/>
            <a:pathLst>
              <a:path w="643254" h="1438910">
                <a:moveTo>
                  <a:pt x="0" y="9906"/>
                </a:moveTo>
                <a:lnTo>
                  <a:pt x="0" y="0"/>
                </a:lnTo>
                <a:lnTo>
                  <a:pt x="643001" y="0"/>
                </a:lnTo>
                <a:lnTo>
                  <a:pt x="643001" y="1438719"/>
                </a:lnTo>
              </a:path>
            </a:pathLst>
          </a:custGeom>
          <a:ln w="9525">
            <a:solidFill>
              <a:srgbClr val="B6DCD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5373" y="5244084"/>
            <a:ext cx="2686050" cy="500380"/>
          </a:xfrm>
          <a:custGeom>
            <a:avLst/>
            <a:gdLst/>
            <a:ahLst/>
            <a:cxnLst/>
            <a:rect l="l" t="t" r="r" b="b"/>
            <a:pathLst>
              <a:path w="2686050" h="500379">
                <a:moveTo>
                  <a:pt x="0" y="0"/>
                </a:moveTo>
                <a:lnTo>
                  <a:pt x="2686050" y="0"/>
                </a:lnTo>
                <a:lnTo>
                  <a:pt x="2686050" y="500062"/>
                </a:lnTo>
                <a:lnTo>
                  <a:pt x="1714627" y="500062"/>
                </a:lnTo>
              </a:path>
            </a:pathLst>
          </a:custGeom>
          <a:ln w="9525">
            <a:solidFill>
              <a:srgbClr val="B6DCD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2625" y="3743833"/>
            <a:ext cx="285750" cy="571500"/>
          </a:xfrm>
          <a:custGeom>
            <a:avLst/>
            <a:gdLst/>
            <a:ahLst/>
            <a:cxnLst/>
            <a:rect l="l" t="t" r="r" b="b"/>
            <a:pathLst>
              <a:path w="285750" h="571500">
                <a:moveTo>
                  <a:pt x="0" y="0"/>
                </a:moveTo>
                <a:lnTo>
                  <a:pt x="285750" y="5715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8376" y="4315334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0" y="0"/>
                </a:moveTo>
                <a:lnTo>
                  <a:pt x="357124" y="357251"/>
                </a:lnTo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0127" y="5244085"/>
            <a:ext cx="1285875" cy="1905"/>
          </a:xfrm>
          <a:custGeom>
            <a:avLst/>
            <a:gdLst/>
            <a:ahLst/>
            <a:cxnLst/>
            <a:rect l="l" t="t" r="r" b="b"/>
            <a:pathLst>
              <a:path w="1285875" h="1904">
                <a:moveTo>
                  <a:pt x="0" y="0"/>
                </a:moveTo>
                <a:lnTo>
                  <a:pt x="1285875" y="165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5499" y="4672584"/>
            <a:ext cx="357505" cy="285750"/>
          </a:xfrm>
          <a:custGeom>
            <a:avLst/>
            <a:gdLst/>
            <a:ahLst/>
            <a:cxnLst/>
            <a:rect l="l" t="t" r="r" b="b"/>
            <a:pathLst>
              <a:path w="357504" h="285750">
                <a:moveTo>
                  <a:pt x="0" y="0"/>
                </a:moveTo>
                <a:lnTo>
                  <a:pt x="357250" y="285750"/>
                </a:lnTo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2750" y="4958335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29" h="214629">
                <a:moveTo>
                  <a:pt x="0" y="0"/>
                </a:moveTo>
                <a:lnTo>
                  <a:pt x="785876" y="214249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8626" y="5172584"/>
            <a:ext cx="571500" cy="71755"/>
          </a:xfrm>
          <a:custGeom>
            <a:avLst/>
            <a:gdLst/>
            <a:ahLst/>
            <a:cxnLst/>
            <a:rect l="l" t="t" r="r" b="b"/>
            <a:pathLst>
              <a:path w="571500" h="71754">
                <a:moveTo>
                  <a:pt x="0" y="0"/>
                </a:moveTo>
                <a:lnTo>
                  <a:pt x="571500" y="7150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65323" y="2632659"/>
            <a:ext cx="415162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(Power Consumption)</a:t>
            </a:r>
            <a:endParaRPr sz="2550" dirty="0">
              <a:latin typeface="Calibri"/>
              <a:cs typeface="Calibri"/>
            </a:endParaRPr>
          </a:p>
          <a:p>
            <a:pPr marL="12700"/>
            <a:r>
              <a:rPr sz="2000" b="1" spc="-10" dirty="0">
                <a:latin typeface="Calibri"/>
                <a:cs typeface="Calibri"/>
              </a:rPr>
              <a:t>Area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9719" y="4034485"/>
            <a:ext cx="591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La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3624" y="5034737"/>
            <a:ext cx="603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Sma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01812" y="5672735"/>
            <a:ext cx="616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Del</a:t>
            </a:r>
            <a:r>
              <a:rPr sz="2000" b="1" spc="-5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0152" y="5761736"/>
            <a:ext cx="528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Long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3096" y="5749545"/>
            <a:ext cx="598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Short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7933" y="1022603"/>
            <a:ext cx="2526805" cy="1490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0066" y="1010411"/>
            <a:ext cx="1874520" cy="136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4199" y="1041401"/>
            <a:ext cx="2418715" cy="1381125"/>
          </a:xfrm>
          <a:custGeom>
            <a:avLst/>
            <a:gdLst/>
            <a:ahLst/>
            <a:cxnLst/>
            <a:rect l="l" t="t" r="r" b="b"/>
            <a:pathLst>
              <a:path w="2418715" h="1381125">
                <a:moveTo>
                  <a:pt x="1905000" y="1143000"/>
                </a:moveTo>
                <a:lnTo>
                  <a:pt x="1333500" y="1143000"/>
                </a:lnTo>
                <a:lnTo>
                  <a:pt x="2418588" y="1380871"/>
                </a:lnTo>
                <a:lnTo>
                  <a:pt x="1905000" y="1143000"/>
                </a:lnTo>
                <a:close/>
              </a:path>
              <a:path w="2418715" h="1381125">
                <a:moveTo>
                  <a:pt x="2095500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2095500" y="1143000"/>
                </a:lnTo>
                <a:lnTo>
                  <a:pt x="2139202" y="1137965"/>
                </a:lnTo>
                <a:lnTo>
                  <a:pt x="2179308" y="1123627"/>
                </a:lnTo>
                <a:lnTo>
                  <a:pt x="2214678" y="1101132"/>
                </a:lnTo>
                <a:lnTo>
                  <a:pt x="2244172" y="1071625"/>
                </a:lnTo>
                <a:lnTo>
                  <a:pt x="2266650" y="1036253"/>
                </a:lnTo>
                <a:lnTo>
                  <a:pt x="2280972" y="996162"/>
                </a:lnTo>
                <a:lnTo>
                  <a:pt x="2286000" y="952500"/>
                </a:lnTo>
                <a:lnTo>
                  <a:pt x="2286000" y="190500"/>
                </a:lnTo>
                <a:lnTo>
                  <a:pt x="2280972" y="146797"/>
                </a:lnTo>
                <a:lnTo>
                  <a:pt x="2266650" y="106691"/>
                </a:lnTo>
                <a:lnTo>
                  <a:pt x="2244172" y="71321"/>
                </a:lnTo>
                <a:lnTo>
                  <a:pt x="2214678" y="41827"/>
                </a:lnTo>
                <a:lnTo>
                  <a:pt x="2179308" y="19349"/>
                </a:lnTo>
                <a:lnTo>
                  <a:pt x="2139202" y="5027"/>
                </a:lnTo>
                <a:lnTo>
                  <a:pt x="2095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4199" y="1041401"/>
            <a:ext cx="2418715" cy="1381125"/>
          </a:xfrm>
          <a:custGeom>
            <a:avLst/>
            <a:gdLst/>
            <a:ahLst/>
            <a:cxnLst/>
            <a:rect l="l" t="t" r="r" b="b"/>
            <a:pathLst>
              <a:path w="2418715" h="1381125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1333500" y="0"/>
                </a:lnTo>
                <a:lnTo>
                  <a:pt x="1905000" y="0"/>
                </a:lnTo>
                <a:lnTo>
                  <a:pt x="2095500" y="0"/>
                </a:lnTo>
                <a:lnTo>
                  <a:pt x="2139202" y="5027"/>
                </a:lnTo>
                <a:lnTo>
                  <a:pt x="2179308" y="19349"/>
                </a:lnTo>
                <a:lnTo>
                  <a:pt x="2214678" y="41827"/>
                </a:lnTo>
                <a:lnTo>
                  <a:pt x="2244172" y="71321"/>
                </a:lnTo>
                <a:lnTo>
                  <a:pt x="2266650" y="106691"/>
                </a:lnTo>
                <a:lnTo>
                  <a:pt x="2280972" y="146797"/>
                </a:lnTo>
                <a:lnTo>
                  <a:pt x="2286000" y="190500"/>
                </a:lnTo>
                <a:lnTo>
                  <a:pt x="2286000" y="666750"/>
                </a:lnTo>
                <a:lnTo>
                  <a:pt x="2286000" y="952500"/>
                </a:lnTo>
                <a:lnTo>
                  <a:pt x="2280972" y="996162"/>
                </a:lnTo>
                <a:lnTo>
                  <a:pt x="2266650" y="1036253"/>
                </a:lnTo>
                <a:lnTo>
                  <a:pt x="2244172" y="1071625"/>
                </a:lnTo>
                <a:lnTo>
                  <a:pt x="2214678" y="1101132"/>
                </a:lnTo>
                <a:lnTo>
                  <a:pt x="2179308" y="1123627"/>
                </a:lnTo>
                <a:lnTo>
                  <a:pt x="2139202" y="1137965"/>
                </a:lnTo>
                <a:lnTo>
                  <a:pt x="2095500" y="1143000"/>
                </a:lnTo>
                <a:lnTo>
                  <a:pt x="1905000" y="1143000"/>
                </a:lnTo>
                <a:lnTo>
                  <a:pt x="2418588" y="1380871"/>
                </a:lnTo>
                <a:lnTo>
                  <a:pt x="13335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40505" y="1080592"/>
            <a:ext cx="139255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 algn="just">
              <a:spcBef>
                <a:spcPts val="95"/>
              </a:spcBef>
            </a:pPr>
            <a:r>
              <a:rPr sz="2200" spc="-6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should  specify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  constraints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7235" y="3810051"/>
            <a:ext cx="4345940" cy="70660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32510" marR="172720" indent="-854075">
              <a:spcBef>
                <a:spcPts val="229"/>
              </a:spcBef>
            </a:pPr>
            <a:r>
              <a:rPr sz="2200" spc="-15" dirty="0">
                <a:latin typeface="Calibri"/>
                <a:cs typeface="Calibri"/>
              </a:rPr>
              <a:t>Synthesizer optimizes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design </a:t>
            </a:r>
            <a:r>
              <a:rPr sz="2200" spc="-15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meet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constraints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06636" y="1716276"/>
            <a:ext cx="131572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480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Synthesis  Cons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raint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for Synthesis</a:t>
            </a:r>
          </a:p>
        </p:txBody>
      </p:sp>
      <p:sp>
        <p:nvSpPr>
          <p:cNvPr id="71" name="內容版面配置區 70">
            <a:extLst>
              <a:ext uri="{FF2B5EF4-FFF2-40B4-BE49-F238E27FC236}">
                <a16:creationId xmlns:a16="http://schemas.microsoft.com/office/drawing/2014/main" id="{36B9CA06-3176-C6CE-77E5-369E2BA5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315"/>
            <a:ext cx="10972800" cy="1495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“Bad” HDL code does not allow efficient optimization during synthesis</a:t>
            </a:r>
          </a:p>
          <a:p>
            <a:pPr lvl="1"/>
            <a:r>
              <a:rPr lang="en-US" dirty="0"/>
              <a:t>Garbage in, garbage out!</a:t>
            </a:r>
          </a:p>
          <a:p>
            <a:r>
              <a:rPr lang="en-US" dirty="0"/>
              <a:t>Logic synthesizer doesn’t do magic! designer has to take some responsibility in coding.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65398" y="2820610"/>
            <a:ext cx="1251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spcBef>
                <a:spcPts val="105"/>
              </a:spcBef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ample: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632" y="3212976"/>
            <a:ext cx="2362200" cy="896399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 marR="1193800">
              <a:spcBef>
                <a:spcPts val="270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input </a:t>
            </a:r>
            <a:r>
              <a:rPr sz="1400" spc="-5" dirty="0">
                <a:latin typeface="Calibri"/>
                <a:cs typeface="Calibri"/>
              </a:rPr>
              <a:t>sub; 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input </a:t>
            </a:r>
            <a:r>
              <a:rPr sz="1400" spc="-5" dirty="0">
                <a:latin typeface="Calibri"/>
                <a:cs typeface="Calibri"/>
              </a:rPr>
              <a:t>[3:0]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a,b;</a:t>
            </a:r>
            <a:endParaRPr sz="1400">
              <a:latin typeface="Calibri"/>
              <a:cs typeface="Calibri"/>
            </a:endParaRPr>
          </a:p>
          <a:p>
            <a:pPr marL="91440"/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output </a:t>
            </a:r>
            <a:r>
              <a:rPr sz="1400" spc="-5" dirty="0">
                <a:latin typeface="Calibri"/>
                <a:cs typeface="Calibri"/>
              </a:rPr>
              <a:t>[3:0]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y;</a:t>
            </a:r>
            <a:endParaRPr sz="1400">
              <a:latin typeface="Calibri"/>
              <a:cs typeface="Calibri"/>
            </a:endParaRPr>
          </a:p>
          <a:p>
            <a:pPr marL="91440"/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assign </a:t>
            </a:r>
            <a:r>
              <a:rPr sz="1400" dirty="0">
                <a:latin typeface="Calibri"/>
                <a:cs typeface="Calibri"/>
              </a:rPr>
              <a:t>y = </a:t>
            </a:r>
            <a:r>
              <a:rPr sz="1400" spc="-5" dirty="0">
                <a:latin typeface="Calibri"/>
                <a:cs typeface="Calibri"/>
              </a:rPr>
              <a:t>sub </a:t>
            </a:r>
            <a:r>
              <a:rPr sz="1400" dirty="0">
                <a:latin typeface="Calibri"/>
                <a:cs typeface="Calibri"/>
              </a:rPr>
              <a:t>? </a:t>
            </a:r>
            <a:r>
              <a:rPr sz="1400" spc="-5" dirty="0">
                <a:latin typeface="Calibri"/>
                <a:cs typeface="Calibri"/>
              </a:rPr>
              <a:t>(a-b)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(a+b)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958" y="4217862"/>
            <a:ext cx="268605" cy="450850"/>
          </a:xfrm>
          <a:custGeom>
            <a:avLst/>
            <a:gdLst/>
            <a:ahLst/>
            <a:cxnLst/>
            <a:rect l="l" t="t" r="r" b="b"/>
            <a:pathLst>
              <a:path w="268605" h="450850">
                <a:moveTo>
                  <a:pt x="268350" y="338836"/>
                </a:moveTo>
                <a:lnTo>
                  <a:pt x="0" y="338836"/>
                </a:lnTo>
                <a:lnTo>
                  <a:pt x="134112" y="450850"/>
                </a:lnTo>
                <a:lnTo>
                  <a:pt x="268350" y="338836"/>
                </a:lnTo>
                <a:close/>
              </a:path>
              <a:path w="268605" h="450850">
                <a:moveTo>
                  <a:pt x="201168" y="0"/>
                </a:moveTo>
                <a:lnTo>
                  <a:pt x="67056" y="0"/>
                </a:lnTo>
                <a:lnTo>
                  <a:pt x="67056" y="338836"/>
                </a:lnTo>
                <a:lnTo>
                  <a:pt x="201168" y="338836"/>
                </a:lnTo>
                <a:lnTo>
                  <a:pt x="20116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2958" y="4217862"/>
            <a:ext cx="268605" cy="450850"/>
          </a:xfrm>
          <a:custGeom>
            <a:avLst/>
            <a:gdLst/>
            <a:ahLst/>
            <a:cxnLst/>
            <a:rect l="l" t="t" r="r" b="b"/>
            <a:pathLst>
              <a:path w="268605" h="450850">
                <a:moveTo>
                  <a:pt x="0" y="338836"/>
                </a:moveTo>
                <a:lnTo>
                  <a:pt x="67056" y="338836"/>
                </a:lnTo>
                <a:lnTo>
                  <a:pt x="67056" y="0"/>
                </a:lnTo>
                <a:lnTo>
                  <a:pt x="201168" y="0"/>
                </a:lnTo>
                <a:lnTo>
                  <a:pt x="201168" y="338836"/>
                </a:lnTo>
                <a:lnTo>
                  <a:pt x="268350" y="338836"/>
                </a:lnTo>
                <a:lnTo>
                  <a:pt x="134112" y="450850"/>
                </a:lnTo>
                <a:lnTo>
                  <a:pt x="0" y="338836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3233" y="2936687"/>
            <a:ext cx="2389505" cy="1327286"/>
          </a:xfrm>
          <a:prstGeom prst="rect">
            <a:avLst/>
          </a:prstGeom>
          <a:ln w="31750">
            <a:solidFill>
              <a:srgbClr val="C0C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1219835">
              <a:spcBef>
                <a:spcPts val="270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input </a:t>
            </a:r>
            <a:r>
              <a:rPr sz="1400" spc="-5" dirty="0">
                <a:latin typeface="Calibri"/>
                <a:cs typeface="Calibri"/>
              </a:rPr>
              <a:t>sub; 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input </a:t>
            </a:r>
            <a:r>
              <a:rPr sz="1400" spc="-5" dirty="0">
                <a:latin typeface="Calibri"/>
                <a:cs typeface="Calibri"/>
              </a:rPr>
              <a:t>[3:0]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a,b;</a:t>
            </a:r>
            <a:endParaRPr sz="1400">
              <a:latin typeface="Calibri"/>
              <a:cs typeface="Calibri"/>
            </a:endParaRPr>
          </a:p>
          <a:p>
            <a:pPr marL="92075"/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output </a:t>
            </a:r>
            <a:r>
              <a:rPr sz="1400" spc="-5" dirty="0">
                <a:latin typeface="Calibri"/>
                <a:cs typeface="Calibri"/>
              </a:rPr>
              <a:t>[3:0]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y;</a:t>
            </a:r>
            <a:endParaRPr sz="1400">
              <a:latin typeface="Calibri"/>
              <a:cs typeface="Calibri"/>
            </a:endParaRPr>
          </a:p>
          <a:p>
            <a:pPr marL="92075"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wire </a:t>
            </a:r>
            <a:r>
              <a:rPr sz="1400" spc="-5" dirty="0">
                <a:latin typeface="Calibri"/>
                <a:cs typeface="Calibri"/>
              </a:rPr>
              <a:t>[3:0]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tmp;</a:t>
            </a:r>
            <a:endParaRPr sz="1400">
              <a:latin typeface="Calibri"/>
              <a:cs typeface="Calibri"/>
            </a:endParaRPr>
          </a:p>
          <a:p>
            <a:pPr marL="92075" marR="109855"/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assign </a:t>
            </a:r>
            <a:r>
              <a:rPr sz="1400" spc="-5" dirty="0">
                <a:latin typeface="Calibri"/>
                <a:cs typeface="Calibri"/>
              </a:rPr>
              <a:t>tmp </a:t>
            </a:r>
            <a:r>
              <a:rPr sz="1400" dirty="0">
                <a:latin typeface="Calibri"/>
                <a:cs typeface="Calibri"/>
              </a:rPr>
              <a:t>= sub ? </a:t>
            </a:r>
            <a:r>
              <a:rPr sz="1400" spc="-5" dirty="0">
                <a:latin typeface="Calibri"/>
                <a:cs typeface="Calibri"/>
              </a:rPr>
              <a:t>~b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b; 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assign </a:t>
            </a:r>
            <a:r>
              <a:rPr sz="1400" dirty="0">
                <a:latin typeface="Calibri"/>
                <a:cs typeface="Calibri"/>
              </a:rPr>
              <a:t>y = a + </a:t>
            </a:r>
            <a:r>
              <a:rPr sz="1400" spc="-5" dirty="0">
                <a:latin typeface="Calibri"/>
                <a:cs typeface="Calibri"/>
              </a:rPr>
              <a:t>tmp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{3’b0,sub}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1083" y="4711639"/>
            <a:ext cx="2543175" cy="1986280"/>
          </a:xfrm>
          <a:custGeom>
            <a:avLst/>
            <a:gdLst/>
            <a:ahLst/>
            <a:cxnLst/>
            <a:rect l="l" t="t" r="r" b="b"/>
            <a:pathLst>
              <a:path w="2543175" h="1986279">
                <a:moveTo>
                  <a:pt x="0" y="330962"/>
                </a:moveTo>
                <a:lnTo>
                  <a:pt x="3589" y="282062"/>
                </a:lnTo>
                <a:lnTo>
                  <a:pt x="14015" y="235387"/>
                </a:lnTo>
                <a:lnTo>
                  <a:pt x="30765" y="191450"/>
                </a:lnTo>
                <a:lnTo>
                  <a:pt x="53328" y="150763"/>
                </a:lnTo>
                <a:lnTo>
                  <a:pt x="81190" y="113839"/>
                </a:lnTo>
                <a:lnTo>
                  <a:pt x="113839" y="81190"/>
                </a:lnTo>
                <a:lnTo>
                  <a:pt x="150763" y="53328"/>
                </a:lnTo>
                <a:lnTo>
                  <a:pt x="191450" y="30765"/>
                </a:lnTo>
                <a:lnTo>
                  <a:pt x="235387" y="14015"/>
                </a:lnTo>
                <a:lnTo>
                  <a:pt x="282062" y="3589"/>
                </a:lnTo>
                <a:lnTo>
                  <a:pt x="330962" y="0"/>
                </a:lnTo>
                <a:lnTo>
                  <a:pt x="2212213" y="0"/>
                </a:lnTo>
                <a:lnTo>
                  <a:pt x="2261112" y="3589"/>
                </a:lnTo>
                <a:lnTo>
                  <a:pt x="2307787" y="14015"/>
                </a:lnTo>
                <a:lnTo>
                  <a:pt x="2351724" y="30765"/>
                </a:lnTo>
                <a:lnTo>
                  <a:pt x="2392411" y="53328"/>
                </a:lnTo>
                <a:lnTo>
                  <a:pt x="2429335" y="81190"/>
                </a:lnTo>
                <a:lnTo>
                  <a:pt x="2461984" y="113839"/>
                </a:lnTo>
                <a:lnTo>
                  <a:pt x="2489846" y="150763"/>
                </a:lnTo>
                <a:lnTo>
                  <a:pt x="2512409" y="191450"/>
                </a:lnTo>
                <a:lnTo>
                  <a:pt x="2529159" y="235387"/>
                </a:lnTo>
                <a:lnTo>
                  <a:pt x="2539585" y="282062"/>
                </a:lnTo>
                <a:lnTo>
                  <a:pt x="2543175" y="330962"/>
                </a:lnTo>
                <a:lnTo>
                  <a:pt x="2543175" y="1654937"/>
                </a:lnTo>
                <a:lnTo>
                  <a:pt x="2539585" y="1703855"/>
                </a:lnTo>
                <a:lnTo>
                  <a:pt x="2529159" y="1750544"/>
                </a:lnTo>
                <a:lnTo>
                  <a:pt x="2512409" y="1794492"/>
                </a:lnTo>
                <a:lnTo>
                  <a:pt x="2489846" y="1835187"/>
                </a:lnTo>
                <a:lnTo>
                  <a:pt x="2461984" y="1872117"/>
                </a:lnTo>
                <a:lnTo>
                  <a:pt x="2429335" y="1904770"/>
                </a:lnTo>
                <a:lnTo>
                  <a:pt x="2392411" y="1932634"/>
                </a:lnTo>
                <a:lnTo>
                  <a:pt x="2351724" y="1955197"/>
                </a:lnTo>
                <a:lnTo>
                  <a:pt x="2307787" y="1971947"/>
                </a:lnTo>
                <a:lnTo>
                  <a:pt x="2261112" y="1982373"/>
                </a:lnTo>
                <a:lnTo>
                  <a:pt x="2212213" y="1985962"/>
                </a:lnTo>
                <a:lnTo>
                  <a:pt x="330962" y="1985962"/>
                </a:lnTo>
                <a:lnTo>
                  <a:pt x="282062" y="1982373"/>
                </a:lnTo>
                <a:lnTo>
                  <a:pt x="235387" y="1971947"/>
                </a:lnTo>
                <a:lnTo>
                  <a:pt x="191450" y="1955197"/>
                </a:lnTo>
                <a:lnTo>
                  <a:pt x="150763" y="1932634"/>
                </a:lnTo>
                <a:lnTo>
                  <a:pt x="113839" y="1904770"/>
                </a:lnTo>
                <a:lnTo>
                  <a:pt x="81190" y="1872117"/>
                </a:lnTo>
                <a:lnTo>
                  <a:pt x="53328" y="1835187"/>
                </a:lnTo>
                <a:lnTo>
                  <a:pt x="30765" y="1794492"/>
                </a:lnTo>
                <a:lnTo>
                  <a:pt x="14015" y="1750544"/>
                </a:lnTo>
                <a:lnTo>
                  <a:pt x="3589" y="1703855"/>
                </a:lnTo>
                <a:lnTo>
                  <a:pt x="0" y="1654937"/>
                </a:lnTo>
                <a:lnTo>
                  <a:pt x="0" y="330962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5854" y="4713451"/>
            <a:ext cx="394335" cy="788035"/>
          </a:xfrm>
          <a:custGeom>
            <a:avLst/>
            <a:gdLst/>
            <a:ahLst/>
            <a:cxnLst/>
            <a:rect l="l" t="t" r="r" b="b"/>
            <a:pathLst>
              <a:path w="394335" h="788035">
                <a:moveTo>
                  <a:pt x="0" y="0"/>
                </a:moveTo>
                <a:lnTo>
                  <a:pt x="0" y="315012"/>
                </a:lnTo>
                <a:lnTo>
                  <a:pt x="78795" y="393765"/>
                </a:lnTo>
                <a:lnTo>
                  <a:pt x="0" y="472518"/>
                </a:lnTo>
                <a:lnTo>
                  <a:pt x="0" y="787531"/>
                </a:lnTo>
                <a:lnTo>
                  <a:pt x="393966" y="551271"/>
                </a:lnTo>
                <a:lnTo>
                  <a:pt x="393966" y="236259"/>
                </a:lnTo>
                <a:lnTo>
                  <a:pt x="0" y="0"/>
                </a:lnTo>
              </a:path>
            </a:pathLst>
          </a:custGeom>
          <a:ln w="18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2689" y="5048151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017"/>
                </a:lnTo>
              </a:path>
            </a:pathLst>
          </a:custGeom>
          <a:ln w="18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3594" y="5107216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192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5854" y="5816021"/>
            <a:ext cx="394335" cy="788035"/>
          </a:xfrm>
          <a:custGeom>
            <a:avLst/>
            <a:gdLst/>
            <a:ahLst/>
            <a:cxnLst/>
            <a:rect l="l" t="t" r="r" b="b"/>
            <a:pathLst>
              <a:path w="394335" h="788035">
                <a:moveTo>
                  <a:pt x="0" y="0"/>
                </a:moveTo>
                <a:lnTo>
                  <a:pt x="0" y="315012"/>
                </a:lnTo>
                <a:lnTo>
                  <a:pt x="78795" y="393765"/>
                </a:lnTo>
                <a:lnTo>
                  <a:pt x="0" y="472518"/>
                </a:lnTo>
                <a:lnTo>
                  <a:pt x="0" y="787535"/>
                </a:lnTo>
                <a:lnTo>
                  <a:pt x="393966" y="551271"/>
                </a:lnTo>
                <a:lnTo>
                  <a:pt x="393966" y="236259"/>
                </a:lnTo>
                <a:lnTo>
                  <a:pt x="0" y="0"/>
                </a:lnTo>
              </a:path>
            </a:pathLst>
          </a:custGeom>
          <a:ln w="18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3594" y="6209785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118192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7861" y="4899395"/>
            <a:ext cx="458470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457991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3083" y="5352225"/>
            <a:ext cx="473075" cy="1270"/>
          </a:xfrm>
          <a:custGeom>
            <a:avLst/>
            <a:gdLst/>
            <a:ahLst/>
            <a:cxnLst/>
            <a:rect l="l" t="t" r="r" b="b"/>
            <a:pathLst>
              <a:path w="473075" h="1270">
                <a:moveTo>
                  <a:pt x="472770" y="1137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6107" y="5166272"/>
            <a:ext cx="322580" cy="160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950" spc="5" dirty="0">
                <a:latin typeface="Calibri"/>
                <a:cs typeface="Calibri"/>
              </a:rPr>
              <a:t>b[3:0]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3874" y="4724379"/>
            <a:ext cx="316865" cy="160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950" spc="5" dirty="0">
                <a:latin typeface="Calibri"/>
                <a:cs typeface="Calibri"/>
              </a:rPr>
              <a:t>a[3:0]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8866" y="4910333"/>
            <a:ext cx="197485" cy="1083310"/>
          </a:xfrm>
          <a:custGeom>
            <a:avLst/>
            <a:gdLst/>
            <a:ahLst/>
            <a:cxnLst/>
            <a:rect l="l" t="t" r="r" b="b"/>
            <a:pathLst>
              <a:path w="197485" h="1083310">
                <a:moveTo>
                  <a:pt x="0" y="0"/>
                </a:moveTo>
                <a:lnTo>
                  <a:pt x="0" y="1082881"/>
                </a:lnTo>
                <a:lnTo>
                  <a:pt x="196987" y="1082881"/>
                </a:lnTo>
              </a:path>
            </a:pathLst>
          </a:custGeom>
          <a:ln w="18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1878" y="5352226"/>
            <a:ext cx="394335" cy="1094105"/>
          </a:xfrm>
          <a:custGeom>
            <a:avLst/>
            <a:gdLst/>
            <a:ahLst/>
            <a:cxnLst/>
            <a:rect l="l" t="t" r="r" b="b"/>
            <a:pathLst>
              <a:path w="394335" h="1094104">
                <a:moveTo>
                  <a:pt x="393975" y="1093819"/>
                </a:moveTo>
                <a:lnTo>
                  <a:pt x="0" y="1093819"/>
                </a:lnTo>
                <a:lnTo>
                  <a:pt x="0" y="0"/>
                </a:lnTo>
              </a:path>
            </a:pathLst>
          </a:custGeom>
          <a:ln w="18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1247" y="4858006"/>
            <a:ext cx="75247" cy="75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4259" y="5320636"/>
            <a:ext cx="75247" cy="75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39820" y="510721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268078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9819" y="620978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267903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150" y="5325974"/>
            <a:ext cx="307975" cy="515620"/>
          </a:xfrm>
          <a:custGeom>
            <a:avLst/>
            <a:gdLst/>
            <a:ahLst/>
            <a:cxnLst/>
            <a:rect l="l" t="t" r="r" b="b"/>
            <a:pathLst>
              <a:path w="307975" h="515620">
                <a:moveTo>
                  <a:pt x="0" y="0"/>
                </a:moveTo>
                <a:lnTo>
                  <a:pt x="307738" y="153831"/>
                </a:lnTo>
                <a:lnTo>
                  <a:pt x="307738" y="515054"/>
                </a:lnTo>
              </a:path>
            </a:pathLst>
          </a:custGeom>
          <a:ln w="18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150" y="5325975"/>
            <a:ext cx="305435" cy="669925"/>
          </a:xfrm>
          <a:custGeom>
            <a:avLst/>
            <a:gdLst/>
            <a:ahLst/>
            <a:cxnLst/>
            <a:rect l="l" t="t" r="r" b="b"/>
            <a:pathLst>
              <a:path w="305435" h="669925">
                <a:moveTo>
                  <a:pt x="0" y="0"/>
                </a:moveTo>
                <a:lnTo>
                  <a:pt x="0" y="669427"/>
                </a:lnTo>
                <a:lnTo>
                  <a:pt x="305286" y="516848"/>
                </a:lnTo>
              </a:path>
            </a:pathLst>
          </a:custGeom>
          <a:ln w="18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136" y="590680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284386"/>
                </a:moveTo>
                <a:lnTo>
                  <a:pt x="0" y="0"/>
                </a:lnTo>
              </a:path>
            </a:pathLst>
          </a:custGeom>
          <a:ln w="18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9066" y="6181347"/>
            <a:ext cx="202565" cy="160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950" spc="5" dirty="0">
                <a:latin typeface="Calibri"/>
                <a:cs typeface="Calibri"/>
              </a:rPr>
              <a:t>sub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628" y="5406027"/>
            <a:ext cx="787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628" y="5721074"/>
            <a:ext cx="787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02888" y="565910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275782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56638" y="5472534"/>
            <a:ext cx="317500" cy="160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950" dirty="0">
                <a:latin typeface="Calibri"/>
                <a:cs typeface="Calibri"/>
              </a:rPr>
              <a:t>Y[</a:t>
            </a:r>
            <a:r>
              <a:rPr sz="950" spc="5" dirty="0">
                <a:latin typeface="Calibri"/>
                <a:cs typeface="Calibri"/>
              </a:rPr>
              <a:t>3</a:t>
            </a:r>
            <a:r>
              <a:rPr sz="950" spc="-5" dirty="0">
                <a:latin typeface="Calibri"/>
                <a:cs typeface="Calibri"/>
              </a:rPr>
              <a:t>:</a:t>
            </a:r>
            <a:r>
              <a:rPr sz="950" spc="5" dirty="0">
                <a:latin typeface="Calibri"/>
                <a:cs typeface="Calibri"/>
              </a:rPr>
              <a:t>0]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7021" y="5107916"/>
            <a:ext cx="288290" cy="393065"/>
          </a:xfrm>
          <a:custGeom>
            <a:avLst/>
            <a:gdLst/>
            <a:ahLst/>
            <a:cxnLst/>
            <a:rect l="l" t="t" r="r" b="b"/>
            <a:pathLst>
              <a:path w="288289" h="393064">
                <a:moveTo>
                  <a:pt x="288127" y="393065"/>
                </a:moveTo>
                <a:lnTo>
                  <a:pt x="0" y="393065"/>
                </a:lnTo>
                <a:lnTo>
                  <a:pt x="0" y="0"/>
                </a:lnTo>
              </a:path>
            </a:pathLst>
          </a:custGeom>
          <a:ln w="18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0699" y="5817351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393065"/>
                </a:moveTo>
                <a:lnTo>
                  <a:pt x="0" y="0"/>
                </a:lnTo>
              </a:path>
            </a:pathLst>
          </a:custGeom>
          <a:ln w="18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0699" y="5817350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267903" y="0"/>
                </a:moveTo>
                <a:lnTo>
                  <a:pt x="0" y="0"/>
                </a:lnTo>
              </a:path>
            </a:pathLst>
          </a:custGeom>
          <a:ln w="1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4592" y="544191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299" y="0"/>
                </a:moveTo>
                <a:lnTo>
                  <a:pt x="0" y="108329"/>
                </a:lnTo>
              </a:path>
            </a:pathLst>
          </a:custGeom>
          <a:ln w="10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64974" y="5364462"/>
            <a:ext cx="787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94397" y="576188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386" y="0"/>
                </a:moveTo>
                <a:lnTo>
                  <a:pt x="0" y="108285"/>
                </a:lnTo>
              </a:path>
            </a:pathLst>
          </a:custGeom>
          <a:ln w="10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74780" y="5684428"/>
            <a:ext cx="787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15908" y="4926015"/>
            <a:ext cx="2847975" cy="1700530"/>
          </a:xfrm>
          <a:custGeom>
            <a:avLst/>
            <a:gdLst/>
            <a:ahLst/>
            <a:cxnLst/>
            <a:rect l="l" t="t" r="r" b="b"/>
            <a:pathLst>
              <a:path w="2847975" h="1700529">
                <a:moveTo>
                  <a:pt x="0" y="283337"/>
                </a:moveTo>
                <a:lnTo>
                  <a:pt x="3708" y="237351"/>
                </a:lnTo>
                <a:lnTo>
                  <a:pt x="14446" y="193739"/>
                </a:lnTo>
                <a:lnTo>
                  <a:pt x="31629" y="153079"/>
                </a:lnTo>
                <a:lnTo>
                  <a:pt x="54672" y="115955"/>
                </a:lnTo>
                <a:lnTo>
                  <a:pt x="82994" y="82946"/>
                </a:lnTo>
                <a:lnTo>
                  <a:pt x="116009" y="54636"/>
                </a:lnTo>
                <a:lnTo>
                  <a:pt x="153135" y="31605"/>
                </a:lnTo>
                <a:lnTo>
                  <a:pt x="193787" y="14434"/>
                </a:lnTo>
                <a:lnTo>
                  <a:pt x="237382" y="3705"/>
                </a:lnTo>
                <a:lnTo>
                  <a:pt x="283337" y="0"/>
                </a:lnTo>
                <a:lnTo>
                  <a:pt x="2564638" y="0"/>
                </a:lnTo>
                <a:lnTo>
                  <a:pt x="2610592" y="3705"/>
                </a:lnTo>
                <a:lnTo>
                  <a:pt x="2654187" y="14434"/>
                </a:lnTo>
                <a:lnTo>
                  <a:pt x="2694839" y="31605"/>
                </a:lnTo>
                <a:lnTo>
                  <a:pt x="2731965" y="54636"/>
                </a:lnTo>
                <a:lnTo>
                  <a:pt x="2764980" y="82946"/>
                </a:lnTo>
                <a:lnTo>
                  <a:pt x="2793302" y="115955"/>
                </a:lnTo>
                <a:lnTo>
                  <a:pt x="2816345" y="153079"/>
                </a:lnTo>
                <a:lnTo>
                  <a:pt x="2833528" y="193739"/>
                </a:lnTo>
                <a:lnTo>
                  <a:pt x="2844266" y="237351"/>
                </a:lnTo>
                <a:lnTo>
                  <a:pt x="2847975" y="283337"/>
                </a:lnTo>
                <a:lnTo>
                  <a:pt x="2847975" y="1416812"/>
                </a:lnTo>
                <a:lnTo>
                  <a:pt x="2844266" y="1462766"/>
                </a:lnTo>
                <a:lnTo>
                  <a:pt x="2833528" y="1506361"/>
                </a:lnTo>
                <a:lnTo>
                  <a:pt x="2816345" y="1547013"/>
                </a:lnTo>
                <a:lnTo>
                  <a:pt x="2793302" y="1584139"/>
                </a:lnTo>
                <a:lnTo>
                  <a:pt x="2764980" y="1617154"/>
                </a:lnTo>
                <a:lnTo>
                  <a:pt x="2731965" y="1645476"/>
                </a:lnTo>
                <a:lnTo>
                  <a:pt x="2694839" y="1668519"/>
                </a:lnTo>
                <a:lnTo>
                  <a:pt x="2654187" y="1685702"/>
                </a:lnTo>
                <a:lnTo>
                  <a:pt x="2610592" y="1696440"/>
                </a:lnTo>
                <a:lnTo>
                  <a:pt x="2564638" y="1700149"/>
                </a:lnTo>
                <a:lnTo>
                  <a:pt x="283337" y="1700149"/>
                </a:lnTo>
                <a:lnTo>
                  <a:pt x="237382" y="1696440"/>
                </a:lnTo>
                <a:lnTo>
                  <a:pt x="193787" y="1685702"/>
                </a:lnTo>
                <a:lnTo>
                  <a:pt x="153135" y="1668519"/>
                </a:lnTo>
                <a:lnTo>
                  <a:pt x="116009" y="1645476"/>
                </a:lnTo>
                <a:lnTo>
                  <a:pt x="82994" y="1617154"/>
                </a:lnTo>
                <a:lnTo>
                  <a:pt x="54672" y="1584139"/>
                </a:lnTo>
                <a:lnTo>
                  <a:pt x="31629" y="1547013"/>
                </a:lnTo>
                <a:lnTo>
                  <a:pt x="14446" y="1506361"/>
                </a:lnTo>
                <a:lnTo>
                  <a:pt x="3708" y="1462766"/>
                </a:lnTo>
                <a:lnTo>
                  <a:pt x="0" y="1416812"/>
                </a:lnTo>
                <a:lnTo>
                  <a:pt x="0" y="283337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5279" y="5356917"/>
            <a:ext cx="1611630" cy="0"/>
          </a:xfrm>
          <a:custGeom>
            <a:avLst/>
            <a:gdLst/>
            <a:ahLst/>
            <a:cxnLst/>
            <a:rect l="l" t="t" r="r" b="b"/>
            <a:pathLst>
              <a:path w="1611629">
                <a:moveTo>
                  <a:pt x="1611635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19830" y="5515858"/>
            <a:ext cx="346075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15" dirty="0">
                <a:latin typeface="Calibri"/>
                <a:cs typeface="Calibri"/>
              </a:rPr>
              <a:t>b[3:0]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12265" y="5155134"/>
            <a:ext cx="339725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15" dirty="0">
                <a:latin typeface="Calibri"/>
                <a:cs typeface="Calibri"/>
              </a:rPr>
              <a:t>a[3:0]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47549" y="5507809"/>
            <a:ext cx="332740" cy="555625"/>
          </a:xfrm>
          <a:custGeom>
            <a:avLst/>
            <a:gdLst/>
            <a:ahLst/>
            <a:cxnLst/>
            <a:rect l="l" t="t" r="r" b="b"/>
            <a:pathLst>
              <a:path w="332740" h="555625">
                <a:moveTo>
                  <a:pt x="0" y="0"/>
                </a:moveTo>
                <a:lnTo>
                  <a:pt x="332224" y="165791"/>
                </a:lnTo>
                <a:lnTo>
                  <a:pt x="332224" y="555072"/>
                </a:lnTo>
              </a:path>
            </a:pathLst>
          </a:custGeom>
          <a:ln w="20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7549" y="5507809"/>
            <a:ext cx="330200" cy="721995"/>
          </a:xfrm>
          <a:custGeom>
            <a:avLst/>
            <a:gdLst/>
            <a:ahLst/>
            <a:cxnLst/>
            <a:rect l="l" t="t" r="r" b="b"/>
            <a:pathLst>
              <a:path w="330200" h="721995">
                <a:moveTo>
                  <a:pt x="0" y="0"/>
                </a:moveTo>
                <a:lnTo>
                  <a:pt x="0" y="721448"/>
                </a:lnTo>
                <a:lnTo>
                  <a:pt x="329578" y="557005"/>
                </a:lnTo>
              </a:path>
            </a:pathLst>
          </a:custGeom>
          <a:ln w="204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60214" y="6133772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497"/>
                </a:moveTo>
                <a:lnTo>
                  <a:pt x="0" y="0"/>
                </a:lnTo>
              </a:path>
            </a:pathLst>
          </a:custGeom>
          <a:ln w="2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160752" y="6430641"/>
            <a:ext cx="216535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20" dirty="0">
                <a:latin typeface="Calibri"/>
                <a:cs typeface="Calibri"/>
              </a:rPr>
              <a:t>sub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91190" y="5595081"/>
            <a:ext cx="831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379774" y="5866769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489202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438811" y="5666759"/>
            <a:ext cx="340995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10" dirty="0">
                <a:latin typeface="Calibri"/>
                <a:cs typeface="Calibri"/>
              </a:rPr>
              <a:t>Y[3:0]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52218" y="569642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>
                <a:moveTo>
                  <a:pt x="795331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20245" y="5632765"/>
            <a:ext cx="117475" cy="116839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116960" y="0"/>
                </a:moveTo>
                <a:lnTo>
                  <a:pt x="0" y="116704"/>
                </a:lnTo>
              </a:path>
            </a:pathLst>
          </a:custGeom>
          <a:ln w="11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800069" y="5550276"/>
            <a:ext cx="831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900" spc="-5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30878" y="5977580"/>
            <a:ext cx="117475" cy="116839"/>
          </a:xfrm>
          <a:custGeom>
            <a:avLst/>
            <a:gdLst/>
            <a:ahLst/>
            <a:cxnLst/>
            <a:rect l="l" t="t" r="r" b="b"/>
            <a:pathLst>
              <a:path w="117475" h="116839">
                <a:moveTo>
                  <a:pt x="116960" y="0"/>
                </a:moveTo>
                <a:lnTo>
                  <a:pt x="0" y="116704"/>
                </a:lnTo>
              </a:path>
            </a:pathLst>
          </a:custGeom>
          <a:ln w="11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657151" y="5895091"/>
            <a:ext cx="54292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  <a:tabLst>
                <a:tab pos="372110" algn="l"/>
              </a:tabLst>
            </a:pPr>
            <a:r>
              <a:rPr sz="9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  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	</a:t>
            </a:r>
            <a:r>
              <a:rPr sz="1350" spc="-7" baseline="-18518" dirty="0">
                <a:latin typeface="Calibri"/>
                <a:cs typeface="Calibri"/>
              </a:rPr>
              <a:t>1</a:t>
            </a:r>
            <a:endParaRPr sz="1350" baseline="-18518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876915" y="5187164"/>
            <a:ext cx="425450" cy="848994"/>
          </a:xfrm>
          <a:custGeom>
            <a:avLst/>
            <a:gdLst/>
            <a:ahLst/>
            <a:cxnLst/>
            <a:rect l="l" t="t" r="r" b="b"/>
            <a:pathLst>
              <a:path w="425450" h="848995">
                <a:moveTo>
                  <a:pt x="0" y="0"/>
                </a:moveTo>
                <a:lnTo>
                  <a:pt x="0" y="339505"/>
                </a:lnTo>
                <a:lnTo>
                  <a:pt x="85062" y="424381"/>
                </a:lnTo>
                <a:lnTo>
                  <a:pt x="0" y="509258"/>
                </a:lnTo>
                <a:lnTo>
                  <a:pt x="0" y="848763"/>
                </a:lnTo>
                <a:lnTo>
                  <a:pt x="425311" y="594134"/>
                </a:lnTo>
                <a:lnTo>
                  <a:pt x="425311" y="254629"/>
                </a:lnTo>
                <a:lnTo>
                  <a:pt x="0" y="0"/>
                </a:lnTo>
              </a:path>
            </a:pathLst>
          </a:custGeom>
          <a:ln w="20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00156" y="5547888"/>
            <a:ext cx="0" cy="138430"/>
          </a:xfrm>
          <a:custGeom>
            <a:avLst/>
            <a:gdLst/>
            <a:ahLst/>
            <a:cxnLst/>
            <a:rect l="l" t="t" r="r" b="b"/>
            <a:pathLst>
              <a:path h="138429">
                <a:moveTo>
                  <a:pt x="0" y="0"/>
                </a:moveTo>
                <a:lnTo>
                  <a:pt x="0" y="137971"/>
                </a:lnTo>
              </a:path>
            </a:pathLst>
          </a:custGeom>
          <a:ln w="2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36360" y="561154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>
                <a:moveTo>
                  <a:pt x="127593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01615" y="5934328"/>
            <a:ext cx="358412" cy="19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01615" y="5696423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505"/>
                </a:lnTo>
              </a:path>
            </a:pathLst>
          </a:custGeom>
          <a:ln w="2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95714" y="5909678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402096"/>
                </a:moveTo>
                <a:lnTo>
                  <a:pt x="0" y="0"/>
                </a:lnTo>
              </a:path>
            </a:pathLst>
          </a:custGeom>
          <a:ln w="2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60214" y="6311775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835689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19577" y="6271248"/>
            <a:ext cx="81274" cy="81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26400" y="5709197"/>
            <a:ext cx="126364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15" dirty="0">
                <a:latin typeface="Calibri"/>
                <a:cs typeface="Calibri"/>
              </a:rPr>
              <a:t>Ci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308842" y="562220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489202" y="0"/>
                </a:moveTo>
                <a:lnTo>
                  <a:pt x="0" y="0"/>
                </a:lnTo>
              </a:path>
            </a:pathLst>
          </a:custGeom>
          <a:ln w="20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367879" y="5422117"/>
            <a:ext cx="340995" cy="1718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000" spc="10" dirty="0">
                <a:latin typeface="Calibri"/>
                <a:cs typeface="Calibri"/>
              </a:rPr>
              <a:t>Y[3:0]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247808" y="4408362"/>
            <a:ext cx="268605" cy="450850"/>
          </a:xfrm>
          <a:custGeom>
            <a:avLst/>
            <a:gdLst/>
            <a:ahLst/>
            <a:cxnLst/>
            <a:rect l="l" t="t" r="r" b="b"/>
            <a:pathLst>
              <a:path w="268604" h="450850">
                <a:moveTo>
                  <a:pt x="268350" y="338836"/>
                </a:moveTo>
                <a:lnTo>
                  <a:pt x="0" y="338836"/>
                </a:lnTo>
                <a:lnTo>
                  <a:pt x="134111" y="450850"/>
                </a:lnTo>
                <a:lnTo>
                  <a:pt x="268350" y="338836"/>
                </a:lnTo>
                <a:close/>
              </a:path>
              <a:path w="268604" h="450850">
                <a:moveTo>
                  <a:pt x="201168" y="0"/>
                </a:moveTo>
                <a:lnTo>
                  <a:pt x="67055" y="0"/>
                </a:lnTo>
                <a:lnTo>
                  <a:pt x="67055" y="338836"/>
                </a:lnTo>
                <a:lnTo>
                  <a:pt x="201168" y="338836"/>
                </a:lnTo>
                <a:lnTo>
                  <a:pt x="20116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47808" y="4408362"/>
            <a:ext cx="268605" cy="450850"/>
          </a:xfrm>
          <a:custGeom>
            <a:avLst/>
            <a:gdLst/>
            <a:ahLst/>
            <a:cxnLst/>
            <a:rect l="l" t="t" r="r" b="b"/>
            <a:pathLst>
              <a:path w="268604" h="450850">
                <a:moveTo>
                  <a:pt x="0" y="338836"/>
                </a:moveTo>
                <a:lnTo>
                  <a:pt x="67055" y="338836"/>
                </a:lnTo>
                <a:lnTo>
                  <a:pt x="67055" y="0"/>
                </a:lnTo>
                <a:lnTo>
                  <a:pt x="201168" y="0"/>
                </a:lnTo>
                <a:lnTo>
                  <a:pt x="201168" y="338836"/>
                </a:lnTo>
                <a:lnTo>
                  <a:pt x="268350" y="338836"/>
                </a:lnTo>
                <a:lnTo>
                  <a:pt x="134111" y="450850"/>
                </a:lnTo>
                <a:lnTo>
                  <a:pt x="0" y="338836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768408" y="6237312"/>
            <a:ext cx="1543050" cy="309059"/>
          </a:xfrm>
          <a:prstGeom prst="rect">
            <a:avLst/>
          </a:prstGeom>
          <a:ln w="31750">
            <a:solidFill>
              <a:srgbClr val="007D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spcBef>
                <a:spcPts val="250"/>
              </a:spcBef>
            </a:pPr>
            <a:r>
              <a:rPr b="1" spc="-10" dirty="0">
                <a:solidFill>
                  <a:srgbClr val="007D00"/>
                </a:solidFill>
                <a:latin typeface="Calibri"/>
                <a:cs typeface="Calibri"/>
              </a:rPr>
              <a:t>More</a:t>
            </a:r>
            <a:r>
              <a:rPr b="1" spc="-40" dirty="0">
                <a:solidFill>
                  <a:srgbClr val="007D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D00"/>
                </a:solidFill>
                <a:latin typeface="Calibri"/>
                <a:cs typeface="Calibri"/>
              </a:rPr>
              <a:t>efficient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for Synthesis (General Guidelines)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843ADB-EF7E-D47D-321A-C5B806DA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Hardware:</a:t>
            </a:r>
          </a:p>
          <a:p>
            <a:pPr lvl="1"/>
            <a:r>
              <a:rPr lang="en-US" dirty="0"/>
              <a:t>Write HDL hardware descriptions</a:t>
            </a:r>
          </a:p>
          <a:p>
            <a:pPr lvl="2"/>
            <a:r>
              <a:rPr lang="en-US" dirty="0"/>
              <a:t>Think of the topology implied by the code</a:t>
            </a:r>
          </a:p>
          <a:p>
            <a:pPr lvl="1"/>
            <a:r>
              <a:rPr lang="en-US" dirty="0"/>
              <a:t>Do not write HDL simulation models</a:t>
            </a:r>
          </a:p>
          <a:p>
            <a:pPr lvl="2"/>
            <a:r>
              <a:rPr lang="en-US" dirty="0"/>
              <a:t>No explicit delays</a:t>
            </a:r>
          </a:p>
          <a:p>
            <a:pPr lvl="2"/>
            <a:r>
              <a:rPr lang="en-US" dirty="0"/>
              <a:t>No file I/O</a:t>
            </a:r>
          </a:p>
          <a:p>
            <a:r>
              <a:rPr lang="en-US" dirty="0"/>
              <a:t>Think RTL:</a:t>
            </a:r>
          </a:p>
          <a:p>
            <a:pPr lvl="1"/>
            <a:r>
              <a:rPr lang="en-US" dirty="0"/>
              <a:t>Writing in an RTL coding style means describing:</a:t>
            </a:r>
          </a:p>
          <a:p>
            <a:pPr lvl="2"/>
            <a:r>
              <a:rPr lang="en-US" dirty="0"/>
              <a:t>Register architecture</a:t>
            </a:r>
          </a:p>
          <a:p>
            <a:pPr lvl="2"/>
            <a:r>
              <a:rPr lang="en-US" dirty="0"/>
              <a:t>Circuit topology</a:t>
            </a:r>
          </a:p>
          <a:p>
            <a:pPr lvl="2"/>
            <a:r>
              <a:rPr lang="en-US" dirty="0"/>
              <a:t>Functionality between registers</a:t>
            </a:r>
          </a:p>
          <a:p>
            <a:pPr lvl="1"/>
            <a:r>
              <a:rPr lang="en-US" dirty="0"/>
              <a:t>Synthesis tool optimizes logic between registers:</a:t>
            </a:r>
          </a:p>
          <a:p>
            <a:pPr lvl="2"/>
            <a:r>
              <a:rPr lang="en-US" dirty="0"/>
              <a:t>It does not optimize the register placement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Read You Area Reports</a:t>
            </a:r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196" y="1412776"/>
            <a:ext cx="43053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Report : area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Design : prime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Version: 2003.06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Date   : Sat Oct  4 11:38:08 2003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Library(s) Used: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XXXXX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ports:                5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nets:                 9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cells:                5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Number of references:           4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Combinational area:          7.000000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Noncombinational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area:       0.000000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Net Interconnect area:      undefined  (Wire load has zero net area)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Total cell area:             7.000000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Total area:                 undefined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159896" y="1412776"/>
            <a:ext cx="43053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Report : timing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-path full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-delay max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-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max_paths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1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Design : prime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Version: 2003.06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Date   : Sat Oct  4 11:38:08 2003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****************************************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Operating Conditions: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Wire Load Model Mode: enclosed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Startpoint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: in[2] (input port)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Endpoint: 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(output port)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Path Group: (none)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Path Type: max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Des/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Clust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/Port     Wire Load Model       Library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prime              2K_5LM                XXXXX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Point                                    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Incr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-----------------------------------------------------------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input external delay                    0.000      0.000 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in[2] (in)                              0.000      0.000 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U4/Y (EX210)                            0.191      0.191 f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U5/Y (BF051)                            0.116      0.307 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U1/Y (BF052)                            0.168      0.475 f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(out)                           0.000      0.475 f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data arrival time                                  0.475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-----------------------------------------------------------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(Path is unconstrained)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824434" y="5610126"/>
            <a:ext cx="313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Left part: area report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Right part: timing report</a:t>
            </a:r>
            <a:endParaRPr kumimoji="1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2196" y="5013176"/>
            <a:ext cx="404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Noncombinational</a:t>
            </a:r>
            <a:r>
              <a:rPr lang="en-US" altLang="zh-TW" dirty="0"/>
              <a:t> part: DFF, SRAM, latch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Area Estimation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DFF, 1 adder, 1 2:1 MUX: </a:t>
            </a:r>
          </a:p>
          <a:p>
            <a:pPr lvl="1"/>
            <a:r>
              <a:rPr lang="en-US" altLang="zh-TW" dirty="0"/>
              <a:t>7 gate counts</a:t>
            </a:r>
          </a:p>
          <a:p>
            <a:pPr lvl="1"/>
            <a:r>
              <a:rPr lang="en-US" altLang="zh-TW" dirty="0"/>
              <a:t>1 gate count == NAND2x1 area</a:t>
            </a:r>
          </a:p>
          <a:p>
            <a:r>
              <a:rPr lang="en-US" altLang="zh-TW" dirty="0"/>
              <a:t>Multiplier: depends on architecture</a:t>
            </a:r>
          </a:p>
          <a:p>
            <a:pPr lvl="1"/>
            <a:r>
              <a:rPr lang="en-US" altLang="zh-TW" dirty="0" err="1"/>
              <a:t>NxN</a:t>
            </a:r>
            <a:r>
              <a:rPr lang="en-US" altLang="zh-TW" dirty="0"/>
              <a:t> =&gt; N^2 * 7</a:t>
            </a:r>
          </a:p>
          <a:p>
            <a:r>
              <a:rPr lang="en-US" altLang="zh-TW" dirty="0"/>
              <a:t>Estimate data flow part first</a:t>
            </a:r>
          </a:p>
          <a:p>
            <a:pPr lvl="1"/>
            <a:r>
              <a:rPr lang="en-US" altLang="zh-TW" dirty="0"/>
              <a:t>How many adder/multiplier have been used</a:t>
            </a:r>
          </a:p>
          <a:p>
            <a:r>
              <a:rPr lang="en-US" altLang="zh-TW" dirty="0"/>
              <a:t>Control part (FSM)</a:t>
            </a:r>
          </a:p>
          <a:p>
            <a:pPr lvl="1"/>
            <a:r>
              <a:rPr lang="en-US" altLang="zh-TW" dirty="0"/>
              <a:t>Extra 5 to 10% area cost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0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5339</TotalTime>
  <Words>2112</Words>
  <Application>Microsoft Office PowerPoint</Application>
  <PresentationFormat>寬螢幕</PresentationFormat>
  <Paragraphs>349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(使用中文字型)</vt:lpstr>
      <vt:lpstr>Arial Unicode MS</vt:lpstr>
      <vt:lpstr>Arial</vt:lpstr>
      <vt:lpstr>Calibri</vt:lpstr>
      <vt:lpstr>Courier New</vt:lpstr>
      <vt:lpstr>Symbol</vt:lpstr>
      <vt:lpstr>Times New Roman</vt:lpstr>
      <vt:lpstr>Wingdings</vt:lpstr>
      <vt:lpstr>佈景主題1</vt:lpstr>
      <vt:lpstr>1_佈景主題1</vt:lpstr>
      <vt:lpstr>Lecture 7-2 Design For Area Minimization</vt:lpstr>
      <vt:lpstr>Outlines</vt:lpstr>
      <vt:lpstr>Analysis of Area costs</vt:lpstr>
      <vt:lpstr>Synthesis</vt:lpstr>
      <vt:lpstr>Synthesis is Constraint-Driven</vt:lpstr>
      <vt:lpstr>HDL for Synthesis</vt:lpstr>
      <vt:lpstr>HDL for Synthesis (General Guidelines)</vt:lpstr>
      <vt:lpstr>How to Read You Area Reports</vt:lpstr>
      <vt:lpstr>Area Estimation</vt:lpstr>
      <vt:lpstr>Where your area goes?</vt:lpstr>
      <vt:lpstr>Complexity Reduction</vt:lpstr>
      <vt:lpstr>Area optimization</vt:lpstr>
      <vt:lpstr>Concept</vt:lpstr>
      <vt:lpstr>Area-related Techniques:</vt:lpstr>
      <vt:lpstr>Area-related Techniques: Rolling Up the Pipeline</vt:lpstr>
      <vt:lpstr>Rolling Up the Pipeline</vt:lpstr>
      <vt:lpstr>Rolling Up the Pipeline : Resource Sharing</vt:lpstr>
      <vt:lpstr>Resource Sharing: Area Reduction Technique</vt:lpstr>
      <vt:lpstr>Resource Sharing: Area Reduction Technique</vt:lpstr>
      <vt:lpstr>Resource Sharing: Area Reduction Technique</vt:lpstr>
      <vt:lpstr>Resource Sharing: Area Reduction Technique</vt:lpstr>
      <vt:lpstr>Resource Sharing: Area Reduction Technique</vt:lpstr>
      <vt:lpstr>Resource Sharing: Area Reduction Technique</vt:lpstr>
      <vt:lpstr>Resource Sharing: Area Reduction Technique</vt:lpstr>
      <vt:lpstr>Architectural Techniques : Resource Sharing</vt:lpstr>
      <vt:lpstr>Resource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152</cp:revision>
  <dcterms:created xsi:type="dcterms:W3CDTF">2009-12-14T10:41:03Z</dcterms:created>
  <dcterms:modified xsi:type="dcterms:W3CDTF">2024-02-17T16:11:47Z</dcterms:modified>
</cp:coreProperties>
</file>