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61" r:id="rId3"/>
    <p:sldId id="298" r:id="rId4"/>
    <p:sldId id="262" r:id="rId5"/>
    <p:sldId id="295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5" r:id="rId19"/>
    <p:sldId id="278" r:id="rId20"/>
    <p:sldId id="279" r:id="rId21"/>
    <p:sldId id="280" r:id="rId22"/>
    <p:sldId id="297" r:id="rId23"/>
    <p:sldId id="281" r:id="rId24"/>
    <p:sldId id="282" r:id="rId25"/>
    <p:sldId id="284" r:id="rId26"/>
    <p:sldId id="296" r:id="rId27"/>
    <p:sldId id="286" r:id="rId28"/>
    <p:sldId id="299" r:id="rId29"/>
    <p:sldId id="300" r:id="rId30"/>
    <p:sldId id="287" r:id="rId31"/>
    <p:sldId id="302" r:id="rId32"/>
    <p:sldId id="301" r:id="rId33"/>
    <p:sldId id="288" r:id="rId34"/>
    <p:sldId id="303" r:id="rId35"/>
    <p:sldId id="304" r:id="rId36"/>
    <p:sldId id="305" r:id="rId37"/>
    <p:sldId id="306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84" autoAdjust="0"/>
  </p:normalViewPr>
  <p:slideViewPr>
    <p:cSldViewPr>
      <p:cViewPr varScale="1">
        <p:scale>
          <a:sx n="81" d="100"/>
          <a:sy n="81" d="100"/>
        </p:scale>
        <p:origin x="171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63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7D500663-691E-4224-9FA8-C77BEBF9D23F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13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dirty="0">
                <a:latin typeface="Times New Roman" panose="02020603050405020304" pitchFamily="18" charset="0"/>
              </a:rPr>
              <a:t>依樣畫葫蘆，擴展到</a:t>
            </a:r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53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942B1E66-4016-4F23-9CA8-086E62945803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14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27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E0D477E1-59A1-4016-AEB6-A6237B9A1D64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15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dirty="0">
                <a:latin typeface="Times New Roman" panose="02020603050405020304" pitchFamily="18" charset="0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347343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A602A1F1-B931-46CF-957F-2025ADA04B62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16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02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7EE63A35-05D2-42A0-9F64-9FF73ABC8575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17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41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FF2AAE6C-4F12-4289-8822-B29D92FE4A6C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18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78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1/27/2005</a:t>
            </a:r>
          </a:p>
        </p:txBody>
      </p:sp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639023D7-B2CA-496E-8948-AA61C788994C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19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41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A7F91F7A-274A-4265-8A13-1E8C6F55D7BB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20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95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7DCAD778-1B51-45EB-97B2-81546A5536F9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21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89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2ABBFAE3-229F-49BF-87E1-5FD29E0810BF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23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6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A24CAAA6-944D-424C-BBCB-E5903EF59B28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69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C193126F-C7E3-48CC-A0F5-EC8106671705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24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55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634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086ED4D9-2DD3-485D-82CF-33EAFEE0A3F4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25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8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F9462AF6-CD42-4402-89CC-460D0CA57FF7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27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48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36D791C1-9439-4337-94DD-E356A8471661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30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06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71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FF65B81F-57E5-40F9-8572-82DA2ED65E97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33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10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DF6070EA-B4B0-4EF8-94BB-9DD178445DA3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38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0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63197352-743E-4DED-A302-1B76863603E3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39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84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C4C09540-E5BB-484B-9FA6-7EA91FF5B27C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40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34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798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A0671412-75C8-490D-ACAE-CD452C97B355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41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15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4CA7C660-4B65-4901-ACE7-C09508902F0F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42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0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A6790124-45CF-47B7-BE82-5D990C52F102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6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dirty="0">
                <a:latin typeface="Times New Roman" panose="02020603050405020304" pitchFamily="18" charset="0"/>
              </a:rPr>
              <a:t>Cost 15*mux cost</a:t>
            </a:r>
            <a:r>
              <a:rPr kumimoji="0" lang="zh-TW" altLang="en-US" dirty="0">
                <a:latin typeface="Times New Roman" panose="02020603050405020304" pitchFamily="18" charset="0"/>
              </a:rPr>
              <a:t>*</a:t>
            </a:r>
            <a:r>
              <a:rPr kumimoji="0" lang="en-US" altLang="zh-TW" dirty="0">
                <a:latin typeface="Times New Roman" panose="02020603050405020304" pitchFamily="18" charset="0"/>
              </a:rPr>
              <a:t>5</a:t>
            </a:r>
          </a:p>
          <a:p>
            <a:r>
              <a:rPr kumimoji="0" lang="en-US" altLang="zh-TW" dirty="0">
                <a:latin typeface="Times New Roman" panose="02020603050405020304" pitchFamily="18" charset="0"/>
              </a:rPr>
              <a:t>Mux cost = 2</a:t>
            </a:r>
          </a:p>
          <a:p>
            <a:r>
              <a:rPr kumimoji="0" lang="en-US" altLang="zh-TW" dirty="0">
                <a:latin typeface="Times New Roman" panose="02020603050405020304" pitchFamily="18" charset="0"/>
              </a:rPr>
              <a:t>15*5*2 = 150</a:t>
            </a:r>
          </a:p>
        </p:txBody>
      </p:sp>
    </p:spTree>
    <p:extLst>
      <p:ext uri="{BB962C8B-B14F-4D97-AF65-F5344CB8AC3E}">
        <p14:creationId xmlns:p14="http://schemas.microsoft.com/office/powerpoint/2010/main" val="4054463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839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319584F1-E780-460C-A0D1-B8545827DBBC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43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1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A2816E70-9123-4382-9DDC-3D928771FE8C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7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dirty="0">
                <a:latin typeface="Times New Roman" panose="02020603050405020304" pitchFamily="18" charset="0"/>
              </a:rPr>
              <a:t>5</a:t>
            </a:r>
            <a:r>
              <a:rPr kumimoji="0" lang="zh-TW" altLang="en-US" dirty="0">
                <a:latin typeface="Times New Roman" panose="02020603050405020304" pitchFamily="18" charset="0"/>
              </a:rPr>
              <a:t>*</a:t>
            </a:r>
            <a:r>
              <a:rPr kumimoji="0" lang="en-US" altLang="zh-TW" dirty="0">
                <a:latin typeface="Times New Roman" panose="02020603050405020304" pitchFamily="18" charset="0"/>
              </a:rPr>
              <a:t>7 = 35</a:t>
            </a:r>
          </a:p>
        </p:txBody>
      </p:sp>
    </p:spTree>
    <p:extLst>
      <p:ext uri="{BB962C8B-B14F-4D97-AF65-F5344CB8AC3E}">
        <p14:creationId xmlns:p14="http://schemas.microsoft.com/office/powerpoint/2010/main" val="632001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C7D3881F-0142-4F9D-9777-1F01E0FD19E4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8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5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A4D03177-6A68-459E-8D25-C18DD37A146F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9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6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A4D03177-6A68-459E-8D25-C18DD37A146F}" type="slidenum">
              <a:rPr lang="en-US" altLang="zh-TW" sz="1000" b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10</a:t>
            </a:fld>
            <a:endParaRPr lang="en-US" altLang="zh-TW" sz="1000" b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9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E796B337-7F22-4B49-B13D-3679C72EF7D3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11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2/1/2005</a:t>
            </a:r>
          </a:p>
        </p:txBody>
      </p:sp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E612DCA1-0125-4A0F-B324-1C94EBAE7FDD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12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11999C0-7867-42E4-1D89-F838465A39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Platform Based Design Group</a:t>
            </a: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NYCU.EE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Hsinchu,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Digital Circuits and Systems</a:t>
            </a:r>
            <a:b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</a:br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Lecture 8 Model </a:t>
            </a:r>
            <a:r>
              <a:rPr lang="en-US" altLang="zh-TW" sz="4400" dirty="0" err="1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Dapath</a:t>
            </a:r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 FSM</a:t>
            </a:r>
            <a:endParaRPr lang="zh-TW" altLang="en-US" sz="2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81290" y="5429264"/>
            <a:ext cx="8543302" cy="966782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FSM </a:t>
            </a:r>
            <a:r>
              <a:rPr lang="zh-TW" altLang="en-US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百百種，但大部分的</a:t>
            </a:r>
            <a:r>
              <a:rPr lang="en-US" altLang="zh-TW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next state </a:t>
            </a:r>
            <a:r>
              <a:rPr lang="zh-TW" altLang="en-US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用</a:t>
            </a:r>
            <a:r>
              <a:rPr lang="en-US" altLang="zh-TW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counter </a:t>
            </a:r>
            <a:r>
              <a:rPr lang="zh-TW" altLang="en-US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類簡單計算就可以，不用</a:t>
            </a:r>
            <a:r>
              <a:rPr lang="en-US" altLang="zh-TW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table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38348" y="38576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Tian </a:t>
            </a:r>
            <a:r>
              <a:rPr lang="en-US" altLang="zh-TW" sz="2400" dirty="0" err="1"/>
              <a:t>Sheuan</a:t>
            </a:r>
            <a:r>
              <a:rPr lang="en-US" altLang="zh-TW" sz="2400" dirty="0"/>
              <a:t> Chang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9416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 </a:t>
            </a:r>
            <a:endParaRPr lang="en-US" altLang="zh-TW" sz="1400" b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xfrm>
            <a:off x="436476" y="69365"/>
            <a:ext cx="11319048" cy="939800"/>
          </a:xfrm>
        </p:spPr>
        <p:txBody>
          <a:bodyPr>
            <a:noAutofit/>
          </a:bodyPr>
          <a:lstStyle/>
          <a:p>
            <a:r>
              <a:rPr kumimoji="0" lang="en-US" altLang="zh-TW" sz="3200" dirty="0"/>
              <a:t>Alternate description (symbolic table, </a:t>
            </a:r>
            <a:r>
              <a:rPr kumimoji="0" lang="en-US" altLang="zh-TW" sz="3200" dirty="0" err="1"/>
              <a:t>ReWrite</a:t>
            </a:r>
            <a:r>
              <a:rPr kumimoji="0" lang="en-US" altLang="zh-TW" sz="3200" dirty="0"/>
              <a:t> for coding Style)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6096000" y="1027114"/>
            <a:ext cx="4572000" cy="310854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module Counter1(</a:t>
            </a:r>
            <a:r>
              <a:rPr lang="en-US" altLang="zh-TW" sz="1400" dirty="0" err="1">
                <a:solidFill>
                  <a:srgbClr val="000000"/>
                </a:solidFill>
                <a:ea typeface="MS PGothic" panose="020B0600070205080204" pitchFamily="34" charset="-128"/>
              </a:rPr>
              <a:t>clk,rst,out</a:t>
            </a:r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) 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input </a:t>
            </a:r>
            <a:r>
              <a:rPr lang="en-US" altLang="zh-TW" sz="1400" dirty="0" err="1">
                <a:solidFill>
                  <a:srgbClr val="000000"/>
                </a:solidFill>
                <a:ea typeface="MS PGothic" panose="020B0600070205080204" pitchFamily="34" charset="-128"/>
              </a:rPr>
              <a:t>rst</a:t>
            </a:r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; // reset and clock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output [4:0] out 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</a:t>
            </a:r>
            <a:r>
              <a:rPr lang="en-US" altLang="zh-TW" sz="1400" dirty="0" err="1">
                <a:solidFill>
                  <a:srgbClr val="000000"/>
                </a:solidFill>
                <a:ea typeface="MS PGothic" panose="020B0600070205080204" pitchFamily="34" charset="-128"/>
              </a:rPr>
              <a:t>reg</a:t>
            </a:r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  [4:0] next 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</a:t>
            </a:r>
            <a:r>
              <a:rPr lang="en-US" altLang="zh-TW" sz="14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reg</a:t>
            </a:r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   [4:0] out ;</a:t>
            </a:r>
          </a:p>
          <a:p>
            <a:endParaRPr lang="en-US" altLang="zh-TW" sz="1400" i="1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 always@(</a:t>
            </a:r>
            <a:r>
              <a:rPr lang="en-US" altLang="zh-TW" sz="14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posedge</a:t>
            </a:r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TW" sz="14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clk</a:t>
            </a:r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or </a:t>
            </a:r>
            <a:r>
              <a:rPr lang="en-US" altLang="zh-TW" sz="14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posedge</a:t>
            </a:r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TW" sz="14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rst</a:t>
            </a:r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)</a:t>
            </a:r>
          </a:p>
          <a:p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   if(</a:t>
            </a:r>
            <a:r>
              <a:rPr lang="en-US" altLang="zh-TW" sz="14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rst</a:t>
            </a:r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) out &lt;=0;</a:t>
            </a:r>
          </a:p>
          <a:p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   else out &lt;= next;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always@(*) begin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next = out+1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</a:t>
            </a:r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end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ea typeface="MS PGothic" panose="020B0600070205080204" pitchFamily="34" charset="-128"/>
              </a:rPr>
              <a:t>endmodule</a:t>
            </a:r>
            <a:endParaRPr lang="en-US" altLang="zh-TW" sz="14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1676400" y="1027113"/>
            <a:ext cx="45720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module Counter1(</a:t>
            </a:r>
            <a:r>
              <a:rPr lang="en-US" altLang="zh-TW" sz="1400" dirty="0" err="1">
                <a:solidFill>
                  <a:srgbClr val="000000"/>
                </a:solidFill>
                <a:ea typeface="MS PGothic" panose="020B0600070205080204" pitchFamily="34" charset="-128"/>
              </a:rPr>
              <a:t>clk,rst,out</a:t>
            </a:r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) 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input </a:t>
            </a:r>
            <a:r>
              <a:rPr lang="en-US" altLang="zh-TW" sz="1400" dirty="0" err="1">
                <a:solidFill>
                  <a:srgbClr val="000000"/>
                </a:solidFill>
                <a:ea typeface="MS PGothic" panose="020B0600070205080204" pitchFamily="34" charset="-128"/>
              </a:rPr>
              <a:t>rst</a:t>
            </a:r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; // reset and clock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output [4:0] out 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</a:t>
            </a:r>
            <a:r>
              <a:rPr lang="en-US" altLang="zh-TW" sz="1400" dirty="0" err="1">
                <a:solidFill>
                  <a:srgbClr val="000000"/>
                </a:solidFill>
                <a:ea typeface="MS PGothic" panose="020B0600070205080204" pitchFamily="34" charset="-128"/>
              </a:rPr>
              <a:t>reg</a:t>
            </a:r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  [4:0] next 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</a:t>
            </a:r>
            <a:r>
              <a:rPr lang="en-US" altLang="zh-TW" sz="14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reg</a:t>
            </a:r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   [4:0] out ;</a:t>
            </a:r>
          </a:p>
          <a:p>
            <a:endParaRPr lang="en-US" altLang="zh-TW" sz="1400" i="1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 always@(</a:t>
            </a:r>
            <a:r>
              <a:rPr lang="en-US" altLang="zh-TW" sz="14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posedge</a:t>
            </a:r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TW" sz="14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clk</a:t>
            </a:r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or </a:t>
            </a:r>
            <a:r>
              <a:rPr lang="en-US" altLang="zh-TW" sz="14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posedge</a:t>
            </a:r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TW" sz="14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rst</a:t>
            </a:r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)</a:t>
            </a:r>
          </a:p>
          <a:p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   if(</a:t>
            </a:r>
            <a:r>
              <a:rPr lang="en-US" altLang="zh-TW" sz="14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rst</a:t>
            </a:r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) out &lt;=0;</a:t>
            </a:r>
          </a:p>
          <a:p>
            <a:r>
              <a:rPr lang="en-US" altLang="zh-TW" sz="1400" i="1" dirty="0">
                <a:solidFill>
                  <a:srgbClr val="000000"/>
                </a:solidFill>
                <a:ea typeface="MS PGothic" panose="020B0600070205080204" pitchFamily="34" charset="-128"/>
              </a:rPr>
              <a:t>    else out &lt;= next;</a:t>
            </a:r>
          </a:p>
          <a:p>
            <a:endParaRPr lang="en-US" altLang="zh-TW" sz="140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always@(*) begin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case({out})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5'd0: next = 1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5'd1: next = 2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5'd2: next = 3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5'd3: next = 4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5'd4: next = 5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5'd5: next = 6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5'd6: next = 7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…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5'd30: next = 31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5'd31: next = 0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</a:t>
            </a:r>
            <a:r>
              <a:rPr lang="en-US" altLang="zh-TW" sz="1400" dirty="0" err="1">
                <a:solidFill>
                  <a:srgbClr val="0000FF"/>
                </a:solidFill>
                <a:ea typeface="MS PGothic" panose="020B0600070205080204" pitchFamily="34" charset="-128"/>
              </a:rPr>
              <a:t>endcase</a:t>
            </a:r>
            <a:endParaRPr lang="en-US" altLang="zh-TW" sz="1400" dirty="0">
              <a:solidFill>
                <a:srgbClr val="0000FF"/>
              </a:solidFill>
              <a:ea typeface="MS PGothic" panose="020B0600070205080204" pitchFamily="34" charset="-128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MS PGothic" panose="020B0600070205080204" pitchFamily="34" charset="-128"/>
              </a:rPr>
              <a:t>  end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ea typeface="MS PGothic" panose="020B0600070205080204" pitchFamily="34" charset="-128"/>
              </a:rPr>
              <a:t>endmodule</a:t>
            </a:r>
            <a:endParaRPr lang="en-US" altLang="zh-TW" sz="140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33797" name="文字方塊 1"/>
          <p:cNvSpPr txBox="1">
            <a:spLocks noChangeArrowheads="1"/>
          </p:cNvSpPr>
          <p:nvPr/>
        </p:nvSpPr>
        <p:spPr bwMode="auto">
          <a:xfrm>
            <a:off x="5472113" y="4527551"/>
            <a:ext cx="5110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dirty="0">
                <a:solidFill>
                  <a:srgbClr val="CC0000"/>
                </a:solidFill>
              </a:rPr>
              <a:t>Quiz:</a:t>
            </a:r>
            <a:r>
              <a:rPr kumimoji="1" lang="zh-TW" altLang="en-US" dirty="0">
                <a:solidFill>
                  <a:srgbClr val="CC0000"/>
                </a:solidFill>
              </a:rPr>
              <a:t> </a:t>
            </a:r>
            <a:r>
              <a:rPr kumimoji="1" lang="en-US" altLang="zh-TW" dirty="0">
                <a:solidFill>
                  <a:srgbClr val="CC0000"/>
                </a:solidFill>
              </a:rPr>
              <a:t>what’s</a:t>
            </a:r>
            <a:r>
              <a:rPr kumimoji="1" lang="zh-TW" altLang="en-US" dirty="0">
                <a:solidFill>
                  <a:srgbClr val="CC0000"/>
                </a:solidFill>
              </a:rPr>
              <a:t> </a:t>
            </a:r>
            <a:r>
              <a:rPr kumimoji="1" lang="en-US" altLang="zh-TW" dirty="0">
                <a:solidFill>
                  <a:srgbClr val="CC0000"/>
                </a:solidFill>
              </a:rPr>
              <a:t>the</a:t>
            </a:r>
            <a:r>
              <a:rPr kumimoji="1" lang="zh-TW" altLang="en-US" dirty="0">
                <a:solidFill>
                  <a:srgbClr val="CC0000"/>
                </a:solidFill>
              </a:rPr>
              <a:t> </a:t>
            </a:r>
            <a:r>
              <a:rPr kumimoji="1" lang="en-US" altLang="zh-TW" dirty="0">
                <a:solidFill>
                  <a:srgbClr val="CC0000"/>
                </a:solidFill>
              </a:rPr>
              <a:t>difference</a:t>
            </a:r>
            <a:r>
              <a:rPr kumimoji="1" lang="zh-TW" altLang="en-US" dirty="0">
                <a:solidFill>
                  <a:srgbClr val="CC0000"/>
                </a:solidFill>
              </a:rPr>
              <a:t> </a:t>
            </a:r>
            <a:endParaRPr kumimoji="1" lang="en-US" altLang="zh-TW" dirty="0">
              <a:solidFill>
                <a:srgbClr val="CC0000"/>
              </a:solidFill>
            </a:endParaRPr>
          </a:p>
          <a:p>
            <a:r>
              <a:rPr kumimoji="1" lang="en-US" altLang="zh-TW" dirty="0">
                <a:solidFill>
                  <a:srgbClr val="CC0000"/>
                </a:solidFill>
              </a:rPr>
              <a:t>Between these 2 coding examples?</a:t>
            </a:r>
            <a:endParaRPr kumimoji="1" lang="zh-TW" alt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/>
      <p:bldP spid="33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 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676400" y="1158876"/>
            <a:ext cx="88392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800" b="0" dirty="0">
                <a:latin typeface="Arial" panose="020B0604020202020204" pitchFamily="34" charset="0"/>
                <a:ea typeface="MS PGothic" panose="020B0600070205080204" pitchFamily="34" charset="-128"/>
              </a:rPr>
              <a:t>A simple counter</a:t>
            </a:r>
          </a:p>
          <a:p>
            <a:pPr>
              <a:spcBef>
                <a:spcPct val="50000"/>
              </a:spcBef>
            </a:pPr>
            <a:r>
              <a:rPr lang="en-US" altLang="zh-TW" b="0" dirty="0"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next_state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rst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? 0 : state + 1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Schematic: Counter as FSM</a:t>
            </a:r>
          </a:p>
        </p:txBody>
      </p:sp>
      <p:sp>
        <p:nvSpPr>
          <p:cNvPr id="35845" name="文字方塊 1"/>
          <p:cNvSpPr txBox="1">
            <a:spLocks noChangeArrowheads="1"/>
          </p:cNvSpPr>
          <p:nvPr/>
        </p:nvSpPr>
        <p:spPr bwMode="auto">
          <a:xfrm>
            <a:off x="6365875" y="1334358"/>
            <a:ext cx="46474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dirty="0">
                <a:solidFill>
                  <a:srgbClr val="FF0000"/>
                </a:solidFill>
              </a:rPr>
              <a:t>MUX and D-FF can be replaced 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By resettable D-FF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87" y="2200193"/>
            <a:ext cx="5674976" cy="229093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4644149"/>
            <a:ext cx="6049176" cy="20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981200" y="2057401"/>
          <a:ext cx="8401050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52800" imgH="1181100" progId="Visio.Drawing.6">
                  <p:embed/>
                </p:oleObj>
              </mc:Choice>
              <mc:Fallback>
                <p:oleObj name="Visio" r:id="rId3" imgW="3352800" imgH="11811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1"/>
                        <a:ext cx="8401050" cy="29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Sequential Datapath</a:t>
            </a:r>
          </a:p>
        </p:txBody>
      </p:sp>
    </p:spTree>
    <p:extLst>
      <p:ext uri="{BB962C8B-B14F-4D97-AF65-F5344CB8AC3E}">
        <p14:creationId xmlns:p14="http://schemas.microsoft.com/office/powerpoint/2010/main" val="359306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Up/Down/Load (UDL) Counter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Deluxe Counter that can:</a:t>
            </a:r>
          </a:p>
          <a:p>
            <a:pPr lvl="1"/>
            <a:r>
              <a:rPr lang="en-US" altLang="zh-TW" dirty="0"/>
              <a:t>   count up (increment)</a:t>
            </a:r>
          </a:p>
          <a:p>
            <a:pPr lvl="1"/>
            <a:r>
              <a:rPr lang="en-US" altLang="zh-TW" dirty="0"/>
              <a:t>   count down (decrement)</a:t>
            </a:r>
          </a:p>
          <a:p>
            <a:pPr lvl="1"/>
            <a:r>
              <a:rPr lang="en-US" altLang="zh-TW" dirty="0"/>
              <a:t>   be loaded with a value</a:t>
            </a:r>
          </a:p>
          <a:p>
            <a:r>
              <a:rPr lang="en-US" altLang="zh-TW" dirty="0"/>
              <a:t>Up, down, and load guaranteed to be </a:t>
            </a:r>
            <a:r>
              <a:rPr lang="en-US" altLang="zh-TW" dirty="0">
                <a:solidFill>
                  <a:srgbClr val="FF0000"/>
                </a:solidFill>
              </a:rPr>
              <a:t>one-hot</a:t>
            </a:r>
            <a:r>
              <a:rPr lang="en-US" altLang="zh-TW" dirty="0"/>
              <a:t>.  </a:t>
            </a:r>
            <a:r>
              <a:rPr lang="en-US" altLang="zh-TW" dirty="0" err="1">
                <a:solidFill>
                  <a:srgbClr val="FF0000"/>
                </a:solidFill>
              </a:rPr>
              <a:t>rst</a:t>
            </a:r>
            <a:r>
              <a:rPr lang="en-US" altLang="zh-TW" dirty="0">
                <a:solidFill>
                  <a:srgbClr val="FF0000"/>
                </a:solidFill>
              </a:rPr>
              <a:t> overrides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TW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b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(!</a:t>
            </a:r>
            <a:r>
              <a:rPr lang="en-US" altLang="zh-TW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up) </a:t>
            </a:r>
            <a:r>
              <a:rPr lang="en-US" altLang="zh-TW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state+1</a:t>
            </a:r>
            <a:b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(!</a:t>
            </a:r>
            <a:r>
              <a:rPr lang="en-US" altLang="zh-TW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down) </a:t>
            </a:r>
            <a:r>
              <a:rPr lang="en-US" altLang="zh-TW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state-1</a:t>
            </a:r>
            <a:b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(!</a:t>
            </a:r>
            <a:r>
              <a:rPr lang="en-US" altLang="zh-TW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load) </a:t>
            </a:r>
            <a:r>
              <a:rPr lang="en-US" altLang="zh-TW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</a:t>
            </a:r>
            <a:b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altLang="zh-TW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altLang="zh-TW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state </a:t>
            </a:r>
          </a:p>
          <a:p>
            <a:endParaRPr lang="zh-TW" altLang="en-US" dirty="0"/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57243"/>
              </p:ext>
            </p:extLst>
          </p:nvPr>
        </p:nvGraphicFramePr>
        <p:xfrm>
          <a:off x="8061986" y="3645024"/>
          <a:ext cx="2881313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5200" imgH="850900" progId="Visio.Drawing.6">
                  <p:embed/>
                </p:oleObj>
              </mc:Choice>
              <mc:Fallback>
                <p:oleObj name="Visio" r:id="rId3" imgW="965200" imgH="850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986" y="3645024"/>
                        <a:ext cx="2881313" cy="255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47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 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Table Version</a:t>
            </a:r>
          </a:p>
        </p:txBody>
      </p:sp>
      <p:graphicFrame>
        <p:nvGraphicFramePr>
          <p:cNvPr id="782499" name="Group 163"/>
          <p:cNvGraphicFramePr>
            <a:graphicFrameLocks noGrp="1"/>
          </p:cNvGraphicFramePr>
          <p:nvPr/>
        </p:nvGraphicFramePr>
        <p:xfrm>
          <a:off x="3533775" y="1976438"/>
          <a:ext cx="4699000" cy="3227137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State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Next State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up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down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load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7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13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Symbolic Table Version</a:t>
            </a:r>
          </a:p>
        </p:txBody>
      </p:sp>
      <p:graphicFrame>
        <p:nvGraphicFramePr>
          <p:cNvPr id="785466" name="Group 58"/>
          <p:cNvGraphicFramePr>
            <a:graphicFrameLocks noGrp="1"/>
          </p:cNvGraphicFramePr>
          <p:nvPr/>
        </p:nvGraphicFramePr>
        <p:xfrm>
          <a:off x="3505200" y="1677988"/>
          <a:ext cx="5568950" cy="892176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State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Next State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up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down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load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else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q+1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5743" name="Group 335"/>
          <p:cNvGraphicFramePr>
            <a:graphicFrameLocks noGrp="1"/>
          </p:cNvGraphicFramePr>
          <p:nvPr/>
        </p:nvGraphicFramePr>
        <p:xfrm>
          <a:off x="2730500" y="3576638"/>
          <a:ext cx="6578600" cy="1787526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q+1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q-1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631504" y="5364164"/>
            <a:ext cx="10464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Up, down, and load guaranteed to be </a:t>
            </a:r>
            <a:r>
              <a:rPr lang="en-US" altLang="zh-TW" sz="28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one-hot</a:t>
            </a:r>
            <a:r>
              <a:rPr lang="en-US" altLang="zh-TW" sz="28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  </a:t>
            </a:r>
            <a:r>
              <a:rPr lang="en-US" altLang="zh-TW" sz="28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rst</a:t>
            </a:r>
            <a:r>
              <a:rPr lang="en-US" altLang="zh-TW" sz="28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overrides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2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657225" y="465180"/>
            <a:ext cx="8763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UDL_Count1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up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down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load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parameter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up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down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load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wire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DFF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#(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always_comb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casez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({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up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down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load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4'b1???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FF"/>
                </a:highlight>
              </a:rPr>
              <a:t>next = {n{1'b0}} ; //reset</a:t>
            </a: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4'b0100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4'b0010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4'b0001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’b0000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FF"/>
                </a:highlight>
              </a:rPr>
              <a:t>next = {n{1’bx}} ;//unknown</a:t>
            </a: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endcase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endmodule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95800" y="6249414"/>
            <a:ext cx="20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hlinkClick r:id="rId3" action="ppaction://hlinksldjump"/>
              </a:rPr>
              <a:t>Check p.11 </a:t>
            </a:r>
            <a:r>
              <a:rPr lang="en-US" altLang="zh-TW" dirty="0" err="1">
                <a:solidFill>
                  <a:srgbClr val="FF0000"/>
                </a:solidFill>
                <a:hlinkClick r:id="rId3" action="ppaction://hlinksldjump"/>
              </a:rPr>
              <a:t>async</a:t>
            </a:r>
            <a:r>
              <a:rPr lang="en-US" altLang="zh-TW" dirty="0">
                <a:solidFill>
                  <a:srgbClr val="FF0000"/>
                </a:solidFill>
                <a:hlinkClick r:id="rId3" action="ppaction://hlinksldjump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linkClick r:id="rId3" action="ppaction://hlinksldjump"/>
              </a:rPr>
              <a:t>rst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40655"/>
              </p:ext>
            </p:extLst>
          </p:nvPr>
        </p:nvGraphicFramePr>
        <p:xfrm>
          <a:off x="6623050" y="5601494"/>
          <a:ext cx="5568950" cy="892176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State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Next State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up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down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load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else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q+1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右大括弧 5"/>
          <p:cNvSpPr/>
          <p:nvPr/>
        </p:nvSpPr>
        <p:spPr>
          <a:xfrm>
            <a:off x="5591944" y="4149080"/>
            <a:ext cx="288032" cy="50405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098186" y="4216442"/>
            <a:ext cx="5092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Up or down</a:t>
            </a:r>
            <a:r>
              <a:rPr lang="zh-TW" altLang="en-US" dirty="0">
                <a:solidFill>
                  <a:srgbClr val="FF0000"/>
                </a:solidFill>
              </a:rPr>
              <a:t>，需要兩個加減法器，可以更簡化嗎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83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" grpId="0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auto">
          <a:xfrm>
            <a:off x="1524000" y="228600"/>
            <a:ext cx="8763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UDL_Count1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up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down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load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parameter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up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down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load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wire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outpm1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DFF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#(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dirty="0">
                <a:solidFill>
                  <a:srgbClr val="FF0000"/>
                </a:solidFill>
                <a:highlight>
                  <a:srgbClr val="FFFFFF"/>
                </a:highlight>
              </a:rPr>
              <a:t>  assign outpm1 = out + {{n-1{down}},1'b1} ; // down ? -1 : 1</a:t>
            </a:r>
          </a:p>
          <a:p>
            <a:endParaRPr lang="zh-TW" altLang="en-US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always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@(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up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down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load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outpm1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casez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({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up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down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load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4'b1???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}}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4'b01??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outpm1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4'b001?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outpm1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4'b0001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endcase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endmodule</a:t>
            </a:r>
            <a:endParaRPr lang="en-US" altLang="zh-TW" sz="1800" dirty="0">
              <a:ea typeface="MS PGothic" panose="020B0600070205080204" pitchFamily="34" charset="-128"/>
            </a:endParaRPr>
          </a:p>
        </p:txBody>
      </p:sp>
      <p:sp>
        <p:nvSpPr>
          <p:cNvPr id="501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 </a:t>
            </a:r>
          </a:p>
        </p:txBody>
      </p:sp>
      <p:sp>
        <p:nvSpPr>
          <p:cNvPr id="50179" name="文字方塊 1"/>
          <p:cNvSpPr txBox="1">
            <a:spLocks noChangeArrowheads="1"/>
          </p:cNvSpPr>
          <p:nvPr/>
        </p:nvSpPr>
        <p:spPr bwMode="auto">
          <a:xfrm>
            <a:off x="5557838" y="5381626"/>
            <a:ext cx="5110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>
                <a:solidFill>
                  <a:srgbClr val="CC0000"/>
                </a:solidFill>
              </a:rPr>
              <a:t>Quiz: what’s the difference</a:t>
            </a:r>
          </a:p>
          <a:p>
            <a:r>
              <a:rPr kumimoji="1" lang="en-US" altLang="zh-TW">
                <a:solidFill>
                  <a:srgbClr val="CC0000"/>
                </a:solidFill>
              </a:rPr>
              <a:t>Between these 2 coding examples?</a:t>
            </a:r>
            <a:endParaRPr kumimoji="1" lang="zh-TW" altLang="en-US">
              <a:solidFill>
                <a:srgbClr val="CC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176968" y="6076890"/>
            <a:ext cx="20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hlinkClick r:id="rId3" action="ppaction://hlinksldjump"/>
              </a:rPr>
              <a:t>Check p.11 </a:t>
            </a:r>
            <a:r>
              <a:rPr lang="en-US" altLang="zh-TW" dirty="0" err="1">
                <a:solidFill>
                  <a:srgbClr val="FF0000"/>
                </a:solidFill>
                <a:hlinkClick r:id="rId3" action="ppaction://hlinksldjump"/>
              </a:rPr>
              <a:t>async</a:t>
            </a:r>
            <a:r>
              <a:rPr lang="en-US" altLang="zh-TW" dirty="0">
                <a:solidFill>
                  <a:srgbClr val="FF0000"/>
                </a:solidFill>
                <a:hlinkClick r:id="rId3" action="ppaction://hlinksldjump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linkClick r:id="rId3" action="ppaction://hlinksldjump"/>
              </a:rPr>
              <a:t>rst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636675" y="2628195"/>
            <a:ext cx="20313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只用一個加減法器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528191" y="4479996"/>
            <a:ext cx="27238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把可以共用的資源提出來</a:t>
            </a:r>
          </a:p>
        </p:txBody>
      </p:sp>
      <p:sp>
        <p:nvSpPr>
          <p:cNvPr id="8" name="右大括弧 7"/>
          <p:cNvSpPr/>
          <p:nvPr/>
        </p:nvSpPr>
        <p:spPr>
          <a:xfrm>
            <a:off x="6003175" y="4479996"/>
            <a:ext cx="288032" cy="50405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7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" grpId="0"/>
      <p:bldP spid="2" grpId="0" animBg="1"/>
      <p:bldP spid="3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Schematic of UDL Counter</a:t>
            </a:r>
          </a:p>
        </p:txBody>
      </p:sp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949854"/>
              </p:ext>
            </p:extLst>
          </p:nvPr>
        </p:nvGraphicFramePr>
        <p:xfrm>
          <a:off x="6623050" y="5601494"/>
          <a:ext cx="5568950" cy="892176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State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Next State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up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down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load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else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q+1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136148"/>
              </p:ext>
            </p:extLst>
          </p:nvPr>
        </p:nvGraphicFramePr>
        <p:xfrm>
          <a:off x="640804" y="1214438"/>
          <a:ext cx="84201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24200" imgH="1816100" progId="Visio.Drawing.6">
                  <p:embed/>
                </p:oleObj>
              </mc:Choice>
              <mc:Fallback>
                <p:oleObj name="Visio" r:id="rId3" imgW="3124200" imgH="18161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04" y="1214438"/>
                        <a:ext cx="8420100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278979" y="1201738"/>
            <a:ext cx="7342188" cy="2992438"/>
          </a:xfrm>
          <a:prstGeom prst="rect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13" name="文字方塊 2"/>
          <p:cNvSpPr txBox="1">
            <a:spLocks noChangeArrowheads="1"/>
          </p:cNvSpPr>
          <p:nvPr/>
        </p:nvSpPr>
        <p:spPr bwMode="auto">
          <a:xfrm>
            <a:off x="7036842" y="3665538"/>
            <a:ext cx="1570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</a:rPr>
              <a:t>Data path</a:t>
            </a:r>
            <a:endParaRPr kumimoji="1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1556792" y="4306888"/>
            <a:ext cx="4976812" cy="1987550"/>
          </a:xfrm>
          <a:prstGeom prst="rect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15" name="文字方塊 7"/>
          <p:cNvSpPr txBox="1">
            <a:spLocks noChangeArrowheads="1"/>
          </p:cNvSpPr>
          <p:nvPr/>
        </p:nvSpPr>
        <p:spPr bwMode="auto">
          <a:xfrm>
            <a:off x="1769517" y="5908676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78216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EXERCISE- Divide by 3 with Data Path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0" lang="en-US" altLang="zh-TW" i="1" dirty="0">
                <a:solidFill>
                  <a:srgbClr val="FF0000"/>
                </a:solidFill>
              </a:rPr>
              <a:t>Output: (out) goes high once for each third cycle that input (in) is high</a:t>
            </a:r>
          </a:p>
          <a:p>
            <a:r>
              <a:rPr kumimoji="0" lang="en-US" altLang="zh-TW" dirty="0"/>
              <a:t>Example</a:t>
            </a:r>
          </a:p>
          <a:p>
            <a:pPr lvl="1"/>
            <a:r>
              <a:rPr kumimoji="0" lang="en-US" altLang="zh-TW" dirty="0"/>
              <a:t>IN: 	0101010011100</a:t>
            </a:r>
          </a:p>
          <a:p>
            <a:pPr lvl="1"/>
            <a:r>
              <a:rPr kumimoji="0" lang="en-US" altLang="zh-TW" dirty="0"/>
              <a:t>OUT:	0000001000010</a:t>
            </a:r>
          </a:p>
          <a:p>
            <a:pPr lvl="1"/>
            <a:r>
              <a:rPr kumimoji="0" lang="en-US" altLang="zh-TW" dirty="0"/>
              <a:t>Note one cycle delay</a:t>
            </a:r>
          </a:p>
          <a:p>
            <a:pPr lvl="1"/>
            <a:endParaRPr kumimoji="0" lang="en-US" altLang="zh-TW" dirty="0"/>
          </a:p>
          <a:p>
            <a:r>
              <a:rPr kumimoji="0" lang="en-US" altLang="zh-TW" b="1" dirty="0">
                <a:solidFill>
                  <a:srgbClr val="0000FF"/>
                </a:solidFill>
              </a:rPr>
              <a:t>Draw the data path</a:t>
            </a:r>
          </a:p>
          <a:p>
            <a:pPr lvl="1"/>
            <a:r>
              <a:rPr kumimoji="0" lang="en-US" altLang="zh-TW" b="1" dirty="0">
                <a:solidFill>
                  <a:srgbClr val="0000FF"/>
                </a:solidFill>
              </a:rPr>
              <a:t>What arithmetic operators are demanded?</a:t>
            </a:r>
          </a:p>
          <a:p>
            <a:pPr lvl="1"/>
            <a:r>
              <a:rPr kumimoji="0" lang="en-US" altLang="zh-TW" b="1" dirty="0">
                <a:solidFill>
                  <a:srgbClr val="0000FF"/>
                </a:solidFill>
              </a:rPr>
              <a:t>What are the inputs and outputs?</a:t>
            </a:r>
          </a:p>
          <a:p>
            <a:pPr lvl="1"/>
            <a:r>
              <a:rPr kumimoji="0" lang="en-US" altLang="zh-TW" b="1" dirty="0">
                <a:solidFill>
                  <a:srgbClr val="0000FF"/>
                </a:solidFill>
              </a:rPr>
              <a:t>What are the control signals?</a:t>
            </a:r>
          </a:p>
          <a:p>
            <a:pPr lvl="1"/>
            <a:endParaRPr kumimoji="0" lang="en-US" altLang="zh-TW" dirty="0"/>
          </a:p>
          <a:p>
            <a:r>
              <a:rPr kumimoji="0" lang="en-US" altLang="zh-TW" dirty="0"/>
              <a:t>How do we make the output go high in the same cycle as the third input 1?</a:t>
            </a:r>
          </a:p>
        </p:txBody>
      </p:sp>
    </p:spTree>
    <p:extLst>
      <p:ext uri="{BB962C8B-B14F-4D97-AF65-F5344CB8AC3E}">
        <p14:creationId xmlns:p14="http://schemas.microsoft.com/office/powerpoint/2010/main" val="317598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[Dally </a:t>
            </a:r>
            <a:r>
              <a:rPr lang="en-US" altLang="zh-TW" dirty="0" err="1"/>
              <a:t>ch.</a:t>
            </a:r>
            <a:r>
              <a:rPr lang="en-US" altLang="zh-TW" dirty="0"/>
              <a:t> 16]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Counter</a:t>
            </a:r>
          </a:p>
          <a:p>
            <a:pPr lvl="1"/>
            <a:r>
              <a:rPr lang="en-US" altLang="zh-TW" dirty="0"/>
              <a:t>Simple counter, up down counter</a:t>
            </a:r>
          </a:p>
          <a:p>
            <a:r>
              <a:rPr lang="en-US" altLang="zh-TW" dirty="0"/>
              <a:t>Shift register</a:t>
            </a:r>
          </a:p>
          <a:p>
            <a:r>
              <a:rPr lang="en-US" altLang="zh-TW" dirty="0" err="1"/>
              <a:t>Datapath</a:t>
            </a:r>
            <a:r>
              <a:rPr lang="en-US" altLang="zh-TW" dirty="0"/>
              <a:t> and control partitioning</a:t>
            </a:r>
          </a:p>
          <a:p>
            <a:pPr lvl="1"/>
            <a:r>
              <a:rPr lang="en-US" altLang="zh-TW" dirty="0"/>
              <a:t>Vending machine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06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Timer module (Set a Value and Decrease)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73832" y="1215182"/>
            <a:ext cx="8839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b="0" dirty="0">
                <a:latin typeface="Arial" panose="020B0604020202020204" pitchFamily="34" charset="0"/>
                <a:ea typeface="MS PGothic" panose="020B0600070205080204" pitchFamily="34" charset="-128"/>
              </a:rPr>
              <a:t>	load – loads count</a:t>
            </a:r>
            <a:br>
              <a:rPr lang="en-US" altLang="zh-TW" b="0" dirty="0">
                <a:latin typeface="Arial" panose="020B0604020202020204" pitchFamily="34" charset="0"/>
                <a:ea typeface="MS PGothic" panose="020B0600070205080204" pitchFamily="34" charset="-128"/>
              </a:rPr>
            </a:br>
            <a:r>
              <a:rPr lang="en-US" altLang="zh-TW" b="0" dirty="0">
                <a:latin typeface="Arial" panose="020B0604020202020204" pitchFamily="34" charset="0"/>
                <a:ea typeface="MS PGothic" panose="020B0600070205080204" pitchFamily="34" charset="-128"/>
              </a:rPr>
              <a:t>	done – asserted when count = 0</a:t>
            </a:r>
            <a:br>
              <a:rPr lang="en-US" altLang="zh-TW" b="0" dirty="0">
                <a:latin typeface="Arial" panose="020B0604020202020204" pitchFamily="34" charset="0"/>
                <a:ea typeface="MS PGothic" panose="020B0600070205080204" pitchFamily="34" charset="-128"/>
              </a:rPr>
            </a:br>
            <a:r>
              <a:rPr lang="en-US" altLang="zh-TW" b="0" dirty="0">
                <a:latin typeface="Arial" panose="020B0604020202020204" pitchFamily="34" charset="0"/>
                <a:ea typeface="MS PGothic" panose="020B0600070205080204" pitchFamily="34" charset="-128"/>
              </a:rPr>
              <a:t>	count decrements unless load or done is true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983432" y="2221657"/>
            <a:ext cx="7045325" cy="3316288"/>
            <a:chOff x="762000" y="2092325"/>
            <a:chExt cx="7045325" cy="3316288"/>
          </a:xfrm>
        </p:grpSpPr>
        <p:graphicFrame>
          <p:nvGraphicFramePr>
            <p:cNvPr id="1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7137740"/>
                </p:ext>
              </p:extLst>
            </p:nvPr>
          </p:nvGraphicFramePr>
          <p:xfrm>
            <a:off x="762000" y="2092325"/>
            <a:ext cx="7045325" cy="3316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3238500" imgH="1524000" progId="Visio.Drawing.6">
                    <p:embed/>
                  </p:oleObj>
                </mc:Choice>
                <mc:Fallback>
                  <p:oleObj name="Visio" r:id="rId3" imgW="3238500" imgH="15240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2092325"/>
                          <a:ext cx="7045325" cy="3316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"/>
            <p:cNvSpPr>
              <a:spLocks noChangeArrowheads="1"/>
            </p:cNvSpPr>
            <p:nvPr/>
          </p:nvSpPr>
          <p:spPr bwMode="auto">
            <a:xfrm>
              <a:off x="1609725" y="2092325"/>
              <a:ext cx="5946775" cy="1957388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zh-TW" altLang="en-US"/>
            </a:p>
          </p:txBody>
        </p:sp>
        <p:sp>
          <p:nvSpPr>
            <p:cNvPr id="17" name="矩形 6"/>
            <p:cNvSpPr>
              <a:spLocks noChangeArrowheads="1"/>
            </p:cNvSpPr>
            <p:nvPr/>
          </p:nvSpPr>
          <p:spPr bwMode="auto">
            <a:xfrm>
              <a:off x="1609725" y="4135438"/>
              <a:ext cx="5859463" cy="1206500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zh-TW" altLang="en-US"/>
            </a:p>
          </p:txBody>
        </p:sp>
        <p:sp>
          <p:nvSpPr>
            <p:cNvPr id="18" name="文字方塊 2"/>
            <p:cNvSpPr txBox="1">
              <a:spLocks noChangeArrowheads="1"/>
            </p:cNvSpPr>
            <p:nvPr/>
          </p:nvSpPr>
          <p:spPr bwMode="auto">
            <a:xfrm>
              <a:off x="5080000" y="4941888"/>
              <a:ext cx="1724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1" lang="en-US" altLang="zh-TW"/>
                <a:t>controller</a:t>
              </a:r>
              <a:endParaRPr kumimoji="1" lang="zh-TW" altLang="en-US"/>
            </a:p>
          </p:txBody>
        </p:sp>
        <p:cxnSp>
          <p:nvCxnSpPr>
            <p:cNvPr id="19" name="直線箭頭接點 4"/>
            <p:cNvCxnSpPr>
              <a:cxnSpLocks noChangeShapeType="1"/>
            </p:cNvCxnSpPr>
            <p:nvPr/>
          </p:nvCxnSpPr>
          <p:spPr bwMode="auto">
            <a:xfrm>
              <a:off x="6804025" y="3602038"/>
              <a:ext cx="0" cy="862012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文字方塊 5"/>
            <p:cNvSpPr txBox="1">
              <a:spLocks noChangeArrowheads="1"/>
            </p:cNvSpPr>
            <p:nvPr/>
          </p:nvSpPr>
          <p:spPr bwMode="auto">
            <a:xfrm>
              <a:off x="6804025" y="3684588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1" lang="en-US" altLang="zh-TW">
                  <a:solidFill>
                    <a:srgbClr val="0000FF"/>
                  </a:solidFill>
                </a:rPr>
                <a:t>flag</a:t>
              </a:r>
              <a:endParaRPr kumimoji="1" lang="zh-TW" altLang="en-US">
                <a:solidFill>
                  <a:srgbClr val="0000FF"/>
                </a:solidFill>
              </a:endParaRPr>
            </a:p>
          </p:txBody>
        </p:sp>
        <p:cxnSp>
          <p:nvCxnSpPr>
            <p:cNvPr id="21" name="直線箭頭接點 8"/>
            <p:cNvCxnSpPr>
              <a:cxnSpLocks noChangeShapeType="1"/>
            </p:cNvCxnSpPr>
            <p:nvPr/>
          </p:nvCxnSpPr>
          <p:spPr bwMode="auto">
            <a:xfrm>
              <a:off x="4073525" y="3638550"/>
              <a:ext cx="0" cy="46038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文字方塊 9"/>
            <p:cNvSpPr txBox="1">
              <a:spLocks noChangeArrowheads="1"/>
            </p:cNvSpPr>
            <p:nvPr/>
          </p:nvSpPr>
          <p:spPr bwMode="auto">
            <a:xfrm>
              <a:off x="4073525" y="3684588"/>
              <a:ext cx="12620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1" lang="en-US" altLang="zh-TW">
                  <a:solidFill>
                    <a:srgbClr val="CC0000"/>
                  </a:solidFill>
                </a:rPr>
                <a:t>control</a:t>
              </a:r>
              <a:endParaRPr kumimoji="1" lang="zh-TW" altLang="en-US">
                <a:solidFill>
                  <a:srgbClr val="CC0000"/>
                </a:solidFill>
              </a:endParaRPr>
            </a:p>
          </p:txBody>
        </p:sp>
      </p:grpSp>
      <p:sp>
        <p:nvSpPr>
          <p:cNvPr id="23" name="文字方塊 10"/>
          <p:cNvSpPr txBox="1">
            <a:spLocks noChangeArrowheads="1"/>
          </p:cNvSpPr>
          <p:nvPr/>
        </p:nvSpPr>
        <p:spPr bwMode="auto">
          <a:xfrm>
            <a:off x="611510" y="5583983"/>
            <a:ext cx="1059705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dirty="0"/>
              <a:t>Data</a:t>
            </a:r>
            <a:r>
              <a:rPr kumimoji="1" lang="zh-TW" altLang="en-US" dirty="0"/>
              <a:t> </a:t>
            </a:r>
            <a:r>
              <a:rPr kumimoji="1" lang="en-US" altLang="zh-TW" dirty="0"/>
              <a:t>path: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adder+mux+D-FF+comparator</a:t>
            </a:r>
            <a:endParaRPr kumimoji="1" lang="en-US" altLang="zh-TW" dirty="0"/>
          </a:p>
          <a:p>
            <a:r>
              <a:rPr kumimoji="1" lang="en-US" altLang="zh-TW" dirty="0"/>
              <a:t>Controller: combinational logic with inputs and flags</a:t>
            </a:r>
          </a:p>
          <a:p>
            <a:r>
              <a:rPr kumimoji="1" lang="en-US" altLang="zh-TW" dirty="0">
                <a:solidFill>
                  <a:srgbClr val="0000FF"/>
                </a:solidFill>
              </a:rPr>
              <a:t>Exercise: realize divide-by-3 function on this module (Ex. 16.1)</a:t>
            </a:r>
            <a:endParaRPr kumimoji="1" lang="zh-TW" altLang="en-US" dirty="0">
              <a:solidFill>
                <a:srgbClr val="0000FF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l="31702" t="9809" r="26840" b="11345"/>
          <a:stretch/>
        </p:blipFill>
        <p:spPr>
          <a:xfrm>
            <a:off x="11133540" y="273894"/>
            <a:ext cx="939124" cy="93912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510" y="1315638"/>
            <a:ext cx="3877553" cy="27239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336983" y="42647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8051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7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/>
        </p:nvSpPr>
        <p:spPr bwMode="auto">
          <a:xfrm>
            <a:off x="767408" y="536912"/>
            <a:ext cx="8763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Timer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load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done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parameter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load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done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wire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next_count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wire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done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DFF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#(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cnt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next_count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always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@(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load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casez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({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load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done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3'b1??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next_count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reset</a:t>
            </a: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3'b001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next_count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done</a:t>
            </a: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3'b01?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next_count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load</a:t>
            </a: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next_count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’b1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count down</a:t>
            </a: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endcase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assign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done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count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endmodule</a:t>
            </a:r>
            <a:endParaRPr lang="en-US" altLang="zh-TW" sz="1800" dirty="0">
              <a:ea typeface="MS PGothic" panose="020B0600070205080204" pitchFamily="34" charset="-128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176968" y="6076890"/>
            <a:ext cx="20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hlinkClick r:id="rId3" action="ppaction://hlinksldjump"/>
              </a:rPr>
              <a:t>Check p.11 </a:t>
            </a:r>
            <a:r>
              <a:rPr lang="en-US" altLang="zh-TW" dirty="0" err="1">
                <a:solidFill>
                  <a:srgbClr val="FF0000"/>
                </a:solidFill>
                <a:hlinkClick r:id="rId3" action="ppaction://hlinksldjump"/>
              </a:rPr>
              <a:t>async</a:t>
            </a:r>
            <a:r>
              <a:rPr lang="en-US" altLang="zh-TW" dirty="0">
                <a:solidFill>
                  <a:srgbClr val="FF0000"/>
                </a:solidFill>
                <a:hlinkClick r:id="rId3" action="ppaction://hlinksldjump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linkClick r:id="rId3" action="ppaction://hlinksldjump"/>
              </a:rPr>
              <a:t>rst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1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Shift registers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8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676400" y="1158876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b="0" dirty="0"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  <a:r>
              <a:rPr lang="en-US" altLang="zh-TW" b="0" dirty="0" err="1">
                <a:latin typeface="Arial" panose="020B0604020202020204" pitchFamily="34" charset="0"/>
                <a:ea typeface="MS PGothic" panose="020B0600070205080204" pitchFamily="34" charset="-128"/>
              </a:rPr>
              <a:t>next_state</a:t>
            </a:r>
            <a:r>
              <a:rPr lang="en-US" altLang="zh-TW" b="0" dirty="0">
                <a:latin typeface="Arial" panose="020B0604020202020204" pitchFamily="34" charset="0"/>
                <a:ea typeface="MS PGothic" panose="020B0600070205080204" pitchFamily="34" charset="-128"/>
              </a:rPr>
              <a:t> = </a:t>
            </a:r>
            <a:r>
              <a:rPr lang="en-US" altLang="zh-TW" b="0" dirty="0" err="1">
                <a:latin typeface="Arial" panose="020B0604020202020204" pitchFamily="34" charset="0"/>
                <a:ea typeface="MS PGothic" panose="020B0600070205080204" pitchFamily="34" charset="-128"/>
              </a:rPr>
              <a:t>rst</a:t>
            </a:r>
            <a:r>
              <a:rPr lang="en-US" altLang="zh-TW" b="0" dirty="0">
                <a:latin typeface="Arial" panose="020B0604020202020204" pitchFamily="34" charset="0"/>
                <a:ea typeface="MS PGothic" panose="020B0600070205080204" pitchFamily="34" charset="-128"/>
              </a:rPr>
              <a:t> ? 0 : {state[n-2:0],sin} ;</a:t>
            </a:r>
          </a:p>
        </p:txBody>
      </p:sp>
      <p:graphicFrame>
        <p:nvGraphicFramePr>
          <p:cNvPr id="58371" name="Object 2"/>
          <p:cNvGraphicFramePr>
            <a:graphicFrameLocks noChangeAspect="1"/>
          </p:cNvGraphicFramePr>
          <p:nvPr/>
        </p:nvGraphicFramePr>
        <p:xfrm>
          <a:off x="1822450" y="1836738"/>
          <a:ext cx="8693150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895600" imgH="1092200" progId="Visio.Drawing.6">
                  <p:embed/>
                </p:oleObj>
              </mc:Choice>
              <mc:Fallback>
                <p:oleObj name="Visio" r:id="rId3" imgW="2895600" imgH="1092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836738"/>
                        <a:ext cx="8693150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Shift Register (+ Shift left + Shift right)</a:t>
            </a:r>
          </a:p>
        </p:txBody>
      </p:sp>
      <p:sp>
        <p:nvSpPr>
          <p:cNvPr id="58373" name="文字方塊 1"/>
          <p:cNvSpPr txBox="1">
            <a:spLocks noChangeArrowheads="1"/>
          </p:cNvSpPr>
          <p:nvPr/>
        </p:nvSpPr>
        <p:spPr bwMode="auto">
          <a:xfrm>
            <a:off x="1822450" y="4924426"/>
            <a:ext cx="78790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dirty="0">
                <a:solidFill>
                  <a:srgbClr val="0000FF"/>
                </a:solidFill>
              </a:rPr>
              <a:t>Exercise: apply MUX to realize </a:t>
            </a:r>
            <a:r>
              <a:rPr kumimoji="1" lang="en-US" altLang="zh-TW" dirty="0" err="1">
                <a:solidFill>
                  <a:srgbClr val="0000FF"/>
                </a:solidFill>
              </a:rPr>
              <a:t>shl</a:t>
            </a:r>
            <a:r>
              <a:rPr kumimoji="1" lang="en-US" altLang="zh-TW" dirty="0">
                <a:solidFill>
                  <a:srgbClr val="0000FF"/>
                </a:solidFill>
              </a:rPr>
              <a:t> and </a:t>
            </a:r>
            <a:r>
              <a:rPr kumimoji="1" lang="en-US" altLang="zh-TW" dirty="0" err="1">
                <a:solidFill>
                  <a:srgbClr val="0000FF"/>
                </a:solidFill>
              </a:rPr>
              <a:t>shr</a:t>
            </a:r>
            <a:r>
              <a:rPr kumimoji="1" lang="en-US" altLang="zh-TW" dirty="0">
                <a:solidFill>
                  <a:srgbClr val="0000FF"/>
                </a:solidFill>
              </a:rPr>
              <a:t>, </a:t>
            </a:r>
          </a:p>
          <a:p>
            <a:r>
              <a:rPr kumimoji="1" lang="en-US" altLang="zh-TW" dirty="0">
                <a:solidFill>
                  <a:srgbClr val="0000FF"/>
                </a:solidFill>
              </a:rPr>
              <a:t>which can be merged with </a:t>
            </a:r>
            <a:r>
              <a:rPr kumimoji="1" lang="en-US" altLang="zh-TW" dirty="0" err="1">
                <a:solidFill>
                  <a:srgbClr val="0000FF"/>
                </a:solidFill>
              </a:rPr>
              <a:t>rst</a:t>
            </a:r>
            <a:r>
              <a:rPr kumimoji="1" lang="en-US" altLang="zh-TW" dirty="0">
                <a:solidFill>
                  <a:srgbClr val="0000FF"/>
                </a:solidFill>
              </a:rPr>
              <a:t>.</a:t>
            </a:r>
          </a:p>
          <a:p>
            <a:r>
              <a:rPr kumimoji="1" lang="en-US" altLang="zh-TW" dirty="0"/>
              <a:t>Quiz: what function can be achieved if D-FF’s are </a:t>
            </a:r>
          </a:p>
          <a:p>
            <a:r>
              <a:rPr kumimoji="1" lang="en-US" altLang="zh-TW" dirty="0"/>
              <a:t>connected serially with parallel data out?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3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ChangeArrowheads="1"/>
          </p:cNvSpPr>
          <p:nvPr/>
        </p:nvSpPr>
        <p:spPr bwMode="auto">
          <a:xfrm>
            <a:off x="1634531" y="29837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>
                <a:ea typeface="MS PGothic" panose="020B0600070205080204" pitchFamily="34" charset="-128"/>
              </a:rPr>
              <a:t>module Shift_Register1(</a:t>
            </a:r>
            <a:r>
              <a:rPr lang="en-US" altLang="zh-TW" dirty="0" err="1">
                <a:ea typeface="MS PGothic" panose="020B0600070205080204" pitchFamily="34" charset="-128"/>
              </a:rPr>
              <a:t>clk</a:t>
            </a:r>
            <a:r>
              <a:rPr lang="en-US" altLang="zh-TW" dirty="0">
                <a:ea typeface="MS PGothic" panose="020B0600070205080204" pitchFamily="34" charset="-128"/>
              </a:rPr>
              <a:t>, </a:t>
            </a:r>
            <a:r>
              <a:rPr lang="en-US" altLang="zh-TW" dirty="0" err="1">
                <a:ea typeface="MS PGothic" panose="020B0600070205080204" pitchFamily="34" charset="-128"/>
              </a:rPr>
              <a:t>rst</a:t>
            </a:r>
            <a:r>
              <a:rPr lang="en-US" altLang="zh-TW" dirty="0">
                <a:ea typeface="MS PGothic" panose="020B0600070205080204" pitchFamily="34" charset="-128"/>
              </a:rPr>
              <a:t>, sin, out) ;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MS PGothic" panose="020B0600070205080204" pitchFamily="34" charset="-128"/>
              </a:rPr>
              <a:t>  parameter n = 4 ;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MS PGothic" panose="020B0600070205080204" pitchFamily="34" charset="-128"/>
              </a:rPr>
              <a:t>  input </a:t>
            </a:r>
            <a:r>
              <a:rPr lang="en-US" altLang="zh-TW" dirty="0" err="1">
                <a:ea typeface="MS PGothic" panose="020B0600070205080204" pitchFamily="34" charset="-128"/>
              </a:rPr>
              <a:t>clk</a:t>
            </a:r>
            <a:r>
              <a:rPr lang="en-US" altLang="zh-TW" dirty="0">
                <a:ea typeface="MS PGothic" panose="020B0600070205080204" pitchFamily="34" charset="-128"/>
              </a:rPr>
              <a:t>, </a:t>
            </a:r>
            <a:r>
              <a:rPr lang="en-US" altLang="zh-TW" dirty="0" err="1">
                <a:ea typeface="MS PGothic" panose="020B0600070205080204" pitchFamily="34" charset="-128"/>
              </a:rPr>
              <a:t>rst</a:t>
            </a:r>
            <a:r>
              <a:rPr lang="en-US" altLang="zh-TW" dirty="0">
                <a:ea typeface="MS PGothic" panose="020B0600070205080204" pitchFamily="34" charset="-128"/>
              </a:rPr>
              <a:t>, sin ;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MS PGothic" panose="020B0600070205080204" pitchFamily="34" charset="-128"/>
              </a:rPr>
              <a:t>  output [n-1:0] out ;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MS PGothic" panose="020B0600070205080204" pitchFamily="34" charset="-128"/>
              </a:rPr>
              <a:t>  wire [n-1:0] next = </a:t>
            </a:r>
            <a:r>
              <a:rPr lang="en-US" altLang="zh-TW" dirty="0" err="1">
                <a:ea typeface="MS PGothic" panose="020B0600070205080204" pitchFamily="34" charset="-128"/>
              </a:rPr>
              <a:t>rst</a:t>
            </a:r>
            <a:r>
              <a:rPr lang="en-US" altLang="zh-TW" dirty="0">
                <a:ea typeface="MS PGothic" panose="020B0600070205080204" pitchFamily="34" charset="-128"/>
              </a:rPr>
              <a:t> ? {n{1'b0}} : {out[n-2:0],sin} ;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MS PGothic" panose="020B0600070205080204" pitchFamily="34" charset="-128"/>
              </a:rPr>
              <a:t>  DFF #(n) </a:t>
            </a:r>
            <a:r>
              <a:rPr lang="en-US" altLang="zh-TW" dirty="0" err="1">
                <a:ea typeface="MS PGothic" panose="020B0600070205080204" pitchFamily="34" charset="-128"/>
              </a:rPr>
              <a:t>cnt</a:t>
            </a:r>
            <a:r>
              <a:rPr lang="en-US" altLang="zh-TW" dirty="0">
                <a:ea typeface="MS PGothic" panose="020B0600070205080204" pitchFamily="34" charset="-128"/>
              </a:rPr>
              <a:t>(</a:t>
            </a:r>
            <a:r>
              <a:rPr lang="en-US" altLang="zh-TW" dirty="0" err="1">
                <a:ea typeface="MS PGothic" panose="020B0600070205080204" pitchFamily="34" charset="-128"/>
              </a:rPr>
              <a:t>clk</a:t>
            </a:r>
            <a:r>
              <a:rPr lang="en-US" altLang="zh-TW" dirty="0">
                <a:ea typeface="MS PGothic" panose="020B0600070205080204" pitchFamily="34" charset="-128"/>
              </a:rPr>
              <a:t>, next, out) ;</a:t>
            </a:r>
          </a:p>
          <a:p>
            <a:pPr>
              <a:lnSpc>
                <a:spcPct val="90000"/>
              </a:lnSpc>
            </a:pPr>
            <a:r>
              <a:rPr lang="en-US" altLang="zh-TW" dirty="0" err="1">
                <a:ea typeface="MS PGothic" panose="020B0600070205080204" pitchFamily="34" charset="-128"/>
              </a:rPr>
              <a:t>endmodule</a:t>
            </a:r>
            <a:endParaRPr lang="en-US" altLang="zh-TW" dirty="0">
              <a:ea typeface="MS PGothic" panose="020B0600070205080204" pitchFamily="34" charset="-128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405568" y="2801471"/>
            <a:ext cx="20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hlinkClick r:id="rId3" action="ppaction://hlinksldjump"/>
              </a:rPr>
              <a:t>Check p.11 </a:t>
            </a:r>
            <a:r>
              <a:rPr lang="en-US" altLang="zh-TW" dirty="0" err="1">
                <a:solidFill>
                  <a:srgbClr val="FF0000"/>
                </a:solidFill>
                <a:hlinkClick r:id="rId3" action="ppaction://hlinksldjump"/>
              </a:rPr>
              <a:t>async</a:t>
            </a:r>
            <a:r>
              <a:rPr lang="en-US" altLang="zh-TW" dirty="0">
                <a:solidFill>
                  <a:srgbClr val="FF0000"/>
                </a:solidFill>
                <a:hlinkClick r:id="rId3" action="ppaction://hlinksldjump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linkClick r:id="rId3" action="ppaction://hlinksldjump"/>
              </a:rPr>
              <a:t>rst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4531" y="3067179"/>
            <a:ext cx="9144000" cy="378565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Shift_Register1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sin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out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parameter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sin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wire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next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0" dirty="0">
                <a:solidFill>
                  <a:srgbClr val="FF0000"/>
                </a:solidFill>
                <a:highlight>
                  <a:srgbClr val="FFFFFF"/>
                </a:highlight>
              </a:rPr>
              <a:t>assign next = {out[n-2:0],sin} ;</a:t>
            </a:r>
          </a:p>
          <a:p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always_ff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@(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posedge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posedge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b="0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}}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b="0" dirty="0">
                <a:solidFill>
                  <a:srgbClr val="000000"/>
                </a:solidFill>
                <a:highlight>
                  <a:srgbClr val="FFFFFF"/>
                </a:highlight>
              </a:rPr>
              <a:t> next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endmodule</a:t>
            </a:r>
            <a:endParaRPr lang="en-US" altLang="zh-TW" dirty="0">
              <a:ea typeface="MS PGothic" panose="020B0600070205080204" pitchFamily="34" charset="-128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271417" y="6305490"/>
            <a:ext cx="21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 better coding style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1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1415480" y="385024"/>
            <a:ext cx="9144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LRL_Shift_Register1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left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right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load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sin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parameter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left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right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load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sin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always_ff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@(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posedge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posedge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always_comb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casez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({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altLang="zh-TW" sz="1800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altLang="zh-TW" sz="1800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load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3'b1??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FF"/>
                </a:highlight>
              </a:rPr>
              <a:t>next = {out[n-2:0],sin} ; // left</a:t>
            </a: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3'b01?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FF"/>
                </a:highlight>
              </a:rPr>
              <a:t>next = {</a:t>
            </a:r>
            <a:r>
              <a:rPr lang="en-US" altLang="zh-TW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sin,out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FF"/>
                </a:highlight>
              </a:rPr>
              <a:t>[n-1:1]} ; // right</a:t>
            </a: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3'b001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altLang="zh-TW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load</a:t>
            </a: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altLang="zh-TW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hold</a:t>
            </a: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endcase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endmodule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0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Datapath</a:t>
            </a:r>
            <a:r>
              <a:rPr lang="en-US" altLang="zh-TW" dirty="0"/>
              <a:t> and control partitioning</a:t>
            </a:r>
            <a:br>
              <a:rPr lang="en-US" altLang="zh-TW" dirty="0"/>
            </a:br>
            <a:r>
              <a:rPr lang="zh-TW" altLang="en-US" dirty="0"/>
              <a:t>所有數位設計都可拆成資料流計算與控制兩部分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53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01625" y="1032635"/>
            <a:ext cx="12457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b="0" dirty="0"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  <a:r>
              <a:rPr lang="en-US" altLang="zh-TW" sz="2800" b="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Datapath</a:t>
            </a:r>
            <a:r>
              <a:rPr lang="en-US" altLang="zh-TW" sz="2800" b="0" dirty="0">
                <a:latin typeface="Arial" panose="020B0604020202020204" pitchFamily="34" charset="0"/>
                <a:ea typeface="MS PGothic" panose="020B0600070205080204" pitchFamily="34" charset="-128"/>
              </a:rPr>
              <a:t> – determined by a function – e.g., mux, arithmetic, …</a:t>
            </a:r>
            <a:br>
              <a:rPr lang="en-US" altLang="zh-TW" sz="2800" b="0" dirty="0">
                <a:latin typeface="Arial" panose="020B0604020202020204" pitchFamily="34" charset="0"/>
                <a:ea typeface="MS PGothic" panose="020B0600070205080204" pitchFamily="34" charset="-128"/>
              </a:rPr>
            </a:br>
            <a:r>
              <a:rPr lang="en-US" altLang="zh-TW" sz="2800" b="0" dirty="0"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  <a:r>
              <a:rPr lang="en-US" altLang="zh-TW" sz="2800" b="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Control</a:t>
            </a:r>
            <a:r>
              <a:rPr lang="en-US" altLang="zh-TW" sz="2800" b="0" dirty="0">
                <a:latin typeface="Arial" panose="020B0604020202020204" pitchFamily="34" charset="0"/>
                <a:ea typeface="MS PGothic" panose="020B0600070205080204" pitchFamily="34" charset="-128"/>
              </a:rPr>
              <a:t>    – determined by state diagram or state table</a:t>
            </a:r>
          </a:p>
        </p:txBody>
      </p:sp>
      <p:graphicFrame>
        <p:nvGraphicFramePr>
          <p:cNvPr id="665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776567"/>
              </p:ext>
            </p:extLst>
          </p:nvPr>
        </p:nvGraphicFramePr>
        <p:xfrm>
          <a:off x="2207568" y="2420888"/>
          <a:ext cx="4516437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009900" imgH="2794000" progId="Visio.Drawing.6">
                  <p:embed/>
                </p:oleObj>
              </mc:Choice>
              <mc:Fallback>
                <p:oleObj name="Visio" r:id="rId3" imgW="3009900" imgH="279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2420888"/>
                        <a:ext cx="4516437" cy="418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Datapath/Control Partitioning</a:t>
            </a:r>
          </a:p>
        </p:txBody>
      </p:sp>
      <p:sp>
        <p:nvSpPr>
          <p:cNvPr id="66565" name="文字方塊 1"/>
          <p:cNvSpPr txBox="1">
            <a:spLocks noChangeArrowheads="1"/>
          </p:cNvSpPr>
          <p:nvPr/>
        </p:nvSpPr>
        <p:spPr bwMode="auto">
          <a:xfrm>
            <a:off x="5387975" y="3744723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dirty="0"/>
              <a:t>Or flags</a:t>
            </a:r>
            <a:endParaRPr kumimoji="1" lang="zh-TW" altLang="en-US" dirty="0"/>
          </a:p>
        </p:txBody>
      </p:sp>
      <p:sp>
        <p:nvSpPr>
          <p:cNvPr id="66566" name="文字方塊 2"/>
          <p:cNvSpPr txBox="1">
            <a:spLocks noChangeArrowheads="1"/>
          </p:cNvSpPr>
          <p:nvPr/>
        </p:nvSpPr>
        <p:spPr bwMode="auto">
          <a:xfrm>
            <a:off x="5371455" y="3036837"/>
            <a:ext cx="49552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dirty="0"/>
              <a:t>Control FSM can be realized by </a:t>
            </a:r>
          </a:p>
          <a:p>
            <a:r>
              <a:rPr kumimoji="1" lang="en-US" altLang="zh-TW" dirty="0"/>
              <a:t>ROM or instruction memory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507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  <p:bldP spid="665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規格</a:t>
            </a:r>
            <a:endParaRPr lang="en-US" altLang="zh-TW" dirty="0"/>
          </a:p>
          <a:p>
            <a:pPr lvl="1"/>
            <a:r>
              <a:rPr lang="en-US" altLang="zh-TW" dirty="0"/>
              <a:t>The vending machine accepts </a:t>
            </a:r>
            <a:r>
              <a:rPr lang="en-US" altLang="zh-TW" i="1" dirty="0">
                <a:solidFill>
                  <a:schemeClr val="accent1">
                    <a:lumMod val="75000"/>
                  </a:schemeClr>
                </a:solidFill>
              </a:rPr>
              <a:t>nickels, dimes, and quarters</a:t>
            </a:r>
            <a:r>
              <a:rPr lang="en-US" altLang="zh-TW" dirty="0"/>
              <a:t>. Whenever a coin is deposited into the coin slot, a pulse appears for one clock cycle on one of </a:t>
            </a:r>
            <a:r>
              <a:rPr lang="en-US" altLang="zh-TW" i="1" dirty="0">
                <a:solidFill>
                  <a:schemeClr val="accent1">
                    <a:lumMod val="75000"/>
                  </a:schemeClr>
                </a:solidFill>
              </a:rPr>
              <a:t>three lines indicating the type of coin: </a:t>
            </a: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nickel, dime, or quarter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The price of the item is set on an n-bit switch internal to the machine (in units of nickels), and is input to the controller on the n-bit signal </a:t>
            </a: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price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When sufficient coins have been deposited to purchase a soft drink, the status signal </a:t>
            </a:r>
            <a:r>
              <a:rPr lang="en-US" altLang="zh-TW" i="1" dirty="0">
                <a:solidFill>
                  <a:srgbClr val="FF0000"/>
                </a:solidFill>
              </a:rPr>
              <a:t>enough</a:t>
            </a:r>
            <a:r>
              <a:rPr lang="en-US" altLang="zh-TW" dirty="0"/>
              <a:t> is asserted. Any time </a:t>
            </a:r>
            <a:r>
              <a:rPr lang="en-US" altLang="zh-TW" i="1" dirty="0">
                <a:solidFill>
                  <a:srgbClr val="FF0000"/>
                </a:solidFill>
              </a:rPr>
              <a:t>enough</a:t>
            </a:r>
            <a:r>
              <a:rPr lang="en-US" altLang="zh-TW" dirty="0"/>
              <a:t> is asserted and the user press a </a:t>
            </a:r>
            <a:r>
              <a:rPr lang="en-US" altLang="zh-TW" b="1" i="1" dirty="0">
                <a:solidFill>
                  <a:schemeClr val="accent2">
                    <a:lumMod val="50000"/>
                  </a:schemeClr>
                </a:solidFill>
              </a:rPr>
              <a:t>disperse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button; signal </a:t>
            </a:r>
            <a:r>
              <a:rPr lang="en-US" altLang="zh-TW" i="1" dirty="0">
                <a:solidFill>
                  <a:srgbClr val="FF0000"/>
                </a:solidFill>
              </a:rPr>
              <a:t>serve</a:t>
            </a:r>
            <a:r>
              <a:rPr lang="en-US" altLang="zh-TW" dirty="0"/>
              <a:t> is asserted for exactly one cycle to serve the soft drink. After asserting serve, the FSM must wait until signal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done</a:t>
            </a:r>
            <a:r>
              <a:rPr lang="en-US" altLang="zh-TW" dirty="0"/>
              <a:t> is asserted, indicating that the mechanism has finished serving the soft drink.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189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After serving, the machine returns change (if any) to the user. It does this one nickel at a time, asserting the signal </a:t>
            </a:r>
            <a:r>
              <a:rPr lang="en-US" altLang="zh-TW" dirty="0">
                <a:solidFill>
                  <a:srgbClr val="FF0000"/>
                </a:solidFill>
              </a:rPr>
              <a:t>change</a:t>
            </a:r>
            <a:r>
              <a:rPr lang="en-US" altLang="zh-TW" dirty="0"/>
              <a:t>, for exactly one cycle and waiting for signal done to indicate that a nickel has been dispensed before dispensing the next nickel or returning to its original state. Any time the signal </a:t>
            </a:r>
            <a:r>
              <a:rPr lang="en-US" altLang="zh-TW" dirty="0">
                <a:solidFill>
                  <a:srgbClr val="FF0000"/>
                </a:solidFill>
              </a:rPr>
              <a:t>done</a:t>
            </a:r>
            <a:r>
              <a:rPr lang="en-US" altLang="zh-TW" dirty="0"/>
              <a:t> is asserted, we must wait for done to go low before proceeding.</a:t>
            </a:r>
          </a:p>
        </p:txBody>
      </p:sp>
    </p:spTree>
    <p:extLst>
      <p:ext uri="{BB962C8B-B14F-4D97-AF65-F5344CB8AC3E}">
        <p14:creationId xmlns:p14="http://schemas.microsoft.com/office/powerpoint/2010/main" val="294946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Counter as FSM</a:t>
            </a:r>
            <a:br>
              <a:rPr lang="en-US" altLang="zh-TW" dirty="0"/>
            </a:br>
            <a:r>
              <a:rPr lang="en-US" altLang="zh-TW" dirty="0"/>
              <a:t>Counter </a:t>
            </a:r>
            <a:r>
              <a:rPr lang="zh-TW" altLang="en-US" dirty="0"/>
              <a:t>當</a:t>
            </a:r>
            <a:r>
              <a:rPr lang="en-US" altLang="zh-TW" dirty="0"/>
              <a:t>FSM</a:t>
            </a:r>
            <a:r>
              <a:rPr lang="zh-TW" altLang="en-US" dirty="0"/>
              <a:t>控制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Consider a vending machine controller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規格</a:t>
            </a:r>
            <a:endParaRPr kumimoji="0" lang="en-US" altLang="zh-TW" dirty="0"/>
          </a:p>
          <a:p>
            <a:pPr lvl="1"/>
            <a:r>
              <a:rPr kumimoji="0" lang="en-US" altLang="zh-TW" dirty="0"/>
              <a:t>Receives coins </a:t>
            </a:r>
            <a:r>
              <a:rPr kumimoji="0" lang="en-US" altLang="zh-TW" dirty="0">
                <a:solidFill>
                  <a:srgbClr val="FF0000"/>
                </a:solidFill>
              </a:rPr>
              <a:t>(nickel, dime, quarter) </a:t>
            </a:r>
            <a:r>
              <a:rPr kumimoji="0" lang="en-US" altLang="zh-TW" dirty="0"/>
              <a:t>and accumulates sum </a:t>
            </a:r>
            <a:r>
              <a:rPr kumimoji="0" lang="zh-TW" altLang="en-US" dirty="0"/>
              <a:t>算錢</a:t>
            </a:r>
            <a:endParaRPr kumimoji="0" lang="en-US" altLang="zh-TW" dirty="0"/>
          </a:p>
          <a:p>
            <a:pPr lvl="1"/>
            <a:r>
              <a:rPr kumimoji="0" lang="en-US" altLang="zh-TW" dirty="0"/>
              <a:t>When </a:t>
            </a:r>
            <a:r>
              <a:rPr kumimoji="0" lang="ja-JP" altLang="en-US" dirty="0">
                <a:solidFill>
                  <a:srgbClr val="FF0000"/>
                </a:solidFill>
              </a:rPr>
              <a:t>“</a:t>
            </a:r>
            <a:r>
              <a:rPr kumimoji="0" lang="en-US" altLang="ja-JP" dirty="0">
                <a:solidFill>
                  <a:srgbClr val="FF0000"/>
                </a:solidFill>
              </a:rPr>
              <a:t>dispense</a:t>
            </a:r>
            <a:r>
              <a:rPr kumimoji="0" lang="ja-JP" altLang="en-US" dirty="0">
                <a:solidFill>
                  <a:srgbClr val="FF0000"/>
                </a:solidFill>
              </a:rPr>
              <a:t>”</a:t>
            </a:r>
            <a:r>
              <a:rPr kumimoji="0" lang="en-US" altLang="ja-JP" dirty="0">
                <a:solidFill>
                  <a:srgbClr val="FF0000"/>
                </a:solidFill>
              </a:rPr>
              <a:t> </a:t>
            </a:r>
            <a:r>
              <a:rPr kumimoji="0" lang="en-US" altLang="ja-JP" dirty="0"/>
              <a:t>button is pressed serves a drink if enough coins have been deposited</a:t>
            </a:r>
            <a:r>
              <a:rPr kumimoji="0" lang="zh-TW" altLang="en-US" dirty="0"/>
              <a:t> 給飲料</a:t>
            </a:r>
            <a:endParaRPr kumimoji="0" lang="en-US" altLang="ja-JP" dirty="0"/>
          </a:p>
          <a:p>
            <a:pPr lvl="1"/>
            <a:r>
              <a:rPr kumimoji="0" lang="en-US" altLang="zh-TW" dirty="0"/>
              <a:t>Then </a:t>
            </a:r>
            <a:r>
              <a:rPr kumimoji="0" lang="en-US" altLang="zh-TW" dirty="0">
                <a:solidFill>
                  <a:srgbClr val="FF0000"/>
                </a:solidFill>
              </a:rPr>
              <a:t>returns</a:t>
            </a:r>
            <a:r>
              <a:rPr kumimoji="0" lang="en-US" altLang="zh-TW" dirty="0"/>
              <a:t> change – one nickel at a time.</a:t>
            </a:r>
            <a:r>
              <a:rPr kumimoji="0" lang="zh-TW" altLang="en-US" dirty="0"/>
              <a:t> 找零</a:t>
            </a:r>
            <a:endParaRPr kumimoji="0" lang="en-US" altLang="zh-TW" dirty="0"/>
          </a:p>
          <a:p>
            <a:r>
              <a:rPr kumimoji="0" lang="zh-TW" altLang="en-US" dirty="0"/>
              <a:t>如何設計</a:t>
            </a:r>
            <a:endParaRPr kumimoji="0" lang="en-US" altLang="zh-TW" dirty="0"/>
          </a:p>
          <a:p>
            <a:pPr lvl="1"/>
            <a:r>
              <a:rPr lang="zh-TW" altLang="en-US" dirty="0"/>
              <a:t>給定規格，先定義出資料流計算</a:t>
            </a:r>
            <a:r>
              <a:rPr lang="en-US" altLang="zh-TW" dirty="0"/>
              <a:t>(</a:t>
            </a:r>
            <a:r>
              <a:rPr lang="en-US" altLang="zh-TW" dirty="0" err="1"/>
              <a:t>datapath</a:t>
            </a:r>
            <a:r>
              <a:rPr lang="en-US" altLang="zh-TW" dirty="0"/>
              <a:t>)</a:t>
            </a:r>
            <a:r>
              <a:rPr lang="zh-TW" altLang="en-US" dirty="0"/>
              <a:t>部分和控制訊號</a:t>
            </a:r>
            <a:r>
              <a:rPr lang="en-US" altLang="zh-TW" dirty="0"/>
              <a:t>(state diagram)</a:t>
            </a:r>
            <a:r>
              <a:rPr lang="zh-TW" altLang="en-US" dirty="0"/>
              <a:t>兩部分</a:t>
            </a:r>
            <a:endParaRPr lang="en-US" altLang="zh-TW" dirty="0"/>
          </a:p>
          <a:p>
            <a:pPr lvl="1"/>
            <a:r>
              <a:rPr kumimoji="0" lang="en-US" altLang="zh-TW" dirty="0">
                <a:solidFill>
                  <a:srgbClr val="FF6600"/>
                </a:solidFill>
              </a:rPr>
              <a:t>//given system specs, you need to define both operations (data path) and control signals (state diagram)</a:t>
            </a:r>
          </a:p>
          <a:p>
            <a:r>
              <a:rPr kumimoji="0" lang="en-US" altLang="zh-TW" dirty="0"/>
              <a:t>Partition task</a:t>
            </a:r>
          </a:p>
          <a:p>
            <a:pPr lvl="1"/>
            <a:r>
              <a:rPr kumimoji="0" lang="en-US" altLang="zh-TW" dirty="0" err="1"/>
              <a:t>Datapath</a:t>
            </a:r>
            <a:r>
              <a:rPr kumimoji="0" lang="en-US" altLang="zh-TW" dirty="0"/>
              <a:t> – keep track of amount owed user </a:t>
            </a:r>
            <a:r>
              <a:rPr kumimoji="0" lang="zh-TW" altLang="en-US" dirty="0"/>
              <a:t>算錢</a:t>
            </a:r>
            <a:endParaRPr kumimoji="0" lang="en-US" altLang="zh-TW" dirty="0"/>
          </a:p>
          <a:p>
            <a:pPr lvl="1"/>
            <a:r>
              <a:rPr kumimoji="0" lang="en-US" altLang="zh-TW" dirty="0"/>
              <a:t>Control – keep track of sequence – deposit, serve, change</a:t>
            </a:r>
            <a:r>
              <a:rPr kumimoji="0" lang="zh-TW" altLang="en-US" dirty="0"/>
              <a:t> 動作流程</a:t>
            </a:r>
            <a:endParaRPr kumimoji="0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028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先處理 </a:t>
            </a:r>
            <a:r>
              <a:rPr lang="en-US" altLang="zh-TW" dirty="0" err="1"/>
              <a:t>Datapath</a:t>
            </a:r>
            <a:r>
              <a:rPr lang="en-US" altLang="zh-TW" dirty="0"/>
              <a:t>: data 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state: </a:t>
            </a:r>
          </a:p>
          <a:p>
            <a:pPr lvl="1"/>
            <a:r>
              <a:rPr lang="en-US" altLang="zh-TW" dirty="0"/>
              <a:t>amount of money </a:t>
            </a:r>
            <a:r>
              <a:rPr lang="zh-TW" altLang="en-US" dirty="0"/>
              <a:t>目前投了多少錢 </a:t>
            </a:r>
            <a:r>
              <a:rPr lang="en-US" altLang="zh-TW" dirty="0"/>
              <a:t>(in unit of nickels): </a:t>
            </a:r>
            <a:r>
              <a:rPr lang="en-US" altLang="zh-TW" i="1" dirty="0">
                <a:solidFill>
                  <a:srgbClr val="FF0000"/>
                </a:solidFill>
              </a:rPr>
              <a:t>amount</a:t>
            </a:r>
          </a:p>
          <a:p>
            <a:r>
              <a:rPr lang="zh-TW" altLang="en-US" dirty="0"/>
              <a:t>影響</a:t>
            </a:r>
            <a:r>
              <a:rPr lang="en-US" altLang="zh-TW" dirty="0"/>
              <a:t>amount</a:t>
            </a:r>
            <a:r>
              <a:rPr lang="zh-TW" altLang="en-US" dirty="0"/>
              <a:t>的運算</a:t>
            </a:r>
            <a:endParaRPr lang="en-US" altLang="zh-TW" dirty="0"/>
          </a:p>
          <a:p>
            <a:pPr lvl="1"/>
            <a:r>
              <a:rPr lang="en-US" altLang="zh-TW" dirty="0"/>
              <a:t>Reset: amount  =0;</a:t>
            </a:r>
          </a:p>
          <a:p>
            <a:pPr lvl="1"/>
            <a:r>
              <a:rPr lang="en-US" altLang="zh-TW" dirty="0"/>
              <a:t>Deposit a coin: amount = amount + value</a:t>
            </a:r>
          </a:p>
          <a:p>
            <a:pPr lvl="2"/>
            <a:r>
              <a:rPr lang="en-US" altLang="zh-TW" dirty="0"/>
              <a:t>Value = 1, 2, 5 for a nickel, dime, or quarter</a:t>
            </a:r>
          </a:p>
          <a:p>
            <a:pPr lvl="1"/>
            <a:r>
              <a:rPr lang="en-US" altLang="zh-TW" dirty="0"/>
              <a:t>Return one nickel of change: amount = amount -1</a:t>
            </a:r>
          </a:p>
          <a:p>
            <a:pPr lvl="1"/>
            <a:r>
              <a:rPr lang="en-US" altLang="zh-TW" dirty="0"/>
              <a:t>Otherwise: no change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再處理</a:t>
            </a:r>
            <a:r>
              <a:rPr lang="en-US" altLang="zh-TW" dirty="0"/>
              <a:t>control part:</a:t>
            </a:r>
            <a:r>
              <a:rPr lang="zh-TW" altLang="en-US" dirty="0"/>
              <a:t> </a:t>
            </a:r>
            <a:r>
              <a:rPr lang="en-US" altLang="zh-TW" dirty="0"/>
              <a:t>data </a:t>
            </a:r>
            <a:r>
              <a:rPr lang="zh-TW" altLang="en-US" dirty="0"/>
              <a:t>改變的時間點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先確定輸出入</a:t>
            </a:r>
            <a:endParaRPr lang="en-US" altLang="zh-TW" dirty="0"/>
          </a:p>
          <a:p>
            <a:r>
              <a:rPr lang="zh-TW" altLang="en-US" dirty="0"/>
              <a:t>輸入</a:t>
            </a:r>
            <a:endParaRPr lang="en-US" altLang="zh-TW" dirty="0"/>
          </a:p>
          <a:p>
            <a:pPr lvl="1"/>
            <a:r>
              <a:rPr lang="zh-TW" altLang="en-US" dirty="0"/>
              <a:t>資料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(nickel, dime, quarter), price</a:t>
            </a:r>
          </a:p>
          <a:p>
            <a:pPr lvl="1"/>
            <a:r>
              <a:rPr lang="zh-TW" altLang="en-US" dirty="0"/>
              <a:t>動作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dispense, done</a:t>
            </a:r>
          </a:p>
          <a:p>
            <a:pPr lvl="1"/>
            <a:r>
              <a:rPr lang="zh-TW" altLang="en-US" dirty="0"/>
              <a:t>系統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rst</a:t>
            </a:r>
            <a:r>
              <a:rPr lang="en-US" altLang="zh-TW" dirty="0"/>
              <a:t>, </a:t>
            </a:r>
            <a:r>
              <a:rPr lang="en-US" altLang="zh-TW" dirty="0" err="1"/>
              <a:t>clk</a:t>
            </a:r>
            <a:endParaRPr lang="en-US" altLang="zh-TW" dirty="0"/>
          </a:p>
          <a:p>
            <a:r>
              <a:rPr lang="zh-TW" altLang="en-US" dirty="0"/>
              <a:t>輸出</a:t>
            </a:r>
            <a:endParaRPr lang="en-US" altLang="zh-TW" dirty="0"/>
          </a:p>
          <a:p>
            <a:pPr lvl="1"/>
            <a:r>
              <a:rPr lang="en-US" altLang="zh-TW" dirty="0"/>
              <a:t>serve, change</a:t>
            </a:r>
          </a:p>
          <a:p>
            <a:r>
              <a:rPr lang="zh-TW" altLang="en-US" dirty="0"/>
              <a:t>內部</a:t>
            </a:r>
            <a:r>
              <a:rPr lang="en-US" altLang="zh-TW" dirty="0"/>
              <a:t>Status/command signal</a:t>
            </a:r>
          </a:p>
          <a:p>
            <a:pPr lvl="1"/>
            <a:r>
              <a:rPr lang="en-US" altLang="zh-TW" dirty="0"/>
              <a:t>Status: enough, zero</a:t>
            </a:r>
          </a:p>
          <a:p>
            <a:pPr lvl="1"/>
            <a:r>
              <a:rPr lang="en-US" altLang="zh-TW" dirty="0"/>
              <a:t>Command: </a:t>
            </a:r>
            <a:r>
              <a:rPr lang="zh-TW" altLang="en-US" dirty="0"/>
              <a:t>決定</a:t>
            </a:r>
            <a:r>
              <a:rPr lang="en-US" altLang="zh-TW" dirty="0"/>
              <a:t>state</a:t>
            </a:r>
            <a:r>
              <a:rPr lang="zh-TW" altLang="en-US" dirty="0"/>
              <a:t>時一起看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980728"/>
            <a:ext cx="4136120" cy="38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再處理</a:t>
            </a:r>
            <a:r>
              <a:rPr lang="en-US" altLang="zh-TW" dirty="0"/>
              <a:t>control part :State diagram 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09600" y="5328305"/>
            <a:ext cx="10972800" cy="102963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In this diagram, edges from a state to itself are omitted. If the conditions on all edges leading out of the current state are not satisfied, the FSM stays in that state.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34650"/>
              </p:ext>
            </p:extLst>
          </p:nvPr>
        </p:nvGraphicFramePr>
        <p:xfrm>
          <a:off x="301811" y="1772816"/>
          <a:ext cx="11918115" cy="233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89500" imgH="965200" progId="Visio.Drawing.6">
                  <p:embed/>
                </p:oleObj>
              </mc:Choice>
              <mc:Fallback>
                <p:oleObj name="Visio" r:id="rId3" imgW="4889500" imgH="96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11" y="1772816"/>
                        <a:ext cx="11918115" cy="2332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7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9376" y="404664"/>
            <a:ext cx="76328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VendingMachine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nickel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dime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quarter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dispense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price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serve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change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`DWIDTH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nickel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dime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quarter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dispense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price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serve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change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serve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change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//internal signals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enough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zero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//variable declaration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amount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value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nickel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dime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zero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amount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enough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amount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price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endParaRPr lang="en-US" altLang="zh-TW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always_ff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@(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posedge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posedge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amount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    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amount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amount_nxt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4365104"/>
            <a:ext cx="5425910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9376" y="40466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//state machine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	DEPOSIT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SERVE1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SERVE2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CHANG1	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CHANG2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state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always_ff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@(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posedge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posedge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state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DEPOSIT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state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2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1384" y="260648"/>
            <a:ext cx="108732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always_comb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amount_nxt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amount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DEPOSIT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       serve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    change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DEPOSIT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  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dispense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enough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SERVE1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  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DEPOSIT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  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amount_nxt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amount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dispense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enough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serve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//when from DEPOSIT to SERVE1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SERVE1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done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SERVE2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SERVE1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amount_nxt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amount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price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404664"/>
            <a:ext cx="7473283" cy="14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1384" y="692696"/>
            <a:ext cx="11496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SERVE2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zero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DEPOSIT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zero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CHANG1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SERVE2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zero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change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//when from SERVE2 to CHANG1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         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CHANG1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done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CHANG2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CHANG1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amount_nxt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amount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CHANG2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zero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CHANG1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(~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zero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DEPOSIT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state_nxt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CHANG2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           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endcase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endmodule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537" y="5301208"/>
            <a:ext cx="6393163" cy="125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4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Block diagram of data path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1811339" y="1049338"/>
          <a:ext cx="8485187" cy="510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194300" imgH="3149600" progId="Visio.Drawing.6">
                  <p:embed/>
                </p:oleObj>
              </mc:Choice>
              <mc:Fallback>
                <p:oleObj name="Visio" r:id="rId3" imgW="5194300" imgH="314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9" y="1049338"/>
                        <a:ext cx="8485187" cy="510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9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ChangeArrowheads="1"/>
          </p:cNvSpPr>
          <p:nvPr/>
        </p:nvSpPr>
        <p:spPr bwMode="auto">
          <a:xfrm>
            <a:off x="1524000" y="228600"/>
            <a:ext cx="8763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ea typeface="MS PGothic" panose="020B0600070205080204" pitchFamily="34" charset="-128"/>
              </a:rPr>
              <a:t>//----------------------------------------------------------------------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// </a:t>
            </a:r>
            <a:r>
              <a:rPr lang="en-US" altLang="zh-TW" sz="1400" dirty="0" err="1">
                <a:ea typeface="MS PGothic" panose="020B0600070205080204" pitchFamily="34" charset="-128"/>
              </a:rPr>
              <a:t>VendingMachine</a:t>
            </a:r>
            <a:r>
              <a:rPr lang="en-US" altLang="zh-TW" sz="1400" dirty="0">
                <a:ea typeface="MS PGothic" panose="020B0600070205080204" pitchFamily="34" charset="-128"/>
              </a:rPr>
              <a:t> - Top level module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// Just hooks together control and </a:t>
            </a:r>
            <a:r>
              <a:rPr lang="en-US" altLang="zh-TW" sz="1400" dirty="0" err="1">
                <a:ea typeface="MS PGothic" panose="020B0600070205080204" pitchFamily="34" charset="-128"/>
              </a:rPr>
              <a:t>datapath</a:t>
            </a:r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//----------------------------------------------------------------------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module </a:t>
            </a:r>
            <a:r>
              <a:rPr lang="en-US" altLang="zh-TW" sz="1400" dirty="0" err="1">
                <a:ea typeface="MS PGothic" panose="020B0600070205080204" pitchFamily="34" charset="-128"/>
              </a:rPr>
              <a:t>VendingMachine</a:t>
            </a:r>
            <a:r>
              <a:rPr lang="en-US" altLang="zh-TW" sz="1400" dirty="0">
                <a:ea typeface="MS PGothic" panose="020B0600070205080204" pitchFamily="34" charset="-128"/>
              </a:rPr>
              <a:t>(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rst</a:t>
            </a:r>
            <a:r>
              <a:rPr lang="en-US" altLang="zh-TW" sz="1400" dirty="0">
                <a:ea typeface="MS PGothic" panose="020B0600070205080204" pitchFamily="34" charset="-128"/>
              </a:rPr>
              <a:t>, nickel, dime, quarter, dispense, done, price, 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                    serve, change)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parameter n = `DWIDTH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input 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rst</a:t>
            </a:r>
            <a:r>
              <a:rPr lang="en-US" altLang="zh-TW" sz="1400" dirty="0">
                <a:ea typeface="MS PGothic" panose="020B0600070205080204" pitchFamily="34" charset="-128"/>
              </a:rPr>
              <a:t>, nickel, dime, quarter, dispense, done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input [n-1:0] price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output serve, change ;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wire enough, zero, sub ; 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wire [3:0] </a:t>
            </a:r>
            <a:r>
              <a:rPr lang="en-US" altLang="zh-TW" sz="1400" dirty="0" err="1">
                <a:ea typeface="MS PGothic" panose="020B0600070205080204" pitchFamily="34" charset="-128"/>
              </a:rPr>
              <a:t>selval</a:t>
            </a:r>
            <a:r>
              <a:rPr lang="en-US" altLang="zh-TW" sz="1400" dirty="0">
                <a:ea typeface="MS PGothic" panose="020B0600070205080204" pitchFamily="34" charset="-128"/>
              </a:rPr>
              <a:t>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wire [2:0] </a:t>
            </a:r>
            <a:r>
              <a:rPr lang="en-US" altLang="zh-TW" sz="1400" dirty="0" err="1">
                <a:ea typeface="MS PGothic" panose="020B0600070205080204" pitchFamily="34" charset="-128"/>
              </a:rPr>
              <a:t>selnext</a:t>
            </a:r>
            <a:r>
              <a:rPr lang="en-US" altLang="zh-TW" sz="1400" dirty="0">
                <a:ea typeface="MS PGothic" panose="020B0600070205080204" pitchFamily="34" charset="-128"/>
              </a:rPr>
              <a:t> ;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solidFill>
                  <a:srgbClr val="FF6600"/>
                </a:solidFill>
                <a:ea typeface="MS PGothic" panose="020B0600070205080204" pitchFamily="34" charset="-128"/>
              </a:rPr>
              <a:t>//define control generator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</a:t>
            </a:r>
            <a:r>
              <a:rPr lang="en-US" altLang="zh-TW" sz="1400" dirty="0" err="1">
                <a:ea typeface="MS PGothic" panose="020B0600070205080204" pitchFamily="34" charset="-128"/>
              </a:rPr>
              <a:t>VendingMachineControl</a:t>
            </a:r>
            <a:r>
              <a:rPr lang="en-US" altLang="zh-TW" sz="1400" dirty="0">
                <a:ea typeface="MS PGothic" panose="020B0600070205080204" pitchFamily="34" charset="-128"/>
              </a:rPr>
              <a:t> </a:t>
            </a:r>
            <a:r>
              <a:rPr lang="en-US" altLang="zh-TW" sz="1400" dirty="0" err="1">
                <a:ea typeface="MS PGothic" panose="020B0600070205080204" pitchFamily="34" charset="-128"/>
              </a:rPr>
              <a:t>vmc</a:t>
            </a:r>
            <a:r>
              <a:rPr lang="en-US" altLang="zh-TW" sz="1400" dirty="0">
                <a:ea typeface="MS PGothic" panose="020B0600070205080204" pitchFamily="34" charset="-128"/>
              </a:rPr>
              <a:t>(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rst</a:t>
            </a:r>
            <a:r>
              <a:rPr lang="en-US" altLang="zh-TW" sz="1400" dirty="0">
                <a:ea typeface="MS PGothic" panose="020B0600070205080204" pitchFamily="34" charset="-128"/>
              </a:rPr>
              <a:t>, nickel, dime, quarter, dispense, done,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enough, zero, serve, change, </a:t>
            </a:r>
            <a:r>
              <a:rPr lang="en-US" altLang="zh-TW" sz="1400" dirty="0" err="1">
                <a:ea typeface="MS PGothic" panose="020B0600070205080204" pitchFamily="34" charset="-128"/>
              </a:rPr>
              <a:t>selval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selnext</a:t>
            </a:r>
            <a:r>
              <a:rPr lang="en-US" altLang="zh-TW" sz="1400" dirty="0">
                <a:ea typeface="MS PGothic" panose="020B0600070205080204" pitchFamily="34" charset="-128"/>
              </a:rPr>
              <a:t>, sub) ;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solidFill>
                  <a:srgbClr val="FF6600"/>
                </a:solidFill>
                <a:ea typeface="MS PGothic" panose="020B0600070205080204" pitchFamily="34" charset="-128"/>
              </a:rPr>
              <a:t>//define data path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</a:t>
            </a:r>
            <a:r>
              <a:rPr lang="en-US" altLang="zh-TW" sz="1400" dirty="0" err="1">
                <a:ea typeface="MS PGothic" panose="020B0600070205080204" pitchFamily="34" charset="-128"/>
              </a:rPr>
              <a:t>VendingMachineData</a:t>
            </a:r>
            <a:r>
              <a:rPr lang="en-US" altLang="zh-TW" sz="1400" dirty="0">
                <a:ea typeface="MS PGothic" panose="020B0600070205080204" pitchFamily="34" charset="-128"/>
              </a:rPr>
              <a:t> #(n) </a:t>
            </a:r>
            <a:r>
              <a:rPr lang="en-US" altLang="zh-TW" sz="1400" dirty="0" err="1">
                <a:ea typeface="MS PGothic" panose="020B0600070205080204" pitchFamily="34" charset="-128"/>
              </a:rPr>
              <a:t>vmd</a:t>
            </a:r>
            <a:r>
              <a:rPr lang="en-US" altLang="zh-TW" sz="1400" dirty="0">
                <a:ea typeface="MS PGothic" panose="020B0600070205080204" pitchFamily="34" charset="-128"/>
              </a:rPr>
              <a:t>(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selval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selnext</a:t>
            </a:r>
            <a:r>
              <a:rPr lang="en-US" altLang="zh-TW" sz="1400" dirty="0">
                <a:ea typeface="MS PGothic" panose="020B0600070205080204" pitchFamily="34" charset="-128"/>
              </a:rPr>
              <a:t>, sub, price, enough, zero) ;</a:t>
            </a:r>
          </a:p>
          <a:p>
            <a:r>
              <a:rPr lang="en-US" altLang="zh-TW" sz="1400" dirty="0" err="1">
                <a:ea typeface="MS PGothic" panose="020B0600070205080204" pitchFamily="34" charset="-128"/>
              </a:rPr>
              <a:t>endmodule</a:t>
            </a:r>
            <a:endParaRPr lang="en-US" altLang="zh-TW" sz="1400" dirty="0">
              <a:ea typeface="MS PGothic" panose="020B0600070205080204" pitchFamily="34" charset="-128"/>
            </a:endParaRPr>
          </a:p>
        </p:txBody>
      </p:sp>
      <p:sp>
        <p:nvSpPr>
          <p:cNvPr id="747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672064" y="6021288"/>
            <a:ext cx="373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Another coding style: in two modules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5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981200" y="2057401"/>
          <a:ext cx="8401050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52800" imgH="1181100" progId="Visio.Drawing.11">
                  <p:embed/>
                </p:oleObj>
              </mc:Choice>
              <mc:Fallback>
                <p:oleObj name="Visio" r:id="rId3" imgW="3352800" imgH="1181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1"/>
                        <a:ext cx="8401050" cy="29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An FSM is a state register and two functions</a:t>
            </a:r>
          </a:p>
        </p:txBody>
      </p:sp>
    </p:spTree>
    <p:extLst>
      <p:ext uri="{BB962C8B-B14F-4D97-AF65-F5344CB8AC3E}">
        <p14:creationId xmlns:p14="http://schemas.microsoft.com/office/powerpoint/2010/main" val="5506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3"/>
          <p:cNvSpPr>
            <a:spLocks noChangeArrowheads="1"/>
          </p:cNvSpPr>
          <p:nvPr/>
        </p:nvSpPr>
        <p:spPr bwMode="auto">
          <a:xfrm>
            <a:off x="1524000" y="228600"/>
            <a:ext cx="5353050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900" dirty="0">
                <a:ea typeface="MS PGothic" panose="020B0600070205080204" pitchFamily="34" charset="-128"/>
              </a:rPr>
              <a:t>//----------------------------------------------------------------------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module </a:t>
            </a:r>
            <a:r>
              <a:rPr lang="en-US" altLang="zh-TW" sz="900" dirty="0" err="1">
                <a:ea typeface="MS PGothic" panose="020B0600070205080204" pitchFamily="34" charset="-128"/>
              </a:rPr>
              <a:t>VendingMachineControl</a:t>
            </a:r>
            <a:r>
              <a:rPr lang="en-US" altLang="zh-TW" sz="900" dirty="0">
                <a:ea typeface="MS PGothic" panose="020B0600070205080204" pitchFamily="34" charset="-128"/>
              </a:rPr>
              <a:t>(</a:t>
            </a:r>
            <a:r>
              <a:rPr lang="en-US" altLang="zh-TW" sz="900" dirty="0" err="1">
                <a:ea typeface="MS PGothic" panose="020B0600070205080204" pitchFamily="34" charset="-128"/>
              </a:rPr>
              <a:t>clk</a:t>
            </a:r>
            <a:r>
              <a:rPr lang="en-US" altLang="zh-TW" sz="900" dirty="0">
                <a:ea typeface="MS PGothic" panose="020B0600070205080204" pitchFamily="34" charset="-128"/>
              </a:rPr>
              <a:t>, </a:t>
            </a:r>
            <a:r>
              <a:rPr lang="en-US" altLang="zh-TW" sz="900" dirty="0" err="1">
                <a:ea typeface="MS PGothic" panose="020B0600070205080204" pitchFamily="34" charset="-128"/>
              </a:rPr>
              <a:t>rst</a:t>
            </a:r>
            <a:r>
              <a:rPr lang="en-US" altLang="zh-TW" sz="900" dirty="0">
                <a:ea typeface="MS PGothic" panose="020B0600070205080204" pitchFamily="34" charset="-128"/>
              </a:rPr>
              <a:t>, nickel, dime, quarter, dispense, done,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enough, zero, serve, change, </a:t>
            </a:r>
            <a:r>
              <a:rPr lang="en-US" altLang="zh-TW" sz="900" dirty="0" err="1">
                <a:ea typeface="MS PGothic" panose="020B0600070205080204" pitchFamily="34" charset="-128"/>
              </a:rPr>
              <a:t>selval</a:t>
            </a:r>
            <a:r>
              <a:rPr lang="en-US" altLang="zh-TW" sz="900" dirty="0">
                <a:ea typeface="MS PGothic" panose="020B0600070205080204" pitchFamily="34" charset="-128"/>
              </a:rPr>
              <a:t>, </a:t>
            </a:r>
            <a:r>
              <a:rPr lang="en-US" altLang="zh-TW" sz="900" dirty="0" err="1">
                <a:ea typeface="MS PGothic" panose="020B0600070205080204" pitchFamily="34" charset="-128"/>
              </a:rPr>
              <a:t>selnext</a:t>
            </a:r>
            <a:r>
              <a:rPr lang="en-US" altLang="zh-TW" sz="900" dirty="0">
                <a:ea typeface="MS PGothic" panose="020B0600070205080204" pitchFamily="34" charset="-128"/>
              </a:rPr>
              <a:t>, sub)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input </a:t>
            </a:r>
            <a:r>
              <a:rPr lang="en-US" altLang="zh-TW" sz="900" dirty="0" err="1">
                <a:ea typeface="MS PGothic" panose="020B0600070205080204" pitchFamily="34" charset="-128"/>
              </a:rPr>
              <a:t>clk</a:t>
            </a:r>
            <a:r>
              <a:rPr lang="en-US" altLang="zh-TW" sz="900" dirty="0">
                <a:ea typeface="MS PGothic" panose="020B0600070205080204" pitchFamily="34" charset="-128"/>
              </a:rPr>
              <a:t>, </a:t>
            </a:r>
            <a:r>
              <a:rPr lang="en-US" altLang="zh-TW" sz="900" dirty="0" err="1">
                <a:ea typeface="MS PGothic" panose="020B0600070205080204" pitchFamily="34" charset="-128"/>
              </a:rPr>
              <a:t>rst</a:t>
            </a:r>
            <a:r>
              <a:rPr lang="en-US" altLang="zh-TW" sz="900" dirty="0">
                <a:ea typeface="MS PGothic" panose="020B0600070205080204" pitchFamily="34" charset="-128"/>
              </a:rPr>
              <a:t>, nickel, dime, quarter, dispense, done, enough, zero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output serve, change, sub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output [3:0] </a:t>
            </a:r>
            <a:r>
              <a:rPr lang="en-US" altLang="zh-TW" sz="900" dirty="0" err="1">
                <a:ea typeface="MS PGothic" panose="020B0600070205080204" pitchFamily="34" charset="-128"/>
              </a:rPr>
              <a:t>selval</a:t>
            </a:r>
            <a:r>
              <a:rPr lang="en-US" altLang="zh-TW" sz="900" dirty="0">
                <a:ea typeface="MS PGothic" panose="020B0600070205080204" pitchFamily="34" charset="-128"/>
              </a:rPr>
              <a:t>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output [2:0] </a:t>
            </a:r>
            <a:r>
              <a:rPr lang="en-US" altLang="zh-TW" sz="900" dirty="0" err="1">
                <a:ea typeface="MS PGothic" panose="020B0600070205080204" pitchFamily="34" charset="-128"/>
              </a:rPr>
              <a:t>selnext</a:t>
            </a:r>
            <a:r>
              <a:rPr lang="en-US" altLang="zh-TW" sz="900" dirty="0">
                <a:ea typeface="MS PGothic" panose="020B0600070205080204" pitchFamily="34" charset="-128"/>
              </a:rPr>
              <a:t>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wire [`SWIDTH-1:0] state, next ; // current and next state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</a:t>
            </a:r>
            <a:r>
              <a:rPr lang="en-US" altLang="zh-TW" sz="900" dirty="0" err="1">
                <a:ea typeface="MS PGothic" panose="020B0600070205080204" pitchFamily="34" charset="-128"/>
              </a:rPr>
              <a:t>reg</a:t>
            </a:r>
            <a:r>
              <a:rPr lang="en-US" altLang="zh-TW" sz="900" dirty="0">
                <a:ea typeface="MS PGothic" panose="020B0600070205080204" pitchFamily="34" charset="-128"/>
              </a:rPr>
              <a:t> [`SWIDTH-1:0] next1 ;        // next state w/o reset</a:t>
            </a:r>
          </a:p>
          <a:p>
            <a:endParaRPr lang="en-US" altLang="zh-TW" sz="900" dirty="0">
              <a:ea typeface="MS PGothic" panose="020B0600070205080204" pitchFamily="34" charset="-128"/>
            </a:endParaRPr>
          </a:p>
          <a:p>
            <a:r>
              <a:rPr lang="en-US" altLang="zh-TW" sz="900" dirty="0">
                <a:ea typeface="MS PGothic" panose="020B0600070205080204" pitchFamily="34" charset="-128"/>
              </a:rPr>
              <a:t>  // outputs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wire first ; // true during first cycle of serve1 or change1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wire serve1 = (state == `SERVE1)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wire change1 = (state == `CHANGE1)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wire serve = serve1 &amp; first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wire change = change1 &amp; first ;</a:t>
            </a:r>
          </a:p>
          <a:p>
            <a:endParaRPr lang="en-US" altLang="zh-TW" sz="900" dirty="0">
              <a:ea typeface="MS PGothic" panose="020B0600070205080204" pitchFamily="34" charset="-128"/>
            </a:endParaRPr>
          </a:p>
          <a:p>
            <a:r>
              <a:rPr lang="en-US" altLang="zh-TW" sz="900" dirty="0">
                <a:ea typeface="MS PGothic" panose="020B0600070205080204" pitchFamily="34" charset="-128"/>
              </a:rPr>
              <a:t>  // </a:t>
            </a:r>
            <a:r>
              <a:rPr lang="en-US" altLang="zh-TW" sz="900" dirty="0" err="1">
                <a:ea typeface="MS PGothic" panose="020B0600070205080204" pitchFamily="34" charset="-128"/>
              </a:rPr>
              <a:t>datapath</a:t>
            </a:r>
            <a:r>
              <a:rPr lang="en-US" altLang="zh-TW" sz="900" dirty="0">
                <a:ea typeface="MS PGothic" panose="020B0600070205080204" pitchFamily="34" charset="-128"/>
              </a:rPr>
              <a:t> controls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wire </a:t>
            </a:r>
            <a:r>
              <a:rPr lang="en-US" altLang="zh-TW" sz="900" dirty="0" err="1">
                <a:ea typeface="MS PGothic" panose="020B0600070205080204" pitchFamily="34" charset="-128"/>
              </a:rPr>
              <a:t>dep</a:t>
            </a:r>
            <a:r>
              <a:rPr lang="en-US" altLang="zh-TW" sz="900" dirty="0">
                <a:ea typeface="MS PGothic" panose="020B0600070205080204" pitchFamily="34" charset="-128"/>
              </a:rPr>
              <a:t> = (state == `DEPOSIT)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// price, 1, 2, 5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wire [3:0] </a:t>
            </a:r>
            <a:r>
              <a:rPr lang="en-US" altLang="zh-TW" sz="900" dirty="0" err="1">
                <a:ea typeface="MS PGothic" panose="020B0600070205080204" pitchFamily="34" charset="-128"/>
              </a:rPr>
              <a:t>selval</a:t>
            </a:r>
            <a:r>
              <a:rPr lang="en-US" altLang="zh-TW" sz="900" dirty="0">
                <a:ea typeface="MS PGothic" panose="020B0600070205080204" pitchFamily="34" charset="-128"/>
              </a:rPr>
              <a:t> = {(</a:t>
            </a:r>
            <a:r>
              <a:rPr lang="en-US" altLang="zh-TW" sz="900" dirty="0" err="1">
                <a:ea typeface="MS PGothic" panose="020B0600070205080204" pitchFamily="34" charset="-128"/>
              </a:rPr>
              <a:t>dep</a:t>
            </a:r>
            <a:r>
              <a:rPr lang="en-US" altLang="zh-TW" sz="900" dirty="0">
                <a:ea typeface="MS PGothic" panose="020B0600070205080204" pitchFamily="34" charset="-128"/>
              </a:rPr>
              <a:t> &amp; dispense), 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                 ((</a:t>
            </a:r>
            <a:r>
              <a:rPr lang="en-US" altLang="zh-TW" sz="900" dirty="0" err="1">
                <a:ea typeface="MS PGothic" panose="020B0600070205080204" pitchFamily="34" charset="-128"/>
              </a:rPr>
              <a:t>dep</a:t>
            </a:r>
            <a:r>
              <a:rPr lang="en-US" altLang="zh-TW" sz="900" dirty="0">
                <a:ea typeface="MS PGothic" panose="020B0600070205080204" pitchFamily="34" charset="-128"/>
              </a:rPr>
              <a:t> &amp; nickel)| change), 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                 (</a:t>
            </a:r>
            <a:r>
              <a:rPr lang="en-US" altLang="zh-TW" sz="900" dirty="0" err="1">
                <a:ea typeface="MS PGothic" panose="020B0600070205080204" pitchFamily="34" charset="-128"/>
              </a:rPr>
              <a:t>dep</a:t>
            </a:r>
            <a:r>
              <a:rPr lang="en-US" altLang="zh-TW" sz="900" dirty="0">
                <a:ea typeface="MS PGothic" panose="020B0600070205080204" pitchFamily="34" charset="-128"/>
              </a:rPr>
              <a:t> &amp; dime), 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                 (</a:t>
            </a:r>
            <a:r>
              <a:rPr lang="en-US" altLang="zh-TW" sz="900" dirty="0" err="1">
                <a:ea typeface="MS PGothic" panose="020B0600070205080204" pitchFamily="34" charset="-128"/>
              </a:rPr>
              <a:t>dep</a:t>
            </a:r>
            <a:r>
              <a:rPr lang="en-US" altLang="zh-TW" sz="900" dirty="0">
                <a:ea typeface="MS PGothic" panose="020B0600070205080204" pitchFamily="34" charset="-128"/>
              </a:rPr>
              <a:t> &amp; quarter)}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// amount, sum, 0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wire </a:t>
            </a:r>
            <a:r>
              <a:rPr lang="en-US" altLang="zh-TW" sz="900" dirty="0" err="1">
                <a:ea typeface="MS PGothic" panose="020B0600070205080204" pitchFamily="34" charset="-128"/>
              </a:rPr>
              <a:t>selv</a:t>
            </a:r>
            <a:r>
              <a:rPr lang="en-US" altLang="zh-TW" sz="900" dirty="0">
                <a:ea typeface="MS PGothic" panose="020B0600070205080204" pitchFamily="34" charset="-128"/>
              </a:rPr>
              <a:t> = (</a:t>
            </a:r>
            <a:r>
              <a:rPr lang="en-US" altLang="zh-TW" sz="900" dirty="0" err="1">
                <a:ea typeface="MS PGothic" panose="020B0600070205080204" pitchFamily="34" charset="-128"/>
              </a:rPr>
              <a:t>dep</a:t>
            </a:r>
            <a:r>
              <a:rPr lang="en-US" altLang="zh-TW" sz="900" dirty="0">
                <a:ea typeface="MS PGothic" panose="020B0600070205080204" pitchFamily="34" charset="-128"/>
              </a:rPr>
              <a:t> &amp; (nickel | dime | quarter | 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                (dispense &amp; enough))) | 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               (change)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wire [2:0] </a:t>
            </a:r>
            <a:r>
              <a:rPr lang="en-US" altLang="zh-TW" sz="900" dirty="0" err="1">
                <a:ea typeface="MS PGothic" panose="020B0600070205080204" pitchFamily="34" charset="-128"/>
              </a:rPr>
              <a:t>selnext</a:t>
            </a:r>
            <a:r>
              <a:rPr lang="en-US" altLang="zh-TW" sz="900" dirty="0">
                <a:ea typeface="MS PGothic" panose="020B0600070205080204" pitchFamily="34" charset="-128"/>
              </a:rPr>
              <a:t> = {!(</a:t>
            </a:r>
            <a:r>
              <a:rPr lang="en-US" altLang="zh-TW" sz="900" dirty="0" err="1">
                <a:ea typeface="MS PGothic" panose="020B0600070205080204" pitchFamily="34" charset="-128"/>
              </a:rPr>
              <a:t>selv</a:t>
            </a:r>
            <a:r>
              <a:rPr lang="en-US" altLang="zh-TW" sz="900" dirty="0">
                <a:ea typeface="MS PGothic" panose="020B0600070205080204" pitchFamily="34" charset="-128"/>
              </a:rPr>
              <a:t> | </a:t>
            </a:r>
            <a:r>
              <a:rPr lang="en-US" altLang="zh-TW" sz="900" dirty="0" err="1">
                <a:ea typeface="MS PGothic" panose="020B0600070205080204" pitchFamily="34" charset="-128"/>
              </a:rPr>
              <a:t>rst</a:t>
            </a:r>
            <a:r>
              <a:rPr lang="en-US" altLang="zh-TW" sz="900" dirty="0">
                <a:ea typeface="MS PGothic" panose="020B0600070205080204" pitchFamily="34" charset="-128"/>
              </a:rPr>
              <a:t>),</a:t>
            </a:r>
            <a:r>
              <a:rPr lang="en-US" altLang="zh-TW" sz="900" dirty="0" err="1">
                <a:ea typeface="MS PGothic" panose="020B0600070205080204" pitchFamily="34" charset="-128"/>
              </a:rPr>
              <a:t>selv,rst</a:t>
            </a:r>
            <a:r>
              <a:rPr lang="en-US" altLang="zh-TW" sz="900" dirty="0">
                <a:ea typeface="MS PGothic" panose="020B0600070205080204" pitchFamily="34" charset="-128"/>
              </a:rPr>
              <a:t>} ;</a:t>
            </a:r>
          </a:p>
          <a:p>
            <a:endParaRPr lang="en-US" altLang="zh-TW" sz="900" dirty="0">
              <a:ea typeface="MS PGothic" panose="020B0600070205080204" pitchFamily="34" charset="-128"/>
            </a:endParaRPr>
          </a:p>
          <a:p>
            <a:r>
              <a:rPr lang="en-US" altLang="zh-TW" sz="900" dirty="0">
                <a:ea typeface="MS PGothic" panose="020B0600070205080204" pitchFamily="34" charset="-128"/>
              </a:rPr>
              <a:t>  // subtract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wire sub = (</a:t>
            </a:r>
            <a:r>
              <a:rPr lang="en-US" altLang="zh-TW" sz="900" dirty="0" err="1">
                <a:ea typeface="MS PGothic" panose="020B0600070205080204" pitchFamily="34" charset="-128"/>
              </a:rPr>
              <a:t>dep</a:t>
            </a:r>
            <a:r>
              <a:rPr lang="en-US" altLang="zh-TW" sz="900" dirty="0">
                <a:ea typeface="MS PGothic" panose="020B0600070205080204" pitchFamily="34" charset="-128"/>
              </a:rPr>
              <a:t> &amp; dispense) | change ;</a:t>
            </a:r>
          </a:p>
          <a:p>
            <a:endParaRPr lang="en-US" altLang="zh-TW" sz="900" dirty="0">
              <a:ea typeface="MS PGothic" panose="020B0600070205080204" pitchFamily="34" charset="-128"/>
            </a:endParaRPr>
          </a:p>
          <a:p>
            <a:r>
              <a:rPr lang="en-US" altLang="zh-TW" sz="900" dirty="0">
                <a:ea typeface="MS PGothic" panose="020B0600070205080204" pitchFamily="34" charset="-128"/>
              </a:rPr>
              <a:t>  // only do actions on first cycle of serve1 or change1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wire </a:t>
            </a:r>
            <a:r>
              <a:rPr lang="en-US" altLang="zh-TW" sz="900" dirty="0" err="1">
                <a:ea typeface="MS PGothic" panose="020B0600070205080204" pitchFamily="34" charset="-128"/>
              </a:rPr>
              <a:t>nfirst</a:t>
            </a:r>
            <a:r>
              <a:rPr lang="en-US" altLang="zh-TW" sz="900" dirty="0">
                <a:ea typeface="MS PGothic" panose="020B0600070205080204" pitchFamily="34" charset="-128"/>
              </a:rPr>
              <a:t> = !(serve1 | change1)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DFF #(1) </a:t>
            </a:r>
            <a:r>
              <a:rPr lang="en-US" altLang="zh-TW" sz="900" dirty="0" err="1">
                <a:ea typeface="MS PGothic" panose="020B0600070205080204" pitchFamily="34" charset="-128"/>
              </a:rPr>
              <a:t>first_reg</a:t>
            </a:r>
            <a:r>
              <a:rPr lang="en-US" altLang="zh-TW" sz="900" dirty="0">
                <a:ea typeface="MS PGothic" panose="020B0600070205080204" pitchFamily="34" charset="-128"/>
              </a:rPr>
              <a:t>(</a:t>
            </a:r>
            <a:r>
              <a:rPr lang="en-US" altLang="zh-TW" sz="900" dirty="0" err="1">
                <a:ea typeface="MS PGothic" panose="020B0600070205080204" pitchFamily="34" charset="-128"/>
              </a:rPr>
              <a:t>clk</a:t>
            </a:r>
            <a:r>
              <a:rPr lang="en-US" altLang="zh-TW" sz="900" dirty="0">
                <a:ea typeface="MS PGothic" panose="020B0600070205080204" pitchFamily="34" charset="-128"/>
              </a:rPr>
              <a:t>, </a:t>
            </a:r>
            <a:r>
              <a:rPr lang="en-US" altLang="zh-TW" sz="900" dirty="0" err="1">
                <a:ea typeface="MS PGothic" panose="020B0600070205080204" pitchFamily="34" charset="-128"/>
              </a:rPr>
              <a:t>nfirst</a:t>
            </a:r>
            <a:r>
              <a:rPr lang="en-US" altLang="zh-TW" sz="900" dirty="0">
                <a:ea typeface="MS PGothic" panose="020B0600070205080204" pitchFamily="34" charset="-128"/>
              </a:rPr>
              <a:t>, first) ;</a:t>
            </a:r>
          </a:p>
          <a:p>
            <a:endParaRPr lang="en-US" altLang="zh-TW" sz="900" dirty="0">
              <a:ea typeface="MS PGothic" panose="020B0600070205080204" pitchFamily="34" charset="-128"/>
            </a:endParaRPr>
          </a:p>
          <a:p>
            <a:r>
              <a:rPr lang="en-US" altLang="zh-TW" sz="900" dirty="0">
                <a:ea typeface="MS PGothic" panose="020B0600070205080204" pitchFamily="34" charset="-128"/>
              </a:rPr>
              <a:t>  </a:t>
            </a:r>
          </a:p>
        </p:txBody>
      </p:sp>
      <p:sp>
        <p:nvSpPr>
          <p:cNvPr id="76802" name="Rectangle 5"/>
          <p:cNvSpPr>
            <a:spLocks noChangeArrowheads="1"/>
          </p:cNvSpPr>
          <p:nvPr/>
        </p:nvSpPr>
        <p:spPr bwMode="auto">
          <a:xfrm>
            <a:off x="5918200" y="2498725"/>
            <a:ext cx="4572000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900" dirty="0">
                <a:ea typeface="MS PGothic" panose="020B0600070205080204" pitchFamily="34" charset="-128"/>
              </a:rPr>
              <a:t>// state register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DFF #(`SWIDTH) </a:t>
            </a:r>
            <a:r>
              <a:rPr lang="en-US" altLang="zh-TW" sz="900" dirty="0" err="1">
                <a:ea typeface="MS PGothic" panose="020B0600070205080204" pitchFamily="34" charset="-128"/>
              </a:rPr>
              <a:t>state_reg</a:t>
            </a:r>
            <a:r>
              <a:rPr lang="en-US" altLang="zh-TW" sz="900" dirty="0">
                <a:ea typeface="MS PGothic" panose="020B0600070205080204" pitchFamily="34" charset="-128"/>
              </a:rPr>
              <a:t>(</a:t>
            </a:r>
            <a:r>
              <a:rPr lang="en-US" altLang="zh-TW" sz="900" dirty="0" err="1">
                <a:ea typeface="MS PGothic" panose="020B0600070205080204" pitchFamily="34" charset="-128"/>
              </a:rPr>
              <a:t>clk</a:t>
            </a:r>
            <a:r>
              <a:rPr lang="en-US" altLang="zh-TW" sz="900" dirty="0">
                <a:ea typeface="MS PGothic" panose="020B0600070205080204" pitchFamily="34" charset="-128"/>
              </a:rPr>
              <a:t>, next, state) ;</a:t>
            </a:r>
          </a:p>
          <a:p>
            <a:endParaRPr lang="en-US" altLang="zh-TW" sz="900" dirty="0">
              <a:ea typeface="MS PGothic" panose="020B0600070205080204" pitchFamily="34" charset="-128"/>
            </a:endParaRPr>
          </a:p>
          <a:p>
            <a:r>
              <a:rPr lang="en-US" altLang="zh-TW" sz="900" dirty="0">
                <a:ea typeface="MS PGothic" panose="020B0600070205080204" pitchFamily="34" charset="-128"/>
              </a:rPr>
              <a:t>  // next state logic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always @(state or zero or dispense or done or enough) begin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</a:t>
            </a:r>
            <a:r>
              <a:rPr lang="en-US" altLang="zh-TW" sz="900" dirty="0" err="1">
                <a:ea typeface="MS PGothic" panose="020B0600070205080204" pitchFamily="34" charset="-128"/>
              </a:rPr>
              <a:t>casex</a:t>
            </a:r>
            <a:r>
              <a:rPr lang="en-US" altLang="zh-TW" sz="900" dirty="0">
                <a:ea typeface="MS PGothic" panose="020B0600070205080204" pitchFamily="34" charset="-128"/>
              </a:rPr>
              <a:t>({dispense, enough, done, zero, state})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{4'b11xx,`DEPOSIT}:  next1 = `SERVE1 ;  // dispense &amp; enough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{4'b0xxx,`DEPOSIT}:  next1 = `DEPOSIT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{4'bx0xx,`DEPOSIT}:  next1 = `DEPOSIT ;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{4'bxx1x,`SERVE1}:   next1 = `SERVE2 ;  // done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{4'bxx0x,`SERVE1}:   next1 = `SERVE1 ;  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{4'bxx01,`SERVE2}:   next1 = `DEPOSIT ;  // ~done &amp; zero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{4'bxx00,`SERVE2}:   next1 = `CHANGE1 ;  // ~done &amp; ~zero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{4'bxx1x,`SERVE2}:   next1 = `SERVE2  ;  // done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{4'bxx1x,`CHANGE1}:  next1 = `CHANGE2 ;  // done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{4'bxx0x,`CHANGE1}:  next1 = `CHANGE1 ;  // ~done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{4'bxx00,`CHANGE2}:  next1 = `CHANGE1 ;  // ~done &amp; ~zero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{4'bxx01,`CHANGE2}:  next1 = `DEPOSIT ;  // ~done &amp; zero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  {4'bxx1x,`CHANGE2}:  next1 = `CHANGE2 ;  // done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  </a:t>
            </a:r>
            <a:r>
              <a:rPr lang="en-US" altLang="zh-TW" sz="900" dirty="0" err="1">
                <a:ea typeface="MS PGothic" panose="020B0600070205080204" pitchFamily="34" charset="-128"/>
              </a:rPr>
              <a:t>endcase</a:t>
            </a:r>
            <a:endParaRPr lang="en-US" altLang="zh-TW" sz="900" dirty="0">
              <a:ea typeface="MS PGothic" panose="020B0600070205080204" pitchFamily="34" charset="-128"/>
            </a:endParaRPr>
          </a:p>
          <a:p>
            <a:r>
              <a:rPr lang="en-US" altLang="zh-TW" sz="900" dirty="0">
                <a:ea typeface="MS PGothic" panose="020B0600070205080204" pitchFamily="34" charset="-128"/>
              </a:rPr>
              <a:t>  end</a:t>
            </a:r>
          </a:p>
          <a:p>
            <a:endParaRPr lang="en-US" altLang="zh-TW" sz="900" dirty="0">
              <a:ea typeface="MS PGothic" panose="020B0600070205080204" pitchFamily="34" charset="-128"/>
            </a:endParaRPr>
          </a:p>
          <a:p>
            <a:r>
              <a:rPr lang="en-US" altLang="zh-TW" sz="900" dirty="0">
                <a:ea typeface="MS PGothic" panose="020B0600070205080204" pitchFamily="34" charset="-128"/>
              </a:rPr>
              <a:t>  // reset next state</a:t>
            </a:r>
          </a:p>
          <a:p>
            <a:r>
              <a:rPr lang="en-US" altLang="zh-TW" sz="900" dirty="0">
                <a:ea typeface="MS PGothic" panose="020B0600070205080204" pitchFamily="34" charset="-128"/>
              </a:rPr>
              <a:t>  assign next = </a:t>
            </a:r>
            <a:r>
              <a:rPr lang="en-US" altLang="zh-TW" sz="900" dirty="0" err="1">
                <a:ea typeface="MS PGothic" panose="020B0600070205080204" pitchFamily="34" charset="-128"/>
              </a:rPr>
              <a:t>rst</a:t>
            </a:r>
            <a:r>
              <a:rPr lang="en-US" altLang="zh-TW" sz="900" dirty="0">
                <a:ea typeface="MS PGothic" panose="020B0600070205080204" pitchFamily="34" charset="-128"/>
              </a:rPr>
              <a:t> ? `DEPOSIT : next1 ;</a:t>
            </a:r>
          </a:p>
          <a:p>
            <a:r>
              <a:rPr lang="en-US" altLang="zh-TW" sz="900" dirty="0" err="1">
                <a:ea typeface="MS PGothic" panose="020B0600070205080204" pitchFamily="34" charset="-128"/>
              </a:rPr>
              <a:t>endmodule</a:t>
            </a:r>
            <a:endParaRPr lang="en-US" altLang="zh-TW" sz="900" dirty="0">
              <a:ea typeface="MS PGothic" panose="020B0600070205080204" pitchFamily="34" charset="-128"/>
            </a:endParaRPr>
          </a:p>
        </p:txBody>
      </p:sp>
      <p:sp>
        <p:nvSpPr>
          <p:cNvPr id="7680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 </a:t>
            </a:r>
          </a:p>
        </p:txBody>
      </p:sp>
    </p:spTree>
    <p:extLst>
      <p:ext uri="{BB962C8B-B14F-4D97-AF65-F5344CB8AC3E}">
        <p14:creationId xmlns:p14="http://schemas.microsoft.com/office/powerpoint/2010/main" val="24895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" grpId="0"/>
      <p:bldP spid="7680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1524000" y="0"/>
            <a:ext cx="9010650" cy="677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ea typeface="MS PGothic" panose="020B0600070205080204" pitchFamily="34" charset="-128"/>
              </a:rPr>
              <a:t>module </a:t>
            </a:r>
            <a:r>
              <a:rPr lang="en-US" altLang="zh-TW" sz="1400" dirty="0" err="1">
                <a:ea typeface="MS PGothic" panose="020B0600070205080204" pitchFamily="34" charset="-128"/>
              </a:rPr>
              <a:t>VendingMachineData</a:t>
            </a:r>
            <a:r>
              <a:rPr lang="en-US" altLang="zh-TW" sz="1400" dirty="0">
                <a:ea typeface="MS PGothic" panose="020B0600070205080204" pitchFamily="34" charset="-128"/>
              </a:rPr>
              <a:t>(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selval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selnext</a:t>
            </a:r>
            <a:r>
              <a:rPr lang="en-US" altLang="zh-TW" sz="1400" dirty="0">
                <a:ea typeface="MS PGothic" panose="020B0600070205080204" pitchFamily="34" charset="-128"/>
              </a:rPr>
              <a:t>, sub, price, enough, zero)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parameter n = 6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input 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, sub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input [3:0] </a:t>
            </a:r>
            <a:r>
              <a:rPr lang="en-US" altLang="zh-TW" sz="1400" dirty="0" err="1">
                <a:ea typeface="MS PGothic" panose="020B0600070205080204" pitchFamily="34" charset="-128"/>
              </a:rPr>
              <a:t>selval</a:t>
            </a:r>
            <a:r>
              <a:rPr lang="en-US" altLang="zh-TW" sz="1400" dirty="0">
                <a:ea typeface="MS PGothic" panose="020B0600070205080204" pitchFamily="34" charset="-128"/>
              </a:rPr>
              <a:t> ;  // price, 1, 2, 5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input [2:0] </a:t>
            </a:r>
            <a:r>
              <a:rPr lang="en-US" altLang="zh-TW" sz="1400" dirty="0" err="1">
                <a:ea typeface="MS PGothic" panose="020B0600070205080204" pitchFamily="34" charset="-128"/>
              </a:rPr>
              <a:t>selnext</a:t>
            </a:r>
            <a:r>
              <a:rPr lang="en-US" altLang="zh-TW" sz="1400" dirty="0">
                <a:ea typeface="MS PGothic" panose="020B0600070205080204" pitchFamily="34" charset="-128"/>
              </a:rPr>
              <a:t> ; // amount, sum, 0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input [n-1:0] price ; // price of soft drink - in nickels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output enough ;       // amount &gt; price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output zero ;         // amount = zero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wire [n-1:0] sum ; 	// output of add/subtract unit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wire [n-1:0] amount ;	// current amount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wire [n-1:0] next ;   // next amount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wire [n-1:0] value ;  // value to add or subtract from amount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wire </a:t>
            </a:r>
            <a:r>
              <a:rPr lang="en-US" altLang="zh-TW" sz="1400" dirty="0" err="1">
                <a:ea typeface="MS PGothic" panose="020B0600070205080204" pitchFamily="34" charset="-128"/>
              </a:rPr>
              <a:t>ovf</a:t>
            </a:r>
            <a:r>
              <a:rPr lang="en-US" altLang="zh-TW" sz="1400" dirty="0">
                <a:ea typeface="MS PGothic" panose="020B0600070205080204" pitchFamily="34" charset="-128"/>
              </a:rPr>
              <a:t> ;            // overflow - ignore for now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// state register holds current amount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DFF #(n) </a:t>
            </a:r>
            <a:r>
              <a:rPr lang="en-US" altLang="zh-TW" sz="1400" dirty="0" err="1">
                <a:ea typeface="MS PGothic" panose="020B0600070205080204" pitchFamily="34" charset="-128"/>
              </a:rPr>
              <a:t>amt</a:t>
            </a:r>
            <a:r>
              <a:rPr lang="en-US" altLang="zh-TW" sz="1400" dirty="0">
                <a:ea typeface="MS PGothic" panose="020B0600070205080204" pitchFamily="34" charset="-128"/>
              </a:rPr>
              <a:t>(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, next, amount) ;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// select next state from 0, sum, or hold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Mux3 #(n) </a:t>
            </a:r>
            <a:r>
              <a:rPr lang="en-US" altLang="zh-TW" sz="1400" dirty="0" err="1">
                <a:ea typeface="MS PGothic" panose="020B0600070205080204" pitchFamily="34" charset="-128"/>
              </a:rPr>
              <a:t>nsmux</a:t>
            </a:r>
            <a:r>
              <a:rPr lang="en-US" altLang="zh-TW" sz="1400" dirty="0">
                <a:ea typeface="MS PGothic" panose="020B0600070205080204" pitchFamily="34" charset="-128"/>
              </a:rPr>
              <a:t>({n{1'b0}}, sum, amount, </a:t>
            </a:r>
            <a:r>
              <a:rPr lang="en-US" altLang="zh-TW" sz="1400" dirty="0" err="1">
                <a:ea typeface="MS PGothic" panose="020B0600070205080204" pitchFamily="34" charset="-128"/>
              </a:rPr>
              <a:t>selnext</a:t>
            </a:r>
            <a:r>
              <a:rPr lang="en-US" altLang="zh-TW" sz="1400" dirty="0">
                <a:ea typeface="MS PGothic" panose="020B0600070205080204" pitchFamily="34" charset="-128"/>
              </a:rPr>
              <a:t>, next) ;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// add or subtract a value from current amount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</a:t>
            </a:r>
            <a:r>
              <a:rPr lang="en-US" altLang="zh-TW" sz="1400" dirty="0" err="1">
                <a:ea typeface="MS PGothic" panose="020B0600070205080204" pitchFamily="34" charset="-128"/>
              </a:rPr>
              <a:t>AddSub</a:t>
            </a:r>
            <a:r>
              <a:rPr lang="en-US" altLang="zh-TW" sz="1400" dirty="0">
                <a:ea typeface="MS PGothic" panose="020B0600070205080204" pitchFamily="34" charset="-128"/>
              </a:rPr>
              <a:t> #(n) add(amount, value, sub, sum, </a:t>
            </a:r>
            <a:r>
              <a:rPr lang="en-US" altLang="zh-TW" sz="1400" dirty="0" err="1">
                <a:ea typeface="MS PGothic" panose="020B0600070205080204" pitchFamily="34" charset="-128"/>
              </a:rPr>
              <a:t>ovf</a:t>
            </a:r>
            <a:r>
              <a:rPr lang="en-US" altLang="zh-TW" sz="1400" dirty="0">
                <a:ea typeface="MS PGothic" panose="020B0600070205080204" pitchFamily="34" charset="-128"/>
              </a:rPr>
              <a:t>) ;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// select the value to add or subtract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Mux4 #(n) </a:t>
            </a:r>
            <a:r>
              <a:rPr lang="en-US" altLang="zh-TW" sz="1400" dirty="0" err="1">
                <a:ea typeface="MS PGothic" panose="020B0600070205080204" pitchFamily="34" charset="-128"/>
              </a:rPr>
              <a:t>vmux</a:t>
            </a:r>
            <a:r>
              <a:rPr lang="en-US" altLang="zh-TW" sz="1400" dirty="0">
                <a:ea typeface="MS PGothic" panose="020B0600070205080204" pitchFamily="34" charset="-128"/>
              </a:rPr>
              <a:t>(`QUARTER, `DIME, `NICKEL, price, </a:t>
            </a:r>
            <a:r>
              <a:rPr lang="en-US" altLang="zh-TW" sz="1400" dirty="0" err="1">
                <a:ea typeface="MS PGothic" panose="020B0600070205080204" pitchFamily="34" charset="-128"/>
              </a:rPr>
              <a:t>selval</a:t>
            </a:r>
            <a:r>
              <a:rPr lang="en-US" altLang="zh-TW" sz="1400" dirty="0">
                <a:ea typeface="MS PGothic" panose="020B0600070205080204" pitchFamily="34" charset="-128"/>
              </a:rPr>
              <a:t>, value)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		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// comparators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wire enough = (amount &gt;= price)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wire zero = (amount == 0) ;</a:t>
            </a:r>
          </a:p>
          <a:p>
            <a:r>
              <a:rPr lang="en-US" altLang="zh-TW" sz="1400" dirty="0" err="1">
                <a:ea typeface="MS PGothic" panose="020B0600070205080204" pitchFamily="34" charset="-128"/>
              </a:rPr>
              <a:t>endmodule</a:t>
            </a:r>
            <a:r>
              <a:rPr lang="en-US" altLang="zh-TW" sz="1400" dirty="0">
                <a:ea typeface="MS PGothic" panose="020B0600070205080204" pitchFamily="34" charset="-128"/>
              </a:rPr>
              <a:t>  </a:t>
            </a:r>
          </a:p>
        </p:txBody>
      </p:sp>
      <p:sp>
        <p:nvSpPr>
          <p:cNvPr id="7885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 </a:t>
            </a:r>
          </a:p>
        </p:txBody>
      </p:sp>
    </p:spTree>
    <p:extLst>
      <p:ext uri="{BB962C8B-B14F-4D97-AF65-F5344CB8AC3E}">
        <p14:creationId xmlns:p14="http://schemas.microsoft.com/office/powerpoint/2010/main" val="29873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9076"/>
            <a:ext cx="91440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Waveforms for vending machine</a:t>
            </a:r>
          </a:p>
        </p:txBody>
      </p:sp>
      <p:sp>
        <p:nvSpPr>
          <p:cNvPr id="826373" name="AutoShape 5"/>
          <p:cNvSpPr>
            <a:spLocks noChangeArrowheads="1"/>
          </p:cNvSpPr>
          <p:nvPr/>
        </p:nvSpPr>
        <p:spPr bwMode="auto">
          <a:xfrm>
            <a:off x="2636949" y="948531"/>
            <a:ext cx="1004664" cy="681038"/>
          </a:xfrm>
          <a:prstGeom prst="wedgeRoundRectCallout">
            <a:avLst>
              <a:gd name="adj1" fmla="val 55042"/>
              <a:gd name="adj2" fmla="val 92306"/>
              <a:gd name="adj3" fmla="val 16667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Deposit </a:t>
            </a:r>
            <a:b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</a:b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Nickel</a:t>
            </a:r>
          </a:p>
        </p:txBody>
      </p:sp>
      <p:sp>
        <p:nvSpPr>
          <p:cNvPr id="826374" name="AutoShape 6"/>
          <p:cNvSpPr>
            <a:spLocks noChangeArrowheads="1"/>
          </p:cNvSpPr>
          <p:nvPr/>
        </p:nvSpPr>
        <p:spPr bwMode="auto">
          <a:xfrm>
            <a:off x="3645012" y="618331"/>
            <a:ext cx="1004664" cy="681038"/>
          </a:xfrm>
          <a:prstGeom prst="wedgeRoundRectCallout">
            <a:avLst>
              <a:gd name="adj1" fmla="val 4171"/>
              <a:gd name="adj2" fmla="val 172116"/>
              <a:gd name="adj3" fmla="val 16667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Deposit </a:t>
            </a:r>
            <a:b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</a:b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Dime</a:t>
            </a:r>
          </a:p>
        </p:txBody>
      </p:sp>
      <p:sp>
        <p:nvSpPr>
          <p:cNvPr id="826377" name="AutoShape 9"/>
          <p:cNvSpPr>
            <a:spLocks noChangeArrowheads="1"/>
          </p:cNvSpPr>
          <p:nvPr/>
        </p:nvSpPr>
        <p:spPr bwMode="auto">
          <a:xfrm>
            <a:off x="4657198" y="883444"/>
            <a:ext cx="1132942" cy="681038"/>
          </a:xfrm>
          <a:prstGeom prst="wedgeRoundRectCallout">
            <a:avLst>
              <a:gd name="adj1" fmla="val -41023"/>
              <a:gd name="adj2" fmla="val 197356"/>
              <a:gd name="adj3" fmla="val 16667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Attempt </a:t>
            </a:r>
            <a:b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</a:b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Dispense</a:t>
            </a:r>
          </a:p>
        </p:txBody>
      </p:sp>
      <p:sp>
        <p:nvSpPr>
          <p:cNvPr id="826378" name="AutoShape 10"/>
          <p:cNvSpPr>
            <a:spLocks noChangeArrowheads="1"/>
          </p:cNvSpPr>
          <p:nvPr/>
        </p:nvSpPr>
        <p:spPr bwMode="auto">
          <a:xfrm>
            <a:off x="5261411" y="1543844"/>
            <a:ext cx="1053228" cy="681038"/>
          </a:xfrm>
          <a:prstGeom prst="wedgeRoundRectCallout">
            <a:avLst>
              <a:gd name="adj1" fmla="val -31398"/>
              <a:gd name="adj2" fmla="val 68509"/>
              <a:gd name="adj3" fmla="val 16667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Two</a:t>
            </a:r>
            <a:b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</a:b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Quarters</a:t>
            </a:r>
          </a:p>
        </p:txBody>
      </p:sp>
      <p:sp>
        <p:nvSpPr>
          <p:cNvPr id="826379" name="AutoShape 11"/>
          <p:cNvSpPr>
            <a:spLocks noChangeArrowheads="1"/>
          </p:cNvSpPr>
          <p:nvPr/>
        </p:nvSpPr>
        <p:spPr bwMode="auto">
          <a:xfrm>
            <a:off x="6342782" y="888605"/>
            <a:ext cx="1101874" cy="340519"/>
          </a:xfrm>
          <a:prstGeom prst="wedgeRoundRectCallout">
            <a:avLst>
              <a:gd name="adj1" fmla="val -41125"/>
              <a:gd name="adj2" fmla="val 441347"/>
              <a:gd name="adj3" fmla="val 16667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Dispense</a:t>
            </a:r>
          </a:p>
        </p:txBody>
      </p:sp>
      <p:sp>
        <p:nvSpPr>
          <p:cNvPr id="826380" name="AutoShape 12"/>
          <p:cNvSpPr>
            <a:spLocks noChangeArrowheads="1"/>
          </p:cNvSpPr>
          <p:nvPr/>
        </p:nvSpPr>
        <p:spPr bwMode="auto">
          <a:xfrm>
            <a:off x="6312772" y="5647531"/>
            <a:ext cx="734859" cy="681038"/>
          </a:xfrm>
          <a:prstGeom prst="wedgeRoundRectCallout">
            <a:avLst>
              <a:gd name="adj1" fmla="val -9514"/>
              <a:gd name="adj2" fmla="val -138463"/>
              <a:gd name="adj3" fmla="val 16667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Serve</a:t>
            </a:r>
            <a:b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</a:b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Drink</a:t>
            </a:r>
          </a:p>
        </p:txBody>
      </p:sp>
      <p:sp>
        <p:nvSpPr>
          <p:cNvPr id="826381" name="AutoShape 13"/>
          <p:cNvSpPr>
            <a:spLocks noChangeArrowheads="1"/>
          </p:cNvSpPr>
          <p:nvPr/>
        </p:nvSpPr>
        <p:spPr bwMode="auto">
          <a:xfrm>
            <a:off x="7524553" y="5638603"/>
            <a:ext cx="851297" cy="1003697"/>
          </a:xfrm>
          <a:prstGeom prst="wedgeRoundRectCallout">
            <a:avLst>
              <a:gd name="adj1" fmla="val -22199"/>
              <a:gd name="adj2" fmla="val -92282"/>
              <a:gd name="adj3" fmla="val 16667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Return</a:t>
            </a:r>
            <a:b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</a:b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First</a:t>
            </a:r>
            <a:b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</a:b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Nickel</a:t>
            </a:r>
          </a:p>
        </p:txBody>
      </p:sp>
      <p:sp>
        <p:nvSpPr>
          <p:cNvPr id="826382" name="AutoShape 14"/>
          <p:cNvSpPr>
            <a:spLocks noChangeArrowheads="1"/>
          </p:cNvSpPr>
          <p:nvPr/>
        </p:nvSpPr>
        <p:spPr bwMode="auto">
          <a:xfrm>
            <a:off x="8629942" y="5634138"/>
            <a:ext cx="963030" cy="1012627"/>
          </a:xfrm>
          <a:prstGeom prst="wedgeRoundRectCallout">
            <a:avLst>
              <a:gd name="adj1" fmla="val -22199"/>
              <a:gd name="adj2" fmla="val -92282"/>
              <a:gd name="adj3" fmla="val 16667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Return</a:t>
            </a:r>
            <a:b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</a:b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Second</a:t>
            </a:r>
            <a:b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</a:br>
            <a:r>
              <a:rPr lang="en-US" altLang="zh-TW" b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Nickel</a:t>
            </a:r>
          </a:p>
        </p:txBody>
      </p:sp>
    </p:spTree>
    <p:extLst>
      <p:ext uri="{BB962C8B-B14F-4D97-AF65-F5344CB8AC3E}">
        <p14:creationId xmlns:p14="http://schemas.microsoft.com/office/powerpoint/2010/main" val="20643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3" grpId="0" animBg="1"/>
      <p:bldP spid="826373" grpId="1" animBg="1"/>
      <p:bldP spid="826374" grpId="0" animBg="1"/>
      <p:bldP spid="826374" grpId="1" animBg="1"/>
      <p:bldP spid="826377" grpId="0" animBg="1"/>
      <p:bldP spid="826377" grpId="1" animBg="1"/>
      <p:bldP spid="826378" grpId="0" animBg="1"/>
      <p:bldP spid="826378" grpId="1" animBg="1"/>
      <p:bldP spid="826379" grpId="0" animBg="1"/>
      <p:bldP spid="826379" grpId="1" animBg="1"/>
      <p:bldP spid="826380" grpId="0" animBg="1"/>
      <p:bldP spid="826380" grpId="1" animBg="1"/>
      <p:bldP spid="826381" grpId="0" animBg="1"/>
      <p:bldP spid="826381" grpId="1" animBg="1"/>
      <p:bldP spid="826382" grpId="0" animBg="1"/>
      <p:bldP spid="82638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Datapath</a:t>
            </a:r>
            <a:r>
              <a:rPr lang="en-US" altLang="zh-TW" dirty="0"/>
              <a:t> state machines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Next state function specified by an expression, not a table</a:t>
            </a:r>
          </a:p>
          <a:p>
            <a:pPr lvl="2"/>
            <a:r>
              <a:rPr lang="en-US" altLang="zh-TW" b="1" dirty="0">
                <a:solidFill>
                  <a:srgbClr val="FF0000"/>
                </a:solidFill>
              </a:rPr>
              <a:t>next = </a:t>
            </a:r>
            <a:r>
              <a:rPr lang="en-US" altLang="zh-TW" b="1" dirty="0" err="1">
                <a:solidFill>
                  <a:srgbClr val="FF0000"/>
                </a:solidFill>
              </a:rPr>
              <a:t>rst</a:t>
            </a:r>
            <a:r>
              <a:rPr lang="en-US" altLang="zh-TW" b="1" dirty="0">
                <a:solidFill>
                  <a:srgbClr val="FF0000"/>
                </a:solidFill>
              </a:rPr>
              <a:t> ? 0 : (</a:t>
            </a:r>
            <a:r>
              <a:rPr lang="en-US" altLang="zh-TW" b="1" dirty="0" err="1">
                <a:solidFill>
                  <a:srgbClr val="FF0000"/>
                </a:solidFill>
              </a:rPr>
              <a:t>inc</a:t>
            </a:r>
            <a:r>
              <a:rPr lang="en-US" altLang="zh-TW" b="1" dirty="0">
                <a:solidFill>
                  <a:srgbClr val="FF0000"/>
                </a:solidFill>
              </a:rPr>
              <a:t> ? next + 1 : next) ;</a:t>
            </a:r>
          </a:p>
          <a:p>
            <a:pPr lvl="1"/>
            <a:r>
              <a:rPr lang="en-US" altLang="zh-TW" dirty="0"/>
              <a:t>Common </a:t>
            </a:r>
            <a:r>
              <a:rPr lang="ja-JP" altLang="en-US" dirty="0"/>
              <a:t>“</a:t>
            </a:r>
            <a:r>
              <a:rPr lang="en-US" altLang="ja-JP" dirty="0"/>
              <a:t>idioms</a:t>
            </a:r>
            <a:r>
              <a:rPr lang="ja-JP" altLang="en-US" dirty="0"/>
              <a:t>”</a:t>
            </a:r>
            <a:endParaRPr lang="en-US" altLang="ja-JP" dirty="0"/>
          </a:p>
          <a:p>
            <a:pPr lvl="2"/>
            <a:r>
              <a:rPr lang="en-US" altLang="zh-TW" dirty="0"/>
              <a:t>Counters</a:t>
            </a:r>
          </a:p>
          <a:p>
            <a:pPr lvl="2"/>
            <a:r>
              <a:rPr lang="en-US" altLang="zh-TW" dirty="0"/>
              <a:t>Shift registers</a:t>
            </a:r>
          </a:p>
          <a:p>
            <a:pPr lvl="2"/>
            <a:endParaRPr lang="en-US" altLang="zh-TW" dirty="0"/>
          </a:p>
          <a:p>
            <a:r>
              <a:rPr lang="en-US" altLang="zh-TW" dirty="0" err="1"/>
              <a:t>Datapath</a:t>
            </a:r>
            <a:r>
              <a:rPr lang="en-US" altLang="zh-TW" dirty="0"/>
              <a:t> and control partitioning</a:t>
            </a:r>
          </a:p>
          <a:p>
            <a:pPr lvl="1"/>
            <a:r>
              <a:rPr lang="en-US" altLang="zh-TW" dirty="0"/>
              <a:t>Divide state space into control (deposit, serve, change) and data 	</a:t>
            </a:r>
          </a:p>
          <a:p>
            <a:pPr lvl="1"/>
            <a:r>
              <a:rPr lang="en-US" altLang="zh-TW" dirty="0"/>
              <a:t>FSM determines control state</a:t>
            </a:r>
          </a:p>
          <a:p>
            <a:pPr lvl="1"/>
            <a:r>
              <a:rPr lang="en-US" altLang="zh-TW" dirty="0" err="1"/>
              <a:t>Datapath</a:t>
            </a:r>
            <a:r>
              <a:rPr lang="en-US" altLang="zh-TW" dirty="0"/>
              <a:t> computes amount</a:t>
            </a:r>
          </a:p>
          <a:p>
            <a:pPr lvl="2"/>
            <a:r>
              <a:rPr lang="en-US" altLang="zh-TW" dirty="0"/>
              <a:t>Status and control signals</a:t>
            </a:r>
          </a:p>
          <a:p>
            <a:pPr lvl="1"/>
            <a:r>
              <a:rPr lang="en-US" altLang="zh-TW" dirty="0"/>
              <a:t>Special case of factoring</a:t>
            </a:r>
          </a:p>
          <a:p>
            <a:endParaRPr lang="en-US" altLang="zh-TW" dirty="0"/>
          </a:p>
          <a:p>
            <a:r>
              <a:rPr lang="en-US" altLang="zh-TW" dirty="0"/>
              <a:t>Lead to an arithmetic and logic unit (ALU) in processor designs</a:t>
            </a:r>
          </a:p>
        </p:txBody>
      </p:sp>
    </p:spTree>
    <p:extLst>
      <p:ext uri="{BB962C8B-B14F-4D97-AF65-F5344CB8AC3E}">
        <p14:creationId xmlns:p14="http://schemas.microsoft.com/office/powerpoint/2010/main" val="42026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Counter </a:t>
            </a:r>
            <a:r>
              <a:rPr lang="zh-TW" altLang="en-US" dirty="0"/>
              <a:t>當</a:t>
            </a:r>
            <a:r>
              <a:rPr lang="en-US" altLang="zh-TW" dirty="0"/>
              <a:t>FSM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you want to build an FSM with the following state diagram</a:t>
            </a:r>
          </a:p>
          <a:p>
            <a:endParaRPr lang="zh-TW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246985"/>
              </p:ext>
            </p:extLst>
          </p:nvPr>
        </p:nvGraphicFramePr>
        <p:xfrm>
          <a:off x="1739900" y="2492896"/>
          <a:ext cx="8712200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08300" imgH="520700" progId="Visio.Drawing.6">
                  <p:embed/>
                </p:oleObj>
              </mc:Choice>
              <mc:Fallback>
                <p:oleObj name="Visio" r:id="rId2" imgW="2908300" imgH="52070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492896"/>
                        <a:ext cx="8712200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99" y="4509120"/>
            <a:ext cx="5256584" cy="2122035"/>
          </a:xfrm>
          <a:prstGeom prst="rect">
            <a:avLst/>
          </a:prstGeom>
        </p:spPr>
      </p:pic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917426"/>
              </p:ext>
            </p:extLst>
          </p:nvPr>
        </p:nvGraphicFramePr>
        <p:xfrm>
          <a:off x="1735362" y="4509120"/>
          <a:ext cx="31115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965200" imgH="508000" progId="Visio.Drawing.6">
                  <p:embed/>
                </p:oleObj>
              </mc:Choice>
              <mc:Fallback>
                <p:oleObj name="Visio" r:id="rId5" imgW="965200" imgH="50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362" y="4509120"/>
                        <a:ext cx="311150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下箭號 1"/>
          <p:cNvSpPr/>
          <p:nvPr/>
        </p:nvSpPr>
        <p:spPr>
          <a:xfrm>
            <a:off x="4943872" y="4149079"/>
            <a:ext cx="576064" cy="1024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62" y="4465710"/>
            <a:ext cx="663192" cy="7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5735960" y="1200206"/>
            <a:ext cx="6281464" cy="44012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Counter1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400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400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0" dirty="0">
                <a:solidFill>
                  <a:srgbClr val="008000"/>
                </a:solidFill>
                <a:highlight>
                  <a:srgbClr val="FFFFFF"/>
                </a:highlight>
              </a:rPr>
              <a:t>// reset and clock</a:t>
            </a: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DFF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#(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next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out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400" b="0" dirty="0">
                <a:solidFill>
                  <a:srgbClr val="008000"/>
                </a:solidFill>
                <a:highlight>
                  <a:srgbClr val="FFFFFF"/>
                </a:highlight>
              </a:rPr>
              <a:t>//5-bit counter</a:t>
            </a:r>
          </a:p>
          <a:p>
            <a:endParaRPr lang="en-US" altLang="zh-TW" sz="14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always_comb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0" dirty="0">
                <a:solidFill>
                  <a:srgbClr val="008000"/>
                </a:solidFill>
                <a:highlight>
                  <a:srgbClr val="FFFFFF"/>
                </a:highlight>
              </a:rPr>
              <a:t>//any change</a:t>
            </a: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casez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({</a:t>
            </a:r>
            <a:r>
              <a:rPr lang="en-US" altLang="zh-TW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400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altLang="zh-TW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6'b1?????</a:t>
            </a:r>
            <a:r>
              <a:rPr lang="en-US" altLang="zh-TW" sz="140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 0 </a:t>
            </a:r>
            <a:r>
              <a:rPr lang="en-US" altLang="zh-TW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altLang="zh-TW" sz="1400" b="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6'd0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6'd1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6'd2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      …</a:t>
            </a:r>
            <a:endParaRPr lang="zh-TW" alt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6'd30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31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6'd31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endcase</a:t>
            </a:r>
            <a:endParaRPr lang="en-US" altLang="zh-TW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TW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endmodule</a:t>
            </a:r>
            <a:endParaRPr lang="en-US" altLang="zh-TW" sz="1400" dirty="0">
              <a:ea typeface="MS PGothic" panose="020B0600070205080204" pitchFamily="34" charset="-128"/>
            </a:endParaRPr>
          </a:p>
        </p:txBody>
      </p:sp>
      <p:graphicFrame>
        <p:nvGraphicFramePr>
          <p:cNvPr id="7383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92297"/>
              </p:ext>
            </p:extLst>
          </p:nvPr>
        </p:nvGraphicFramePr>
        <p:xfrm>
          <a:off x="1559496" y="2551238"/>
          <a:ext cx="2819400" cy="3227137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State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Next State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~rst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7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第一種寫法</a:t>
            </a:r>
            <a:r>
              <a:rPr lang="en-US" altLang="zh-TW" dirty="0"/>
              <a:t>:</a:t>
            </a:r>
            <a:r>
              <a:rPr lang="zh-TW" altLang="en-US" dirty="0"/>
              <a:t> 表格式</a:t>
            </a:r>
            <a:r>
              <a:rPr lang="en-US" altLang="zh-TW" dirty="0"/>
              <a:t> Table based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290386"/>
            <a:ext cx="4664528" cy="7823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35960" y="5778375"/>
            <a:ext cx="5032147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表格很好，但這個變化很規則，可以更簡單描述</a:t>
            </a:r>
            <a:endParaRPr lang="en-US" altLang="zh-TW" dirty="0"/>
          </a:p>
          <a:p>
            <a:r>
              <a:rPr lang="zh-TW" altLang="en-US" dirty="0">
                <a:solidFill>
                  <a:srgbClr val="0000FF"/>
                </a:solidFill>
                <a:ea typeface="MS PGothic" panose="020B0600070205080204" pitchFamily="34" charset="-128"/>
              </a:rPr>
              <a:t>    </a:t>
            </a:r>
            <a:r>
              <a:rPr lang="en-US" altLang="zh-TW" dirty="0">
                <a:solidFill>
                  <a:srgbClr val="0000FF"/>
                </a:solidFill>
                <a:ea typeface="MS PGothic" panose="020B0600070205080204" pitchFamily="34" charset="-128"/>
              </a:rPr>
              <a:t>next = r ? 0 : state + 1 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94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第二種寫法</a:t>
            </a:r>
            <a:r>
              <a:rPr lang="en-US" altLang="zh-TW" dirty="0"/>
              <a:t>: </a:t>
            </a:r>
            <a:r>
              <a:rPr lang="zh-TW" altLang="en-US" dirty="0"/>
              <a:t>用算數作</a:t>
            </a:r>
            <a:r>
              <a:rPr lang="en-US" altLang="zh-TW" dirty="0"/>
              <a:t>FSM</a:t>
            </a:r>
            <a:r>
              <a:rPr lang="zh-TW" altLang="en-US" dirty="0"/>
              <a:t> </a:t>
            </a:r>
            <a:r>
              <a:rPr lang="en-US" altLang="zh-TW" dirty="0" err="1"/>
              <a:t>Datapath</a:t>
            </a:r>
            <a:r>
              <a:rPr lang="en-US" altLang="zh-TW" dirty="0"/>
              <a:t> FSM</a:t>
            </a:r>
            <a:endParaRPr kumimoji="0" lang="en-US" altLang="zh-TW" dirty="0"/>
          </a:p>
        </p:txBody>
      </p:sp>
      <p:graphicFrame>
        <p:nvGraphicFramePr>
          <p:cNvPr id="29699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1076325"/>
          <a:ext cx="7869238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073400" imgH="609600" progId="Visio.Drawing.6">
                  <p:embed/>
                </p:oleObj>
              </mc:Choice>
              <mc:Fallback>
                <p:oleObj name="Visio" r:id="rId3" imgW="3073400" imgH="60960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76325"/>
                        <a:ext cx="7869238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981200" y="2876551"/>
            <a:ext cx="83058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Counter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parameter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reset and clock</a:t>
            </a: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FF"/>
                </a:highlight>
              </a:rPr>
              <a:t>wire   [n-1:0] next = </a:t>
            </a:r>
            <a:r>
              <a:rPr lang="en-US" altLang="zh-TW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FF"/>
                </a:highlight>
              </a:rPr>
              <a:t>? 0 : count + 1 ;</a:t>
            </a:r>
          </a:p>
          <a:p>
            <a:endParaRPr lang="zh-TW" alt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DFF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#(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next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endmodule</a:t>
            </a:r>
            <a:endParaRPr lang="en-US" altLang="zh-TW" sz="18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492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Make Table </a:t>
            </a:r>
            <a:r>
              <a:rPr kumimoji="0" lang="en-US" altLang="zh-TW" b="1" dirty="0">
                <a:solidFill>
                  <a:srgbClr val="FF0000"/>
                </a:solidFill>
              </a:rPr>
              <a:t>Symbolic</a:t>
            </a:r>
          </a:p>
        </p:txBody>
      </p:sp>
      <p:graphicFrame>
        <p:nvGraphicFramePr>
          <p:cNvPr id="777261" name="Group 45"/>
          <p:cNvGraphicFramePr>
            <a:graphicFrameLocks noGrp="1"/>
          </p:cNvGraphicFramePr>
          <p:nvPr/>
        </p:nvGraphicFramePr>
        <p:xfrm>
          <a:off x="1981200" y="1974850"/>
          <a:ext cx="2819400" cy="3227137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State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Next State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~rst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7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77339" name="Group 123"/>
          <p:cNvGraphicFramePr>
            <a:graphicFrameLocks noGrp="1"/>
          </p:cNvGraphicFramePr>
          <p:nvPr/>
        </p:nvGraphicFramePr>
        <p:xfrm>
          <a:off x="5924550" y="1974850"/>
          <a:ext cx="2819400" cy="892176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State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~rst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a+1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24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 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Alternate description (symbolic table)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6096000" y="1027114"/>
            <a:ext cx="4572000" cy="31083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ea typeface="MS PGothic" panose="020B0600070205080204" pitchFamily="34" charset="-128"/>
              </a:rPr>
              <a:t>module Counter1(</a:t>
            </a:r>
            <a:r>
              <a:rPr lang="en-US" altLang="zh-TW" sz="1400" dirty="0" err="1">
                <a:ea typeface="MS PGothic" panose="020B0600070205080204" pitchFamily="34" charset="-128"/>
              </a:rPr>
              <a:t>clk,rst,out</a:t>
            </a:r>
            <a:r>
              <a:rPr lang="en-US" altLang="zh-TW" sz="1400" dirty="0">
                <a:ea typeface="MS PGothic" panose="020B0600070205080204" pitchFamily="34" charset="-128"/>
              </a:rPr>
              <a:t>)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input </a:t>
            </a:r>
            <a:r>
              <a:rPr lang="en-US" altLang="zh-TW" sz="1400" dirty="0" err="1">
                <a:ea typeface="MS PGothic" panose="020B0600070205080204" pitchFamily="34" charset="-128"/>
              </a:rPr>
              <a:t>rst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 ; // reset and clock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output [4:0] out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</a:t>
            </a:r>
            <a:r>
              <a:rPr lang="en-US" altLang="zh-TW" sz="1400" dirty="0" err="1">
                <a:ea typeface="MS PGothic" panose="020B0600070205080204" pitchFamily="34" charset="-128"/>
              </a:rPr>
              <a:t>reg</a:t>
            </a:r>
            <a:r>
              <a:rPr lang="en-US" altLang="zh-TW" sz="1400" dirty="0">
                <a:ea typeface="MS PGothic" panose="020B0600070205080204" pitchFamily="34" charset="-128"/>
              </a:rPr>
              <a:t>    [4:0] next ;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DFF #(5) count(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, next, out) ;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always@(</a:t>
            </a:r>
            <a:r>
              <a:rPr lang="en-US" altLang="zh-TW" sz="1400" dirty="0" err="1">
                <a:ea typeface="MS PGothic" panose="020B0600070205080204" pitchFamily="34" charset="-128"/>
              </a:rPr>
              <a:t>rst</a:t>
            </a:r>
            <a:r>
              <a:rPr lang="en-US" altLang="zh-TW" sz="1400" dirty="0">
                <a:ea typeface="MS PGothic" panose="020B0600070205080204" pitchFamily="34" charset="-128"/>
              </a:rPr>
              <a:t>, out) begin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case(</a:t>
            </a:r>
            <a:r>
              <a:rPr lang="en-US" altLang="zh-TW" sz="1400" dirty="0" err="1">
                <a:solidFill>
                  <a:srgbClr val="0000FF"/>
                </a:solidFill>
                <a:ea typeface="MS PGothic" panose="020B0600070205080204" pitchFamily="34" charset="-128"/>
              </a:rPr>
              <a:t>rst</a:t>
            </a:r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)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1'b1: next = 0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1'b0: next = out+1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</a:t>
            </a:r>
            <a:r>
              <a:rPr lang="en-US" altLang="zh-TW" sz="1400" dirty="0" err="1">
                <a:solidFill>
                  <a:srgbClr val="0000FF"/>
                </a:solidFill>
                <a:ea typeface="MS PGothic" panose="020B0600070205080204" pitchFamily="34" charset="-128"/>
              </a:rPr>
              <a:t>endcase</a:t>
            </a:r>
            <a:endParaRPr lang="en-US" altLang="zh-TW" sz="1400" dirty="0">
              <a:solidFill>
                <a:srgbClr val="0000FF"/>
              </a:solidFill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end</a:t>
            </a:r>
          </a:p>
          <a:p>
            <a:r>
              <a:rPr lang="en-US" altLang="zh-TW" sz="1400" dirty="0" err="1">
                <a:ea typeface="MS PGothic" panose="020B0600070205080204" pitchFamily="34" charset="-128"/>
              </a:rPr>
              <a:t>endmodule</a:t>
            </a:r>
            <a:endParaRPr lang="en-US" altLang="zh-TW" sz="1400" dirty="0">
              <a:ea typeface="MS PGothic" panose="020B0600070205080204" pitchFamily="34" charset="-128"/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1676400" y="1027113"/>
            <a:ext cx="45720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ea typeface="MS PGothic" panose="020B0600070205080204" pitchFamily="34" charset="-128"/>
              </a:rPr>
              <a:t>module Counter1(</a:t>
            </a:r>
            <a:r>
              <a:rPr lang="en-US" altLang="zh-TW" sz="1400" dirty="0" err="1">
                <a:ea typeface="MS PGothic" panose="020B0600070205080204" pitchFamily="34" charset="-128"/>
              </a:rPr>
              <a:t>clk,rst,out</a:t>
            </a:r>
            <a:r>
              <a:rPr lang="en-US" altLang="zh-TW" sz="1400" dirty="0">
                <a:ea typeface="MS PGothic" panose="020B0600070205080204" pitchFamily="34" charset="-128"/>
              </a:rPr>
              <a:t>)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input </a:t>
            </a:r>
            <a:r>
              <a:rPr lang="en-US" altLang="zh-TW" sz="1400" dirty="0" err="1">
                <a:ea typeface="MS PGothic" panose="020B0600070205080204" pitchFamily="34" charset="-128"/>
              </a:rPr>
              <a:t>rst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 ; // reset and clock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output [4:0] out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</a:t>
            </a:r>
            <a:r>
              <a:rPr lang="en-US" altLang="zh-TW" sz="1400" dirty="0" err="1">
                <a:ea typeface="MS PGothic" panose="020B0600070205080204" pitchFamily="34" charset="-128"/>
              </a:rPr>
              <a:t>reg</a:t>
            </a:r>
            <a:r>
              <a:rPr lang="en-US" altLang="zh-TW" sz="1400" dirty="0">
                <a:ea typeface="MS PGothic" panose="020B0600070205080204" pitchFamily="34" charset="-128"/>
              </a:rPr>
              <a:t>    [4:0] next ;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DFF #(5) count(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, next, out) ;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always@(</a:t>
            </a:r>
            <a:r>
              <a:rPr lang="en-US" altLang="zh-TW" sz="1400" dirty="0" err="1">
                <a:ea typeface="MS PGothic" panose="020B0600070205080204" pitchFamily="34" charset="-128"/>
              </a:rPr>
              <a:t>rst</a:t>
            </a:r>
            <a:r>
              <a:rPr lang="en-US" altLang="zh-TW" sz="1400" dirty="0">
                <a:ea typeface="MS PGothic" panose="020B0600070205080204" pitchFamily="34" charset="-128"/>
              </a:rPr>
              <a:t>, out) begin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  </a:t>
            </a:r>
            <a:r>
              <a:rPr lang="en-US" altLang="zh-TW" sz="1400" dirty="0" err="1">
                <a:solidFill>
                  <a:srgbClr val="0000FF"/>
                </a:solidFill>
                <a:ea typeface="MS PGothic" panose="020B0600070205080204" pitchFamily="34" charset="-128"/>
              </a:rPr>
              <a:t>casez</a:t>
            </a:r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({</a:t>
            </a:r>
            <a:r>
              <a:rPr lang="en-US" altLang="zh-TW" sz="1400" dirty="0" err="1">
                <a:solidFill>
                  <a:srgbClr val="0000FF"/>
                </a:solidFill>
                <a:ea typeface="MS PGothic" panose="020B0600070205080204" pitchFamily="34" charset="-128"/>
              </a:rPr>
              <a:t>rst,out</a:t>
            </a:r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})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6'b1?????: next = 0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6'd0: next = 1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6'd1: next = 2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6'd2: next = 3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6'd3: next = 4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6'd4: next = 5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6'd5: next = 6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6'd6: next = 7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…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6'd30: next = 31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6'd31: next = 0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  default: next = 0 ;</a:t>
            </a:r>
          </a:p>
          <a:p>
            <a:r>
              <a:rPr lang="en-US" altLang="zh-TW" sz="1400" dirty="0">
                <a:solidFill>
                  <a:srgbClr val="0000FF"/>
                </a:solidFill>
                <a:ea typeface="MS PGothic" panose="020B0600070205080204" pitchFamily="34" charset="-128"/>
              </a:rPr>
              <a:t>    </a:t>
            </a:r>
            <a:r>
              <a:rPr lang="en-US" altLang="zh-TW" sz="1400" dirty="0" err="1">
                <a:solidFill>
                  <a:srgbClr val="0000FF"/>
                </a:solidFill>
                <a:ea typeface="MS PGothic" panose="020B0600070205080204" pitchFamily="34" charset="-128"/>
              </a:rPr>
              <a:t>endcase</a:t>
            </a:r>
            <a:endParaRPr lang="en-US" altLang="zh-TW" sz="1400" dirty="0">
              <a:solidFill>
                <a:srgbClr val="0000FF"/>
              </a:solidFill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end</a:t>
            </a:r>
          </a:p>
          <a:p>
            <a:r>
              <a:rPr lang="en-US" altLang="zh-TW" sz="1400" dirty="0" err="1">
                <a:ea typeface="MS PGothic" panose="020B0600070205080204" pitchFamily="34" charset="-128"/>
              </a:rPr>
              <a:t>endmodule</a:t>
            </a:r>
            <a:endParaRPr lang="en-US" altLang="zh-TW" sz="1400" dirty="0">
              <a:ea typeface="MS PGothic" panose="020B0600070205080204" pitchFamily="34" charset="-128"/>
            </a:endParaRPr>
          </a:p>
        </p:txBody>
      </p:sp>
      <p:sp>
        <p:nvSpPr>
          <p:cNvPr id="33797" name="文字方塊 1"/>
          <p:cNvSpPr txBox="1">
            <a:spLocks noChangeArrowheads="1"/>
          </p:cNvSpPr>
          <p:nvPr/>
        </p:nvSpPr>
        <p:spPr bwMode="auto">
          <a:xfrm>
            <a:off x="5472113" y="4527551"/>
            <a:ext cx="5110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dirty="0">
                <a:solidFill>
                  <a:srgbClr val="CC0000"/>
                </a:solidFill>
              </a:rPr>
              <a:t>Quiz:</a:t>
            </a:r>
            <a:r>
              <a:rPr kumimoji="1" lang="zh-TW" altLang="en-US" dirty="0">
                <a:solidFill>
                  <a:srgbClr val="CC0000"/>
                </a:solidFill>
              </a:rPr>
              <a:t> </a:t>
            </a:r>
            <a:r>
              <a:rPr kumimoji="1" lang="en-US" altLang="zh-TW" dirty="0">
                <a:solidFill>
                  <a:srgbClr val="CC0000"/>
                </a:solidFill>
              </a:rPr>
              <a:t>what’s</a:t>
            </a:r>
            <a:r>
              <a:rPr kumimoji="1" lang="zh-TW" altLang="en-US" dirty="0">
                <a:solidFill>
                  <a:srgbClr val="CC0000"/>
                </a:solidFill>
              </a:rPr>
              <a:t> </a:t>
            </a:r>
            <a:r>
              <a:rPr kumimoji="1" lang="en-US" altLang="zh-TW" dirty="0">
                <a:solidFill>
                  <a:srgbClr val="CC0000"/>
                </a:solidFill>
              </a:rPr>
              <a:t>the</a:t>
            </a:r>
            <a:r>
              <a:rPr kumimoji="1" lang="zh-TW" altLang="en-US" dirty="0">
                <a:solidFill>
                  <a:srgbClr val="CC0000"/>
                </a:solidFill>
              </a:rPr>
              <a:t> </a:t>
            </a:r>
            <a:r>
              <a:rPr kumimoji="1" lang="en-US" altLang="zh-TW" dirty="0">
                <a:solidFill>
                  <a:srgbClr val="CC0000"/>
                </a:solidFill>
              </a:rPr>
              <a:t>difference</a:t>
            </a:r>
            <a:r>
              <a:rPr kumimoji="1" lang="zh-TW" altLang="en-US" dirty="0">
                <a:solidFill>
                  <a:srgbClr val="CC0000"/>
                </a:solidFill>
              </a:rPr>
              <a:t> </a:t>
            </a:r>
            <a:endParaRPr kumimoji="1" lang="en-US" altLang="zh-TW" dirty="0">
              <a:solidFill>
                <a:srgbClr val="CC0000"/>
              </a:solidFill>
            </a:endParaRPr>
          </a:p>
          <a:p>
            <a:r>
              <a:rPr kumimoji="1" lang="en-US" altLang="zh-TW" dirty="0">
                <a:solidFill>
                  <a:srgbClr val="CC0000"/>
                </a:solidFill>
              </a:rPr>
              <a:t>Between these 2 coding examples?</a:t>
            </a:r>
            <a:endParaRPr kumimoji="1" lang="zh-TW" alt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/>
      <p:bldP spid="33797" grpId="0"/>
    </p:bld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3664</TotalTime>
  <Words>4701</Words>
  <Application>Microsoft Office PowerPoint</Application>
  <PresentationFormat>寬螢幕</PresentationFormat>
  <Paragraphs>795</Paragraphs>
  <Slides>43</Slides>
  <Notes>30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(使用中文字型)</vt:lpstr>
      <vt:lpstr>Arial Unicode MS</vt:lpstr>
      <vt:lpstr>MS PGothic</vt:lpstr>
      <vt:lpstr>Arial</vt:lpstr>
      <vt:lpstr>Calibri</vt:lpstr>
      <vt:lpstr>Courier New</vt:lpstr>
      <vt:lpstr>Times New Roman</vt:lpstr>
      <vt:lpstr>佈景主題1</vt:lpstr>
      <vt:lpstr>Visio</vt:lpstr>
      <vt:lpstr>Digital Circuits and Systems Lecture 8 Model Dapath FSM</vt:lpstr>
      <vt:lpstr>Outline [Dally ch. 16]</vt:lpstr>
      <vt:lpstr>Counter as FSM Counter 當FSM控制</vt:lpstr>
      <vt:lpstr>An FSM is a state register and two functions</vt:lpstr>
      <vt:lpstr>Counter 當FSM</vt:lpstr>
      <vt:lpstr>第一種寫法: 表格式 Table based</vt:lpstr>
      <vt:lpstr>第二種寫法: 用算數作FSM Datapath FSM</vt:lpstr>
      <vt:lpstr>Make Table Symbolic</vt:lpstr>
      <vt:lpstr>Alternate description (symbolic table)</vt:lpstr>
      <vt:lpstr>Alternate description (symbolic table, ReWrite for coding Style)</vt:lpstr>
      <vt:lpstr>Schematic: Counter as FSM</vt:lpstr>
      <vt:lpstr>Sequential Datapath</vt:lpstr>
      <vt:lpstr>An Up/Down/Load (UDL) Counter</vt:lpstr>
      <vt:lpstr>Table Version</vt:lpstr>
      <vt:lpstr>Symbolic Table Version</vt:lpstr>
      <vt:lpstr>PowerPoint 簡報</vt:lpstr>
      <vt:lpstr>PowerPoint 簡報</vt:lpstr>
      <vt:lpstr>Schematic of UDL Counter</vt:lpstr>
      <vt:lpstr>EXERCISE- Divide by 3 with Data Path</vt:lpstr>
      <vt:lpstr>Timer module (Set a Value and Decrease)</vt:lpstr>
      <vt:lpstr>PowerPoint 簡報</vt:lpstr>
      <vt:lpstr>Shift registers</vt:lpstr>
      <vt:lpstr>Shift Register (+ Shift left + Shift right)</vt:lpstr>
      <vt:lpstr>PowerPoint 簡報</vt:lpstr>
      <vt:lpstr>PowerPoint 簡報</vt:lpstr>
      <vt:lpstr>Datapath and control partitioning 所有數位設計都可拆成資料流計算與控制兩部分 </vt:lpstr>
      <vt:lpstr>Datapath/Control Partitioning</vt:lpstr>
      <vt:lpstr>PowerPoint 簡報</vt:lpstr>
      <vt:lpstr>PowerPoint 簡報</vt:lpstr>
      <vt:lpstr>Consider a vending machine controller</vt:lpstr>
      <vt:lpstr>先處理 Datapath: data state</vt:lpstr>
      <vt:lpstr>再處理control part: data 改變的時間點</vt:lpstr>
      <vt:lpstr>再處理control part :State diagram </vt:lpstr>
      <vt:lpstr>PowerPoint 簡報</vt:lpstr>
      <vt:lpstr>PowerPoint 簡報</vt:lpstr>
      <vt:lpstr>PowerPoint 簡報</vt:lpstr>
      <vt:lpstr>PowerPoint 簡報</vt:lpstr>
      <vt:lpstr>Block diagram of data path</vt:lpstr>
      <vt:lpstr>PowerPoint 簡報</vt:lpstr>
      <vt:lpstr>PowerPoint 簡報</vt:lpstr>
      <vt:lpstr>PowerPoint 簡報</vt:lpstr>
      <vt:lpstr>Waveforms for vending machine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An Efficient Perception-based Adaptive Color to Gray Transformation</dc:title>
  <dc:creator>yucheng</dc:creator>
  <cp:lastModifiedBy>Sheuan</cp:lastModifiedBy>
  <cp:revision>136</cp:revision>
  <dcterms:created xsi:type="dcterms:W3CDTF">2009-12-14T10:41:03Z</dcterms:created>
  <dcterms:modified xsi:type="dcterms:W3CDTF">2024-02-17T02:30:30Z</dcterms:modified>
</cp:coreProperties>
</file>