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4" r:id="rId3"/>
    <p:sldId id="263" r:id="rId4"/>
    <p:sldId id="264" r:id="rId5"/>
    <p:sldId id="296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95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75842" autoAdjust="0"/>
  </p:normalViewPr>
  <p:slideViewPr>
    <p:cSldViewPr>
      <p:cViewPr varScale="1">
        <p:scale>
          <a:sx n="88" d="100"/>
          <a:sy n="88" d="100"/>
        </p:scale>
        <p:origin x="142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2EBC8-B13E-4527-B005-505465D02C0C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6F18-A175-41EF-B0E0-E518334B7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45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CB37-7836-4836-AF2A-A8CD648A3996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1393B-4809-4716-9DD1-58F8F1490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63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DF138569-C842-4A0D-B0D5-D5887DFDD902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13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63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ED5CEF6E-138C-4B83-9121-879D005BE734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14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89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B0666E14-2430-48AD-A1C1-CBD2AB791AC7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15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53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2B30150D-3FFC-491F-92B1-019A4F0F16D7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16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05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DA083A6F-861A-4C24-9E67-EB96D57A317A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19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83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58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9BFBE59C-FCBD-4084-9138-0E32F5043EBB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20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028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604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C0C9E9A5-BFD3-41F3-9754-46469D3D29AB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21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762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624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AEF15C15-3D52-497F-A2D9-FCF4767090C0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22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05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645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C8310567-1870-43A2-90C1-3966350A1A4B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23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8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25793CA9-2C12-4165-BCBA-F52EE1CE3DE7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24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7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26D5A71A-F337-447F-A96A-10E0E04CF5E8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4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6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686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43C00FC7-82AC-4C50-A224-AD914113502A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25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486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706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6EB83EB0-AC51-4634-968B-4A3FC82C6628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26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82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4C1A7B09-2C21-4CBD-9F7C-194DCC1CBAF3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28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53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目前綠燈，可以改變燈號方向</a:t>
            </a:r>
            <a:endParaRPr lang="en-US" altLang="zh-TW" dirty="0"/>
          </a:p>
          <a:p>
            <a:r>
              <a:rPr lang="zh-TW" altLang="en-US" dirty="0"/>
              <a:t>當改變燈號方向，可以</a:t>
            </a:r>
            <a:r>
              <a:rPr lang="en-US" altLang="zh-TW" dirty="0"/>
              <a:t>Trigger </a:t>
            </a:r>
            <a:r>
              <a:rPr lang="zh-TW" altLang="en-US" dirty="0"/>
              <a:t>紅燈，</a:t>
            </a:r>
            <a:endParaRPr lang="en-US" altLang="zh-TW" dirty="0"/>
          </a:p>
          <a:p>
            <a:r>
              <a:rPr lang="zh-TW" altLang="en-US" dirty="0"/>
              <a:t>更新目前方向</a:t>
            </a:r>
            <a:endParaRPr lang="en-US" altLang="zh-TW" dirty="0"/>
          </a:p>
          <a:p>
            <a:r>
              <a:rPr lang="zh-TW" altLang="en-US" dirty="0"/>
              <a:t>當目前方向改變，可以從紅燈變綠燈</a:t>
            </a:r>
            <a:endParaRPr lang="en-US" altLang="zh-TW" dirty="0"/>
          </a:p>
          <a:p>
            <a:r>
              <a:rPr lang="zh-TW" altLang="en-US" dirty="0"/>
              <a:t>當目前方向改變，</a:t>
            </a:r>
            <a:r>
              <a:rPr lang="en-US" altLang="zh-TW" dirty="0"/>
              <a:t>trigger </a:t>
            </a:r>
            <a:r>
              <a:rPr lang="zh-TW" altLang="en-US" dirty="0"/>
              <a:t>綠燈</a:t>
            </a:r>
            <a:endParaRPr lang="en-US" altLang="zh-TW" dirty="0"/>
          </a:p>
          <a:p>
            <a:r>
              <a:rPr lang="zh-TW" altLang="en-US" dirty="0"/>
              <a:t>當方向和目前</a:t>
            </a:r>
            <a:r>
              <a:rPr lang="en-US" altLang="zh-TW" dirty="0"/>
              <a:t>state </a:t>
            </a:r>
            <a:r>
              <a:rPr lang="zh-TW" altLang="en-US" dirty="0"/>
              <a:t>方向不一致，輸出紅燈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466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B09D83CF-64F9-47FB-AEDF-823302E1FC30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30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3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00502E55-0D5A-4B35-8A43-04890175FD2E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31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TW" altLang="en-US" dirty="0">
                <a:latin typeface="Times New Roman" panose="02020603050405020304" pitchFamily="18" charset="0"/>
              </a:rPr>
              <a:t>東西向有車，燈號控制</a:t>
            </a:r>
            <a:r>
              <a:rPr kumimoji="0" lang="en-US" altLang="zh-TW" dirty="0">
                <a:latin typeface="Times New Roman" panose="02020603050405020304" pitchFamily="18" charset="0"/>
              </a:rPr>
              <a:t>ok </a:t>
            </a:r>
            <a:r>
              <a:rPr kumimoji="0" lang="zh-TW" altLang="en-US" dirty="0">
                <a:latin typeface="Times New Roman" panose="02020603050405020304" pitchFamily="18" charset="0"/>
              </a:rPr>
              <a:t>可變綠燈，</a:t>
            </a:r>
            <a:r>
              <a:rPr kumimoji="0" lang="en-US" altLang="zh-TW" dirty="0">
                <a:latin typeface="Times New Roman" panose="02020603050405020304" pitchFamily="18" charset="0"/>
              </a:rPr>
              <a:t>master </a:t>
            </a:r>
            <a:r>
              <a:rPr kumimoji="0" lang="en-US" altLang="zh-TW" dirty="0" err="1">
                <a:latin typeface="Times New Roman" panose="02020603050405020304" pitchFamily="18" charset="0"/>
              </a:rPr>
              <a:t>fsm</a:t>
            </a:r>
            <a:r>
              <a:rPr kumimoji="0" lang="en-US" altLang="zh-TW" dirty="0">
                <a:latin typeface="Times New Roman" panose="02020603050405020304" pitchFamily="18" charset="0"/>
              </a:rPr>
              <a:t> </a:t>
            </a:r>
            <a:r>
              <a:rPr kumimoji="0" lang="zh-TW" altLang="en-US" dirty="0">
                <a:latin typeface="Times New Roman" panose="02020603050405020304" pitchFamily="18" charset="0"/>
              </a:rPr>
              <a:t>設定方向為東西向 </a:t>
            </a:r>
            <a:r>
              <a:rPr kumimoji="0" lang="en-US" altLang="zh-TW" dirty="0">
                <a:latin typeface="Times New Roman" panose="02020603050405020304" pitchFamily="18" charset="0"/>
              </a:rPr>
              <a:t>(01)</a:t>
            </a:r>
          </a:p>
          <a:p>
            <a:r>
              <a:rPr kumimoji="0" lang="en-US" altLang="zh-TW" dirty="0">
                <a:latin typeface="Times New Roman" panose="02020603050405020304" pitchFamily="18" charset="0"/>
              </a:rPr>
              <a:t>Combiner </a:t>
            </a:r>
            <a:r>
              <a:rPr kumimoji="0" lang="zh-TW" altLang="en-US" dirty="0">
                <a:latin typeface="Times New Roman" panose="02020603050405020304" pitchFamily="18" charset="0"/>
              </a:rPr>
              <a:t>要求目前方向的燈號變紅燈</a:t>
            </a:r>
            <a:endParaRPr kumimoji="0" lang="en-US" altLang="zh-TW" dirty="0">
              <a:latin typeface="Times New Roman" panose="02020603050405020304" pitchFamily="18" charset="0"/>
            </a:endParaRPr>
          </a:p>
          <a:p>
            <a:r>
              <a:rPr kumimoji="0" lang="zh-TW" altLang="en-US">
                <a:latin typeface="Times New Roman" panose="02020603050405020304" pitchFamily="18" charset="0"/>
              </a:rPr>
              <a:t>   慢慢變黃燈</a:t>
            </a:r>
            <a:endParaRPr kumimoji="0" lang="en-US" altLang="zh-TW" dirty="0">
              <a:latin typeface="Times New Roman" panose="02020603050405020304" pitchFamily="18" charset="0"/>
            </a:endParaRPr>
          </a:p>
          <a:p>
            <a:r>
              <a:rPr kumimoji="0" lang="en-US" altLang="zh-TW" dirty="0" err="1">
                <a:latin typeface="Times New Roman" panose="02020603050405020304" pitchFamily="18" charset="0"/>
              </a:rPr>
              <a:t>Car_ew</a:t>
            </a:r>
            <a:r>
              <a:rPr kumimoji="0" lang="en-US" altLang="zh-TW" dirty="0">
                <a:latin typeface="Times New Roman" panose="02020603050405020304" pitchFamily="18" charset="0"/>
              </a:rPr>
              <a:t> asserted, ok goes</a:t>
            </a:r>
            <a:r>
              <a:rPr kumimoji="0" lang="en-US" altLang="zh-TW" baseline="0" dirty="0">
                <a:latin typeface="Times New Roman" panose="02020603050405020304" pitchFamily="18" charset="0"/>
              </a:rPr>
              <a:t> high, master FSM set </a:t>
            </a:r>
            <a:r>
              <a:rPr kumimoji="0" lang="en-US" altLang="zh-TW" baseline="0" dirty="0" err="1">
                <a:latin typeface="Times New Roman" panose="02020603050405020304" pitchFamily="18" charset="0"/>
              </a:rPr>
              <a:t>dir</a:t>
            </a:r>
            <a:r>
              <a:rPr kumimoji="0" lang="en-US" altLang="zh-TW" baseline="0" dirty="0">
                <a:latin typeface="Times New Roman" panose="02020603050405020304" pitchFamily="18" charset="0"/>
              </a:rPr>
              <a:t> to 01 (</a:t>
            </a:r>
            <a:r>
              <a:rPr kumimoji="0" lang="en-US" altLang="zh-TW" baseline="0" dirty="0" err="1">
                <a:latin typeface="Times New Roman" panose="02020603050405020304" pitchFamily="18" charset="0"/>
              </a:rPr>
              <a:t>east_west</a:t>
            </a:r>
            <a:r>
              <a:rPr kumimoji="0" lang="en-US" altLang="zh-TW" baseline="0" dirty="0">
                <a:latin typeface="Times New Roman" panose="02020603050405020304" pitchFamily="18" charset="0"/>
              </a:rPr>
              <a:t>)</a:t>
            </a:r>
          </a:p>
          <a:p>
            <a:r>
              <a:rPr kumimoji="0" lang="en-US" altLang="zh-TW" baseline="0" dirty="0">
                <a:latin typeface="Times New Roman" panose="02020603050405020304" pitchFamily="18" charset="0"/>
              </a:rPr>
              <a:t>Combiner set On low to request light FSM to set current direction’s light to go to red</a:t>
            </a:r>
          </a:p>
          <a:p>
            <a:r>
              <a:rPr kumimoji="0" lang="en-US" altLang="zh-TW" baseline="0" dirty="0">
                <a:latin typeface="Times New Roman" panose="02020603050405020304" pitchFamily="18" charset="0"/>
              </a:rPr>
              <a:t>Light FSM in turn responds by </a:t>
            </a:r>
            <a:r>
              <a:rPr kumimoji="0" lang="en-US" altLang="zh-TW" baseline="0" dirty="0" err="1">
                <a:latin typeface="Times New Roman" panose="02020603050405020304" pitchFamily="18" charset="0"/>
              </a:rPr>
              <a:t>transitioing</a:t>
            </a:r>
            <a:r>
              <a:rPr kumimoji="0" lang="en-US" altLang="zh-TW" baseline="0" dirty="0">
                <a:latin typeface="Times New Roman" panose="02020603050405020304" pitchFamily="18" charset="0"/>
              </a:rPr>
              <a:t> to the YELLOW state (10), </a:t>
            </a:r>
          </a:p>
          <a:p>
            <a:r>
              <a:rPr kumimoji="0" lang="en-US" altLang="zh-TW" baseline="0" dirty="0">
                <a:latin typeface="Times New Roman" panose="02020603050405020304" pitchFamily="18" charset="0"/>
              </a:rPr>
              <a:t>Once Light timer counter down, set done to 0</a:t>
            </a:r>
          </a:p>
          <a:p>
            <a:r>
              <a:rPr kumimoji="0" lang="en-US" altLang="zh-TW" baseline="0" dirty="0">
                <a:latin typeface="Times New Roman" panose="02020603050405020304" pitchFamily="18" charset="0"/>
              </a:rPr>
              <a:t>When done and on both go low, set current </a:t>
            </a:r>
            <a:r>
              <a:rPr kumimoji="0" lang="en-US" altLang="zh-TW" baseline="0" dirty="0" err="1">
                <a:latin typeface="Times New Roman" panose="02020603050405020304" pitchFamily="18" charset="0"/>
              </a:rPr>
              <a:t>dir</a:t>
            </a:r>
            <a:r>
              <a:rPr kumimoji="0" lang="en-US" altLang="zh-TW" baseline="0" dirty="0">
                <a:latin typeface="Times New Roman" panose="02020603050405020304" pitchFamily="18" charset="0"/>
              </a:rPr>
              <a:t> to east-west 01, go for another G-Y-R turn</a:t>
            </a:r>
          </a:p>
          <a:p>
            <a:r>
              <a:rPr kumimoji="0" lang="en-US" altLang="zh-TW" baseline="0" dirty="0">
                <a:latin typeface="Times New Roman" panose="02020603050405020304" pitchFamily="18" charset="0"/>
              </a:rPr>
              <a:t>After that, second ok pulse, ready for north-south, set </a:t>
            </a:r>
            <a:r>
              <a:rPr kumimoji="0" lang="en-US" altLang="zh-TW" baseline="0" dirty="0" err="1">
                <a:latin typeface="Times New Roman" panose="02020603050405020304" pitchFamily="18" charset="0"/>
              </a:rPr>
              <a:t>dir</a:t>
            </a:r>
            <a:r>
              <a:rPr kumimoji="0" lang="en-US" altLang="zh-TW" baseline="0" dirty="0">
                <a:latin typeface="Times New Roman" panose="02020603050405020304" pitchFamily="18" charset="0"/>
              </a:rPr>
              <a:t> to 0</a:t>
            </a:r>
          </a:p>
          <a:p>
            <a:endParaRPr kumimoji="0" lang="en-US" altLang="zh-TW" baseline="0" dirty="0">
              <a:latin typeface="Times New Roman" panose="02020603050405020304" pitchFamily="18" charset="0"/>
            </a:endParaRPr>
          </a:p>
          <a:p>
            <a:endParaRPr kumimoji="0" lang="en-US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93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A9E5C828-104E-44D1-9F9E-054B31B947F9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32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31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5F6DD5C7-6E8E-423E-835F-98374750908D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6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0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C3A20654-7D4A-45A1-9BA7-71604FFB5883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7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TW" altLang="en-US" dirty="0">
                <a:latin typeface="Times New Roman" panose="02020603050405020304" pitchFamily="18" charset="0"/>
              </a:rPr>
              <a:t>估算</a:t>
            </a:r>
            <a:r>
              <a:rPr kumimoji="0" lang="en-US" altLang="zh-TW" dirty="0">
                <a:latin typeface="Times New Roman" panose="02020603050405020304" pitchFamily="18" charset="0"/>
              </a:rPr>
              <a:t>DFF</a:t>
            </a:r>
            <a:r>
              <a:rPr kumimoji="0" lang="zh-TW" altLang="en-US" dirty="0">
                <a:latin typeface="Times New Roman" panose="02020603050405020304" pitchFamily="18" charset="0"/>
              </a:rPr>
              <a:t>數量和</a:t>
            </a:r>
            <a:r>
              <a:rPr kumimoji="0" lang="en-US" altLang="zh-TW" dirty="0">
                <a:latin typeface="Times New Roman" panose="02020603050405020304" pitchFamily="18" charset="0"/>
              </a:rPr>
              <a:t>MUX cost</a:t>
            </a:r>
          </a:p>
          <a:p>
            <a:r>
              <a:rPr kumimoji="0" lang="en-US" altLang="zh-TW" dirty="0">
                <a:latin typeface="Times New Roman" panose="02020603050405020304" pitchFamily="18" charset="0"/>
              </a:rPr>
              <a:t>State registers, </a:t>
            </a:r>
            <a:r>
              <a:rPr kumimoji="0" lang="en-US" altLang="zh-TW">
                <a:latin typeface="Times New Roman" panose="02020603050405020304" pitchFamily="18" charset="0"/>
              </a:rPr>
              <a:t>state logic</a:t>
            </a:r>
            <a:endParaRPr kumimoji="0" lang="en-US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2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4B5194C6-3486-4124-84D4-32257D500B92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8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2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9BD1CB07-8054-412F-B3AF-B4CFA8CB7775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9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5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2036FCC6-974B-4276-8967-D46F59BD0CB6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10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3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E6E3049D-8CEB-49E9-9AEC-98EBDEEE8D14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11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83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 defTabSz="909638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defTabSz="90963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A8A6F613-51CD-4191-AEFC-CDA118D83A97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12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2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 baseline="0">
                <a:latin typeface="(使用中文字型)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6E8C72-A364-8485-F318-11F610C6F5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0536" y="15936"/>
            <a:ext cx="1511939" cy="1511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2005-2012 W. J. Dally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7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>
                <a:latin typeface="(使用中文字型)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NYCU.EE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Hsinchu,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Digital Circuits and Systems</a:t>
            </a:r>
            <a:b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</a:br>
            <a:r>
              <a:rPr lang="en-US" altLang="zh-TW" sz="440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Lecture 9 </a:t>
            </a:r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Factoring State Machines</a:t>
            </a:r>
            <a:endParaRPr lang="zh-TW" altLang="en-US" sz="2800" dirty="0">
              <a:latin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81290" y="5429264"/>
            <a:ext cx="7751214" cy="966782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Arial Unicode MS" pitchFamily="34" charset="-120"/>
                <a:cs typeface="Arial Unicode MS" pitchFamily="34" charset="-120"/>
              </a:rPr>
              <a:t>大的</a:t>
            </a:r>
            <a:r>
              <a:rPr lang="en-US" altLang="zh-TW" sz="1800" dirty="0">
                <a:latin typeface="Arial Unicode MS" pitchFamily="34" charset="-120"/>
                <a:cs typeface="Arial Unicode MS" pitchFamily="34" charset="-120"/>
              </a:rPr>
              <a:t>FSM</a:t>
            </a:r>
            <a:r>
              <a:rPr lang="zh-TW" altLang="en-US" sz="1800" dirty="0">
                <a:latin typeface="Arial Unicode MS" pitchFamily="34" charset="-120"/>
                <a:cs typeface="Arial Unicode MS" pitchFamily="34" charset="-120"/>
              </a:rPr>
              <a:t>要如何設計</a:t>
            </a:r>
            <a:r>
              <a:rPr lang="en-US" altLang="zh-TW" sz="1800" dirty="0">
                <a:latin typeface="Arial Unicode MS" pitchFamily="34" charset="-120"/>
                <a:cs typeface="Arial Unicode MS" pitchFamily="34" charset="-120"/>
              </a:rPr>
              <a:t>?</a:t>
            </a:r>
            <a:r>
              <a:rPr lang="zh-TW" altLang="en-US" sz="1800" dirty="0">
                <a:latin typeface="Arial Unicode MS" pitchFamily="34" charset="-120"/>
                <a:cs typeface="Arial Unicode MS" pitchFamily="34" charset="-120"/>
              </a:rPr>
              <a:t>若其中</a:t>
            </a:r>
            <a:r>
              <a:rPr lang="en-US" altLang="zh-TW" sz="1800" dirty="0">
                <a:latin typeface="Arial Unicode MS" pitchFamily="34" charset="-120"/>
                <a:cs typeface="Arial Unicode MS" pitchFamily="34" charset="-120"/>
              </a:rPr>
              <a:t>state</a:t>
            </a:r>
            <a:r>
              <a:rPr lang="zh-TW" altLang="en-US" sz="1800" dirty="0">
                <a:latin typeface="Arial Unicode MS" pitchFamily="34" charset="-120"/>
                <a:cs typeface="Arial Unicode MS" pitchFamily="34" charset="-120"/>
              </a:rPr>
              <a:t>變化有規則，可以把有規則的部分獨立</a:t>
            </a:r>
            <a:endParaRPr lang="en-US" altLang="zh-TW" sz="1800" dirty="0">
              <a:latin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38348" y="385762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Tian </a:t>
            </a:r>
            <a:r>
              <a:rPr lang="en-US" altLang="zh-TW" sz="2400" dirty="0" err="1"/>
              <a:t>Sheuan</a:t>
            </a:r>
            <a:r>
              <a:rPr lang="en-US" altLang="zh-TW" sz="2400" dirty="0"/>
              <a:t> Chang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9416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 </a:t>
            </a:r>
          </a:p>
        </p:txBody>
      </p:sp>
      <p:sp>
        <p:nvSpPr>
          <p:cNvPr id="2" name="矩形 1"/>
          <p:cNvSpPr/>
          <p:nvPr/>
        </p:nvSpPr>
        <p:spPr>
          <a:xfrm>
            <a:off x="479376" y="332656"/>
            <a:ext cx="5622940" cy="424731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Flash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out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in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 in triggers start of flash sequence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	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 out drives LED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out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 output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`SWIDTH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state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 current state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`SWIDTH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next1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 next state without reset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reg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tload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tsel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 timer inputs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 timer output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 instantiate state register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DFF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#(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`SWIDTH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state_reg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next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state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</a:rPr>
              <a:t>// instantiate timer: data path</a:t>
            </a:r>
          </a:p>
          <a:p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Timer1 timer</a:t>
            </a:r>
            <a:r>
              <a:rPr lang="da-DK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da-DK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rst</a:t>
            </a:r>
            <a:r>
              <a:rPr lang="da-DK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tload</a:t>
            </a:r>
            <a:r>
              <a:rPr lang="da-DK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tsel</a:t>
            </a:r>
            <a:r>
              <a:rPr lang="da-DK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done</a:t>
            </a:r>
            <a:r>
              <a:rPr lang="da-DK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da-DK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da-DK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02316" y="332656"/>
            <a:ext cx="6096000" cy="59093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always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@*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`S_OFF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tload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tsel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next1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</a:rPr>
              <a:t>, in ? `S_A : `S_OFF } 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tload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tsel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next1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done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</a:rPr>
              <a:t>done ? `S_B : `S_A } 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tload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tsel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next1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done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`S_B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`S_C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tload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tsel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next1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done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`S_C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tload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tsel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next1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done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tload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tsel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next1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done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`S_OFF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tload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tsel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next1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done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done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`S_OFF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endcase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dirty="0">
                <a:solidFill>
                  <a:srgbClr val="804000"/>
                </a:solidFill>
                <a:highlight>
                  <a:srgbClr val="FFFFFF"/>
                </a:highlight>
              </a:rPr>
              <a:t>`S_OFF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next1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</a:rPr>
              <a:t>endmodule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zh-TW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741639"/>
              </p:ext>
            </p:extLst>
          </p:nvPr>
        </p:nvGraphicFramePr>
        <p:xfrm>
          <a:off x="251553" y="4927352"/>
          <a:ext cx="5850763" cy="1319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007100" imgH="1358900" progId="Visio.Drawing.6">
                  <p:embed/>
                </p:oleObj>
              </mc:Choice>
              <mc:Fallback>
                <p:oleObj name="Visio" r:id="rId3" imgW="6007100" imgH="1358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53" y="4927352"/>
                        <a:ext cx="5850763" cy="1319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7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Waveforms from simulation of light-flasher FSM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511363"/>
              </p:ext>
            </p:extLst>
          </p:nvPr>
        </p:nvGraphicFramePr>
        <p:xfrm>
          <a:off x="1199456" y="2204864"/>
          <a:ext cx="90678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1209000" imgH="4813300" progId="Visio.Drawing.6">
                  <p:embed/>
                </p:oleObj>
              </mc:Choice>
              <mc:Fallback>
                <p:oleObj name="Visio" r:id="rId3" imgW="21209000" imgH="48133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2204864"/>
                        <a:ext cx="90678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351856" y="3178002"/>
            <a:ext cx="8915400" cy="642937"/>
          </a:xfrm>
          <a:prstGeom prst="rect">
            <a:avLst/>
          </a:prstGeom>
          <a:noFill/>
          <a:ln w="38100">
            <a:solidFill>
              <a:srgbClr val="CC000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4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Still redundancy in state diagram</a:t>
            </a:r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/>
        </p:nvGraphicFramePr>
        <p:xfrm>
          <a:off x="1990725" y="1047750"/>
          <a:ext cx="83058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007100" imgH="1358900" progId="Visio.Drawing.6">
                  <p:embed/>
                </p:oleObj>
              </mc:Choice>
              <mc:Fallback>
                <p:oleObj name="Visio" r:id="rId3" imgW="6007100" imgH="1358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1047750"/>
                        <a:ext cx="8305800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文字方塊 1"/>
          <p:cNvSpPr txBox="1">
            <a:spLocks noChangeArrowheads="1"/>
          </p:cNvSpPr>
          <p:nvPr/>
        </p:nvSpPr>
        <p:spPr bwMode="auto">
          <a:xfrm>
            <a:off x="595957" y="4141957"/>
            <a:ext cx="1173730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 dirty="0"/>
              <a:t>States A, C, E are similar</a:t>
            </a:r>
            <a:r>
              <a:rPr kumimoji="1" lang="zh-TW" altLang="en-US" dirty="0"/>
              <a:t> </a:t>
            </a:r>
            <a:r>
              <a:rPr kumimoji="1" lang="en-US" altLang="zh-TW" dirty="0"/>
              <a:t>(Flash on)</a:t>
            </a:r>
          </a:p>
          <a:p>
            <a:r>
              <a:rPr kumimoji="1" lang="en-US" altLang="zh-TW" dirty="0"/>
              <a:t>States B, D are similar    (Flash off)</a:t>
            </a:r>
          </a:p>
          <a:p>
            <a:r>
              <a:rPr kumimoji="1" lang="en-US" altLang="zh-TW" dirty="0"/>
              <a:t>Can we reduce the state number by looking into these similar features?</a:t>
            </a:r>
            <a:endParaRPr kumimoji="1"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67408" y="5387653"/>
            <a:ext cx="7562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還可以再化簡，除原來數</a:t>
            </a:r>
            <a:r>
              <a:rPr lang="en-US" altLang="zh-TW" dirty="0">
                <a:solidFill>
                  <a:srgbClr val="FF0000"/>
                </a:solidFill>
              </a:rPr>
              <a:t>on/off</a:t>
            </a:r>
            <a:r>
              <a:rPr lang="zh-TW" altLang="en-US" dirty="0">
                <a:solidFill>
                  <a:srgbClr val="FF0000"/>
                </a:solidFill>
              </a:rPr>
              <a:t> 的</a:t>
            </a:r>
            <a:r>
              <a:rPr lang="en-US" altLang="zh-TW" dirty="0">
                <a:solidFill>
                  <a:srgbClr val="FF0000"/>
                </a:solidFill>
              </a:rPr>
              <a:t>cycle</a:t>
            </a:r>
            <a:r>
              <a:rPr lang="zh-TW" altLang="en-US" dirty="0">
                <a:solidFill>
                  <a:srgbClr val="FF0000"/>
                </a:solidFill>
              </a:rPr>
              <a:t>數外，用另一個算剩下的</a:t>
            </a:r>
            <a:r>
              <a:rPr lang="en-US" altLang="zh-TW" dirty="0">
                <a:solidFill>
                  <a:srgbClr val="FF0000"/>
                </a:solidFill>
              </a:rPr>
              <a:t>flash </a:t>
            </a:r>
            <a:r>
              <a:rPr lang="zh-TW" altLang="en-US" dirty="0">
                <a:solidFill>
                  <a:srgbClr val="FF0000"/>
                </a:solidFill>
              </a:rPr>
              <a:t>個數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Double factored FSM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05C198-7DEC-9BE8-7A16-E7B81FD0EAD1}"/>
              </a:ext>
            </a:extLst>
          </p:cNvPr>
          <p:cNvSpPr txBox="1"/>
          <p:nvPr/>
        </p:nvSpPr>
        <p:spPr>
          <a:xfrm>
            <a:off x="3143672" y="3212976"/>
            <a:ext cx="2640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TW" sz="1800" i="1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On-Off-On-Off-On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75442C2-0651-F63D-5944-BA309F0E04CF}"/>
              </a:ext>
            </a:extLst>
          </p:cNvPr>
          <p:cNvSpPr txBox="1"/>
          <p:nvPr/>
        </p:nvSpPr>
        <p:spPr>
          <a:xfrm>
            <a:off x="6023992" y="3212976"/>
            <a:ext cx="3017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TW" sz="1800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On-Off-</a:t>
            </a:r>
            <a:r>
              <a:rPr lang="en-US" altLang="zh-TW" sz="1800" i="1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On-Off-On</a:t>
            </a:r>
          </a:p>
        </p:txBody>
      </p:sp>
    </p:spTree>
    <p:extLst>
      <p:ext uri="{BB962C8B-B14F-4D97-AF65-F5344CB8AC3E}">
        <p14:creationId xmlns:p14="http://schemas.microsoft.com/office/powerpoint/2010/main" val="307315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2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667000" y="1219200"/>
          <a:ext cx="6781800" cy="377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65400" imgH="1435100" progId="Visio.Drawing.6">
                  <p:embed/>
                </p:oleObj>
              </mc:Choice>
              <mc:Fallback>
                <p:oleObj name="Visio" r:id="rId3" imgW="2565400" imgH="14351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219200"/>
                        <a:ext cx="6781800" cy="377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Factor out “flash number”</a:t>
            </a:r>
          </a:p>
        </p:txBody>
      </p:sp>
      <p:sp>
        <p:nvSpPr>
          <p:cNvPr id="39940" name="文字方塊 1"/>
          <p:cNvSpPr txBox="1">
            <a:spLocks noChangeArrowheads="1"/>
          </p:cNvSpPr>
          <p:nvPr/>
        </p:nvSpPr>
        <p:spPr bwMode="auto">
          <a:xfrm>
            <a:off x="2370138" y="5565775"/>
            <a:ext cx="711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>
                <a:solidFill>
                  <a:srgbClr val="FF0000"/>
                </a:solidFill>
              </a:rPr>
              <a:t>Why factoring out? Speed and programmability.</a:t>
            </a:r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2DFB81A-68E2-7AC6-9672-11B66E3F73B6}"/>
              </a:ext>
            </a:extLst>
          </p:cNvPr>
          <p:cNvSpPr txBox="1"/>
          <p:nvPr/>
        </p:nvSpPr>
        <p:spPr>
          <a:xfrm>
            <a:off x="8904312" y="4149080"/>
            <a:ext cx="3017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TW" sz="1800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On-Off-</a:t>
            </a:r>
            <a:r>
              <a:rPr lang="en-US" altLang="zh-TW" sz="1800" i="1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On-Off-On</a:t>
            </a:r>
          </a:p>
        </p:txBody>
      </p:sp>
    </p:spTree>
    <p:extLst>
      <p:ext uri="{BB962C8B-B14F-4D97-AF65-F5344CB8AC3E}">
        <p14:creationId xmlns:p14="http://schemas.microsoft.com/office/powerpoint/2010/main" val="397675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681693"/>
              </p:ext>
            </p:extLst>
          </p:nvPr>
        </p:nvGraphicFramePr>
        <p:xfrm>
          <a:off x="626859" y="1408747"/>
          <a:ext cx="5715000" cy="268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97300" imgH="1790700" progId="Visio.Drawing.6">
                  <p:embed/>
                </p:oleObj>
              </mc:Choice>
              <mc:Fallback>
                <p:oleObj name="Visio" r:id="rId3" imgW="3797300" imgH="17907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59" y="1408747"/>
                        <a:ext cx="5715000" cy="268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074422"/>
              </p:ext>
            </p:extLst>
          </p:nvPr>
        </p:nvGraphicFramePr>
        <p:xfrm>
          <a:off x="7467600" y="1495925"/>
          <a:ext cx="47244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565400" imgH="1435100" progId="Visio.Drawing.6">
                  <p:embed/>
                </p:oleObj>
              </mc:Choice>
              <mc:Fallback>
                <p:oleObj name="Visio" r:id="rId5" imgW="2565400" imgH="14351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495925"/>
                        <a:ext cx="47244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State diagram of double-factored light flasher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79376" y="4869160"/>
            <a:ext cx="1070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Off: timer, counter load </a:t>
            </a:r>
            <a:r>
              <a:rPr lang="zh-TW" altLang="en-US" dirty="0"/>
              <a:t>要倒數的值 </a:t>
            </a:r>
            <a:r>
              <a:rPr lang="en-US" altLang="zh-TW" dirty="0"/>
              <a:t>(n-1: </a:t>
            </a:r>
            <a:r>
              <a:rPr lang="en-US" altLang="zh-TW" dirty="0" err="1"/>
              <a:t>e.g</a:t>
            </a:r>
            <a:r>
              <a:rPr lang="en-US" altLang="zh-TW" dirty="0"/>
              <a:t> 3 for four flashes)</a:t>
            </a:r>
          </a:p>
          <a:p>
            <a:r>
              <a:rPr lang="en-US" altLang="zh-TW" dirty="0"/>
              <a:t>FLASH: out =1 (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en-US" altLang="zh-TW" dirty="0"/>
              <a:t>), timer </a:t>
            </a:r>
            <a:r>
              <a:rPr lang="zh-TW" altLang="en-US" dirty="0"/>
              <a:t>開始倒數，</a:t>
            </a:r>
            <a:r>
              <a:rPr lang="en-US" altLang="zh-TW" dirty="0"/>
              <a:t>counter </a:t>
            </a:r>
            <a:r>
              <a:rPr lang="zh-TW" altLang="en-US" dirty="0"/>
              <a:t>不數，數到最後一個</a:t>
            </a:r>
            <a:r>
              <a:rPr lang="en-US" altLang="zh-TW" dirty="0"/>
              <a:t>cycle, </a:t>
            </a:r>
            <a:r>
              <a:rPr lang="en-US" altLang="zh-TW" dirty="0" err="1"/>
              <a:t>tdone</a:t>
            </a:r>
            <a:r>
              <a:rPr lang="en-US" altLang="zh-TW" dirty="0"/>
              <a:t> = 1, </a:t>
            </a:r>
            <a:r>
              <a:rPr lang="zh-TW" altLang="en-US" dirty="0"/>
              <a:t>看</a:t>
            </a:r>
            <a:r>
              <a:rPr lang="en-US" altLang="zh-TW" dirty="0" err="1"/>
              <a:t>cdone</a:t>
            </a:r>
            <a:r>
              <a:rPr lang="zh-TW" altLang="en-US" dirty="0"/>
              <a:t>值進入</a:t>
            </a:r>
            <a:r>
              <a:rPr lang="en-US" altLang="zh-TW" dirty="0"/>
              <a:t>space </a:t>
            </a:r>
            <a:r>
              <a:rPr lang="zh-TW" altLang="en-US" dirty="0"/>
              <a:t>或</a:t>
            </a:r>
            <a:r>
              <a:rPr lang="en-US" altLang="zh-TW" dirty="0"/>
              <a:t>off</a:t>
            </a:r>
          </a:p>
          <a:p>
            <a:r>
              <a:rPr lang="en-US" altLang="zh-TW" dirty="0"/>
              <a:t>SPACE: out = 0 (</a:t>
            </a:r>
            <a:r>
              <a:rPr lang="en-US" altLang="zh-TW" dirty="0">
                <a:solidFill>
                  <a:srgbClr val="FF0000"/>
                </a:solidFill>
              </a:rPr>
              <a:t>off</a:t>
            </a:r>
            <a:r>
              <a:rPr lang="en-US" altLang="zh-TW" dirty="0"/>
              <a:t>), timer </a:t>
            </a:r>
            <a:r>
              <a:rPr lang="zh-TW" altLang="en-US" dirty="0"/>
              <a:t>開始倒數，</a:t>
            </a:r>
            <a:r>
              <a:rPr lang="en-US" altLang="zh-TW" dirty="0"/>
              <a:t>counter </a:t>
            </a:r>
            <a:r>
              <a:rPr lang="zh-TW" altLang="en-US" dirty="0"/>
              <a:t>不數，數到最後一個</a:t>
            </a:r>
            <a:r>
              <a:rPr lang="en-US" altLang="zh-TW" dirty="0"/>
              <a:t>cycle, </a:t>
            </a:r>
            <a:r>
              <a:rPr lang="en-US" altLang="zh-TW" dirty="0" err="1"/>
              <a:t>tdone</a:t>
            </a:r>
            <a:r>
              <a:rPr lang="en-US" altLang="zh-TW" dirty="0"/>
              <a:t> = 1, counter-1 </a:t>
            </a:r>
            <a:r>
              <a:rPr lang="zh-TW" altLang="en-US" dirty="0"/>
              <a:t>，進入</a:t>
            </a:r>
            <a:r>
              <a:rPr lang="en-US" altLang="zh-TW" dirty="0"/>
              <a:t>FLASH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A2DB2F-6352-AE56-352A-F71A283FECA5}"/>
              </a:ext>
            </a:extLst>
          </p:cNvPr>
          <p:cNvSpPr txBox="1"/>
          <p:nvPr/>
        </p:nvSpPr>
        <p:spPr>
          <a:xfrm>
            <a:off x="2423592" y="4221088"/>
            <a:ext cx="3017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US" altLang="zh-TW" sz="1800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On-Off-</a:t>
            </a:r>
            <a:r>
              <a:rPr lang="en-US" altLang="zh-TW" sz="1800" i="1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On-Off-On</a:t>
            </a:r>
          </a:p>
        </p:txBody>
      </p:sp>
    </p:spTree>
    <p:extLst>
      <p:ext uri="{BB962C8B-B14F-4D97-AF65-F5344CB8AC3E}">
        <p14:creationId xmlns:p14="http://schemas.microsoft.com/office/powerpoint/2010/main" val="26150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ChangeArrowheads="1"/>
          </p:cNvSpPr>
          <p:nvPr/>
        </p:nvSpPr>
        <p:spPr bwMode="auto">
          <a:xfrm>
            <a:off x="1631504" y="342590"/>
            <a:ext cx="102108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module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Flash2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in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out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input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in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in triggers start of flash sequence</a:t>
            </a: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output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out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       </a:t>
            </a:r>
            <a:r>
              <a:rPr lang="en-US" altLang="zh-TW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out drives LED</a:t>
            </a: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reg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out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</a:t>
            </a:r>
            <a:r>
              <a:rPr lang="en-US" altLang="zh-TW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output</a:t>
            </a: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wire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200" b="0" dirty="0">
                <a:solidFill>
                  <a:srgbClr val="804000"/>
                </a:solidFill>
                <a:highlight>
                  <a:srgbClr val="FFFFFF"/>
                </a:highlight>
              </a:rPr>
              <a:t>`XWIDTH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state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current state</a:t>
            </a: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reg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altLang="zh-TW" sz="1200" b="0" dirty="0">
                <a:solidFill>
                  <a:srgbClr val="804000"/>
                </a:solidFill>
                <a:highlight>
                  <a:srgbClr val="FFFFFF"/>
                </a:highlight>
              </a:rPr>
              <a:t>`XWIDTH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TW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next1 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next state without reset</a:t>
            </a: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reg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tload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tsel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cload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cdec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timer and </a:t>
            </a:r>
            <a:r>
              <a:rPr lang="en-US" altLang="zh-TW" sz="12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countr</a:t>
            </a:r>
            <a:r>
              <a:rPr lang="en-US" altLang="zh-TW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 inputs</a:t>
            </a: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wire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tdone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cdone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altLang="zh-TW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timer and counter outputs</a:t>
            </a:r>
          </a:p>
          <a:p>
            <a:endParaRPr lang="zh-TW" alt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instantiate state register</a:t>
            </a: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DFF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#(</a:t>
            </a:r>
            <a:r>
              <a:rPr lang="en-US" altLang="zh-TW" sz="1200" b="0" dirty="0">
                <a:solidFill>
                  <a:srgbClr val="804000"/>
                </a:solidFill>
                <a:highlight>
                  <a:srgbClr val="FFFFFF"/>
                </a:highlight>
              </a:rPr>
              <a:t>`XWIDTH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state_reg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next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state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instantiate timer and counter</a:t>
            </a: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Timer1   timer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tload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tsel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tdone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Counter1 counter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clk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cload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cdec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cdone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always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@(*)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begin</a:t>
            </a:r>
            <a:endParaRPr lang="en-US" altLang="zh-TW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state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200" b="0" dirty="0">
                <a:solidFill>
                  <a:srgbClr val="804000"/>
                </a:solidFill>
                <a:highlight>
                  <a:srgbClr val="FFFFFF"/>
                </a:highlight>
              </a:rPr>
              <a:t>`X_OFF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tload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tsel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cload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cdec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next1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1'b0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1'b0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in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804000"/>
                </a:solidFill>
                <a:highlight>
                  <a:srgbClr val="FFFFFF"/>
                </a:highlight>
              </a:rPr>
              <a:t>`X_FLASH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804000"/>
                </a:solidFill>
                <a:highlight>
                  <a:srgbClr val="FFFFFF"/>
                </a:highlight>
              </a:rPr>
              <a:t>`X_OFF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200" b="0" dirty="0">
                <a:solidFill>
                  <a:srgbClr val="804000"/>
                </a:solidFill>
                <a:highlight>
                  <a:srgbClr val="FFFFFF"/>
                </a:highlight>
              </a:rPr>
              <a:t>`X_FLASH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:{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tload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tsel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cload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cdec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next1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tdone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1'b0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1'b0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1'b0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tdone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cdone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804000"/>
                </a:solidFill>
                <a:highlight>
                  <a:srgbClr val="FFFFFF"/>
                </a:highlight>
              </a:rPr>
              <a:t>`X_OFF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804000"/>
                </a:solidFill>
                <a:highlight>
                  <a:srgbClr val="FFFFFF"/>
                </a:highlight>
              </a:rPr>
              <a:t>`X_SPACE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804000"/>
                </a:solidFill>
                <a:highlight>
                  <a:srgbClr val="FFFFFF"/>
                </a:highlight>
              </a:rPr>
              <a:t>`X_FLASH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TW" sz="1200" b="0" dirty="0">
                <a:solidFill>
                  <a:srgbClr val="804000"/>
                </a:solidFill>
                <a:highlight>
                  <a:srgbClr val="FFFFFF"/>
                </a:highlight>
              </a:rPr>
              <a:t>`X_SPACE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:{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tload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tsel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cload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cdec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next1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TW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1'b0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tdone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1'b1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1'b0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tdone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tdone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804000"/>
                </a:solidFill>
                <a:highlight>
                  <a:srgbClr val="FFFFFF"/>
                </a:highlight>
              </a:rPr>
              <a:t>`X_FLASH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804000"/>
                </a:solidFill>
                <a:highlight>
                  <a:srgbClr val="FFFFFF"/>
                </a:highlight>
              </a:rPr>
              <a:t>`X_SPACE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TW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endcase</a:t>
            </a:r>
            <a:endParaRPr lang="en-US" altLang="zh-TW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endParaRPr lang="en-US" altLang="zh-TW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zh-TW" alt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</a:rPr>
              <a:t>assign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next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rst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b="0" dirty="0">
                <a:solidFill>
                  <a:srgbClr val="804000"/>
                </a:solidFill>
                <a:highlight>
                  <a:srgbClr val="FFFFFF"/>
                </a:highlight>
              </a:rPr>
              <a:t>`X_OFF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next1 </a:t>
            </a:r>
            <a:r>
              <a:rPr lang="en-US" altLang="zh-TW" sz="1200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TW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altLang="zh-TW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endmodule</a:t>
            </a:r>
            <a:r>
              <a:rPr lang="en-US" altLang="zh-TW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altLang="zh-TW" sz="1200" dirty="0">
              <a:ea typeface="MS PGothic" panose="020B0600070205080204" pitchFamily="34" charset="-128"/>
            </a:endParaRPr>
          </a:p>
        </p:txBody>
      </p:sp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 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91615"/>
              </p:ext>
            </p:extLst>
          </p:nvPr>
        </p:nvGraphicFramePr>
        <p:xfrm>
          <a:off x="7135416" y="2060848"/>
          <a:ext cx="4706888" cy="2213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97300" imgH="1790700" progId="Visio.Drawing.6">
                  <p:embed/>
                </p:oleObj>
              </mc:Choice>
              <mc:Fallback>
                <p:oleObj name="Visio" r:id="rId3" imgW="3797300" imgH="17907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416" y="2060848"/>
                        <a:ext cx="4706888" cy="2213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31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Waveforms from simulation of twice-factored light flasher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399649"/>
              </p:ext>
            </p:extLst>
          </p:nvPr>
        </p:nvGraphicFramePr>
        <p:xfrm>
          <a:off x="1199456" y="2276872"/>
          <a:ext cx="8763000" cy="299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370800" imgH="6972300" progId="Visio.Drawing.6">
                  <p:embed/>
                </p:oleObj>
              </mc:Choice>
              <mc:Fallback>
                <p:oleObj name="Visio" r:id="rId3" imgW="20370800" imgH="69723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2276872"/>
                        <a:ext cx="8763000" cy="299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1351856" y="4681935"/>
            <a:ext cx="8767763" cy="593725"/>
          </a:xfrm>
          <a:prstGeom prst="rect">
            <a:avLst/>
          </a:prstGeom>
          <a:noFill/>
          <a:ln w="38100">
            <a:solidFill>
              <a:srgbClr val="FF660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351856" y="3202385"/>
            <a:ext cx="8767763" cy="595312"/>
          </a:xfrm>
          <a:prstGeom prst="rect">
            <a:avLst/>
          </a:prstGeom>
          <a:noFill/>
          <a:ln w="38100">
            <a:solidFill>
              <a:srgbClr val="FF6600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23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Modifying the light flasher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TW" dirty="0"/>
              <a:t>Making the light’s “on” state last 7 cycles</a:t>
            </a:r>
          </a:p>
          <a:p>
            <a:pPr>
              <a:buFontTx/>
              <a:buNone/>
            </a:pPr>
            <a:endParaRPr kumimoji="0" lang="en-US" altLang="zh-TW" dirty="0"/>
          </a:p>
          <a:p>
            <a:r>
              <a:rPr kumimoji="0" lang="en-US" altLang="zh-TW" dirty="0"/>
              <a:t>Adding 2 more “on” states</a:t>
            </a:r>
          </a:p>
          <a:p>
            <a:endParaRPr kumimoji="0" lang="en-US" altLang="zh-TW" dirty="0"/>
          </a:p>
          <a:p>
            <a:r>
              <a:rPr kumimoji="0" lang="en-US" altLang="zh-TW" dirty="0"/>
              <a:t>The 3</a:t>
            </a:r>
            <a:r>
              <a:rPr kumimoji="0" lang="en-US" altLang="zh-TW" baseline="30000" dirty="0"/>
              <a:t>rd</a:t>
            </a:r>
            <a:r>
              <a:rPr kumimoji="0" lang="en-US" altLang="zh-TW" dirty="0"/>
              <a:t> “on” lasts 15 cycles</a:t>
            </a:r>
          </a:p>
          <a:p>
            <a:endParaRPr kumimoji="0" lang="en-US" altLang="zh-TW" dirty="0"/>
          </a:p>
          <a:p>
            <a:r>
              <a:rPr kumimoji="0" lang="en-US" altLang="zh-TW" dirty="0"/>
              <a:t>Making the light flash 206 times, which each flash lasting an arbitrary, predetermined number of cycles</a:t>
            </a:r>
          </a:p>
          <a:p>
            <a:endParaRPr kumimoji="0" lang="en-US" altLang="zh-TW" dirty="0"/>
          </a:p>
        </p:txBody>
      </p:sp>
      <p:sp>
        <p:nvSpPr>
          <p:cNvPr id="48132" name="文字方塊 1"/>
          <p:cNvSpPr txBox="1">
            <a:spLocks noChangeArrowheads="1"/>
          </p:cNvSpPr>
          <p:nvPr/>
        </p:nvSpPr>
        <p:spPr bwMode="auto">
          <a:xfrm>
            <a:off x="839416" y="5576888"/>
            <a:ext cx="8650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 dirty="0">
                <a:solidFill>
                  <a:srgbClr val="FF0000"/>
                </a:solidFill>
              </a:rPr>
              <a:t>Exercise: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use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the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previous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example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to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meet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these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zh-TW" altLang="zh-TW" dirty="0">
                <a:solidFill>
                  <a:srgbClr val="FF0000"/>
                </a:solidFill>
              </a:rPr>
              <a:t>r</a:t>
            </a:r>
            <a:r>
              <a:rPr kumimoji="1" lang="en-US" altLang="zh-TW" dirty="0" err="1">
                <a:solidFill>
                  <a:srgbClr val="FF0000"/>
                </a:solidFill>
              </a:rPr>
              <a:t>equirements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by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changing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parameters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from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the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 err="1">
                <a:solidFill>
                  <a:srgbClr val="FF0000"/>
                </a:solidFill>
              </a:rPr>
              <a:t>datapaths</a:t>
            </a:r>
            <a:r>
              <a:rPr kumimoji="1" lang="en-US" altLang="zh-TW" dirty="0">
                <a:solidFill>
                  <a:srgbClr val="FF0000"/>
                </a:solidFill>
              </a:rPr>
              <a:t>.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1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Traffic light controller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81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Cynical view of lecture up to now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TW"/>
              <a:t>All we’ve done is build a counter with three subfields</a:t>
            </a:r>
          </a:p>
          <a:p>
            <a:pPr lvl="1"/>
            <a:r>
              <a:rPr kumimoji="0" lang="en-US" altLang="zh-TW"/>
              <a:t>Each field increments when previous field “wraps”</a:t>
            </a:r>
          </a:p>
          <a:p>
            <a:pPr lvl="1"/>
            <a:r>
              <a:rPr kumimoji="0" lang="en-US" altLang="zh-TW"/>
              <a:t>Most significant field is count</a:t>
            </a:r>
          </a:p>
          <a:p>
            <a:pPr lvl="1"/>
            <a:r>
              <a:rPr kumimoji="0" lang="en-US" altLang="zh-TW"/>
              <a:t>Next is on/off</a:t>
            </a:r>
          </a:p>
          <a:p>
            <a:pPr lvl="1"/>
            <a:r>
              <a:rPr kumimoji="0" lang="en-US" altLang="zh-TW"/>
              <a:t>Least is timer</a:t>
            </a:r>
          </a:p>
          <a:p>
            <a:pPr lvl="1"/>
            <a:endParaRPr kumimoji="0" lang="en-US" altLang="zh-TW"/>
          </a:p>
          <a:p>
            <a:r>
              <a:rPr kumimoji="0" lang="en-US" altLang="zh-TW"/>
              <a:t>Lets look at a less trivial problem</a:t>
            </a:r>
          </a:p>
        </p:txBody>
      </p:sp>
    </p:spTree>
    <p:extLst>
      <p:ext uri="{BB962C8B-B14F-4D97-AF65-F5344CB8AC3E}">
        <p14:creationId xmlns:p14="http://schemas.microsoft.com/office/powerpoint/2010/main" val="234488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[Dally Ch.17]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Light flasher</a:t>
            </a:r>
          </a:p>
          <a:p>
            <a:r>
              <a:rPr lang="en-US" altLang="zh-TW" dirty="0"/>
              <a:t>Traffic light 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56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Specification Of A New Traffic-Light Controller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TW" dirty="0"/>
              <a:t>Inputs: </a:t>
            </a:r>
            <a:r>
              <a:rPr kumimoji="0" lang="en-US" altLang="zh-TW" dirty="0" err="1">
                <a:solidFill>
                  <a:srgbClr val="0000FF"/>
                </a:solidFill>
              </a:rPr>
              <a:t>car_ew</a:t>
            </a:r>
            <a:r>
              <a:rPr kumimoji="0" lang="en-US" altLang="zh-TW" dirty="0">
                <a:solidFill>
                  <a:srgbClr val="0000FF"/>
                </a:solidFill>
              </a:rPr>
              <a:t>, </a:t>
            </a:r>
            <a:r>
              <a:rPr kumimoji="0" lang="en-US" altLang="zh-TW" dirty="0" err="1">
                <a:solidFill>
                  <a:srgbClr val="0000FF"/>
                </a:solidFill>
              </a:rPr>
              <a:t>car_lt</a:t>
            </a:r>
            <a:r>
              <a:rPr kumimoji="0" lang="zh-TW" altLang="en-US" dirty="0">
                <a:solidFill>
                  <a:srgbClr val="0000FF"/>
                </a:solidFill>
              </a:rPr>
              <a:t> 東西向，左轉車輛</a:t>
            </a:r>
            <a:endParaRPr kumimoji="0" lang="en-US" altLang="zh-TW" dirty="0"/>
          </a:p>
          <a:p>
            <a:r>
              <a:rPr kumimoji="0" lang="en-US" altLang="zh-TW" dirty="0"/>
              <a:t>Outputs: </a:t>
            </a:r>
            <a:r>
              <a:rPr kumimoji="0" lang="en-US" altLang="zh-TW" dirty="0" err="1">
                <a:solidFill>
                  <a:srgbClr val="0000FF"/>
                </a:solidFill>
              </a:rPr>
              <a:t>nsgyr</a:t>
            </a:r>
            <a:r>
              <a:rPr kumimoji="0" lang="en-US" altLang="zh-TW" dirty="0">
                <a:solidFill>
                  <a:srgbClr val="0000FF"/>
                </a:solidFill>
              </a:rPr>
              <a:t> </a:t>
            </a:r>
            <a:r>
              <a:rPr kumimoji="0" lang="en-US" altLang="zh-TW" dirty="0" err="1">
                <a:solidFill>
                  <a:srgbClr val="0000FF"/>
                </a:solidFill>
              </a:rPr>
              <a:t>ewgyr</a:t>
            </a:r>
            <a:r>
              <a:rPr kumimoji="0" lang="en-US" altLang="zh-TW" dirty="0">
                <a:solidFill>
                  <a:srgbClr val="0000FF"/>
                </a:solidFill>
              </a:rPr>
              <a:t> </a:t>
            </a:r>
            <a:r>
              <a:rPr kumimoji="0" lang="en-US" altLang="zh-TW" dirty="0" err="1">
                <a:solidFill>
                  <a:srgbClr val="0000FF"/>
                </a:solidFill>
              </a:rPr>
              <a:t>ltgyr</a:t>
            </a:r>
            <a:r>
              <a:rPr kumimoji="0" lang="zh-TW" altLang="en-US" dirty="0">
                <a:solidFill>
                  <a:srgbClr val="0000FF"/>
                </a:solidFill>
              </a:rPr>
              <a:t> 南北向，</a:t>
            </a:r>
            <a:r>
              <a:rPr lang="zh-TW" altLang="en-US" dirty="0">
                <a:solidFill>
                  <a:srgbClr val="0000FF"/>
                </a:solidFill>
              </a:rPr>
              <a:t>東西向，左轉燈號</a:t>
            </a:r>
            <a:endParaRPr kumimoji="0" lang="en-US" altLang="zh-TW" dirty="0"/>
          </a:p>
          <a:p>
            <a:r>
              <a:rPr kumimoji="0" lang="en-US" altLang="zh-TW" dirty="0"/>
              <a:t>Operation:</a:t>
            </a:r>
          </a:p>
          <a:p>
            <a:pPr lvl="1"/>
            <a:r>
              <a:rPr kumimoji="0" lang="en-US" altLang="zh-TW" dirty="0"/>
              <a:t>Default: green light for north-south road</a:t>
            </a:r>
          </a:p>
          <a:p>
            <a:pPr lvl="1"/>
            <a:r>
              <a:rPr kumimoji="0" lang="en-US" altLang="zh-TW" dirty="0"/>
              <a:t>If </a:t>
            </a:r>
            <a:r>
              <a:rPr kumimoji="0" lang="en-US" altLang="zh-TW" dirty="0" err="1"/>
              <a:t>car_lt</a:t>
            </a:r>
            <a:r>
              <a:rPr kumimoji="0" lang="en-US" altLang="zh-TW" dirty="0"/>
              <a:t>: green light for left-turn</a:t>
            </a:r>
          </a:p>
          <a:p>
            <a:pPr lvl="2"/>
            <a:r>
              <a:rPr kumimoji="0" lang="en-US" altLang="zh-TW" dirty="0"/>
              <a:t>If ~</a:t>
            </a:r>
            <a:r>
              <a:rPr kumimoji="0" lang="en-US" altLang="zh-TW" dirty="0" err="1"/>
              <a:t>car_lt</a:t>
            </a:r>
            <a:r>
              <a:rPr kumimoji="0" lang="en-US" altLang="zh-TW" dirty="0"/>
              <a:t> &amp; </a:t>
            </a:r>
            <a:r>
              <a:rPr kumimoji="0" lang="en-US" altLang="zh-TW" dirty="0" err="1"/>
              <a:t>car_ew</a:t>
            </a:r>
            <a:r>
              <a:rPr kumimoji="0" lang="en-US" altLang="zh-TW" dirty="0"/>
              <a:t>: green light for east-west road</a:t>
            </a:r>
          </a:p>
          <a:p>
            <a:pPr lvl="1"/>
            <a:r>
              <a:rPr kumimoji="0" lang="en-US" altLang="zh-TW" dirty="0"/>
              <a:t>Green light for left-turn and east-west roads stay on until either:</a:t>
            </a:r>
          </a:p>
          <a:p>
            <a:pPr lvl="2"/>
            <a:r>
              <a:rPr kumimoji="0" lang="en-US" altLang="zh-TW" dirty="0">
                <a:solidFill>
                  <a:srgbClr val="0000FF"/>
                </a:solidFill>
              </a:rPr>
              <a:t>No more cars, or</a:t>
            </a:r>
            <a:endParaRPr kumimoji="0" lang="en-US" altLang="zh-TW" dirty="0"/>
          </a:p>
          <a:p>
            <a:pPr lvl="2"/>
            <a:r>
              <a:rPr kumimoji="0" lang="en-US" altLang="zh-TW" dirty="0"/>
              <a:t>Green light timer expires</a:t>
            </a:r>
          </a:p>
          <a:p>
            <a:pPr lvl="1"/>
            <a:r>
              <a:rPr kumimoji="0" lang="en-US" altLang="zh-TW" dirty="0"/>
              <a:t>Each green, yellow, and red light stay on for a time interval</a:t>
            </a:r>
          </a:p>
          <a:p>
            <a:pPr lvl="1"/>
            <a:r>
              <a:rPr kumimoji="0" lang="en-US" altLang="zh-TW" dirty="0"/>
              <a:t>Lighting sequence: green -&gt; yellow -&gt; red</a:t>
            </a:r>
          </a:p>
          <a:p>
            <a:pPr>
              <a:buFontTx/>
              <a:buNone/>
            </a:pPr>
            <a:endParaRPr kumimoji="0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00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Number of states required by ‘flat’ machine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02656"/>
            <a:ext cx="10972800" cy="5672086"/>
          </a:xfrm>
        </p:spPr>
        <p:txBody>
          <a:bodyPr>
            <a:normAutofit/>
          </a:bodyPr>
          <a:lstStyle/>
          <a:p>
            <a:r>
              <a:rPr kumimoji="0" lang="en-US" altLang="zh-TW" dirty="0"/>
              <a:t>Sequences for NS, EW, LT (3)</a:t>
            </a:r>
          </a:p>
          <a:p>
            <a:r>
              <a:rPr kumimoji="0" lang="en-US" altLang="zh-TW" dirty="0"/>
              <a:t>States in each sequence Yellow, Red, Green (3)</a:t>
            </a:r>
          </a:p>
          <a:p>
            <a:r>
              <a:rPr kumimoji="0" lang="en-US" altLang="zh-TW" dirty="0"/>
              <a:t>Time in each state 9, 5, or 4 cycles (6)</a:t>
            </a:r>
          </a:p>
          <a:p>
            <a:r>
              <a:rPr kumimoji="0" lang="en-US" altLang="zh-TW" dirty="0"/>
              <a:t>Time remaining before return to NS (13)</a:t>
            </a:r>
          </a:p>
          <a:p>
            <a:r>
              <a:rPr kumimoji="0" lang="en-US" altLang="zh-TW" dirty="0"/>
              <a:t>Total states 3 x 3 x 6 x 13 = </a:t>
            </a:r>
            <a:r>
              <a:rPr kumimoji="0" lang="en-US" altLang="zh-TW" dirty="0">
                <a:solidFill>
                  <a:srgbClr val="FF0000"/>
                </a:solidFill>
              </a:rPr>
              <a:t>702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階層式看法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Sequences for NS, EW, LT (3)</a:t>
            </a:r>
          </a:p>
          <a:p>
            <a:pPr lvl="1"/>
            <a:r>
              <a:rPr lang="en-US" altLang="zh-TW" dirty="0"/>
              <a:t>States in each sequence Yellow, Red, Green (3)</a:t>
            </a:r>
          </a:p>
          <a:p>
            <a:pPr lvl="2"/>
            <a:r>
              <a:rPr lang="en-US" altLang="zh-TW" dirty="0"/>
              <a:t>Time in each state 9, 5, or 4 cycles (6)</a:t>
            </a:r>
          </a:p>
          <a:p>
            <a:r>
              <a:rPr lang="en-US" altLang="zh-TW" dirty="0"/>
              <a:t>Time remaining before return to NS (13)</a:t>
            </a:r>
          </a:p>
          <a:p>
            <a:endParaRPr kumimoji="0"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1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Block diagram of factored machine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900664"/>
              </p:ext>
            </p:extLst>
          </p:nvPr>
        </p:nvGraphicFramePr>
        <p:xfrm>
          <a:off x="609600" y="1628676"/>
          <a:ext cx="6248400" cy="480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65500" imgH="2590800" progId="Visio.Drawing.11">
                  <p:embed/>
                </p:oleObj>
              </mc:Choice>
              <mc:Fallback>
                <p:oleObj name="Visio" r:id="rId3" imgW="3365500" imgH="2590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28676"/>
                        <a:ext cx="6248400" cy="480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420813" y="1236564"/>
            <a:ext cx="1838325" cy="1358900"/>
          </a:xfrm>
          <a:prstGeom prst="rect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20813" y="1278819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Decide direction</a:t>
            </a:r>
            <a:endParaRPr lang="zh-TW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8211" y="451302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Time to force light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back to north south</a:t>
            </a:r>
            <a:endParaRPr lang="zh-TW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72064" y="2227570"/>
            <a:ext cx="5558408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TW" sz="28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Sequences for NS, EW, LT (3)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TW" sz="2400" dirty="0">
                <a:solidFill>
                  <a:srgbClr val="376092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States in each sequence Yellow, Red, Green (3)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TW" sz="2000" dirty="0">
                <a:solidFill>
                  <a:srgbClr val="4F6228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Time in each state 9, 5, or 4 cycles (6)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zh-TW" sz="2800" dirty="0">
                <a:solidFill>
                  <a:prstClr val="black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Time remaining before return to NS (13)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2999656" y="2060848"/>
            <a:ext cx="3858344" cy="53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663952" y="2996952"/>
            <a:ext cx="1512168" cy="103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5807968" y="3789040"/>
            <a:ext cx="1800200" cy="210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271779"/>
              </p:ext>
            </p:extLst>
          </p:nvPr>
        </p:nvGraphicFramePr>
        <p:xfrm>
          <a:off x="2351584" y="908720"/>
          <a:ext cx="514667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78100" imgH="2590800" progId="Visio.Drawing.6">
                  <p:embed/>
                </p:oleObj>
              </mc:Choice>
              <mc:Fallback>
                <p:oleObj name="Visio" r:id="rId3" imgW="2578100" imgH="2590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908720"/>
                        <a:ext cx="5146675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State diagram of master FSM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150295" y="6227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無車</a:t>
            </a:r>
          </a:p>
        </p:txBody>
      </p:sp>
      <p:cxnSp>
        <p:nvCxnSpPr>
          <p:cNvPr id="6" name="直線單箭頭接點 5"/>
          <p:cNvCxnSpPr>
            <a:stCxn id="3" idx="0"/>
          </p:cNvCxnSpPr>
          <p:nvPr/>
        </p:nvCxnSpPr>
        <p:spPr>
          <a:xfrm flipV="1">
            <a:off x="4473461" y="6090320"/>
            <a:ext cx="108882" cy="13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5374431" y="6090320"/>
            <a:ext cx="144016" cy="13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490605" y="62274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紅綠燈轉換</a:t>
            </a:r>
          </a:p>
        </p:txBody>
      </p:sp>
      <p:cxnSp>
        <p:nvCxnSpPr>
          <p:cNvPr id="12" name="直線單箭頭接點 11"/>
          <p:cNvCxnSpPr>
            <a:stCxn id="11" idx="0"/>
          </p:cNvCxnSpPr>
          <p:nvPr/>
        </p:nvCxnSpPr>
        <p:spPr>
          <a:xfrm flipV="1">
            <a:off x="3160019" y="6090320"/>
            <a:ext cx="582691" cy="13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310807" y="6379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綠燈逾時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6814592" y="2466270"/>
            <a:ext cx="2190813" cy="369332"/>
            <a:chOff x="7968209" y="2548150"/>
            <a:chExt cx="2190813" cy="369332"/>
          </a:xfrm>
        </p:grpSpPr>
        <p:sp>
          <p:nvSpPr>
            <p:cNvPr id="4" name="文字方塊 3"/>
            <p:cNvSpPr txBox="1"/>
            <p:nvPr/>
          </p:nvSpPr>
          <p:spPr>
            <a:xfrm>
              <a:off x="9051026" y="254815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方向燈號</a:t>
              </a:r>
            </a:p>
          </p:txBody>
        </p:sp>
        <p:cxnSp>
          <p:nvCxnSpPr>
            <p:cNvPr id="15" name="直線單箭頭接點 14"/>
            <p:cNvCxnSpPr/>
            <p:nvPr/>
          </p:nvCxnSpPr>
          <p:spPr>
            <a:xfrm flipH="1">
              <a:off x="7968209" y="2709043"/>
              <a:ext cx="1082817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/>
          <p:cNvSpPr txBox="1"/>
          <p:nvPr/>
        </p:nvSpPr>
        <p:spPr>
          <a:xfrm>
            <a:off x="118357" y="4744794"/>
            <a:ext cx="156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綠燈時間倒數</a:t>
            </a: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693911" y="4408875"/>
            <a:ext cx="2165303" cy="30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75AFA321-8CD6-55C4-A86D-B51D8CFF3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136" y="2996952"/>
            <a:ext cx="6504883" cy="182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9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ChangeArrowheads="1"/>
          </p:cNvSpPr>
          <p:nvPr/>
        </p:nvSpPr>
        <p:spPr bwMode="auto">
          <a:xfrm>
            <a:off x="555848" y="203200"/>
            <a:ext cx="7772400" cy="665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100" dirty="0">
                <a:ea typeface="MS PGothic" panose="020B0600070205080204" pitchFamily="34" charset="-128"/>
              </a:rPr>
              <a:t>//----------------------------------------------------------------------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//Master FSM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//  </a:t>
            </a:r>
            <a:r>
              <a:rPr lang="en-US" altLang="zh-TW" sz="1100" dirty="0" err="1">
                <a:solidFill>
                  <a:srgbClr val="FF0000"/>
                </a:solidFill>
                <a:ea typeface="MS PGothic" panose="020B0600070205080204" pitchFamily="34" charset="-128"/>
              </a:rPr>
              <a:t>car_ew</a:t>
            </a:r>
            <a:r>
              <a:rPr lang="en-US" altLang="zh-TW" sz="1100" dirty="0">
                <a:solidFill>
                  <a:srgbClr val="FF0000"/>
                </a:solidFill>
                <a:ea typeface="MS PGothic" panose="020B0600070205080204" pitchFamily="34" charset="-128"/>
              </a:rPr>
              <a:t> - car waiting on east-west road</a:t>
            </a:r>
          </a:p>
          <a:p>
            <a:r>
              <a:rPr lang="en-US" altLang="zh-TW" sz="1100" dirty="0">
                <a:solidFill>
                  <a:srgbClr val="FF0000"/>
                </a:solidFill>
                <a:ea typeface="MS PGothic" panose="020B0600070205080204" pitchFamily="34" charset="-128"/>
              </a:rPr>
              <a:t>//  </a:t>
            </a:r>
            <a:r>
              <a:rPr lang="en-US" altLang="zh-TW" sz="1100" dirty="0" err="1">
                <a:solidFill>
                  <a:srgbClr val="FF0000"/>
                </a:solidFill>
                <a:ea typeface="MS PGothic" panose="020B0600070205080204" pitchFamily="34" charset="-128"/>
              </a:rPr>
              <a:t>car_lt</a:t>
            </a:r>
            <a:r>
              <a:rPr lang="en-US" altLang="zh-TW" sz="1100" dirty="0">
                <a:solidFill>
                  <a:srgbClr val="FF0000"/>
                </a:solidFill>
                <a:ea typeface="MS PGothic" panose="020B0600070205080204" pitchFamily="34" charset="-128"/>
              </a:rPr>
              <a:t> - car waiting in left-turn lane</a:t>
            </a:r>
          </a:p>
          <a:p>
            <a:r>
              <a:rPr lang="en-US" altLang="zh-TW" sz="1100" dirty="0">
                <a:solidFill>
                  <a:srgbClr val="FF0000"/>
                </a:solidFill>
                <a:ea typeface="MS PGothic" panose="020B0600070205080204" pitchFamily="34" charset="-128"/>
              </a:rPr>
              <a:t>//  ok     - signal that it is ok to request a new direction</a:t>
            </a:r>
          </a:p>
          <a:p>
            <a:r>
              <a:rPr lang="en-US" altLang="zh-TW" sz="1100" dirty="0">
                <a:solidFill>
                  <a:srgbClr val="FF0000"/>
                </a:solidFill>
                <a:ea typeface="MS PGothic" panose="020B0600070205080204" pitchFamily="34" charset="-128"/>
              </a:rPr>
              <a:t>//  </a:t>
            </a:r>
            <a:r>
              <a:rPr lang="en-US" altLang="zh-TW" sz="1100" dirty="0" err="1">
                <a:solidFill>
                  <a:srgbClr val="FF0000"/>
                </a:solidFill>
                <a:ea typeface="MS PGothic" panose="020B0600070205080204" pitchFamily="34" charset="-128"/>
              </a:rPr>
              <a:t>dir</a:t>
            </a:r>
            <a:r>
              <a:rPr lang="en-US" altLang="zh-TW" sz="1100" dirty="0">
                <a:solidFill>
                  <a:srgbClr val="FF0000"/>
                </a:solidFill>
                <a:ea typeface="MS PGothic" panose="020B0600070205080204" pitchFamily="34" charset="-128"/>
              </a:rPr>
              <a:t>    - output signaling new requested direction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//----------------------------------------------------------------------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module </a:t>
            </a:r>
            <a:r>
              <a:rPr lang="en-US" altLang="zh-TW" sz="1100" dirty="0" err="1">
                <a:ea typeface="MS PGothic" panose="020B0600070205080204" pitchFamily="34" charset="-128"/>
              </a:rPr>
              <a:t>TLC_Master</a:t>
            </a:r>
            <a:r>
              <a:rPr lang="en-US" altLang="zh-TW" sz="1100" dirty="0">
                <a:ea typeface="MS PGothic" panose="020B0600070205080204" pitchFamily="34" charset="-128"/>
              </a:rPr>
              <a:t>(</a:t>
            </a:r>
            <a:r>
              <a:rPr lang="en-US" altLang="zh-TW" sz="1100" dirty="0" err="1">
                <a:ea typeface="MS PGothic" panose="020B0600070205080204" pitchFamily="34" charset="-128"/>
              </a:rPr>
              <a:t>clk</a:t>
            </a:r>
            <a:r>
              <a:rPr lang="en-US" altLang="zh-TW" sz="1100" dirty="0">
                <a:ea typeface="MS PGothic" panose="020B0600070205080204" pitchFamily="34" charset="-128"/>
              </a:rPr>
              <a:t>, </a:t>
            </a:r>
            <a:r>
              <a:rPr lang="en-US" altLang="zh-TW" sz="1100" dirty="0" err="1">
                <a:ea typeface="MS PGothic" panose="020B0600070205080204" pitchFamily="34" charset="-128"/>
              </a:rPr>
              <a:t>rst</a:t>
            </a:r>
            <a:r>
              <a:rPr lang="en-US" altLang="zh-TW" sz="1100" dirty="0">
                <a:ea typeface="MS PGothic" panose="020B0600070205080204" pitchFamily="34" charset="-128"/>
              </a:rPr>
              <a:t>, </a:t>
            </a:r>
            <a:r>
              <a:rPr lang="en-US" altLang="zh-TW" sz="1100" dirty="0" err="1">
                <a:ea typeface="MS PGothic" panose="020B0600070205080204" pitchFamily="34" charset="-128"/>
              </a:rPr>
              <a:t>car_ew</a:t>
            </a:r>
            <a:r>
              <a:rPr lang="en-US" altLang="zh-TW" sz="1100" dirty="0">
                <a:ea typeface="MS PGothic" panose="020B0600070205080204" pitchFamily="34" charset="-128"/>
              </a:rPr>
              <a:t>, </a:t>
            </a:r>
            <a:r>
              <a:rPr lang="en-US" altLang="zh-TW" sz="1100" dirty="0" err="1">
                <a:ea typeface="MS PGothic" panose="020B0600070205080204" pitchFamily="34" charset="-128"/>
              </a:rPr>
              <a:t>car_lt</a:t>
            </a:r>
            <a:r>
              <a:rPr lang="en-US" altLang="zh-TW" sz="1100" dirty="0">
                <a:ea typeface="MS PGothic" panose="020B0600070205080204" pitchFamily="34" charset="-128"/>
              </a:rPr>
              <a:t>, ok, </a:t>
            </a:r>
            <a:r>
              <a:rPr lang="en-US" altLang="zh-TW" sz="1100" dirty="0" err="1">
                <a:ea typeface="MS PGothic" panose="020B0600070205080204" pitchFamily="34" charset="-128"/>
              </a:rPr>
              <a:t>dir</a:t>
            </a:r>
            <a:r>
              <a:rPr lang="en-US" altLang="zh-TW" sz="1100" dirty="0">
                <a:ea typeface="MS PGothic" panose="020B0600070205080204" pitchFamily="34" charset="-128"/>
              </a:rPr>
              <a:t>) ;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input </a:t>
            </a:r>
            <a:r>
              <a:rPr lang="en-US" altLang="zh-TW" sz="1100" dirty="0" err="1">
                <a:ea typeface="MS PGothic" panose="020B0600070205080204" pitchFamily="34" charset="-128"/>
              </a:rPr>
              <a:t>clk</a:t>
            </a:r>
            <a:r>
              <a:rPr lang="en-US" altLang="zh-TW" sz="1100" dirty="0">
                <a:ea typeface="MS PGothic" panose="020B0600070205080204" pitchFamily="34" charset="-128"/>
              </a:rPr>
              <a:t>, </a:t>
            </a:r>
            <a:r>
              <a:rPr lang="en-US" altLang="zh-TW" sz="1100" dirty="0" err="1">
                <a:ea typeface="MS PGothic" panose="020B0600070205080204" pitchFamily="34" charset="-128"/>
              </a:rPr>
              <a:t>rst</a:t>
            </a:r>
            <a:r>
              <a:rPr lang="en-US" altLang="zh-TW" sz="1100" dirty="0">
                <a:ea typeface="MS PGothic" panose="020B0600070205080204" pitchFamily="34" charset="-128"/>
              </a:rPr>
              <a:t>, </a:t>
            </a:r>
            <a:r>
              <a:rPr lang="en-US" altLang="zh-TW" sz="1100" dirty="0" err="1">
                <a:ea typeface="MS PGothic" panose="020B0600070205080204" pitchFamily="34" charset="-128"/>
              </a:rPr>
              <a:t>car_ew</a:t>
            </a:r>
            <a:r>
              <a:rPr lang="en-US" altLang="zh-TW" sz="1100" dirty="0">
                <a:ea typeface="MS PGothic" panose="020B0600070205080204" pitchFamily="34" charset="-128"/>
              </a:rPr>
              <a:t>, </a:t>
            </a:r>
            <a:r>
              <a:rPr lang="en-US" altLang="zh-TW" sz="1100" dirty="0" err="1">
                <a:ea typeface="MS PGothic" panose="020B0600070205080204" pitchFamily="34" charset="-128"/>
              </a:rPr>
              <a:t>car_lt</a:t>
            </a:r>
            <a:r>
              <a:rPr lang="en-US" altLang="zh-TW" sz="1100" dirty="0">
                <a:ea typeface="MS PGothic" panose="020B0600070205080204" pitchFamily="34" charset="-128"/>
              </a:rPr>
              <a:t>, ok ;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output [1:0] </a:t>
            </a:r>
            <a:r>
              <a:rPr lang="en-US" altLang="zh-TW" sz="1100" dirty="0" err="1">
                <a:ea typeface="MS PGothic" panose="020B0600070205080204" pitchFamily="34" charset="-128"/>
              </a:rPr>
              <a:t>dir</a:t>
            </a:r>
            <a:r>
              <a:rPr lang="en-US" altLang="zh-TW" sz="1100" dirty="0">
                <a:ea typeface="MS PGothic" panose="020B0600070205080204" pitchFamily="34" charset="-128"/>
              </a:rPr>
              <a:t> ;</a:t>
            </a:r>
          </a:p>
          <a:p>
            <a:endParaRPr lang="en-US" altLang="zh-TW" sz="1100" dirty="0">
              <a:ea typeface="MS PGothic" panose="020B0600070205080204" pitchFamily="34" charset="-128"/>
            </a:endParaRPr>
          </a:p>
          <a:p>
            <a:r>
              <a:rPr lang="en-US" altLang="zh-TW" sz="1100" dirty="0">
                <a:ea typeface="MS PGothic" panose="020B0600070205080204" pitchFamily="34" charset="-128"/>
              </a:rPr>
              <a:t>  wire [`MWIDTH-1:0] state, next ; // current state and next state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</a:t>
            </a:r>
            <a:r>
              <a:rPr lang="en-US" altLang="zh-TW" sz="1100" dirty="0" err="1">
                <a:ea typeface="MS PGothic" panose="020B0600070205080204" pitchFamily="34" charset="-128"/>
              </a:rPr>
              <a:t>reg</a:t>
            </a:r>
            <a:r>
              <a:rPr lang="en-US" altLang="zh-TW" sz="1100" dirty="0">
                <a:ea typeface="MS PGothic" panose="020B0600070205080204" pitchFamily="34" charset="-128"/>
              </a:rPr>
              <a:t>  [`MWIDTH-1:0] next1 ;       // next state without reset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</a:t>
            </a:r>
            <a:r>
              <a:rPr lang="en-US" altLang="zh-TW" sz="1100" dirty="0" err="1">
                <a:ea typeface="MS PGothic" panose="020B0600070205080204" pitchFamily="34" charset="-128"/>
              </a:rPr>
              <a:t>reg</a:t>
            </a:r>
            <a:r>
              <a:rPr lang="en-US" altLang="zh-TW" sz="1100" dirty="0">
                <a:ea typeface="MS PGothic" panose="020B0600070205080204" pitchFamily="34" charset="-128"/>
              </a:rPr>
              <a:t>  </a:t>
            </a:r>
            <a:r>
              <a:rPr lang="en-US" altLang="zh-TW" sz="1100" dirty="0" err="1">
                <a:ea typeface="MS PGothic" panose="020B0600070205080204" pitchFamily="34" charset="-128"/>
              </a:rPr>
              <a:t>tload</a:t>
            </a:r>
            <a:r>
              <a:rPr lang="en-US" altLang="zh-TW" sz="1100" dirty="0">
                <a:ea typeface="MS PGothic" panose="020B0600070205080204" pitchFamily="34" charset="-128"/>
              </a:rPr>
              <a:t> ;                     // timer load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</a:t>
            </a:r>
            <a:r>
              <a:rPr lang="en-US" altLang="zh-TW" sz="1100" dirty="0" err="1">
                <a:ea typeface="MS PGothic" panose="020B0600070205080204" pitchFamily="34" charset="-128"/>
              </a:rPr>
              <a:t>reg</a:t>
            </a:r>
            <a:r>
              <a:rPr lang="en-US" altLang="zh-TW" sz="1100" dirty="0">
                <a:ea typeface="MS PGothic" panose="020B0600070205080204" pitchFamily="34" charset="-128"/>
              </a:rPr>
              <a:t>  [1:0] </a:t>
            </a:r>
            <a:r>
              <a:rPr lang="en-US" altLang="zh-TW" sz="1100" dirty="0" err="1">
                <a:ea typeface="MS PGothic" panose="020B0600070205080204" pitchFamily="34" charset="-128"/>
              </a:rPr>
              <a:t>dir</a:t>
            </a:r>
            <a:r>
              <a:rPr lang="en-US" altLang="zh-TW" sz="1100" dirty="0">
                <a:ea typeface="MS PGothic" panose="020B0600070205080204" pitchFamily="34" charset="-128"/>
              </a:rPr>
              <a:t> ;                 // direction output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wire </a:t>
            </a:r>
            <a:r>
              <a:rPr lang="en-US" altLang="zh-TW" sz="1100" dirty="0" err="1">
                <a:ea typeface="MS PGothic" panose="020B0600070205080204" pitchFamily="34" charset="-128"/>
              </a:rPr>
              <a:t>tdone</a:t>
            </a:r>
            <a:r>
              <a:rPr lang="en-US" altLang="zh-TW" sz="1100" dirty="0">
                <a:ea typeface="MS PGothic" panose="020B0600070205080204" pitchFamily="34" charset="-128"/>
              </a:rPr>
              <a:t> ;                     // timer completion</a:t>
            </a:r>
          </a:p>
          <a:p>
            <a:endParaRPr lang="en-US" altLang="zh-TW" sz="1100" dirty="0">
              <a:ea typeface="MS PGothic" panose="020B0600070205080204" pitchFamily="34" charset="-128"/>
            </a:endParaRPr>
          </a:p>
          <a:p>
            <a:r>
              <a:rPr lang="en-US" altLang="zh-TW" sz="1100" dirty="0">
                <a:ea typeface="MS PGothic" panose="020B0600070205080204" pitchFamily="34" charset="-128"/>
              </a:rPr>
              <a:t>  // instantiate state register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DFF #(`MWIDTH) </a:t>
            </a:r>
            <a:r>
              <a:rPr lang="en-US" altLang="zh-TW" sz="1100" dirty="0" err="1">
                <a:ea typeface="MS PGothic" panose="020B0600070205080204" pitchFamily="34" charset="-128"/>
              </a:rPr>
              <a:t>state_reg</a:t>
            </a:r>
            <a:r>
              <a:rPr lang="en-US" altLang="zh-TW" sz="1100" dirty="0">
                <a:ea typeface="MS PGothic" panose="020B0600070205080204" pitchFamily="34" charset="-128"/>
              </a:rPr>
              <a:t>(</a:t>
            </a:r>
            <a:r>
              <a:rPr lang="en-US" altLang="zh-TW" sz="1100" dirty="0" err="1">
                <a:ea typeface="MS PGothic" panose="020B0600070205080204" pitchFamily="34" charset="-128"/>
              </a:rPr>
              <a:t>clk</a:t>
            </a:r>
            <a:r>
              <a:rPr lang="en-US" altLang="zh-TW" sz="1100" dirty="0">
                <a:ea typeface="MS PGothic" panose="020B0600070205080204" pitchFamily="34" charset="-128"/>
              </a:rPr>
              <a:t>, next, state) ;</a:t>
            </a:r>
          </a:p>
          <a:p>
            <a:endParaRPr lang="en-US" altLang="zh-TW" sz="1100" dirty="0">
              <a:ea typeface="MS PGothic" panose="020B0600070205080204" pitchFamily="34" charset="-128"/>
            </a:endParaRPr>
          </a:p>
          <a:p>
            <a:r>
              <a:rPr lang="en-US" altLang="zh-TW" sz="1100" dirty="0">
                <a:ea typeface="MS PGothic" panose="020B0600070205080204" pitchFamily="34" charset="-128"/>
              </a:rPr>
              <a:t>  // instantiate timer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</a:t>
            </a:r>
            <a:r>
              <a:rPr lang="en-US" altLang="zh-TW" sz="1100" dirty="0">
                <a:solidFill>
                  <a:srgbClr val="FF0000"/>
                </a:solidFill>
                <a:ea typeface="MS PGothic" panose="020B0600070205080204" pitchFamily="34" charset="-128"/>
              </a:rPr>
              <a:t> Timer #(`TWIDTH) timer(</a:t>
            </a:r>
            <a:r>
              <a:rPr lang="en-US" altLang="zh-TW" sz="1100" dirty="0" err="1">
                <a:solidFill>
                  <a:srgbClr val="FF0000"/>
                </a:solidFill>
                <a:ea typeface="MS PGothic" panose="020B0600070205080204" pitchFamily="34" charset="-128"/>
              </a:rPr>
              <a:t>clk</a:t>
            </a:r>
            <a:r>
              <a:rPr lang="en-US" altLang="zh-TW" sz="1100" dirty="0">
                <a:solidFill>
                  <a:srgbClr val="FF0000"/>
                </a:solidFill>
                <a:ea typeface="MS PGothic" panose="020B0600070205080204" pitchFamily="34" charset="-128"/>
              </a:rPr>
              <a:t>, </a:t>
            </a:r>
            <a:r>
              <a:rPr lang="en-US" altLang="zh-TW" sz="1100" dirty="0" err="1">
                <a:solidFill>
                  <a:srgbClr val="FF0000"/>
                </a:solidFill>
                <a:ea typeface="MS PGothic" panose="020B0600070205080204" pitchFamily="34" charset="-128"/>
              </a:rPr>
              <a:t>rst</a:t>
            </a:r>
            <a:r>
              <a:rPr lang="en-US" altLang="zh-TW" sz="1100" dirty="0">
                <a:solidFill>
                  <a:srgbClr val="FF0000"/>
                </a:solidFill>
                <a:ea typeface="MS PGothic" panose="020B0600070205080204" pitchFamily="34" charset="-128"/>
              </a:rPr>
              <a:t>, </a:t>
            </a:r>
            <a:r>
              <a:rPr lang="en-US" altLang="zh-TW" sz="1100" dirty="0" err="1">
                <a:solidFill>
                  <a:srgbClr val="FF0000"/>
                </a:solidFill>
                <a:ea typeface="MS PGothic" panose="020B0600070205080204" pitchFamily="34" charset="-128"/>
              </a:rPr>
              <a:t>tload</a:t>
            </a:r>
            <a:r>
              <a:rPr lang="en-US" altLang="zh-TW" sz="1100" dirty="0">
                <a:solidFill>
                  <a:srgbClr val="FF0000"/>
                </a:solidFill>
                <a:ea typeface="MS PGothic" panose="020B0600070205080204" pitchFamily="34" charset="-128"/>
              </a:rPr>
              <a:t>, `T_EXP, </a:t>
            </a:r>
            <a:r>
              <a:rPr lang="en-US" altLang="zh-TW" sz="1100" dirty="0" err="1">
                <a:solidFill>
                  <a:srgbClr val="FF0000"/>
                </a:solidFill>
                <a:ea typeface="MS PGothic" panose="020B0600070205080204" pitchFamily="34" charset="-128"/>
              </a:rPr>
              <a:t>tdone</a:t>
            </a:r>
            <a:r>
              <a:rPr lang="en-US" altLang="zh-TW" sz="1100" dirty="0">
                <a:solidFill>
                  <a:srgbClr val="FF0000"/>
                </a:solidFill>
                <a:ea typeface="MS PGothic" panose="020B0600070205080204" pitchFamily="34" charset="-128"/>
              </a:rPr>
              <a:t>) ;</a:t>
            </a:r>
          </a:p>
          <a:p>
            <a:endParaRPr lang="en-US" altLang="zh-TW" sz="1100" dirty="0">
              <a:ea typeface="MS PGothic" panose="020B0600070205080204" pitchFamily="34" charset="-128"/>
            </a:endParaRPr>
          </a:p>
          <a:p>
            <a:r>
              <a:rPr lang="en-US" altLang="zh-TW" sz="1100" dirty="0">
                <a:ea typeface="MS PGothic" panose="020B0600070205080204" pitchFamily="34" charset="-128"/>
              </a:rPr>
              <a:t>  always @(state or </a:t>
            </a:r>
            <a:r>
              <a:rPr lang="en-US" altLang="zh-TW" sz="1100" dirty="0" err="1">
                <a:ea typeface="MS PGothic" panose="020B0600070205080204" pitchFamily="34" charset="-128"/>
              </a:rPr>
              <a:t>rst</a:t>
            </a:r>
            <a:r>
              <a:rPr lang="en-US" altLang="zh-TW" sz="1100" dirty="0">
                <a:ea typeface="MS PGothic" panose="020B0600070205080204" pitchFamily="34" charset="-128"/>
              </a:rPr>
              <a:t> or </a:t>
            </a:r>
            <a:r>
              <a:rPr lang="en-US" altLang="zh-TW" sz="1100" dirty="0" err="1">
                <a:ea typeface="MS PGothic" panose="020B0600070205080204" pitchFamily="34" charset="-128"/>
              </a:rPr>
              <a:t>car_ew</a:t>
            </a:r>
            <a:r>
              <a:rPr lang="en-US" altLang="zh-TW" sz="1100" dirty="0">
                <a:ea typeface="MS PGothic" panose="020B0600070205080204" pitchFamily="34" charset="-128"/>
              </a:rPr>
              <a:t> or </a:t>
            </a:r>
            <a:r>
              <a:rPr lang="en-US" altLang="zh-TW" sz="1100" dirty="0" err="1">
                <a:ea typeface="MS PGothic" panose="020B0600070205080204" pitchFamily="34" charset="-128"/>
              </a:rPr>
              <a:t>car_lt</a:t>
            </a:r>
            <a:r>
              <a:rPr lang="en-US" altLang="zh-TW" sz="1100" dirty="0">
                <a:ea typeface="MS PGothic" panose="020B0600070205080204" pitchFamily="34" charset="-128"/>
              </a:rPr>
              <a:t> or ok or </a:t>
            </a:r>
            <a:r>
              <a:rPr lang="en-US" altLang="zh-TW" sz="1100" dirty="0" err="1">
                <a:ea typeface="MS PGothic" panose="020B0600070205080204" pitchFamily="34" charset="-128"/>
              </a:rPr>
              <a:t>tdone</a:t>
            </a:r>
            <a:r>
              <a:rPr lang="en-US" altLang="zh-TW" sz="1100" dirty="0">
                <a:ea typeface="MS PGothic" panose="020B0600070205080204" pitchFamily="34" charset="-128"/>
              </a:rPr>
              <a:t>) begin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  case(state) 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    `M_NS: {</a:t>
            </a:r>
            <a:r>
              <a:rPr lang="en-US" altLang="zh-TW" sz="1100" dirty="0" err="1">
                <a:ea typeface="MS PGothic" panose="020B0600070205080204" pitchFamily="34" charset="-128"/>
              </a:rPr>
              <a:t>dir</a:t>
            </a:r>
            <a:r>
              <a:rPr lang="en-US" altLang="zh-TW" sz="1100" dirty="0">
                <a:ea typeface="MS PGothic" panose="020B0600070205080204" pitchFamily="34" charset="-128"/>
              </a:rPr>
              <a:t>, </a:t>
            </a:r>
            <a:r>
              <a:rPr lang="en-US" altLang="zh-TW" sz="1100" dirty="0" err="1">
                <a:ea typeface="MS PGothic" panose="020B0600070205080204" pitchFamily="34" charset="-128"/>
              </a:rPr>
              <a:t>tload</a:t>
            </a:r>
            <a:r>
              <a:rPr lang="en-US" altLang="zh-TW" sz="1100" dirty="0">
                <a:ea typeface="MS PGothic" panose="020B0600070205080204" pitchFamily="34" charset="-128"/>
              </a:rPr>
              <a:t>, next1} = 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            {`M_NS, 1'b1, ok ? (</a:t>
            </a:r>
            <a:r>
              <a:rPr lang="en-US" altLang="zh-TW" sz="1100" dirty="0" err="1">
                <a:ea typeface="MS PGothic" panose="020B0600070205080204" pitchFamily="34" charset="-128"/>
              </a:rPr>
              <a:t>car_lt</a:t>
            </a:r>
            <a:r>
              <a:rPr lang="en-US" altLang="zh-TW" sz="1100" dirty="0">
                <a:ea typeface="MS PGothic" panose="020B0600070205080204" pitchFamily="34" charset="-128"/>
              </a:rPr>
              <a:t> ? `M_LT  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                                       : (</a:t>
            </a:r>
            <a:r>
              <a:rPr lang="en-US" altLang="zh-TW" sz="1100" dirty="0" err="1">
                <a:ea typeface="MS PGothic" panose="020B0600070205080204" pitchFamily="34" charset="-128"/>
              </a:rPr>
              <a:t>car_ew</a:t>
            </a:r>
            <a:r>
              <a:rPr lang="en-US" altLang="zh-TW" sz="1100" dirty="0">
                <a:ea typeface="MS PGothic" panose="020B0600070205080204" pitchFamily="34" charset="-128"/>
              </a:rPr>
              <a:t> ? `M_EW : `M_NS)) 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                             : `M_NS} ;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    `M_EW: {</a:t>
            </a:r>
            <a:r>
              <a:rPr lang="en-US" altLang="zh-TW" sz="1100" dirty="0" err="1">
                <a:ea typeface="MS PGothic" panose="020B0600070205080204" pitchFamily="34" charset="-128"/>
              </a:rPr>
              <a:t>dir</a:t>
            </a:r>
            <a:r>
              <a:rPr lang="en-US" altLang="zh-TW" sz="1100" dirty="0">
                <a:ea typeface="MS PGothic" panose="020B0600070205080204" pitchFamily="34" charset="-128"/>
              </a:rPr>
              <a:t>, </a:t>
            </a:r>
            <a:r>
              <a:rPr lang="en-US" altLang="zh-TW" sz="1100" dirty="0" err="1">
                <a:ea typeface="MS PGothic" panose="020B0600070205080204" pitchFamily="34" charset="-128"/>
              </a:rPr>
              <a:t>tload</a:t>
            </a:r>
            <a:r>
              <a:rPr lang="en-US" altLang="zh-TW" sz="1100" dirty="0">
                <a:ea typeface="MS PGothic" panose="020B0600070205080204" pitchFamily="34" charset="-128"/>
              </a:rPr>
              <a:t>, next1} =   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            {`M_EW, 1'b0, (ok &amp; (!</a:t>
            </a:r>
            <a:r>
              <a:rPr lang="en-US" altLang="zh-TW" sz="1100" dirty="0" err="1">
                <a:ea typeface="MS PGothic" panose="020B0600070205080204" pitchFamily="34" charset="-128"/>
              </a:rPr>
              <a:t>car_ew</a:t>
            </a:r>
            <a:r>
              <a:rPr lang="en-US" altLang="zh-TW" sz="1100" dirty="0">
                <a:ea typeface="MS PGothic" panose="020B0600070205080204" pitchFamily="34" charset="-128"/>
              </a:rPr>
              <a:t> | </a:t>
            </a:r>
            <a:r>
              <a:rPr lang="en-US" altLang="zh-TW" sz="1100" dirty="0" err="1">
                <a:ea typeface="MS PGothic" panose="020B0600070205080204" pitchFamily="34" charset="-128"/>
              </a:rPr>
              <a:t>tdone</a:t>
            </a:r>
            <a:r>
              <a:rPr lang="en-US" altLang="zh-TW" sz="1100" dirty="0">
                <a:ea typeface="MS PGothic" panose="020B0600070205080204" pitchFamily="34" charset="-128"/>
              </a:rPr>
              <a:t>)) ? `M_NS : `M_EW} ;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    `M_LT: {</a:t>
            </a:r>
            <a:r>
              <a:rPr lang="en-US" altLang="zh-TW" sz="1100" dirty="0" err="1">
                <a:ea typeface="MS PGothic" panose="020B0600070205080204" pitchFamily="34" charset="-128"/>
              </a:rPr>
              <a:t>dir</a:t>
            </a:r>
            <a:r>
              <a:rPr lang="en-US" altLang="zh-TW" sz="1100" dirty="0">
                <a:ea typeface="MS PGothic" panose="020B0600070205080204" pitchFamily="34" charset="-128"/>
              </a:rPr>
              <a:t>, </a:t>
            </a:r>
            <a:r>
              <a:rPr lang="en-US" altLang="zh-TW" sz="1100" dirty="0" err="1">
                <a:ea typeface="MS PGothic" panose="020B0600070205080204" pitchFamily="34" charset="-128"/>
              </a:rPr>
              <a:t>tload</a:t>
            </a:r>
            <a:r>
              <a:rPr lang="en-US" altLang="zh-TW" sz="1100" dirty="0">
                <a:ea typeface="MS PGothic" panose="020B0600070205080204" pitchFamily="34" charset="-128"/>
              </a:rPr>
              <a:t>, next1} =   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            {`M_LT, 1'b0, (ok &amp; (!</a:t>
            </a:r>
            <a:r>
              <a:rPr lang="en-US" altLang="zh-TW" sz="1100" dirty="0" err="1">
                <a:ea typeface="MS PGothic" panose="020B0600070205080204" pitchFamily="34" charset="-128"/>
              </a:rPr>
              <a:t>car_ew</a:t>
            </a:r>
            <a:r>
              <a:rPr lang="en-US" altLang="zh-TW" sz="1100" dirty="0">
                <a:ea typeface="MS PGothic" panose="020B0600070205080204" pitchFamily="34" charset="-128"/>
              </a:rPr>
              <a:t> | </a:t>
            </a:r>
            <a:r>
              <a:rPr lang="en-US" altLang="zh-TW" sz="1100" dirty="0" err="1">
                <a:ea typeface="MS PGothic" panose="020B0600070205080204" pitchFamily="34" charset="-128"/>
              </a:rPr>
              <a:t>tdone</a:t>
            </a:r>
            <a:r>
              <a:rPr lang="en-US" altLang="zh-TW" sz="1100" dirty="0">
                <a:ea typeface="MS PGothic" panose="020B0600070205080204" pitchFamily="34" charset="-128"/>
              </a:rPr>
              <a:t>)) ? `M_NS : `M_LT} ;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    default: {</a:t>
            </a:r>
            <a:r>
              <a:rPr lang="en-US" altLang="zh-TW" sz="1100" dirty="0" err="1">
                <a:ea typeface="MS PGothic" panose="020B0600070205080204" pitchFamily="34" charset="-128"/>
              </a:rPr>
              <a:t>dir</a:t>
            </a:r>
            <a:r>
              <a:rPr lang="en-US" altLang="zh-TW" sz="1100" dirty="0">
                <a:ea typeface="MS PGothic" panose="020B0600070205080204" pitchFamily="34" charset="-128"/>
              </a:rPr>
              <a:t>, </a:t>
            </a:r>
            <a:r>
              <a:rPr lang="en-US" altLang="zh-TW" sz="1100" dirty="0" err="1">
                <a:ea typeface="MS PGothic" panose="020B0600070205080204" pitchFamily="34" charset="-128"/>
              </a:rPr>
              <a:t>tload</a:t>
            </a:r>
            <a:r>
              <a:rPr lang="en-US" altLang="zh-TW" sz="1100" dirty="0">
                <a:ea typeface="MS PGothic" panose="020B0600070205080204" pitchFamily="34" charset="-128"/>
              </a:rPr>
              <a:t>, next1} =   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            {`M_LT, 1'b0, (ok &amp; (!</a:t>
            </a:r>
            <a:r>
              <a:rPr lang="en-US" altLang="zh-TW" sz="1100" dirty="0" err="1">
                <a:ea typeface="MS PGothic" panose="020B0600070205080204" pitchFamily="34" charset="-128"/>
              </a:rPr>
              <a:t>car_ew</a:t>
            </a:r>
            <a:r>
              <a:rPr lang="en-US" altLang="zh-TW" sz="1100" dirty="0">
                <a:ea typeface="MS PGothic" panose="020B0600070205080204" pitchFamily="34" charset="-128"/>
              </a:rPr>
              <a:t> | </a:t>
            </a:r>
            <a:r>
              <a:rPr lang="en-US" altLang="zh-TW" sz="1100" dirty="0" err="1">
                <a:ea typeface="MS PGothic" panose="020B0600070205080204" pitchFamily="34" charset="-128"/>
              </a:rPr>
              <a:t>tdone</a:t>
            </a:r>
            <a:r>
              <a:rPr lang="en-US" altLang="zh-TW" sz="1100" dirty="0">
                <a:ea typeface="MS PGothic" panose="020B0600070205080204" pitchFamily="34" charset="-128"/>
              </a:rPr>
              <a:t>)) ? `M_NS : `M_LT} ;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  </a:t>
            </a:r>
            <a:r>
              <a:rPr lang="en-US" altLang="zh-TW" sz="1100" dirty="0" err="1">
                <a:ea typeface="MS PGothic" panose="020B0600070205080204" pitchFamily="34" charset="-128"/>
              </a:rPr>
              <a:t>endcase</a:t>
            </a:r>
            <a:endParaRPr lang="en-US" altLang="zh-TW" sz="1100" dirty="0">
              <a:ea typeface="MS PGothic" panose="020B0600070205080204" pitchFamily="34" charset="-128"/>
            </a:endParaRPr>
          </a:p>
          <a:p>
            <a:r>
              <a:rPr lang="en-US" altLang="zh-TW" sz="1100" dirty="0">
                <a:ea typeface="MS PGothic" panose="020B0600070205080204" pitchFamily="34" charset="-128"/>
              </a:rPr>
              <a:t>  end</a:t>
            </a:r>
          </a:p>
          <a:p>
            <a:r>
              <a:rPr lang="en-US" altLang="zh-TW" sz="1100" dirty="0">
                <a:ea typeface="MS PGothic" panose="020B0600070205080204" pitchFamily="34" charset="-128"/>
              </a:rPr>
              <a:t>  assign next = </a:t>
            </a:r>
            <a:r>
              <a:rPr lang="en-US" altLang="zh-TW" sz="1100" dirty="0" err="1">
                <a:ea typeface="MS PGothic" panose="020B0600070205080204" pitchFamily="34" charset="-128"/>
              </a:rPr>
              <a:t>rst</a:t>
            </a:r>
            <a:r>
              <a:rPr lang="en-US" altLang="zh-TW" sz="1100" dirty="0">
                <a:ea typeface="MS PGothic" panose="020B0600070205080204" pitchFamily="34" charset="-128"/>
              </a:rPr>
              <a:t> ? `M_NS : next1 ;</a:t>
            </a:r>
          </a:p>
          <a:p>
            <a:r>
              <a:rPr lang="en-US" altLang="zh-TW" sz="1100" dirty="0" err="1">
                <a:ea typeface="MS PGothic" panose="020B0600070205080204" pitchFamily="34" charset="-128"/>
              </a:rPr>
              <a:t>endmodule</a:t>
            </a:r>
            <a:r>
              <a:rPr lang="en-US" altLang="zh-TW" sz="1100" dirty="0">
                <a:ea typeface="MS PGothic" panose="020B0600070205080204" pitchFamily="34" charset="-128"/>
              </a:rPr>
              <a:t>  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477698"/>
              </p:ext>
            </p:extLst>
          </p:nvPr>
        </p:nvGraphicFramePr>
        <p:xfrm>
          <a:off x="7032104" y="836712"/>
          <a:ext cx="4815854" cy="4848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78100" imgH="2590800" progId="Visio.Drawing.6">
                  <p:embed/>
                </p:oleObj>
              </mc:Choice>
              <mc:Fallback>
                <p:oleObj name="Visio" r:id="rId3" imgW="2578100" imgH="2590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836712"/>
                        <a:ext cx="4815854" cy="4848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7320136" y="5949426"/>
            <a:ext cx="249299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決定目前主要綠燈方向</a:t>
            </a:r>
          </a:p>
        </p:txBody>
      </p:sp>
    </p:spTree>
    <p:extLst>
      <p:ext uri="{BB962C8B-B14F-4D97-AF65-F5344CB8AC3E}">
        <p14:creationId xmlns:p14="http://schemas.microsoft.com/office/powerpoint/2010/main" val="3633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7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Block diagram of factored machine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096707"/>
              </p:ext>
            </p:extLst>
          </p:nvPr>
        </p:nvGraphicFramePr>
        <p:xfrm>
          <a:off x="2135560" y="1214438"/>
          <a:ext cx="6248400" cy="480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65500" imgH="2590800" progId="Visio.Drawing.11">
                  <p:embed/>
                </p:oleObj>
              </mc:Choice>
              <mc:Fallback>
                <p:oleObj name="Visio" r:id="rId3" imgW="3365500" imgH="2590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1214438"/>
                        <a:ext cx="6248400" cy="480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5605835" y="3081338"/>
            <a:ext cx="1628775" cy="106045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anose="02020500000000000000" pitchFamily="18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FE082F-B31B-D7B4-915C-EADE97765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112" y="4365104"/>
            <a:ext cx="5272821" cy="80406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3A20699-C1C4-9706-AA62-3A668C4B0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76" y="4365104"/>
            <a:ext cx="5004123" cy="4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6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2819400" y="1752600"/>
          <a:ext cx="64770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1200" imgH="1384300" progId="Visio.Drawing.6">
                  <p:embed/>
                </p:oleObj>
              </mc:Choice>
              <mc:Fallback>
                <p:oleObj name="Visio" r:id="rId3" imgW="3251200" imgH="13843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647700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State diagram of light FSM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/>
          <a:srcRect l="51919" t="19481" r="15775"/>
          <a:stretch/>
        </p:blipFill>
        <p:spPr>
          <a:xfrm>
            <a:off x="9552384" y="1303724"/>
            <a:ext cx="2448272" cy="46984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920536" y="4515168"/>
            <a:ext cx="360040" cy="209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59496" y="6002144"/>
            <a:ext cx="618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On signal indicates that a green light is requested.</a:t>
            </a:r>
          </a:p>
          <a:p>
            <a:r>
              <a:rPr lang="en-US" altLang="zh-TW" dirty="0"/>
              <a:t>Note. </a:t>
            </a:r>
            <a:r>
              <a:rPr lang="en-US" altLang="zh-TW" dirty="0" err="1"/>
              <a:t>tdone</a:t>
            </a:r>
            <a:r>
              <a:rPr lang="en-US" altLang="zh-TW" dirty="0"/>
              <a:t> here refers to the local timer signal in this light FSM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C928E7-1D1C-1194-899B-21A475938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616" y="4797152"/>
            <a:ext cx="649695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6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Light “handshake”</a:t>
            </a:r>
          </a:p>
        </p:txBody>
      </p:sp>
      <p:pic>
        <p:nvPicPr>
          <p:cNvPr id="716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30300"/>
            <a:ext cx="8440738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684" name="Object 2"/>
          <p:cNvGraphicFramePr>
            <a:graphicFrameLocks noChangeAspect="1"/>
          </p:cNvGraphicFramePr>
          <p:nvPr/>
        </p:nvGraphicFramePr>
        <p:xfrm>
          <a:off x="2943225" y="3121025"/>
          <a:ext cx="64770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1200" imgH="1384300" progId="Visio.Drawing.6">
                  <p:embed/>
                </p:oleObj>
              </mc:Choice>
              <mc:Fallback>
                <p:oleObj name="Visio" r:id="rId3" imgW="3251200" imgH="13843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3121025"/>
                        <a:ext cx="647700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32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ChangeArrowheads="1"/>
          </p:cNvSpPr>
          <p:nvPr/>
        </p:nvSpPr>
        <p:spPr bwMode="auto">
          <a:xfrm>
            <a:off x="1981200" y="381001"/>
            <a:ext cx="72390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200">
                <a:ea typeface="MS PGothic" panose="020B0600070205080204" pitchFamily="34" charset="-128"/>
              </a:rPr>
              <a:t>module TLC_Light(clk, rst, on, done, light) ;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input clk, rst, on ;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output done ;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output [2:0] light ;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reg  [2:0] light ;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reg  done ;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wire [`LWIDTH-1:0] state, next ; // current state, next state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reg  [`LWIDTH-1:0] next1 ;       // next state w/o reset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reg  tload ;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reg  [`TWIDTH-1:0] tin ;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wire tdone ;</a:t>
            </a:r>
          </a:p>
          <a:p>
            <a:endParaRPr lang="en-US" altLang="zh-TW" sz="1200">
              <a:ea typeface="MS PGothic" panose="020B0600070205080204" pitchFamily="34" charset="-128"/>
            </a:endParaRPr>
          </a:p>
          <a:p>
            <a:r>
              <a:rPr lang="en-US" altLang="zh-TW" sz="1200">
                <a:ea typeface="MS PGothic" panose="020B0600070205080204" pitchFamily="34" charset="-128"/>
              </a:rPr>
              <a:t>  // instantiate state register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DFF #(`LWIDTH) state_reg(clk, next, state) ;</a:t>
            </a:r>
          </a:p>
          <a:p>
            <a:endParaRPr lang="en-US" altLang="zh-TW" sz="1200">
              <a:ea typeface="MS PGothic" panose="020B0600070205080204" pitchFamily="34" charset="-128"/>
            </a:endParaRPr>
          </a:p>
          <a:p>
            <a:r>
              <a:rPr lang="en-US" altLang="zh-TW" sz="1200">
                <a:ea typeface="MS PGothic" panose="020B0600070205080204" pitchFamily="34" charset="-128"/>
              </a:rPr>
              <a:t>  // instantiate timer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</a:t>
            </a:r>
            <a:r>
              <a:rPr lang="en-US" altLang="zh-TW" sz="1200">
                <a:solidFill>
                  <a:srgbClr val="FF0000"/>
                </a:solidFill>
                <a:ea typeface="MS PGothic" panose="020B0600070205080204" pitchFamily="34" charset="-128"/>
              </a:rPr>
              <a:t>Timer timer(clk, rst, tload, tin, tdone) ;</a:t>
            </a:r>
          </a:p>
          <a:p>
            <a:endParaRPr lang="en-US" altLang="zh-TW" sz="1200">
              <a:ea typeface="MS PGothic" panose="020B0600070205080204" pitchFamily="34" charset="-128"/>
            </a:endParaRPr>
          </a:p>
          <a:p>
            <a:r>
              <a:rPr lang="en-US" altLang="zh-TW" sz="1200">
                <a:ea typeface="MS PGothic" panose="020B0600070205080204" pitchFamily="34" charset="-128"/>
              </a:rPr>
              <a:t>  always @(state or rst or on or tdone) begin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  case(state) 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    `L_RED: {tload, tin, light, done, next1} = 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            {tdone &amp; on, `T_GREEN, `RED, !tdone, 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             </a:t>
            </a:r>
            <a:r>
              <a:rPr lang="en-US" altLang="zh-TW" sz="1200">
                <a:solidFill>
                  <a:srgbClr val="FF0000"/>
                </a:solidFill>
                <a:ea typeface="MS PGothic" panose="020B0600070205080204" pitchFamily="34" charset="-128"/>
              </a:rPr>
              <a:t>(tdone &amp; on) ? `L_GREEN : `L_RED} ;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    `L_GREEN: {tload, tin, light, done, next1} = 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            {tdone &amp; !on, `T_YELLOW, `GREEN, tdone, 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             </a:t>
            </a:r>
            <a:r>
              <a:rPr lang="en-US" altLang="zh-TW" sz="1200">
                <a:solidFill>
                  <a:srgbClr val="FF0000"/>
                </a:solidFill>
                <a:ea typeface="MS PGothic" panose="020B0600070205080204" pitchFamily="34" charset="-128"/>
              </a:rPr>
              <a:t>(tdone &amp; !on) ? `L_YELLOW : `L_GREEN} ;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    `L_YELLOW: {tload, tin, light, done, next1} = 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            {tdone, `T_RED, `YELLOW, 1'b1</a:t>
            </a:r>
            <a:r>
              <a:rPr lang="en-US" altLang="zh-TW" sz="1200">
                <a:solidFill>
                  <a:srgbClr val="FF0000"/>
                </a:solidFill>
                <a:ea typeface="MS PGothic" panose="020B0600070205080204" pitchFamily="34" charset="-128"/>
              </a:rPr>
              <a:t>, tdone ? `L_RED : `L_YELLOW} </a:t>
            </a:r>
            <a:r>
              <a:rPr lang="en-US" altLang="zh-TW" sz="1200">
                <a:ea typeface="MS PGothic" panose="020B0600070205080204" pitchFamily="34" charset="-128"/>
              </a:rPr>
              <a:t>;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    default: {tload, tin, light, done, next1} = 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            {tdone, `T_RED, `YELLOW, 1'b1, tdone ? `L_RED : `L_YELLOW} ;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  endcase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  end</a:t>
            </a:r>
          </a:p>
          <a:p>
            <a:endParaRPr lang="en-US" altLang="zh-TW" sz="1200">
              <a:ea typeface="MS PGothic" panose="020B0600070205080204" pitchFamily="34" charset="-128"/>
            </a:endParaRPr>
          </a:p>
          <a:p>
            <a:r>
              <a:rPr lang="en-US" altLang="zh-TW" sz="1200">
                <a:ea typeface="MS PGothic" panose="020B0600070205080204" pitchFamily="34" charset="-128"/>
              </a:rPr>
              <a:t>  assign next </a:t>
            </a:r>
            <a:r>
              <a:rPr lang="en-US" altLang="zh-TW" sz="1200">
                <a:solidFill>
                  <a:srgbClr val="FF0000"/>
                </a:solidFill>
                <a:ea typeface="MS PGothic" panose="020B0600070205080204" pitchFamily="34" charset="-128"/>
              </a:rPr>
              <a:t>= rst ? `L_RED : next1 </a:t>
            </a:r>
            <a:r>
              <a:rPr lang="en-US" altLang="zh-TW" sz="1200">
                <a:ea typeface="MS PGothic" panose="020B0600070205080204" pitchFamily="34" charset="-128"/>
              </a:rPr>
              <a:t>;</a:t>
            </a:r>
          </a:p>
          <a:p>
            <a:r>
              <a:rPr lang="en-US" altLang="zh-TW" sz="1200">
                <a:ea typeface="MS PGothic" panose="020B0600070205080204" pitchFamily="34" charset="-128"/>
              </a:rPr>
              <a:t>endmodule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472264" y="3659188"/>
            <a:ext cx="2771913" cy="92333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依照</a:t>
            </a:r>
            <a:r>
              <a:rPr lang="en-US" altLang="zh-TW" dirty="0"/>
              <a:t>timer</a:t>
            </a:r>
            <a:r>
              <a:rPr lang="zh-TW" altLang="en-US" dirty="0"/>
              <a:t>時間變化紅綠燈</a:t>
            </a:r>
            <a:endParaRPr lang="en-US" altLang="zh-TW" dirty="0"/>
          </a:p>
          <a:p>
            <a:r>
              <a:rPr lang="zh-TW" altLang="en-US" dirty="0"/>
              <a:t>適時控制</a:t>
            </a:r>
            <a:r>
              <a:rPr lang="en-US" altLang="zh-TW" dirty="0"/>
              <a:t>timer</a:t>
            </a:r>
            <a:r>
              <a:rPr lang="zh-TW" altLang="en-US" dirty="0"/>
              <a:t>的倒數值，</a:t>
            </a:r>
            <a:endParaRPr lang="en-US" altLang="zh-TW" dirty="0"/>
          </a:p>
          <a:p>
            <a:r>
              <a:rPr lang="zh-TW" altLang="en-US" dirty="0"/>
              <a:t>決定紅綠燈秒數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008" y="1772816"/>
            <a:ext cx="4066423" cy="171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5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The Combiner</a:t>
            </a:r>
          </a:p>
        </p:txBody>
      </p:sp>
      <p:sp>
        <p:nvSpPr>
          <p:cNvPr id="7475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000" dirty="0"/>
              <a:t>Notify master when legal to change (green, able to go red)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</a:rPr>
              <a:t>ok = on &amp; done</a:t>
            </a:r>
          </a:p>
          <a:p>
            <a:r>
              <a:rPr lang="en-US" altLang="zh-TW" sz="2000" dirty="0"/>
              <a:t>Trigger a red light when master changes direction 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</a:rPr>
              <a:t>on = (</a:t>
            </a:r>
            <a:r>
              <a:rPr lang="en-US" altLang="zh-TW" sz="1600" dirty="0" err="1">
                <a:solidFill>
                  <a:srgbClr val="FF0000"/>
                </a:solidFill>
              </a:rPr>
              <a:t>dir</a:t>
            </a:r>
            <a:r>
              <a:rPr lang="en-US" altLang="zh-TW" sz="1600" dirty="0">
                <a:solidFill>
                  <a:srgbClr val="FF0000"/>
                </a:solidFill>
              </a:rPr>
              <a:t> == </a:t>
            </a:r>
            <a:r>
              <a:rPr lang="en-US" altLang="zh-TW" sz="1600" dirty="0" err="1">
                <a:solidFill>
                  <a:srgbClr val="FF0000"/>
                </a:solidFill>
              </a:rPr>
              <a:t>cur_dir</a:t>
            </a:r>
            <a:r>
              <a:rPr lang="en-US" altLang="zh-TW" sz="16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sz="2000" dirty="0"/>
              <a:t>Update the current direction to input </a:t>
            </a:r>
            <a:r>
              <a:rPr lang="en-US" altLang="zh-TW" sz="2000" b="1" dirty="0" err="1"/>
              <a:t>dir</a:t>
            </a:r>
            <a:r>
              <a:rPr lang="en-US" altLang="zh-TW" sz="2000" dirty="0"/>
              <a:t> when all lights are red and able to go green</a:t>
            </a:r>
          </a:p>
          <a:p>
            <a:pPr lvl="1"/>
            <a:r>
              <a:rPr lang="en-US" altLang="zh-TW" sz="1600" dirty="0" err="1"/>
              <a:t>next_dir</a:t>
            </a:r>
            <a:r>
              <a:rPr lang="en-US" altLang="zh-TW" sz="1600" dirty="0"/>
              <a:t> = (!on &amp; !done) ? </a:t>
            </a:r>
          </a:p>
          <a:p>
            <a:pPr lvl="1">
              <a:buFontTx/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dir</a:t>
            </a:r>
            <a:r>
              <a:rPr lang="en-US" altLang="zh-TW" sz="1600" dirty="0"/>
              <a:t> : </a:t>
            </a:r>
            <a:r>
              <a:rPr lang="en-US" altLang="zh-TW" sz="1600" dirty="0" err="1"/>
              <a:t>cur_dir</a:t>
            </a:r>
            <a:endParaRPr lang="en-US" altLang="zh-TW" sz="1200" dirty="0"/>
          </a:p>
          <a:p>
            <a:r>
              <a:rPr lang="en-US" altLang="zh-TW" sz="2000" dirty="0"/>
              <a:t>Trigger a green light when </a:t>
            </a:r>
            <a:r>
              <a:rPr lang="en-US" altLang="zh-TW" sz="2000" dirty="0" err="1"/>
              <a:t>cur_dir</a:t>
            </a:r>
            <a:r>
              <a:rPr lang="en-US" altLang="zh-TW" sz="2000" dirty="0"/>
              <a:t> has been updated</a:t>
            </a:r>
          </a:p>
          <a:p>
            <a:pPr lvl="1"/>
            <a:r>
              <a:rPr lang="en-US" altLang="zh-TW" sz="1600" dirty="0"/>
              <a:t>on = (</a:t>
            </a:r>
            <a:r>
              <a:rPr lang="en-US" altLang="zh-TW" sz="1600" dirty="0" err="1"/>
              <a:t>dir</a:t>
            </a:r>
            <a:r>
              <a:rPr lang="en-US" altLang="zh-TW" sz="1600" dirty="0"/>
              <a:t> == </a:t>
            </a:r>
            <a:r>
              <a:rPr lang="en-US" altLang="zh-TW" sz="1600" dirty="0" err="1"/>
              <a:t>cur_dir</a:t>
            </a:r>
            <a:r>
              <a:rPr lang="en-US" altLang="zh-TW" sz="1600" dirty="0"/>
              <a:t>)</a:t>
            </a:r>
          </a:p>
          <a:p>
            <a:r>
              <a:rPr lang="en-US" altLang="zh-TW" sz="2000" dirty="0"/>
              <a:t>Output red lights for the two directions that are not </a:t>
            </a:r>
            <a:r>
              <a:rPr lang="en-US" altLang="zh-TW" sz="2000" dirty="0" err="1"/>
              <a:t>cur_dir</a:t>
            </a:r>
            <a:endParaRPr lang="en-US" altLang="zh-TW" sz="2000" dirty="0"/>
          </a:p>
        </p:txBody>
      </p:sp>
      <p:sp>
        <p:nvSpPr>
          <p:cNvPr id="74756" name="Rectangle 1"/>
          <p:cNvSpPr>
            <a:spLocks noChangeArrowheads="1"/>
          </p:cNvSpPr>
          <p:nvPr/>
        </p:nvSpPr>
        <p:spPr bwMode="auto">
          <a:xfrm>
            <a:off x="1676401" y="1058864"/>
            <a:ext cx="227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pic>
        <p:nvPicPr>
          <p:cNvPr id="74757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7526" y="2293938"/>
            <a:ext cx="4327525" cy="2709862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68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大的</a:t>
            </a:r>
            <a:r>
              <a:rPr lang="en-US" altLang="zh-TW" dirty="0"/>
              <a:t>FSM</a:t>
            </a:r>
            <a:r>
              <a:rPr lang="zh-TW" altLang="en-US" dirty="0"/>
              <a:t>要如何設計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Design A Large FSM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先講結論 </a:t>
            </a:r>
            <a:r>
              <a:rPr lang="en-US" altLang="zh-TW" dirty="0"/>
              <a:t>Short Summary</a:t>
            </a:r>
          </a:p>
          <a:p>
            <a:r>
              <a:rPr lang="zh-TW" altLang="en-US" dirty="0"/>
              <a:t>若其中</a:t>
            </a:r>
            <a:r>
              <a:rPr lang="en-US" altLang="zh-TW" dirty="0">
                <a:solidFill>
                  <a:srgbClr val="FF0000"/>
                </a:solidFill>
              </a:rPr>
              <a:t>state</a:t>
            </a:r>
            <a:r>
              <a:rPr lang="zh-TW" altLang="en-US" dirty="0">
                <a:solidFill>
                  <a:srgbClr val="FF0000"/>
                </a:solidFill>
              </a:rPr>
              <a:t>變化有規則</a:t>
            </a:r>
            <a:r>
              <a:rPr lang="zh-TW" altLang="en-US" dirty="0"/>
              <a:t>，或較獨立部分</a:t>
            </a:r>
            <a:endParaRPr lang="en-US" altLang="zh-TW" dirty="0"/>
          </a:p>
          <a:p>
            <a:pPr lvl="1"/>
            <a:r>
              <a:rPr lang="zh-TW" altLang="en-US" dirty="0"/>
              <a:t>可以把有規則的部分或較獨立部分，</a:t>
            </a:r>
            <a:r>
              <a:rPr lang="zh-TW" altLang="en-US" dirty="0">
                <a:solidFill>
                  <a:srgbClr val="FF0000"/>
                </a:solidFill>
              </a:rPr>
              <a:t>單獨分離開</a:t>
            </a:r>
            <a:r>
              <a:rPr lang="zh-TW" altLang="en-US" dirty="0"/>
              <a:t>來 </a:t>
            </a:r>
            <a:r>
              <a:rPr lang="en-US" altLang="zh-TW" dirty="0"/>
              <a:t>Separate the regular part</a:t>
            </a:r>
          </a:p>
          <a:p>
            <a:pPr lvl="1"/>
            <a:r>
              <a:rPr lang="zh-TW" altLang="en-US" dirty="0"/>
              <a:t>形成</a:t>
            </a:r>
            <a:r>
              <a:rPr lang="zh-TW" altLang="en-US" dirty="0">
                <a:solidFill>
                  <a:srgbClr val="FF0000"/>
                </a:solidFill>
              </a:rPr>
              <a:t>階層式</a:t>
            </a:r>
            <a:r>
              <a:rPr lang="en-US" altLang="zh-TW" dirty="0">
                <a:solidFill>
                  <a:srgbClr val="FF0000"/>
                </a:solidFill>
              </a:rPr>
              <a:t>FSM</a:t>
            </a:r>
            <a:r>
              <a:rPr lang="en-US" altLang="zh-TW" dirty="0"/>
              <a:t>, Design a hierarchical FSM</a:t>
            </a:r>
          </a:p>
          <a:p>
            <a:r>
              <a:rPr lang="zh-TW" altLang="en-US" dirty="0"/>
              <a:t>好處</a:t>
            </a:r>
            <a:endParaRPr lang="en-US" altLang="zh-TW" dirty="0"/>
          </a:p>
          <a:p>
            <a:pPr lvl="1"/>
            <a:r>
              <a:rPr lang="zh-TW" altLang="en-US" dirty="0"/>
              <a:t>更簡單</a:t>
            </a:r>
            <a:endParaRPr lang="en-US" altLang="zh-TW" dirty="0"/>
          </a:p>
          <a:p>
            <a:pPr lvl="1"/>
            <a:r>
              <a:rPr lang="zh-TW" altLang="en-US" dirty="0"/>
              <a:t>所需硬體更少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ChangeArrowheads="1"/>
          </p:cNvSpPr>
          <p:nvPr/>
        </p:nvSpPr>
        <p:spPr bwMode="auto">
          <a:xfrm>
            <a:off x="2590800" y="228600"/>
            <a:ext cx="6629400" cy="631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100">
                <a:ea typeface="MS PGothic" panose="020B0600070205080204" pitchFamily="34" charset="-128"/>
              </a:rPr>
              <a:t>//----------------------------------------------------------------------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// Combiner -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//   dir - direction request from master FSM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//   ok  - acknowledge to master FSM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//   lights - 9-bits to control traffic lights {NS,EW,LT}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//----------------------------------------------------------------------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module TLC_Combiner(clk, rst, dir, ok , lights) ;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input clk, rst ;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input [1:0] dir ;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output ok ;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output [8:0] lights ;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wire done ;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wire [2:0] light ;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reg [8:0] lights ;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wire [1:0] cur_dir ;</a:t>
            </a:r>
          </a:p>
          <a:p>
            <a:endParaRPr lang="en-US" altLang="zh-TW" sz="1100">
              <a:ea typeface="MS PGothic" panose="020B0600070205080204" pitchFamily="34" charset="-128"/>
            </a:endParaRPr>
          </a:p>
          <a:p>
            <a:r>
              <a:rPr lang="en-US" altLang="zh-TW" sz="1100">
                <a:ea typeface="MS PGothic" panose="020B0600070205080204" pitchFamily="34" charset="-128"/>
              </a:rPr>
              <a:t>  // current direction register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DFF #(2) dir_reg(clk, next_dir, cur_dir) ;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// light FSM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TLC_Light lt(clk, rst, on, done, light) ;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// request green from light FSM until direction changes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wire on = (cur_dir == dir) ;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// update direction when light FSM has made lights red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wire [1:0] next_dir = rst ? 2'b0 : ((!on &amp; !done) ? dir : cur_dir) ;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// ok to take another change when light FSM is done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wire ok = on &amp; done ;</a:t>
            </a:r>
          </a:p>
          <a:p>
            <a:endParaRPr lang="en-US" altLang="zh-TW" sz="1100">
              <a:ea typeface="MS PGothic" panose="020B0600070205080204" pitchFamily="34" charset="-128"/>
            </a:endParaRPr>
          </a:p>
          <a:p>
            <a:r>
              <a:rPr lang="en-US" altLang="zh-TW" sz="1100">
                <a:ea typeface="MS PGothic" panose="020B0600070205080204" pitchFamily="34" charset="-128"/>
              </a:rPr>
              <a:t>  // combine cur_dir and light to get lights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always @(cur_dir or light) begin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  case(cur_dir) 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   </a:t>
            </a:r>
            <a:r>
              <a:rPr lang="en-US" altLang="zh-TW" sz="1100">
                <a:solidFill>
                  <a:srgbClr val="FF0000"/>
                </a:solidFill>
                <a:ea typeface="MS PGothic" panose="020B0600070205080204" pitchFamily="34" charset="-128"/>
              </a:rPr>
              <a:t> `M_NS: lights = {light, `RED, `RED} ;</a:t>
            </a:r>
          </a:p>
          <a:p>
            <a:r>
              <a:rPr lang="en-US" altLang="zh-TW" sz="1100">
                <a:solidFill>
                  <a:srgbClr val="FF0000"/>
                </a:solidFill>
                <a:ea typeface="MS PGothic" panose="020B0600070205080204" pitchFamily="34" charset="-128"/>
              </a:rPr>
              <a:t>      `M_EW: lights = {`RED, light, `RED} ;</a:t>
            </a:r>
          </a:p>
          <a:p>
            <a:r>
              <a:rPr lang="en-US" altLang="zh-TW" sz="1100">
                <a:solidFill>
                  <a:srgbClr val="FF0000"/>
                </a:solidFill>
                <a:ea typeface="MS PGothic" panose="020B0600070205080204" pitchFamily="34" charset="-128"/>
              </a:rPr>
              <a:t>      `M_LT: lights = {`RED, `RED, light} ;</a:t>
            </a:r>
          </a:p>
          <a:p>
            <a:r>
              <a:rPr lang="en-US" altLang="zh-TW" sz="1100">
                <a:solidFill>
                  <a:srgbClr val="FF0000"/>
                </a:solidFill>
                <a:ea typeface="MS PGothic" panose="020B0600070205080204" pitchFamily="34" charset="-128"/>
              </a:rPr>
              <a:t>      default: lights = {`RED, `RED, `RED} ;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  endcase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  end</a:t>
            </a:r>
          </a:p>
          <a:p>
            <a:r>
              <a:rPr lang="en-US" altLang="zh-TW" sz="1100">
                <a:ea typeface="MS PGothic" panose="020B0600070205080204" pitchFamily="34" charset="-128"/>
              </a:rPr>
              <a:t>endmodule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248128" y="5445224"/>
            <a:ext cx="3647152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選到的方向，根據規則變化紅綠燈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其它沒選到的都紅燈</a:t>
            </a:r>
          </a:p>
        </p:txBody>
      </p:sp>
    </p:spTree>
    <p:extLst>
      <p:ext uri="{BB962C8B-B14F-4D97-AF65-F5344CB8AC3E}">
        <p14:creationId xmlns:p14="http://schemas.microsoft.com/office/powerpoint/2010/main" val="278778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20442"/>
              </p:ext>
            </p:extLst>
          </p:nvPr>
        </p:nvGraphicFramePr>
        <p:xfrm>
          <a:off x="1631504" y="2132856"/>
          <a:ext cx="8458200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1196300" imgH="9169400" progId="Visio.Drawing.6">
                  <p:embed/>
                </p:oleObj>
              </mc:Choice>
              <mc:Fallback>
                <p:oleObj name="Visio" r:id="rId3" imgW="21196300" imgH="9169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2132856"/>
                        <a:ext cx="8458200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Waveforms from simulation of factored machine</a:t>
            </a:r>
          </a:p>
        </p:txBody>
      </p:sp>
      <p:cxnSp>
        <p:nvCxnSpPr>
          <p:cNvPr id="77828" name="Straight Connector 2"/>
          <p:cNvCxnSpPr>
            <a:cxnSpLocks noChangeShapeType="1"/>
          </p:cNvCxnSpPr>
          <p:nvPr/>
        </p:nvCxnSpPr>
        <p:spPr bwMode="auto">
          <a:xfrm>
            <a:off x="2029968" y="2934543"/>
            <a:ext cx="7839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29" name="Straight Connector 9"/>
          <p:cNvCxnSpPr>
            <a:cxnSpLocks noChangeShapeType="1"/>
          </p:cNvCxnSpPr>
          <p:nvPr/>
        </p:nvCxnSpPr>
        <p:spPr bwMode="auto">
          <a:xfrm>
            <a:off x="2029968" y="3528268"/>
            <a:ext cx="7839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0" name="Straight Connector 10"/>
          <p:cNvCxnSpPr>
            <a:cxnSpLocks noChangeShapeType="1"/>
          </p:cNvCxnSpPr>
          <p:nvPr/>
        </p:nvCxnSpPr>
        <p:spPr bwMode="auto">
          <a:xfrm>
            <a:off x="2029968" y="3163143"/>
            <a:ext cx="7839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1" name="Straight Connector 11"/>
          <p:cNvCxnSpPr>
            <a:cxnSpLocks noChangeShapeType="1"/>
          </p:cNvCxnSpPr>
          <p:nvPr/>
        </p:nvCxnSpPr>
        <p:spPr bwMode="auto">
          <a:xfrm>
            <a:off x="1918842" y="4517280"/>
            <a:ext cx="795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2" name="Straight Arrow Connector 13"/>
          <p:cNvCxnSpPr>
            <a:cxnSpLocks noChangeShapeType="1"/>
          </p:cNvCxnSpPr>
          <p:nvPr/>
        </p:nvCxnSpPr>
        <p:spPr bwMode="auto">
          <a:xfrm>
            <a:off x="3561904" y="3232993"/>
            <a:ext cx="90488" cy="1651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3" name="Straight Arrow Connector 17"/>
          <p:cNvCxnSpPr>
            <a:cxnSpLocks noChangeShapeType="1"/>
          </p:cNvCxnSpPr>
          <p:nvPr/>
        </p:nvCxnSpPr>
        <p:spPr bwMode="auto">
          <a:xfrm>
            <a:off x="3652392" y="3440956"/>
            <a:ext cx="0" cy="76041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Straight Arrow Connector 20"/>
          <p:cNvCxnSpPr>
            <a:cxnSpLocks noChangeShapeType="1"/>
          </p:cNvCxnSpPr>
          <p:nvPr/>
        </p:nvCxnSpPr>
        <p:spPr bwMode="auto">
          <a:xfrm>
            <a:off x="4441380" y="3655269"/>
            <a:ext cx="66675" cy="33972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5" name="Straight Arrow Connector 23"/>
          <p:cNvCxnSpPr>
            <a:cxnSpLocks noChangeShapeType="1"/>
          </p:cNvCxnSpPr>
          <p:nvPr/>
        </p:nvCxnSpPr>
        <p:spPr bwMode="auto">
          <a:xfrm>
            <a:off x="4696967" y="2283669"/>
            <a:ext cx="563562" cy="94932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6" name="Straight Arrow Connector 26"/>
          <p:cNvCxnSpPr>
            <a:cxnSpLocks noChangeShapeType="1"/>
          </p:cNvCxnSpPr>
          <p:nvPr/>
        </p:nvCxnSpPr>
        <p:spPr bwMode="auto">
          <a:xfrm flipV="1">
            <a:off x="8638729" y="3315543"/>
            <a:ext cx="114300" cy="229235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7" name="Straight Arrow Connector 31"/>
          <p:cNvCxnSpPr>
            <a:cxnSpLocks noChangeShapeType="1"/>
          </p:cNvCxnSpPr>
          <p:nvPr/>
        </p:nvCxnSpPr>
        <p:spPr bwMode="auto">
          <a:xfrm>
            <a:off x="4550918" y="4201368"/>
            <a:ext cx="53975" cy="18891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6362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Factoring state machines</a:t>
            </a:r>
          </a:p>
          <a:p>
            <a:pPr lvl="1"/>
            <a:r>
              <a:rPr lang="en-US" altLang="zh-TW" dirty="0"/>
              <a:t>Separate state into multiple ‘orthogonal’ state variables</a:t>
            </a:r>
          </a:p>
          <a:p>
            <a:pPr lvl="1"/>
            <a:r>
              <a:rPr lang="en-US" altLang="zh-TW" dirty="0"/>
              <a:t>Each is simpler to handle (fewer states)</a:t>
            </a:r>
          </a:p>
          <a:p>
            <a:pPr lvl="1"/>
            <a:r>
              <a:rPr lang="en-US" altLang="zh-TW" dirty="0"/>
              <a:t>Total number of states is product of numbers of sub-states</a:t>
            </a:r>
          </a:p>
          <a:p>
            <a:pPr lvl="1"/>
            <a:r>
              <a:rPr lang="en-US" altLang="zh-TW" dirty="0"/>
              <a:t>“Factors out” repetitive sequences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Hierarchical structure</a:t>
            </a:r>
          </a:p>
        </p:txBody>
      </p:sp>
    </p:spTree>
    <p:extLst>
      <p:ext uri="{BB962C8B-B14F-4D97-AF65-F5344CB8AC3E}">
        <p14:creationId xmlns:p14="http://schemas.microsoft.com/office/powerpoint/2010/main" val="379854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設計哲學</a:t>
            </a:r>
            <a:r>
              <a:rPr lang="en-US" altLang="zh-TW" dirty="0"/>
              <a:t>:</a:t>
            </a:r>
            <a:r>
              <a:rPr lang="zh-TW" altLang="en-US" dirty="0"/>
              <a:t> 把大問題切割成小問題，比較好作</a:t>
            </a:r>
            <a:endParaRPr kumimoji="0" lang="en-US" altLang="zh-TW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0" lang="en-US" altLang="zh-TW" dirty="0">
                <a:solidFill>
                  <a:srgbClr val="FF0000"/>
                </a:solidFill>
              </a:rPr>
              <a:t>Divide and Conquer</a:t>
            </a:r>
            <a:r>
              <a:rPr kumimoji="0" lang="en-US" altLang="zh-TW" dirty="0"/>
              <a:t>: Divide a big problem into several smaller problems</a:t>
            </a:r>
          </a:p>
          <a:p>
            <a:endParaRPr kumimoji="0" lang="en-US" altLang="zh-TW" dirty="0"/>
          </a:p>
          <a:p>
            <a:r>
              <a:rPr kumimoji="0" lang="en-US" altLang="zh-TW" dirty="0"/>
              <a:t>Last lecture - data/control partitioning</a:t>
            </a:r>
          </a:p>
          <a:p>
            <a:endParaRPr kumimoji="0" lang="en-US" altLang="zh-TW" dirty="0"/>
          </a:p>
          <a:p>
            <a:r>
              <a:rPr kumimoji="0" lang="en-US" altLang="zh-TW" b="1" dirty="0">
                <a:solidFill>
                  <a:srgbClr val="FF6600"/>
                </a:solidFill>
              </a:rPr>
              <a:t>This lecture – factoring state machines</a:t>
            </a:r>
          </a:p>
          <a:p>
            <a:endParaRPr kumimoji="0" lang="en-US" altLang="zh-TW" dirty="0"/>
          </a:p>
          <a:p>
            <a:r>
              <a:rPr kumimoji="0" lang="en-US" altLang="zh-TW" dirty="0"/>
              <a:t>Later – system partitioning</a:t>
            </a:r>
          </a:p>
          <a:p>
            <a:endParaRPr kumimoji="0" lang="en-US" altLang="zh-TW" dirty="0"/>
          </a:p>
          <a:p>
            <a:endParaRPr kumimoji="0" lang="en-US" altLang="zh-TW" dirty="0"/>
          </a:p>
          <a:p>
            <a:pPr>
              <a:buFontTx/>
              <a:buNone/>
            </a:pPr>
            <a:r>
              <a:rPr kumimoji="0" lang="en-US" altLang="zh-TW" dirty="0">
                <a:solidFill>
                  <a:srgbClr val="FF6600"/>
                </a:solidFill>
              </a:rPr>
              <a:t>Similar</a:t>
            </a:r>
            <a:r>
              <a:rPr kumimoji="0" lang="zh-TW" altLang="en-US" dirty="0">
                <a:solidFill>
                  <a:srgbClr val="FF6600"/>
                </a:solidFill>
              </a:rPr>
              <a:t> </a:t>
            </a:r>
            <a:r>
              <a:rPr kumimoji="0" lang="en-US" altLang="zh-TW" dirty="0">
                <a:solidFill>
                  <a:srgbClr val="FF6600"/>
                </a:solidFill>
              </a:rPr>
              <a:t>to</a:t>
            </a:r>
            <a:r>
              <a:rPr kumimoji="0" lang="zh-TW" altLang="en-US" dirty="0">
                <a:solidFill>
                  <a:srgbClr val="FF6600"/>
                </a:solidFill>
              </a:rPr>
              <a:t> </a:t>
            </a:r>
            <a:r>
              <a:rPr kumimoji="0" lang="en-US" altLang="zh-TW" dirty="0">
                <a:solidFill>
                  <a:srgbClr val="FF6600"/>
                </a:solidFill>
              </a:rPr>
              <a:t>factoring in logic design and constant multiplication</a:t>
            </a:r>
          </a:p>
          <a:p>
            <a:pPr>
              <a:buFontTx/>
              <a:buNone/>
            </a:pPr>
            <a:endParaRPr kumimoji="0" lang="en-US" altLang="zh-TW" dirty="0">
              <a:solidFill>
                <a:srgbClr val="FF6600"/>
              </a:solidFill>
            </a:endParaRPr>
          </a:p>
          <a:p>
            <a:pPr>
              <a:buFontTx/>
              <a:buNone/>
            </a:pPr>
            <a:r>
              <a:rPr kumimoji="0" lang="en-US" altLang="zh-TW" dirty="0">
                <a:solidFill>
                  <a:srgbClr val="FF6600"/>
                </a:solidFill>
              </a:rPr>
              <a:t>a(</a:t>
            </a:r>
            <a:r>
              <a:rPr kumimoji="0" lang="en-US" altLang="zh-TW" dirty="0" err="1">
                <a:solidFill>
                  <a:srgbClr val="FF6600"/>
                </a:solidFill>
              </a:rPr>
              <a:t>b+c</a:t>
            </a:r>
            <a:r>
              <a:rPr kumimoji="0" lang="en-US" altLang="zh-TW" dirty="0">
                <a:solidFill>
                  <a:srgbClr val="FF6600"/>
                </a:solidFill>
              </a:rPr>
              <a:t>)+</a:t>
            </a:r>
            <a:r>
              <a:rPr kumimoji="0" lang="en-US" altLang="zh-TW" dirty="0" err="1">
                <a:solidFill>
                  <a:srgbClr val="FF6600"/>
                </a:solidFill>
              </a:rPr>
              <a:t>bc</a:t>
            </a:r>
            <a:r>
              <a:rPr kumimoji="0" lang="en-US" altLang="zh-TW" dirty="0">
                <a:solidFill>
                  <a:srgbClr val="FF6600"/>
                </a:solidFill>
              </a:rPr>
              <a:t> = </a:t>
            </a:r>
            <a:r>
              <a:rPr kumimoji="0" lang="en-US" altLang="zh-TW" dirty="0" err="1">
                <a:solidFill>
                  <a:srgbClr val="FF6600"/>
                </a:solidFill>
              </a:rPr>
              <a:t>ab+ac+bc</a:t>
            </a:r>
            <a:endParaRPr kumimoji="0" lang="en-US" altLang="zh-TW" dirty="0">
              <a:solidFill>
                <a:srgbClr val="FF6600"/>
              </a:solidFill>
            </a:endParaRPr>
          </a:p>
          <a:p>
            <a:pPr>
              <a:buFontTx/>
              <a:buNone/>
            </a:pPr>
            <a:r>
              <a:rPr kumimoji="0" lang="en-US" altLang="zh-TW" dirty="0">
                <a:solidFill>
                  <a:srgbClr val="FF6600"/>
                </a:solidFill>
              </a:rPr>
              <a:t>X*(011011011011</a:t>
            </a:r>
            <a:r>
              <a:rPr kumimoji="0" lang="en-US" altLang="zh-TW" baseline="-25000" dirty="0">
                <a:solidFill>
                  <a:srgbClr val="FF6600"/>
                </a:solidFill>
              </a:rPr>
              <a:t>2</a:t>
            </a:r>
            <a:r>
              <a:rPr kumimoji="0" lang="en-US" altLang="zh-TW" dirty="0">
                <a:solidFill>
                  <a:srgbClr val="FF6600"/>
                </a:solidFill>
              </a:rPr>
              <a:t> )= X*011*(2</a:t>
            </a:r>
            <a:r>
              <a:rPr kumimoji="0" lang="en-US" altLang="zh-TW" baseline="30000" dirty="0">
                <a:solidFill>
                  <a:srgbClr val="FF6600"/>
                </a:solidFill>
              </a:rPr>
              <a:t>0</a:t>
            </a:r>
            <a:r>
              <a:rPr kumimoji="0" lang="en-US" altLang="zh-TW" dirty="0">
                <a:solidFill>
                  <a:srgbClr val="FF6600"/>
                </a:solidFill>
              </a:rPr>
              <a:t> + 2</a:t>
            </a:r>
            <a:r>
              <a:rPr kumimoji="0" lang="en-US" altLang="zh-TW" baseline="30000" dirty="0">
                <a:solidFill>
                  <a:srgbClr val="FF6600"/>
                </a:solidFill>
              </a:rPr>
              <a:t>3</a:t>
            </a:r>
            <a:r>
              <a:rPr kumimoji="0" lang="en-US" altLang="zh-TW" dirty="0">
                <a:solidFill>
                  <a:srgbClr val="FF6600"/>
                </a:solidFill>
              </a:rPr>
              <a:t> + 2</a:t>
            </a:r>
            <a:r>
              <a:rPr kumimoji="0" lang="en-US" altLang="zh-TW" baseline="30000" dirty="0">
                <a:solidFill>
                  <a:srgbClr val="FF6600"/>
                </a:solidFill>
              </a:rPr>
              <a:t>6</a:t>
            </a:r>
            <a:r>
              <a:rPr kumimoji="0" lang="en-US" altLang="zh-TW" dirty="0">
                <a:solidFill>
                  <a:srgbClr val="FF6600"/>
                </a:solidFill>
              </a:rPr>
              <a:t> +2</a:t>
            </a:r>
            <a:r>
              <a:rPr kumimoji="0" lang="en-US" altLang="zh-TW" baseline="30000" dirty="0">
                <a:solidFill>
                  <a:srgbClr val="FF6600"/>
                </a:solidFill>
              </a:rPr>
              <a:t>9</a:t>
            </a:r>
            <a:r>
              <a:rPr kumimoji="0" lang="en-US" altLang="zh-TW" dirty="0">
                <a:solidFill>
                  <a:srgbClr val="FF66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30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Light flasher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6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Specification Of Light Flasher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hangingPunct="0">
              <a:buSzPct val="100000"/>
              <a:buFontTx/>
              <a:buChar char="•"/>
            </a:pP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Inputs: </a:t>
            </a: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in</a:t>
            </a:r>
            <a:endParaRPr lang="en-US" altLang="zh-TW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0" hangingPunct="0">
              <a:buSzPct val="100000"/>
              <a:buFontTx/>
              <a:buChar char="•"/>
            </a:pP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Outputs: </a:t>
            </a: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out</a:t>
            </a:r>
            <a:endParaRPr lang="en-US" altLang="zh-TW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eaLnBrk="0" hangingPunct="0">
              <a:buSzPct val="100000"/>
              <a:buFontTx/>
              <a:buChar char="•"/>
            </a:pP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Operation:</a:t>
            </a:r>
          </a:p>
          <a:p>
            <a:pPr lvl="1" eaLnBrk="0" hangingPunct="0">
              <a:buSzPct val="100000"/>
              <a:buFontTx/>
              <a:buChar char="–"/>
            </a:pP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When </a:t>
            </a: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in</a:t>
            </a: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 = 1, FSM goes through 5 sequences:</a:t>
            </a:r>
          </a:p>
          <a:p>
            <a:pPr lvl="1" eaLnBrk="0" hangingPunct="0">
              <a:buSzPct val="100000"/>
            </a:pPr>
            <a:r>
              <a:rPr lang="en-US" altLang="zh-TW" i="1" dirty="0">
                <a:latin typeface="Arial" panose="020B0604020202020204" pitchFamily="34" charset="0"/>
                <a:ea typeface="MS PGothic" panose="020B0600070205080204" pitchFamily="34" charset="-128"/>
              </a:rPr>
              <a:t>	On-Off-On-Off-On</a:t>
            </a:r>
          </a:p>
          <a:p>
            <a:pPr lvl="1" eaLnBrk="0" hangingPunct="0">
              <a:buSzPct val="100000"/>
              <a:buFontTx/>
              <a:buChar char="–"/>
            </a:pP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Each </a:t>
            </a:r>
            <a:r>
              <a:rPr lang="en-US" altLang="zh-TW" i="1" dirty="0">
                <a:latin typeface="Arial" panose="020B0604020202020204" pitchFamily="34" charset="0"/>
                <a:ea typeface="MS PGothic" panose="020B0600070205080204" pitchFamily="34" charset="-128"/>
              </a:rPr>
              <a:t>On</a:t>
            </a: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 sequence:</a:t>
            </a:r>
          </a:p>
          <a:p>
            <a:pPr lvl="2" eaLnBrk="0" hangingPunct="0">
              <a:buSzPct val="100000"/>
              <a:buFontTx/>
              <a:buChar char="•"/>
            </a:pP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out</a:t>
            </a: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 = 1</a:t>
            </a:r>
          </a:p>
          <a:p>
            <a:pPr lvl="2" eaLnBrk="0" hangingPunct="0">
              <a:buSzPct val="100000"/>
              <a:buFontTx/>
              <a:buChar char="•"/>
            </a:pP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6 cycles long</a:t>
            </a:r>
          </a:p>
          <a:p>
            <a:pPr lvl="1" eaLnBrk="0" hangingPunct="0">
              <a:buSzPct val="100000"/>
              <a:buFontTx/>
              <a:buChar char="–"/>
            </a:pP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Each </a:t>
            </a:r>
            <a:r>
              <a:rPr lang="en-US" altLang="zh-TW" i="1" dirty="0">
                <a:latin typeface="Arial" panose="020B0604020202020204" pitchFamily="34" charset="0"/>
                <a:ea typeface="MS PGothic" panose="020B0600070205080204" pitchFamily="34" charset="-128"/>
              </a:rPr>
              <a:t>Off </a:t>
            </a: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sequence:</a:t>
            </a:r>
          </a:p>
          <a:p>
            <a:pPr lvl="2" eaLnBrk="0" hangingPunct="0">
              <a:buSzPct val="100000"/>
              <a:buFontTx/>
              <a:buChar char="•"/>
            </a:pPr>
            <a:r>
              <a:rPr lang="en-US" altLang="zh-TW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out</a:t>
            </a: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 = 0</a:t>
            </a:r>
          </a:p>
          <a:p>
            <a:pPr lvl="2" eaLnBrk="0" hangingPunct="0">
              <a:buSzPct val="100000"/>
              <a:buFontTx/>
              <a:buChar char="•"/>
            </a:pP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4 cycles long</a:t>
            </a:r>
          </a:p>
          <a:p>
            <a:pPr lvl="1" eaLnBrk="0" hangingPunct="0">
              <a:buSzPct val="100000"/>
              <a:buFontTx/>
              <a:buChar char="–"/>
            </a:pP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After 5 sequences, FSM goes back to OFF state to wait for new input</a:t>
            </a:r>
            <a:endParaRPr lang="zh-TW" altLang="en-US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943100" y="1133475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marL="0" indent="0" eaLnBrk="0" hangingPunct="0">
              <a:spcBef>
                <a:spcPct val="20000"/>
              </a:spcBef>
              <a:buSzPct val="100000"/>
            </a:pPr>
            <a:endParaRPr lang="en-US" altLang="zh-TW" sz="1800" b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420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Light Flasher State Diagram</a:t>
            </a: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63914"/>
              </p:ext>
            </p:extLst>
          </p:nvPr>
        </p:nvGraphicFramePr>
        <p:xfrm>
          <a:off x="965200" y="1201310"/>
          <a:ext cx="6400800" cy="472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92800" imgH="4343400" progId="Visio.Drawing.6">
                  <p:embed/>
                </p:oleObj>
              </mc:Choice>
              <mc:Fallback>
                <p:oleObj name="Visio" r:id="rId3" imgW="5892800" imgH="4343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201310"/>
                        <a:ext cx="6400800" cy="472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008346" y="1644988"/>
            <a:ext cx="4142105" cy="282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</a:pPr>
            <a:r>
              <a:rPr lang="en-US" altLang="zh-TW" sz="2400" i="1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On-Off-On-Off-On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lang="en-US" altLang="zh-TW" sz="2400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Each </a:t>
            </a:r>
            <a:r>
              <a:rPr lang="en-US" altLang="zh-TW" sz="2400" i="1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On</a:t>
            </a:r>
            <a:r>
              <a:rPr lang="en-US" altLang="zh-TW" sz="2400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 sequence:</a:t>
            </a:r>
          </a:p>
          <a:p>
            <a:pPr marL="1143000" lvl="2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altLang="zh-TW" sz="2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out</a:t>
            </a:r>
            <a:r>
              <a:rPr lang="en-US" altLang="zh-TW" sz="2000" dirty="0">
                <a:solidFill>
                  <a:srgbClr val="4F6228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 = 1</a:t>
            </a:r>
          </a:p>
          <a:p>
            <a:pPr marL="1143000" lvl="2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altLang="zh-TW" sz="2000" dirty="0">
                <a:solidFill>
                  <a:srgbClr val="4F6228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6 cycles long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lang="en-US" altLang="zh-TW" sz="2400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Each </a:t>
            </a:r>
            <a:r>
              <a:rPr lang="en-US" altLang="zh-TW" sz="2400" i="1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Off </a:t>
            </a:r>
            <a:r>
              <a:rPr lang="en-US" altLang="zh-TW" sz="2400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sequence:</a:t>
            </a:r>
          </a:p>
          <a:p>
            <a:pPr marL="1143000" lvl="2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altLang="zh-TW" sz="2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out</a:t>
            </a:r>
            <a:r>
              <a:rPr lang="en-US" altLang="zh-TW" sz="2000" dirty="0">
                <a:solidFill>
                  <a:srgbClr val="4F6228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 = 0</a:t>
            </a:r>
          </a:p>
          <a:p>
            <a:pPr marL="1143000" lvl="2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altLang="zh-TW" sz="2000" dirty="0">
                <a:solidFill>
                  <a:srgbClr val="4F6228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4 cycles long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472264" y="5157192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這很直接，但很多</a:t>
            </a:r>
            <a:r>
              <a:rPr lang="en-US" altLang="zh-TW" dirty="0">
                <a:solidFill>
                  <a:srgbClr val="FF0000"/>
                </a:solidFill>
              </a:rPr>
              <a:t>on</a:t>
            </a:r>
            <a:r>
              <a:rPr lang="zh-TW" altLang="en-US" dirty="0">
                <a:solidFill>
                  <a:srgbClr val="FF0000"/>
                </a:solidFill>
              </a:rPr>
              <a:t> 或 </a:t>
            </a:r>
            <a:r>
              <a:rPr lang="en-US" altLang="zh-TW" dirty="0">
                <a:solidFill>
                  <a:srgbClr val="FF0000"/>
                </a:solidFill>
              </a:rPr>
              <a:t>off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作的事情一樣，可以不用那麼多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86891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3810000" y="1447801"/>
          <a:ext cx="4114800" cy="357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651000" imgH="1435100" progId="Visio.Drawing.6">
                  <p:embed/>
                </p:oleObj>
              </mc:Choice>
              <mc:Fallback>
                <p:oleObj name="Visio" r:id="rId3" imgW="1651000" imgH="14351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447801"/>
                        <a:ext cx="4114800" cy="357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Factored light flasher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59688" y="5441951"/>
            <a:ext cx="278765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dirty="0">
                <a:ea typeface="ＭＳ Ｐゴシック" charset="-128"/>
              </a:rPr>
              <a:t>*Timer loads value 5 or 3, based on </a:t>
            </a:r>
            <a:r>
              <a:rPr lang="en-US" dirty="0" err="1">
                <a:ea typeface="ＭＳ Ｐゴシック" charset="-128"/>
              </a:rPr>
              <a:t>tsel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844145" y="3933056"/>
            <a:ext cx="356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把數</a:t>
            </a:r>
            <a:r>
              <a:rPr lang="en-US" altLang="zh-TW" dirty="0">
                <a:solidFill>
                  <a:srgbClr val="FF0000"/>
                </a:solidFill>
              </a:rPr>
              <a:t>on </a:t>
            </a:r>
            <a:r>
              <a:rPr lang="zh-TW" altLang="en-US" dirty="0">
                <a:solidFill>
                  <a:srgbClr val="FF0000"/>
                </a:solidFill>
              </a:rPr>
              <a:t>或</a:t>
            </a:r>
            <a:r>
              <a:rPr lang="en-US" altLang="zh-TW" dirty="0">
                <a:solidFill>
                  <a:srgbClr val="FF0000"/>
                </a:solidFill>
              </a:rPr>
              <a:t>off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cycle</a:t>
            </a:r>
            <a:r>
              <a:rPr lang="zh-TW" altLang="en-US" dirty="0">
                <a:solidFill>
                  <a:srgbClr val="FF0000"/>
                </a:solidFill>
              </a:rPr>
              <a:t>數量的電路獨立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以便共用</a:t>
            </a:r>
          </a:p>
        </p:txBody>
      </p:sp>
    </p:spTree>
    <p:extLst>
      <p:ext uri="{BB962C8B-B14F-4D97-AF65-F5344CB8AC3E}">
        <p14:creationId xmlns:p14="http://schemas.microsoft.com/office/powerpoint/2010/main" val="36073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 </a:t>
            </a:r>
            <a:endParaRPr lang="en-US" altLang="zh-TW" sz="14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990725" y="1047750"/>
          <a:ext cx="830580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007100" imgH="1358900" progId="Visio.Drawing.6">
                  <p:embed/>
                </p:oleObj>
              </mc:Choice>
              <mc:Fallback>
                <p:oleObj name="Visio" r:id="rId3" imgW="6007100" imgH="1358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1047750"/>
                        <a:ext cx="8305800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257676" y="3257550"/>
          <a:ext cx="3408363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16100" imgH="1435100" progId="Visio.Drawing.11">
                  <p:embed/>
                </p:oleObj>
              </mc:Choice>
              <mc:Fallback>
                <p:oleObj name="Visio" r:id="rId5" imgW="1816100" imgH="1435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6" y="3257550"/>
                        <a:ext cx="3408363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State diagram of factored light flasher</a:t>
            </a:r>
          </a:p>
        </p:txBody>
      </p:sp>
      <p:sp>
        <p:nvSpPr>
          <p:cNvPr id="6" name="矩形 5"/>
          <p:cNvSpPr/>
          <p:nvPr/>
        </p:nvSpPr>
        <p:spPr>
          <a:xfrm>
            <a:off x="8400256" y="3324405"/>
            <a:ext cx="4142105" cy="2825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charset="0"/>
              <a:buChar char="–"/>
            </a:pPr>
            <a:r>
              <a:rPr lang="en-US" altLang="zh-TW" sz="2400" i="1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On-Off-On-Off-On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lang="en-US" altLang="zh-TW" sz="2400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Each </a:t>
            </a:r>
            <a:r>
              <a:rPr lang="en-US" altLang="zh-TW" sz="2400" i="1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On</a:t>
            </a:r>
            <a:r>
              <a:rPr lang="en-US" altLang="zh-TW" sz="2400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 sequence:</a:t>
            </a:r>
          </a:p>
          <a:p>
            <a:pPr marL="1143000" lvl="2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altLang="zh-TW" sz="2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out</a:t>
            </a:r>
            <a:r>
              <a:rPr lang="en-US" altLang="zh-TW" sz="2000" dirty="0">
                <a:solidFill>
                  <a:srgbClr val="4F6228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 = 1</a:t>
            </a:r>
          </a:p>
          <a:p>
            <a:pPr marL="1143000" lvl="2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altLang="zh-TW" sz="2000" dirty="0">
                <a:solidFill>
                  <a:srgbClr val="4F6228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6 cycles long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</a:pPr>
            <a:r>
              <a:rPr lang="en-US" altLang="zh-TW" sz="2400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Each </a:t>
            </a:r>
            <a:r>
              <a:rPr lang="en-US" altLang="zh-TW" sz="2400" i="1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Off </a:t>
            </a:r>
            <a:r>
              <a:rPr lang="en-US" altLang="zh-TW" sz="2400" dirty="0">
                <a:solidFill>
                  <a:srgbClr val="37609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sequence:</a:t>
            </a:r>
          </a:p>
          <a:p>
            <a:pPr marL="1143000" lvl="2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altLang="zh-TW" sz="2000" dirty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out</a:t>
            </a:r>
            <a:r>
              <a:rPr lang="en-US" altLang="zh-TW" sz="2000" dirty="0">
                <a:solidFill>
                  <a:srgbClr val="4F6228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 = 0</a:t>
            </a:r>
          </a:p>
          <a:p>
            <a:pPr marL="1143000" lvl="2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lang="en-US" altLang="zh-TW" sz="2000" dirty="0">
                <a:solidFill>
                  <a:srgbClr val="4F6228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 Unicode MS" pitchFamily="34" charset="-120"/>
              </a:rPr>
              <a:t>4 cycles long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7666039" y="3573016"/>
            <a:ext cx="1166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H="1">
            <a:off x="7176120" y="4221088"/>
            <a:ext cx="1584176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7241060" y="5301208"/>
            <a:ext cx="159124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9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3377</TotalTime>
  <Words>3320</Words>
  <Application>Microsoft Office PowerPoint</Application>
  <PresentationFormat>寬螢幕</PresentationFormat>
  <Paragraphs>421</Paragraphs>
  <Slides>32</Slides>
  <Notes>26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(使用中文字型)</vt:lpstr>
      <vt:lpstr>Arial Unicode MS</vt:lpstr>
      <vt:lpstr>MS PGothic</vt:lpstr>
      <vt:lpstr>MS PGothic</vt:lpstr>
      <vt:lpstr>Arial</vt:lpstr>
      <vt:lpstr>Calibri</vt:lpstr>
      <vt:lpstr>Courier New</vt:lpstr>
      <vt:lpstr>Times New Roman</vt:lpstr>
      <vt:lpstr>佈景主題1</vt:lpstr>
      <vt:lpstr>Visio</vt:lpstr>
      <vt:lpstr>Digital Circuits and Systems Lecture 9 Factoring State Machines</vt:lpstr>
      <vt:lpstr>Outline [Dally Ch.17]</vt:lpstr>
      <vt:lpstr>大的FSM要如何設計? Design A Large FSM</vt:lpstr>
      <vt:lpstr>設計哲學: 把大問題切割成小問題，比較好作</vt:lpstr>
      <vt:lpstr>Light flasher </vt:lpstr>
      <vt:lpstr>Specification Of Light Flasher</vt:lpstr>
      <vt:lpstr>Light Flasher State Diagram</vt:lpstr>
      <vt:lpstr>Factored light flasher</vt:lpstr>
      <vt:lpstr>State diagram of factored light flasher</vt:lpstr>
      <vt:lpstr>PowerPoint 簡報</vt:lpstr>
      <vt:lpstr>Waveforms from simulation of light-flasher FSM</vt:lpstr>
      <vt:lpstr>Still redundancy in state diagram</vt:lpstr>
      <vt:lpstr>Factor out “flash number”</vt:lpstr>
      <vt:lpstr>State diagram of double-factored light flasher</vt:lpstr>
      <vt:lpstr>PowerPoint 簡報</vt:lpstr>
      <vt:lpstr>Waveforms from simulation of twice-factored light flasher</vt:lpstr>
      <vt:lpstr>Modifying the light flasher</vt:lpstr>
      <vt:lpstr>Traffic light controller </vt:lpstr>
      <vt:lpstr>Cynical view of lecture up to now</vt:lpstr>
      <vt:lpstr>Specification Of A New Traffic-Light Controller</vt:lpstr>
      <vt:lpstr>Number of states required by ‘flat’ machine</vt:lpstr>
      <vt:lpstr>Block diagram of factored machine</vt:lpstr>
      <vt:lpstr>State diagram of master FSM</vt:lpstr>
      <vt:lpstr>PowerPoint 簡報</vt:lpstr>
      <vt:lpstr>Block diagram of factored machine</vt:lpstr>
      <vt:lpstr>State diagram of light FSM</vt:lpstr>
      <vt:lpstr>Light “handshake”</vt:lpstr>
      <vt:lpstr>PowerPoint 簡報</vt:lpstr>
      <vt:lpstr>The Combiner</vt:lpstr>
      <vt:lpstr>PowerPoint 簡報</vt:lpstr>
      <vt:lpstr>Waveforms from simulation of factored machine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 An Efficient Perception-based Adaptive Color to Gray Transformation</dc:title>
  <dc:creator>yucheng</dc:creator>
  <cp:lastModifiedBy>Sheuan</cp:lastModifiedBy>
  <cp:revision>119</cp:revision>
  <dcterms:created xsi:type="dcterms:W3CDTF">2009-12-14T10:41:03Z</dcterms:created>
  <dcterms:modified xsi:type="dcterms:W3CDTF">2024-02-17T02:31:40Z</dcterms:modified>
</cp:coreProperties>
</file>