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306" r:id="rId27"/>
    <p:sldId id="308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6414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27A72-CDBC-4052-B380-EBFF424E95EB}" type="doc">
      <dgm:prSet loTypeId="urn:microsoft.com/office/officeart/2005/8/layout/process4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6202F7E8-27D0-48F8-B7D8-0A93A28145E1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Specification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4EA19631-950C-4990-980E-3AF4188A7356}" type="parTrans" cxnId="{1CDC5A6C-D518-4972-9D43-B6843A4CB9B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1E93E0D-A171-4A18-9BDF-26B8762D7C73}" type="sibTrans" cxnId="{1CDC5A6C-D518-4972-9D43-B6843A4CB9B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B648218-7E41-483F-9E16-2405BC1802D7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Algorithm Development (C/C++)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DE65F691-017E-46F7-85C4-DB3887FA6D30}" type="parTrans" cxnId="{4DB4023A-3C5B-4CBB-A09C-0C479A3CB1E2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0C4DA6A-6D38-4CC2-B45F-B5D5D2141488}" type="sibTrans" cxnId="{4DB4023A-3C5B-4CBB-A09C-0C479A3CB1E2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01CB3B3-7810-4960-A127-63B2EA253315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Architecture Design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E773AD7-C9C2-46EE-B4FA-15DAF226789A}" type="parTrans" cxnId="{4F356B1F-45A8-4BC4-8473-CC8B83D94783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CD9426AA-FFED-43E1-8FD9-FD46FA6AFF8C}" type="sibTrans" cxnId="{4F356B1F-45A8-4BC4-8473-CC8B83D94783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28907D9-1F3D-489F-8C43-DC005E9BAF66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RTL Coding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87E9FC5C-EDCD-4E37-A641-1149B4F3FE33}" type="parTrans" cxnId="{B4B115AC-2364-48DC-A872-645A2A76BF4E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69C214C-BA51-43A4-9274-14C81B013CBA}" type="sibTrans" cxnId="{B4B115AC-2364-48DC-A872-645A2A76BF4E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19BA623-4A6D-40D6-9E72-35077363FFE1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Synthesis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7E6E56F-94AC-4651-8819-9F11EF65FE34}" type="parTrans" cxnId="{D84257E7-FFB4-48CE-A990-25F1919EF30B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6A08F9A-C52E-46A8-B48A-2962F8D087B7}" type="sibTrans" cxnId="{D84257E7-FFB4-48CE-A990-25F1919EF30B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D8EACEA1-4C79-4CB5-ABB3-DC288A0DA95D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Gate-level Simulation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085D363-0DC0-4EA8-9787-EAF19EF66722}" type="parTrans" cxnId="{E985957E-4DAC-4C2D-9335-04046A2985D5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A7A6EC1-C73F-4158-A504-E8849334A1C6}" type="sibTrans" cxnId="{E985957E-4DAC-4C2D-9335-04046A2985D5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2B67118-36DF-4F92-BB1B-493D48DE115D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Timing/Area/Power Analysis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995CC9BC-0551-429F-AFDE-B5BC1B2497CB}" type="parTrans" cxnId="{680C5AC7-BFAE-412A-80D8-51D48FCE7E23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B2006936-6790-40FC-827A-A1DB63C629B5}" type="sibTrans" cxnId="{680C5AC7-BFAE-412A-80D8-51D48FCE7E23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69A5CE9-FFEC-4AFF-B8A3-E2EC8E5D7AC3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Auto-Place and Route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6672DE9-ADD4-4009-86E6-A76E4257D623}" type="parTrans" cxnId="{2EA42F92-B3BE-40C0-9FA7-20B0E1B4B420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F01E8278-728F-4417-A3D6-5C17A88D671A}" type="sibTrans" cxnId="{2EA42F92-B3BE-40C0-9FA7-20B0E1B4B420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4AEE3B76-CD96-4A2E-BF7D-DFDED693AC0B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Post Simulation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88282142-30D9-4FC5-81FE-149500062F44}" type="parTrans" cxnId="{21F7E803-0F7C-47C6-B64B-58B32CCB0F5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CB60FD11-5B1D-462E-88E5-938BF8537FB9}" type="sibTrans" cxnId="{21F7E803-0F7C-47C6-B64B-58B32CCB0F5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8400D710-0693-477B-9805-D9760B1A15A5}" type="pres">
      <dgm:prSet presAssocID="{46A27A72-CDBC-4052-B380-EBFF424E95EB}" presName="Name0" presStyleCnt="0">
        <dgm:presLayoutVars>
          <dgm:dir val="rev"/>
          <dgm:animLvl val="lvl"/>
          <dgm:resizeHandles val="exact"/>
        </dgm:presLayoutVars>
      </dgm:prSet>
      <dgm:spPr/>
    </dgm:pt>
    <dgm:pt modelId="{A25ED7F5-A18F-4D9A-80AC-ABF5DF9977A4}" type="pres">
      <dgm:prSet presAssocID="{4AEE3B76-CD96-4A2E-BF7D-DFDED693AC0B}" presName="boxAndChildren" presStyleCnt="0"/>
      <dgm:spPr/>
    </dgm:pt>
    <dgm:pt modelId="{F9E255DE-AF48-4DE9-B990-5758955FF15E}" type="pres">
      <dgm:prSet presAssocID="{4AEE3B76-CD96-4A2E-BF7D-DFDED693AC0B}" presName="parentTextBox" presStyleLbl="node1" presStyleIdx="0" presStyleCnt="9"/>
      <dgm:spPr/>
    </dgm:pt>
    <dgm:pt modelId="{9E9F78E5-5C1F-448F-8C5D-D997CC57B95B}" type="pres">
      <dgm:prSet presAssocID="{F01E8278-728F-4417-A3D6-5C17A88D671A}" presName="sp" presStyleCnt="0"/>
      <dgm:spPr/>
    </dgm:pt>
    <dgm:pt modelId="{4CDF6D30-7B02-43F4-A8B2-F2B0DC41228D}" type="pres">
      <dgm:prSet presAssocID="{E69A5CE9-FFEC-4AFF-B8A3-E2EC8E5D7AC3}" presName="arrowAndChildren" presStyleCnt="0"/>
      <dgm:spPr/>
    </dgm:pt>
    <dgm:pt modelId="{E911D314-E4DC-4DB0-89DB-8AF3344DC73F}" type="pres">
      <dgm:prSet presAssocID="{E69A5CE9-FFEC-4AFF-B8A3-E2EC8E5D7AC3}" presName="parentTextArrow" presStyleLbl="node1" presStyleIdx="1" presStyleCnt="9"/>
      <dgm:spPr/>
    </dgm:pt>
    <dgm:pt modelId="{3CC0B8A0-A98D-4F39-957A-48F0D292F8C1}" type="pres">
      <dgm:prSet presAssocID="{1A7A6EC1-C73F-4158-A504-E8849334A1C6}" presName="sp" presStyleCnt="0"/>
      <dgm:spPr/>
    </dgm:pt>
    <dgm:pt modelId="{14790A45-3819-431B-8761-82627DA9B129}" type="pres">
      <dgm:prSet presAssocID="{D8EACEA1-4C79-4CB5-ABB3-DC288A0DA95D}" presName="arrowAndChildren" presStyleCnt="0"/>
      <dgm:spPr/>
    </dgm:pt>
    <dgm:pt modelId="{D4E97FA6-D92B-48B0-8D53-E21C6FF00047}" type="pres">
      <dgm:prSet presAssocID="{D8EACEA1-4C79-4CB5-ABB3-DC288A0DA95D}" presName="parentTextArrow" presStyleLbl="node1" presStyleIdx="2" presStyleCnt="9"/>
      <dgm:spPr/>
    </dgm:pt>
    <dgm:pt modelId="{586E3010-9A95-4703-A542-735CCD6E0DD7}" type="pres">
      <dgm:prSet presAssocID="{B2006936-6790-40FC-827A-A1DB63C629B5}" presName="sp" presStyleCnt="0"/>
      <dgm:spPr/>
    </dgm:pt>
    <dgm:pt modelId="{F1C579BF-1DF4-4182-B415-33EB405A23E0}" type="pres">
      <dgm:prSet presAssocID="{72B67118-36DF-4F92-BB1B-493D48DE115D}" presName="arrowAndChildren" presStyleCnt="0"/>
      <dgm:spPr/>
    </dgm:pt>
    <dgm:pt modelId="{83A5AB16-E28A-4C78-A9AD-4612929FE126}" type="pres">
      <dgm:prSet presAssocID="{72B67118-36DF-4F92-BB1B-493D48DE115D}" presName="parentTextArrow" presStyleLbl="node1" presStyleIdx="3" presStyleCnt="9"/>
      <dgm:spPr/>
    </dgm:pt>
    <dgm:pt modelId="{41D4248F-9154-40F5-B741-86501D424828}" type="pres">
      <dgm:prSet presAssocID="{16A08F9A-C52E-46A8-B48A-2962F8D087B7}" presName="sp" presStyleCnt="0"/>
      <dgm:spPr/>
    </dgm:pt>
    <dgm:pt modelId="{AF7B8E04-E26B-41FA-98CB-F0BDE012701A}" type="pres">
      <dgm:prSet presAssocID="{E19BA623-4A6D-40D6-9E72-35077363FFE1}" presName="arrowAndChildren" presStyleCnt="0"/>
      <dgm:spPr/>
    </dgm:pt>
    <dgm:pt modelId="{2ADC081E-1C8E-4595-8FD9-31EA33B9EE77}" type="pres">
      <dgm:prSet presAssocID="{E19BA623-4A6D-40D6-9E72-35077363FFE1}" presName="parentTextArrow" presStyleLbl="node1" presStyleIdx="4" presStyleCnt="9"/>
      <dgm:spPr/>
    </dgm:pt>
    <dgm:pt modelId="{239EB4F4-5735-4A78-BB4D-A759969EFED1}" type="pres">
      <dgm:prSet presAssocID="{669C214C-BA51-43A4-9274-14C81B013CBA}" presName="sp" presStyleCnt="0"/>
      <dgm:spPr/>
    </dgm:pt>
    <dgm:pt modelId="{4E3ACA76-514F-410E-B715-B09E608FFFDD}" type="pres">
      <dgm:prSet presAssocID="{128907D9-1F3D-489F-8C43-DC005E9BAF66}" presName="arrowAndChildren" presStyleCnt="0"/>
      <dgm:spPr/>
    </dgm:pt>
    <dgm:pt modelId="{4E68DDE5-4C82-4402-B399-D87FC18E93AE}" type="pres">
      <dgm:prSet presAssocID="{128907D9-1F3D-489F-8C43-DC005E9BAF66}" presName="parentTextArrow" presStyleLbl="node1" presStyleIdx="5" presStyleCnt="9"/>
      <dgm:spPr/>
    </dgm:pt>
    <dgm:pt modelId="{727F3D1A-EBEC-4A47-89A1-850C13042D2A}" type="pres">
      <dgm:prSet presAssocID="{CD9426AA-FFED-43E1-8FD9-FD46FA6AFF8C}" presName="sp" presStyleCnt="0"/>
      <dgm:spPr/>
    </dgm:pt>
    <dgm:pt modelId="{DDE783A8-F9B9-4D6B-8A58-E7A718FFC116}" type="pres">
      <dgm:prSet presAssocID="{101CB3B3-7810-4960-A127-63B2EA253315}" presName="arrowAndChildren" presStyleCnt="0"/>
      <dgm:spPr/>
    </dgm:pt>
    <dgm:pt modelId="{0297BF8B-62F6-4239-A37D-85A114E2421E}" type="pres">
      <dgm:prSet presAssocID="{101CB3B3-7810-4960-A127-63B2EA253315}" presName="parentTextArrow" presStyleLbl="node1" presStyleIdx="6" presStyleCnt="9"/>
      <dgm:spPr/>
    </dgm:pt>
    <dgm:pt modelId="{63215D9A-885B-4055-B6C2-3497874BB962}" type="pres">
      <dgm:prSet presAssocID="{20C4DA6A-6D38-4CC2-B45F-B5D5D2141488}" presName="sp" presStyleCnt="0"/>
      <dgm:spPr/>
    </dgm:pt>
    <dgm:pt modelId="{9F29E914-B512-43B0-B132-07EA3F6534C5}" type="pres">
      <dgm:prSet presAssocID="{1B648218-7E41-483F-9E16-2405BC1802D7}" presName="arrowAndChildren" presStyleCnt="0"/>
      <dgm:spPr/>
    </dgm:pt>
    <dgm:pt modelId="{5390CDEA-2CAA-4B5B-ADD7-57682F801A04}" type="pres">
      <dgm:prSet presAssocID="{1B648218-7E41-483F-9E16-2405BC1802D7}" presName="parentTextArrow" presStyleLbl="node1" presStyleIdx="7" presStyleCnt="9"/>
      <dgm:spPr/>
    </dgm:pt>
    <dgm:pt modelId="{6C028939-70CF-4564-BC94-C0A899CD293F}" type="pres">
      <dgm:prSet presAssocID="{31E93E0D-A171-4A18-9BDF-26B8762D7C73}" presName="sp" presStyleCnt="0"/>
      <dgm:spPr/>
    </dgm:pt>
    <dgm:pt modelId="{1026A91D-57D8-4836-9867-E4645834C374}" type="pres">
      <dgm:prSet presAssocID="{6202F7E8-27D0-48F8-B7D8-0A93A28145E1}" presName="arrowAndChildren" presStyleCnt="0"/>
      <dgm:spPr/>
    </dgm:pt>
    <dgm:pt modelId="{80BD21AE-8C07-4D58-8F06-DD6A20E86C34}" type="pres">
      <dgm:prSet presAssocID="{6202F7E8-27D0-48F8-B7D8-0A93A28145E1}" presName="parentTextArrow" presStyleLbl="node1" presStyleIdx="8" presStyleCnt="9"/>
      <dgm:spPr/>
    </dgm:pt>
  </dgm:ptLst>
  <dgm:cxnLst>
    <dgm:cxn modelId="{21F7E803-0F7C-47C6-B64B-58B32CCB0F54}" srcId="{46A27A72-CDBC-4052-B380-EBFF424E95EB}" destId="{4AEE3B76-CD96-4A2E-BF7D-DFDED693AC0B}" srcOrd="8" destOrd="0" parTransId="{88282142-30D9-4FC5-81FE-149500062F44}" sibTransId="{CB60FD11-5B1D-462E-88E5-938BF8537FB9}"/>
    <dgm:cxn modelId="{8F3ECA14-A854-45BD-A9CD-C94A1E7E4E39}" type="presOf" srcId="{46A27A72-CDBC-4052-B380-EBFF424E95EB}" destId="{8400D710-0693-477B-9805-D9760B1A15A5}" srcOrd="0" destOrd="0" presId="urn:microsoft.com/office/officeart/2005/8/layout/process4"/>
    <dgm:cxn modelId="{56F26B1E-18C0-4625-9FE8-90CB5D6CC0BB}" type="presOf" srcId="{6202F7E8-27D0-48F8-B7D8-0A93A28145E1}" destId="{80BD21AE-8C07-4D58-8F06-DD6A20E86C34}" srcOrd="0" destOrd="0" presId="urn:microsoft.com/office/officeart/2005/8/layout/process4"/>
    <dgm:cxn modelId="{4F356B1F-45A8-4BC4-8473-CC8B83D94783}" srcId="{46A27A72-CDBC-4052-B380-EBFF424E95EB}" destId="{101CB3B3-7810-4960-A127-63B2EA253315}" srcOrd="2" destOrd="0" parTransId="{7E773AD7-C9C2-46EE-B4FA-15DAF226789A}" sibTransId="{CD9426AA-FFED-43E1-8FD9-FD46FA6AFF8C}"/>
    <dgm:cxn modelId="{4DB4023A-3C5B-4CBB-A09C-0C479A3CB1E2}" srcId="{46A27A72-CDBC-4052-B380-EBFF424E95EB}" destId="{1B648218-7E41-483F-9E16-2405BC1802D7}" srcOrd="1" destOrd="0" parTransId="{DE65F691-017E-46F7-85C4-DB3887FA6D30}" sibTransId="{20C4DA6A-6D38-4CC2-B45F-B5D5D2141488}"/>
    <dgm:cxn modelId="{1CDC5A6C-D518-4972-9D43-B6843A4CB9B4}" srcId="{46A27A72-CDBC-4052-B380-EBFF424E95EB}" destId="{6202F7E8-27D0-48F8-B7D8-0A93A28145E1}" srcOrd="0" destOrd="0" parTransId="{4EA19631-950C-4990-980E-3AF4188A7356}" sibTransId="{31E93E0D-A171-4A18-9BDF-26B8762D7C73}"/>
    <dgm:cxn modelId="{D4226B73-9B37-4E6F-A9E5-4A119C7F0716}" type="presOf" srcId="{D8EACEA1-4C79-4CB5-ABB3-DC288A0DA95D}" destId="{D4E97FA6-D92B-48B0-8D53-E21C6FF00047}" srcOrd="0" destOrd="0" presId="urn:microsoft.com/office/officeart/2005/8/layout/process4"/>
    <dgm:cxn modelId="{83BBB653-5284-4466-801B-DFBA9B117F8A}" type="presOf" srcId="{E69A5CE9-FFEC-4AFF-B8A3-E2EC8E5D7AC3}" destId="{E911D314-E4DC-4DB0-89DB-8AF3344DC73F}" srcOrd="0" destOrd="0" presId="urn:microsoft.com/office/officeart/2005/8/layout/process4"/>
    <dgm:cxn modelId="{8F2A6F78-9A7B-4EDD-8A45-464CBACE36D0}" type="presOf" srcId="{4AEE3B76-CD96-4A2E-BF7D-DFDED693AC0B}" destId="{F9E255DE-AF48-4DE9-B990-5758955FF15E}" srcOrd="0" destOrd="0" presId="urn:microsoft.com/office/officeart/2005/8/layout/process4"/>
    <dgm:cxn modelId="{E985957E-4DAC-4C2D-9335-04046A2985D5}" srcId="{46A27A72-CDBC-4052-B380-EBFF424E95EB}" destId="{D8EACEA1-4C79-4CB5-ABB3-DC288A0DA95D}" srcOrd="6" destOrd="0" parTransId="{0085D363-0DC0-4EA8-9787-EAF19EF66722}" sibTransId="{1A7A6EC1-C73F-4158-A504-E8849334A1C6}"/>
    <dgm:cxn modelId="{2EA42F92-B3BE-40C0-9FA7-20B0E1B4B420}" srcId="{46A27A72-CDBC-4052-B380-EBFF424E95EB}" destId="{E69A5CE9-FFEC-4AFF-B8A3-E2EC8E5D7AC3}" srcOrd="7" destOrd="0" parTransId="{26672DE9-ADD4-4009-86E6-A76E4257D623}" sibTransId="{F01E8278-728F-4417-A3D6-5C17A88D671A}"/>
    <dgm:cxn modelId="{7C2D0193-8C14-456E-A5E7-21D0DADB202E}" type="presOf" srcId="{E19BA623-4A6D-40D6-9E72-35077363FFE1}" destId="{2ADC081E-1C8E-4595-8FD9-31EA33B9EE77}" srcOrd="0" destOrd="0" presId="urn:microsoft.com/office/officeart/2005/8/layout/process4"/>
    <dgm:cxn modelId="{B4B115AC-2364-48DC-A872-645A2A76BF4E}" srcId="{46A27A72-CDBC-4052-B380-EBFF424E95EB}" destId="{128907D9-1F3D-489F-8C43-DC005E9BAF66}" srcOrd="3" destOrd="0" parTransId="{87E9FC5C-EDCD-4E37-A641-1149B4F3FE33}" sibTransId="{669C214C-BA51-43A4-9274-14C81B013CBA}"/>
    <dgm:cxn modelId="{3DD6E4AF-4754-4230-8BB2-A706A4D4FF73}" type="presOf" srcId="{128907D9-1F3D-489F-8C43-DC005E9BAF66}" destId="{4E68DDE5-4C82-4402-B399-D87FC18E93AE}" srcOrd="0" destOrd="0" presId="urn:microsoft.com/office/officeart/2005/8/layout/process4"/>
    <dgm:cxn modelId="{DB4853BF-952B-403C-BF6B-1FB150BB6D25}" type="presOf" srcId="{101CB3B3-7810-4960-A127-63B2EA253315}" destId="{0297BF8B-62F6-4239-A37D-85A114E2421E}" srcOrd="0" destOrd="0" presId="urn:microsoft.com/office/officeart/2005/8/layout/process4"/>
    <dgm:cxn modelId="{0D6C65C6-F5BB-4666-8718-971C8F90832A}" type="presOf" srcId="{72B67118-36DF-4F92-BB1B-493D48DE115D}" destId="{83A5AB16-E28A-4C78-A9AD-4612929FE126}" srcOrd="0" destOrd="0" presId="urn:microsoft.com/office/officeart/2005/8/layout/process4"/>
    <dgm:cxn modelId="{680C5AC7-BFAE-412A-80D8-51D48FCE7E23}" srcId="{46A27A72-CDBC-4052-B380-EBFF424E95EB}" destId="{72B67118-36DF-4F92-BB1B-493D48DE115D}" srcOrd="5" destOrd="0" parTransId="{995CC9BC-0551-429F-AFDE-B5BC1B2497CB}" sibTransId="{B2006936-6790-40FC-827A-A1DB63C629B5}"/>
    <dgm:cxn modelId="{8ECE2ADD-746E-42D0-BC2D-20C84C0701B7}" type="presOf" srcId="{1B648218-7E41-483F-9E16-2405BC1802D7}" destId="{5390CDEA-2CAA-4B5B-ADD7-57682F801A04}" srcOrd="0" destOrd="0" presId="urn:microsoft.com/office/officeart/2005/8/layout/process4"/>
    <dgm:cxn modelId="{D84257E7-FFB4-48CE-A990-25F1919EF30B}" srcId="{46A27A72-CDBC-4052-B380-EBFF424E95EB}" destId="{E19BA623-4A6D-40D6-9E72-35077363FFE1}" srcOrd="4" destOrd="0" parTransId="{37E6E56F-94AC-4651-8819-9F11EF65FE34}" sibTransId="{16A08F9A-C52E-46A8-B48A-2962F8D087B7}"/>
    <dgm:cxn modelId="{F3D89D34-1991-43FE-8ADF-99287A07CEC7}" type="presParOf" srcId="{8400D710-0693-477B-9805-D9760B1A15A5}" destId="{A25ED7F5-A18F-4D9A-80AC-ABF5DF9977A4}" srcOrd="0" destOrd="0" presId="urn:microsoft.com/office/officeart/2005/8/layout/process4"/>
    <dgm:cxn modelId="{E99A1E49-60D8-42AC-A96A-05DB26B670F5}" type="presParOf" srcId="{A25ED7F5-A18F-4D9A-80AC-ABF5DF9977A4}" destId="{F9E255DE-AF48-4DE9-B990-5758955FF15E}" srcOrd="0" destOrd="0" presId="urn:microsoft.com/office/officeart/2005/8/layout/process4"/>
    <dgm:cxn modelId="{D9E3D2AE-13DE-4F08-8AAE-459258D03ADA}" type="presParOf" srcId="{8400D710-0693-477B-9805-D9760B1A15A5}" destId="{9E9F78E5-5C1F-448F-8C5D-D997CC57B95B}" srcOrd="1" destOrd="0" presId="urn:microsoft.com/office/officeart/2005/8/layout/process4"/>
    <dgm:cxn modelId="{E0751E09-3689-4FCD-B643-2F50DFC87CFA}" type="presParOf" srcId="{8400D710-0693-477B-9805-D9760B1A15A5}" destId="{4CDF6D30-7B02-43F4-A8B2-F2B0DC41228D}" srcOrd="2" destOrd="0" presId="urn:microsoft.com/office/officeart/2005/8/layout/process4"/>
    <dgm:cxn modelId="{FD95B728-6282-4063-A486-C25129DAA697}" type="presParOf" srcId="{4CDF6D30-7B02-43F4-A8B2-F2B0DC41228D}" destId="{E911D314-E4DC-4DB0-89DB-8AF3344DC73F}" srcOrd="0" destOrd="0" presId="urn:microsoft.com/office/officeart/2005/8/layout/process4"/>
    <dgm:cxn modelId="{E0F50251-1C92-43BB-ABDB-E13C744D84D8}" type="presParOf" srcId="{8400D710-0693-477B-9805-D9760B1A15A5}" destId="{3CC0B8A0-A98D-4F39-957A-48F0D292F8C1}" srcOrd="3" destOrd="0" presId="urn:microsoft.com/office/officeart/2005/8/layout/process4"/>
    <dgm:cxn modelId="{1F870533-D62E-42F3-8BBF-55E41AC8022B}" type="presParOf" srcId="{8400D710-0693-477B-9805-D9760B1A15A5}" destId="{14790A45-3819-431B-8761-82627DA9B129}" srcOrd="4" destOrd="0" presId="urn:microsoft.com/office/officeart/2005/8/layout/process4"/>
    <dgm:cxn modelId="{18DF974D-BF42-4F3C-BFE2-4E978B31428D}" type="presParOf" srcId="{14790A45-3819-431B-8761-82627DA9B129}" destId="{D4E97FA6-D92B-48B0-8D53-E21C6FF00047}" srcOrd="0" destOrd="0" presId="urn:microsoft.com/office/officeart/2005/8/layout/process4"/>
    <dgm:cxn modelId="{20B613AA-850C-4FD5-9467-C094C6682240}" type="presParOf" srcId="{8400D710-0693-477B-9805-D9760B1A15A5}" destId="{586E3010-9A95-4703-A542-735CCD6E0DD7}" srcOrd="5" destOrd="0" presId="urn:microsoft.com/office/officeart/2005/8/layout/process4"/>
    <dgm:cxn modelId="{CA16ACF5-29CD-4B82-BF89-4925E5FD08FF}" type="presParOf" srcId="{8400D710-0693-477B-9805-D9760B1A15A5}" destId="{F1C579BF-1DF4-4182-B415-33EB405A23E0}" srcOrd="6" destOrd="0" presId="urn:microsoft.com/office/officeart/2005/8/layout/process4"/>
    <dgm:cxn modelId="{F545CA5F-2799-4F5D-B950-0D334CED4DD8}" type="presParOf" srcId="{F1C579BF-1DF4-4182-B415-33EB405A23E0}" destId="{83A5AB16-E28A-4C78-A9AD-4612929FE126}" srcOrd="0" destOrd="0" presId="urn:microsoft.com/office/officeart/2005/8/layout/process4"/>
    <dgm:cxn modelId="{92566A7B-05F3-43C2-A7EF-BEF600A5D9D1}" type="presParOf" srcId="{8400D710-0693-477B-9805-D9760B1A15A5}" destId="{41D4248F-9154-40F5-B741-86501D424828}" srcOrd="7" destOrd="0" presId="urn:microsoft.com/office/officeart/2005/8/layout/process4"/>
    <dgm:cxn modelId="{439E216A-2C15-48D1-BE30-4E4BAA349CA1}" type="presParOf" srcId="{8400D710-0693-477B-9805-D9760B1A15A5}" destId="{AF7B8E04-E26B-41FA-98CB-F0BDE012701A}" srcOrd="8" destOrd="0" presId="urn:microsoft.com/office/officeart/2005/8/layout/process4"/>
    <dgm:cxn modelId="{7C547CEE-FEF5-488E-8667-19F2A0B15961}" type="presParOf" srcId="{AF7B8E04-E26B-41FA-98CB-F0BDE012701A}" destId="{2ADC081E-1C8E-4595-8FD9-31EA33B9EE77}" srcOrd="0" destOrd="0" presId="urn:microsoft.com/office/officeart/2005/8/layout/process4"/>
    <dgm:cxn modelId="{F2CABA5D-8187-494F-9980-1D0E5CA7E0E7}" type="presParOf" srcId="{8400D710-0693-477B-9805-D9760B1A15A5}" destId="{239EB4F4-5735-4A78-BB4D-A759969EFED1}" srcOrd="9" destOrd="0" presId="urn:microsoft.com/office/officeart/2005/8/layout/process4"/>
    <dgm:cxn modelId="{38064EAA-EBA0-4F83-A6A2-C88F2BC444D3}" type="presParOf" srcId="{8400D710-0693-477B-9805-D9760B1A15A5}" destId="{4E3ACA76-514F-410E-B715-B09E608FFFDD}" srcOrd="10" destOrd="0" presId="urn:microsoft.com/office/officeart/2005/8/layout/process4"/>
    <dgm:cxn modelId="{5F7F91B7-A0C7-4EAE-81CD-1069A348ADCE}" type="presParOf" srcId="{4E3ACA76-514F-410E-B715-B09E608FFFDD}" destId="{4E68DDE5-4C82-4402-B399-D87FC18E93AE}" srcOrd="0" destOrd="0" presId="urn:microsoft.com/office/officeart/2005/8/layout/process4"/>
    <dgm:cxn modelId="{77A09414-4A3D-4FF1-8AC8-BCAA4AC6631D}" type="presParOf" srcId="{8400D710-0693-477B-9805-D9760B1A15A5}" destId="{727F3D1A-EBEC-4A47-89A1-850C13042D2A}" srcOrd="11" destOrd="0" presId="urn:microsoft.com/office/officeart/2005/8/layout/process4"/>
    <dgm:cxn modelId="{79B27395-B85E-41AB-9EFB-60DCDC67F75D}" type="presParOf" srcId="{8400D710-0693-477B-9805-D9760B1A15A5}" destId="{DDE783A8-F9B9-4D6B-8A58-E7A718FFC116}" srcOrd="12" destOrd="0" presId="urn:microsoft.com/office/officeart/2005/8/layout/process4"/>
    <dgm:cxn modelId="{5FD753EA-8780-4BDC-9E20-23EAD7D29E6C}" type="presParOf" srcId="{DDE783A8-F9B9-4D6B-8A58-E7A718FFC116}" destId="{0297BF8B-62F6-4239-A37D-85A114E2421E}" srcOrd="0" destOrd="0" presId="urn:microsoft.com/office/officeart/2005/8/layout/process4"/>
    <dgm:cxn modelId="{4254C613-D38C-446B-8EE6-D715ACECA92C}" type="presParOf" srcId="{8400D710-0693-477B-9805-D9760B1A15A5}" destId="{63215D9A-885B-4055-B6C2-3497874BB962}" srcOrd="13" destOrd="0" presId="urn:microsoft.com/office/officeart/2005/8/layout/process4"/>
    <dgm:cxn modelId="{384096AA-F857-4751-B0B0-9E56C6DBAA5D}" type="presParOf" srcId="{8400D710-0693-477B-9805-D9760B1A15A5}" destId="{9F29E914-B512-43B0-B132-07EA3F6534C5}" srcOrd="14" destOrd="0" presId="urn:microsoft.com/office/officeart/2005/8/layout/process4"/>
    <dgm:cxn modelId="{3E7D74C2-FC4C-4C98-8A88-D29859D7C7F1}" type="presParOf" srcId="{9F29E914-B512-43B0-B132-07EA3F6534C5}" destId="{5390CDEA-2CAA-4B5B-ADD7-57682F801A04}" srcOrd="0" destOrd="0" presId="urn:microsoft.com/office/officeart/2005/8/layout/process4"/>
    <dgm:cxn modelId="{7DD399C7-5C83-4FCB-B057-B05A067493F7}" type="presParOf" srcId="{8400D710-0693-477B-9805-D9760B1A15A5}" destId="{6C028939-70CF-4564-BC94-C0A899CD293F}" srcOrd="15" destOrd="0" presId="urn:microsoft.com/office/officeart/2005/8/layout/process4"/>
    <dgm:cxn modelId="{81745062-CBCA-4DDF-ACAA-79554FBBB6CD}" type="presParOf" srcId="{8400D710-0693-477B-9805-D9760B1A15A5}" destId="{1026A91D-57D8-4836-9867-E4645834C374}" srcOrd="16" destOrd="0" presId="urn:microsoft.com/office/officeart/2005/8/layout/process4"/>
    <dgm:cxn modelId="{04801DB4-7834-4B0C-8803-17BDC218852E}" type="presParOf" srcId="{1026A91D-57D8-4836-9867-E4645834C374}" destId="{80BD21AE-8C07-4D58-8F06-DD6A20E86C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A13BD4-3104-422A-B77A-2C6B933FBFAE}" type="doc">
      <dgm:prSet loTypeId="urn:microsoft.com/office/officeart/2005/8/layout/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D4E1FA9-CA5E-4C5A-858C-F5B7CD8361B5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1. Specify Library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E083BAE-61E9-4603-B1AC-E15E106FEFF0}" type="parTrans" cxnId="{6A327602-1F90-478A-BFF3-21C518996877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15B7EB2-0E4C-453D-ABCA-64F7B6FBDFD5}" type="sibTrans" cxnId="{6A327602-1F90-478A-BFF3-21C518996877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0C2745B-50E6-49D4-9188-F06E3D12A0DF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2. Read Design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59A53DD-7348-4043-9B7B-1111122E6C71}" type="parTrans" cxnId="{21D5F647-7D8F-4AA0-AEA7-E5A7BA890255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262EE7A-0DFF-4C5B-B9ED-1610EFBBA02E}" type="sibTrans" cxnId="{21D5F647-7D8F-4AA0-AEA7-E5A7BA890255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4760CEAF-13D8-41AF-BE7B-2C306DB7DF5A}">
      <dgm:prSet phldrT="[Text]"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4. Define Design Environment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1F1F9475-64F8-4035-9D0B-E43F1D52E6CA}" type="parTrans" cxnId="{5629B2CF-878A-42AD-8E76-48226A30689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81015A1F-B8A7-4560-9E25-DBCDA0B869BE}" type="sibTrans" cxnId="{5629B2CF-878A-42AD-8E76-48226A306894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3AD9E15-69FC-4ACE-BA3C-069721CC34A0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5. Set Design Constraint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0EF1161-8E58-4313-A3D6-D8B22F58CDB2}" type="parTrans" cxnId="{81668906-13B5-4030-A054-92D5D82D9841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E017AF59-F84E-4E7D-9752-360895D2472F}" type="sibTrans" cxnId="{81668906-13B5-4030-A054-92D5D82D9841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2A124BB-E497-4D3C-B014-3180E575ADB9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6. Set Compile Strategy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F8A40A37-5409-4E87-836B-C13BD12F94C9}" type="parTrans" cxnId="{3FBF522B-4D92-467E-8E61-6404FB1518DA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AC2E048-3F26-4719-857F-D486B8F4464B}" type="sibTrans" cxnId="{3FBF522B-4D92-467E-8E61-6404FB1518DA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B394F95-C76C-40BF-99AE-BF0ED7090C3F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7. Optimization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6CFC723-4D91-4062-8F10-82D3EB1539A0}" type="parTrans" cxnId="{BDA7E818-113D-4AD9-B41D-2AF7357C8EF9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FAC215D1-F1FB-4D1C-96D7-C69E75FA0FC1}" type="sibTrans" cxnId="{BDA7E818-113D-4AD9-B41D-2AF7357C8EF9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B037B4A4-958E-4A34-A408-1AEA9BA62383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8. Analyze Design Problems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B0900BFD-380D-48B7-9A47-CF42D9836FBA}" type="parTrans" cxnId="{EEB29680-58BE-427B-A04D-2B805A067487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70CE3886-111B-43B7-BDF5-2420ED071486}" type="sibTrans" cxnId="{EEB29680-58BE-427B-A04D-2B805A067487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C369055C-D9D1-450F-B877-0FB458397D86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10. Save Design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A667DE13-3A0D-4D76-9952-85C80853C709}" type="parTrans" cxnId="{A6C02FEC-5542-4E26-A3A2-55A271E13E2B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55594F64-5530-4AB6-8523-000D363EE826}" type="sibTrans" cxnId="{A6C02FEC-5542-4E26-A3A2-55A271E13E2B}">
      <dgm:prSet/>
      <dgm:spPr/>
      <dgm:t>
        <a:bodyPr/>
        <a:lstStyle/>
        <a:p>
          <a:endParaRPr lang="zh-TW" altLang="en-US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F3CBEBC-4559-4653-A1C6-81800766A4EE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9. Change Naming Rules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A20050F3-95F9-441F-A2D7-314CAEA85111}" type="parTrans" cxnId="{BD162E67-0D8C-4924-A947-9042FAA531FD}">
      <dgm:prSet/>
      <dgm:spPr/>
      <dgm:t>
        <a:bodyPr/>
        <a:lstStyle/>
        <a:p>
          <a:endParaRPr lang="zh-TW" altLang="en-US"/>
        </a:p>
      </dgm:t>
    </dgm:pt>
    <dgm:pt modelId="{19B9B278-2925-422C-862F-2AF557783A04}" type="sibTrans" cxnId="{BD162E67-0D8C-4924-A947-9042FAA531FD}">
      <dgm:prSet/>
      <dgm:spPr/>
      <dgm:t>
        <a:bodyPr/>
        <a:lstStyle/>
        <a:p>
          <a:endParaRPr lang="zh-TW" altLang="en-US"/>
        </a:p>
      </dgm:t>
    </dgm:pt>
    <dgm:pt modelId="{C452F0A7-FEB2-4A89-88A9-04D1482E3BD9}">
      <dgm:prSet/>
      <dgm:spPr/>
      <dgm:t>
        <a:bodyPr/>
        <a:lstStyle/>
        <a:p>
          <a:r>
            <a: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3. Create Clock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CB53AF38-C968-400B-87A7-8C33B6F106EE}" type="parTrans" cxnId="{56915E21-CF3C-4C73-AAEF-6C9176B3E273}">
      <dgm:prSet/>
      <dgm:spPr/>
      <dgm:t>
        <a:bodyPr/>
        <a:lstStyle/>
        <a:p>
          <a:endParaRPr lang="zh-TW" altLang="en-US"/>
        </a:p>
      </dgm:t>
    </dgm:pt>
    <dgm:pt modelId="{81B21601-0477-47B3-9FF3-A7B755597798}" type="sibTrans" cxnId="{56915E21-CF3C-4C73-AAEF-6C9176B3E273}">
      <dgm:prSet/>
      <dgm:spPr/>
      <dgm:t>
        <a:bodyPr/>
        <a:lstStyle/>
        <a:p>
          <a:endParaRPr lang="zh-TW" altLang="en-US"/>
        </a:p>
      </dgm:t>
    </dgm:pt>
    <dgm:pt modelId="{3621293F-B802-4FB3-9670-A1444C355E1E}" type="pres">
      <dgm:prSet presAssocID="{33A13BD4-3104-422A-B77A-2C6B933FBFAE}" presName="Name0" presStyleCnt="0">
        <dgm:presLayoutVars>
          <dgm:dir/>
          <dgm:animLvl val="lvl"/>
          <dgm:resizeHandles val="exact"/>
        </dgm:presLayoutVars>
      </dgm:prSet>
      <dgm:spPr/>
    </dgm:pt>
    <dgm:pt modelId="{2A7E8868-2D5B-4411-896C-9AA25C8D3812}" type="pres">
      <dgm:prSet presAssocID="{C369055C-D9D1-450F-B877-0FB458397D86}" presName="boxAndChildren" presStyleCnt="0"/>
      <dgm:spPr/>
    </dgm:pt>
    <dgm:pt modelId="{23ECE65F-6A9E-4427-8F78-92C0979E66BD}" type="pres">
      <dgm:prSet presAssocID="{C369055C-D9D1-450F-B877-0FB458397D86}" presName="parentTextBox" presStyleLbl="node1" presStyleIdx="0" presStyleCnt="10"/>
      <dgm:spPr/>
    </dgm:pt>
    <dgm:pt modelId="{EB655B28-795B-4931-8438-30B8252513BD}" type="pres">
      <dgm:prSet presAssocID="{19B9B278-2925-422C-862F-2AF557783A04}" presName="sp" presStyleCnt="0"/>
      <dgm:spPr/>
    </dgm:pt>
    <dgm:pt modelId="{FDC05780-A1B1-46B6-A37E-664FF5F470F7}" type="pres">
      <dgm:prSet presAssocID="{3F3CBEBC-4559-4653-A1C6-81800766A4EE}" presName="arrowAndChildren" presStyleCnt="0"/>
      <dgm:spPr/>
    </dgm:pt>
    <dgm:pt modelId="{F5B7C25F-91C1-4830-A75C-D9C43E275663}" type="pres">
      <dgm:prSet presAssocID="{3F3CBEBC-4559-4653-A1C6-81800766A4EE}" presName="parentTextArrow" presStyleLbl="node1" presStyleIdx="1" presStyleCnt="10"/>
      <dgm:spPr/>
    </dgm:pt>
    <dgm:pt modelId="{209B1FCC-144B-49D9-BCAD-994D528AFE34}" type="pres">
      <dgm:prSet presAssocID="{70CE3886-111B-43B7-BDF5-2420ED071486}" presName="sp" presStyleCnt="0"/>
      <dgm:spPr/>
    </dgm:pt>
    <dgm:pt modelId="{33B88B50-DBD1-4021-8AC8-0C12A9C8E71A}" type="pres">
      <dgm:prSet presAssocID="{B037B4A4-958E-4A34-A408-1AEA9BA62383}" presName="arrowAndChildren" presStyleCnt="0"/>
      <dgm:spPr/>
    </dgm:pt>
    <dgm:pt modelId="{B6AB91A3-FC97-4EBA-B853-BA19D373F82F}" type="pres">
      <dgm:prSet presAssocID="{B037B4A4-958E-4A34-A408-1AEA9BA62383}" presName="parentTextArrow" presStyleLbl="node1" presStyleIdx="2" presStyleCnt="10"/>
      <dgm:spPr/>
    </dgm:pt>
    <dgm:pt modelId="{544D2A92-99FC-40AB-B4F5-9C05084F23E4}" type="pres">
      <dgm:prSet presAssocID="{FAC215D1-F1FB-4D1C-96D7-C69E75FA0FC1}" presName="sp" presStyleCnt="0"/>
      <dgm:spPr/>
    </dgm:pt>
    <dgm:pt modelId="{E1BE8A83-EE8B-42AA-A7F2-8AAB89447F52}" type="pres">
      <dgm:prSet presAssocID="{2B394F95-C76C-40BF-99AE-BF0ED7090C3F}" presName="arrowAndChildren" presStyleCnt="0"/>
      <dgm:spPr/>
    </dgm:pt>
    <dgm:pt modelId="{CBF59361-0A0B-4FD7-BBD4-5DFB3CA943BF}" type="pres">
      <dgm:prSet presAssocID="{2B394F95-C76C-40BF-99AE-BF0ED7090C3F}" presName="parentTextArrow" presStyleLbl="node1" presStyleIdx="3" presStyleCnt="10"/>
      <dgm:spPr/>
    </dgm:pt>
    <dgm:pt modelId="{133F9BF3-A33D-495F-8BB5-E16CBC572126}" type="pres">
      <dgm:prSet presAssocID="{2AC2E048-3F26-4719-857F-D486B8F4464B}" presName="sp" presStyleCnt="0"/>
      <dgm:spPr/>
    </dgm:pt>
    <dgm:pt modelId="{E71B6D79-AEF8-466C-B5C4-3F63B29E96C5}" type="pres">
      <dgm:prSet presAssocID="{72A124BB-E497-4D3C-B014-3180E575ADB9}" presName="arrowAndChildren" presStyleCnt="0"/>
      <dgm:spPr/>
    </dgm:pt>
    <dgm:pt modelId="{772C578B-62C4-4544-A311-7F17B2F01D2C}" type="pres">
      <dgm:prSet presAssocID="{72A124BB-E497-4D3C-B014-3180E575ADB9}" presName="parentTextArrow" presStyleLbl="node1" presStyleIdx="4" presStyleCnt="10"/>
      <dgm:spPr/>
    </dgm:pt>
    <dgm:pt modelId="{CFF62B56-E677-4798-9E60-6A301F4EF451}" type="pres">
      <dgm:prSet presAssocID="{E017AF59-F84E-4E7D-9752-360895D2472F}" presName="sp" presStyleCnt="0"/>
      <dgm:spPr/>
    </dgm:pt>
    <dgm:pt modelId="{5D20CF68-4DA1-4338-8515-9C868DD25005}" type="pres">
      <dgm:prSet presAssocID="{73AD9E15-69FC-4ACE-BA3C-069721CC34A0}" presName="arrowAndChildren" presStyleCnt="0"/>
      <dgm:spPr/>
    </dgm:pt>
    <dgm:pt modelId="{75D7F431-CA48-489A-AC0A-4D53055ED73A}" type="pres">
      <dgm:prSet presAssocID="{73AD9E15-69FC-4ACE-BA3C-069721CC34A0}" presName="parentTextArrow" presStyleLbl="node1" presStyleIdx="5" presStyleCnt="10"/>
      <dgm:spPr/>
    </dgm:pt>
    <dgm:pt modelId="{C800EFA5-BB54-4491-B04D-F1916C613218}" type="pres">
      <dgm:prSet presAssocID="{81015A1F-B8A7-4560-9E25-DBCDA0B869BE}" presName="sp" presStyleCnt="0"/>
      <dgm:spPr/>
    </dgm:pt>
    <dgm:pt modelId="{ED04725F-3E3B-48B9-85B2-7EA935B6AAF7}" type="pres">
      <dgm:prSet presAssocID="{4760CEAF-13D8-41AF-BE7B-2C306DB7DF5A}" presName="arrowAndChildren" presStyleCnt="0"/>
      <dgm:spPr/>
    </dgm:pt>
    <dgm:pt modelId="{B4E3B103-B4ED-47D2-8D21-D95076F8091C}" type="pres">
      <dgm:prSet presAssocID="{4760CEAF-13D8-41AF-BE7B-2C306DB7DF5A}" presName="parentTextArrow" presStyleLbl="node1" presStyleIdx="6" presStyleCnt="10"/>
      <dgm:spPr/>
    </dgm:pt>
    <dgm:pt modelId="{A6F246A6-3CA1-4271-8024-E877C097F559}" type="pres">
      <dgm:prSet presAssocID="{81B21601-0477-47B3-9FF3-A7B755597798}" presName="sp" presStyleCnt="0"/>
      <dgm:spPr/>
    </dgm:pt>
    <dgm:pt modelId="{173C46A8-114E-4D7E-A22E-6B8B75F11A8C}" type="pres">
      <dgm:prSet presAssocID="{C452F0A7-FEB2-4A89-88A9-04D1482E3BD9}" presName="arrowAndChildren" presStyleCnt="0"/>
      <dgm:spPr/>
    </dgm:pt>
    <dgm:pt modelId="{D7CD00BD-3CB8-4176-B38B-189E639037E5}" type="pres">
      <dgm:prSet presAssocID="{C452F0A7-FEB2-4A89-88A9-04D1482E3BD9}" presName="parentTextArrow" presStyleLbl="node1" presStyleIdx="7" presStyleCnt="10"/>
      <dgm:spPr/>
    </dgm:pt>
    <dgm:pt modelId="{A510AC30-40D8-49C4-80ED-2485BAFCA9D3}" type="pres">
      <dgm:prSet presAssocID="{E262EE7A-0DFF-4C5B-B9ED-1610EFBBA02E}" presName="sp" presStyleCnt="0"/>
      <dgm:spPr/>
    </dgm:pt>
    <dgm:pt modelId="{CD677347-5FC0-4A26-90E8-BA8FBFA51E4E}" type="pres">
      <dgm:prSet presAssocID="{60C2745B-50E6-49D4-9188-F06E3D12A0DF}" presName="arrowAndChildren" presStyleCnt="0"/>
      <dgm:spPr/>
    </dgm:pt>
    <dgm:pt modelId="{9C5F0EEA-B1B9-4F15-8D67-928434D7F28F}" type="pres">
      <dgm:prSet presAssocID="{60C2745B-50E6-49D4-9188-F06E3D12A0DF}" presName="parentTextArrow" presStyleLbl="node1" presStyleIdx="8" presStyleCnt="10"/>
      <dgm:spPr/>
    </dgm:pt>
    <dgm:pt modelId="{C231E135-1608-4D61-8A32-35F3195F468D}" type="pres">
      <dgm:prSet presAssocID="{515B7EB2-0E4C-453D-ABCA-64F7B6FBDFD5}" presName="sp" presStyleCnt="0"/>
      <dgm:spPr/>
    </dgm:pt>
    <dgm:pt modelId="{2057D8E7-FDDC-4E58-A418-DD8A4E1B0F7A}" type="pres">
      <dgm:prSet presAssocID="{CD4E1FA9-CA5E-4C5A-858C-F5B7CD8361B5}" presName="arrowAndChildren" presStyleCnt="0"/>
      <dgm:spPr/>
    </dgm:pt>
    <dgm:pt modelId="{FAE786E1-88B0-469A-9669-0EB82261F755}" type="pres">
      <dgm:prSet presAssocID="{CD4E1FA9-CA5E-4C5A-858C-F5B7CD8361B5}" presName="parentTextArrow" presStyleLbl="node1" presStyleIdx="9" presStyleCnt="10"/>
      <dgm:spPr/>
    </dgm:pt>
  </dgm:ptLst>
  <dgm:cxnLst>
    <dgm:cxn modelId="{6A327602-1F90-478A-BFF3-21C518996877}" srcId="{33A13BD4-3104-422A-B77A-2C6B933FBFAE}" destId="{CD4E1FA9-CA5E-4C5A-858C-F5B7CD8361B5}" srcOrd="0" destOrd="0" parTransId="{EE083BAE-61E9-4603-B1AC-E15E106FEFF0}" sibTransId="{515B7EB2-0E4C-453D-ABCA-64F7B6FBDFD5}"/>
    <dgm:cxn modelId="{81668906-13B5-4030-A054-92D5D82D9841}" srcId="{33A13BD4-3104-422A-B77A-2C6B933FBFAE}" destId="{73AD9E15-69FC-4ACE-BA3C-069721CC34A0}" srcOrd="4" destOrd="0" parTransId="{30EF1161-8E58-4313-A3D6-D8B22F58CDB2}" sibTransId="{E017AF59-F84E-4E7D-9752-360895D2472F}"/>
    <dgm:cxn modelId="{BDA7E818-113D-4AD9-B41D-2AF7357C8EF9}" srcId="{33A13BD4-3104-422A-B77A-2C6B933FBFAE}" destId="{2B394F95-C76C-40BF-99AE-BF0ED7090C3F}" srcOrd="6" destOrd="0" parTransId="{66CFC723-4D91-4062-8F10-82D3EB1539A0}" sibTransId="{FAC215D1-F1FB-4D1C-96D7-C69E75FA0FC1}"/>
    <dgm:cxn modelId="{56915E21-CF3C-4C73-AAEF-6C9176B3E273}" srcId="{33A13BD4-3104-422A-B77A-2C6B933FBFAE}" destId="{C452F0A7-FEB2-4A89-88A9-04D1482E3BD9}" srcOrd="2" destOrd="0" parTransId="{CB53AF38-C968-400B-87A7-8C33B6F106EE}" sibTransId="{81B21601-0477-47B3-9FF3-A7B755597798}"/>
    <dgm:cxn modelId="{3FBF522B-4D92-467E-8E61-6404FB1518DA}" srcId="{33A13BD4-3104-422A-B77A-2C6B933FBFAE}" destId="{72A124BB-E497-4D3C-B014-3180E575ADB9}" srcOrd="5" destOrd="0" parTransId="{F8A40A37-5409-4E87-836B-C13BD12F94C9}" sibTransId="{2AC2E048-3F26-4719-857F-D486B8F4464B}"/>
    <dgm:cxn modelId="{80FAE15C-12C0-40B9-9059-A3D83B81D63A}" type="presOf" srcId="{4760CEAF-13D8-41AF-BE7B-2C306DB7DF5A}" destId="{B4E3B103-B4ED-47D2-8D21-D95076F8091C}" srcOrd="0" destOrd="0" presId="urn:microsoft.com/office/officeart/2005/8/layout/process4"/>
    <dgm:cxn modelId="{ABABD961-8D9E-49B5-A442-206A694C1EDE}" type="presOf" srcId="{72A124BB-E497-4D3C-B014-3180E575ADB9}" destId="{772C578B-62C4-4544-A311-7F17B2F01D2C}" srcOrd="0" destOrd="0" presId="urn:microsoft.com/office/officeart/2005/8/layout/process4"/>
    <dgm:cxn modelId="{0D74F643-338E-484F-A782-3FC4BF089B6A}" type="presOf" srcId="{C369055C-D9D1-450F-B877-0FB458397D86}" destId="{23ECE65F-6A9E-4427-8F78-92C0979E66BD}" srcOrd="0" destOrd="0" presId="urn:microsoft.com/office/officeart/2005/8/layout/process4"/>
    <dgm:cxn modelId="{BD162E67-0D8C-4924-A947-9042FAA531FD}" srcId="{33A13BD4-3104-422A-B77A-2C6B933FBFAE}" destId="{3F3CBEBC-4559-4653-A1C6-81800766A4EE}" srcOrd="8" destOrd="0" parTransId="{A20050F3-95F9-441F-A2D7-314CAEA85111}" sibTransId="{19B9B278-2925-422C-862F-2AF557783A04}"/>
    <dgm:cxn modelId="{21D5F647-7D8F-4AA0-AEA7-E5A7BA890255}" srcId="{33A13BD4-3104-422A-B77A-2C6B933FBFAE}" destId="{60C2745B-50E6-49D4-9188-F06E3D12A0DF}" srcOrd="1" destOrd="0" parTransId="{059A53DD-7348-4043-9B7B-1111122E6C71}" sibTransId="{E262EE7A-0DFF-4C5B-B9ED-1610EFBBA02E}"/>
    <dgm:cxn modelId="{F3F44354-8EC2-4699-9DDC-5DDC7AC35989}" type="presOf" srcId="{B037B4A4-958E-4A34-A408-1AEA9BA62383}" destId="{B6AB91A3-FC97-4EBA-B853-BA19D373F82F}" srcOrd="0" destOrd="0" presId="urn:microsoft.com/office/officeart/2005/8/layout/process4"/>
    <dgm:cxn modelId="{EEB29680-58BE-427B-A04D-2B805A067487}" srcId="{33A13BD4-3104-422A-B77A-2C6B933FBFAE}" destId="{B037B4A4-958E-4A34-A408-1AEA9BA62383}" srcOrd="7" destOrd="0" parTransId="{B0900BFD-380D-48B7-9A47-CF42D9836FBA}" sibTransId="{70CE3886-111B-43B7-BDF5-2420ED071486}"/>
    <dgm:cxn modelId="{29D14C8A-BC66-4171-A79E-CE3CF957F500}" type="presOf" srcId="{73AD9E15-69FC-4ACE-BA3C-069721CC34A0}" destId="{75D7F431-CA48-489A-AC0A-4D53055ED73A}" srcOrd="0" destOrd="0" presId="urn:microsoft.com/office/officeart/2005/8/layout/process4"/>
    <dgm:cxn modelId="{ECD46E8B-2B6B-4CA5-B720-97F19DE7A1FA}" type="presOf" srcId="{C452F0A7-FEB2-4A89-88A9-04D1482E3BD9}" destId="{D7CD00BD-3CB8-4176-B38B-189E639037E5}" srcOrd="0" destOrd="0" presId="urn:microsoft.com/office/officeart/2005/8/layout/process4"/>
    <dgm:cxn modelId="{EC970B9F-90B3-48BB-BDA2-767BE1D169D6}" type="presOf" srcId="{3F3CBEBC-4559-4653-A1C6-81800766A4EE}" destId="{F5B7C25F-91C1-4830-A75C-D9C43E275663}" srcOrd="0" destOrd="0" presId="urn:microsoft.com/office/officeart/2005/8/layout/process4"/>
    <dgm:cxn modelId="{DD2D0FC8-9D81-4664-990E-C8D423E2C046}" type="presOf" srcId="{33A13BD4-3104-422A-B77A-2C6B933FBFAE}" destId="{3621293F-B802-4FB3-9670-A1444C355E1E}" srcOrd="0" destOrd="0" presId="urn:microsoft.com/office/officeart/2005/8/layout/process4"/>
    <dgm:cxn modelId="{CCEDFDCE-1920-45AA-824E-9927D582E917}" type="presOf" srcId="{CD4E1FA9-CA5E-4C5A-858C-F5B7CD8361B5}" destId="{FAE786E1-88B0-469A-9669-0EB82261F755}" srcOrd="0" destOrd="0" presId="urn:microsoft.com/office/officeart/2005/8/layout/process4"/>
    <dgm:cxn modelId="{5629B2CF-878A-42AD-8E76-48226A306894}" srcId="{33A13BD4-3104-422A-B77A-2C6B933FBFAE}" destId="{4760CEAF-13D8-41AF-BE7B-2C306DB7DF5A}" srcOrd="3" destOrd="0" parTransId="{1F1F9475-64F8-4035-9D0B-E43F1D52E6CA}" sibTransId="{81015A1F-B8A7-4560-9E25-DBCDA0B869BE}"/>
    <dgm:cxn modelId="{E182A0E2-7230-4AAA-AE13-F84CDA2E223B}" type="presOf" srcId="{60C2745B-50E6-49D4-9188-F06E3D12A0DF}" destId="{9C5F0EEA-B1B9-4F15-8D67-928434D7F28F}" srcOrd="0" destOrd="0" presId="urn:microsoft.com/office/officeart/2005/8/layout/process4"/>
    <dgm:cxn modelId="{A6C02FEC-5542-4E26-A3A2-55A271E13E2B}" srcId="{33A13BD4-3104-422A-B77A-2C6B933FBFAE}" destId="{C369055C-D9D1-450F-B877-0FB458397D86}" srcOrd="9" destOrd="0" parTransId="{A667DE13-3A0D-4D76-9952-85C80853C709}" sibTransId="{55594F64-5530-4AB6-8523-000D363EE826}"/>
    <dgm:cxn modelId="{3B5F03FB-CBC9-43DB-81B1-2F229603CABA}" type="presOf" srcId="{2B394F95-C76C-40BF-99AE-BF0ED7090C3F}" destId="{CBF59361-0A0B-4FD7-BBD4-5DFB3CA943BF}" srcOrd="0" destOrd="0" presId="urn:microsoft.com/office/officeart/2005/8/layout/process4"/>
    <dgm:cxn modelId="{D8BB402C-761D-4D5C-BA19-F104720D5C53}" type="presParOf" srcId="{3621293F-B802-4FB3-9670-A1444C355E1E}" destId="{2A7E8868-2D5B-4411-896C-9AA25C8D3812}" srcOrd="0" destOrd="0" presId="urn:microsoft.com/office/officeart/2005/8/layout/process4"/>
    <dgm:cxn modelId="{4E59883A-3145-4F16-BB0A-C275F2498B04}" type="presParOf" srcId="{2A7E8868-2D5B-4411-896C-9AA25C8D3812}" destId="{23ECE65F-6A9E-4427-8F78-92C0979E66BD}" srcOrd="0" destOrd="0" presId="urn:microsoft.com/office/officeart/2005/8/layout/process4"/>
    <dgm:cxn modelId="{1D323C96-EE88-450B-B884-6175660A5FB4}" type="presParOf" srcId="{3621293F-B802-4FB3-9670-A1444C355E1E}" destId="{EB655B28-795B-4931-8438-30B8252513BD}" srcOrd="1" destOrd="0" presId="urn:microsoft.com/office/officeart/2005/8/layout/process4"/>
    <dgm:cxn modelId="{BC5CACA7-F8ED-4883-B9FA-B11E564164DD}" type="presParOf" srcId="{3621293F-B802-4FB3-9670-A1444C355E1E}" destId="{FDC05780-A1B1-46B6-A37E-664FF5F470F7}" srcOrd="2" destOrd="0" presId="urn:microsoft.com/office/officeart/2005/8/layout/process4"/>
    <dgm:cxn modelId="{D18FEE57-BB79-40B8-8122-92912F0C88F7}" type="presParOf" srcId="{FDC05780-A1B1-46B6-A37E-664FF5F470F7}" destId="{F5B7C25F-91C1-4830-A75C-D9C43E275663}" srcOrd="0" destOrd="0" presId="urn:microsoft.com/office/officeart/2005/8/layout/process4"/>
    <dgm:cxn modelId="{16FB5CFB-30ED-4BDE-BE7F-D4E2A5314A5D}" type="presParOf" srcId="{3621293F-B802-4FB3-9670-A1444C355E1E}" destId="{209B1FCC-144B-49D9-BCAD-994D528AFE34}" srcOrd="3" destOrd="0" presId="urn:microsoft.com/office/officeart/2005/8/layout/process4"/>
    <dgm:cxn modelId="{95AA32E2-17C4-4475-B31B-30B1A8702688}" type="presParOf" srcId="{3621293F-B802-4FB3-9670-A1444C355E1E}" destId="{33B88B50-DBD1-4021-8AC8-0C12A9C8E71A}" srcOrd="4" destOrd="0" presId="urn:microsoft.com/office/officeart/2005/8/layout/process4"/>
    <dgm:cxn modelId="{35F038A5-F03C-4319-8378-C0469A699602}" type="presParOf" srcId="{33B88B50-DBD1-4021-8AC8-0C12A9C8E71A}" destId="{B6AB91A3-FC97-4EBA-B853-BA19D373F82F}" srcOrd="0" destOrd="0" presId="urn:microsoft.com/office/officeart/2005/8/layout/process4"/>
    <dgm:cxn modelId="{3522590E-155C-4882-B3C8-B20FAE880BB7}" type="presParOf" srcId="{3621293F-B802-4FB3-9670-A1444C355E1E}" destId="{544D2A92-99FC-40AB-B4F5-9C05084F23E4}" srcOrd="5" destOrd="0" presId="urn:microsoft.com/office/officeart/2005/8/layout/process4"/>
    <dgm:cxn modelId="{02108DE4-ED1D-4EF3-B582-CB3800B4A413}" type="presParOf" srcId="{3621293F-B802-4FB3-9670-A1444C355E1E}" destId="{E1BE8A83-EE8B-42AA-A7F2-8AAB89447F52}" srcOrd="6" destOrd="0" presId="urn:microsoft.com/office/officeart/2005/8/layout/process4"/>
    <dgm:cxn modelId="{223B3EC8-E917-46F5-B82C-F2427B5BA30B}" type="presParOf" srcId="{E1BE8A83-EE8B-42AA-A7F2-8AAB89447F52}" destId="{CBF59361-0A0B-4FD7-BBD4-5DFB3CA943BF}" srcOrd="0" destOrd="0" presId="urn:microsoft.com/office/officeart/2005/8/layout/process4"/>
    <dgm:cxn modelId="{818497AF-45BF-40CA-8C00-52D49109E8D3}" type="presParOf" srcId="{3621293F-B802-4FB3-9670-A1444C355E1E}" destId="{133F9BF3-A33D-495F-8BB5-E16CBC572126}" srcOrd="7" destOrd="0" presId="urn:microsoft.com/office/officeart/2005/8/layout/process4"/>
    <dgm:cxn modelId="{EB61B5D0-31EF-4BD3-821B-A8E8110C5B33}" type="presParOf" srcId="{3621293F-B802-4FB3-9670-A1444C355E1E}" destId="{E71B6D79-AEF8-466C-B5C4-3F63B29E96C5}" srcOrd="8" destOrd="0" presId="urn:microsoft.com/office/officeart/2005/8/layout/process4"/>
    <dgm:cxn modelId="{46DBEC91-A886-489F-BF14-022EB91A3145}" type="presParOf" srcId="{E71B6D79-AEF8-466C-B5C4-3F63B29E96C5}" destId="{772C578B-62C4-4544-A311-7F17B2F01D2C}" srcOrd="0" destOrd="0" presId="urn:microsoft.com/office/officeart/2005/8/layout/process4"/>
    <dgm:cxn modelId="{DA35DA5F-E292-4A5C-B3EA-71477816E490}" type="presParOf" srcId="{3621293F-B802-4FB3-9670-A1444C355E1E}" destId="{CFF62B56-E677-4798-9E60-6A301F4EF451}" srcOrd="9" destOrd="0" presId="urn:microsoft.com/office/officeart/2005/8/layout/process4"/>
    <dgm:cxn modelId="{92BE4934-B3DD-4085-9F4A-890C8C60A651}" type="presParOf" srcId="{3621293F-B802-4FB3-9670-A1444C355E1E}" destId="{5D20CF68-4DA1-4338-8515-9C868DD25005}" srcOrd="10" destOrd="0" presId="urn:microsoft.com/office/officeart/2005/8/layout/process4"/>
    <dgm:cxn modelId="{C5E31B2E-8F99-4727-BC47-74D7FB45752C}" type="presParOf" srcId="{5D20CF68-4DA1-4338-8515-9C868DD25005}" destId="{75D7F431-CA48-489A-AC0A-4D53055ED73A}" srcOrd="0" destOrd="0" presId="urn:microsoft.com/office/officeart/2005/8/layout/process4"/>
    <dgm:cxn modelId="{88848EDD-B908-4BB8-B8CD-24CE7C43125B}" type="presParOf" srcId="{3621293F-B802-4FB3-9670-A1444C355E1E}" destId="{C800EFA5-BB54-4491-B04D-F1916C613218}" srcOrd="11" destOrd="0" presId="urn:microsoft.com/office/officeart/2005/8/layout/process4"/>
    <dgm:cxn modelId="{552976E3-3029-4438-9130-77639B458230}" type="presParOf" srcId="{3621293F-B802-4FB3-9670-A1444C355E1E}" destId="{ED04725F-3E3B-48B9-85B2-7EA935B6AAF7}" srcOrd="12" destOrd="0" presId="urn:microsoft.com/office/officeart/2005/8/layout/process4"/>
    <dgm:cxn modelId="{22842CB8-0F2D-468E-A7A3-75E4940AF88F}" type="presParOf" srcId="{ED04725F-3E3B-48B9-85B2-7EA935B6AAF7}" destId="{B4E3B103-B4ED-47D2-8D21-D95076F8091C}" srcOrd="0" destOrd="0" presId="urn:microsoft.com/office/officeart/2005/8/layout/process4"/>
    <dgm:cxn modelId="{FB3D40D6-5049-4520-885B-0EA4BF06D5DF}" type="presParOf" srcId="{3621293F-B802-4FB3-9670-A1444C355E1E}" destId="{A6F246A6-3CA1-4271-8024-E877C097F559}" srcOrd="13" destOrd="0" presId="urn:microsoft.com/office/officeart/2005/8/layout/process4"/>
    <dgm:cxn modelId="{97727BB7-AE05-4348-92E9-6CFA1D65CF26}" type="presParOf" srcId="{3621293F-B802-4FB3-9670-A1444C355E1E}" destId="{173C46A8-114E-4D7E-A22E-6B8B75F11A8C}" srcOrd="14" destOrd="0" presId="urn:microsoft.com/office/officeart/2005/8/layout/process4"/>
    <dgm:cxn modelId="{E7CC5735-4043-4216-93C6-5790FE8C240F}" type="presParOf" srcId="{173C46A8-114E-4D7E-A22E-6B8B75F11A8C}" destId="{D7CD00BD-3CB8-4176-B38B-189E639037E5}" srcOrd="0" destOrd="0" presId="urn:microsoft.com/office/officeart/2005/8/layout/process4"/>
    <dgm:cxn modelId="{92503A3B-CB97-4A8B-BB59-1F94E5425457}" type="presParOf" srcId="{3621293F-B802-4FB3-9670-A1444C355E1E}" destId="{A510AC30-40D8-49C4-80ED-2485BAFCA9D3}" srcOrd="15" destOrd="0" presId="urn:microsoft.com/office/officeart/2005/8/layout/process4"/>
    <dgm:cxn modelId="{837A707B-73FF-4B69-AADD-12E77EF532AD}" type="presParOf" srcId="{3621293F-B802-4FB3-9670-A1444C355E1E}" destId="{CD677347-5FC0-4A26-90E8-BA8FBFA51E4E}" srcOrd="16" destOrd="0" presId="urn:microsoft.com/office/officeart/2005/8/layout/process4"/>
    <dgm:cxn modelId="{BA5E9605-D668-41DD-A861-9395837AA9A4}" type="presParOf" srcId="{CD677347-5FC0-4A26-90E8-BA8FBFA51E4E}" destId="{9C5F0EEA-B1B9-4F15-8D67-928434D7F28F}" srcOrd="0" destOrd="0" presId="urn:microsoft.com/office/officeart/2005/8/layout/process4"/>
    <dgm:cxn modelId="{5358F453-2C2B-4D1A-941B-C8D17655BE82}" type="presParOf" srcId="{3621293F-B802-4FB3-9670-A1444C355E1E}" destId="{C231E135-1608-4D61-8A32-35F3195F468D}" srcOrd="17" destOrd="0" presId="urn:microsoft.com/office/officeart/2005/8/layout/process4"/>
    <dgm:cxn modelId="{69D587E5-4448-4F72-8F2D-1CB08F98622D}" type="presParOf" srcId="{3621293F-B802-4FB3-9670-A1444C355E1E}" destId="{2057D8E7-FDDC-4E58-A418-DD8A4E1B0F7A}" srcOrd="18" destOrd="0" presId="urn:microsoft.com/office/officeart/2005/8/layout/process4"/>
    <dgm:cxn modelId="{1ABB9109-1AEC-4A61-B396-8B3702A37DD2}" type="presParOf" srcId="{2057D8E7-FDDC-4E58-A418-DD8A4E1B0F7A}" destId="{FAE786E1-88B0-469A-9669-0EB82261F75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55DE-AF48-4DE9-B990-5758955FF15E}">
      <dsp:nvSpPr>
        <dsp:cNvPr id="0" name=""/>
        <dsp:cNvSpPr/>
      </dsp:nvSpPr>
      <dsp:spPr>
        <a:xfrm>
          <a:off x="0" y="4722772"/>
          <a:ext cx="2263775" cy="38749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Post Simulation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0" y="4722772"/>
        <a:ext cx="2263775" cy="387499"/>
      </dsp:txXfrm>
    </dsp:sp>
    <dsp:sp modelId="{E911D314-E4DC-4DB0-89DB-8AF3344DC73F}">
      <dsp:nvSpPr>
        <dsp:cNvPr id="0" name=""/>
        <dsp:cNvSpPr/>
      </dsp:nvSpPr>
      <dsp:spPr>
        <a:xfrm rot="10800000">
          <a:off x="0" y="4132610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8281"/>
                <a:satOff val="-549"/>
                <a:lumOff val="320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8281"/>
                <a:satOff val="-549"/>
                <a:lumOff val="320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8281"/>
                <a:satOff val="-549"/>
                <a:lumOff val="32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Auto-Place and Route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4132610"/>
        <a:ext cx="2263775" cy="387246"/>
      </dsp:txXfrm>
    </dsp:sp>
    <dsp:sp modelId="{D4E97FA6-D92B-48B0-8D53-E21C6FF00047}">
      <dsp:nvSpPr>
        <dsp:cNvPr id="0" name=""/>
        <dsp:cNvSpPr/>
      </dsp:nvSpPr>
      <dsp:spPr>
        <a:xfrm rot="10800000">
          <a:off x="0" y="3542448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76561"/>
                <a:satOff val="-1098"/>
                <a:lumOff val="6404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Gate-level Simulation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3542448"/>
        <a:ext cx="2263775" cy="387246"/>
      </dsp:txXfrm>
    </dsp:sp>
    <dsp:sp modelId="{83A5AB16-E28A-4C78-A9AD-4612929FE126}">
      <dsp:nvSpPr>
        <dsp:cNvPr id="0" name=""/>
        <dsp:cNvSpPr/>
      </dsp:nvSpPr>
      <dsp:spPr>
        <a:xfrm rot="10800000">
          <a:off x="0" y="2952287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14842"/>
                <a:satOff val="-1647"/>
                <a:lumOff val="960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14842"/>
                <a:satOff val="-1647"/>
                <a:lumOff val="960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14842"/>
                <a:satOff val="-1647"/>
                <a:lumOff val="960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Timing/Area/Power Analysis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2952287"/>
        <a:ext cx="2263775" cy="387246"/>
      </dsp:txXfrm>
    </dsp:sp>
    <dsp:sp modelId="{2ADC081E-1C8E-4595-8FD9-31EA33B9EE77}">
      <dsp:nvSpPr>
        <dsp:cNvPr id="0" name=""/>
        <dsp:cNvSpPr/>
      </dsp:nvSpPr>
      <dsp:spPr>
        <a:xfrm rot="10800000">
          <a:off x="0" y="2362125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53123"/>
                <a:satOff val="-2196"/>
                <a:lumOff val="12807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Synthesis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2362125"/>
        <a:ext cx="2263775" cy="387246"/>
      </dsp:txXfrm>
    </dsp:sp>
    <dsp:sp modelId="{4E68DDE5-4C82-4402-B399-D87FC18E93AE}">
      <dsp:nvSpPr>
        <dsp:cNvPr id="0" name=""/>
        <dsp:cNvSpPr/>
      </dsp:nvSpPr>
      <dsp:spPr>
        <a:xfrm rot="10800000">
          <a:off x="0" y="1771963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91404"/>
                <a:satOff val="-2745"/>
                <a:lumOff val="16009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91404"/>
                <a:satOff val="-2745"/>
                <a:lumOff val="16009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91404"/>
                <a:satOff val="-2745"/>
                <a:lumOff val="1600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RTL Coding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1771963"/>
        <a:ext cx="2263775" cy="387246"/>
      </dsp:txXfrm>
    </dsp:sp>
    <dsp:sp modelId="{0297BF8B-62F6-4239-A37D-85A114E2421E}">
      <dsp:nvSpPr>
        <dsp:cNvPr id="0" name=""/>
        <dsp:cNvSpPr/>
      </dsp:nvSpPr>
      <dsp:spPr>
        <a:xfrm rot="10800000">
          <a:off x="0" y="1181801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29684"/>
                <a:satOff val="-3294"/>
                <a:lumOff val="19211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Architecture Design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1181801"/>
        <a:ext cx="2263775" cy="387246"/>
      </dsp:txXfrm>
    </dsp:sp>
    <dsp:sp modelId="{5390CDEA-2CAA-4B5B-ADD7-57682F801A04}">
      <dsp:nvSpPr>
        <dsp:cNvPr id="0" name=""/>
        <dsp:cNvSpPr/>
      </dsp:nvSpPr>
      <dsp:spPr>
        <a:xfrm rot="10800000">
          <a:off x="0" y="591639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67965"/>
                <a:satOff val="-3843"/>
                <a:lumOff val="22413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67965"/>
                <a:satOff val="-3843"/>
                <a:lumOff val="22413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67965"/>
                <a:satOff val="-3843"/>
                <a:lumOff val="224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Algorithm Development (C/C++)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591639"/>
        <a:ext cx="2263775" cy="387246"/>
      </dsp:txXfrm>
    </dsp:sp>
    <dsp:sp modelId="{80BD21AE-8C07-4D58-8F06-DD6A20E86C34}">
      <dsp:nvSpPr>
        <dsp:cNvPr id="0" name=""/>
        <dsp:cNvSpPr/>
      </dsp:nvSpPr>
      <dsp:spPr>
        <a:xfrm rot="10800000">
          <a:off x="0" y="1477"/>
          <a:ext cx="2263775" cy="59597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06246"/>
                <a:satOff val="-4392"/>
                <a:lumOff val="25615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Specification</a:t>
          </a:r>
          <a:endParaRPr lang="zh-TW" altLang="en-US" sz="11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1477"/>
        <a:ext cx="2263775" cy="38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CE65F-6A9E-4427-8F78-92C0979E66BD}">
      <dsp:nvSpPr>
        <dsp:cNvPr id="0" name=""/>
        <dsp:cNvSpPr/>
      </dsp:nvSpPr>
      <dsp:spPr>
        <a:xfrm>
          <a:off x="0" y="4764123"/>
          <a:ext cx="2339975" cy="3475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10. Save Design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>
        <a:off x="0" y="4764123"/>
        <a:ext cx="2339975" cy="347564"/>
      </dsp:txXfrm>
    </dsp:sp>
    <dsp:sp modelId="{F5B7C25F-91C1-4830-A75C-D9C43E275663}">
      <dsp:nvSpPr>
        <dsp:cNvPr id="0" name=""/>
        <dsp:cNvSpPr/>
      </dsp:nvSpPr>
      <dsp:spPr>
        <a:xfrm rot="10800000">
          <a:off x="0" y="4234783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9. Change Naming Rules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4234783"/>
        <a:ext cx="2339975" cy="347337"/>
      </dsp:txXfrm>
    </dsp:sp>
    <dsp:sp modelId="{B6AB91A3-FC97-4EBA-B853-BA19D373F82F}">
      <dsp:nvSpPr>
        <dsp:cNvPr id="0" name=""/>
        <dsp:cNvSpPr/>
      </dsp:nvSpPr>
      <dsp:spPr>
        <a:xfrm rot="10800000">
          <a:off x="0" y="3705443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8. Analyze Design Problems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3705443"/>
        <a:ext cx="2339975" cy="347337"/>
      </dsp:txXfrm>
    </dsp:sp>
    <dsp:sp modelId="{CBF59361-0A0B-4FD7-BBD4-5DFB3CA943BF}">
      <dsp:nvSpPr>
        <dsp:cNvPr id="0" name=""/>
        <dsp:cNvSpPr/>
      </dsp:nvSpPr>
      <dsp:spPr>
        <a:xfrm rot="10800000">
          <a:off x="0" y="3176103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7. Optimization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3176103"/>
        <a:ext cx="2339975" cy="347337"/>
      </dsp:txXfrm>
    </dsp:sp>
    <dsp:sp modelId="{772C578B-62C4-4544-A311-7F17B2F01D2C}">
      <dsp:nvSpPr>
        <dsp:cNvPr id="0" name=""/>
        <dsp:cNvSpPr/>
      </dsp:nvSpPr>
      <dsp:spPr>
        <a:xfrm rot="10800000">
          <a:off x="0" y="2646763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6. Set Compile Strategy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2646763"/>
        <a:ext cx="2339975" cy="347337"/>
      </dsp:txXfrm>
    </dsp:sp>
    <dsp:sp modelId="{75D7F431-CA48-489A-AC0A-4D53055ED73A}">
      <dsp:nvSpPr>
        <dsp:cNvPr id="0" name=""/>
        <dsp:cNvSpPr/>
      </dsp:nvSpPr>
      <dsp:spPr>
        <a:xfrm rot="10800000">
          <a:off x="0" y="2117422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5. Set Design Constraint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2117422"/>
        <a:ext cx="2339975" cy="347337"/>
      </dsp:txXfrm>
    </dsp:sp>
    <dsp:sp modelId="{B4E3B103-B4ED-47D2-8D21-D95076F8091C}">
      <dsp:nvSpPr>
        <dsp:cNvPr id="0" name=""/>
        <dsp:cNvSpPr/>
      </dsp:nvSpPr>
      <dsp:spPr>
        <a:xfrm rot="10800000">
          <a:off x="0" y="1588082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4. Define Design Environment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1588082"/>
        <a:ext cx="2339975" cy="347337"/>
      </dsp:txXfrm>
    </dsp:sp>
    <dsp:sp modelId="{D7CD00BD-3CB8-4176-B38B-189E639037E5}">
      <dsp:nvSpPr>
        <dsp:cNvPr id="0" name=""/>
        <dsp:cNvSpPr/>
      </dsp:nvSpPr>
      <dsp:spPr>
        <a:xfrm rot="10800000">
          <a:off x="0" y="1058742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3. Create Clock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1058742"/>
        <a:ext cx="2339975" cy="347337"/>
      </dsp:txXfrm>
    </dsp:sp>
    <dsp:sp modelId="{9C5F0EEA-B1B9-4F15-8D67-928434D7F28F}">
      <dsp:nvSpPr>
        <dsp:cNvPr id="0" name=""/>
        <dsp:cNvSpPr/>
      </dsp:nvSpPr>
      <dsp:spPr>
        <a:xfrm rot="10800000">
          <a:off x="0" y="529402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2. Read Design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529402"/>
        <a:ext cx="2339975" cy="347337"/>
      </dsp:txXfrm>
    </dsp:sp>
    <dsp:sp modelId="{FAE786E1-88B0-469A-9669-0EB82261F755}">
      <dsp:nvSpPr>
        <dsp:cNvPr id="0" name=""/>
        <dsp:cNvSpPr/>
      </dsp:nvSpPr>
      <dsp:spPr>
        <a:xfrm rot="10800000">
          <a:off x="0" y="62"/>
          <a:ext cx="2339975" cy="53455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1. Specify Library</a:t>
          </a:r>
          <a:endParaRPr lang="zh-TW" altLang="en-US" sz="1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10800000">
        <a:off x="0" y="62"/>
        <a:ext cx="2339975" cy="34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84179746-7BF4-4C88-897B-D2D0F0905ABE}" type="slidenum">
              <a:rPr lang="zh-TW" altLang="en-US" sz="1200" b="0" smtClean="0"/>
              <a:pPr/>
              <a:t>12</a:t>
            </a:fld>
            <a:endParaRPr lang="en-US" altLang="zh-TW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1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E9F12B25-EE2F-4D7E-9837-D3771F427049}" type="slidenum">
              <a:rPr lang="zh-TW" altLang="en-US" sz="1200" b="0" smtClean="0"/>
              <a:pPr/>
              <a:t>13</a:t>
            </a:fld>
            <a:endParaRPr lang="en-US" altLang="zh-TW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72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0277E36D-BC28-4C51-A405-FAB205637CDA}" type="slidenum">
              <a:rPr lang="zh-TW" altLang="en-US" sz="1200" b="0" smtClean="0"/>
              <a:pPr/>
              <a:t>14</a:t>
            </a:fld>
            <a:endParaRPr lang="en-US" altLang="zh-TW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79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5FB0ADC7-A01A-46F9-80CE-FEAFCF9FEE9E}" type="slidenum">
              <a:rPr lang="zh-TW" altLang="en-US" sz="1200" b="0" smtClean="0"/>
              <a:pPr/>
              <a:t>15</a:t>
            </a:fld>
            <a:endParaRPr lang="en-US" altLang="zh-TW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3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237E2D95-8799-475F-9296-FE7E6E4E1445}" type="slidenum">
              <a:rPr lang="zh-TW" altLang="en-US" sz="1200" b="0" smtClean="0"/>
              <a:pPr/>
              <a:t>16</a:t>
            </a:fld>
            <a:endParaRPr lang="en-US" altLang="zh-TW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1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6695B233-BAB7-4CB7-8A53-47E6CD296D28}" type="slidenum">
              <a:rPr lang="zh-TW" altLang="en-US" sz="1200" b="0" smtClean="0"/>
              <a:pPr/>
              <a:t>17</a:t>
            </a:fld>
            <a:endParaRPr lang="en-US" altLang="zh-TW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63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449652D4-59F6-4F41-8985-89BDFE6272AD}" type="slidenum">
              <a:rPr lang="zh-TW" altLang="en-US" sz="1200" b="0" smtClean="0"/>
              <a:pPr/>
              <a:t>18</a:t>
            </a:fld>
            <a:endParaRPr lang="en-US" altLang="zh-TW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4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6BA998E6-42A9-4556-BC03-B359DA1221C3}" type="slidenum">
              <a:rPr lang="zh-TW" altLang="en-US" sz="1200" b="0" smtClean="0"/>
              <a:pPr/>
              <a:t>19</a:t>
            </a:fld>
            <a:endParaRPr lang="en-US" altLang="zh-TW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93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D11C3496-4D7A-4FFE-93DA-54D68A1B091B}" type="slidenum">
              <a:rPr lang="zh-TW" altLang="en-US" sz="1200" b="0" smtClean="0"/>
              <a:pPr/>
              <a:t>20</a:t>
            </a:fld>
            <a:endParaRPr lang="en-US" altLang="zh-TW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70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FD1924FE-B2A2-4269-A052-7CF4CA0C0D7C}" type="slidenum">
              <a:rPr lang="zh-TW" altLang="en-US" sz="1200" b="0" smtClean="0"/>
              <a:pPr/>
              <a:t>21</a:t>
            </a:fld>
            <a:endParaRPr lang="en-US" altLang="zh-TW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7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665C55A5-5D1F-497F-94D8-A94060608C08}" type="slidenum">
              <a:rPr lang="zh-TW" altLang="en-US" sz="1200" b="0" smtClean="0"/>
              <a:pPr/>
              <a:t>3</a:t>
            </a:fld>
            <a:endParaRPr lang="en-US" altLang="zh-TW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43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8690BF8B-17FB-45BD-81AA-47A9CEC1E20E}" type="slidenum">
              <a:rPr lang="zh-TW" altLang="en-US" sz="1200" b="0" smtClean="0"/>
              <a:pPr/>
              <a:t>4</a:t>
            </a:fld>
            <a:endParaRPr lang="en-US" altLang="zh-TW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/>
              <a:t>3 </a:t>
            </a:r>
            <a:r>
              <a:rPr lang="en-US" altLang="zh-TW"/>
              <a:t>domain</a:t>
            </a:r>
          </a:p>
          <a:p>
            <a:pPr eaLnBrk="1" hangingPunct="1"/>
            <a:r>
              <a:rPr lang="en-US" altLang="zh-TW"/>
              <a:t>Behavior domain : focus on describing function, behavior . Do not care implementation details</a:t>
            </a:r>
          </a:p>
          <a:p>
            <a:pPr eaLnBrk="1" hangingPunct="1"/>
            <a:r>
              <a:rPr lang="en-US" altLang="zh-TW"/>
              <a:t>Structural domain: focus on interconnection of components</a:t>
            </a:r>
          </a:p>
          <a:p>
            <a:pPr eaLnBrk="1" hangingPunct="1"/>
            <a:r>
              <a:rPr lang="en-US" altLang="zh-TW"/>
              <a:t>Physical domain: focus on how to manufacture</a:t>
            </a:r>
          </a:p>
          <a:p>
            <a:pPr eaLnBrk="1" hangingPunct="1"/>
            <a:r>
              <a:rPr lang="en-US" altLang="zh-TW"/>
              <a:t>Abstract level: system, RTL, logic, circuit according to design abstraction</a:t>
            </a:r>
          </a:p>
          <a:p>
            <a:pPr eaLnBrk="1" hangingPunct="1"/>
            <a:r>
              <a:rPr lang="en-US" altLang="zh-TW"/>
              <a:t>Design usually goes through Behavior Structural and physical by using design aided tools indicated by arrows</a:t>
            </a:r>
          </a:p>
          <a:p>
            <a:pPr eaLnBrk="1" hangingPunct="1"/>
            <a:r>
              <a:rPr lang="en-US" altLang="zh-TW"/>
              <a:t>Our thesis focus on RTL synthesis</a:t>
            </a:r>
          </a:p>
        </p:txBody>
      </p:sp>
    </p:spTree>
    <p:extLst>
      <p:ext uri="{BB962C8B-B14F-4D97-AF65-F5344CB8AC3E}">
        <p14:creationId xmlns:p14="http://schemas.microsoft.com/office/powerpoint/2010/main" val="292290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7EAEC6BB-C2B4-42D4-87BA-63905FC7A912}" type="slidenum">
              <a:rPr lang="zh-TW" altLang="en-US" sz="1200" b="0" smtClean="0"/>
              <a:pPr/>
              <a:t>5</a:t>
            </a:fld>
            <a:endParaRPr lang="en-US" altLang="zh-TW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13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CB09EFFC-C14C-4BE3-A829-CE73F677C41B}" type="slidenum">
              <a:rPr lang="zh-TW" altLang="en-US" sz="1200" b="0" smtClean="0"/>
              <a:pPr/>
              <a:t>6</a:t>
            </a:fld>
            <a:endParaRPr lang="en-US" altLang="zh-TW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3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F90EF329-D8C8-42EB-9850-C2833BFA86B9}" type="slidenum">
              <a:rPr lang="zh-TW" altLang="en-US" sz="1200" b="0" smtClean="0"/>
              <a:pPr/>
              <a:t>7</a:t>
            </a:fld>
            <a:endParaRPr lang="en-US" altLang="zh-TW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66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35A98218-CFB0-4B72-90BC-73AF2A9C91D3}" type="slidenum">
              <a:rPr lang="zh-TW" altLang="en-US" sz="1200" b="0" smtClean="0"/>
              <a:pPr/>
              <a:t>8</a:t>
            </a:fld>
            <a:endParaRPr lang="en-US" altLang="zh-TW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6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361EAC0C-A090-4B14-B775-6F8DC5A5C4F4}" type="slidenum">
              <a:rPr lang="zh-TW" altLang="en-US" sz="1200" b="0" smtClean="0"/>
              <a:pPr/>
              <a:t>9</a:t>
            </a:fld>
            <a:endParaRPr lang="en-US" altLang="zh-TW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29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 defTabSz="919163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fld id="{53172BFA-2999-489D-AE14-509FA337D030}" type="slidenum">
              <a:rPr lang="zh-TW" altLang="en-US" sz="1200" b="0" smtClean="0"/>
              <a:pPr/>
              <a:t>11</a:t>
            </a:fld>
            <a:endParaRPr lang="en-US" altLang="zh-TW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0A45B7-C630-44D4-CD77-4C60ECBDA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10 Synthesis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058052" cy="966782"/>
          </a:xfrm>
        </p:spPr>
        <p:txBody>
          <a:bodyPr>
            <a:normAutofit/>
          </a:bodyPr>
          <a:lstStyle/>
          <a:p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RTL</a:t>
            </a:r>
            <a:r>
              <a:rPr lang="zh-TW" altLang="en-US"/>
              <a:t> </a:t>
            </a:r>
            <a:r>
              <a:rPr lang="en-US" altLang="zh-TW"/>
              <a:t>Synthesis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2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Domain Translation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419601" y="1981201"/>
            <a:ext cx="30267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chemeClr val="tx2"/>
                </a:solidFill>
              </a:rPr>
              <a:t>Consistent with data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chemeClr val="tx2"/>
                </a:solidFill>
              </a:rPr>
              <a:t>manipulation functions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810001" y="5486400"/>
            <a:ext cx="428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chemeClr val="tx2"/>
                </a:solidFill>
              </a:rPr>
              <a:t>Consistent with special semantics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079750" y="3048000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x = y op z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8763000" y="3352800"/>
            <a:ext cx="1752600" cy="1676400"/>
          </a:xfrm>
          <a:prstGeom prst="star24">
            <a:avLst>
              <a:gd name="adj" fmla="val 4334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8794750" y="3962400"/>
            <a:ext cx="17208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optimization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/>
              <a:t>(area, timing …)</a:t>
            </a:r>
            <a:endParaRPr kumimoji="0" lang="en-US" altLang="zh-TW" sz="2400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8153400" y="3886200"/>
            <a:ext cx="609600" cy="609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1828800" y="3657600"/>
            <a:ext cx="1066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Input HDL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 Description</a:t>
            </a:r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3276600" y="3657600"/>
            <a:ext cx="1066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TW" altLang="en-US" sz="1800">
                <a:latin typeface="Arial Narrow" panose="020B0606020202030204" pitchFamily="34" charset="0"/>
              </a:rPr>
              <a:t>3-</a:t>
            </a:r>
            <a:r>
              <a:rPr kumimoji="0" lang="en-US" altLang="zh-TW" sz="1800">
                <a:latin typeface="Arial Narrow" panose="020B0606020202030204" pitchFamily="34" charset="0"/>
              </a:rPr>
              <a:t>address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7010400" y="3657600"/>
            <a:ext cx="1066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Initial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Structural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 Netlist</a:t>
            </a:r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4876800" y="2971800"/>
            <a:ext cx="16764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 font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Combinational</a:t>
            </a:r>
          </a:p>
          <a:p>
            <a:pPr algn="ctr" font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Circuit</a:t>
            </a:r>
          </a:p>
          <a:p>
            <a:pPr algn="ctr" font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Generation</a:t>
            </a:r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876800" y="4267200"/>
            <a:ext cx="1676400" cy="11430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 font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Special Element</a:t>
            </a:r>
          </a:p>
          <a:p>
            <a:pPr algn="ctr" fontAlgn="ctr">
              <a:spcBef>
                <a:spcPct val="0"/>
              </a:spcBef>
              <a:buFontTx/>
              <a:buNone/>
            </a:pPr>
            <a:r>
              <a:rPr kumimoji="0" lang="en-US" altLang="zh-TW" sz="1800">
                <a:latin typeface="Arial Narrow" panose="020B0606020202030204" pitchFamily="34" charset="0"/>
              </a:rPr>
              <a:t>Inferences</a:t>
            </a:r>
          </a:p>
        </p:txBody>
      </p:sp>
      <p:sp>
        <p:nvSpPr>
          <p:cNvPr id="24591" name="AutoShape 14"/>
          <p:cNvSpPr>
            <a:spLocks noChangeArrowheads="1"/>
          </p:cNvSpPr>
          <p:nvPr/>
        </p:nvSpPr>
        <p:spPr bwMode="auto">
          <a:xfrm>
            <a:off x="2895600" y="3962400"/>
            <a:ext cx="381000" cy="533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AutoShape 15"/>
          <p:cNvSpPr>
            <a:spLocks noChangeArrowheads="1"/>
          </p:cNvSpPr>
          <p:nvPr/>
        </p:nvSpPr>
        <p:spPr bwMode="auto">
          <a:xfrm rot="5400000">
            <a:off x="7048500" y="4076700"/>
            <a:ext cx="2819400" cy="15240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24593" name="AutoShape 16"/>
          <p:cNvSpPr>
            <a:spLocks noChangeArrowheads="1"/>
          </p:cNvSpPr>
          <p:nvPr/>
        </p:nvSpPr>
        <p:spPr bwMode="auto">
          <a:xfrm>
            <a:off x="4419600" y="3581400"/>
            <a:ext cx="381000" cy="1219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4" name="AutoShape 17"/>
          <p:cNvSpPr>
            <a:spLocks noChangeArrowheads="1"/>
          </p:cNvSpPr>
          <p:nvPr/>
        </p:nvSpPr>
        <p:spPr bwMode="auto">
          <a:xfrm>
            <a:off x="6553200" y="3581400"/>
            <a:ext cx="381000" cy="1219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Combinational Circuit Generation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1646475" y="1417416"/>
          <a:ext cx="2873375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74000" imgH="1349280" progId="Visio.Drawing.5">
                  <p:embed/>
                </p:oleObj>
              </mc:Choice>
              <mc:Fallback>
                <p:oleObj name="VISIO" r:id="rId3" imgW="2574000" imgH="13492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475" y="1417416"/>
                        <a:ext cx="2873375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1651237" y="3692302"/>
          <a:ext cx="2805112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74000" imgH="1715040" progId="Visio.Drawing.5">
                  <p:embed/>
                </p:oleObj>
              </mc:Choice>
              <mc:Fallback>
                <p:oleObj name="VISIO" r:id="rId5" imgW="2574000" imgH="1715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237" y="3692302"/>
                        <a:ext cx="2805112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6582013" y="2215927"/>
          <a:ext cx="4052887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717640" imgH="1232640" progId="Visio.Drawing.5">
                  <p:embed/>
                </p:oleObj>
              </mc:Choice>
              <mc:Fallback>
                <p:oleObj name="VISIO" r:id="rId7" imgW="2717640" imgH="12326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013" y="2215927"/>
                        <a:ext cx="4052887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7140813" y="4557491"/>
          <a:ext cx="3328987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398680" imgH="1300680" progId="Visio.Drawing.5">
                  <p:embed/>
                </p:oleObj>
              </mc:Choice>
              <mc:Fallback>
                <p:oleObj name="VISIO" r:id="rId9" imgW="2398680" imgH="13006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813" y="4557491"/>
                        <a:ext cx="3328987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804249" y="2896935"/>
            <a:ext cx="13179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solidFill>
                  <a:srgbClr val="FF0000"/>
                </a:solidFill>
              </a:rPr>
              <a:t>Input HDL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1562622" y="5378297"/>
            <a:ext cx="17139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Modified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3-address code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356861" y="6262435"/>
            <a:ext cx="28135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Functional unit allocation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8213663" y="6262435"/>
            <a:ext cx="13420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</a:rPr>
              <a:t>Final result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7078688" y="3976435"/>
            <a:ext cx="2637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solidFill>
                  <a:srgbClr val="FF0000"/>
                </a:solidFill>
              </a:rPr>
              <a:t>Interconnection binding</a:t>
            </a:r>
          </a:p>
        </p:txBody>
      </p:sp>
      <p:graphicFrame>
        <p:nvGraphicFramePr>
          <p:cNvPr id="26637" name="Object 12"/>
          <p:cNvGraphicFramePr>
            <a:graphicFrameLocks noChangeAspect="1"/>
          </p:cNvGraphicFramePr>
          <p:nvPr/>
        </p:nvGraphicFramePr>
        <p:xfrm>
          <a:off x="4626213" y="1196753"/>
          <a:ext cx="1882775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404720" imgH="3896280" progId="Visio.Drawing.5">
                  <p:embed/>
                </p:oleObj>
              </mc:Choice>
              <mc:Fallback>
                <p:oleObj name="VISIO" r:id="rId11" imgW="1404720" imgH="38962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213" y="1196753"/>
                        <a:ext cx="1882775" cy="522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AutoShape 13"/>
          <p:cNvSpPr>
            <a:spLocks noChangeArrowheads="1"/>
          </p:cNvSpPr>
          <p:nvPr/>
        </p:nvSpPr>
        <p:spPr bwMode="auto">
          <a:xfrm>
            <a:off x="3157775" y="2733452"/>
            <a:ext cx="193675" cy="839788"/>
          </a:xfrm>
          <a:prstGeom prst="downArrow">
            <a:avLst>
              <a:gd name="adj1" fmla="val 50000"/>
              <a:gd name="adj2" fmla="val 108402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>
              <a:solidFill>
                <a:srgbClr val="FF0000"/>
              </a:solidFill>
            </a:endParaRPr>
          </a:p>
        </p:txBody>
      </p:sp>
      <p:sp>
        <p:nvSpPr>
          <p:cNvPr id="26639" name="AutoShape 14"/>
          <p:cNvSpPr>
            <a:spLocks noChangeArrowheads="1"/>
          </p:cNvSpPr>
          <p:nvPr/>
        </p:nvSpPr>
        <p:spPr bwMode="auto">
          <a:xfrm>
            <a:off x="9695100" y="3909791"/>
            <a:ext cx="193675" cy="839787"/>
          </a:xfrm>
          <a:prstGeom prst="downArrow">
            <a:avLst>
              <a:gd name="adj1" fmla="val 50000"/>
              <a:gd name="adj2" fmla="val 108402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26640" name="AutoShape 15"/>
          <p:cNvSpPr>
            <a:spLocks noChangeArrowheads="1"/>
          </p:cNvSpPr>
          <p:nvPr/>
        </p:nvSpPr>
        <p:spPr bwMode="auto">
          <a:xfrm>
            <a:off x="3532424" y="4890866"/>
            <a:ext cx="800100" cy="219075"/>
          </a:xfrm>
          <a:prstGeom prst="rightArrow">
            <a:avLst>
              <a:gd name="adj1" fmla="val 50000"/>
              <a:gd name="adj2" fmla="val 91304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26641" name="AutoShape 16"/>
          <p:cNvSpPr>
            <a:spLocks noChangeArrowheads="1"/>
          </p:cNvSpPr>
          <p:nvPr/>
        </p:nvSpPr>
        <p:spPr bwMode="auto">
          <a:xfrm rot="-2693278">
            <a:off x="6181962" y="4360641"/>
            <a:ext cx="800100" cy="219075"/>
          </a:xfrm>
          <a:prstGeom prst="rightArrow">
            <a:avLst>
              <a:gd name="adj1" fmla="val 50000"/>
              <a:gd name="adj2" fmla="val 91304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6075600" y="1455515"/>
            <a:ext cx="658813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6803979" y="1287926"/>
            <a:ext cx="2159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/>
              <a:t>computed by control/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2844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3" grpId="0"/>
      <p:bldP spid="26634" grpId="0"/>
      <p:bldP spid="26635" grpId="0"/>
      <p:bldP spid="26636" grpId="0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Special Element Inferences</a:t>
            </a:r>
            <a:endParaRPr lang="zh-TW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Given an HDL at RTL, three special elements need to be inferred to keep the special semantics in the HDL.</a:t>
            </a:r>
          </a:p>
          <a:p>
            <a:pPr lvl="1"/>
            <a:r>
              <a:rPr lang="en-US" altLang="zh-TW"/>
              <a:t>Latch (D-type) inference</a:t>
            </a:r>
          </a:p>
          <a:p>
            <a:pPr lvl="1"/>
            <a:r>
              <a:rPr lang="en-US" altLang="zh-TW"/>
              <a:t>Flip-Flop (D-type) inference</a:t>
            </a:r>
          </a:p>
          <a:p>
            <a:pPr lvl="1"/>
            <a:r>
              <a:rPr lang="en-US" altLang="zh-TW"/>
              <a:t>Tri-state buffer inference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828800" y="4724400"/>
            <a:ext cx="2438400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reg Q;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always@(D or en)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   if(en) Q = D;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981201" y="5943600"/>
            <a:ext cx="229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Latch is needed!!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4419600" y="4724400"/>
            <a:ext cx="2971800" cy="1233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 dirty="0" err="1"/>
              <a:t>reg</a:t>
            </a:r>
            <a:r>
              <a:rPr kumimoji="0" lang="en-US" altLang="zh-TW" sz="2400" dirty="0"/>
              <a:t> Q;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 dirty="0"/>
              <a:t>always@(</a:t>
            </a:r>
            <a:r>
              <a:rPr kumimoji="0" lang="en-US" altLang="zh-TW" sz="2400" dirty="0" err="1"/>
              <a:t>posedge</a:t>
            </a:r>
            <a:r>
              <a:rPr kumimoji="0" lang="en-US" altLang="zh-TW" sz="2400" dirty="0"/>
              <a:t> </a:t>
            </a:r>
            <a:r>
              <a:rPr kumimoji="0" lang="en-US" altLang="zh-TW" sz="2400" dirty="0" err="1"/>
              <a:t>clk</a:t>
            </a:r>
            <a:r>
              <a:rPr kumimoji="0" lang="en-US" altLang="zh-TW" sz="2400" dirty="0"/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 dirty="0"/>
              <a:t>    Q &lt;= D;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495800" y="5943600"/>
            <a:ext cx="268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Flip-flop is needed!!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543800" y="4267200"/>
            <a:ext cx="2590800" cy="1671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reg Q;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always@(D or en)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   if(en) Q = D;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0" lang="en-US" altLang="zh-TW" sz="2400"/>
              <a:t>   else    Q = 1’bz;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7848601" y="5867401"/>
            <a:ext cx="21142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Tri-state buffer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/>
              <a:t>is needed!!</a:t>
            </a:r>
          </a:p>
        </p:txBody>
      </p:sp>
    </p:spTree>
    <p:extLst>
      <p:ext uri="{BB962C8B-B14F-4D97-AF65-F5344CB8AC3E}">
        <p14:creationId xmlns:p14="http://schemas.microsoft.com/office/powerpoint/2010/main" val="329786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/>
      <p:bldP spid="28679" grpId="0" animBg="1"/>
      <p:bldP spid="28680" grpId="0"/>
      <p:bldP spid="28681" grpId="0" animBg="1"/>
      <p:bldP spid="286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Latch Inference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Conditional assignments are not completely specified</a:t>
            </a:r>
          </a:p>
          <a:p>
            <a:pPr lvl="1"/>
            <a:r>
              <a:rPr lang="en-US" altLang="zh-TW" dirty="0"/>
              <a:t>Check if the 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  <a:r>
              <a:rPr lang="en-US" altLang="zh-TW" dirty="0"/>
              <a:t>-clause exists</a:t>
            </a:r>
          </a:p>
          <a:p>
            <a:r>
              <a:rPr lang="en-US" altLang="zh-TW" dirty="0"/>
              <a:t>Outputs conditionally assigned in an if-statement are not assigned before entering or after leaving the if-statement</a:t>
            </a:r>
            <a:endParaRPr lang="zh-TW" altLang="en-US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362200" y="4729164"/>
            <a:ext cx="23326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always@(D or 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if(S) Q = D;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6248401" y="4729163"/>
            <a:ext cx="29142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always@(S or A or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Q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if(S) Q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end</a:t>
            </a: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7331075" y="5678488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8001000" y="5491164"/>
            <a:ext cx="2361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Do not infer latch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for Q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3962400" y="5338764"/>
            <a:ext cx="1455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Infer latch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for Q</a:t>
            </a:r>
          </a:p>
        </p:txBody>
      </p:sp>
      <p:sp>
        <p:nvSpPr>
          <p:cNvPr id="30730" name="AutoShape 9"/>
          <p:cNvSpPr>
            <a:spLocks noChangeArrowheads="1"/>
          </p:cNvSpPr>
          <p:nvPr/>
        </p:nvSpPr>
        <p:spPr bwMode="auto">
          <a:xfrm>
            <a:off x="3200400" y="5567363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1929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 animBg="1"/>
      <p:bldP spid="30728" grpId="0"/>
      <p:bldP spid="30729" grpId="0"/>
      <p:bldP spid="307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Latch Inference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Unreasonable limitations on coding style</a:t>
            </a:r>
            <a:endParaRPr lang="en-US" altLang="zh-TW">
              <a:sym typeface="Symbol" panose="05050102010706020507" pitchFamily="18" charset="2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339975" y="2684463"/>
            <a:ext cx="23647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always@(a or </a:t>
            </a:r>
            <a:r>
              <a:rPr lang="en-US" altLang="zh-TW" sz="2400" dirty="0" err="1">
                <a:ea typeface="新細明體" panose="02020500000000000000" pitchFamily="18" charset="-120"/>
              </a:rPr>
              <a:t>en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 if(</a:t>
            </a:r>
            <a:r>
              <a:rPr lang="en-US" altLang="zh-TW" sz="2400" dirty="0" err="1">
                <a:ea typeface="新細明體" panose="02020500000000000000" pitchFamily="18" charset="-120"/>
              </a:rPr>
              <a:t>en</a:t>
            </a:r>
            <a:r>
              <a:rPr lang="en-US" altLang="zh-TW" sz="2400" dirty="0">
                <a:ea typeface="新細明體" panose="02020500000000000000" pitchFamily="18" charset="-120"/>
              </a:rPr>
              <a:t>) x=a;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5402263" y="4110038"/>
          <a:ext cx="2362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38428" imgH="1109472" progId="Visio.Drawing.4">
                  <p:embed/>
                </p:oleObj>
              </mc:Choice>
              <mc:Fallback>
                <p:oleObj name="VISIO" r:id="rId3" imgW="1138428" imgH="1109472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4110038"/>
                        <a:ext cx="2362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8634413" y="4486275"/>
            <a:ext cx="1460500" cy="1447800"/>
            <a:chOff x="4479" y="2826"/>
            <a:chExt cx="920" cy="912"/>
          </a:xfrm>
        </p:grpSpPr>
        <p:sp>
          <p:nvSpPr>
            <p:cNvPr id="32780" name="AutoShape 7"/>
            <p:cNvSpPr>
              <a:spLocks noChangeArrowheads="1"/>
            </p:cNvSpPr>
            <p:nvPr/>
          </p:nvSpPr>
          <p:spPr bwMode="auto">
            <a:xfrm>
              <a:off x="4479" y="2826"/>
              <a:ext cx="920" cy="912"/>
            </a:xfrm>
            <a:prstGeom prst="star24">
              <a:avLst>
                <a:gd name="adj" fmla="val 4206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TW" altLang="en-US" sz="2000"/>
            </a:p>
          </p:txBody>
        </p:sp>
        <p:sp>
          <p:nvSpPr>
            <p:cNvPr id="32781" name="Text Box 8"/>
            <p:cNvSpPr txBox="1">
              <a:spLocks noChangeArrowheads="1"/>
            </p:cNvSpPr>
            <p:nvPr/>
          </p:nvSpPr>
          <p:spPr bwMode="auto">
            <a:xfrm>
              <a:off x="4653" y="3054"/>
              <a:ext cx="69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Wrong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circuit!</a:t>
              </a:r>
            </a:p>
          </p:txBody>
        </p:sp>
      </p:grpSp>
      <p:graphicFrame>
        <p:nvGraphicFramePr>
          <p:cNvPr id="32776" name="Object 9"/>
          <p:cNvGraphicFramePr>
            <a:graphicFrameLocks noChangeAspect="1"/>
          </p:cNvGraphicFramePr>
          <p:nvPr/>
        </p:nvGraphicFramePr>
        <p:xfrm>
          <a:off x="5405438" y="2493963"/>
          <a:ext cx="2417762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97864" imgH="864108" progId="Visio.Drawing.6">
                  <p:embed/>
                </p:oleObj>
              </mc:Choice>
              <mc:Fallback>
                <p:oleObj name="VISIO" r:id="rId5" imgW="1197864" imgH="8641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493963"/>
                        <a:ext cx="2417762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AutoShape 10"/>
          <p:cNvSpPr>
            <a:spLocks noChangeArrowheads="1"/>
          </p:cNvSpPr>
          <p:nvPr/>
        </p:nvSpPr>
        <p:spPr bwMode="auto">
          <a:xfrm>
            <a:off x="4660901" y="2905126"/>
            <a:ext cx="536575" cy="7350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32778" name="AutoShape 11"/>
          <p:cNvSpPr>
            <a:spLocks noChangeArrowheads="1"/>
          </p:cNvSpPr>
          <p:nvPr/>
        </p:nvSpPr>
        <p:spPr bwMode="auto">
          <a:xfrm>
            <a:off x="4624389" y="4805363"/>
            <a:ext cx="536575" cy="73501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32779" name="AutoShape 12"/>
          <p:cNvSpPr>
            <a:spLocks noChangeArrowheads="1"/>
          </p:cNvSpPr>
          <p:nvPr/>
        </p:nvSpPr>
        <p:spPr bwMode="auto">
          <a:xfrm>
            <a:off x="7905751" y="4841876"/>
            <a:ext cx="536575" cy="7350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2149476" y="43458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2400" dirty="0">
                <a:solidFill>
                  <a:prstClr val="black"/>
                </a:solidFill>
              </a:rPr>
              <a:t>always@(a or </a:t>
            </a:r>
            <a:r>
              <a:rPr lang="en-US" altLang="zh-TW" sz="2400" dirty="0" err="1">
                <a:solidFill>
                  <a:prstClr val="black"/>
                </a:solidFill>
              </a:rPr>
              <a:t>en</a:t>
            </a:r>
            <a:r>
              <a:rPr lang="en-US" altLang="zh-TW" sz="2400" dirty="0">
                <a:solidFill>
                  <a:prstClr val="black"/>
                </a:solidFill>
              </a:rPr>
              <a:t>)</a:t>
            </a:r>
          </a:p>
          <a:p>
            <a:pPr lvl="0">
              <a:spcBef>
                <a:spcPct val="0"/>
              </a:spcBef>
            </a:pPr>
            <a:r>
              <a:rPr lang="en-US" altLang="zh-TW" sz="2400" dirty="0">
                <a:solidFill>
                  <a:prstClr val="black"/>
                </a:solidFill>
              </a:rPr>
              <a:t>  if(</a:t>
            </a:r>
            <a:r>
              <a:rPr lang="en-US" altLang="zh-TW" sz="2400" dirty="0" err="1">
                <a:solidFill>
                  <a:prstClr val="black"/>
                </a:solidFill>
              </a:rPr>
              <a:t>en</a:t>
            </a:r>
            <a:r>
              <a:rPr lang="en-US" altLang="zh-TW" sz="2400" dirty="0">
                <a:solidFill>
                  <a:prstClr val="black"/>
                </a:solidFill>
              </a:rPr>
              <a:t>) x=a;</a:t>
            </a:r>
          </a:p>
          <a:p>
            <a:pPr lvl="0">
              <a:spcBef>
                <a:spcPct val="0"/>
              </a:spcBef>
            </a:pPr>
            <a:r>
              <a:rPr lang="en-US" altLang="zh-TW" sz="2400" dirty="0">
                <a:solidFill>
                  <a:prstClr val="black"/>
                </a:solidFill>
              </a:rPr>
              <a:t>  else x=x;</a:t>
            </a:r>
          </a:p>
          <a:p>
            <a:pPr lvl="0">
              <a:spcBef>
                <a:spcPct val="0"/>
              </a:spcBef>
            </a:pPr>
            <a:endParaRPr lang="en-US" altLang="zh-TW" sz="2400" dirty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</a:pPr>
            <a:r>
              <a:rPr lang="en-US" altLang="zh-TW" sz="2400" dirty="0">
                <a:solidFill>
                  <a:prstClr val="black"/>
                </a:solidFill>
              </a:rPr>
              <a:t>Latch description</a:t>
            </a:r>
          </a:p>
        </p:txBody>
      </p:sp>
    </p:spTree>
    <p:extLst>
      <p:ext uri="{BB962C8B-B14F-4D97-AF65-F5344CB8AC3E}">
        <p14:creationId xmlns:p14="http://schemas.microsoft.com/office/powerpoint/2010/main" val="32718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7" grpId="0" animBg="1"/>
      <p:bldP spid="32778" grpId="0" animBg="1"/>
      <p:bldP spid="32779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Terminology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Clocked statement: </a:t>
            </a:r>
            <a:r>
              <a:rPr lang="en-US" altLang="zh-TW" dirty="0">
                <a:solidFill>
                  <a:srgbClr val="FF0000"/>
                </a:solidFill>
              </a:rPr>
              <a:t>edge-triggered always statement</a:t>
            </a:r>
          </a:p>
          <a:p>
            <a:pPr lvl="1"/>
            <a:r>
              <a:rPr lang="en-US" altLang="zh-TW" dirty="0"/>
              <a:t>Simple clocked statement</a:t>
            </a:r>
          </a:p>
          <a:p>
            <a:pPr lvl="1"/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FF0000"/>
                </a:solidFill>
              </a:rPr>
              <a:t>always @ (</a:t>
            </a:r>
            <a:r>
              <a:rPr lang="en-US" altLang="zh-TW" b="1" dirty="0" err="1">
                <a:solidFill>
                  <a:srgbClr val="FF0000"/>
                </a:solidFill>
              </a:rPr>
              <a:t>posedge</a:t>
            </a:r>
            <a:r>
              <a:rPr lang="en-US" altLang="zh-TW" b="1" dirty="0">
                <a:solidFill>
                  <a:srgbClr val="FF0000"/>
                </a:solidFill>
              </a:rPr>
              <a:t> clock)</a:t>
            </a:r>
          </a:p>
          <a:p>
            <a:pPr lvl="1"/>
            <a:r>
              <a:rPr lang="en-US" altLang="zh-TW" dirty="0"/>
              <a:t>Complex clocked statement</a:t>
            </a:r>
          </a:p>
          <a:p>
            <a:pPr lvl="1"/>
            <a:r>
              <a:rPr lang="en-US" altLang="zh-TW" dirty="0"/>
              <a:t>e.g., </a:t>
            </a:r>
            <a:r>
              <a:rPr lang="en-US" altLang="zh-TW" b="1" dirty="0">
                <a:solidFill>
                  <a:srgbClr val="FF0000"/>
                </a:solidFill>
              </a:rPr>
              <a:t>always @ (</a:t>
            </a:r>
            <a:r>
              <a:rPr lang="en-US" altLang="zh-TW" b="1" dirty="0" err="1">
                <a:solidFill>
                  <a:srgbClr val="FF0000"/>
                </a:solidFill>
              </a:rPr>
              <a:t>posedge</a:t>
            </a:r>
            <a:r>
              <a:rPr lang="en-US" altLang="zh-TW" b="1" dirty="0">
                <a:solidFill>
                  <a:srgbClr val="FF0000"/>
                </a:solidFill>
              </a:rPr>
              <a:t> clock or </a:t>
            </a:r>
            <a:r>
              <a:rPr lang="en-US" altLang="zh-TW" b="1" dirty="0" err="1">
                <a:solidFill>
                  <a:srgbClr val="FF0000"/>
                </a:solidFill>
              </a:rPr>
              <a:t>posedge</a:t>
            </a:r>
            <a:r>
              <a:rPr lang="en-US" altLang="zh-TW" b="1" dirty="0">
                <a:solidFill>
                  <a:srgbClr val="FF0000"/>
                </a:solidFill>
              </a:rPr>
              <a:t> reset)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Flip-flop inference </a:t>
            </a:r>
            <a:r>
              <a:rPr lang="en-US" altLang="zh-TW" dirty="0"/>
              <a:t>must be conducted when synthesizing the clocked statements</a:t>
            </a:r>
          </a:p>
        </p:txBody>
      </p:sp>
    </p:spTree>
    <p:extLst>
      <p:ext uri="{BB962C8B-B14F-4D97-AF65-F5344CB8AC3E}">
        <p14:creationId xmlns:p14="http://schemas.microsoft.com/office/powerpoint/2010/main" val="16390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Flip-Flop Inference on Simple Clocked Statements</a:t>
            </a:r>
            <a:endParaRPr lang="zh-TW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Infer a flip-flop for each variable being assigned </a:t>
            </a:r>
            <a:r>
              <a:rPr lang="en-US" altLang="zh-TW" dirty="0"/>
              <a:t>in the simple clocked statement</a:t>
            </a:r>
            <a:endParaRPr lang="zh-TW" altLang="en-US" dirty="0"/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81838"/>
              </p:ext>
            </p:extLst>
          </p:nvPr>
        </p:nvGraphicFramePr>
        <p:xfrm>
          <a:off x="2063552" y="2750018"/>
          <a:ext cx="7239000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36480" imgH="1676520" progId="Visio.Drawing.5">
                  <p:embed/>
                </p:oleObj>
              </mc:Choice>
              <mc:Fallback>
                <p:oleObj name="VISIO" r:id="rId3" imgW="3336480" imgH="16765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2750018"/>
                        <a:ext cx="7239000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4578152" y="3054817"/>
            <a:ext cx="533400" cy="1752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5111552" y="3054817"/>
            <a:ext cx="1447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6559352" y="3054817"/>
            <a:ext cx="152400" cy="228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4578152" y="5340817"/>
            <a:ext cx="228600" cy="533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4806752" y="5874217"/>
            <a:ext cx="17526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 flipV="1">
            <a:off x="6559352" y="4731217"/>
            <a:ext cx="304800" cy="11430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240059" y="2289712"/>
            <a:ext cx="26100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used after defined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 connected to input of x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4256054" y="5794912"/>
            <a:ext cx="27238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used before defined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 connected to output of z</a:t>
            </a:r>
          </a:p>
        </p:txBody>
      </p:sp>
    </p:spTree>
    <p:extLst>
      <p:ext uri="{BB962C8B-B14F-4D97-AF65-F5344CB8AC3E}">
        <p14:creationId xmlns:p14="http://schemas.microsoft.com/office/powerpoint/2010/main" val="23271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Flip-flop Inference on Complex Clocked Statements</a:t>
            </a:r>
            <a:endParaRPr lang="zh-TW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Require the following syntactic template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if-statement immediately follows the always </a:t>
            </a:r>
            <a:r>
              <a:rPr lang="en-US" altLang="zh-TW" dirty="0"/>
              <a:t>statement</a:t>
            </a:r>
          </a:p>
          <a:p>
            <a:pPr lvl="1"/>
            <a:r>
              <a:rPr lang="en-US" altLang="zh-TW" dirty="0"/>
              <a:t>Each variable in the event list </a:t>
            </a:r>
            <a:r>
              <a:rPr lang="en-US" altLang="zh-TW" dirty="0">
                <a:solidFill>
                  <a:srgbClr val="FF0000"/>
                </a:solidFill>
              </a:rPr>
              <a:t>except the clock signal </a:t>
            </a:r>
            <a:r>
              <a:rPr lang="en-US" altLang="zh-TW" dirty="0"/>
              <a:t>must be </a:t>
            </a:r>
            <a:r>
              <a:rPr lang="en-US" altLang="zh-TW" dirty="0">
                <a:solidFill>
                  <a:srgbClr val="FF0000"/>
                </a:solidFill>
              </a:rPr>
              <a:t>a selective signal of the if-statement</a:t>
            </a:r>
          </a:p>
          <a:p>
            <a:pPr lvl="1"/>
            <a:r>
              <a:rPr lang="en-US" altLang="zh-TW" dirty="0"/>
              <a:t>Assignments in the blocks B1 and B2 must be </a:t>
            </a:r>
            <a:r>
              <a:rPr lang="en-US" altLang="zh-TW" dirty="0">
                <a:solidFill>
                  <a:srgbClr val="FF0000"/>
                </a:solidFill>
              </a:rPr>
              <a:t>constant assignments </a:t>
            </a:r>
            <a:r>
              <a:rPr lang="en-US" altLang="zh-TW" dirty="0"/>
              <a:t>(e.g., x=1, etc.)</a:t>
            </a:r>
            <a:endParaRPr lang="zh-TW" altLang="en-US" dirty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438400" y="4953001"/>
            <a:ext cx="7620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always @ (posedge clock or </a:t>
            </a:r>
            <a:r>
              <a:rPr kumimoji="0" lang="en-US" altLang="zh-TW" sz="2000" u="sng"/>
              <a:t>posedge reset</a:t>
            </a:r>
            <a:r>
              <a:rPr kumimoji="0" lang="en-US" altLang="zh-TW" sz="2000"/>
              <a:t> or </a:t>
            </a:r>
            <a:r>
              <a:rPr kumimoji="0" lang="en-US" altLang="zh-TW" sz="2000" u="sng"/>
              <a:t>negedge set</a:t>
            </a:r>
            <a:r>
              <a:rPr kumimoji="0" lang="en-US" altLang="zh-TW" sz="200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200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		if(reset) begin B1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		else if ( !set) begin B2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		else begin B3 end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H="1">
            <a:off x="5029200" y="5334000"/>
            <a:ext cx="914400" cy="3048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67" name="Freeform 6"/>
          <p:cNvSpPr>
            <a:spLocks/>
          </p:cNvSpPr>
          <p:nvPr/>
        </p:nvSpPr>
        <p:spPr bwMode="auto">
          <a:xfrm>
            <a:off x="5638800" y="5410200"/>
            <a:ext cx="1828800" cy="533400"/>
          </a:xfrm>
          <a:custGeom>
            <a:avLst/>
            <a:gdLst>
              <a:gd name="T0" fmla="*/ 2147483646 w 1776"/>
              <a:gd name="T1" fmla="*/ 0 h 480"/>
              <a:gd name="T2" fmla="*/ 2147483646 w 1776"/>
              <a:gd name="T3" fmla="*/ 2147483646 h 480"/>
              <a:gd name="T4" fmla="*/ 0 w 1776"/>
              <a:gd name="T5" fmla="*/ 2147483646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480">
                <a:moveTo>
                  <a:pt x="1776" y="0"/>
                </a:moveTo>
                <a:cubicBezTo>
                  <a:pt x="1612" y="128"/>
                  <a:pt x="1448" y="256"/>
                  <a:pt x="1152" y="336"/>
                </a:cubicBezTo>
                <a:cubicBezTo>
                  <a:pt x="856" y="416"/>
                  <a:pt x="428" y="448"/>
                  <a:pt x="0" y="480"/>
                </a:cubicBezTo>
              </a:path>
            </a:pathLst>
          </a:custGeom>
          <a:noFill/>
          <a:ln w="38100" cmpd="sng">
            <a:solidFill>
              <a:srgbClr val="FF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Flip-flop Inference on Complex Clocked Statements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3952" y="1357314"/>
            <a:ext cx="5918448" cy="5000625"/>
          </a:xfrm>
        </p:spPr>
        <p:txBody>
          <a:bodyPr/>
          <a:lstStyle/>
          <a:p>
            <a:r>
              <a:rPr lang="en-US" altLang="zh-TW" dirty="0"/>
              <a:t>Reset flip-flop</a:t>
            </a:r>
          </a:p>
          <a:p>
            <a:pPr lvl="1"/>
            <a:r>
              <a:rPr lang="en-US" altLang="zh-TW" dirty="0"/>
              <a:t>The output Q changes to reset value </a:t>
            </a:r>
            <a:r>
              <a:rPr lang="en-US" altLang="zh-TW" dirty="0" err="1"/>
              <a:t>i</a:t>
            </a:r>
            <a:r>
              <a:rPr lang="en-US" altLang="zh-TW" dirty="0"/>
              <a:t> if</a:t>
            </a:r>
          </a:p>
          <a:p>
            <a:pPr lvl="2"/>
            <a:r>
              <a:rPr lang="en-US" altLang="zh-TW" dirty="0"/>
              <a:t>The reset signal R  = 1</a:t>
            </a:r>
          </a:p>
          <a:p>
            <a:pPr lvl="2"/>
            <a:r>
              <a:rPr lang="en-US" altLang="zh-TW" dirty="0"/>
              <a:t>If R = 0, reset flip-flop = D flip-flop</a:t>
            </a: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58696"/>
              </p:ext>
            </p:extLst>
          </p:nvPr>
        </p:nvGraphicFramePr>
        <p:xfrm>
          <a:off x="2135560" y="2022877"/>
          <a:ext cx="1905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906780" imgH="870204" progId="Word.Document.8">
                  <p:embed/>
                </p:oleObj>
              </mc:Choice>
              <mc:Fallback>
                <p:oleObj name="文件" r:id="rId3" imgW="906780" imgH="870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022877"/>
                        <a:ext cx="1905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4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Synthesis overview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9376" y="6488668"/>
            <a:ext cx="333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Slides from Prof. Hung Ming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8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Flip-flop Inference on Complex Clocked Statements</a:t>
            </a:r>
            <a:endParaRPr lang="zh-TW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 example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Syntactic template results in </a:t>
            </a:r>
            <a:r>
              <a:rPr lang="en-US" altLang="zh-TW" dirty="0">
                <a:solidFill>
                  <a:srgbClr val="FF0000"/>
                </a:solidFill>
              </a:rPr>
              <a:t>unreasonable limitations in coding style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615467" y="1819221"/>
            <a:ext cx="40354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always @ (posedge clk or posedge 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if(R) Q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else Q = D;</a:t>
            </a:r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86354"/>
              </p:ext>
            </p:extLst>
          </p:nvPr>
        </p:nvGraphicFramePr>
        <p:xfrm>
          <a:off x="7906603" y="1738258"/>
          <a:ext cx="205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25520" imgH="1276920" progId="Visio.Drawing.5">
                  <p:embed/>
                </p:oleObj>
              </mc:Choice>
              <mc:Fallback>
                <p:oleObj name="VISIO" r:id="rId3" imgW="1325520" imgH="12769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00" b="26956"/>
                      <a:stretch>
                        <a:fillRect/>
                      </a:stretch>
                    </p:blipFill>
                    <p:spPr bwMode="auto">
                      <a:xfrm>
                        <a:off x="7906603" y="1738258"/>
                        <a:ext cx="2057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6839803" y="2195458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2362201" y="4724400"/>
            <a:ext cx="4035425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always @ (posedge clk or posedge 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Q =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if(R) Q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end</a:t>
            </a:r>
          </a:p>
        </p:txBody>
      </p:sp>
      <p:sp>
        <p:nvSpPr>
          <p:cNvPr id="45065" name="AutoShape 8"/>
          <p:cNvSpPr>
            <a:spLocks noChangeArrowheads="1"/>
          </p:cNvSpPr>
          <p:nvPr/>
        </p:nvSpPr>
        <p:spPr bwMode="auto">
          <a:xfrm>
            <a:off x="6553200" y="53340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7188200" y="4845050"/>
            <a:ext cx="2794000" cy="140335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Non-synthesizable</a:t>
            </a:r>
          </a:p>
        </p:txBody>
      </p:sp>
    </p:spTree>
    <p:extLst>
      <p:ext uri="{BB962C8B-B14F-4D97-AF65-F5344CB8AC3E}">
        <p14:creationId xmlns:p14="http://schemas.microsoft.com/office/powerpoint/2010/main" val="17311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Typical Tri-state Buffer Inference</a:t>
            </a:r>
            <a:endParaRPr lang="zh-TW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a data object Q is assigned a </a:t>
            </a:r>
            <a:r>
              <a:rPr lang="en-US" altLang="zh-TW" dirty="0">
                <a:solidFill>
                  <a:srgbClr val="FF0000"/>
                </a:solidFill>
              </a:rPr>
              <a:t>high impedance value ‘Z’ </a:t>
            </a:r>
            <a:r>
              <a:rPr lang="en-US" altLang="zh-TW" dirty="0"/>
              <a:t>in a multi-way branch statement (if, case, ?:)</a:t>
            </a:r>
          </a:p>
          <a:p>
            <a:pPr lvl="1"/>
            <a:r>
              <a:rPr lang="en-US" altLang="zh-TW" dirty="0"/>
              <a:t>Associated Q with a </a:t>
            </a:r>
            <a:r>
              <a:rPr lang="en-US" altLang="zh-TW" dirty="0" err="1"/>
              <a:t>tri-state</a:t>
            </a:r>
            <a:r>
              <a:rPr lang="en-US" altLang="zh-TW" dirty="0"/>
              <a:t> buffer</a:t>
            </a:r>
          </a:p>
          <a:p>
            <a:pPr lvl="1"/>
            <a:r>
              <a:rPr lang="en-US" altLang="zh-TW" dirty="0"/>
              <a:t>If Q associated with a </a:t>
            </a:r>
            <a:r>
              <a:rPr lang="en-US" altLang="zh-TW" dirty="0" err="1"/>
              <a:t>tri-state</a:t>
            </a:r>
            <a:r>
              <a:rPr lang="en-US" altLang="zh-TW" dirty="0"/>
              <a:t> buffer has also a memory attribute (latch, flip-flop)</a:t>
            </a:r>
          </a:p>
          <a:p>
            <a:pPr lvl="2"/>
            <a:r>
              <a:rPr lang="en-US" altLang="zh-TW" dirty="0"/>
              <a:t>Real hardware cannot propagate Hi-Z (</a:t>
            </a:r>
            <a:r>
              <a:rPr lang="en-US" altLang="zh-TW" dirty="0">
                <a:solidFill>
                  <a:srgbClr val="FF0000"/>
                </a:solidFill>
              </a:rPr>
              <a:t>Hi-Z propagation problem) </a:t>
            </a:r>
          </a:p>
          <a:p>
            <a:pPr lvl="2"/>
            <a:r>
              <a:rPr lang="en-US" altLang="zh-TW" dirty="0"/>
              <a:t>Place two memory elements to the control and the data inputs of </a:t>
            </a:r>
            <a:r>
              <a:rPr lang="en-US" altLang="zh-TW" dirty="0" err="1"/>
              <a:t>tri-state</a:t>
            </a:r>
            <a:r>
              <a:rPr lang="en-US" altLang="zh-TW" dirty="0"/>
              <a:t> buffer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643063" y="5037138"/>
          <a:ext cx="8839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64440" imgH="884880" progId="Visio.Drawing.5">
                  <p:embed/>
                </p:oleObj>
              </mc:Choice>
              <mc:Fallback>
                <p:oleObj name="VISIO" r:id="rId3" imgW="6364440" imgH="8848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11"/>
                      <a:stretch>
                        <a:fillRect/>
                      </a:stretch>
                    </p:blipFill>
                    <p:spPr bwMode="auto">
                      <a:xfrm>
                        <a:off x="1643063" y="5037138"/>
                        <a:ext cx="8839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Synthesis Scripts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Synthesis in design flow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Synthesis</a:t>
            </a:r>
          </a:p>
          <a:p>
            <a:pPr lvl="1"/>
            <a:r>
              <a:rPr lang="en-US" altLang="zh-TW" dirty="0"/>
              <a:t>Tool: Design compiler (</a:t>
            </a:r>
            <a:r>
              <a:rPr lang="en-US" altLang="zh-TW" dirty="0" err="1"/>
              <a:t>synopsys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Goal</a:t>
            </a:r>
          </a:p>
          <a:p>
            <a:pPr lvl="2"/>
            <a:r>
              <a:rPr lang="en-US" altLang="zh-TW" dirty="0"/>
              <a:t>Model translation from RTL to gate-level</a:t>
            </a:r>
          </a:p>
          <a:p>
            <a:pPr lvl="2"/>
            <a:r>
              <a:rPr lang="en-US" altLang="zh-TW" dirty="0"/>
              <a:t>Technology mapping</a:t>
            </a:r>
          </a:p>
          <a:p>
            <a:pPr lvl="2"/>
            <a:r>
              <a:rPr lang="en-US" altLang="zh-TW" dirty="0"/>
              <a:t>Constrained optimization</a:t>
            </a:r>
          </a:p>
          <a:p>
            <a:r>
              <a:rPr lang="en-US" altLang="zh-TW" dirty="0"/>
              <a:t>Timing/area/power analysis</a:t>
            </a:r>
          </a:p>
          <a:p>
            <a:pPr lvl="1"/>
            <a:r>
              <a:rPr lang="en-US" altLang="zh-TW" dirty="0"/>
              <a:t>Tool: Design Compiler, </a:t>
            </a:r>
            <a:r>
              <a:rPr lang="en-US" altLang="zh-TW" dirty="0" err="1"/>
              <a:t>PrimeTime</a:t>
            </a:r>
            <a:r>
              <a:rPr lang="en-US" altLang="zh-TW" dirty="0"/>
              <a:t>, </a:t>
            </a:r>
            <a:r>
              <a:rPr lang="en-US" altLang="zh-TW" dirty="0" err="1"/>
              <a:t>PrimePower</a:t>
            </a:r>
            <a:r>
              <a:rPr lang="en-US" altLang="zh-TW" dirty="0"/>
              <a:t> (</a:t>
            </a:r>
            <a:r>
              <a:rPr lang="en-US" altLang="zh-TW" dirty="0" err="1"/>
              <a:t>synopsys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Goal</a:t>
            </a:r>
          </a:p>
          <a:p>
            <a:pPr lvl="2"/>
            <a:r>
              <a:rPr lang="en-US" altLang="zh-TW" dirty="0"/>
              <a:t>Hardware performance verification</a:t>
            </a:r>
          </a:p>
          <a:p>
            <a:r>
              <a:rPr lang="en-US" altLang="zh-TW" dirty="0"/>
              <a:t>Gate-level simulation</a:t>
            </a:r>
          </a:p>
          <a:p>
            <a:pPr lvl="1"/>
            <a:r>
              <a:rPr lang="en-US" altLang="zh-TW" dirty="0"/>
              <a:t>Tool: </a:t>
            </a:r>
            <a:r>
              <a:rPr lang="en-US" altLang="zh-TW" dirty="0" err="1"/>
              <a:t>ncverilog</a:t>
            </a:r>
            <a:r>
              <a:rPr lang="en-US" altLang="zh-TW" dirty="0"/>
              <a:t> (cadence)</a:t>
            </a:r>
          </a:p>
          <a:p>
            <a:pPr lvl="1"/>
            <a:r>
              <a:rPr lang="en-US" altLang="zh-TW" dirty="0"/>
              <a:t>Goal</a:t>
            </a:r>
          </a:p>
          <a:p>
            <a:pPr lvl="2"/>
            <a:r>
              <a:rPr lang="en-US" altLang="zh-TW" dirty="0"/>
              <a:t>Functionality verification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020474"/>
              </p:ext>
            </p:extLst>
          </p:nvPr>
        </p:nvGraphicFramePr>
        <p:xfrm>
          <a:off x="9480376" y="1052736"/>
          <a:ext cx="2263775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U-Turn Arrow 10"/>
          <p:cNvSpPr/>
          <p:nvPr/>
        </p:nvSpPr>
        <p:spPr>
          <a:xfrm rot="16200000">
            <a:off x="8908875" y="3681636"/>
            <a:ext cx="762000" cy="381000"/>
          </a:xfrm>
          <a:prstGeom prst="utur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23175" y="3262536"/>
            <a:ext cx="2819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flow in Design Compiler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What you need to prepare:</a:t>
            </a:r>
          </a:p>
          <a:p>
            <a:pPr lvl="1"/>
            <a:r>
              <a:rPr lang="en-US" altLang="zh-TW"/>
              <a:t>RTL codes</a:t>
            </a:r>
          </a:p>
          <a:p>
            <a:pPr lvl="1"/>
            <a:r>
              <a:rPr lang="en-US" altLang="zh-TW"/>
              <a:t>Synthesis script</a:t>
            </a:r>
          </a:p>
          <a:p>
            <a:pPr lvl="1"/>
            <a:r>
              <a:rPr lang="en-US" altLang="zh-TW"/>
              <a:t>Gate-level testbench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31904" y="1806086"/>
            <a:ext cx="6533189" cy="4724401"/>
            <a:chOff x="1219200" y="1371599"/>
            <a:chExt cx="6235957" cy="5029201"/>
          </a:xfrm>
        </p:grpSpPr>
        <p:sp>
          <p:nvSpPr>
            <p:cNvPr id="5" name="Oval 4"/>
            <p:cNvSpPr/>
            <p:nvPr/>
          </p:nvSpPr>
          <p:spPr>
            <a:xfrm>
              <a:off x="3413093" y="2819400"/>
              <a:ext cx="2060864" cy="11518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Design Compiler</a:t>
              </a:r>
              <a:endParaRPr lang="zh-TW" altLang="en-US" sz="1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87560" y="1524000"/>
              <a:ext cx="883227" cy="9038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Synthesis script (</a:t>
              </a:r>
              <a:r>
                <a:rPr lang="en-US" altLang="zh-TW" sz="12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tcl</a:t>
              </a:r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0097" y="1371599"/>
              <a:ext cx="883227" cy="9038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RTL code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64157" y="1447800"/>
              <a:ext cx="883227" cy="9038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RTL code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0357" y="1524000"/>
              <a:ext cx="883227" cy="9038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RTL code</a:t>
              </a:r>
            </a:p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(.v)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219200" y="2286000"/>
              <a:ext cx="1177636" cy="602557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DesignWare</a:t>
              </a:r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 Library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1219200" y="3969443"/>
              <a:ext cx="1177636" cy="602557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Memory Model</a:t>
              </a:r>
            </a:p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(.</a:t>
              </a:r>
              <a:r>
                <a:rPr lang="en-US" altLang="zh-TW" sz="12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db</a:t>
              </a:r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87223" y="4416240"/>
              <a:ext cx="1088188" cy="765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Gate-level Model</a:t>
              </a:r>
            </a:p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(.v)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84012" y="4403694"/>
              <a:ext cx="1088188" cy="765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Standard Delay Format file</a:t>
              </a:r>
            </a:p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(.</a:t>
              </a:r>
              <a:r>
                <a:rPr lang="en-US" altLang="zh-TW" sz="12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sdf</a:t>
              </a:r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704055" y="5528854"/>
              <a:ext cx="1447800" cy="8719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ncverilog</a:t>
              </a:r>
              <a:endParaRPr lang="zh-TW" altLang="en-US" sz="1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1249532" y="5562600"/>
              <a:ext cx="1177636" cy="78332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Gate-level Library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98110" y="2971800"/>
              <a:ext cx="1066800" cy="632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Performance report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3557" y="3124200"/>
              <a:ext cx="1066800" cy="632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Performance report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59757" y="3276600"/>
              <a:ext cx="1066800" cy="632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Performance Report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1228078" y="3048000"/>
              <a:ext cx="1177636" cy="78332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Technology Process Library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20" name="Straight Arrow Connector 19"/>
            <p:cNvCxnSpPr>
              <a:stCxn id="9" idx="2"/>
              <a:endCxn id="5" idx="0"/>
            </p:cNvCxnSpPr>
            <p:nvPr/>
          </p:nvCxnSpPr>
          <p:spPr>
            <a:xfrm>
              <a:off x="3781971" y="2427835"/>
              <a:ext cx="661554" cy="3915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2"/>
              <a:endCxn id="5" idx="0"/>
            </p:cNvCxnSpPr>
            <p:nvPr/>
          </p:nvCxnSpPr>
          <p:spPr>
            <a:xfrm flipH="1">
              <a:off x="4443525" y="2427835"/>
              <a:ext cx="485649" cy="3915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4"/>
              <a:endCxn id="5" idx="2"/>
            </p:cNvCxnSpPr>
            <p:nvPr/>
          </p:nvCxnSpPr>
          <p:spPr>
            <a:xfrm>
              <a:off x="2396836" y="2587279"/>
              <a:ext cx="1016257" cy="80806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4"/>
              <a:endCxn id="5" idx="2"/>
            </p:cNvCxnSpPr>
            <p:nvPr/>
          </p:nvCxnSpPr>
          <p:spPr>
            <a:xfrm flipV="1">
              <a:off x="2405714" y="3395339"/>
              <a:ext cx="1007379" cy="443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4"/>
              <a:endCxn id="5" idx="2"/>
            </p:cNvCxnSpPr>
            <p:nvPr/>
          </p:nvCxnSpPr>
          <p:spPr>
            <a:xfrm flipV="1">
              <a:off x="2396836" y="3395339"/>
              <a:ext cx="1016257" cy="87538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5571545" y="3253516"/>
              <a:ext cx="207212" cy="3163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4223584" y="4114800"/>
              <a:ext cx="462765" cy="1607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196572" y="5257800"/>
              <a:ext cx="462765" cy="1607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Straight Arrow Connector 27"/>
            <p:cNvCxnSpPr>
              <a:stCxn id="15" idx="4"/>
              <a:endCxn id="14" idx="2"/>
            </p:cNvCxnSpPr>
            <p:nvPr/>
          </p:nvCxnSpPr>
          <p:spPr>
            <a:xfrm>
              <a:off x="2427168" y="5954262"/>
              <a:ext cx="1276887" cy="10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Arrow 28"/>
            <p:cNvSpPr/>
            <p:nvPr/>
          </p:nvSpPr>
          <p:spPr>
            <a:xfrm>
              <a:off x="5245357" y="5867400"/>
              <a:ext cx="326188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78757" y="5791200"/>
              <a:ext cx="1676400" cy="39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PASS or FAIL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79653" y="4403693"/>
              <a:ext cx="1030431" cy="7779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Gate-level </a:t>
              </a:r>
              <a:r>
                <a:rPr lang="en-US" altLang="zh-TW" sz="12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Testbench</a:t>
              </a:r>
              <a:endParaRPr lang="en-US" altLang="zh-TW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  <a:p>
              <a:pPr algn="ctr"/>
              <a:r>
                <a:rPr lang="en-US" altLang="zh-TW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(.v)</a:t>
              </a:r>
              <a:endParaRPr lang="zh-TW" altLang="en-US" sz="12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1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 to Design Compiler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Design Compiler (dc)</a:t>
            </a:r>
          </a:p>
          <a:p>
            <a:pPr lvl="1"/>
            <a:r>
              <a:rPr lang="en-US" altLang="zh-TW" dirty="0"/>
              <a:t>Kernel of synthesis tool</a:t>
            </a:r>
          </a:p>
          <a:p>
            <a:r>
              <a:rPr lang="en-US" altLang="zh-TW" dirty="0"/>
              <a:t>Command-line interface</a:t>
            </a:r>
          </a:p>
          <a:p>
            <a:pPr lvl="1"/>
            <a:r>
              <a:rPr lang="en-US" altLang="zh-TW" dirty="0"/>
              <a:t>Easy to iterative compiling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dc_shell</a:t>
            </a:r>
            <a:r>
              <a:rPr lang="en-US" altLang="zh-TW" dirty="0"/>
              <a:t>: original command of DC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dc_shell</a:t>
            </a:r>
            <a:r>
              <a:rPr lang="en-US" altLang="zh-TW" dirty="0">
                <a:solidFill>
                  <a:srgbClr val="FF0000"/>
                </a:solidFill>
              </a:rPr>
              <a:t>-t</a:t>
            </a:r>
            <a:r>
              <a:rPr lang="en-US" altLang="zh-TW" dirty="0"/>
              <a:t>: </a:t>
            </a:r>
            <a:r>
              <a:rPr lang="en-US" altLang="zh-TW" dirty="0" err="1"/>
              <a:t>dc_shell</a:t>
            </a:r>
            <a:r>
              <a:rPr lang="en-US" altLang="zh-TW" dirty="0"/>
              <a:t> + </a:t>
            </a:r>
            <a:r>
              <a:rPr lang="en-US" altLang="zh-TW" dirty="0" err="1"/>
              <a:t>tcl</a:t>
            </a:r>
            <a:r>
              <a:rPr lang="en-US" altLang="zh-TW" dirty="0"/>
              <a:t> (tool command language)</a:t>
            </a:r>
          </a:p>
          <a:p>
            <a:r>
              <a:rPr lang="en-US" altLang="zh-TW" dirty="0"/>
              <a:t>Menu-driven interface</a:t>
            </a:r>
          </a:p>
          <a:p>
            <a:pPr lvl="1"/>
            <a:r>
              <a:rPr lang="en-US" altLang="zh-TW" dirty="0"/>
              <a:t>Friendly GUI interface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Design Vision </a:t>
            </a:r>
            <a:r>
              <a:rPr lang="en-US" altLang="zh-TW" dirty="0"/>
              <a:t>(dv) supports </a:t>
            </a:r>
            <a:r>
              <a:rPr lang="en-US" altLang="zh-TW" dirty="0" err="1"/>
              <a:t>dc_shell</a:t>
            </a:r>
            <a:r>
              <a:rPr lang="en-US" altLang="zh-TW" dirty="0"/>
              <a:t> and </a:t>
            </a:r>
            <a:r>
              <a:rPr lang="en-US" altLang="zh-TW" dirty="0" err="1"/>
              <a:t>dc_shell</a:t>
            </a:r>
            <a:r>
              <a:rPr lang="en-US" altLang="zh-TW" dirty="0"/>
              <a:t>-t</a:t>
            </a:r>
          </a:p>
          <a:p>
            <a:pPr lvl="1"/>
            <a:r>
              <a:rPr lang="en-US" altLang="zh-TW" dirty="0"/>
              <a:t>Design </a:t>
            </a:r>
            <a:r>
              <a:rPr lang="en-US" altLang="zh-TW" dirty="0" err="1"/>
              <a:t>Analyser</a:t>
            </a:r>
            <a:r>
              <a:rPr lang="en-US" altLang="zh-TW" dirty="0"/>
              <a:t> (da) only supports </a:t>
            </a:r>
            <a:r>
              <a:rPr lang="en-US" altLang="zh-TW" dirty="0" err="1"/>
              <a:t>dc_shell</a:t>
            </a:r>
            <a:endParaRPr lang="en-US" altLang="zh-TW" dirty="0"/>
          </a:p>
          <a:p>
            <a:pPr lvl="1"/>
            <a:r>
              <a:rPr lang="en-US" altLang="zh-TW" dirty="0"/>
              <a:t>Open tools by command</a:t>
            </a:r>
          </a:p>
          <a:p>
            <a:pPr lvl="2"/>
            <a:r>
              <a:rPr lang="en-US" altLang="zh-TW" dirty="0"/>
              <a:t>dv &amp;</a:t>
            </a:r>
          </a:p>
          <a:p>
            <a:pPr lvl="2"/>
            <a:r>
              <a:rPr lang="en-US" altLang="zh-TW" dirty="0"/>
              <a:t>da &amp;</a:t>
            </a:r>
          </a:p>
          <a:p>
            <a:endParaRPr lang="zh-TW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990600"/>
            <a:ext cx="2590800" cy="2594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2449" y="5661248"/>
            <a:ext cx="52578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Before learning DC, you should learn the </a:t>
            </a:r>
            <a:r>
              <a:rPr lang="en-US" altLang="zh-TW" b="1" dirty="0" err="1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tcl</a:t>
            </a:r>
            <a:r>
              <a:rPr lang="en-US" altLang="zh-TW" b="1" dirty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 first.</a:t>
            </a:r>
            <a:endParaRPr lang="zh-TW" altLang="en-US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6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Synthesis Script in DC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8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First, select a semiconductor vendor</a:t>
            </a:r>
          </a:p>
          <a:p>
            <a:pPr lvl="1"/>
            <a:r>
              <a:rPr lang="en-US" altLang="zh-TW" dirty="0"/>
              <a:t>TSMC</a:t>
            </a:r>
          </a:p>
          <a:p>
            <a:pPr lvl="1"/>
            <a:r>
              <a:rPr lang="en-US" altLang="zh-TW" dirty="0"/>
              <a:t>UMC</a:t>
            </a:r>
          </a:p>
          <a:p>
            <a:pPr lvl="1"/>
            <a:r>
              <a:rPr lang="en-US" altLang="zh-TW" dirty="0"/>
              <a:t>others</a:t>
            </a:r>
          </a:p>
          <a:p>
            <a:r>
              <a:rPr lang="en-US" altLang="zh-TW" dirty="0"/>
              <a:t>Default setting: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synopsys_dc.setup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Search directory</a:t>
            </a:r>
          </a:p>
          <a:p>
            <a:pPr lvl="2"/>
            <a:r>
              <a:rPr lang="en-US" altLang="zh-TW" dirty="0"/>
              <a:t>Synopsys root directory</a:t>
            </a:r>
          </a:p>
          <a:p>
            <a:pPr lvl="2"/>
            <a:r>
              <a:rPr lang="en-US" altLang="zh-TW" dirty="0"/>
              <a:t>Home directory</a:t>
            </a:r>
          </a:p>
          <a:p>
            <a:pPr lvl="2"/>
            <a:r>
              <a:rPr lang="en-US" altLang="zh-TW" dirty="0"/>
              <a:t>Working directory (highest priority)</a:t>
            </a:r>
          </a:p>
          <a:p>
            <a:pPr lvl="1"/>
            <a:r>
              <a:rPr lang="en-US" altLang="zh-TW" dirty="0"/>
              <a:t>3 files are executed automatically.</a:t>
            </a:r>
          </a:p>
          <a:p>
            <a:pPr lvl="1"/>
            <a:r>
              <a:rPr lang="en-US" altLang="zh-TW" dirty="0"/>
              <a:t>Viewed by command </a:t>
            </a:r>
            <a:r>
              <a:rPr lang="en-US" altLang="zh-TW" dirty="0">
                <a:solidFill>
                  <a:srgbClr val="FF0000"/>
                </a:solidFill>
              </a:rPr>
              <a:t>ls –la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8077201" y="1295400"/>
          <a:ext cx="2339975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3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 Specify library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Search path</a:t>
            </a:r>
          </a:p>
          <a:p>
            <a:pPr lvl="1"/>
            <a:r>
              <a:rPr lang="en-US" altLang="zh-TW" dirty="0"/>
              <a:t>lists all the related directories of design and libraries. </a:t>
            </a:r>
          </a:p>
          <a:p>
            <a:pPr lvl="1"/>
            <a:r>
              <a:rPr lang="en-US" altLang="zh-TW" dirty="0"/>
              <a:t>Syntax</a:t>
            </a:r>
            <a:r>
              <a:rPr lang="en-US" altLang="zh-TW" dirty="0">
                <a:solidFill>
                  <a:srgbClr val="FF0000"/>
                </a:solidFill>
              </a:rPr>
              <a:t>: set </a:t>
            </a:r>
            <a:r>
              <a:rPr lang="en-US" altLang="zh-TW" dirty="0" err="1">
                <a:solidFill>
                  <a:srgbClr val="FF0000"/>
                </a:solidFill>
              </a:rPr>
              <a:t>search_path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{“…“}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Link library</a:t>
            </a:r>
          </a:p>
          <a:p>
            <a:pPr lvl="1"/>
            <a:r>
              <a:rPr lang="en-US" altLang="zh-TW" dirty="0"/>
              <a:t>lists all technology process libraries with various timing condition.</a:t>
            </a:r>
          </a:p>
          <a:p>
            <a:pPr lvl="1"/>
            <a:r>
              <a:rPr lang="en-US" altLang="zh-TW" dirty="0"/>
              <a:t>Syntax: </a:t>
            </a:r>
            <a:r>
              <a:rPr lang="en-US" altLang="zh-TW" dirty="0">
                <a:solidFill>
                  <a:srgbClr val="FF0000"/>
                </a:solidFill>
              </a:rPr>
              <a:t>set </a:t>
            </a:r>
            <a:r>
              <a:rPr lang="en-US" altLang="zh-TW" dirty="0" err="1">
                <a:solidFill>
                  <a:srgbClr val="FF0000"/>
                </a:solidFill>
              </a:rPr>
              <a:t>link_library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{“</a:t>
            </a:r>
            <a:r>
              <a:rPr lang="en-US" altLang="zh-TW" dirty="0" err="1"/>
              <a:t>wc.db</a:t>
            </a:r>
            <a:r>
              <a:rPr lang="en-US" altLang="zh-TW" dirty="0"/>
              <a:t>” “</a:t>
            </a:r>
            <a:r>
              <a:rPr lang="en-US" altLang="zh-TW" dirty="0" err="1"/>
              <a:t>bc.db</a:t>
            </a:r>
            <a:r>
              <a:rPr lang="en-US" altLang="zh-TW" dirty="0"/>
              <a:t>”}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Target library</a:t>
            </a:r>
          </a:p>
          <a:p>
            <a:pPr lvl="1"/>
            <a:r>
              <a:rPr lang="en-US" altLang="zh-TW" dirty="0"/>
              <a:t>selects libraries from </a:t>
            </a:r>
            <a:r>
              <a:rPr lang="en-US" altLang="zh-TW" dirty="0" err="1"/>
              <a:t>link_library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Syntax: </a:t>
            </a:r>
            <a:r>
              <a:rPr lang="en-US" altLang="zh-TW" dirty="0">
                <a:solidFill>
                  <a:srgbClr val="FF0000"/>
                </a:solidFill>
              </a:rPr>
              <a:t>set </a:t>
            </a:r>
            <a:r>
              <a:rPr lang="en-US" altLang="zh-TW" dirty="0" err="1">
                <a:solidFill>
                  <a:srgbClr val="FF0000"/>
                </a:solidFill>
              </a:rPr>
              <a:t>target_library</a:t>
            </a:r>
            <a:r>
              <a:rPr lang="en-US" altLang="zh-TW" dirty="0"/>
              <a:t> {“</a:t>
            </a:r>
            <a:r>
              <a:rPr lang="en-US" altLang="zh-TW" dirty="0" err="1"/>
              <a:t>wc.db</a:t>
            </a:r>
            <a:r>
              <a:rPr lang="en-US" altLang="zh-TW" dirty="0"/>
              <a:t>” “</a:t>
            </a:r>
            <a:r>
              <a:rPr lang="en-US" altLang="zh-TW" dirty="0" err="1"/>
              <a:t>memory.db</a:t>
            </a:r>
            <a:r>
              <a:rPr lang="en-US" altLang="zh-TW" dirty="0"/>
              <a:t>”}</a:t>
            </a:r>
          </a:p>
          <a:p>
            <a:r>
              <a:rPr lang="en-US" altLang="zh-TW" dirty="0"/>
              <a:t>Symbol library</a:t>
            </a:r>
          </a:p>
          <a:p>
            <a:pPr lvl="1"/>
            <a:r>
              <a:rPr lang="en-US" altLang="zh-TW" dirty="0"/>
              <a:t>defines symbols of schematic view for DV or DA.</a:t>
            </a:r>
          </a:p>
          <a:p>
            <a:pPr lvl="1"/>
            <a:r>
              <a:rPr lang="en-US" altLang="zh-TW" dirty="0"/>
              <a:t>Syntax: </a:t>
            </a:r>
            <a:r>
              <a:rPr lang="en-US" altLang="zh-TW" dirty="0">
                <a:solidFill>
                  <a:srgbClr val="FF0000"/>
                </a:solidFill>
              </a:rPr>
              <a:t>set </a:t>
            </a:r>
            <a:r>
              <a:rPr lang="en-US" altLang="zh-TW" dirty="0" err="1">
                <a:solidFill>
                  <a:srgbClr val="FF0000"/>
                </a:solidFill>
              </a:rPr>
              <a:t>symbol_library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/>
              <a:t>file.sdb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DesignWare</a:t>
            </a:r>
            <a:r>
              <a:rPr lang="en-US" altLang="zh-TW" dirty="0"/>
              <a:t> library</a:t>
            </a:r>
          </a:p>
          <a:p>
            <a:pPr lvl="1"/>
            <a:r>
              <a:rPr lang="en-US" altLang="zh-TW" dirty="0"/>
              <a:t>defines built-in operators in Synopsys</a:t>
            </a:r>
          </a:p>
          <a:p>
            <a:pPr lvl="1"/>
            <a:r>
              <a:rPr lang="en-US" altLang="zh-TW" dirty="0"/>
              <a:t>Syntax: </a:t>
            </a:r>
            <a:r>
              <a:rPr lang="en-US" altLang="zh-TW" dirty="0">
                <a:solidFill>
                  <a:srgbClr val="FF0000"/>
                </a:solidFill>
              </a:rPr>
              <a:t>set </a:t>
            </a:r>
            <a:r>
              <a:rPr lang="en-US" altLang="zh-TW" dirty="0" err="1">
                <a:solidFill>
                  <a:srgbClr val="FF0000"/>
                </a:solidFill>
              </a:rPr>
              <a:t>synthetic_library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{“</a:t>
            </a:r>
            <a:r>
              <a:rPr lang="en-US" altLang="zh-TW" dirty="0" err="1"/>
              <a:t>dw_foundation.sldb</a:t>
            </a:r>
            <a:r>
              <a:rPr lang="en-US" altLang="zh-TW" dirty="0"/>
              <a:t>”}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23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libraries in our Lab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Technology process library</a:t>
            </a:r>
          </a:p>
          <a:p>
            <a:pPr lvl="1"/>
            <a:r>
              <a:rPr lang="en-US" altLang="zh-TW" dirty="0"/>
              <a:t>Path: </a:t>
            </a:r>
            <a:r>
              <a:rPr lang="en-US" altLang="zh-TW" dirty="0">
                <a:solidFill>
                  <a:srgbClr val="FF0000"/>
                </a:solidFill>
              </a:rPr>
              <a:t>/CAD/UMC0090/UMC90_CELL/UMC90_CELL/SP_RVT_C05/</a:t>
            </a:r>
            <a:r>
              <a:rPr lang="en-US" altLang="zh-TW" dirty="0" err="1">
                <a:solidFill>
                  <a:srgbClr val="FF0000"/>
                </a:solidFill>
              </a:rPr>
              <a:t>synopsys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File: </a:t>
            </a:r>
            <a:r>
              <a:rPr lang="en-US" altLang="zh-TW" dirty="0">
                <a:solidFill>
                  <a:srgbClr val="FF0000"/>
                </a:solidFill>
              </a:rPr>
              <a:t>l90sprvt_wc.db, l90sprvt_typ.db, l90sprvt_bc.db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/>
              <a:t>Memory library</a:t>
            </a:r>
          </a:p>
          <a:p>
            <a:pPr lvl="1"/>
            <a:r>
              <a:rPr lang="en-US" altLang="zh-TW" dirty="0"/>
              <a:t>Path: </a:t>
            </a:r>
            <a:r>
              <a:rPr lang="en-US" altLang="zh-TW" dirty="0">
                <a:solidFill>
                  <a:srgbClr val="FF0000"/>
                </a:solidFill>
              </a:rPr>
              <a:t>../lib</a:t>
            </a:r>
          </a:p>
          <a:p>
            <a:pPr lvl="1"/>
            <a:r>
              <a:rPr lang="en-US" altLang="zh-TW" dirty="0"/>
              <a:t>File: </a:t>
            </a:r>
            <a:r>
              <a:rPr lang="en-US" altLang="zh-TW" dirty="0" err="1">
                <a:solidFill>
                  <a:srgbClr val="FF0000"/>
                </a:solidFill>
              </a:rPr>
              <a:t>memory.db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Symbol library</a:t>
            </a:r>
          </a:p>
          <a:p>
            <a:pPr lvl="1"/>
            <a:r>
              <a:rPr lang="en-US" altLang="zh-TW" dirty="0"/>
              <a:t>Path</a:t>
            </a:r>
            <a:r>
              <a:rPr lang="en-US" altLang="zh-TW" dirty="0">
                <a:solidFill>
                  <a:srgbClr val="FF0000"/>
                </a:solidFill>
              </a:rPr>
              <a:t>: /CAD/</a:t>
            </a:r>
            <a:r>
              <a:rPr lang="en-US" altLang="zh-TW" dirty="0" err="1">
                <a:solidFill>
                  <a:srgbClr val="FF0000"/>
                </a:solidFill>
              </a:rPr>
              <a:t>synopsys</a:t>
            </a:r>
            <a:r>
              <a:rPr lang="en-US" altLang="zh-TW" dirty="0">
                <a:solidFill>
                  <a:srgbClr val="FF0000"/>
                </a:solidFill>
              </a:rPr>
              <a:t>/synthesis/cur/libraries/</a:t>
            </a:r>
            <a:r>
              <a:rPr lang="en-US" altLang="zh-TW" dirty="0" err="1">
                <a:solidFill>
                  <a:srgbClr val="FF0000"/>
                </a:solidFill>
              </a:rPr>
              <a:t>syn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File: </a:t>
            </a:r>
            <a:r>
              <a:rPr lang="en-US" altLang="zh-TW" dirty="0" err="1">
                <a:solidFill>
                  <a:srgbClr val="FF0000"/>
                </a:solidFill>
              </a:rPr>
              <a:t>generic.sdb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DesignWare</a:t>
            </a:r>
            <a:r>
              <a:rPr lang="en-US" altLang="zh-TW" dirty="0"/>
              <a:t> library</a:t>
            </a:r>
          </a:p>
          <a:p>
            <a:pPr lvl="1"/>
            <a:r>
              <a:rPr lang="en-US" altLang="zh-TW" dirty="0"/>
              <a:t>Path: </a:t>
            </a:r>
            <a:r>
              <a:rPr lang="en-US" altLang="zh-TW" dirty="0">
                <a:solidFill>
                  <a:srgbClr val="FF0000"/>
                </a:solidFill>
              </a:rPr>
              <a:t>/CAD/</a:t>
            </a:r>
            <a:r>
              <a:rPr lang="en-US" altLang="zh-TW" dirty="0" err="1">
                <a:solidFill>
                  <a:srgbClr val="FF0000"/>
                </a:solidFill>
              </a:rPr>
              <a:t>synopsys</a:t>
            </a:r>
            <a:r>
              <a:rPr lang="en-US" altLang="zh-TW" dirty="0">
                <a:solidFill>
                  <a:srgbClr val="FF0000"/>
                </a:solidFill>
              </a:rPr>
              <a:t>/synthesis/cur/libraries/</a:t>
            </a:r>
            <a:r>
              <a:rPr lang="en-US" altLang="zh-TW" dirty="0" err="1">
                <a:solidFill>
                  <a:srgbClr val="FF0000"/>
                </a:solidFill>
              </a:rPr>
              <a:t>syn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File: </a:t>
            </a:r>
            <a:r>
              <a:rPr lang="en-US" altLang="zh-TW" dirty="0" err="1">
                <a:solidFill>
                  <a:srgbClr val="FF0000"/>
                </a:solidFill>
              </a:rPr>
              <a:t>dw_foundation.sldb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6096000"/>
            <a:ext cx="7620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All the libraries’ path and name will be changed due to different technology processes and different tool versions.</a:t>
            </a:r>
            <a:endParaRPr lang="zh-TW" altLang="en-US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8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HDL-Based Design Flow</a:t>
            </a:r>
          </a:p>
        </p:txBody>
      </p:sp>
      <p:pic>
        <p:nvPicPr>
          <p:cNvPr id="8196" name="Picture 3" descr="AACFLSS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1544" y="1204202"/>
            <a:ext cx="7824298" cy="5454088"/>
          </a:xfrm>
        </p:spPr>
      </p:pic>
    </p:spTree>
    <p:extLst>
      <p:ext uri="{BB962C8B-B14F-4D97-AF65-F5344CB8AC3E}">
        <p14:creationId xmlns:p14="http://schemas.microsoft.com/office/powerpoint/2010/main" val="31624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 max/min libraray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7315"/>
            <a:ext cx="10972800" cy="271975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Set an alternate library for min/max delay analysis.</a:t>
            </a:r>
          </a:p>
          <a:p>
            <a:pPr lvl="1"/>
            <a:r>
              <a:rPr lang="en-US" altLang="zh-TW" dirty="0"/>
              <a:t>Command: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set_min_library</a:t>
            </a:r>
            <a:r>
              <a:rPr lang="en-US" altLang="zh-TW" dirty="0"/>
              <a:t> </a:t>
            </a:r>
            <a:r>
              <a:rPr lang="en-US" altLang="zh-TW" dirty="0" err="1"/>
              <a:t>max_lib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–</a:t>
            </a:r>
            <a:r>
              <a:rPr lang="en-US" altLang="zh-TW" dirty="0" err="1">
                <a:solidFill>
                  <a:srgbClr val="FF0000"/>
                </a:solidFill>
              </a:rPr>
              <a:t>min_verison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/>
              <a:t>min_lib</a:t>
            </a:r>
            <a:endParaRPr lang="en-US" altLang="zh-TW" dirty="0"/>
          </a:p>
          <a:p>
            <a:r>
              <a:rPr lang="en-US" altLang="zh-TW" dirty="0"/>
              <a:t>Libraries should be described in </a:t>
            </a:r>
            <a:r>
              <a:rPr lang="en-US" altLang="zh-TW" dirty="0" err="1"/>
              <a:t>link_library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Priority of delay value</a:t>
            </a:r>
          </a:p>
          <a:p>
            <a:pPr lvl="1"/>
            <a:r>
              <a:rPr lang="en-US" altLang="zh-TW" dirty="0"/>
              <a:t>Delay in min library (higher)</a:t>
            </a:r>
          </a:p>
          <a:p>
            <a:pPr lvl="1"/>
            <a:r>
              <a:rPr lang="en-US" altLang="zh-TW" dirty="0"/>
              <a:t>Delay in max library 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4267200"/>
            <a:ext cx="8229600" cy="23083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set BEST_LIB(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slow.db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fast.db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if [array exist BEST_LIB] {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echo "setting min/max libraries."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lib_w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[array names BEST_LIB] {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lib_b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$BEST_LIB($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lib_w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set_min_library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lib_w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min_version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lib_b</a:t>
            </a:r>
            <a:endParaRPr lang="en-US" altLang="zh-TW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 Read design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68863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Supported format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Verilog</a:t>
            </a:r>
            <a:r>
              <a:rPr lang="en-US" altLang="zh-TW" dirty="0"/>
              <a:t>, VHDL, </a:t>
            </a:r>
            <a:r>
              <a:rPr lang="en-US" altLang="zh-TW" dirty="0" err="1">
                <a:solidFill>
                  <a:srgbClr val="FF0000"/>
                </a:solidFill>
              </a:rPr>
              <a:t>SystemVerilog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Synopsys internal database format (.</a:t>
            </a:r>
            <a:r>
              <a:rPr lang="en-US" altLang="zh-TW" dirty="0" err="1"/>
              <a:t>db</a:t>
            </a:r>
            <a:r>
              <a:rPr lang="en-US" altLang="zh-TW" dirty="0"/>
              <a:t>, .</a:t>
            </a:r>
            <a:r>
              <a:rPr lang="en-US" altLang="zh-TW" dirty="0" err="1"/>
              <a:t>ddc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Berkeley </a:t>
            </a:r>
            <a:r>
              <a:rPr lang="en-US" altLang="zh-TW" dirty="0" err="1"/>
              <a:t>Escpresso</a:t>
            </a:r>
            <a:r>
              <a:rPr lang="en-US" altLang="zh-TW" dirty="0"/>
              <a:t> format (.</a:t>
            </a:r>
            <a:r>
              <a:rPr lang="en-US" altLang="zh-TW" dirty="0" err="1"/>
              <a:t>pla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Method1: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analyze</a:t>
            </a:r>
            <a:r>
              <a:rPr lang="en-US" altLang="zh-TW" dirty="0"/>
              <a:t> (only HDL)</a:t>
            </a:r>
          </a:p>
          <a:p>
            <a:pPr lvl="2"/>
            <a:r>
              <a:rPr lang="en-US" altLang="zh-TW" dirty="0"/>
              <a:t>Read HDL source files, check errors.</a:t>
            </a:r>
          </a:p>
          <a:p>
            <a:pPr lvl="2"/>
            <a:r>
              <a:rPr lang="en-US" altLang="zh-TW" dirty="0"/>
              <a:t>Create and store </a:t>
            </a:r>
            <a:r>
              <a:rPr lang="en-US" altLang="zh-TW" dirty="0">
                <a:solidFill>
                  <a:srgbClr val="FF0000"/>
                </a:solidFill>
              </a:rPr>
              <a:t>HDL-independent</a:t>
            </a:r>
            <a:r>
              <a:rPr lang="en-US" altLang="zh-TW" dirty="0"/>
              <a:t> intermediate objects.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elaborate</a:t>
            </a:r>
            <a:r>
              <a:rPr lang="en-US" altLang="zh-TW" dirty="0"/>
              <a:t> (only HDL)</a:t>
            </a:r>
          </a:p>
          <a:p>
            <a:pPr lvl="2"/>
            <a:r>
              <a:rPr lang="en-US" altLang="zh-TW" dirty="0"/>
              <a:t>Translate intermediate objects into </a:t>
            </a:r>
            <a:r>
              <a:rPr lang="en-US" altLang="zh-TW" dirty="0">
                <a:solidFill>
                  <a:srgbClr val="FF0000"/>
                </a:solidFill>
              </a:rPr>
              <a:t>technology-independent </a:t>
            </a:r>
            <a:r>
              <a:rPr lang="en-US" altLang="zh-TW" dirty="0"/>
              <a:t>design (GTECH).</a:t>
            </a:r>
          </a:p>
          <a:p>
            <a:pPr lvl="2"/>
            <a:r>
              <a:rPr lang="en-US" altLang="zh-TW" dirty="0"/>
              <a:t>Load parameters in HDL source files.</a:t>
            </a:r>
          </a:p>
          <a:p>
            <a:pPr lvl="2"/>
            <a:r>
              <a:rPr lang="en-US" altLang="zh-TW" dirty="0"/>
              <a:t>Replace </a:t>
            </a:r>
            <a:r>
              <a:rPr lang="en-US" altLang="zh-TW" dirty="0" err="1"/>
              <a:t>DesignWare</a:t>
            </a:r>
            <a:r>
              <a:rPr lang="en-US" altLang="zh-TW" dirty="0"/>
              <a:t> components.</a:t>
            </a:r>
          </a:p>
          <a:p>
            <a:pPr lvl="2"/>
            <a:r>
              <a:rPr lang="en-US" altLang="zh-TW" dirty="0"/>
              <a:t>Execute </a:t>
            </a:r>
            <a:r>
              <a:rPr lang="en-US" altLang="zh-TW" dirty="0">
                <a:solidFill>
                  <a:srgbClr val="FF0000"/>
                </a:solidFill>
              </a:rPr>
              <a:t>link </a:t>
            </a:r>
            <a:r>
              <a:rPr lang="en-US" altLang="zh-TW" dirty="0"/>
              <a:t>command to resolve design references.</a:t>
            </a:r>
          </a:p>
          <a:p>
            <a:r>
              <a:rPr lang="en-US" altLang="zh-TW" dirty="0"/>
              <a:t>Method2: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Read files with selected format.</a:t>
            </a:r>
          </a:p>
          <a:p>
            <a:pPr lvl="2"/>
            <a:r>
              <a:rPr lang="en-US" altLang="zh-TW" dirty="0"/>
              <a:t>Execute the same steps in </a:t>
            </a:r>
            <a:r>
              <a:rPr lang="en-US" altLang="zh-TW" dirty="0">
                <a:solidFill>
                  <a:srgbClr val="FF0000"/>
                </a:solidFill>
              </a:rPr>
              <a:t>analyze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elaborate </a:t>
            </a:r>
            <a:r>
              <a:rPr lang="en-US" altLang="zh-TW" dirty="0"/>
              <a:t>(without link and loading </a:t>
            </a:r>
            <a:r>
              <a:rPr lang="en-US" altLang="zh-TW" dirty="0" err="1"/>
              <a:t>param</a:t>
            </a:r>
            <a:r>
              <a:rPr lang="en-US" altLang="zh-TW" dirty="0"/>
              <a:t>.).</a:t>
            </a:r>
          </a:p>
          <a:p>
            <a:pPr lvl="2"/>
            <a:r>
              <a:rPr lang="en-US" altLang="zh-TW" dirty="0"/>
              <a:t>Do not create intermediate objects (default).</a:t>
            </a:r>
          </a:p>
          <a:p>
            <a:pPr lvl="2"/>
            <a:r>
              <a:rPr lang="en-US" altLang="zh-TW" dirty="0"/>
              <a:t>Ex1: </a:t>
            </a:r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r>
              <a:rPr lang="en-US" altLang="zh-TW" dirty="0">
                <a:solidFill>
                  <a:srgbClr val="FF0000"/>
                </a:solidFill>
              </a:rPr>
              <a:t> –</a:t>
            </a:r>
            <a:r>
              <a:rPr lang="en-US" altLang="zh-TW" dirty="0" err="1">
                <a:solidFill>
                  <a:srgbClr val="FF0000"/>
                </a:solidFill>
              </a:rPr>
              <a:t>rtl</a:t>
            </a:r>
            <a:r>
              <a:rPr lang="en-US" altLang="zh-TW" dirty="0">
                <a:solidFill>
                  <a:srgbClr val="FF0000"/>
                </a:solidFill>
              </a:rPr>
              <a:t> -format </a:t>
            </a:r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en-US" altLang="zh-TW" dirty="0"/>
              <a:t> $RTL</a:t>
            </a:r>
          </a:p>
          <a:p>
            <a:pPr lvl="2"/>
            <a:r>
              <a:rPr lang="en-US" altLang="zh-TW" dirty="0"/>
              <a:t>Ex2: </a:t>
            </a:r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r>
              <a:rPr lang="en-US" altLang="zh-TW" dirty="0">
                <a:solidFill>
                  <a:srgbClr val="FF0000"/>
                </a:solidFill>
              </a:rPr>
              <a:t> –netlist -format </a:t>
            </a:r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$GATE_LEVEL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 current design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one design can be set as current design for optimization.</a:t>
            </a:r>
          </a:p>
          <a:p>
            <a:r>
              <a:rPr lang="en-US" altLang="zh-TW" dirty="0"/>
              <a:t>Setting current design ways:</a:t>
            </a:r>
          </a:p>
          <a:p>
            <a:pPr lvl="1"/>
            <a:r>
              <a:rPr lang="en-US" altLang="zh-TW" dirty="0"/>
              <a:t>Automatic setting after command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elaborate</a:t>
            </a:r>
          </a:p>
          <a:p>
            <a:pPr lvl="1"/>
            <a:r>
              <a:rPr lang="en-US" altLang="zh-TW" dirty="0"/>
              <a:t>Direct command: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current_design</a:t>
            </a:r>
            <a:r>
              <a:rPr lang="en-US" altLang="zh-TW" dirty="0"/>
              <a:t> </a:t>
            </a:r>
            <a:r>
              <a:rPr lang="en-US" altLang="zh-TW" dirty="0" err="1"/>
              <a:t>design_name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149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design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Liking design (resolving references) is to connect all library components and design its references.</a:t>
            </a:r>
          </a:p>
          <a:p>
            <a:r>
              <a:rPr lang="en-US" altLang="zh-TW" dirty="0"/>
              <a:t>Command: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link</a:t>
            </a:r>
          </a:p>
          <a:p>
            <a:r>
              <a:rPr lang="en-US" altLang="zh-TW" dirty="0"/>
              <a:t>Performed steps:</a:t>
            </a:r>
          </a:p>
          <a:p>
            <a:pPr lvl="1"/>
            <a:r>
              <a:rPr lang="en-US" altLang="zh-TW" dirty="0"/>
              <a:t>libraries to reference</a:t>
            </a:r>
          </a:p>
          <a:p>
            <a:pPr lvl="2"/>
            <a:r>
              <a:rPr lang="en-US" altLang="zh-TW" dirty="0" err="1"/>
              <a:t>local_link_library</a:t>
            </a:r>
            <a:r>
              <a:rPr lang="en-US" altLang="zh-TW" dirty="0"/>
              <a:t> (highest priority)</a:t>
            </a:r>
          </a:p>
          <a:p>
            <a:pPr lvl="2"/>
            <a:r>
              <a:rPr lang="en-US" altLang="zh-TW" dirty="0" err="1"/>
              <a:t>link_library</a:t>
            </a:r>
            <a:endParaRPr lang="en-US" altLang="zh-TW" dirty="0"/>
          </a:p>
          <a:p>
            <a:pPr lvl="2"/>
            <a:r>
              <a:rPr lang="en-US" altLang="zh-TW" dirty="0" err="1"/>
              <a:t>search_path</a:t>
            </a:r>
            <a:r>
              <a:rPr lang="en-US" altLang="zh-TW" dirty="0"/>
              <a:t> (lowest priority)</a:t>
            </a:r>
          </a:p>
          <a:p>
            <a:pPr lvl="1"/>
            <a:r>
              <a:rPr lang="en-US" altLang="zh-TW" dirty="0"/>
              <a:t>reference to design</a:t>
            </a:r>
          </a:p>
          <a:p>
            <a:pPr lvl="1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1"/>
            <a:ext cx="4382942" cy="221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8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 Create clock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Creating clock</a:t>
            </a:r>
          </a:p>
          <a:p>
            <a:pPr lvl="1"/>
            <a:r>
              <a:rPr lang="en-US" altLang="zh-TW" dirty="0"/>
              <a:t>Command: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create_clock</a:t>
            </a:r>
            <a:r>
              <a:rPr lang="en-US" altLang="zh-TW" dirty="0">
                <a:solidFill>
                  <a:srgbClr val="FF0000"/>
                </a:solidFill>
              </a:rPr>
              <a:t> -name </a:t>
            </a:r>
            <a:r>
              <a:rPr lang="en-US" altLang="zh-TW" dirty="0" err="1"/>
              <a:t>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-period </a:t>
            </a:r>
            <a:r>
              <a:rPr lang="en-US" altLang="zh-TW" dirty="0"/>
              <a:t>value </a:t>
            </a:r>
            <a:r>
              <a:rPr lang="en-US" altLang="zh-TW" dirty="0">
                <a:solidFill>
                  <a:srgbClr val="FF0000"/>
                </a:solidFill>
              </a:rPr>
              <a:t>-waveform </a:t>
            </a:r>
            <a:r>
              <a:rPr lang="en-US" altLang="zh-TW" dirty="0"/>
              <a:t>{</a:t>
            </a:r>
            <a:r>
              <a:rPr lang="en-US" altLang="zh-TW" dirty="0" err="1"/>
              <a:t>Tr</a:t>
            </a:r>
            <a:r>
              <a:rPr lang="en-US" altLang="zh-TW" dirty="0"/>
              <a:t>, </a:t>
            </a:r>
            <a:r>
              <a:rPr lang="en-US" altLang="zh-TW" dirty="0" err="1"/>
              <a:t>Tf</a:t>
            </a:r>
            <a:r>
              <a:rPr lang="en-US" altLang="zh-TW" dirty="0"/>
              <a:t>} port</a:t>
            </a:r>
          </a:p>
          <a:p>
            <a:pPr lvl="1"/>
            <a:r>
              <a:rPr lang="en-US" altLang="zh-TW" dirty="0"/>
              <a:t>Default clock characteristics (ideal clock)</a:t>
            </a:r>
          </a:p>
          <a:p>
            <a:pPr lvl="2"/>
            <a:r>
              <a:rPr lang="en-US" altLang="zh-TW" dirty="0"/>
              <a:t>0 delay at clock port</a:t>
            </a:r>
          </a:p>
          <a:p>
            <a:pPr lvl="2"/>
            <a:r>
              <a:rPr lang="en-US" altLang="zh-TW" dirty="0"/>
              <a:t>0 propagation delay</a:t>
            </a:r>
          </a:p>
          <a:p>
            <a:pPr lvl="2"/>
            <a:r>
              <a:rPr lang="en-US" altLang="zh-TW" dirty="0"/>
              <a:t>0 transition delay</a:t>
            </a:r>
          </a:p>
          <a:p>
            <a:pPr lvl="2"/>
            <a:r>
              <a:rPr lang="en-US" altLang="zh-TW" dirty="0"/>
              <a:t>0 uncertainty</a:t>
            </a:r>
          </a:p>
          <a:p>
            <a:pPr lvl="1"/>
            <a:r>
              <a:rPr lang="en-US" altLang="zh-TW" dirty="0"/>
              <a:t>Ex: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create_clock</a:t>
            </a:r>
            <a:r>
              <a:rPr lang="en-US" altLang="zh-TW" dirty="0">
                <a:solidFill>
                  <a:srgbClr val="FF0000"/>
                </a:solidFill>
              </a:rPr>
              <a:t> –period 5.0 –waveform </a:t>
            </a:r>
            <a:r>
              <a:rPr lang="en-US" altLang="zh-TW" dirty="0"/>
              <a:t>{1.0, 2.0} [</a:t>
            </a:r>
            <a:r>
              <a:rPr lang="en-US" altLang="zh-TW" dirty="0" err="1"/>
              <a:t>get_ports</a:t>
            </a:r>
            <a:r>
              <a:rPr lang="en-US" altLang="zh-TW" dirty="0"/>
              <a:t> CLK2]</a:t>
            </a:r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16600"/>
            <a:ext cx="5943600" cy="11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9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4491990" cy="137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832150"/>
            <a:ext cx="3886200" cy="202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 network effects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 latency</a:t>
            </a:r>
          </a:p>
          <a:p>
            <a:pPr lvl="1"/>
            <a:r>
              <a:rPr lang="en-US" altLang="zh-TW" dirty="0"/>
              <a:t>consists of</a:t>
            </a:r>
          </a:p>
          <a:p>
            <a:pPr lvl="2"/>
            <a:r>
              <a:rPr lang="en-US" altLang="zh-TW" dirty="0"/>
              <a:t>Source latency: clock source to clock pin</a:t>
            </a:r>
          </a:p>
          <a:p>
            <a:pPr lvl="2"/>
            <a:r>
              <a:rPr lang="en-US" altLang="zh-TW" dirty="0"/>
              <a:t>Network latency: clock pin to register clock pin</a:t>
            </a:r>
          </a:p>
          <a:p>
            <a:r>
              <a:rPr lang="en-US" altLang="zh-TW" dirty="0"/>
              <a:t>Clock uncertainty (skew)</a:t>
            </a:r>
          </a:p>
          <a:p>
            <a:pPr lvl="1"/>
            <a:r>
              <a:rPr lang="en-US" altLang="zh-TW" dirty="0"/>
              <a:t>Maximum differences between the arrival of clock signals at registers</a:t>
            </a:r>
          </a:p>
          <a:p>
            <a:r>
              <a:rPr lang="en-US" altLang="zh-TW" dirty="0"/>
              <a:t>Transition time</a:t>
            </a:r>
          </a:p>
          <a:p>
            <a:pPr lvl="1"/>
            <a:r>
              <a:rPr lang="en-US" altLang="zh-TW" dirty="0"/>
              <a:t>It takes for a signal to change from low to high, or high to low.</a:t>
            </a:r>
          </a:p>
          <a:p>
            <a:pPr lvl="1"/>
            <a:r>
              <a:rPr lang="en-US" altLang="zh-TW" dirty="0"/>
              <a:t>Transition time of input affects</a:t>
            </a:r>
          </a:p>
          <a:p>
            <a:pPr lvl="2"/>
            <a:r>
              <a:rPr lang="en-US" altLang="zh-TW" dirty="0"/>
              <a:t>Delay to output</a:t>
            </a:r>
          </a:p>
          <a:p>
            <a:pPr lvl="2"/>
            <a:r>
              <a:rPr lang="en-US" altLang="zh-TW" dirty="0"/>
              <a:t>Transition time of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5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 latency: network latency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 latency</a:t>
            </a:r>
          </a:p>
          <a:p>
            <a:pPr lvl="1"/>
            <a:r>
              <a:rPr lang="en-US" altLang="zh-TW" dirty="0"/>
              <a:t>Command: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/>
              <a:t> delay [</a:t>
            </a:r>
            <a:r>
              <a:rPr lang="en-US" altLang="zh-TW" dirty="0" err="1"/>
              <a:t>get_clocks</a:t>
            </a:r>
            <a:r>
              <a:rPr lang="en-US" altLang="zh-TW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>
                <a:solidFill>
                  <a:srgbClr val="FF0000"/>
                </a:solidFill>
              </a:rPr>
              <a:t> -fall</a:t>
            </a:r>
            <a:r>
              <a:rPr lang="en-US" altLang="zh-TW" dirty="0"/>
              <a:t> delay [</a:t>
            </a:r>
            <a:r>
              <a:rPr lang="en-US" altLang="zh-TW" dirty="0" err="1"/>
              <a:t>get_clocks</a:t>
            </a:r>
            <a:r>
              <a:rPr lang="en-US" altLang="zh-TW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>
                <a:solidFill>
                  <a:srgbClr val="FF0000"/>
                </a:solidFill>
              </a:rPr>
              <a:t> -rise</a:t>
            </a:r>
            <a:r>
              <a:rPr lang="en-US" altLang="zh-TW" dirty="0"/>
              <a:t> delay [</a:t>
            </a:r>
            <a:r>
              <a:rPr lang="en-US" altLang="zh-TW" dirty="0" err="1"/>
              <a:t>get_clocks</a:t>
            </a:r>
            <a:r>
              <a:rPr lang="en-US" altLang="zh-TW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Option</a:t>
            </a:r>
          </a:p>
          <a:p>
            <a:pPr lvl="2"/>
            <a:r>
              <a:rPr lang="en-US" altLang="zh-TW" dirty="0"/>
              <a:t>Rise: latency setting to only rising edges of clocks</a:t>
            </a:r>
          </a:p>
          <a:p>
            <a:pPr lvl="2"/>
            <a:r>
              <a:rPr lang="en-US" altLang="zh-TW" dirty="0"/>
              <a:t>Fall: latency setting to only falling edges of clocks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1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 latency: source latency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7315"/>
            <a:ext cx="10972800" cy="32908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Source latency</a:t>
            </a:r>
          </a:p>
          <a:p>
            <a:pPr lvl="1"/>
            <a:r>
              <a:rPr lang="en-US" altLang="zh-TW" dirty="0"/>
              <a:t>Command: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/>
              <a:t> delay </a:t>
            </a:r>
            <a:r>
              <a:rPr lang="en-US" altLang="zh-TW" dirty="0">
                <a:solidFill>
                  <a:srgbClr val="FF0000"/>
                </a:solidFill>
              </a:rPr>
              <a:t>–source </a:t>
            </a:r>
            <a:r>
              <a:rPr lang="en-US" altLang="zh-TW" dirty="0"/>
              <a:t>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/>
              <a:t> delay </a:t>
            </a:r>
            <a:r>
              <a:rPr lang="en-US" altLang="zh-TW" dirty="0">
                <a:solidFill>
                  <a:srgbClr val="FF0000"/>
                </a:solidFill>
              </a:rPr>
              <a:t>–source -early </a:t>
            </a:r>
            <a:r>
              <a:rPr lang="en-US" altLang="zh-TW" dirty="0"/>
              <a:t>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2"/>
            <a:r>
              <a:rPr lang="en-US" altLang="zh-TW" dirty="0" err="1"/>
              <a:t>set_clock_latency</a:t>
            </a:r>
            <a:r>
              <a:rPr lang="en-US" altLang="zh-TW" dirty="0"/>
              <a:t> delay –source -late 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1"/>
            <a:r>
              <a:rPr lang="en-US" altLang="zh-TW" dirty="0"/>
              <a:t>Option</a:t>
            </a:r>
          </a:p>
          <a:p>
            <a:pPr lvl="2"/>
            <a:r>
              <a:rPr lang="en-US" altLang="zh-TW" dirty="0"/>
              <a:t>-early: for setup time checking</a:t>
            </a:r>
          </a:p>
          <a:p>
            <a:pPr lvl="2"/>
            <a:r>
              <a:rPr lang="en-US" altLang="zh-TW" dirty="0"/>
              <a:t>-late: for hold time checking</a:t>
            </a:r>
          </a:p>
          <a:p>
            <a:pPr lvl="1"/>
            <a:r>
              <a:rPr lang="en-US" altLang="zh-TW" dirty="0"/>
              <a:t>Ex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/>
              <a:t> 1.5 </a:t>
            </a:r>
            <a:r>
              <a:rPr lang="en-US" altLang="zh-TW" dirty="0">
                <a:solidFill>
                  <a:srgbClr val="FF0000"/>
                </a:solidFill>
              </a:rPr>
              <a:t>–source –early </a:t>
            </a:r>
            <a:r>
              <a:rPr lang="en-US" altLang="zh-TW" dirty="0"/>
              <a:t>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set_clock_latency</a:t>
            </a:r>
            <a:r>
              <a:rPr lang="en-US" altLang="zh-TW" dirty="0"/>
              <a:t> 2.5 </a:t>
            </a:r>
            <a:r>
              <a:rPr lang="en-US" altLang="zh-TW" dirty="0">
                <a:solidFill>
                  <a:srgbClr val="FF0000"/>
                </a:solidFill>
              </a:rPr>
              <a:t>–source –late </a:t>
            </a:r>
            <a:r>
              <a:rPr lang="en-US" altLang="zh-TW" dirty="0"/>
              <a:t>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854870"/>
            <a:ext cx="5147720" cy="164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3962400" cy="198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2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 uncertainty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Difference in delay due to clock tree or multiple clock domains.</a:t>
            </a:r>
          </a:p>
          <a:p>
            <a:r>
              <a:rPr lang="en-US" altLang="zh-TW" dirty="0"/>
              <a:t>Two uncertainties:</a:t>
            </a:r>
          </a:p>
          <a:p>
            <a:pPr lvl="1"/>
            <a:r>
              <a:rPr lang="en-US" altLang="zh-TW" dirty="0"/>
              <a:t>Single clock uncertainty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set_clock_uncertainty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delay[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1"/>
            <a:r>
              <a:rPr lang="en-US" altLang="zh-TW" dirty="0" err="1"/>
              <a:t>Interclock</a:t>
            </a:r>
            <a:r>
              <a:rPr lang="en-US" altLang="zh-TW" dirty="0"/>
              <a:t> uncertainty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set_clock_uncertainty</a:t>
            </a:r>
            <a:r>
              <a:rPr lang="en-US" altLang="zh-TW" dirty="0"/>
              <a:t> delay </a:t>
            </a:r>
            <a:r>
              <a:rPr lang="en-US" altLang="zh-TW" dirty="0">
                <a:solidFill>
                  <a:srgbClr val="FF0000"/>
                </a:solidFill>
              </a:rPr>
              <a:t>–from</a:t>
            </a:r>
            <a:r>
              <a:rPr lang="en-US" altLang="zh-TW" dirty="0"/>
              <a:t> [</a:t>
            </a:r>
            <a:r>
              <a:rPr lang="en-US" altLang="zh-TW" dirty="0" err="1"/>
              <a:t>get_clocks</a:t>
            </a:r>
            <a:r>
              <a:rPr lang="en-US" altLang="zh-TW" dirty="0"/>
              <a:t> CLK1] </a:t>
            </a:r>
            <a:r>
              <a:rPr lang="en-US" altLang="zh-TW" dirty="0">
                <a:solidFill>
                  <a:srgbClr val="FF0000"/>
                </a:solidFill>
              </a:rPr>
              <a:t>–to </a:t>
            </a:r>
            <a:r>
              <a:rPr lang="en-US" altLang="zh-TW" dirty="0"/>
              <a:t>[</a:t>
            </a:r>
            <a:r>
              <a:rPr lang="en-US" altLang="zh-TW" dirty="0" err="1"/>
              <a:t>get_clocks</a:t>
            </a:r>
            <a:r>
              <a:rPr lang="en-US" altLang="zh-TW" dirty="0"/>
              <a:t> CLK2]</a:t>
            </a:r>
          </a:p>
          <a:p>
            <a:pPr lvl="2"/>
            <a:endParaRPr lang="en-US" altLang="zh-TW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14" y="4800600"/>
            <a:ext cx="589208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Clock transition time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Command: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set_clock_transition</a:t>
            </a:r>
            <a:r>
              <a:rPr lang="en-US" altLang="zh-TW" dirty="0"/>
              <a:t> delay 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set_clock_transition</a:t>
            </a:r>
            <a:r>
              <a:rPr lang="en-US" altLang="zh-TW" dirty="0"/>
              <a:t> delay –fall 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set_clock_transition</a:t>
            </a:r>
            <a:r>
              <a:rPr lang="en-US" altLang="zh-TW" dirty="0"/>
              <a:t> delay –rise [</a:t>
            </a:r>
            <a:r>
              <a:rPr lang="en-US" altLang="zh-TW" dirty="0" err="1"/>
              <a:t>get_clocks</a:t>
            </a:r>
            <a:r>
              <a:rPr lang="en-US" altLang="zh-TW" dirty="0"/>
              <a:t> CLK]</a:t>
            </a:r>
          </a:p>
          <a:p>
            <a:r>
              <a:rPr lang="en-US" altLang="zh-TW" dirty="0"/>
              <a:t>Option</a:t>
            </a:r>
          </a:p>
          <a:p>
            <a:pPr lvl="1"/>
            <a:r>
              <a:rPr lang="en-US" altLang="zh-TW" dirty="0"/>
              <a:t>Rise: transition time setting to only rising edges of clocks</a:t>
            </a:r>
          </a:p>
          <a:p>
            <a:pPr lvl="1"/>
            <a:r>
              <a:rPr lang="en-US" altLang="zh-TW" dirty="0"/>
              <a:t>Fall: transition time setting to only falling edges of clocks</a:t>
            </a:r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5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Levels of Design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6003635" y="1585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44430"/>
              </p:ext>
            </p:extLst>
          </p:nvPr>
        </p:nvGraphicFramePr>
        <p:xfrm>
          <a:off x="8331201" y="2568576"/>
          <a:ext cx="24225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07792" imgH="2350008" progId="Visio.Drawing.6">
                  <p:embed/>
                </p:oleObj>
              </mc:Choice>
              <mc:Fallback>
                <p:oleObj name="VISIO" r:id="rId3" imgW="2907792" imgH="2350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4017" b="9250"/>
                      <a:stretch>
                        <a:fillRect/>
                      </a:stretch>
                    </p:blipFill>
                    <p:spPr bwMode="auto">
                      <a:xfrm>
                        <a:off x="8331201" y="2568576"/>
                        <a:ext cx="242252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736726" y="2568576"/>
          <a:ext cx="153352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79092" imgH="1965960" progId="Visio.Drawing.6">
                  <p:embed/>
                </p:oleObj>
              </mc:Choice>
              <mc:Fallback>
                <p:oleObj name="VISIO" r:id="rId5" imgW="1879092" imgH="1965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2568576"/>
                        <a:ext cx="153352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2974976" y="4494213"/>
          <a:ext cx="28590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095244" imgH="1335024" progId="Visio.Drawing.6">
                  <p:embed/>
                </p:oleObj>
              </mc:Choice>
              <mc:Fallback>
                <p:oleObj name="VISIO" r:id="rId7" imgW="3095244" imgH="13350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6" y="4494213"/>
                        <a:ext cx="285908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0"/>
          <p:cNvGraphicFramePr>
            <a:graphicFrameLocks noChangeAspect="1"/>
          </p:cNvGraphicFramePr>
          <p:nvPr/>
        </p:nvGraphicFramePr>
        <p:xfrm>
          <a:off x="2482851" y="1808163"/>
          <a:ext cx="70596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106668" imgH="3732276" progId="Visio.Drawing.5">
                  <p:embed/>
                </p:oleObj>
              </mc:Choice>
              <mc:Fallback>
                <p:oleObj r:id="rId9" imgW="6106668" imgH="37322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1" y="1808163"/>
                        <a:ext cx="7059613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1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2100001"/>
            <a:ext cx="6726022" cy="340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4. Define design environment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environment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Operating condition</a:t>
            </a:r>
          </a:p>
          <a:p>
            <a:pPr lvl="2"/>
            <a:r>
              <a:rPr lang="en-US" altLang="zh-TW" dirty="0"/>
              <a:t>temperature</a:t>
            </a:r>
          </a:p>
          <a:p>
            <a:pPr lvl="2"/>
            <a:r>
              <a:rPr lang="en-US" altLang="zh-TW" dirty="0"/>
              <a:t>supply voltage</a:t>
            </a:r>
          </a:p>
          <a:p>
            <a:pPr lvl="2"/>
            <a:r>
              <a:rPr lang="en-US" altLang="zh-TW" dirty="0"/>
              <a:t>manufacturing process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Wire load model</a:t>
            </a:r>
          </a:p>
          <a:p>
            <a:pPr lvl="1"/>
            <a:r>
              <a:rPr lang="en-US" altLang="zh-TW" dirty="0"/>
              <a:t>System interface characteristics</a:t>
            </a:r>
          </a:p>
          <a:p>
            <a:pPr lvl="2"/>
            <a:r>
              <a:rPr lang="en-US" altLang="zh-TW" dirty="0"/>
              <a:t>input drive</a:t>
            </a:r>
          </a:p>
          <a:p>
            <a:pPr lvl="2"/>
            <a:r>
              <a:rPr lang="en-US" altLang="zh-TW" dirty="0"/>
              <a:t>input/output load</a:t>
            </a:r>
          </a:p>
          <a:p>
            <a:pPr lvl="2"/>
            <a:r>
              <a:rPr lang="en-US" altLang="zh-TW" dirty="0" err="1"/>
              <a:t>fanout</a:t>
            </a:r>
            <a:r>
              <a:rPr lang="en-US" altLang="zh-TW" dirty="0"/>
              <a:t> load</a:t>
            </a:r>
          </a:p>
        </p:txBody>
      </p:sp>
    </p:spTree>
    <p:extLst>
      <p:ext uri="{BB962C8B-B14F-4D97-AF65-F5344CB8AC3E}">
        <p14:creationId xmlns:p14="http://schemas.microsoft.com/office/powerpoint/2010/main" val="30164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Operating condition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388843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General operating conditions in technology process</a:t>
            </a:r>
          </a:p>
          <a:p>
            <a:pPr lvl="1"/>
            <a:r>
              <a:rPr lang="en-US" altLang="zh-TW" dirty="0"/>
              <a:t>best case (fast)</a:t>
            </a:r>
          </a:p>
          <a:p>
            <a:pPr lvl="1"/>
            <a:r>
              <a:rPr lang="en-US" altLang="zh-TW" dirty="0"/>
              <a:t>typical case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worst case (slow)</a:t>
            </a:r>
          </a:p>
          <a:p>
            <a:r>
              <a:rPr lang="en-US" altLang="zh-TW" dirty="0"/>
              <a:t>List available operation condition (library should be link before.)</a:t>
            </a:r>
          </a:p>
          <a:p>
            <a:pPr lvl="1"/>
            <a:r>
              <a:rPr lang="en-US" altLang="zh-TW" dirty="0"/>
              <a:t>Command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r>
              <a:rPr lang="en-US" altLang="zh-TW" dirty="0"/>
              <a:t> </a:t>
            </a:r>
            <a:r>
              <a:rPr lang="en-US" altLang="zh-TW" dirty="0" err="1"/>
              <a:t>my_lib.db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report_lib</a:t>
            </a:r>
            <a:r>
              <a:rPr lang="en-US" altLang="zh-TW" dirty="0"/>
              <a:t> </a:t>
            </a:r>
            <a:r>
              <a:rPr lang="en-US" altLang="zh-TW" dirty="0" err="1"/>
              <a:t>my_lib</a:t>
            </a:r>
            <a:endParaRPr lang="en-US" altLang="zh-TW" dirty="0"/>
          </a:p>
          <a:p>
            <a:r>
              <a:rPr lang="en-US" altLang="zh-TW" dirty="0"/>
              <a:t>Specify operating condition</a:t>
            </a:r>
          </a:p>
          <a:p>
            <a:pPr lvl="1"/>
            <a:r>
              <a:rPr lang="en-US" altLang="zh-TW" dirty="0"/>
              <a:t>Command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set_operating_conditions</a:t>
            </a:r>
            <a:r>
              <a:rPr lang="en-US" altLang="zh-TW" dirty="0"/>
              <a:t> </a:t>
            </a:r>
            <a:r>
              <a:rPr lang="en-US" altLang="zh-TW" dirty="0" err="1"/>
              <a:t>op_name</a:t>
            </a:r>
            <a:r>
              <a:rPr lang="en-US" altLang="zh-TW" dirty="0"/>
              <a:t> -library </a:t>
            </a:r>
            <a:r>
              <a:rPr lang="en-US" altLang="zh-TW" dirty="0" err="1"/>
              <a:t>library_name</a:t>
            </a:r>
            <a:endParaRPr lang="en-US" altLang="zh-TW" dirty="0"/>
          </a:p>
          <a:p>
            <a:pPr lvl="2"/>
            <a:r>
              <a:rPr lang="en-US" altLang="zh-TW" dirty="0" err="1"/>
              <a:t>set_operating_conditions</a:t>
            </a:r>
            <a:r>
              <a:rPr lang="en-US" altLang="zh-TW" dirty="0"/>
              <a:t> -max </a:t>
            </a:r>
            <a:r>
              <a:rPr lang="en-US" altLang="zh-TW" dirty="0" err="1"/>
              <a:t>wost_op</a:t>
            </a:r>
            <a:r>
              <a:rPr lang="en-US" altLang="zh-TW" dirty="0"/>
              <a:t> -min </a:t>
            </a:r>
            <a:r>
              <a:rPr lang="en-US" altLang="zh-TW" dirty="0" err="1"/>
              <a:t>best_op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639616" y="4797152"/>
            <a:ext cx="7543800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set WORST_OP "slow"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set BEST_OP "fast“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if [array exist BEST_LIB] {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set_operating_conditions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-max $WORST_OP -min $BEST_OP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set_operating_conditions</a:t>
            </a:r>
            <a:r>
              <a:rPr lang="en-US" altLang="zh-TW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-max $WORST_OP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916832"/>
            <a:ext cx="4432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Wire load model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Wire load model is defined in library.</a:t>
            </a:r>
          </a:p>
          <a:p>
            <a:r>
              <a:rPr lang="en-US" altLang="zh-TW" dirty="0"/>
              <a:t>Wire effect estimation</a:t>
            </a:r>
          </a:p>
          <a:p>
            <a:pPr lvl="1"/>
            <a:r>
              <a:rPr lang="en-US" altLang="zh-TW" dirty="0"/>
              <a:t>wire length</a:t>
            </a:r>
          </a:p>
          <a:p>
            <a:pPr lvl="1"/>
            <a:r>
              <a:rPr lang="en-US" altLang="zh-TW" dirty="0" err="1"/>
              <a:t>fanout</a:t>
            </a:r>
            <a:endParaRPr lang="en-US" altLang="zh-TW" dirty="0"/>
          </a:p>
          <a:p>
            <a:r>
              <a:rPr lang="en-US" altLang="zh-TW" dirty="0"/>
              <a:t>3 Hierarchical wire load modes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Top </a:t>
            </a:r>
            <a:r>
              <a:rPr lang="en-US" altLang="zh-TW" dirty="0"/>
              <a:t>(most rough estimation)</a:t>
            </a:r>
          </a:p>
          <a:p>
            <a:pPr lvl="2"/>
            <a:r>
              <a:rPr lang="en-US" altLang="zh-TW" dirty="0"/>
              <a:t>no </a:t>
            </a:r>
            <a:r>
              <a:rPr lang="en-US" altLang="zh-TW" dirty="0" err="1"/>
              <a:t>subdesigns</a:t>
            </a:r>
            <a:r>
              <a:rPr lang="en-US" altLang="zh-TW" dirty="0"/>
              <a:t>’ wire load models</a:t>
            </a:r>
          </a:p>
          <a:p>
            <a:pPr lvl="1"/>
            <a:r>
              <a:rPr lang="en-US" altLang="zh-TW" dirty="0"/>
              <a:t>Enclosed</a:t>
            </a:r>
          </a:p>
          <a:p>
            <a:pPr lvl="2"/>
            <a:r>
              <a:rPr lang="en-US" altLang="zh-TW" dirty="0"/>
              <a:t>depends on its level</a:t>
            </a:r>
          </a:p>
          <a:p>
            <a:pPr lvl="1"/>
            <a:r>
              <a:rPr lang="en-US" altLang="zh-TW" dirty="0"/>
              <a:t>Segmented (most accurate estimation)</a:t>
            </a:r>
          </a:p>
          <a:p>
            <a:pPr lvl="2"/>
            <a:r>
              <a:rPr lang="en-US" altLang="zh-TW" dirty="0"/>
              <a:t>depends on its positions.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13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Wire load mode (cont.)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List available wire load models</a:t>
            </a:r>
          </a:p>
          <a:p>
            <a:pPr lvl="1"/>
            <a:r>
              <a:rPr lang="en-US" altLang="zh-TW" dirty="0"/>
              <a:t>Command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read_file</a:t>
            </a:r>
            <a:r>
              <a:rPr lang="en-US" altLang="zh-TW" dirty="0"/>
              <a:t> </a:t>
            </a:r>
            <a:r>
              <a:rPr lang="en-US" altLang="zh-TW" dirty="0" err="1"/>
              <a:t>my_lib.db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report_lib</a:t>
            </a:r>
            <a:r>
              <a:rPr lang="en-US" altLang="zh-TW" dirty="0"/>
              <a:t> </a:t>
            </a:r>
            <a:r>
              <a:rPr lang="en-US" altLang="zh-TW" dirty="0" err="1"/>
              <a:t>my_lib</a:t>
            </a:r>
            <a:endParaRPr lang="en-US" altLang="zh-TW" dirty="0"/>
          </a:p>
          <a:p>
            <a:r>
              <a:rPr lang="en-US" altLang="zh-TW" dirty="0"/>
              <a:t>Specify wire load models</a:t>
            </a:r>
          </a:p>
          <a:p>
            <a:pPr lvl="1"/>
            <a:r>
              <a:rPr lang="en-US" altLang="zh-TW" dirty="0"/>
              <a:t>Command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set_wire_load_model</a:t>
            </a:r>
            <a:r>
              <a:rPr lang="en-US" altLang="zh-TW" dirty="0">
                <a:solidFill>
                  <a:srgbClr val="FF0000"/>
                </a:solidFill>
              </a:rPr>
              <a:t> -name </a:t>
            </a:r>
            <a:r>
              <a:rPr lang="en-US" altLang="zh-TW" dirty="0" err="1"/>
              <a:t>model_name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-library </a:t>
            </a:r>
            <a:r>
              <a:rPr lang="en-US" altLang="zh-TW" dirty="0" err="1"/>
              <a:t>lib_name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set_wire_load_mode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mode</a:t>
            </a:r>
            <a:r>
              <a:rPr lang="en-US" altLang="zh-TW" dirty="0" err="1"/>
              <a:t>_name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"/>
          <a:stretch/>
        </p:blipFill>
        <p:spPr bwMode="auto">
          <a:xfrm>
            <a:off x="6312024" y="4437112"/>
            <a:ext cx="4860150" cy="2209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7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Concept of transition time, drive strength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Transition time</a:t>
            </a:r>
          </a:p>
          <a:p>
            <a:pPr lvl="1"/>
            <a:r>
              <a:rPr lang="en-US" altLang="zh-TW" dirty="0"/>
              <a:t>is set as constant(rough model).</a:t>
            </a:r>
          </a:p>
          <a:p>
            <a:pPr lvl="1"/>
            <a:r>
              <a:rPr lang="en-US" altLang="zh-TW" dirty="0"/>
              <a:t>is set as function of </a:t>
            </a:r>
            <a:r>
              <a:rPr lang="en-US" altLang="zh-TW" dirty="0">
                <a:solidFill>
                  <a:srgbClr val="FF0000"/>
                </a:solidFill>
              </a:rPr>
              <a:t>RC</a:t>
            </a:r>
            <a:r>
              <a:rPr lang="en-US" altLang="zh-TW" dirty="0"/>
              <a:t> (accurate model).</a:t>
            </a:r>
          </a:p>
          <a:p>
            <a:pPr lvl="2"/>
            <a:r>
              <a:rPr lang="en-US" altLang="zh-TW" dirty="0" err="1"/>
              <a:t>Tobj</a:t>
            </a:r>
            <a:r>
              <a:rPr lang="en-US" altLang="zh-TW" dirty="0"/>
              <a:t> = </a:t>
            </a:r>
            <a:r>
              <a:rPr lang="en-US" altLang="zh-TW" dirty="0" err="1"/>
              <a:t>Tprev</a:t>
            </a:r>
            <a:r>
              <a:rPr lang="en-US" altLang="zh-TW" dirty="0"/>
              <a:t> + R x 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Drive strength (default: infinite)</a:t>
            </a:r>
          </a:p>
          <a:p>
            <a:pPr lvl="1"/>
            <a:r>
              <a:rPr lang="en-US" altLang="zh-TW" dirty="0"/>
              <a:t>Drive strength = </a:t>
            </a:r>
            <a:r>
              <a:rPr lang="en-US" altLang="zh-TW" dirty="0">
                <a:solidFill>
                  <a:srgbClr val="FF0000"/>
                </a:solidFill>
              </a:rPr>
              <a:t>1 / R</a:t>
            </a:r>
          </a:p>
          <a:p>
            <a:pPr lvl="1"/>
            <a:r>
              <a:rPr lang="en-US" altLang="zh-TW" dirty="0"/>
              <a:t>The selected cell should have the drive strength more than required one.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20001" y="1728795"/>
            <a:ext cx="2620685" cy="1304331"/>
            <a:chOff x="1570315" y="3653878"/>
            <a:chExt cx="2620685" cy="130433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84613" y="3669268"/>
              <a:ext cx="0" cy="1099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22499" y="3653878"/>
              <a:ext cx="0" cy="1057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70315" y="4329433"/>
              <a:ext cx="612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182433" y="3669268"/>
              <a:ext cx="340066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22499" y="3669268"/>
              <a:ext cx="6801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181857" y="4567551"/>
              <a:ext cx="328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84613" y="4619655"/>
              <a:ext cx="2006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Transition time </a:t>
              </a:r>
              <a:r>
                <a:rPr lang="en-US" altLang="zh-TW" sz="16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aseline="-250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obj</a:t>
              </a:r>
              <a:endParaRPr lang="zh-TW" altLang="en-US" sz="1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70315" y="44196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baseline="-250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prev</a:t>
              </a:r>
              <a:endPara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570315" y="4442588"/>
              <a:ext cx="19833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124200" y="3048000"/>
            <a:ext cx="1943100" cy="1306720"/>
            <a:chOff x="5905500" y="3440668"/>
            <a:chExt cx="1943100" cy="1306720"/>
          </a:xfrm>
        </p:grpSpPr>
        <p:cxnSp>
          <p:nvCxnSpPr>
            <p:cNvPr id="45" name="Straight Connector 44"/>
            <p:cNvCxnSpPr>
              <a:endCxn id="46" idx="1"/>
            </p:cNvCxnSpPr>
            <p:nvPr/>
          </p:nvCxnSpPr>
          <p:spPr>
            <a:xfrm>
              <a:off x="6172200" y="4018061"/>
              <a:ext cx="457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629400" y="3921323"/>
              <a:ext cx="457200" cy="193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R</a:t>
              </a:r>
              <a:endParaRPr lang="zh-TW" altLang="en-US" sz="1200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 flipV="1">
              <a:off x="7086600" y="4018061"/>
              <a:ext cx="7620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162800" y="4302323"/>
              <a:ext cx="457200" cy="193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C</a:t>
              </a:r>
              <a:endParaRPr lang="zh-TW" altLang="en-US" sz="1200" dirty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53" name="Straight Connector 52"/>
            <p:cNvCxnSpPr>
              <a:endCxn id="51" idx="0"/>
            </p:cNvCxnSpPr>
            <p:nvPr/>
          </p:nvCxnSpPr>
          <p:spPr>
            <a:xfrm>
              <a:off x="7391400" y="4018062"/>
              <a:ext cx="0" cy="284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1" idx="2"/>
            </p:cNvCxnSpPr>
            <p:nvPr/>
          </p:nvCxnSpPr>
          <p:spPr>
            <a:xfrm>
              <a:off x="7391400" y="4495800"/>
              <a:ext cx="0" cy="25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629400" y="38100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629400" y="3440668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aseline="-250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obj</a:t>
              </a:r>
              <a:endParaRPr lang="zh-TW" altLang="en-US" sz="1600" baseline="-25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6172200" y="38100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905500" y="3440668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aseline="-25000" dirty="0" err="1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prev</a:t>
              </a:r>
              <a:endParaRPr lang="zh-TW" altLang="en-US" sz="1600" baseline="-25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08" y="2438400"/>
            <a:ext cx="3730092" cy="207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interface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Drive cell</a:t>
            </a:r>
          </a:p>
          <a:p>
            <a:pPr lvl="1"/>
            <a:r>
              <a:rPr lang="en-US" altLang="zh-TW" dirty="0"/>
              <a:t>is defined in technology library.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set_drive_cell</a:t>
            </a:r>
            <a:r>
              <a:rPr lang="en-US" altLang="zh-TW" dirty="0">
                <a:solidFill>
                  <a:srgbClr val="FF0000"/>
                </a:solidFill>
              </a:rPr>
              <a:t> –</a:t>
            </a:r>
            <a:r>
              <a:rPr lang="en-US" altLang="zh-TW" dirty="0" err="1">
                <a:solidFill>
                  <a:srgbClr val="FF0000"/>
                </a:solidFill>
              </a:rPr>
              <a:t>lib_cell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cell IN</a:t>
            </a:r>
          </a:p>
          <a:p>
            <a:r>
              <a:rPr lang="en-US" altLang="zh-TW" dirty="0"/>
              <a:t>Drive strength</a:t>
            </a:r>
          </a:p>
          <a:p>
            <a:pPr lvl="1"/>
            <a:r>
              <a:rPr lang="en-US" altLang="zh-TW" dirty="0"/>
              <a:t>is set for the inputs of design.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set_drive</a:t>
            </a:r>
            <a:r>
              <a:rPr lang="en-US" altLang="zh-TW" dirty="0"/>
              <a:t> R IN</a:t>
            </a:r>
          </a:p>
          <a:p>
            <a:r>
              <a:rPr lang="en-US" altLang="zh-TW" dirty="0"/>
              <a:t>Input transition delay</a:t>
            </a:r>
          </a:p>
          <a:p>
            <a:pPr lvl="1"/>
            <a:r>
              <a:rPr lang="en-US" altLang="zh-TW" dirty="0"/>
              <a:t>Rough setting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set_input_transition</a:t>
            </a:r>
            <a:r>
              <a:rPr lang="en-US" altLang="zh-TW" dirty="0"/>
              <a:t> time IN</a:t>
            </a:r>
          </a:p>
          <a:p>
            <a:r>
              <a:rPr lang="en-US" altLang="zh-TW" dirty="0"/>
              <a:t>Load on input/output (capacitance)</a:t>
            </a:r>
          </a:p>
          <a:p>
            <a:pPr lvl="1"/>
            <a:r>
              <a:rPr lang="en-US" altLang="zh-TW" dirty="0"/>
              <a:t>Output load: is used to select proper cell drive strength</a:t>
            </a:r>
          </a:p>
          <a:p>
            <a:pPr lvl="1"/>
            <a:r>
              <a:rPr lang="en-US" altLang="zh-TW" dirty="0"/>
              <a:t>Input load: is used to model transition delay</a:t>
            </a:r>
          </a:p>
          <a:p>
            <a:pPr lvl="1"/>
            <a:r>
              <a:rPr lang="en-US" altLang="zh-TW" dirty="0"/>
              <a:t>default: 0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set_load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 IN/OUT/NET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4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System interface: input/output port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Fanout</a:t>
            </a:r>
            <a:r>
              <a:rPr lang="en-US" altLang="zh-TW" dirty="0"/>
              <a:t> effect</a:t>
            </a:r>
          </a:p>
          <a:p>
            <a:pPr lvl="1"/>
            <a:r>
              <a:rPr lang="en-US" altLang="zh-TW" dirty="0"/>
              <a:t>No unit</a:t>
            </a:r>
          </a:p>
          <a:p>
            <a:pPr lvl="1"/>
            <a:r>
              <a:rPr lang="en-US" altLang="zh-TW" dirty="0" err="1"/>
              <a:t>Fanout_load</a:t>
            </a:r>
            <a:r>
              <a:rPr lang="en-US" altLang="zh-TW" dirty="0"/>
              <a:t> and </a:t>
            </a:r>
            <a:r>
              <a:rPr lang="en-US" altLang="zh-TW" dirty="0" err="1"/>
              <a:t>max_fanout</a:t>
            </a:r>
            <a:r>
              <a:rPr lang="en-US" altLang="zh-TW" dirty="0"/>
              <a:t> of each cell are defined in technology library. 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Constraint</a:t>
            </a:r>
          </a:p>
          <a:p>
            <a:pPr lvl="2"/>
            <a:r>
              <a:rPr lang="en-US" altLang="zh-TW" dirty="0"/>
              <a:t>∑</a:t>
            </a:r>
            <a:r>
              <a:rPr lang="en-US" altLang="zh-TW" dirty="0" err="1"/>
              <a:t>fanout_load</a:t>
            </a:r>
            <a:r>
              <a:rPr lang="en-US" altLang="zh-TW" dirty="0"/>
              <a:t> &lt;= </a:t>
            </a:r>
            <a:r>
              <a:rPr lang="en-US" altLang="zh-TW" dirty="0" err="1"/>
              <a:t>max_fanout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set_fanout_load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value OUT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276600"/>
            <a:ext cx="39091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86" y="2959579"/>
            <a:ext cx="3200400" cy="63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9" y="4725144"/>
            <a:ext cx="333131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Set design constraints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types of constraints in DC</a:t>
            </a:r>
          </a:p>
          <a:p>
            <a:pPr lvl="1"/>
            <a:r>
              <a:rPr lang="en-US" altLang="zh-TW" dirty="0"/>
              <a:t>Design rule constraints (precedence)</a:t>
            </a:r>
          </a:p>
          <a:p>
            <a:pPr lvl="2"/>
            <a:r>
              <a:rPr lang="en-US" altLang="zh-TW" dirty="0"/>
              <a:t>include</a:t>
            </a:r>
          </a:p>
          <a:p>
            <a:pPr lvl="3"/>
            <a:r>
              <a:rPr lang="en-US" altLang="zh-TW" dirty="0"/>
              <a:t>max. transition time</a:t>
            </a:r>
          </a:p>
          <a:p>
            <a:pPr lvl="3"/>
            <a:r>
              <a:rPr lang="en-US" altLang="zh-TW" dirty="0"/>
              <a:t>max. </a:t>
            </a:r>
            <a:r>
              <a:rPr lang="en-US" altLang="zh-TW" dirty="0" err="1"/>
              <a:t>fanout</a:t>
            </a:r>
            <a:endParaRPr lang="en-US" altLang="zh-TW" dirty="0"/>
          </a:p>
          <a:p>
            <a:pPr lvl="3"/>
            <a:r>
              <a:rPr lang="en-US" altLang="zh-TW" dirty="0"/>
              <a:t>max/min. capacitance</a:t>
            </a:r>
          </a:p>
          <a:p>
            <a:pPr lvl="2"/>
            <a:r>
              <a:rPr lang="en-US" altLang="zh-TW" dirty="0"/>
              <a:t>are defined by technology library.</a:t>
            </a:r>
          </a:p>
          <a:p>
            <a:pPr lvl="2"/>
            <a:r>
              <a:rPr lang="en-US" altLang="zh-TW" dirty="0"/>
              <a:t>can be defined more restrictively by designer.</a:t>
            </a:r>
          </a:p>
          <a:p>
            <a:pPr lvl="1"/>
            <a:r>
              <a:rPr lang="en-US" altLang="zh-TW" dirty="0"/>
              <a:t>Optimization constraints</a:t>
            </a:r>
          </a:p>
          <a:p>
            <a:pPr lvl="2"/>
            <a:r>
              <a:rPr lang="en-US" altLang="zh-TW" dirty="0"/>
              <a:t>include</a:t>
            </a:r>
          </a:p>
          <a:p>
            <a:pPr lvl="3"/>
            <a:r>
              <a:rPr lang="en-US" altLang="zh-TW" dirty="0"/>
              <a:t>area</a:t>
            </a:r>
          </a:p>
          <a:p>
            <a:pPr lvl="3"/>
            <a:r>
              <a:rPr lang="en-US" altLang="zh-TW" dirty="0"/>
              <a:t>speed</a:t>
            </a:r>
          </a:p>
          <a:p>
            <a:pPr lvl="2"/>
            <a:r>
              <a:rPr lang="en-US" altLang="zh-TW" dirty="0"/>
              <a:t>are defined by designer.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0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Design rule constraints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Max transition time (ns)</a:t>
            </a:r>
          </a:p>
          <a:p>
            <a:pPr lvl="1"/>
            <a:r>
              <a:rPr lang="en-US" altLang="zh-TW" dirty="0"/>
              <a:t>is the longest time to drive a pin and change its value.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set_max_transition</a:t>
            </a:r>
            <a:r>
              <a:rPr lang="en-US" altLang="zh-TW" dirty="0"/>
              <a:t> time IN/OUT/design</a:t>
            </a:r>
          </a:p>
          <a:p>
            <a:r>
              <a:rPr lang="en-US" altLang="zh-TW" dirty="0"/>
              <a:t>Max </a:t>
            </a:r>
            <a:r>
              <a:rPr lang="en-US" altLang="zh-TW" dirty="0" err="1"/>
              <a:t>fanout</a:t>
            </a:r>
            <a:r>
              <a:rPr lang="en-US" altLang="zh-TW" dirty="0"/>
              <a:t> (no unit)</a:t>
            </a:r>
          </a:p>
          <a:p>
            <a:pPr lvl="1"/>
            <a:r>
              <a:rPr lang="en-US" altLang="zh-TW" dirty="0"/>
              <a:t>∑</a:t>
            </a:r>
            <a:r>
              <a:rPr lang="en-US" altLang="zh-TW" dirty="0" err="1"/>
              <a:t>fanout_load</a:t>
            </a:r>
            <a:r>
              <a:rPr lang="en-US" altLang="zh-TW" dirty="0"/>
              <a:t> &lt;= </a:t>
            </a:r>
            <a:r>
              <a:rPr lang="en-US" altLang="zh-TW" dirty="0" err="1"/>
              <a:t>max_fanout</a:t>
            </a:r>
            <a:endParaRPr lang="en-US" altLang="zh-TW" dirty="0"/>
          </a:p>
          <a:p>
            <a:pPr lvl="1"/>
            <a:r>
              <a:rPr lang="en-US" altLang="zh-TW" dirty="0"/>
              <a:t>A high drive strength cell has higher </a:t>
            </a:r>
            <a:r>
              <a:rPr lang="en-US" altLang="zh-TW" dirty="0" err="1"/>
              <a:t>fanout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set_max_fanout</a:t>
            </a:r>
            <a:r>
              <a:rPr lang="en-US" altLang="zh-TW" dirty="0"/>
              <a:t> value IN/design</a:t>
            </a:r>
          </a:p>
          <a:p>
            <a:r>
              <a:rPr lang="en-US" altLang="zh-TW" dirty="0"/>
              <a:t>Max capacitance</a:t>
            </a:r>
          </a:p>
          <a:p>
            <a:pPr lvl="1"/>
            <a:r>
              <a:rPr lang="en-US" altLang="zh-TW" dirty="0"/>
              <a:t>is total capacitive load(net) that an output pin can drive.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set_max_capacitance</a:t>
            </a:r>
            <a:r>
              <a:rPr lang="en-US" altLang="zh-TW" dirty="0"/>
              <a:t> C IN/OUT/design</a:t>
            </a:r>
          </a:p>
          <a:p>
            <a:r>
              <a:rPr lang="en-US" altLang="zh-TW" dirty="0"/>
              <a:t>Min capacitance</a:t>
            </a:r>
          </a:p>
          <a:p>
            <a:pPr lvl="1"/>
            <a:r>
              <a:rPr lang="en-US" altLang="zh-TW" dirty="0"/>
              <a:t>specifies min load that a cell drive.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set_min_capacitance</a:t>
            </a:r>
            <a:r>
              <a:rPr lang="en-US" altLang="zh-TW" dirty="0"/>
              <a:t> C IN</a:t>
            </a:r>
          </a:p>
          <a:p>
            <a:r>
              <a:rPr lang="en-US" altLang="zh-TW" dirty="0"/>
              <a:t>Typical design rule scenarios</a:t>
            </a:r>
          </a:p>
          <a:p>
            <a:pPr lvl="1"/>
            <a:r>
              <a:rPr lang="en-US" altLang="zh-TW" dirty="0" err="1"/>
              <a:t>set_max_fanout</a:t>
            </a:r>
            <a:r>
              <a:rPr lang="en-US" altLang="zh-TW" dirty="0"/>
              <a:t> + </a:t>
            </a:r>
            <a:r>
              <a:rPr lang="en-US" altLang="zh-TW" dirty="0" err="1"/>
              <a:t>set_max_transition</a:t>
            </a:r>
            <a:endParaRPr lang="en-US" altLang="zh-TW" dirty="0"/>
          </a:p>
          <a:p>
            <a:pPr lvl="1"/>
            <a:r>
              <a:rPr lang="en-US" altLang="zh-TW" dirty="0" err="1"/>
              <a:t>set_max_fanout</a:t>
            </a:r>
            <a:r>
              <a:rPr lang="en-US" altLang="zh-TW" dirty="0"/>
              <a:t> + </a:t>
            </a:r>
            <a:r>
              <a:rPr lang="en-US" altLang="zh-TW" dirty="0" err="1"/>
              <a:t>set_max_capacitance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53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Optimization constraints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Timing constraint</a:t>
            </a:r>
          </a:p>
          <a:p>
            <a:pPr lvl="1"/>
            <a:r>
              <a:rPr lang="en-US" altLang="zh-TW" dirty="0"/>
              <a:t>sets input delay on pins or input/output ports relative to a clock signal.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set_input_delay</a:t>
            </a:r>
            <a:r>
              <a:rPr lang="en-US" altLang="zh-TW" dirty="0"/>
              <a:t> delay </a:t>
            </a:r>
            <a:r>
              <a:rPr lang="en-US" altLang="zh-TW" dirty="0">
                <a:solidFill>
                  <a:srgbClr val="FF0000"/>
                </a:solidFill>
              </a:rPr>
              <a:t>–clock </a:t>
            </a:r>
            <a:r>
              <a:rPr lang="en-US" altLang="zh-TW" dirty="0" err="1"/>
              <a:t>clock</a:t>
            </a:r>
            <a:r>
              <a:rPr lang="en-US" altLang="zh-TW" dirty="0"/>
              <a:t> in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set_output_delay</a:t>
            </a:r>
            <a:r>
              <a:rPr lang="en-US" altLang="zh-TW" dirty="0"/>
              <a:t> delay </a:t>
            </a:r>
            <a:r>
              <a:rPr lang="en-US" altLang="zh-TW" dirty="0">
                <a:solidFill>
                  <a:srgbClr val="FF0000"/>
                </a:solidFill>
              </a:rPr>
              <a:t>–clock </a:t>
            </a:r>
            <a:r>
              <a:rPr lang="en-US" altLang="zh-TW" dirty="0" err="1"/>
              <a:t>clock</a:t>
            </a:r>
            <a:r>
              <a:rPr lang="en-US" altLang="zh-TW" dirty="0"/>
              <a:t> out</a:t>
            </a:r>
          </a:p>
          <a:p>
            <a:r>
              <a:rPr lang="en-US" altLang="zh-TW" dirty="0"/>
              <a:t>Max area</a:t>
            </a:r>
          </a:p>
          <a:p>
            <a:pPr lvl="1"/>
            <a:r>
              <a:rPr lang="en-US" altLang="zh-TW" dirty="0"/>
              <a:t>unit: number of gates, instead of physical area</a:t>
            </a:r>
          </a:p>
          <a:p>
            <a:pPr lvl="1"/>
            <a:r>
              <a:rPr lang="en-US" altLang="zh-TW" dirty="0"/>
              <a:t>ignored components in optimization</a:t>
            </a:r>
          </a:p>
          <a:p>
            <a:pPr lvl="2"/>
            <a:r>
              <a:rPr lang="en-US" altLang="zh-TW" dirty="0"/>
              <a:t>unknown components</a:t>
            </a:r>
          </a:p>
          <a:p>
            <a:pPr lvl="2"/>
            <a:r>
              <a:rPr lang="en-US" altLang="zh-TW" dirty="0"/>
              <a:t>components with unknown area</a:t>
            </a:r>
          </a:p>
          <a:p>
            <a:pPr lvl="2"/>
            <a:r>
              <a:rPr lang="en-US" altLang="zh-TW" dirty="0"/>
              <a:t>technology-independent generic cells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set_max_area</a:t>
            </a:r>
            <a:r>
              <a:rPr lang="en-US" altLang="zh-TW" dirty="0"/>
              <a:t> area</a:t>
            </a:r>
          </a:p>
          <a:p>
            <a:pPr lvl="1"/>
            <a:r>
              <a:rPr lang="en-US" altLang="zh-TW" dirty="0"/>
              <a:t>area = 0 (as small as possible)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42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Register Transfer Level Synthesis</a:t>
            </a:r>
            <a:endParaRPr lang="zh-TW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Synthesis = Domain Translation + Optimization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828801" y="3581400"/>
            <a:ext cx="2936875" cy="1379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dirty="0"/>
              <a:t>--</a:t>
            </a:r>
            <a:r>
              <a:rPr kumimoji="0" lang="en-US" altLang="zh-TW" sz="1200" dirty="0"/>
              <a:t>VHDL		//Verilog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/>
              <a:t>if(A=‘1’) then		if(A==1)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/>
              <a:t>  Y&lt;=C + D;		   Y=C +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 err="1"/>
              <a:t>elseif</a:t>
            </a:r>
            <a:r>
              <a:rPr kumimoji="0" lang="en-US" altLang="zh-TW" sz="1200" dirty="0"/>
              <a:t> (B=‘1’) then	else if(B==1)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/>
              <a:t>  Y&lt;=C or D;		   Y=C |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/>
              <a:t>else Y&lt;=C;		else Y=C;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dirty="0" err="1"/>
              <a:t>endif</a:t>
            </a:r>
            <a:r>
              <a:rPr kumimoji="0" lang="en-US" altLang="zh-TW" sz="1200" dirty="0"/>
              <a:t>			</a:t>
            </a:r>
          </a:p>
        </p:txBody>
      </p:sp>
      <p:grpSp>
        <p:nvGrpSpPr>
          <p:cNvPr id="12294" name="Group 5"/>
          <p:cNvGrpSpPr>
            <a:grpSpLocks/>
          </p:cNvGrpSpPr>
          <p:nvPr/>
        </p:nvGrpSpPr>
        <p:grpSpPr bwMode="auto">
          <a:xfrm>
            <a:off x="5930900" y="3111500"/>
            <a:ext cx="1676400" cy="990600"/>
            <a:chOff x="2776" y="1960"/>
            <a:chExt cx="1056" cy="624"/>
          </a:xfrm>
        </p:grpSpPr>
        <p:sp>
          <p:nvSpPr>
            <p:cNvPr id="12357" name="Rectangle 6"/>
            <p:cNvSpPr>
              <a:spLocks noChangeArrowheads="1"/>
            </p:cNvSpPr>
            <p:nvPr/>
          </p:nvSpPr>
          <p:spPr bwMode="auto">
            <a:xfrm>
              <a:off x="2776" y="1960"/>
              <a:ext cx="105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TW" altLang="en-US" sz="2000"/>
            </a:p>
          </p:txBody>
        </p:sp>
        <p:grpSp>
          <p:nvGrpSpPr>
            <p:cNvPr id="12358" name="Group 7"/>
            <p:cNvGrpSpPr>
              <a:grpSpLocks/>
            </p:cNvGrpSpPr>
            <p:nvPr/>
          </p:nvGrpSpPr>
          <p:grpSpPr bwMode="auto">
            <a:xfrm>
              <a:off x="3050" y="2070"/>
              <a:ext cx="665" cy="404"/>
              <a:chOff x="2496" y="2064"/>
              <a:chExt cx="816" cy="528"/>
            </a:xfrm>
          </p:grpSpPr>
          <p:sp>
            <p:nvSpPr>
              <p:cNvPr id="12359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2400"/>
                  <a:t>+</a:t>
                </a:r>
              </a:p>
            </p:txBody>
          </p:sp>
          <p:sp>
            <p:nvSpPr>
              <p:cNvPr id="12360" name="AutoShape 9"/>
              <p:cNvSpPr>
                <a:spLocks noChangeArrowheads="1"/>
              </p:cNvSpPr>
              <p:nvPr/>
            </p:nvSpPr>
            <p:spPr bwMode="auto">
              <a:xfrm rot="-5392257">
                <a:off x="2951" y="2279"/>
                <a:ext cx="38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1" name="Line 10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2" name="Line 11"/>
              <p:cNvSpPr>
                <a:spLocks noChangeShapeType="1"/>
              </p:cNvSpPr>
              <p:nvPr/>
            </p:nvSpPr>
            <p:spPr bwMode="auto">
              <a:xfrm flipV="1">
                <a:off x="2496" y="220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3" name="Line 12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4" name="Line 13"/>
              <p:cNvSpPr>
                <a:spLocks noChangeShapeType="1"/>
              </p:cNvSpPr>
              <p:nvPr/>
            </p:nvSpPr>
            <p:spPr bwMode="auto">
              <a:xfrm flipV="1">
                <a:off x="2880" y="240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5" name="AutoShape 14"/>
              <p:cNvSpPr>
                <a:spLocks noChangeArrowheads="1"/>
              </p:cNvSpPr>
              <p:nvPr/>
            </p:nvSpPr>
            <p:spPr bwMode="auto">
              <a:xfrm rot="-10765565">
                <a:off x="2640" y="2400"/>
                <a:ext cx="240" cy="192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66" name="Line 15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7" name="Line 16"/>
              <p:cNvSpPr>
                <a:spLocks noChangeShapeType="1"/>
              </p:cNvSpPr>
              <p:nvPr/>
            </p:nvSpPr>
            <p:spPr bwMode="auto">
              <a:xfrm>
                <a:off x="2496" y="25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68" name="Line 17"/>
              <p:cNvSpPr>
                <a:spLocks noChangeShapeType="1"/>
              </p:cNvSpPr>
              <p:nvPr/>
            </p:nvSpPr>
            <p:spPr bwMode="auto">
              <a:xfrm>
                <a:off x="3216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2295" name="Group 18"/>
          <p:cNvGrpSpPr>
            <a:grpSpLocks/>
          </p:cNvGrpSpPr>
          <p:nvPr/>
        </p:nvGrpSpPr>
        <p:grpSpPr bwMode="auto">
          <a:xfrm>
            <a:off x="5943600" y="4648200"/>
            <a:ext cx="1676400" cy="914400"/>
            <a:chOff x="2784" y="2928"/>
            <a:chExt cx="1056" cy="576"/>
          </a:xfrm>
        </p:grpSpPr>
        <p:sp>
          <p:nvSpPr>
            <p:cNvPr id="12334" name="Rectangle 19"/>
            <p:cNvSpPr>
              <a:spLocks noChangeArrowheads="1"/>
            </p:cNvSpPr>
            <p:nvPr/>
          </p:nvSpPr>
          <p:spPr bwMode="auto">
            <a:xfrm>
              <a:off x="2784" y="2928"/>
              <a:ext cx="105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TW" altLang="en-US" sz="2000"/>
            </a:p>
          </p:txBody>
        </p:sp>
        <p:grpSp>
          <p:nvGrpSpPr>
            <p:cNvPr id="12335" name="Group 20"/>
            <p:cNvGrpSpPr>
              <a:grpSpLocks/>
            </p:cNvGrpSpPr>
            <p:nvPr/>
          </p:nvGrpSpPr>
          <p:grpSpPr bwMode="auto">
            <a:xfrm>
              <a:off x="2901" y="3030"/>
              <a:ext cx="939" cy="372"/>
              <a:chOff x="2352" y="2688"/>
              <a:chExt cx="1152" cy="528"/>
            </a:xfrm>
          </p:grpSpPr>
          <p:sp>
            <p:nvSpPr>
              <p:cNvPr id="12336" name="AutoShape 21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37" name="AutoShape 22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38" name="AutoShape 23"/>
              <p:cNvSpPr>
                <a:spLocks noChangeArrowheads="1"/>
              </p:cNvSpPr>
              <p:nvPr/>
            </p:nvSpPr>
            <p:spPr bwMode="auto">
              <a:xfrm rot="-10765565">
                <a:off x="3264" y="2880"/>
                <a:ext cx="144" cy="144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39" name="AutoShape 24"/>
              <p:cNvSpPr>
                <a:spLocks noChangeArrowheads="1"/>
              </p:cNvSpPr>
              <p:nvPr/>
            </p:nvSpPr>
            <p:spPr bwMode="auto">
              <a:xfrm rot="-10765565">
                <a:off x="2736" y="2688"/>
                <a:ext cx="144" cy="144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40" name="AutoShape 25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41" name="AutoShape 26"/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42" name="AutoShape 27"/>
              <p:cNvSpPr>
                <a:spLocks noChangeArrowheads="1"/>
              </p:cNvSpPr>
              <p:nvPr/>
            </p:nvSpPr>
            <p:spPr bwMode="auto">
              <a:xfrm rot="-10765565">
                <a:off x="2496" y="3072"/>
                <a:ext cx="144" cy="144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43" name="Line 28"/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4" name="Line 29"/>
              <p:cNvSpPr>
                <a:spLocks noChangeShapeType="1"/>
              </p:cNvSpPr>
              <p:nvPr/>
            </p:nvSpPr>
            <p:spPr bwMode="auto">
              <a:xfrm flipV="1">
                <a:off x="3168" y="297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5" name="Line 30"/>
              <p:cNvSpPr>
                <a:spLocks noChangeShapeType="1"/>
              </p:cNvSpPr>
              <p:nvPr/>
            </p:nvSpPr>
            <p:spPr bwMode="auto">
              <a:xfrm>
                <a:off x="2880" y="302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6" name="Line 31"/>
              <p:cNvSpPr>
                <a:spLocks noChangeShapeType="1"/>
              </p:cNvSpPr>
              <p:nvPr/>
            </p:nvSpPr>
            <p:spPr bwMode="auto">
              <a:xfrm flipV="1">
                <a:off x="2880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7" name="Line 32"/>
              <p:cNvSpPr>
                <a:spLocks noChangeShapeType="1"/>
              </p:cNvSpPr>
              <p:nvPr/>
            </p:nvSpPr>
            <p:spPr bwMode="auto">
              <a:xfrm>
                <a:off x="2880" y="2784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8" name="Line 33"/>
              <p:cNvSpPr>
                <a:spLocks noChangeShapeType="1"/>
              </p:cNvSpPr>
              <p:nvPr/>
            </p:nvSpPr>
            <p:spPr bwMode="auto">
              <a:xfrm>
                <a:off x="2352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49" name="Line 34"/>
              <p:cNvSpPr>
                <a:spLocks noChangeShapeType="1"/>
              </p:cNvSpPr>
              <p:nvPr/>
            </p:nvSpPr>
            <p:spPr bwMode="auto">
              <a:xfrm flipV="1">
                <a:off x="2640" y="278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0" name="Line 35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1" name="Line 36"/>
              <p:cNvSpPr>
                <a:spLocks noChangeShapeType="1"/>
              </p:cNvSpPr>
              <p:nvPr/>
            </p:nvSpPr>
            <p:spPr bwMode="auto">
              <a:xfrm flipV="1">
                <a:off x="2640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2" name="Line 37"/>
              <p:cNvSpPr>
                <a:spLocks noChangeShapeType="1"/>
              </p:cNvSpPr>
              <p:nvPr/>
            </p:nvSpPr>
            <p:spPr bwMode="auto">
              <a:xfrm>
                <a:off x="2352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3" name="Line 38"/>
              <p:cNvSpPr>
                <a:spLocks noChangeShapeType="1"/>
              </p:cNvSpPr>
              <p:nvPr/>
            </p:nvSpPr>
            <p:spPr bwMode="auto">
              <a:xfrm>
                <a:off x="2352" y="30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4" name="Line 39"/>
              <p:cNvSpPr>
                <a:spLocks noChangeShapeType="1"/>
              </p:cNvSpPr>
              <p:nvPr/>
            </p:nvSpPr>
            <p:spPr bwMode="auto">
              <a:xfrm flipV="1">
                <a:off x="2352" y="292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5" name="Line 4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56" name="Line 41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2296" name="Group 42"/>
          <p:cNvGrpSpPr>
            <a:grpSpLocks/>
          </p:cNvGrpSpPr>
          <p:nvPr/>
        </p:nvGrpSpPr>
        <p:grpSpPr bwMode="auto">
          <a:xfrm>
            <a:off x="8520113" y="3725863"/>
            <a:ext cx="1985962" cy="1117600"/>
            <a:chOff x="4407" y="2347"/>
            <a:chExt cx="1251" cy="704"/>
          </a:xfrm>
        </p:grpSpPr>
        <p:sp>
          <p:nvSpPr>
            <p:cNvPr id="12304" name="Rectangle 43"/>
            <p:cNvSpPr>
              <a:spLocks noChangeArrowheads="1"/>
            </p:cNvSpPr>
            <p:nvPr/>
          </p:nvSpPr>
          <p:spPr bwMode="auto">
            <a:xfrm>
              <a:off x="4407" y="2347"/>
              <a:ext cx="1251" cy="7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華康中黑體" pitchFamily="49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0" lang="zh-TW" altLang="en-US" sz="2000"/>
            </a:p>
          </p:txBody>
        </p:sp>
        <p:grpSp>
          <p:nvGrpSpPr>
            <p:cNvPr id="12305" name="Group 44"/>
            <p:cNvGrpSpPr>
              <a:grpSpLocks/>
            </p:cNvGrpSpPr>
            <p:nvPr/>
          </p:nvGrpSpPr>
          <p:grpSpPr bwMode="auto">
            <a:xfrm>
              <a:off x="4546" y="2430"/>
              <a:ext cx="880" cy="538"/>
              <a:chOff x="3840" y="3456"/>
              <a:chExt cx="912" cy="624"/>
            </a:xfrm>
          </p:grpSpPr>
          <p:sp>
            <p:nvSpPr>
              <p:cNvPr id="12306" name="AutoShape 45"/>
              <p:cNvSpPr>
                <a:spLocks noChangeArrowheads="1"/>
              </p:cNvSpPr>
              <p:nvPr/>
            </p:nvSpPr>
            <p:spPr bwMode="auto">
              <a:xfrm>
                <a:off x="4512" y="3600"/>
                <a:ext cx="144" cy="240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07" name="AutoShape 46"/>
              <p:cNvSpPr>
                <a:spLocks noChangeArrowheads="1"/>
              </p:cNvSpPr>
              <p:nvPr/>
            </p:nvSpPr>
            <p:spPr bwMode="auto">
              <a:xfrm rot="-10765565">
                <a:off x="4224" y="3504"/>
                <a:ext cx="144" cy="144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08" name="AutoShape 47"/>
              <p:cNvSpPr>
                <a:spLocks noChangeArrowheads="1"/>
              </p:cNvSpPr>
              <p:nvPr/>
            </p:nvSpPr>
            <p:spPr bwMode="auto">
              <a:xfrm>
                <a:off x="3984" y="3648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09" name="AutoShape 48"/>
              <p:cNvSpPr>
                <a:spLocks noChangeArrowheads="1"/>
              </p:cNvSpPr>
              <p:nvPr/>
            </p:nvSpPr>
            <p:spPr bwMode="auto">
              <a:xfrm>
                <a:off x="4224" y="3744"/>
                <a:ext cx="144" cy="144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10" name="AutoShape 49"/>
              <p:cNvSpPr>
                <a:spLocks noChangeArrowheads="1"/>
              </p:cNvSpPr>
              <p:nvPr/>
            </p:nvSpPr>
            <p:spPr bwMode="auto">
              <a:xfrm rot="-10765565">
                <a:off x="3984" y="3888"/>
                <a:ext cx="144" cy="144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華康中黑體" pitchFamily="49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0" lang="zh-TW" altLang="en-US" sz="2000"/>
              </a:p>
            </p:txBody>
          </p:sp>
          <p:sp>
            <p:nvSpPr>
              <p:cNvPr id="12311" name="Line 50"/>
              <p:cNvSpPr>
                <a:spLocks noChangeShapeType="1"/>
              </p:cNvSpPr>
              <p:nvPr/>
            </p:nvSpPr>
            <p:spPr bwMode="auto">
              <a:xfrm>
                <a:off x="4368" y="38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2" name="Line 51"/>
              <p:cNvSpPr>
                <a:spLocks noChangeShapeType="1"/>
              </p:cNvSpPr>
              <p:nvPr/>
            </p:nvSpPr>
            <p:spPr bwMode="auto">
              <a:xfrm flipV="1">
                <a:off x="4368" y="369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3" name="Line 52"/>
              <p:cNvSpPr>
                <a:spLocks noChangeShapeType="1"/>
              </p:cNvSpPr>
              <p:nvPr/>
            </p:nvSpPr>
            <p:spPr bwMode="auto">
              <a:xfrm>
                <a:off x="4368" y="360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4" name="Line 53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5" name="Line 54"/>
              <p:cNvSpPr>
                <a:spLocks noChangeShapeType="1"/>
              </p:cNvSpPr>
              <p:nvPr/>
            </p:nvSpPr>
            <p:spPr bwMode="auto">
              <a:xfrm flipV="1">
                <a:off x="4128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6" name="Line 55"/>
              <p:cNvSpPr>
                <a:spLocks noChangeShapeType="1"/>
              </p:cNvSpPr>
              <p:nvPr/>
            </p:nvSpPr>
            <p:spPr bwMode="auto">
              <a:xfrm>
                <a:off x="4128" y="369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7" name="Line 56"/>
              <p:cNvSpPr>
                <a:spLocks noChangeShapeType="1"/>
              </p:cNvSpPr>
              <p:nvPr/>
            </p:nvSpPr>
            <p:spPr bwMode="auto">
              <a:xfrm flipV="1">
                <a:off x="4128" y="38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8" name="Line 57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19" name="Line 58"/>
              <p:cNvSpPr>
                <a:spLocks noChangeShapeType="1"/>
              </p:cNvSpPr>
              <p:nvPr/>
            </p:nvSpPr>
            <p:spPr bwMode="auto">
              <a:xfrm>
                <a:off x="3840" y="384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0" name="Line 59"/>
              <p:cNvSpPr>
                <a:spLocks noChangeShapeType="1"/>
              </p:cNvSpPr>
              <p:nvPr/>
            </p:nvSpPr>
            <p:spPr bwMode="auto">
              <a:xfrm flipV="1">
                <a:off x="3840" y="374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1" name="Line 60"/>
              <p:cNvSpPr>
                <a:spLocks noChangeShapeType="1"/>
              </p:cNvSpPr>
              <p:nvPr/>
            </p:nvSpPr>
            <p:spPr bwMode="auto">
              <a:xfrm>
                <a:off x="3840" y="39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2" name="Line 61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3" name="Line 62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4" name="Line 63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5" name="Line 64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6" name="Line 65"/>
              <p:cNvSpPr>
                <a:spLocks noChangeShapeType="1"/>
              </p:cNvSpPr>
              <p:nvPr/>
            </p:nvSpPr>
            <p:spPr bwMode="auto">
              <a:xfrm>
                <a:off x="4128" y="3648"/>
                <a:ext cx="24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7" name="Line 66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8" name="Line 67"/>
              <p:cNvSpPr>
                <a:spLocks noChangeShapeType="1"/>
              </p:cNvSpPr>
              <p:nvPr/>
            </p:nvSpPr>
            <p:spPr bwMode="auto">
              <a:xfrm>
                <a:off x="4512" y="38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29" name="Line 68"/>
              <p:cNvSpPr>
                <a:spLocks noChangeShapeType="1"/>
              </p:cNvSpPr>
              <p:nvPr/>
            </p:nvSpPr>
            <p:spPr bwMode="auto">
              <a:xfrm>
                <a:off x="3888" y="36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30" name="Line 69"/>
              <p:cNvSpPr>
                <a:spLocks noChangeShapeType="1"/>
              </p:cNvSpPr>
              <p:nvPr/>
            </p:nvSpPr>
            <p:spPr bwMode="auto">
              <a:xfrm>
                <a:off x="3888" y="40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31" name="Line 70"/>
              <p:cNvSpPr>
                <a:spLocks noChangeShapeType="1"/>
              </p:cNvSpPr>
              <p:nvPr/>
            </p:nvSpPr>
            <p:spPr bwMode="auto">
              <a:xfrm flipV="1">
                <a:off x="4368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32" name="Line 71"/>
              <p:cNvSpPr>
                <a:spLocks noChangeShapeType="1"/>
              </p:cNvSpPr>
              <p:nvPr/>
            </p:nvSpPr>
            <p:spPr bwMode="auto">
              <a:xfrm flipH="1" flipV="1">
                <a:off x="4128" y="3696"/>
                <a:ext cx="24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33" name="Line 72"/>
              <p:cNvSpPr>
                <a:spLocks noChangeShapeType="1"/>
              </p:cNvSpPr>
              <p:nvPr/>
            </p:nvSpPr>
            <p:spPr bwMode="auto">
              <a:xfrm>
                <a:off x="3888" y="36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2297" name="AutoShape 73"/>
          <p:cNvSpPr>
            <a:spLocks noChangeArrowheads="1"/>
          </p:cNvSpPr>
          <p:nvPr/>
        </p:nvSpPr>
        <p:spPr bwMode="auto">
          <a:xfrm>
            <a:off x="4876800" y="3733800"/>
            <a:ext cx="9144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12298" name="AutoShape 74"/>
          <p:cNvSpPr>
            <a:spLocks noChangeArrowheads="1"/>
          </p:cNvSpPr>
          <p:nvPr/>
        </p:nvSpPr>
        <p:spPr bwMode="auto">
          <a:xfrm>
            <a:off x="6477000" y="42672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12299" name="AutoShape 75"/>
          <p:cNvSpPr>
            <a:spLocks noChangeArrowheads="1"/>
          </p:cNvSpPr>
          <p:nvPr/>
        </p:nvSpPr>
        <p:spPr bwMode="auto">
          <a:xfrm>
            <a:off x="7696200" y="3733800"/>
            <a:ext cx="762000" cy="10985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12300" name="Text Box 76"/>
          <p:cNvSpPr txBox="1">
            <a:spLocks noChangeArrowheads="1"/>
          </p:cNvSpPr>
          <p:nvPr/>
        </p:nvSpPr>
        <p:spPr bwMode="auto">
          <a:xfrm>
            <a:off x="4691064" y="2438401"/>
            <a:ext cx="1252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 dirty="0"/>
              <a:t>Domain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 dirty="0"/>
              <a:t>translation</a:t>
            </a:r>
          </a:p>
        </p:txBody>
      </p:sp>
      <p:sp>
        <p:nvSpPr>
          <p:cNvPr id="12301" name="Text Box 77"/>
          <p:cNvSpPr txBox="1">
            <a:spLocks noChangeArrowheads="1"/>
          </p:cNvSpPr>
          <p:nvPr/>
        </p:nvSpPr>
        <p:spPr bwMode="auto">
          <a:xfrm>
            <a:off x="7086600" y="243840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Optimization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000"/>
              <a:t>(area, timing, power...)</a:t>
            </a:r>
          </a:p>
        </p:txBody>
      </p:sp>
      <p:sp>
        <p:nvSpPr>
          <p:cNvPr id="12302" name="Text Box 78"/>
          <p:cNvSpPr txBox="1">
            <a:spLocks noChangeArrowheads="1"/>
          </p:cNvSpPr>
          <p:nvPr/>
        </p:nvSpPr>
        <p:spPr bwMode="auto">
          <a:xfrm>
            <a:off x="2209800" y="5092701"/>
            <a:ext cx="212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Behavioral domain</a:t>
            </a:r>
          </a:p>
        </p:txBody>
      </p:sp>
      <p:sp>
        <p:nvSpPr>
          <p:cNvPr id="12303" name="Text Box 79"/>
          <p:cNvSpPr txBox="1">
            <a:spLocks noChangeArrowheads="1"/>
          </p:cNvSpPr>
          <p:nvPr/>
        </p:nvSpPr>
        <p:spPr bwMode="auto">
          <a:xfrm>
            <a:off x="5749925" y="5643564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/>
              <a:t>Structural domain</a:t>
            </a:r>
          </a:p>
        </p:txBody>
      </p:sp>
    </p:spTree>
    <p:extLst>
      <p:ext uri="{BB962C8B-B14F-4D97-AF65-F5344CB8AC3E}">
        <p14:creationId xmlns:p14="http://schemas.microsoft.com/office/powerpoint/2010/main" val="40865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7" grpId="0" animBg="1"/>
      <p:bldP spid="12298" grpId="0" animBg="1"/>
      <p:bldP spid="12299" grpId="0" animBg="1"/>
      <p:bldP spid="12300" grpId="0"/>
      <p:bldP spid="12301" grpId="0"/>
      <p:bldP spid="12302" grpId="0"/>
      <p:bldP spid="1230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6. Select compile strategy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compile strategies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Top-down compile</a:t>
            </a:r>
          </a:p>
          <a:p>
            <a:pPr lvl="1"/>
            <a:r>
              <a:rPr lang="en-US" altLang="zh-TW" dirty="0"/>
              <a:t>Bottom-up compile</a:t>
            </a:r>
          </a:p>
          <a:p>
            <a:pPr lvl="1"/>
            <a:r>
              <a:rPr lang="en-US" altLang="zh-TW" dirty="0"/>
              <a:t>Mixed compile</a:t>
            </a:r>
          </a:p>
          <a:p>
            <a:r>
              <a:rPr lang="en-US" altLang="zh-TW" dirty="0"/>
              <a:t>Methods for resolving instances</a:t>
            </a:r>
          </a:p>
          <a:p>
            <a:pPr lvl="1"/>
            <a:r>
              <a:rPr lang="en-US" altLang="zh-TW" dirty="0" err="1"/>
              <a:t>Uniquify</a:t>
            </a:r>
            <a:r>
              <a:rPr lang="en-US" altLang="zh-TW" dirty="0"/>
              <a:t> method</a:t>
            </a:r>
          </a:p>
          <a:p>
            <a:pPr lvl="1"/>
            <a:r>
              <a:rPr lang="en-US" altLang="zh-TW" dirty="0"/>
              <a:t>Compile-once-don’t-touch method</a:t>
            </a:r>
          </a:p>
          <a:p>
            <a:pPr lvl="1"/>
            <a:r>
              <a:rPr lang="en-US" altLang="zh-TW" dirty="0"/>
              <a:t>Ungroup method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07" y="3953703"/>
            <a:ext cx="5105400" cy="240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2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Uniquify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unique design for each instance, even if it is resolved from an identical reference.</a:t>
            </a:r>
          </a:p>
          <a:p>
            <a:r>
              <a:rPr lang="en-US" altLang="zh-TW" dirty="0"/>
              <a:t>Command: 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uniquify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uniquify</a:t>
            </a:r>
            <a:r>
              <a:rPr lang="en-US" altLang="zh-TW" dirty="0">
                <a:solidFill>
                  <a:srgbClr val="FF0000"/>
                </a:solidFill>
              </a:rPr>
              <a:t> –cell </a:t>
            </a:r>
            <a:r>
              <a:rPr lang="en-US" altLang="zh-TW" dirty="0" err="1"/>
              <a:t>cell_name</a:t>
            </a:r>
            <a:endParaRPr lang="en-US" altLang="zh-TW" dirty="0"/>
          </a:p>
          <a:p>
            <a:r>
              <a:rPr lang="en-US" altLang="zh-TW" dirty="0"/>
              <a:t>Pros and cons</a:t>
            </a:r>
          </a:p>
          <a:p>
            <a:pPr lvl="1"/>
            <a:r>
              <a:rPr lang="en-US" altLang="zh-TW" dirty="0"/>
              <a:t>more memory</a:t>
            </a:r>
          </a:p>
          <a:p>
            <a:pPr lvl="1"/>
            <a:r>
              <a:rPr lang="en-US" altLang="zh-TW" dirty="0"/>
              <a:t>longer compile time</a:t>
            </a:r>
          </a:p>
          <a:p>
            <a:pPr lvl="1"/>
            <a:r>
              <a:rPr lang="en-US" altLang="zh-TW" dirty="0"/>
              <a:t>better performance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50" y="3878062"/>
            <a:ext cx="4800600" cy="225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39000" y="1905000"/>
            <a:ext cx="292625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Hierarchy in cell is preserved.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Compile-once-don’t touch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Pre-compile sub-designs, and set it as don’t touch for compiling entire design.</a:t>
            </a:r>
          </a:p>
          <a:p>
            <a:r>
              <a:rPr lang="en-US" altLang="zh-TW" dirty="0"/>
              <a:t>Command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set_dont_touch</a:t>
            </a:r>
            <a:r>
              <a:rPr lang="en-US" altLang="zh-TW" dirty="0"/>
              <a:t> </a:t>
            </a:r>
            <a:r>
              <a:rPr lang="en-US" altLang="zh-TW" dirty="0" err="1"/>
              <a:t>cell_list</a:t>
            </a:r>
            <a:endParaRPr lang="en-US" altLang="zh-TW" dirty="0"/>
          </a:p>
          <a:p>
            <a:r>
              <a:rPr lang="en-US" altLang="zh-TW" dirty="0"/>
              <a:t>Pros and cons</a:t>
            </a:r>
          </a:p>
          <a:p>
            <a:pPr lvl="1"/>
            <a:r>
              <a:rPr lang="en-US" altLang="zh-TW" dirty="0"/>
              <a:t>less memory</a:t>
            </a:r>
          </a:p>
          <a:p>
            <a:pPr lvl="1"/>
            <a:r>
              <a:rPr lang="en-US" altLang="zh-TW" dirty="0"/>
              <a:t>shorter compile time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3844824"/>
            <a:ext cx="5568630" cy="251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Ungroup method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effect as </a:t>
            </a:r>
            <a:r>
              <a:rPr lang="en-US" altLang="zh-TW" dirty="0" err="1"/>
              <a:t>uniquify</a:t>
            </a:r>
            <a:r>
              <a:rPr lang="en-US" altLang="zh-TW" dirty="0"/>
              <a:t> method but it removes hierarchical levels.</a:t>
            </a:r>
          </a:p>
          <a:p>
            <a:r>
              <a:rPr lang="en-US" altLang="zh-TW" dirty="0"/>
              <a:t>Command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ungroup</a:t>
            </a:r>
            <a:r>
              <a:rPr lang="en-US" altLang="zh-TW" dirty="0"/>
              <a:t> </a:t>
            </a:r>
            <a:r>
              <a:rPr lang="en-US" altLang="zh-TW" dirty="0" err="1"/>
              <a:t>cell_list</a:t>
            </a:r>
            <a:endParaRPr lang="en-US" altLang="zh-TW" dirty="0"/>
          </a:p>
          <a:p>
            <a:r>
              <a:rPr lang="en-US" altLang="zh-TW" dirty="0"/>
              <a:t>Pros and cons</a:t>
            </a:r>
          </a:p>
          <a:p>
            <a:pPr lvl="1"/>
            <a:r>
              <a:rPr lang="en-US" altLang="zh-TW" dirty="0"/>
              <a:t>more memory than compile-once-don’t-touch</a:t>
            </a:r>
          </a:p>
          <a:p>
            <a:pPr lvl="1"/>
            <a:r>
              <a:rPr lang="en-US" altLang="zh-TW" dirty="0"/>
              <a:t>longer compile time than compile-once-don’t touch </a:t>
            </a:r>
          </a:p>
          <a:p>
            <a:pPr lvl="1"/>
            <a:r>
              <a:rPr lang="en-US" altLang="zh-TW" dirty="0"/>
              <a:t>better performance</a:t>
            </a:r>
          </a:p>
          <a:p>
            <a:pPr lvl="1"/>
            <a:r>
              <a:rPr lang="en-US" altLang="zh-TW" dirty="0"/>
              <a:t>It removes user-defined design </a:t>
            </a:r>
            <a:r>
              <a:rPr lang="en-US" altLang="zh-TW" dirty="0" err="1"/>
              <a:t>heirarchy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56" y="3919654"/>
            <a:ext cx="3486149" cy="24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39000" y="1905000"/>
            <a:ext cx="26393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Hierarchy in cell is broken.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7. Optimization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7314"/>
            <a:ext cx="10972800" cy="567208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DC performs 3 optimization levels</a:t>
            </a:r>
          </a:p>
          <a:p>
            <a:pPr lvl="1"/>
            <a:r>
              <a:rPr lang="en-US" altLang="zh-TW" dirty="0"/>
              <a:t>Architectural optimization on HDL </a:t>
            </a:r>
            <a:r>
              <a:rPr lang="en-US" altLang="zh-TW" dirty="0" err="1"/>
              <a:t>descrition</a:t>
            </a:r>
            <a:endParaRPr lang="en-US" altLang="zh-TW" dirty="0"/>
          </a:p>
          <a:p>
            <a:pPr lvl="2"/>
            <a:r>
              <a:rPr lang="en-US" altLang="zh-TW" dirty="0"/>
              <a:t>Sharing common expressions</a:t>
            </a:r>
          </a:p>
          <a:p>
            <a:pPr lvl="2"/>
            <a:r>
              <a:rPr lang="en-US" altLang="zh-TW" dirty="0"/>
              <a:t>Sharing resources</a:t>
            </a:r>
          </a:p>
          <a:p>
            <a:pPr lvl="2"/>
            <a:r>
              <a:rPr lang="en-US" altLang="zh-TW" dirty="0"/>
              <a:t>Selecting </a:t>
            </a:r>
            <a:r>
              <a:rPr lang="en-US" altLang="zh-TW" dirty="0" err="1"/>
              <a:t>DesignWare</a:t>
            </a:r>
            <a:r>
              <a:rPr lang="en-US" altLang="zh-TW" dirty="0"/>
              <a:t> implementations</a:t>
            </a:r>
          </a:p>
          <a:p>
            <a:pPr lvl="2"/>
            <a:r>
              <a:rPr lang="en-US" altLang="zh-TW" dirty="0"/>
              <a:t>Reordering operators</a:t>
            </a:r>
          </a:p>
          <a:p>
            <a:pPr lvl="2"/>
            <a:r>
              <a:rPr lang="en-US" altLang="zh-TW" dirty="0"/>
              <a:t>Identifying arithmetic expressions for data-path synthesis (DC-ultra)</a:t>
            </a:r>
          </a:p>
          <a:p>
            <a:pPr lvl="1"/>
            <a:r>
              <a:rPr lang="en-US" altLang="zh-TW" dirty="0"/>
              <a:t>Logic-level optimization on GTECH netlist</a:t>
            </a:r>
          </a:p>
          <a:p>
            <a:pPr lvl="2"/>
            <a:r>
              <a:rPr lang="en-US" altLang="zh-TW" dirty="0"/>
              <a:t>Structuring</a:t>
            </a:r>
          </a:p>
          <a:p>
            <a:pPr lvl="2"/>
            <a:r>
              <a:rPr lang="en-US" altLang="zh-TW" dirty="0"/>
              <a:t>Flattening for conditional logic</a:t>
            </a:r>
          </a:p>
          <a:p>
            <a:pPr lvl="1"/>
            <a:r>
              <a:rPr lang="en-US" altLang="zh-TW" dirty="0"/>
              <a:t>Gate-level optimization on technology-dependent netlist</a:t>
            </a:r>
          </a:p>
          <a:p>
            <a:pPr lvl="2"/>
            <a:r>
              <a:rPr lang="en-US" altLang="zh-TW" dirty="0"/>
              <a:t>Technology mapping</a:t>
            </a:r>
          </a:p>
          <a:p>
            <a:pPr lvl="2"/>
            <a:r>
              <a:rPr lang="en-US" altLang="zh-TW" dirty="0"/>
              <a:t>Delay optimization</a:t>
            </a:r>
          </a:p>
          <a:p>
            <a:pPr lvl="2"/>
            <a:r>
              <a:rPr lang="en-US" altLang="zh-TW" dirty="0"/>
              <a:t>Design rule fixing</a:t>
            </a:r>
          </a:p>
          <a:p>
            <a:pPr lvl="2"/>
            <a:r>
              <a:rPr lang="en-US" altLang="zh-TW" dirty="0"/>
              <a:t>Area optimization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5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compile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Default synthesis algorithm</a:t>
            </a:r>
          </a:p>
          <a:p>
            <a:pPr lvl="1"/>
            <a:r>
              <a:rPr lang="en-US" altLang="zh-TW" dirty="0"/>
              <a:t>command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compile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compile –</a:t>
            </a:r>
            <a:r>
              <a:rPr lang="en-US" altLang="zh-TW" dirty="0" err="1">
                <a:solidFill>
                  <a:srgbClr val="FF0000"/>
                </a:solidFill>
              </a:rPr>
              <a:t>map_effort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median </a:t>
            </a:r>
            <a:r>
              <a:rPr lang="en-US" altLang="zh-TW" dirty="0">
                <a:solidFill>
                  <a:srgbClr val="FF0000"/>
                </a:solidFill>
              </a:rPr>
              <a:t>–</a:t>
            </a:r>
            <a:r>
              <a:rPr lang="en-US" altLang="zh-TW" dirty="0" err="1">
                <a:solidFill>
                  <a:srgbClr val="FF0000"/>
                </a:solidFill>
              </a:rPr>
              <a:t>area_effort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median</a:t>
            </a:r>
          </a:p>
          <a:p>
            <a:r>
              <a:rPr lang="en-US" altLang="zh-TW" dirty="0"/>
              <a:t>Advanced synthesis algorithms</a:t>
            </a:r>
          </a:p>
          <a:p>
            <a:pPr lvl="1"/>
            <a:r>
              <a:rPr lang="en-US" altLang="zh-TW" dirty="0"/>
              <a:t>High-performance designs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compile_ultra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Maximum performance</a:t>
            </a:r>
          </a:p>
          <a:p>
            <a:pPr lvl="1"/>
            <a:r>
              <a:rPr lang="en-US" altLang="zh-TW" dirty="0"/>
              <a:t>Minimum area</a:t>
            </a:r>
          </a:p>
          <a:p>
            <a:pPr lvl="1"/>
            <a:r>
              <a:rPr lang="en-US" altLang="zh-TW" dirty="0"/>
              <a:t>Data path</a:t>
            </a:r>
          </a:p>
          <a:p>
            <a:r>
              <a:rPr lang="en-US" altLang="zh-TW" dirty="0"/>
              <a:t>More information</a:t>
            </a:r>
          </a:p>
          <a:p>
            <a:pPr lvl="1"/>
            <a:r>
              <a:rPr lang="en-US" altLang="zh-TW" dirty="0"/>
              <a:t>Refer to “Design Compiler Optimization Reference Manual”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92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7. Analyze design problems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1872" y="1357313"/>
            <a:ext cx="7688256" cy="5000625"/>
          </a:xfrm>
        </p:spPr>
      </p:pic>
    </p:spTree>
    <p:extLst>
      <p:ext uri="{BB962C8B-B14F-4D97-AF65-F5344CB8AC3E}">
        <p14:creationId xmlns:p14="http://schemas.microsoft.com/office/powerpoint/2010/main" val="23777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Area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Analyzing area</a:t>
            </a:r>
          </a:p>
          <a:p>
            <a:pPr lvl="1"/>
            <a:r>
              <a:rPr lang="en-US" altLang="zh-TW" dirty="0"/>
              <a:t>Combinational area</a:t>
            </a:r>
          </a:p>
          <a:p>
            <a:pPr lvl="1"/>
            <a:r>
              <a:rPr lang="en-US" altLang="zh-TW" dirty="0"/>
              <a:t>Non-combinational area</a:t>
            </a:r>
          </a:p>
          <a:p>
            <a:pPr lvl="1"/>
            <a:r>
              <a:rPr lang="en-US" altLang="zh-TW" dirty="0"/>
              <a:t>Total area</a:t>
            </a:r>
          </a:p>
          <a:p>
            <a:r>
              <a:rPr lang="en-US" altLang="zh-TW" dirty="0"/>
              <a:t>Report for current design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report_area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Report for current design across the hierarchy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report_area</a:t>
            </a:r>
            <a:r>
              <a:rPr lang="en-US" altLang="zh-TW" dirty="0">
                <a:solidFill>
                  <a:srgbClr val="FF0000"/>
                </a:solidFill>
              </a:rPr>
              <a:t> -</a:t>
            </a:r>
            <a:r>
              <a:rPr lang="en-US" altLang="zh-TW" dirty="0" err="1">
                <a:solidFill>
                  <a:srgbClr val="FF0000"/>
                </a:solidFill>
              </a:rPr>
              <a:t>heirarchy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8168" y="744538"/>
            <a:ext cx="3810000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****************************************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Report : area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Design : JBF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Version: B-2008.09-SP2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Date   : Wed Dec 23 20:38:36 2009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****************************************</a:t>
            </a:r>
          </a:p>
          <a:p>
            <a:endParaRPr lang="en-US" altLang="zh-TW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Library(s) Used: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endParaRPr lang="en-US" altLang="zh-TW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Number of ports:              169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Number of nets:             70269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Number of cells:            55211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Number of references:         205</a:t>
            </a:r>
          </a:p>
          <a:p>
            <a:endParaRPr lang="en-US" altLang="zh-TW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Combinational area:       669475.743010</a:t>
            </a:r>
          </a:p>
          <a:p>
            <a:r>
              <a:rPr lang="en-US" altLang="zh-TW" sz="1000" dirty="0" err="1">
                <a:latin typeface="Courier New" pitchFamily="49" charset="0"/>
                <a:cs typeface="Courier New" pitchFamily="49" charset="0"/>
              </a:rPr>
              <a:t>Noncombinational</a:t>
            </a:r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 area:    1593732.288294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Net Interconnect area:    13561542.382202</a:t>
            </a:r>
          </a:p>
          <a:p>
            <a:endParaRPr lang="en-US" altLang="zh-TW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Total cell area:          2263208.031303</a:t>
            </a:r>
          </a:p>
          <a:p>
            <a:r>
              <a:rPr lang="en-US" altLang="zh-TW" sz="1000" dirty="0">
                <a:latin typeface="Courier New" pitchFamily="49" charset="0"/>
                <a:cs typeface="Courier New" pitchFamily="49" charset="0"/>
              </a:rPr>
              <a:t>Total area:               15824750.413506</a:t>
            </a:r>
            <a:endParaRPr lang="zh-TW" alt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report_design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Shows operating conditions, wire load model and mode, timing ranges, internal input and output, and disabled timing arcs.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check_timing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Checks for unconstrained timing paths and clock-gating logic.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report_port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Shows unconstrained input and output ports and port loading.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report_timing_requirements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Shows all timing exceptions set on the design.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report_clock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Checks the clock definition and clock skew information.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report_path_group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Shows all timing path groups in the design.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report_timing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Checks the timing of the design.</a:t>
            </a:r>
          </a:p>
          <a:p>
            <a:pPr lvl="1"/>
            <a:r>
              <a:rPr lang="en-US" altLang="zh-TW" dirty="0"/>
              <a:t>Slack should be 0 or positive.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report_constraint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Checks the design constraints.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report_delay_calculation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Reports the details of a delay arc calculation.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7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redirect command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Dump the result of a command into a file</a:t>
            </a:r>
          </a:p>
          <a:p>
            <a:r>
              <a:rPr lang="en-US" altLang="zh-TW" dirty="0"/>
              <a:t>Command: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redirect</a:t>
            </a:r>
            <a:r>
              <a:rPr lang="en-US" altLang="zh-TW" dirty="0"/>
              <a:t> </a:t>
            </a:r>
            <a:r>
              <a:rPr lang="en-US" altLang="zh-TW" dirty="0" err="1"/>
              <a:t>output_file</a:t>
            </a:r>
            <a:r>
              <a:rPr lang="en-US" altLang="zh-TW" dirty="0"/>
              <a:t> {command}</a:t>
            </a:r>
          </a:p>
          <a:p>
            <a:r>
              <a:rPr lang="en-US" altLang="zh-TW" dirty="0"/>
              <a:t>Ex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redirect</a:t>
            </a:r>
            <a:r>
              <a:rPr lang="en-US" altLang="zh-TW" dirty="0"/>
              <a:t> [format "%</a:t>
            </a:r>
            <a:r>
              <a:rPr lang="en-US" altLang="zh-TW" dirty="0" err="1"/>
              <a:t>s%s</a:t>
            </a:r>
            <a:r>
              <a:rPr lang="en-US" altLang="zh-TW" dirty="0"/>
              <a:t>" $TOP "_</a:t>
            </a:r>
            <a:r>
              <a:rPr lang="en-US" altLang="zh-TW" dirty="0" err="1"/>
              <a:t>syn_area.rpt</a:t>
            </a:r>
            <a:r>
              <a:rPr lang="en-US" altLang="zh-TW" dirty="0"/>
              <a:t>"]{</a:t>
            </a:r>
            <a:r>
              <a:rPr lang="en-US" altLang="zh-TW" dirty="0" err="1">
                <a:solidFill>
                  <a:srgbClr val="FF0000"/>
                </a:solidFill>
              </a:rPr>
              <a:t>report_area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4724401"/>
            <a:ext cx="8915400" cy="130420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redirect [format "%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 "REPORT/" $TOP "_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syn_min_timing.rpt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"] { 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report_timing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-delay min -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max_paths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10 }</a:t>
            </a:r>
          </a:p>
          <a:p>
            <a:pPr>
              <a:lnSpc>
                <a:spcPct val="150000"/>
              </a:lnSpc>
            </a:pP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redirect [format "%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 "REPORT/" $TOP "_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syn_max_timing.rpt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"] { 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report_timing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-delay max -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max_paths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10 }</a:t>
            </a:r>
          </a:p>
          <a:p>
            <a:pPr>
              <a:lnSpc>
                <a:spcPct val="150000"/>
              </a:lnSpc>
            </a:pP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redirect [format "%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 "REPORT/" $TOP "_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syn_area.rpt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"] { 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report_area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redirect [format "%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  "REPORT/" $TOP "_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syn_constraint.rpt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"] { 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report_constraint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all_violators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-verbose }</a:t>
            </a:r>
          </a:p>
          <a:p>
            <a:pPr>
              <a:lnSpc>
                <a:spcPct val="150000"/>
              </a:lnSpc>
            </a:pP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redirect [format "%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s%s%s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  "REPORT/" $TOP "_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syn_resources.rpt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"] { </a:t>
            </a:r>
            <a:r>
              <a:rPr lang="en-US" altLang="zh-TW" sz="1050" dirty="0" err="1">
                <a:latin typeface="Courier New" pitchFamily="49" charset="0"/>
                <a:cs typeface="Courier New" pitchFamily="49" charset="0"/>
              </a:rPr>
              <a:t>report_resources</a:t>
            </a:r>
            <a:r>
              <a:rPr lang="en-US" altLang="zh-TW" sz="1050" dirty="0">
                <a:latin typeface="Courier New" pitchFamily="49" charset="0"/>
                <a:cs typeface="Courier New" pitchFamily="49" charset="0"/>
              </a:rPr>
              <a:t> -hierarchy }</a:t>
            </a:r>
            <a:endParaRPr lang="zh-TW" alt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Two-Level Logic Optimization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Two-level logic representations</a:t>
            </a:r>
          </a:p>
          <a:p>
            <a:pPr lvl="1"/>
            <a:r>
              <a:rPr lang="en-US" altLang="zh-TW" dirty="0"/>
              <a:t>Sum-of-product form</a:t>
            </a:r>
          </a:p>
          <a:p>
            <a:pPr lvl="1"/>
            <a:r>
              <a:rPr lang="en-US" altLang="zh-TW" dirty="0"/>
              <a:t>Product-of-sum form</a:t>
            </a:r>
          </a:p>
          <a:p>
            <a:r>
              <a:rPr lang="en-US" altLang="zh-TW" dirty="0"/>
              <a:t>Two-level logic optimization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Key technique </a:t>
            </a:r>
            <a:r>
              <a:rPr lang="en-US" altLang="zh-TW" dirty="0"/>
              <a:t>in logic optimization</a:t>
            </a:r>
          </a:p>
          <a:p>
            <a:pPr lvl="1"/>
            <a:r>
              <a:rPr lang="en-US" altLang="zh-TW" dirty="0"/>
              <a:t>Many efficient algorithms to find a near minimal representation in a practical amount of time</a:t>
            </a:r>
          </a:p>
          <a:p>
            <a:pPr lvl="1"/>
            <a:r>
              <a:rPr lang="en-US" altLang="zh-TW" dirty="0"/>
              <a:t>In commercial use for many years</a:t>
            </a:r>
          </a:p>
          <a:p>
            <a:pPr lvl="1"/>
            <a:r>
              <a:rPr lang="en-US" altLang="zh-TW" dirty="0"/>
              <a:t>Minimization criteria: </a:t>
            </a:r>
            <a:r>
              <a:rPr lang="en-US" altLang="zh-TW" dirty="0">
                <a:solidFill>
                  <a:srgbClr val="FF0000"/>
                </a:solidFill>
              </a:rPr>
              <a:t>number of product terms</a:t>
            </a:r>
          </a:p>
          <a:p>
            <a:r>
              <a:rPr lang="en-US" altLang="zh-TW" sz="2400" dirty="0"/>
              <a:t>Example:	F = XYZ + XYZ + XYZ + XYZ+XYYZ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512466" y="6246626"/>
            <a:ext cx="184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400" dirty="0"/>
              <a:t>F = XY + YZ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3503066" y="5795777"/>
            <a:ext cx="420688" cy="3460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grpSp>
        <p:nvGrpSpPr>
          <p:cNvPr id="5" name="群組 4"/>
          <p:cNvGrpSpPr/>
          <p:nvPr/>
        </p:nvGrpSpPr>
        <p:grpSpPr>
          <a:xfrm>
            <a:off x="4223792" y="5346513"/>
            <a:ext cx="3078187" cy="0"/>
            <a:chOff x="4223792" y="5346513"/>
            <a:chExt cx="3078187" cy="0"/>
          </a:xfrm>
        </p:grpSpPr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 flipV="1">
              <a:off x="4223792" y="5346513"/>
              <a:ext cx="225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 flipV="1">
              <a:off x="4493666" y="5346513"/>
              <a:ext cx="179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flipV="1">
              <a:off x="5168355" y="5346513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V="1">
              <a:off x="5887492" y="5346513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 flipV="1">
              <a:off x="7032104" y="5346513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48" name="Line 11"/>
          <p:cNvSpPr>
            <a:spLocks noChangeShapeType="1"/>
          </p:cNvSpPr>
          <p:nvPr/>
        </p:nvSpPr>
        <p:spPr bwMode="auto">
          <a:xfrm flipV="1">
            <a:off x="3323680" y="6291076"/>
            <a:ext cx="223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  <p:bldP spid="14341" grpId="0"/>
      <p:bldP spid="14342" grpId="0" animBg="1"/>
      <p:bldP spid="1434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8. Change naming rule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Change naming rule in netlist to </a:t>
            </a:r>
            <a:r>
              <a:rPr lang="en-US" altLang="zh-TW" dirty="0">
                <a:solidFill>
                  <a:srgbClr val="FF0000"/>
                </a:solidFill>
              </a:rPr>
              <a:t>avoid confliction in APR.</a:t>
            </a:r>
          </a:p>
          <a:p>
            <a:r>
              <a:rPr lang="en-US" altLang="zh-TW" dirty="0"/>
              <a:t>Variables</a:t>
            </a:r>
          </a:p>
          <a:p>
            <a:pPr lvl="1"/>
            <a:r>
              <a:rPr lang="en-US" altLang="zh-TW" dirty="0" err="1"/>
              <a:t>bus_inferface_sytle</a:t>
            </a:r>
            <a:endParaRPr lang="en-US" altLang="zh-TW" dirty="0"/>
          </a:p>
          <a:p>
            <a:pPr lvl="2"/>
            <a:r>
              <a:rPr lang="en-US" altLang="zh-TW" dirty="0"/>
              <a:t>individual bits of bus</a:t>
            </a:r>
          </a:p>
          <a:p>
            <a:pPr lvl="1"/>
            <a:r>
              <a:rPr lang="en-US" altLang="zh-TW" dirty="0" err="1"/>
              <a:t>bus_naming_style</a:t>
            </a:r>
            <a:endParaRPr lang="en-US" altLang="zh-TW" dirty="0"/>
          </a:p>
          <a:p>
            <a:pPr lvl="2"/>
            <a:r>
              <a:rPr lang="en-US" altLang="zh-TW" dirty="0"/>
              <a:t>individual port member, net member, or cell instance</a:t>
            </a:r>
          </a:p>
          <a:p>
            <a:pPr lvl="1"/>
            <a:r>
              <a:rPr lang="en-US" altLang="zh-TW" dirty="0" err="1"/>
              <a:t>hdlout_internal_busses</a:t>
            </a:r>
            <a:endParaRPr lang="en-US" altLang="zh-TW" dirty="0"/>
          </a:p>
          <a:p>
            <a:pPr lvl="2"/>
            <a:r>
              <a:rPr lang="en-US" altLang="zh-TW" dirty="0"/>
              <a:t>internal bused nets by parsing the names of the nets.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334001"/>
            <a:ext cx="8686800" cy="8309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bus_inference_style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{%s[%d]}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bus_naming_style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{%s[%d]}</a:t>
            </a:r>
          </a:p>
          <a:p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hdlout_internal_busses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8785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Change naming rule (cont.)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7315"/>
            <a:ext cx="10972800" cy="365586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change_name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Changes the names of ports, cells, and nets in a design.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-hierarchy</a:t>
            </a:r>
            <a:r>
              <a:rPr lang="en-US" altLang="zh-TW" dirty="0"/>
              <a:t>: all names in the design hierarchy are to be modified.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-rule </a:t>
            </a:r>
            <a:r>
              <a:rPr lang="en-US" altLang="zh-TW" dirty="0" err="1">
                <a:solidFill>
                  <a:srgbClr val="FF0000"/>
                </a:solidFill>
              </a:rPr>
              <a:t>verilog</a:t>
            </a:r>
            <a:r>
              <a:rPr lang="en-US" altLang="zh-TW" dirty="0"/>
              <a:t>: </a:t>
            </a:r>
            <a:r>
              <a:rPr lang="en-US" altLang="zh-TW" dirty="0" err="1"/>
              <a:t>bulit</a:t>
            </a:r>
            <a:r>
              <a:rPr lang="en-US" altLang="zh-TW" dirty="0"/>
              <a:t>-in </a:t>
            </a:r>
            <a:r>
              <a:rPr lang="en-US" altLang="zh-TW" dirty="0" err="1"/>
              <a:t>verilog</a:t>
            </a:r>
            <a:r>
              <a:rPr lang="en-US" altLang="zh-TW" dirty="0"/>
              <a:t> naming rules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-rule </a:t>
            </a:r>
            <a:r>
              <a:rPr lang="en-US" altLang="zh-TW" dirty="0" err="1"/>
              <a:t>name_rule</a:t>
            </a:r>
            <a:r>
              <a:rPr lang="en-US" altLang="zh-TW" dirty="0"/>
              <a:t>: user-defined naming rules  </a:t>
            </a:r>
          </a:p>
          <a:p>
            <a:r>
              <a:rPr lang="en-US" altLang="zh-TW" dirty="0" err="1"/>
              <a:t>define_name_rules</a:t>
            </a:r>
            <a:r>
              <a:rPr lang="en-US" altLang="zh-TW" dirty="0"/>
              <a:t> object …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-allowed</a:t>
            </a:r>
            <a:r>
              <a:rPr lang="en-US" altLang="zh-TW" dirty="0"/>
              <a:t>: allowed </a:t>
            </a:r>
            <a:r>
              <a:rPr lang="en-US" altLang="zh-TW" dirty="0" err="1"/>
              <a:t>charaters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max_length</a:t>
            </a:r>
            <a:r>
              <a:rPr lang="en-US" altLang="zh-TW" dirty="0"/>
              <a:t>: allowed max length of name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-map</a:t>
            </a:r>
            <a:r>
              <a:rPr lang="en-US" altLang="zh-TW" dirty="0"/>
              <a:t>: replace string in name</a:t>
            </a:r>
          </a:p>
          <a:p>
            <a:pPr lvl="2"/>
            <a:r>
              <a:rPr lang="en-US" altLang="zh-TW" dirty="0"/>
              <a:t>Ex: replace \*cell*\ by cell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5092006"/>
            <a:ext cx="8915400" cy="138499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change_names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-hierarchy -rule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verilog</a:t>
            </a: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define_name_rules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name_rule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-allowed {a-z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A-Z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0-9 _} -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255 -type cell</a:t>
            </a:r>
          </a:p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define_name_rules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name_rule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-allowed {a-z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A-Z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0-9 _[]} -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max_length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255 -type net</a:t>
            </a:r>
          </a:p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define_name_rules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name_rule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-map {{"\*cell\*", "cell"}}</a:t>
            </a:r>
          </a:p>
          <a:p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change_names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-hierarchy -rules </a:t>
            </a:r>
            <a:r>
              <a:rPr lang="en-US" altLang="zh-TW" sz="1400" dirty="0" err="1">
                <a:latin typeface="Courier New" pitchFamily="49" charset="0"/>
                <a:cs typeface="Courier New" pitchFamily="49" charset="0"/>
              </a:rPr>
              <a:t>name_rule</a:t>
            </a:r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02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9. Save design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database (.</a:t>
            </a:r>
            <a:r>
              <a:rPr lang="en-US" altLang="zh-TW" dirty="0" err="1"/>
              <a:t>db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>
                <a:solidFill>
                  <a:srgbClr val="FF0000"/>
                </a:solidFill>
              </a:rPr>
              <a:t>write –hierarchy –format</a:t>
            </a:r>
            <a:r>
              <a:rPr lang="en-US" altLang="zh-TW" dirty="0"/>
              <a:t>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–output </a:t>
            </a:r>
            <a:r>
              <a:rPr lang="en-US" altLang="zh-TW" dirty="0" err="1"/>
              <a:t>file.db</a:t>
            </a:r>
            <a:endParaRPr lang="en-US" altLang="zh-TW" dirty="0"/>
          </a:p>
          <a:p>
            <a:r>
              <a:rPr lang="en-US" altLang="zh-TW" dirty="0"/>
              <a:t>netlist (.v)</a:t>
            </a:r>
          </a:p>
          <a:p>
            <a:pPr lvl="1"/>
            <a:r>
              <a:rPr lang="en-US" altLang="zh-TW" dirty="0"/>
              <a:t>IEEE standard Verilog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>
                <a:solidFill>
                  <a:srgbClr val="FF0000"/>
                </a:solidFill>
              </a:rPr>
              <a:t>write –hierarchy –format </a:t>
            </a:r>
            <a:r>
              <a:rPr lang="en-US" altLang="zh-TW" dirty="0" err="1"/>
              <a:t>verilog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–output </a:t>
            </a:r>
            <a:r>
              <a:rPr lang="en-US" altLang="zh-TW" dirty="0" err="1"/>
              <a:t>file.v</a:t>
            </a:r>
            <a:endParaRPr lang="en-US" altLang="zh-TW" dirty="0"/>
          </a:p>
          <a:p>
            <a:r>
              <a:rPr lang="en-US" altLang="zh-TW" dirty="0"/>
              <a:t>standard delay format (.</a:t>
            </a:r>
            <a:r>
              <a:rPr lang="en-US" altLang="zh-TW" dirty="0" err="1"/>
              <a:t>sdf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Delay model for gate-level simulation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write_sdf</a:t>
            </a:r>
            <a:r>
              <a:rPr lang="en-US" altLang="zh-TW" dirty="0">
                <a:solidFill>
                  <a:srgbClr val="FF0000"/>
                </a:solidFill>
              </a:rPr>
              <a:t> –context </a:t>
            </a:r>
            <a:r>
              <a:rPr lang="en-US" altLang="zh-TW" dirty="0" err="1"/>
              <a:t>verilog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–version </a:t>
            </a:r>
            <a:r>
              <a:rPr lang="en-US" altLang="zh-TW" dirty="0"/>
              <a:t>1.0 </a:t>
            </a:r>
            <a:r>
              <a:rPr lang="en-US" altLang="zh-TW" dirty="0" err="1"/>
              <a:t>file.sdf</a:t>
            </a:r>
            <a:endParaRPr lang="en-US" altLang="zh-TW" dirty="0"/>
          </a:p>
          <a:p>
            <a:r>
              <a:rPr lang="en-US" altLang="zh-TW" dirty="0"/>
              <a:t>standard parasitic extraction format(.</a:t>
            </a:r>
            <a:r>
              <a:rPr lang="en-US" altLang="zh-TW" dirty="0" err="1"/>
              <a:t>spef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Netlist with RC information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write_parasitics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–format </a:t>
            </a:r>
            <a:r>
              <a:rPr lang="en-US" altLang="zh-TW" dirty="0"/>
              <a:t>reduced </a:t>
            </a:r>
            <a:r>
              <a:rPr lang="en-US" altLang="zh-TW" dirty="0">
                <a:solidFill>
                  <a:srgbClr val="FF0000"/>
                </a:solidFill>
              </a:rPr>
              <a:t>–output </a:t>
            </a:r>
            <a:r>
              <a:rPr lang="en-US" altLang="zh-TW" dirty="0" err="1"/>
              <a:t>file.spef</a:t>
            </a:r>
            <a:endParaRPr lang="en-US" altLang="zh-TW" dirty="0"/>
          </a:p>
          <a:p>
            <a:pPr lvl="1"/>
            <a:r>
              <a:rPr lang="en-US" altLang="zh-TW" dirty="0"/>
              <a:t>-format reduced: one resistance and one capacitance for net model </a:t>
            </a:r>
          </a:p>
          <a:p>
            <a:r>
              <a:rPr lang="en-US" altLang="zh-TW" dirty="0"/>
              <a:t>Synopsys design constraints (.</a:t>
            </a:r>
            <a:r>
              <a:rPr lang="en-US" altLang="zh-TW" dirty="0" err="1"/>
              <a:t>sdc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Command: </a:t>
            </a:r>
            <a:r>
              <a:rPr lang="en-US" altLang="zh-TW" dirty="0" err="1">
                <a:solidFill>
                  <a:srgbClr val="FF0000"/>
                </a:solidFill>
              </a:rPr>
              <a:t>write_sdc</a:t>
            </a:r>
            <a:r>
              <a:rPr lang="en-US" altLang="zh-TW" dirty="0"/>
              <a:t> </a:t>
            </a:r>
            <a:r>
              <a:rPr lang="en-US" altLang="zh-TW" dirty="0" err="1"/>
              <a:t>file.sdc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0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Gate-level simulation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Command</a:t>
            </a:r>
          </a:p>
          <a:p>
            <a:pPr lvl="1"/>
            <a:r>
              <a:rPr lang="en-US" altLang="zh-TW"/>
              <a:t>ncverilog testbench –v tech_model.v +access+r</a:t>
            </a:r>
          </a:p>
          <a:p>
            <a:pPr lvl="1"/>
            <a:r>
              <a:rPr lang="en-US" altLang="zh-TW"/>
              <a:t>tech_model.v</a:t>
            </a:r>
          </a:p>
          <a:p>
            <a:pPr lvl="2"/>
            <a:r>
              <a:rPr lang="en-US" altLang="zh-TW"/>
              <a:t>Path: /CAD/UMC0090/UMC90_CELL/UMC90_CELL/SP_RVT_C05/verilog</a:t>
            </a:r>
          </a:p>
          <a:p>
            <a:pPr lvl="2"/>
            <a:r>
              <a:rPr lang="en-US" altLang="zh-TW"/>
              <a:t>File: l90sprvt.v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4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Multi-Level Logic Optimization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Transforms a combinational circuit to meet performance or area constraints</a:t>
            </a:r>
          </a:p>
          <a:p>
            <a:pPr lvl="1"/>
            <a:r>
              <a:rPr lang="en-US" altLang="zh-TW" dirty="0"/>
              <a:t>Two-level minimization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Common factors </a:t>
            </a:r>
            <a:r>
              <a:rPr lang="en-US" altLang="zh-TW" dirty="0"/>
              <a:t>or kernel extraction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Common expression </a:t>
            </a:r>
            <a:r>
              <a:rPr lang="en-US" altLang="zh-TW" dirty="0"/>
              <a:t>re-</a:t>
            </a:r>
            <a:r>
              <a:rPr lang="en-US" altLang="zh-TW" dirty="0" err="1"/>
              <a:t>subsitution</a:t>
            </a:r>
            <a:endParaRPr lang="en-US" altLang="zh-TW" dirty="0"/>
          </a:p>
          <a:p>
            <a:r>
              <a:rPr lang="en-US" altLang="zh-TW" dirty="0"/>
              <a:t>In commercial use for many years</a:t>
            </a:r>
          </a:p>
          <a:p>
            <a:r>
              <a:rPr lang="en-US" altLang="zh-TW" dirty="0"/>
              <a:t>Example: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270126" y="4778376"/>
            <a:ext cx="422583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/>
              <a:t>f1 = abcd + abce +abcd + abcd +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/>
              <a:t>        ac + cdf + abcde + abcdf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/>
              <a:t>f2 = bdg + bdfg + bdg + bdeg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310439" y="4778376"/>
            <a:ext cx="3142207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FF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 dirty="0"/>
              <a:t>f1 = c (a + x) + </a:t>
            </a:r>
            <a:r>
              <a:rPr kumimoji="0" lang="en-US" altLang="zh-TW" sz="2400" dirty="0" err="1"/>
              <a:t>acx</a:t>
            </a:r>
            <a:endParaRPr kumimoji="0" lang="en-US" altLang="zh-TW" sz="2400" dirty="0"/>
          </a:p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 dirty="0"/>
              <a:t>f2 = </a:t>
            </a:r>
            <a:r>
              <a:rPr kumimoji="0" lang="en-US" altLang="zh-TW" sz="2400" dirty="0" err="1"/>
              <a:t>gx</a:t>
            </a:r>
            <a:endParaRPr kumimoji="0" lang="en-US" altLang="zh-TW" sz="2400" dirty="0"/>
          </a:p>
          <a:p>
            <a:pPr>
              <a:spcBef>
                <a:spcPct val="10000"/>
              </a:spcBef>
              <a:buFontTx/>
              <a:buNone/>
            </a:pPr>
            <a:r>
              <a:rPr kumimoji="0" lang="en-US" altLang="zh-TW" sz="2400" dirty="0"/>
              <a:t> </a:t>
            </a:r>
            <a:r>
              <a:rPr kumimoji="0" lang="en-US" altLang="zh-TW" sz="2400" dirty="0">
                <a:solidFill>
                  <a:srgbClr val="FF0000"/>
                </a:solidFill>
              </a:rPr>
              <a:t>x = d (b + f) + d (b + e)</a:t>
            </a: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6591300" y="5184776"/>
            <a:ext cx="584200" cy="404813"/>
          </a:xfrm>
          <a:prstGeom prst="rightArrow">
            <a:avLst>
              <a:gd name="adj1" fmla="val 50000"/>
              <a:gd name="adj2" fmla="val 36078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中黑體" pitchFamily="49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2000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4743450" y="4826000"/>
            <a:ext cx="179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5060950" y="4824413"/>
            <a:ext cx="179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5646739" y="4824413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5826125" y="4824413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6005514" y="4824413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4700589" y="5229225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4881564" y="5229225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4521200" y="5229225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>
            <a:off x="5421314" y="5229225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5600700" y="5229225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>
            <a:off x="5916614" y="5229225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3" name="Line 18"/>
          <p:cNvSpPr>
            <a:spLocks noChangeShapeType="1"/>
          </p:cNvSpPr>
          <p:nvPr/>
        </p:nvSpPr>
        <p:spPr bwMode="auto">
          <a:xfrm>
            <a:off x="2946400" y="5273675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3709989" y="5634038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4565650" y="5634038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6" name="Line 21"/>
          <p:cNvSpPr>
            <a:spLocks noChangeShapeType="1"/>
          </p:cNvSpPr>
          <p:nvPr/>
        </p:nvSpPr>
        <p:spPr bwMode="auto">
          <a:xfrm>
            <a:off x="4746625" y="5634038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7" name="Line 22"/>
          <p:cNvSpPr>
            <a:spLocks noChangeShapeType="1"/>
          </p:cNvSpPr>
          <p:nvPr/>
        </p:nvSpPr>
        <p:spPr bwMode="auto">
          <a:xfrm>
            <a:off x="5556250" y="5634038"/>
            <a:ext cx="134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9291639" y="5634038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9605964" y="5634038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9471025" y="4868863"/>
            <a:ext cx="904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9605964" y="4868863"/>
            <a:ext cx="136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2" name="Line 27"/>
          <p:cNvSpPr>
            <a:spLocks noChangeShapeType="1"/>
          </p:cNvSpPr>
          <p:nvPr/>
        </p:nvSpPr>
        <p:spPr bwMode="auto">
          <a:xfrm>
            <a:off x="8301039" y="4868863"/>
            <a:ext cx="134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Technology Mapping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Goal: translation of a technology independent representation (e.g. Boolean networks) of </a:t>
            </a:r>
            <a:r>
              <a:rPr lang="en-US" altLang="zh-TW" dirty="0">
                <a:solidFill>
                  <a:srgbClr val="FF0000"/>
                </a:solidFill>
              </a:rPr>
              <a:t>a circuit into a circuit in a given technology </a:t>
            </a:r>
            <a:r>
              <a:rPr lang="en-US" altLang="zh-TW" dirty="0"/>
              <a:t>(e.g. standard cells) </a:t>
            </a:r>
            <a:r>
              <a:rPr lang="en-US" altLang="zh-TW" dirty="0">
                <a:solidFill>
                  <a:srgbClr val="FF0000"/>
                </a:solidFill>
              </a:rPr>
              <a:t>with optimal cost</a:t>
            </a:r>
          </a:p>
          <a:p>
            <a:r>
              <a:rPr lang="en-US" altLang="zh-TW" dirty="0"/>
              <a:t>Optimization criteria:</a:t>
            </a:r>
          </a:p>
          <a:p>
            <a:pPr lvl="1"/>
            <a:r>
              <a:rPr lang="en-US" altLang="zh-TW" dirty="0"/>
              <a:t>Minimum area</a:t>
            </a:r>
          </a:p>
          <a:p>
            <a:pPr lvl="1"/>
            <a:r>
              <a:rPr lang="en-US" altLang="zh-TW" dirty="0"/>
              <a:t>Minimum delay</a:t>
            </a:r>
          </a:p>
          <a:p>
            <a:pPr lvl="1"/>
            <a:r>
              <a:rPr lang="en-US" altLang="zh-TW" dirty="0"/>
              <a:t>Meeting specified timing constraints</a:t>
            </a:r>
          </a:p>
          <a:p>
            <a:pPr lvl="1"/>
            <a:r>
              <a:rPr lang="en-US" altLang="zh-TW" dirty="0"/>
              <a:t>Meeting specified timing constraints with minimum area</a:t>
            </a:r>
          </a:p>
          <a:p>
            <a:r>
              <a:rPr lang="en-US" altLang="zh-TW" dirty="0"/>
              <a:t>Usage:</a:t>
            </a:r>
          </a:p>
          <a:p>
            <a:pPr lvl="1"/>
            <a:r>
              <a:rPr lang="en-US" altLang="zh-TW" dirty="0"/>
              <a:t>Technology mapping after technology independent logic optimization</a:t>
            </a:r>
          </a:p>
          <a:p>
            <a:pPr lvl="1"/>
            <a:r>
              <a:rPr lang="en-US" altLang="zh-TW" dirty="0"/>
              <a:t>Technology translation</a:t>
            </a:r>
          </a:p>
        </p:txBody>
      </p:sp>
    </p:spTree>
    <p:extLst>
      <p:ext uri="{BB962C8B-B14F-4D97-AF65-F5344CB8AC3E}">
        <p14:creationId xmlns:p14="http://schemas.microsoft.com/office/powerpoint/2010/main" val="17906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Timing Optimization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is always a </a:t>
            </a:r>
            <a:r>
              <a:rPr lang="en-US" altLang="zh-TW" dirty="0">
                <a:solidFill>
                  <a:srgbClr val="FF0000"/>
                </a:solidFill>
              </a:rPr>
              <a:t>trade-off</a:t>
            </a:r>
            <a:r>
              <a:rPr lang="en-US" altLang="zh-TW" dirty="0"/>
              <a:t> between area and delay</a:t>
            </a:r>
          </a:p>
          <a:p>
            <a:r>
              <a:rPr lang="en-US" altLang="zh-TW" dirty="0"/>
              <a:t>Optimize timing to meet delay spec. with minimum area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900363" y="2979739"/>
          <a:ext cx="693896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29033" imgH="2095500" progId="Visio.Drawing.4">
                  <p:embed/>
                </p:oleObj>
              </mc:Choice>
              <mc:Fallback>
                <p:oleObj name="VISIO" r:id="rId3" imgW="4029033" imgH="209550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2979739"/>
                        <a:ext cx="6938962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5445</TotalTime>
  <Words>4359</Words>
  <Application>Microsoft Office PowerPoint</Application>
  <PresentationFormat>寬螢幕</PresentationFormat>
  <Paragraphs>770</Paragraphs>
  <Slides>63</Slides>
  <Notes>20</Notes>
  <HiddenSlides>17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63</vt:i4>
      </vt:variant>
    </vt:vector>
  </HeadingPairs>
  <TitlesOfParts>
    <vt:vector size="76" baseType="lpstr">
      <vt:lpstr>(使用中文字型)</vt:lpstr>
      <vt:lpstr>Arial Unicode MS</vt:lpstr>
      <vt:lpstr>新細明體</vt:lpstr>
      <vt:lpstr>Arial</vt:lpstr>
      <vt:lpstr>Arial Narrow</vt:lpstr>
      <vt:lpstr>Calibri</vt:lpstr>
      <vt:lpstr>Courier New</vt:lpstr>
      <vt:lpstr>Symbol</vt:lpstr>
      <vt:lpstr>Times New Roman</vt:lpstr>
      <vt:lpstr>佈景主題1</vt:lpstr>
      <vt:lpstr>VISIO</vt:lpstr>
      <vt:lpstr>Visio.Drawing.5</vt:lpstr>
      <vt:lpstr>文件</vt:lpstr>
      <vt:lpstr>Digital Circuits and Systems Lecture 10 Synthesis</vt:lpstr>
      <vt:lpstr>Synthesis overview</vt:lpstr>
      <vt:lpstr>HDL-Based Design Flow</vt:lpstr>
      <vt:lpstr>Levels of Design</vt:lpstr>
      <vt:lpstr>Register Transfer Level Synthesis</vt:lpstr>
      <vt:lpstr>Two-Level Logic Optimization</vt:lpstr>
      <vt:lpstr>Multi-Level Logic Optimization</vt:lpstr>
      <vt:lpstr>Technology Mapping</vt:lpstr>
      <vt:lpstr>Timing Optimization</vt:lpstr>
      <vt:lpstr>RTL Synthesis</vt:lpstr>
      <vt:lpstr>Domain Translation</vt:lpstr>
      <vt:lpstr>Combinational Circuit Generation</vt:lpstr>
      <vt:lpstr>Special Element Inferences</vt:lpstr>
      <vt:lpstr>Typical Latch Inference</vt:lpstr>
      <vt:lpstr>Typical Latch Inference</vt:lpstr>
      <vt:lpstr>Terminology</vt:lpstr>
      <vt:lpstr>Typical Flip-Flop Inference on Simple Clocked Statements</vt:lpstr>
      <vt:lpstr>Typical Flip-flop Inference on Complex Clocked Statements</vt:lpstr>
      <vt:lpstr>Typical Flip-flop Inference on Complex Clocked Statements</vt:lpstr>
      <vt:lpstr>Typical Flip-flop Inference on Complex Clocked Statements</vt:lpstr>
      <vt:lpstr>Typical Tri-state Buffer Inference</vt:lpstr>
      <vt:lpstr>Synthesis Scripts</vt:lpstr>
      <vt:lpstr>Synthesis in design flow</vt:lpstr>
      <vt:lpstr>Data flow in Design Compiler</vt:lpstr>
      <vt:lpstr>Introduction to Design Compiler</vt:lpstr>
      <vt:lpstr>Synthesis Script in DC</vt:lpstr>
      <vt:lpstr>Flow</vt:lpstr>
      <vt:lpstr>1. Specify library</vt:lpstr>
      <vt:lpstr>Related libraries in our Lab</vt:lpstr>
      <vt:lpstr>Set max/min libraray</vt:lpstr>
      <vt:lpstr>2. Read design</vt:lpstr>
      <vt:lpstr>Set current design</vt:lpstr>
      <vt:lpstr>Link design</vt:lpstr>
      <vt:lpstr>3. Create clock</vt:lpstr>
      <vt:lpstr>Clock network effects</vt:lpstr>
      <vt:lpstr>Clock latency: network latency</vt:lpstr>
      <vt:lpstr>Clock latency: source latency</vt:lpstr>
      <vt:lpstr>Clock uncertainty</vt:lpstr>
      <vt:lpstr>Clock transition time</vt:lpstr>
      <vt:lpstr>4. Define design environment</vt:lpstr>
      <vt:lpstr>Operating condition</vt:lpstr>
      <vt:lpstr>Wire load model</vt:lpstr>
      <vt:lpstr>Wire load mode (cont.)</vt:lpstr>
      <vt:lpstr>Concept of transition time, drive strength</vt:lpstr>
      <vt:lpstr>System interface</vt:lpstr>
      <vt:lpstr>System interface: input/output port</vt:lpstr>
      <vt:lpstr>5. Set design constraints</vt:lpstr>
      <vt:lpstr>Design rule constraints</vt:lpstr>
      <vt:lpstr>Optimization constraints</vt:lpstr>
      <vt:lpstr>6. Select compile strategy</vt:lpstr>
      <vt:lpstr>Uniquify method</vt:lpstr>
      <vt:lpstr>Compile-once-don’t touch method</vt:lpstr>
      <vt:lpstr>Ungroup method</vt:lpstr>
      <vt:lpstr>7. Optimization</vt:lpstr>
      <vt:lpstr>compile</vt:lpstr>
      <vt:lpstr>7. Analyze design problems</vt:lpstr>
      <vt:lpstr>Area</vt:lpstr>
      <vt:lpstr>Timing</vt:lpstr>
      <vt:lpstr>redirect command</vt:lpstr>
      <vt:lpstr>8. Change naming rule</vt:lpstr>
      <vt:lpstr>Change naming rule (cont.)</vt:lpstr>
      <vt:lpstr>9. Save design</vt:lpstr>
      <vt:lpstr>Gate-level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120</cp:revision>
  <dcterms:created xsi:type="dcterms:W3CDTF">2009-12-14T10:41:03Z</dcterms:created>
  <dcterms:modified xsi:type="dcterms:W3CDTF">2024-02-17T02:32:57Z</dcterms:modified>
</cp:coreProperties>
</file>