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6" r:id="rId2"/>
    <p:sldId id="261" r:id="rId3"/>
    <p:sldId id="29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300" r:id="rId15"/>
    <p:sldId id="301" r:id="rId16"/>
    <p:sldId id="302" r:id="rId17"/>
    <p:sldId id="303" r:id="rId18"/>
    <p:sldId id="298" r:id="rId19"/>
    <p:sldId id="299" r:id="rId20"/>
    <p:sldId id="276" r:id="rId21"/>
    <p:sldId id="277" r:id="rId22"/>
    <p:sldId id="278" r:id="rId23"/>
    <p:sldId id="279" r:id="rId24"/>
    <p:sldId id="280" r:id="rId25"/>
    <p:sldId id="305" r:id="rId26"/>
    <p:sldId id="281" r:id="rId27"/>
    <p:sldId id="282" r:id="rId28"/>
    <p:sldId id="306" r:id="rId29"/>
    <p:sldId id="307" r:id="rId30"/>
    <p:sldId id="308" r:id="rId31"/>
    <p:sldId id="283" r:id="rId32"/>
    <p:sldId id="284" r:id="rId33"/>
    <p:sldId id="30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89529" autoAdjust="0"/>
  </p:normalViewPr>
  <p:slideViewPr>
    <p:cSldViewPr>
      <p:cViewPr varScale="1">
        <p:scale>
          <a:sx n="104" d="100"/>
          <a:sy n="104" d="100"/>
        </p:scale>
        <p:origin x="69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477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4563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5C551D90-FA75-4FED-A4FB-66D239FB020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386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64811C80-BF03-4F87-B093-86975C3AF28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28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490AAFE-D025-4627-B8E0-C9878F68FBA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567965DF-7F9F-4DA2-A151-E937E29D338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374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8210FF7-626C-48FB-AD0D-AB5464E7C656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5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C0EFB46-96C9-48E9-8F5B-6775E25B988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ROM address = {state, input}</a:t>
            </a:r>
          </a:p>
          <a:p>
            <a:r>
              <a:rPr lang="en-US" altLang="zh-TW" dirty="0"/>
              <a:t>ROM data = {next state, output}</a:t>
            </a:r>
            <a:endParaRPr lang="zh-TW" altLang="en-US" dirty="0"/>
          </a:p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200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992169E-41CC-4EA7-97E1-F2D848B7CF4E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5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E478B4B1-0C89-478B-95D4-FF579DF9130E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Brinst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[2]: decide to branch or not</a:t>
            </a:r>
          </a:p>
          <a:p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Brinst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[1]: east-west car</a:t>
            </a:r>
          </a:p>
          <a:p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Brinst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[0]: left-turn car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Branch instruction bits 0 and 1 select whether we test input bits 0 or 1 (or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either). Branch instruction bit 2 controls the polarity of the test. If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brinst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[2]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is low, we branch if the selected bit(s) is high. Otherwise we branch if the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selected bit(s) is low. Using this encoding of the branch instruction, we can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perform the branches shown in Table 18.3.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42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CA1F7FA-11AA-4703-81FE-18973D67A09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Because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microcoded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FSM of Figure 18.6 can only branch one way in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each microinstruction, it takes two states (NS1 and NS2) to perform a three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way branch between staying with north-south, going to east-west, or going to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left-turn. This results in two states with the lights green in the north-south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direction (NS1 and NS2) and two states with the lights yellow in the north-south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direction (EW1 and LT1). The real solution to this problem is to support a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multi-way branch (which we will discuss below). However we can partially solve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the problem in software by using the alternate microcode shown in Table 18.6.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59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CA1F7FA-11AA-4703-81FE-18973D67A09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Because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microcoded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FSM of Figure 18.6 can only branch one way in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each microinstruction, it takes two states (NS1 and NS2) to perform a three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way branch between staying with north-south, going to east-west, or going to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left-turn. This results in two states with the lights green in the north-south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direction (NS1 and NS2) and two states with the lights yellow in the north-south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direction (EW1 and LT1). The real solution to this problem is to support a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multi-way branch (which we will discuss below). However we can partially solve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the problem in software by using the alternate microcode shown in Table 18.6.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5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8DE6E80F-C761-4666-8238-B3288290E395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695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33C0CE89-5D14-4259-A2A3-3CE87379F6B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75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29B2E97-903B-41B9-972A-341B5D85AA7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2328CB4-0AAC-35C2-0326-ABE1499FC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1DD89D-A3CB-442C-93F0-DCCBC01B6D43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58082" name="Rectangle 2">
            <a:extLst>
              <a:ext uri="{FF2B5EF4-FFF2-40B4-BE49-F238E27FC236}">
                <a16:creationId xmlns:a16="http://schemas.microsoft.com/office/drawing/2014/main" id="{F9490604-FA37-C3DE-359B-D40C414647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CFB6EF03-1C4B-4515-A029-FB91DF057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73E67B-51EF-ABB3-2669-0D4EC09B7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ECD3E-BA57-49AC-A67B-AE3C05AEA89B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59106" name="Rectangle 2">
            <a:extLst>
              <a:ext uri="{FF2B5EF4-FFF2-40B4-BE49-F238E27FC236}">
                <a16:creationId xmlns:a16="http://schemas.microsoft.com/office/drawing/2014/main" id="{5DA28B38-2BC8-C564-8D2C-32B69A60B7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7E62A0D3-3A88-92DB-6F76-03D9D5903C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E5C47F-0AAE-BF61-D0C1-7F5811BB1F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30CFD-C10C-4AB6-A4F0-A37B8E4B625C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60130" name="Rectangle 2">
            <a:extLst>
              <a:ext uri="{FF2B5EF4-FFF2-40B4-BE49-F238E27FC236}">
                <a16:creationId xmlns:a16="http://schemas.microsoft.com/office/drawing/2014/main" id="{A0B82649-A007-BF25-210A-26C9BF597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>
            <a:extLst>
              <a:ext uri="{FF2B5EF4-FFF2-40B4-BE49-F238E27FC236}">
                <a16:creationId xmlns:a16="http://schemas.microsoft.com/office/drawing/2014/main" id="{44D24DBA-D293-8DEF-BD26-D108090F9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876A6AD6-E782-4715-A015-D74E4D8AFC1E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91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DE89FC91-247E-461B-BCE4-EB7F0CA5538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065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DE89FC91-247E-461B-BCE4-EB7F0CA5538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p. 393</a:t>
            </a:r>
          </a:p>
        </p:txBody>
      </p:sp>
    </p:spTree>
    <p:extLst>
      <p:ext uri="{BB962C8B-B14F-4D97-AF65-F5344CB8AC3E}">
        <p14:creationId xmlns:p14="http://schemas.microsoft.com/office/powerpoint/2010/main" val="32271113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D713707-A451-488A-98F9-BD3D78A51CE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/>
              <a:t>Original branch has at most two next states (upc+1) and </a:t>
            </a:r>
            <a:r>
              <a:rPr lang="en-US" altLang="zh-TW" dirty="0" err="1"/>
              <a:t>br</a:t>
            </a:r>
            <a:r>
              <a:rPr lang="en-US" altLang="zh-TW" dirty="0"/>
              <a:t> _</a:t>
            </a:r>
            <a:r>
              <a:rPr lang="en-US" altLang="zh-TW" dirty="0" err="1"/>
              <a:t>upc</a:t>
            </a:r>
            <a:r>
              <a:rPr lang="en-US" altLang="zh-TW" dirty="0"/>
              <a:t>.</a:t>
            </a:r>
            <a:r>
              <a:rPr lang="en-US" altLang="zh-TW" baseline="0" dirty="0"/>
              <a:t> This could be a problem for a large number of exit. </a:t>
            </a:r>
            <a:endParaRPr lang="en-US" altLang="zh-TW" dirty="0"/>
          </a:p>
          <a:p>
            <a:r>
              <a:rPr lang="en-US" altLang="zh-TW" dirty="0"/>
              <a:t>p. 394</a:t>
            </a:r>
          </a:p>
          <a:p>
            <a:r>
              <a:rPr lang="en-US" altLang="zh-TW" dirty="0"/>
              <a:t>One solution: </a:t>
            </a:r>
          </a:p>
          <a:p>
            <a:r>
              <a:rPr lang="en-US" altLang="zh-TW" dirty="0"/>
              <a:t>multi-way branch</a:t>
            </a:r>
            <a:endParaRPr lang="zh-TW" altLang="en-US" dirty="0"/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In the alternate microcode of Table 18.6,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uPC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stays in state NS1 as long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as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car_ew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and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car_lt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are both false by using a BNA NS1 (branch on not any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inputs to NS1). NS1 is now the only state with the lights green in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northsouth</a:t>
            </a:r>
            <a:endParaRPr kumimoji="1" lang="en-US" altLang="zh-TW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direction. If any inputs are true,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uPC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proceeds to state NS2 which is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the single state with the lights yellow in the north-south direction. State NS2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tests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car_lt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input and branches to state LT1 if true (BLT LT1). If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car_lt</a:t>
            </a:r>
            <a:endParaRPr kumimoji="1" lang="en-US" altLang="zh-TW" sz="1200" b="0" i="0" u="none" strike="noStrike" kern="1200" baseline="0" dirty="0">
              <a:solidFill>
                <a:schemeClr val="tx1"/>
              </a:solidFill>
              <a:latin typeface="Times New Roman" pitchFamily="-110" charset="0"/>
              <a:ea typeface="MS PGothic" panose="020B0600070205080204" pitchFamily="34" charset="-128"/>
              <a:cs typeface="ＭＳ Ｐゴシック" charset="0"/>
            </a:endParaRP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is false, the </a:t>
            </a:r>
            <a:r>
              <a:rPr kumimoji="1" lang="en-US" altLang="zh-TW" sz="1200" b="0" i="0" u="none" strike="noStrike" kern="1200" baseline="0" dirty="0" err="1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uPC</a:t>
            </a:r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 proceeds to EW1. The remainder of the machine is similar to</a:t>
            </a:r>
          </a:p>
          <a:p>
            <a:r>
              <a:rPr kumimoji="1" lang="en-US" altLang="zh-TW" sz="1200" b="0" i="0" u="none" strike="noStrike" kern="1200" baseline="0" dirty="0">
                <a:solidFill>
                  <a:schemeClr val="tx1"/>
                </a:solidFill>
                <a:latin typeface="Times New Roman" pitchFamily="-110" charset="0"/>
                <a:ea typeface="MS PGothic" panose="020B0600070205080204" pitchFamily="34" charset="-128"/>
                <a:cs typeface="ＭＳ Ｐゴシック" charset="0"/>
              </a:rPr>
              <a:t>that of Table 18.5 except that the EW and LT states have been renumbered.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06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F9F33B8-7657-42F8-BB9F-8C13E3C3F1E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1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6C720FC5-CDF8-45B0-AC52-58538729CC43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注意大小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507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7CBEF15F-A1BA-47B5-83CD-CD9808E2E081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36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專門設計一個</a:t>
            </a:r>
            <a:r>
              <a:rPr kumimoji="0" lang="en-US" altLang="zh-TW" dirty="0">
                <a:latin typeface="Times New Roman" panose="02020603050405020304" pitchFamily="18" charset="0"/>
              </a:rPr>
              <a:t>branch</a:t>
            </a:r>
            <a:r>
              <a:rPr kumimoji="0" lang="zh-TW" altLang="en-US" dirty="0">
                <a:latin typeface="Times New Roman" panose="02020603050405020304" pitchFamily="18" charset="0"/>
              </a:rPr>
              <a:t>用的指令</a:t>
            </a:r>
            <a:endParaRPr kumimoji="0" lang="en-US" altLang="zh-TW" dirty="0">
              <a:latin typeface="Times New Roman" panose="02020603050405020304" pitchFamily="18" charset="0"/>
            </a:endParaRP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Ldx</a:t>
            </a:r>
            <a:r>
              <a:rPr kumimoji="0" lang="en-US" altLang="zh-TW" dirty="0">
                <a:latin typeface="Times New Roman" panose="02020603050405020304" pitchFamily="18" charset="0"/>
              </a:rPr>
              <a:t> </a:t>
            </a:r>
            <a:r>
              <a:rPr kumimoji="0" lang="zh-TW" altLang="en-US" dirty="0">
                <a:latin typeface="Times New Roman" panose="02020603050405020304" pitchFamily="18" charset="0"/>
              </a:rPr>
              <a:t>還要搭配</a:t>
            </a:r>
            <a:r>
              <a:rPr kumimoji="0" lang="en-US" altLang="zh-TW" dirty="0" err="1">
                <a:latin typeface="Times New Roman" panose="02020603050405020304" pitchFamily="18" charset="0"/>
              </a:rPr>
              <a:t>brx</a:t>
            </a:r>
            <a:r>
              <a:rPr kumimoji="0" lang="zh-TW" altLang="en-US" dirty="0">
                <a:latin typeface="Times New Roman" panose="02020603050405020304" pitchFamily="18" charset="0"/>
              </a:rPr>
              <a:t>，需要兩個指令</a:t>
            </a:r>
            <a:endParaRPr kumimoji="0" lang="en-US" altLang="zh-TW" dirty="0">
              <a:latin typeface="Times New Roman" panose="02020603050405020304" pitchFamily="18" charset="0"/>
            </a:endParaRP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Brx</a:t>
            </a:r>
            <a:r>
              <a:rPr kumimoji="0" lang="en-US" altLang="zh-TW" dirty="0">
                <a:latin typeface="Times New Roman" panose="02020603050405020304" pitchFamily="18" charset="0"/>
              </a:rPr>
              <a:t> </a:t>
            </a:r>
            <a:r>
              <a:rPr kumimoji="0" lang="zh-TW" altLang="en-US" dirty="0">
                <a:latin typeface="Times New Roman" panose="02020603050405020304" pitchFamily="18" charset="0"/>
              </a:rPr>
              <a:t>省了</a:t>
            </a:r>
            <a:r>
              <a:rPr kumimoji="0" lang="en-US" altLang="zh-TW" dirty="0">
                <a:latin typeface="Times New Roman" panose="02020603050405020304" pitchFamily="18" charset="0"/>
              </a:rPr>
              <a:t>output field</a:t>
            </a: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Ldx</a:t>
            </a:r>
            <a:r>
              <a:rPr kumimoji="0" lang="en-US" altLang="zh-TW" dirty="0">
                <a:latin typeface="Times New Roman" panose="02020603050405020304" pitchFamily="18" charset="0"/>
              </a:rPr>
              <a:t> </a:t>
            </a:r>
            <a:r>
              <a:rPr kumimoji="0" lang="zh-TW" altLang="en-US" dirty="0">
                <a:latin typeface="Times New Roman" panose="02020603050405020304" pitchFamily="18" charset="0"/>
              </a:rPr>
              <a:t>省了</a:t>
            </a:r>
            <a:r>
              <a:rPr kumimoji="0" lang="en-US" altLang="zh-TW" dirty="0">
                <a:latin typeface="Times New Roman" panose="02020603050405020304" pitchFamily="18" charset="0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1569003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130D0A3-BF1E-4BD9-B704-B07074254168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37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830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2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147F0A72-7CBA-45FC-BE30-A5829D24F2D1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49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4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1D4AB75E-4A6E-4F9F-9B77-22E625AD2D2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40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7103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6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5A6655CE-2FC5-4B34-87DD-2662D44C2166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Table 18.9 p.400</a:t>
            </a: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bntz</a:t>
            </a:r>
            <a:r>
              <a:rPr kumimoji="0" lang="en-US" altLang="zh-TW" dirty="0">
                <a:latin typeface="Times New Roman" panose="02020603050405020304" pitchFamily="18" charset="0"/>
              </a:rPr>
              <a:t>: branch if not timer zero</a:t>
            </a:r>
          </a:p>
          <a:p>
            <a:r>
              <a:rPr kumimoji="0" lang="en-US" altLang="zh-TW" dirty="0" err="1">
                <a:latin typeface="Times New Roman" panose="02020603050405020304" pitchFamily="18" charset="0"/>
              </a:rPr>
              <a:t>brnle</a:t>
            </a:r>
            <a:r>
              <a:rPr kumimoji="0" lang="en-US" altLang="zh-TW" dirty="0">
                <a:latin typeface="Times New Roman" panose="02020603050405020304" pitchFamily="18" charset="0"/>
              </a:rPr>
              <a:t>: branch if no left or EW input</a:t>
            </a:r>
          </a:p>
        </p:txBody>
      </p:sp>
    </p:spTree>
    <p:extLst>
      <p:ext uri="{BB962C8B-B14F-4D97-AF65-F5344CB8AC3E}">
        <p14:creationId xmlns:p14="http://schemas.microsoft.com/office/powerpoint/2010/main" val="1733887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78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9D49678C-8AB9-4974-9610-C950B1ECFB77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6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80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2D0CC357-5D89-49B4-854F-D11D371DE97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834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85EF5828-163C-4DE1-AF7A-B039604A3C60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45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0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FA2E52EB-1669-44B5-940E-E5090DE8728E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8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1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87EEEEB-56C2-401B-B05F-332D3D306B5F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9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6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B87EEEEB-56C2-401B-B05F-332D3D306B5F}" type="slidenum">
              <a:rPr lang="en-US" altLang="zh-TW" sz="1000" b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10</a:t>
            </a:fld>
            <a:endParaRPr lang="en-US" altLang="zh-TW" sz="1000" b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9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A7FA2AFD-56E0-47AC-867B-CCAE9BE60221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11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7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162FC661-BF34-4DE1-AA80-BD7DA7813409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12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32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2/3/2005</a:t>
            </a: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fld id="{0C6AA67C-D276-4DD9-B39A-BA7AB1029701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13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4975" y="696913"/>
            <a:ext cx="6137275" cy="3452812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en-US" altLang="zh-TW" dirty="0">
                <a:latin typeface="Times New Roman" panose="02020603050405020304" pitchFamily="18" charset="0"/>
              </a:rPr>
              <a:t>/</a:t>
            </a:r>
            <a:r>
              <a:rPr kumimoji="0" lang="en-US" altLang="zh-TW" dirty="0" err="1">
                <a:latin typeface="Times New Roman" panose="02020603050405020304" pitchFamily="18" charset="0"/>
              </a:rPr>
              <a:t>uc</a:t>
            </a:r>
            <a:r>
              <a:rPr kumimoji="0" lang="en-US" altLang="zh-TW" dirty="0">
                <a:latin typeface="Times New Roman" panose="02020603050405020304" pitchFamily="18" charset="0"/>
              </a:rPr>
              <a:t>/data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 </a:t>
            </a:r>
            <a:r>
              <a:rPr kumimoji="0" lang="zh-TW" altLang="en-US" baseline="0" dirty="0">
                <a:latin typeface="Times New Roman" panose="02020603050405020304" pitchFamily="18" charset="0"/>
              </a:rPr>
              <a:t>為配合原來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state, out</a:t>
            </a:r>
            <a:r>
              <a:rPr kumimoji="0" lang="zh-TW" altLang="en-US" baseline="0" dirty="0">
                <a:latin typeface="Times New Roman" panose="02020603050405020304" pitchFamily="18" charset="0"/>
              </a:rPr>
              <a:t> 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(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rgb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, </a:t>
            </a:r>
            <a:r>
              <a:rPr kumimoji="0" lang="en-US" altLang="zh-TW" baseline="0" dirty="0" err="1">
                <a:latin typeface="Times New Roman" panose="02020603050405020304" pitchFamily="18" charset="0"/>
              </a:rPr>
              <a:t>rgb</a:t>
            </a:r>
            <a:r>
              <a:rPr kumimoji="0" lang="en-US" altLang="zh-TW" baseline="0">
                <a:latin typeface="Times New Roman" panose="02020603050405020304" pitchFamily="18" charset="0"/>
              </a:rPr>
              <a:t>), </a:t>
            </a:r>
            <a:r>
              <a:rPr kumimoji="0" lang="zh-TW" altLang="en-US" baseline="0">
                <a:latin typeface="Times New Roman" panose="02020603050405020304" pitchFamily="18" charset="0"/>
              </a:rPr>
              <a:t>值</a:t>
            </a:r>
            <a:r>
              <a:rPr kumimoji="0" lang="zh-TW" altLang="en-US" baseline="0" dirty="0">
                <a:latin typeface="Times New Roman" panose="02020603050405020304" pitchFamily="18" charset="0"/>
              </a:rPr>
              <a:t>，顯示時分成三部分 </a:t>
            </a:r>
            <a:r>
              <a:rPr kumimoji="0" lang="en-US" altLang="zh-TW" baseline="0" dirty="0">
                <a:latin typeface="Times New Roman" panose="02020603050405020304" pitchFamily="18" charset="0"/>
              </a:rPr>
              <a:t>00_100_001 =&gt; 0000 0100 0001</a:t>
            </a:r>
            <a:endParaRPr kumimoji="0" lang="en-US" altLang="zh-TW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00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DFAE19-9E25-5ACD-1BFA-571C80A0F4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"/>
            <a:ext cx="11988800" cy="893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03200" y="896938"/>
            <a:ext cx="11684000" cy="53514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(c) 2005-2012 W. J. Dally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10/26/11</a:t>
            </a:r>
          </a:p>
        </p:txBody>
      </p:sp>
    </p:spTree>
    <p:extLst>
      <p:ext uri="{BB962C8B-B14F-4D97-AF65-F5344CB8AC3E}">
        <p14:creationId xmlns:p14="http://schemas.microsoft.com/office/powerpoint/2010/main" val="30878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(c) 2005-2012 W. J. Dally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10/26/11</a:t>
            </a:r>
          </a:p>
        </p:txBody>
      </p:sp>
    </p:spTree>
    <p:extLst>
      <p:ext uri="{BB962C8B-B14F-4D97-AF65-F5344CB8AC3E}">
        <p14:creationId xmlns:p14="http://schemas.microsoft.com/office/powerpoint/2010/main" val="2936207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baseline="0">
                <a:latin typeface="(使用中文字型)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5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Digital Circuits and Systems</a:t>
            </a:r>
            <a:b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</a:br>
            <a:r>
              <a:rPr lang="en-US" altLang="zh-TW" sz="440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Lecture 11 </a:t>
            </a:r>
            <a:r>
              <a:rPr lang="en-US" altLang="zh-TW" sz="4400" dirty="0">
                <a:solidFill>
                  <a:prstClr val="black"/>
                </a:solidFill>
                <a:latin typeface="Arial Unicode MS" pitchFamily="34" charset="-120"/>
                <a:ea typeface="標楷體" panose="03000509000000000000" pitchFamily="65" charset="-120"/>
              </a:rPr>
              <a:t>Microcode</a:t>
            </a:r>
            <a:endParaRPr lang="zh-TW" altLang="en-US" sz="2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31504" y="5429264"/>
            <a:ext cx="8307838" cy="966782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傳統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FSM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設計後都固定寫死了，可以不用重新設計硬體，也可以有新的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FSM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嗎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?</a:t>
            </a:r>
          </a:p>
          <a:p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用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state table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，而且讓</a:t>
            </a:r>
            <a:r>
              <a:rPr lang="en-US" altLang="zh-TW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table</a:t>
            </a:r>
            <a:r>
              <a:rPr lang="zh-TW" altLang="en-US" sz="1800" dirty="0">
                <a:solidFill>
                  <a:srgbClr val="FF0000"/>
                </a:solidFill>
                <a:latin typeface="Arial Unicode MS" pitchFamily="34" charset="-120"/>
                <a:cs typeface="Arial Unicode MS" pitchFamily="34" charset="-120"/>
              </a:rPr>
              <a:t>可以自由變</a:t>
            </a:r>
            <a:endParaRPr lang="en-US" altLang="zh-TW" sz="1800" dirty="0">
              <a:solidFill>
                <a:srgbClr val="FF0000"/>
              </a:solidFill>
              <a:latin typeface="Arial Unicode MS" pitchFamily="34" charset="-120"/>
              <a:cs typeface="Arial Unicode MS" pitchFamily="34" charset="-120"/>
            </a:endParaRPr>
          </a:p>
          <a:p>
            <a:endParaRPr lang="en-US" altLang="zh-TW" sz="1800" dirty="0">
              <a:latin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38348" y="3857628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Tian </a:t>
            </a:r>
            <a:r>
              <a:rPr lang="en-US" altLang="zh-TW" sz="2400" dirty="0" err="1"/>
              <a:t>Sheuan</a:t>
            </a:r>
            <a:r>
              <a:rPr lang="en-US" altLang="zh-TW" sz="2400" dirty="0"/>
              <a:t> Chang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839416" y="65973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51115"/>
          <a:stretch/>
        </p:blipFill>
        <p:spPr>
          <a:xfrm>
            <a:off x="5951984" y="2059524"/>
            <a:ext cx="2232248" cy="321287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Re-writing State Table Of Example</a:t>
            </a:r>
            <a:endParaRPr lang="zh-TW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endParaRPr lang="en-US" altLang="zh-TW" sz="2400" b="0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1752600" y="2133601"/>
          <a:ext cx="3875088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473200" imgH="762000" progId="Excel.Sheet.8">
                  <p:embed/>
                </p:oleObj>
              </mc:Choice>
              <mc:Fallback>
                <p:oleObj name="Worksheet" r:id="rId4" imgW="1473200" imgH="762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1"/>
                        <a:ext cx="3875088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8099425" y="2133600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112250" y="2133600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3" name="直線接點 2"/>
          <p:cNvCxnSpPr/>
          <p:nvPr/>
        </p:nvCxnSpPr>
        <p:spPr bwMode="auto">
          <a:xfrm>
            <a:off x="9493250" y="2478089"/>
            <a:ext cx="164816" cy="2689225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8722674" y="1332048"/>
            <a:ext cx="6756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Next </a:t>
            </a:r>
          </a:p>
          <a:p>
            <a:r>
              <a:rPr lang="en-US" altLang="zh-TW" dirty="0"/>
              <a:t>state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497771" y="1652121"/>
            <a:ext cx="8258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5142629" y="1570315"/>
            <a:ext cx="2867260" cy="369332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ROM address = {state, input}</a:t>
            </a:r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 rotWithShape="1">
          <a:blip r:embed="rId3"/>
          <a:srcRect l="47308" r="30615"/>
          <a:stretch/>
        </p:blipFill>
        <p:spPr>
          <a:xfrm>
            <a:off x="8112224" y="2059524"/>
            <a:ext cx="1008112" cy="3212870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 rotWithShape="1">
          <a:blip r:embed="rId3"/>
          <a:srcRect l="69386" r="21152"/>
          <a:stretch/>
        </p:blipFill>
        <p:spPr>
          <a:xfrm>
            <a:off x="9120336" y="2059524"/>
            <a:ext cx="432048" cy="3212870"/>
          </a:xfrm>
          <a:prstGeom prst="rect">
            <a:avLst/>
          </a:prstGeom>
        </p:spPr>
      </p:pic>
      <p:pic>
        <p:nvPicPr>
          <p:cNvPr id="130" name="圖片 129"/>
          <p:cNvPicPr>
            <a:picLocks noChangeAspect="1"/>
          </p:cNvPicPr>
          <p:nvPr/>
        </p:nvPicPr>
        <p:blipFill rotWithShape="1">
          <a:blip r:embed="rId3"/>
          <a:srcRect l="77270"/>
          <a:stretch/>
        </p:blipFill>
        <p:spPr>
          <a:xfrm>
            <a:off x="9480376" y="2059524"/>
            <a:ext cx="1037908" cy="3212870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 bwMode="auto">
          <a:xfrm flipV="1">
            <a:off x="9493250" y="1733266"/>
            <a:ext cx="0" cy="378043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8099425" y="1029772"/>
            <a:ext cx="3165547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ROM data = {next state, output}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72064" y="2478089"/>
            <a:ext cx="1423239" cy="37484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121036" y="2461446"/>
            <a:ext cx="1016222" cy="37484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51984" y="594928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 要全部展開</a:t>
            </a:r>
          </a:p>
        </p:txBody>
      </p:sp>
    </p:spTree>
    <p:extLst>
      <p:ext uri="{BB962C8B-B14F-4D97-AF65-F5344CB8AC3E}">
        <p14:creationId xmlns:p14="http://schemas.microsoft.com/office/powerpoint/2010/main" val="26336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9" grpId="0" animBg="1"/>
      <p:bldP spid="1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Microcode Of Light-Traffic Controller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2493963" y="1285876"/>
            <a:ext cx="7010400" cy="3381375"/>
            <a:chOff x="720" y="1512"/>
            <a:chExt cx="4416" cy="2130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1895" y="1800"/>
              <a:ext cx="1151" cy="1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4054" y="2806"/>
              <a:ext cx="287" cy="4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9704" name="Rectangle 6"/>
            <p:cNvSpPr>
              <a:spLocks noChangeArrowheads="1"/>
            </p:cNvSpPr>
            <p:nvPr/>
          </p:nvSpPr>
          <p:spPr bwMode="auto">
            <a:xfrm>
              <a:off x="4080" y="2806"/>
              <a:ext cx="288" cy="432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4095" y="2880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4272" y="2880"/>
              <a:ext cx="7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Q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07" name="Freeform 9"/>
            <p:cNvSpPr>
              <a:spLocks/>
            </p:cNvSpPr>
            <p:nvPr/>
          </p:nvSpPr>
          <p:spPr bwMode="auto">
            <a:xfrm>
              <a:off x="4162" y="3166"/>
              <a:ext cx="72" cy="72"/>
            </a:xfrm>
            <a:custGeom>
              <a:avLst/>
              <a:gdLst>
                <a:gd name="T0" fmla="*/ 0 w 143"/>
                <a:gd name="T1" fmla="*/ 2 h 143"/>
                <a:gd name="T2" fmla="*/ 1 w 143"/>
                <a:gd name="T3" fmla="*/ 0 h 143"/>
                <a:gd name="T4" fmla="*/ 2 w 143"/>
                <a:gd name="T5" fmla="*/ 2 h 143"/>
                <a:gd name="T6" fmla="*/ 0 60000 65536"/>
                <a:gd name="T7" fmla="*/ 0 60000 65536"/>
                <a:gd name="T8" fmla="*/ 0 60000 65536"/>
                <a:gd name="T9" fmla="*/ 0 w 143"/>
                <a:gd name="T10" fmla="*/ 0 h 143"/>
                <a:gd name="T11" fmla="*/ 143 w 143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143">
                  <a:moveTo>
                    <a:pt x="0" y="143"/>
                  </a:moveTo>
                  <a:lnTo>
                    <a:pt x="71" y="0"/>
                  </a:lnTo>
                  <a:lnTo>
                    <a:pt x="143" y="14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8" name="Line 10"/>
            <p:cNvSpPr>
              <a:spLocks noChangeShapeType="1"/>
            </p:cNvSpPr>
            <p:nvPr/>
          </p:nvSpPr>
          <p:spPr bwMode="auto">
            <a:xfrm flipV="1">
              <a:off x="4197" y="3238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4119" y="3450"/>
              <a:ext cx="19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clk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10" name="Line 12"/>
            <p:cNvSpPr>
              <a:spLocks noChangeShapeType="1"/>
            </p:cNvSpPr>
            <p:nvPr/>
          </p:nvSpPr>
          <p:spPr bwMode="auto">
            <a:xfrm flipV="1">
              <a:off x="3888" y="2892"/>
              <a:ext cx="72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3888" y="301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12" name="Freeform 14"/>
            <p:cNvSpPr>
              <a:spLocks/>
            </p:cNvSpPr>
            <p:nvPr/>
          </p:nvSpPr>
          <p:spPr bwMode="auto">
            <a:xfrm>
              <a:off x="3055" y="2519"/>
              <a:ext cx="351" cy="409"/>
            </a:xfrm>
            <a:custGeom>
              <a:avLst/>
              <a:gdLst>
                <a:gd name="T0" fmla="*/ 0 w 702"/>
                <a:gd name="T1" fmla="*/ 0 h 863"/>
                <a:gd name="T2" fmla="*/ 5 w 702"/>
                <a:gd name="T3" fmla="*/ 0 h 863"/>
                <a:gd name="T4" fmla="*/ 6 w 702"/>
                <a:gd name="T5" fmla="*/ 0 h 863"/>
                <a:gd name="T6" fmla="*/ 6 w 702"/>
                <a:gd name="T7" fmla="*/ 5 h 8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2"/>
                <a:gd name="T13" fmla="*/ 0 h 863"/>
                <a:gd name="T14" fmla="*/ 702 w 702"/>
                <a:gd name="T15" fmla="*/ 863 h 8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2" h="863">
                  <a:moveTo>
                    <a:pt x="0" y="0"/>
                  </a:moveTo>
                  <a:lnTo>
                    <a:pt x="577" y="0"/>
                  </a:lnTo>
                  <a:lnTo>
                    <a:pt x="702" y="125"/>
                  </a:lnTo>
                  <a:lnTo>
                    <a:pt x="702" y="86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3515" y="273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n_out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14" name="Line 16"/>
            <p:cNvSpPr>
              <a:spLocks noChangeShapeType="1"/>
            </p:cNvSpPr>
            <p:nvPr/>
          </p:nvSpPr>
          <p:spPr bwMode="auto">
            <a:xfrm flipV="1">
              <a:off x="3408" y="292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5" name="Line 17"/>
            <p:cNvSpPr>
              <a:spLocks noChangeShapeType="1"/>
            </p:cNvSpPr>
            <p:nvPr/>
          </p:nvSpPr>
          <p:spPr bwMode="auto">
            <a:xfrm>
              <a:off x="4368" y="2928"/>
              <a:ext cx="76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4704" y="273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lights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17" name="Freeform 19"/>
            <p:cNvSpPr>
              <a:spLocks/>
            </p:cNvSpPr>
            <p:nvPr/>
          </p:nvSpPr>
          <p:spPr bwMode="auto">
            <a:xfrm>
              <a:off x="3334" y="2087"/>
              <a:ext cx="720" cy="432"/>
            </a:xfrm>
            <a:custGeom>
              <a:avLst/>
              <a:gdLst>
                <a:gd name="T0" fmla="*/ 0 w 1439"/>
                <a:gd name="T1" fmla="*/ 7 h 864"/>
                <a:gd name="T2" fmla="*/ 2 w 1439"/>
                <a:gd name="T3" fmla="*/ 6 h 864"/>
                <a:gd name="T4" fmla="*/ 2 w 1439"/>
                <a:gd name="T5" fmla="*/ 0 h 864"/>
                <a:gd name="T6" fmla="*/ 12 w 1439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9"/>
                <a:gd name="T13" fmla="*/ 0 h 864"/>
                <a:gd name="T14" fmla="*/ 1439 w 1439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9" h="864">
                  <a:moveTo>
                    <a:pt x="0" y="864"/>
                  </a:moveTo>
                  <a:lnTo>
                    <a:pt x="166" y="696"/>
                  </a:lnTo>
                  <a:lnTo>
                    <a:pt x="161" y="0"/>
                  </a:lnTo>
                  <a:lnTo>
                    <a:pt x="143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18" name="Rectangle 20"/>
            <p:cNvSpPr>
              <a:spLocks noChangeArrowheads="1"/>
            </p:cNvSpPr>
            <p:nvPr/>
          </p:nvSpPr>
          <p:spPr bwMode="auto">
            <a:xfrm>
              <a:off x="4054" y="1944"/>
              <a:ext cx="287" cy="4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9719" name="Rectangle 21"/>
            <p:cNvSpPr>
              <a:spLocks noChangeArrowheads="1"/>
            </p:cNvSpPr>
            <p:nvPr/>
          </p:nvSpPr>
          <p:spPr bwMode="auto">
            <a:xfrm>
              <a:off x="4054" y="1944"/>
              <a:ext cx="287" cy="431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9720" name="Rectangle 22"/>
            <p:cNvSpPr>
              <a:spLocks noChangeArrowheads="1"/>
            </p:cNvSpPr>
            <p:nvPr/>
          </p:nvSpPr>
          <p:spPr bwMode="auto">
            <a:xfrm>
              <a:off x="4073" y="2031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21" name="Rectangle 23"/>
            <p:cNvSpPr>
              <a:spLocks noChangeArrowheads="1"/>
            </p:cNvSpPr>
            <p:nvPr/>
          </p:nvSpPr>
          <p:spPr bwMode="auto">
            <a:xfrm>
              <a:off x="4250" y="2031"/>
              <a:ext cx="7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Q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22" name="Freeform 24"/>
            <p:cNvSpPr>
              <a:spLocks/>
            </p:cNvSpPr>
            <p:nvPr/>
          </p:nvSpPr>
          <p:spPr bwMode="auto">
            <a:xfrm>
              <a:off x="4162" y="2303"/>
              <a:ext cx="72" cy="72"/>
            </a:xfrm>
            <a:custGeom>
              <a:avLst/>
              <a:gdLst>
                <a:gd name="T0" fmla="*/ 0 w 143"/>
                <a:gd name="T1" fmla="*/ 1 h 145"/>
                <a:gd name="T2" fmla="*/ 1 w 143"/>
                <a:gd name="T3" fmla="*/ 0 h 145"/>
                <a:gd name="T4" fmla="*/ 2 w 143"/>
                <a:gd name="T5" fmla="*/ 1 h 145"/>
                <a:gd name="T6" fmla="*/ 0 60000 65536"/>
                <a:gd name="T7" fmla="*/ 0 60000 65536"/>
                <a:gd name="T8" fmla="*/ 0 60000 65536"/>
                <a:gd name="T9" fmla="*/ 0 w 143"/>
                <a:gd name="T10" fmla="*/ 0 h 145"/>
                <a:gd name="T11" fmla="*/ 143 w 143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3" h="145">
                  <a:moveTo>
                    <a:pt x="0" y="145"/>
                  </a:moveTo>
                  <a:lnTo>
                    <a:pt x="71" y="0"/>
                  </a:lnTo>
                  <a:lnTo>
                    <a:pt x="143" y="14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3" name="Line 25"/>
            <p:cNvSpPr>
              <a:spLocks noChangeShapeType="1"/>
            </p:cNvSpPr>
            <p:nvPr/>
          </p:nvSpPr>
          <p:spPr bwMode="auto">
            <a:xfrm flipV="1">
              <a:off x="4197" y="2375"/>
              <a:ext cx="1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4" name="Line 26"/>
            <p:cNvSpPr>
              <a:spLocks noChangeShapeType="1"/>
            </p:cNvSpPr>
            <p:nvPr/>
          </p:nvSpPr>
          <p:spPr bwMode="auto">
            <a:xfrm>
              <a:off x="3424" y="2087"/>
              <a:ext cx="3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5" name="Rectangle 27"/>
            <p:cNvSpPr>
              <a:spLocks noChangeArrowheads="1"/>
            </p:cNvSpPr>
            <p:nvPr/>
          </p:nvSpPr>
          <p:spPr bwMode="auto">
            <a:xfrm>
              <a:off x="3515" y="1920"/>
              <a:ext cx="24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next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26" name="Line 28"/>
            <p:cNvSpPr>
              <a:spLocks noChangeShapeType="1"/>
            </p:cNvSpPr>
            <p:nvPr/>
          </p:nvSpPr>
          <p:spPr bwMode="auto">
            <a:xfrm flipV="1">
              <a:off x="4522" y="2914"/>
              <a:ext cx="71" cy="7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7" name="Rectangle 29"/>
            <p:cNvSpPr>
              <a:spLocks noChangeArrowheads="1"/>
            </p:cNvSpPr>
            <p:nvPr/>
          </p:nvSpPr>
          <p:spPr bwMode="auto">
            <a:xfrm>
              <a:off x="4522" y="2978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6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>
              <a:off x="4639" y="2087"/>
              <a:ext cx="27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29" name="Rectangle 31"/>
            <p:cNvSpPr>
              <a:spLocks noChangeArrowheads="1"/>
            </p:cNvSpPr>
            <p:nvPr/>
          </p:nvSpPr>
          <p:spPr bwMode="auto">
            <a:xfrm>
              <a:off x="4639" y="1895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state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 flipV="1">
              <a:off x="4458" y="2052"/>
              <a:ext cx="73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1" name="Rectangle 33"/>
            <p:cNvSpPr>
              <a:spLocks noChangeArrowheads="1"/>
            </p:cNvSpPr>
            <p:nvPr/>
          </p:nvSpPr>
          <p:spPr bwMode="auto">
            <a:xfrm>
              <a:off x="4462" y="211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32" name="Line 34"/>
            <p:cNvSpPr>
              <a:spLocks noChangeShapeType="1"/>
            </p:cNvSpPr>
            <p:nvPr/>
          </p:nvSpPr>
          <p:spPr bwMode="auto">
            <a:xfrm>
              <a:off x="4341" y="2087"/>
              <a:ext cx="29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3" name="Line 35"/>
            <p:cNvSpPr>
              <a:spLocks noChangeShapeType="1"/>
            </p:cNvSpPr>
            <p:nvPr/>
          </p:nvSpPr>
          <p:spPr bwMode="auto">
            <a:xfrm flipV="1">
              <a:off x="3874" y="2052"/>
              <a:ext cx="72" cy="7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3877" y="2114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35" name="Line 37"/>
            <p:cNvSpPr>
              <a:spLocks noChangeShapeType="1"/>
            </p:cNvSpPr>
            <p:nvPr/>
          </p:nvSpPr>
          <p:spPr bwMode="auto">
            <a:xfrm>
              <a:off x="3757" y="2087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6" name="Freeform 38"/>
            <p:cNvSpPr>
              <a:spLocks/>
            </p:cNvSpPr>
            <p:nvPr/>
          </p:nvSpPr>
          <p:spPr bwMode="auto">
            <a:xfrm>
              <a:off x="1032" y="1512"/>
              <a:ext cx="4029" cy="1001"/>
            </a:xfrm>
            <a:custGeom>
              <a:avLst/>
              <a:gdLst>
                <a:gd name="T0" fmla="*/ 61 w 8058"/>
                <a:gd name="T1" fmla="*/ 8 h 2003"/>
                <a:gd name="T2" fmla="*/ 63 w 8058"/>
                <a:gd name="T3" fmla="*/ 8 h 2003"/>
                <a:gd name="T4" fmla="*/ 63 w 8058"/>
                <a:gd name="T5" fmla="*/ 0 h 2003"/>
                <a:gd name="T6" fmla="*/ 0 w 8058"/>
                <a:gd name="T7" fmla="*/ 0 h 2003"/>
                <a:gd name="T8" fmla="*/ 0 w 8058"/>
                <a:gd name="T9" fmla="*/ 8 h 2003"/>
                <a:gd name="T10" fmla="*/ 7 w 8058"/>
                <a:gd name="T11" fmla="*/ 8 h 2003"/>
                <a:gd name="T12" fmla="*/ 7 w 8058"/>
                <a:gd name="T13" fmla="*/ 14 h 2003"/>
                <a:gd name="T14" fmla="*/ 8 w 8058"/>
                <a:gd name="T15" fmla="*/ 15 h 20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058"/>
                <a:gd name="T25" fmla="*/ 0 h 2003"/>
                <a:gd name="T26" fmla="*/ 8058 w 8058"/>
                <a:gd name="T27" fmla="*/ 2003 h 200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058" h="2003">
                  <a:moveTo>
                    <a:pt x="7770" y="1151"/>
                  </a:moveTo>
                  <a:lnTo>
                    <a:pt x="8058" y="1151"/>
                  </a:lnTo>
                  <a:lnTo>
                    <a:pt x="8058" y="0"/>
                  </a:lnTo>
                  <a:lnTo>
                    <a:pt x="0" y="0"/>
                  </a:lnTo>
                  <a:lnTo>
                    <a:pt x="0" y="1151"/>
                  </a:lnTo>
                  <a:lnTo>
                    <a:pt x="863" y="1151"/>
                  </a:lnTo>
                  <a:lnTo>
                    <a:pt x="863" y="1870"/>
                  </a:lnTo>
                  <a:lnTo>
                    <a:pt x="995" y="200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7" name="Line 39"/>
            <p:cNvSpPr>
              <a:spLocks noChangeShapeType="1"/>
            </p:cNvSpPr>
            <p:nvPr/>
          </p:nvSpPr>
          <p:spPr bwMode="auto">
            <a:xfrm>
              <a:off x="744" y="2950"/>
              <a:ext cx="43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38" name="Rectangle 40"/>
            <p:cNvSpPr>
              <a:spLocks noChangeArrowheads="1"/>
            </p:cNvSpPr>
            <p:nvPr/>
          </p:nvSpPr>
          <p:spPr bwMode="auto">
            <a:xfrm>
              <a:off x="720" y="2736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39" name="Freeform 41"/>
            <p:cNvSpPr>
              <a:spLocks/>
            </p:cNvSpPr>
            <p:nvPr/>
          </p:nvSpPr>
          <p:spPr bwMode="auto">
            <a:xfrm>
              <a:off x="1176" y="2513"/>
              <a:ext cx="359" cy="437"/>
            </a:xfrm>
            <a:custGeom>
              <a:avLst/>
              <a:gdLst>
                <a:gd name="T0" fmla="*/ 0 w 718"/>
                <a:gd name="T1" fmla="*/ 6 h 875"/>
                <a:gd name="T2" fmla="*/ 5 w 718"/>
                <a:gd name="T3" fmla="*/ 6 h 875"/>
                <a:gd name="T4" fmla="*/ 5 w 718"/>
                <a:gd name="T5" fmla="*/ 1 h 875"/>
                <a:gd name="T6" fmla="*/ 6 w 718"/>
                <a:gd name="T7" fmla="*/ 0 h 8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875"/>
                <a:gd name="T14" fmla="*/ 718 w 718"/>
                <a:gd name="T15" fmla="*/ 875 h 8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875">
                  <a:moveTo>
                    <a:pt x="0" y="875"/>
                  </a:moveTo>
                  <a:lnTo>
                    <a:pt x="575" y="875"/>
                  </a:lnTo>
                  <a:lnTo>
                    <a:pt x="575" y="155"/>
                  </a:lnTo>
                  <a:lnTo>
                    <a:pt x="71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0" name="Line 42"/>
            <p:cNvSpPr>
              <a:spLocks noChangeShapeType="1"/>
            </p:cNvSpPr>
            <p:nvPr/>
          </p:nvSpPr>
          <p:spPr bwMode="auto">
            <a:xfrm>
              <a:off x="1535" y="2514"/>
              <a:ext cx="360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1" name="Line 43"/>
            <p:cNvSpPr>
              <a:spLocks noChangeShapeType="1"/>
            </p:cNvSpPr>
            <p:nvPr/>
          </p:nvSpPr>
          <p:spPr bwMode="auto">
            <a:xfrm flipV="1">
              <a:off x="1652" y="2483"/>
              <a:ext cx="72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2" name="Rectangle 44"/>
            <p:cNvSpPr>
              <a:spLocks noChangeArrowheads="1"/>
            </p:cNvSpPr>
            <p:nvPr/>
          </p:nvSpPr>
          <p:spPr bwMode="auto">
            <a:xfrm>
              <a:off x="1609" y="2547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3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43" name="Line 45"/>
            <p:cNvSpPr>
              <a:spLocks noChangeShapeType="1"/>
            </p:cNvSpPr>
            <p:nvPr/>
          </p:nvSpPr>
          <p:spPr bwMode="auto">
            <a:xfrm>
              <a:off x="1535" y="2519"/>
              <a:ext cx="29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4" name="Line 46"/>
            <p:cNvSpPr>
              <a:spLocks noChangeShapeType="1"/>
            </p:cNvSpPr>
            <p:nvPr/>
          </p:nvSpPr>
          <p:spPr bwMode="auto">
            <a:xfrm>
              <a:off x="1094" y="2950"/>
              <a:ext cx="29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5" name="Line 47"/>
            <p:cNvSpPr>
              <a:spLocks noChangeShapeType="1"/>
            </p:cNvSpPr>
            <p:nvPr/>
          </p:nvSpPr>
          <p:spPr bwMode="auto">
            <a:xfrm flipV="1">
              <a:off x="3164" y="2483"/>
              <a:ext cx="72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6" name="Rectangle 48"/>
            <p:cNvSpPr>
              <a:spLocks noChangeArrowheads="1"/>
            </p:cNvSpPr>
            <p:nvPr/>
          </p:nvSpPr>
          <p:spPr bwMode="auto">
            <a:xfrm>
              <a:off x="3168" y="2592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8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47" name="Line 49"/>
            <p:cNvSpPr>
              <a:spLocks noChangeShapeType="1"/>
            </p:cNvSpPr>
            <p:nvPr/>
          </p:nvSpPr>
          <p:spPr bwMode="auto">
            <a:xfrm>
              <a:off x="3047" y="2519"/>
              <a:ext cx="29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748" name="Rectangle 50"/>
            <p:cNvSpPr>
              <a:spLocks noChangeArrowheads="1"/>
            </p:cNvSpPr>
            <p:nvPr/>
          </p:nvSpPr>
          <p:spPr bwMode="auto">
            <a:xfrm>
              <a:off x="1872" y="3035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00001010</a:t>
              </a:r>
              <a:endParaRPr lang="en-US" altLang="zh-TW" sz="1800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49" name="Rectangle 51"/>
            <p:cNvSpPr>
              <a:spLocks noChangeArrowheads="1"/>
            </p:cNvSpPr>
            <p:nvPr/>
          </p:nvSpPr>
          <p:spPr bwMode="auto">
            <a:xfrm>
              <a:off x="1872" y="2862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00001010</a:t>
              </a:r>
              <a:endParaRPr lang="en-US" altLang="zh-TW" sz="1800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50" name="Rectangle 52"/>
            <p:cNvSpPr>
              <a:spLocks noChangeArrowheads="1"/>
            </p:cNvSpPr>
            <p:nvPr/>
          </p:nvSpPr>
          <p:spPr bwMode="auto">
            <a:xfrm>
              <a:off x="1872" y="2689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10001100</a:t>
              </a:r>
            </a:p>
          </p:txBody>
        </p:sp>
        <p:sp>
          <p:nvSpPr>
            <p:cNvPr id="29751" name="Rectangle 53"/>
            <p:cNvSpPr>
              <a:spLocks noChangeArrowheads="1"/>
            </p:cNvSpPr>
            <p:nvPr/>
          </p:nvSpPr>
          <p:spPr bwMode="auto">
            <a:xfrm>
              <a:off x="1872" y="2516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10001100</a:t>
              </a:r>
            </a:p>
          </p:txBody>
        </p:sp>
        <p:sp>
          <p:nvSpPr>
            <p:cNvPr id="29752" name="Rectangle 54"/>
            <p:cNvSpPr>
              <a:spLocks noChangeArrowheads="1"/>
            </p:cNvSpPr>
            <p:nvPr/>
          </p:nvSpPr>
          <p:spPr bwMode="auto">
            <a:xfrm>
              <a:off x="1872" y="2343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11010001</a:t>
              </a:r>
              <a:endParaRPr lang="en-US" altLang="zh-TW" sz="1800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53" name="Rectangle 55"/>
            <p:cNvSpPr>
              <a:spLocks noChangeArrowheads="1"/>
            </p:cNvSpPr>
            <p:nvPr/>
          </p:nvSpPr>
          <p:spPr bwMode="auto">
            <a:xfrm>
              <a:off x="1872" y="2170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11010001</a:t>
              </a:r>
              <a:endParaRPr lang="en-US" altLang="zh-TW" sz="1800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9754" name="Rectangle 56"/>
            <p:cNvSpPr>
              <a:spLocks noChangeArrowheads="1"/>
            </p:cNvSpPr>
            <p:nvPr/>
          </p:nvSpPr>
          <p:spPr bwMode="auto">
            <a:xfrm>
              <a:off x="1872" y="1997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</a:pPr>
              <a:r>
                <a:rPr lang="en-US" altLang="zh-TW" sz="1800" b="0">
                  <a:latin typeface="Arial" panose="020B0604020202020204" pitchFamily="34" charset="0"/>
                  <a:ea typeface="MS PGothic" panose="020B0600070205080204" pitchFamily="34" charset="-128"/>
                </a:rPr>
                <a:t>01100001</a:t>
              </a:r>
            </a:p>
          </p:txBody>
        </p:sp>
        <p:sp>
          <p:nvSpPr>
            <p:cNvPr id="29755" name="Rectangle 57"/>
            <p:cNvSpPr>
              <a:spLocks noChangeArrowheads="1"/>
            </p:cNvSpPr>
            <p:nvPr/>
          </p:nvSpPr>
          <p:spPr bwMode="auto">
            <a:xfrm>
              <a:off x="1872" y="1824"/>
              <a:ext cx="11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</a:pPr>
              <a:r>
                <a:rPr lang="en-US" altLang="zh-TW" sz="1800" b="0">
                  <a:latin typeface="Arial" panose="020B0604020202020204" pitchFamily="34" charset="0"/>
                  <a:ea typeface="MS PGothic" panose="020B0600070205080204" pitchFamily="34" charset="-128"/>
                </a:rPr>
                <a:t>00100001</a:t>
              </a:r>
            </a:p>
          </p:txBody>
        </p:sp>
        <p:sp>
          <p:nvSpPr>
            <p:cNvPr id="29756" name="Line 58"/>
            <p:cNvSpPr>
              <a:spLocks noChangeShapeType="1"/>
            </p:cNvSpPr>
            <p:nvPr/>
          </p:nvSpPr>
          <p:spPr bwMode="auto">
            <a:xfrm>
              <a:off x="1872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57" name="Line 59"/>
            <p:cNvSpPr>
              <a:spLocks noChangeShapeType="1"/>
            </p:cNvSpPr>
            <p:nvPr/>
          </p:nvSpPr>
          <p:spPr bwMode="auto">
            <a:xfrm>
              <a:off x="3024" y="1824"/>
              <a:ext cx="0" cy="13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58" name="Line 60"/>
            <p:cNvSpPr>
              <a:spLocks noChangeShapeType="1"/>
            </p:cNvSpPr>
            <p:nvPr/>
          </p:nvSpPr>
          <p:spPr bwMode="auto">
            <a:xfrm>
              <a:off x="1872" y="1824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59" name="Line 61"/>
            <p:cNvSpPr>
              <a:spLocks noChangeShapeType="1"/>
            </p:cNvSpPr>
            <p:nvPr/>
          </p:nvSpPr>
          <p:spPr bwMode="auto">
            <a:xfrm>
              <a:off x="1872" y="1997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0" name="Line 62"/>
            <p:cNvSpPr>
              <a:spLocks noChangeShapeType="1"/>
            </p:cNvSpPr>
            <p:nvPr/>
          </p:nvSpPr>
          <p:spPr bwMode="auto">
            <a:xfrm>
              <a:off x="1872" y="217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1" name="Line 63"/>
            <p:cNvSpPr>
              <a:spLocks noChangeShapeType="1"/>
            </p:cNvSpPr>
            <p:nvPr/>
          </p:nvSpPr>
          <p:spPr bwMode="auto">
            <a:xfrm>
              <a:off x="1872" y="2343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2" name="Line 64"/>
            <p:cNvSpPr>
              <a:spLocks noChangeShapeType="1"/>
            </p:cNvSpPr>
            <p:nvPr/>
          </p:nvSpPr>
          <p:spPr bwMode="auto">
            <a:xfrm>
              <a:off x="1872" y="251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3" name="Line 65"/>
            <p:cNvSpPr>
              <a:spLocks noChangeShapeType="1"/>
            </p:cNvSpPr>
            <p:nvPr/>
          </p:nvSpPr>
          <p:spPr bwMode="auto">
            <a:xfrm>
              <a:off x="1872" y="2689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4" name="Line 66"/>
            <p:cNvSpPr>
              <a:spLocks noChangeShapeType="1"/>
            </p:cNvSpPr>
            <p:nvPr/>
          </p:nvSpPr>
          <p:spPr bwMode="auto">
            <a:xfrm>
              <a:off x="1872" y="286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5" name="Line 67"/>
            <p:cNvSpPr>
              <a:spLocks noChangeShapeType="1"/>
            </p:cNvSpPr>
            <p:nvPr/>
          </p:nvSpPr>
          <p:spPr bwMode="auto">
            <a:xfrm>
              <a:off x="1872" y="303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  <p:sp>
          <p:nvSpPr>
            <p:cNvPr id="29766" name="Line 68"/>
            <p:cNvSpPr>
              <a:spLocks noChangeShapeType="1"/>
            </p:cNvSpPr>
            <p:nvPr/>
          </p:nvSpPr>
          <p:spPr bwMode="auto">
            <a:xfrm>
              <a:off x="1872" y="3208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TW" altLang="en-US"/>
            </a:p>
          </p:txBody>
        </p:sp>
      </p:grpSp>
      <p:cxnSp>
        <p:nvCxnSpPr>
          <p:cNvPr id="29700" name="直線接點 2"/>
          <p:cNvCxnSpPr>
            <a:cxnSpLocks noChangeShapeType="1"/>
          </p:cNvCxnSpPr>
          <p:nvPr/>
        </p:nvCxnSpPr>
        <p:spPr bwMode="auto">
          <a:xfrm>
            <a:off x="4975225" y="1463675"/>
            <a:ext cx="25400" cy="2679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1" name="文字方塊 3"/>
          <p:cNvSpPr txBox="1">
            <a:spLocks noChangeArrowheads="1"/>
          </p:cNvSpPr>
          <p:nvPr/>
        </p:nvSpPr>
        <p:spPr bwMode="auto">
          <a:xfrm>
            <a:off x="2046289" y="4721226"/>
            <a:ext cx="787908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zh-TW" altLang="en-US" dirty="0"/>
              <a:t>當</a:t>
            </a:r>
            <a:r>
              <a:rPr kumimoji="1" lang="en-US" altLang="zh-TW" dirty="0"/>
              <a:t>state</a:t>
            </a:r>
            <a:r>
              <a:rPr kumimoji="1" lang="zh-TW" altLang="en-US" dirty="0"/>
              <a:t>數量和輸入變化很多造成</a:t>
            </a:r>
            <a:r>
              <a:rPr kumimoji="1" lang="en-US" altLang="zh-TW" dirty="0"/>
              <a:t>ROM</a:t>
            </a:r>
            <a:r>
              <a:rPr kumimoji="1" lang="zh-TW" altLang="en-US" dirty="0"/>
              <a:t>太大，有辦法縮小嗎</a:t>
            </a:r>
            <a:r>
              <a:rPr kumimoji="1" lang="en-US" altLang="zh-TW" dirty="0"/>
              <a:t>?</a:t>
            </a:r>
          </a:p>
          <a:p>
            <a:r>
              <a:rPr kumimoji="1" lang="en-US" altLang="zh-TW" dirty="0"/>
              <a:t>Hint: </a:t>
            </a:r>
            <a:r>
              <a:rPr kumimoji="1" lang="zh-TW" altLang="en-US" dirty="0">
                <a:solidFill>
                  <a:srgbClr val="FF0000"/>
                </a:solidFill>
              </a:rPr>
              <a:t>拆成兩塊</a:t>
            </a:r>
            <a:r>
              <a:rPr kumimoji="1" lang="zh-TW" altLang="en-US" dirty="0"/>
              <a:t>，一個存</a:t>
            </a:r>
            <a:r>
              <a:rPr kumimoji="1" lang="en-US" altLang="zh-TW" dirty="0"/>
              <a:t>next state</a:t>
            </a:r>
            <a:r>
              <a:rPr kumimoji="1" lang="zh-TW" altLang="en-US" dirty="0"/>
              <a:t>，</a:t>
            </a:r>
            <a:endParaRPr kumimoji="1" lang="en-US" altLang="zh-TW" dirty="0"/>
          </a:p>
          <a:p>
            <a:r>
              <a:rPr kumimoji="1" lang="zh-TW" altLang="en-US" dirty="0"/>
              <a:t>              一個存</a:t>
            </a:r>
            <a:r>
              <a:rPr kumimoji="1" lang="en-US" altLang="zh-TW" dirty="0"/>
              <a:t>output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r>
              <a:rPr kumimoji="1" lang="en-US" altLang="zh-TW" dirty="0"/>
              <a:t> divide into 2 ROM’s; one for state, the other for</a:t>
            </a:r>
          </a:p>
          <a:p>
            <a:r>
              <a:rPr kumimoji="1" lang="en-US" altLang="zh-TW" dirty="0"/>
              <a:t>Output; so total size = 8*2+4*6=40 (vs. 8*8=64)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79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1746" name="Rectangle 3"/>
          <p:cNvSpPr>
            <a:spLocks noChangeArrowheads="1"/>
          </p:cNvSpPr>
          <p:nvPr/>
        </p:nvSpPr>
        <p:spPr bwMode="auto">
          <a:xfrm>
            <a:off x="1752600" y="1676400"/>
            <a:ext cx="8763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ea typeface="MS PGothic" panose="020B0600070205080204" pitchFamily="34" charset="-128"/>
              </a:rPr>
              <a:t>module </a:t>
            </a:r>
            <a:r>
              <a:rPr lang="en-US" altLang="zh-TW" sz="1600" dirty="0" err="1">
                <a:ea typeface="MS PGothic" panose="020B0600070205080204" pitchFamily="34" charset="-128"/>
              </a:rPr>
              <a:t>ucodeTLC</a:t>
            </a:r>
            <a:r>
              <a:rPr lang="en-US" altLang="zh-TW" sz="1600" dirty="0">
                <a:ea typeface="MS PGothic" panose="020B0600070205080204" pitchFamily="34" charset="-128"/>
              </a:rPr>
              <a:t>(</a:t>
            </a:r>
            <a:r>
              <a:rPr lang="en-US" altLang="zh-TW" sz="1600" dirty="0" err="1">
                <a:ea typeface="MS PGothic" panose="020B0600070205080204" pitchFamily="34" charset="-128"/>
              </a:rPr>
              <a:t>clk,rst,in,out</a:t>
            </a:r>
            <a:r>
              <a:rPr lang="en-US" altLang="zh-TW" sz="1600" dirty="0"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parameter n = 1 ; // input width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parameter m = 6 ; // output width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parameter k = 2 ; // bits of state</a:t>
            </a:r>
          </a:p>
          <a:p>
            <a:endParaRPr lang="en-US" altLang="zh-TW" sz="1600" dirty="0">
              <a:ea typeface="MS PGothic" panose="020B0600070205080204" pitchFamily="34" charset="-128"/>
            </a:endParaRPr>
          </a:p>
          <a:p>
            <a:r>
              <a:rPr lang="en-US" altLang="zh-TW" sz="1600" dirty="0">
                <a:ea typeface="MS PGothic" panose="020B0600070205080204" pitchFamily="34" charset="-128"/>
              </a:rPr>
              <a:t>  input  </a:t>
            </a:r>
            <a:r>
              <a:rPr lang="en-US" altLang="zh-TW" sz="1600" dirty="0" err="1">
                <a:ea typeface="MS PGothic" panose="020B0600070205080204" pitchFamily="34" charset="-128"/>
              </a:rPr>
              <a:t>clk</a:t>
            </a:r>
            <a:r>
              <a:rPr lang="en-US" altLang="zh-TW" sz="1600" dirty="0">
                <a:ea typeface="MS PGothic" panose="020B0600070205080204" pitchFamily="34" charset="-128"/>
              </a:rPr>
              <a:t>, </a:t>
            </a:r>
            <a:r>
              <a:rPr lang="en-US" altLang="zh-TW" sz="1600" dirty="0" err="1">
                <a:ea typeface="MS PGothic" panose="020B0600070205080204" pitchFamily="34" charset="-128"/>
              </a:rPr>
              <a:t>rst</a:t>
            </a:r>
            <a:r>
              <a:rPr lang="en-US" altLang="zh-TW" sz="1600" dirty="0">
                <a:ea typeface="MS PGothic" panose="020B0600070205080204" pitchFamily="34" charset="-128"/>
              </a:rPr>
              <a:t> ;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input  [n-1:0] in ;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output [m-1:0] out ;</a:t>
            </a:r>
          </a:p>
          <a:p>
            <a:endParaRPr lang="en-US" altLang="zh-TW" sz="1600" dirty="0">
              <a:ea typeface="MS PGothic" panose="020B0600070205080204" pitchFamily="34" charset="-128"/>
            </a:endParaRPr>
          </a:p>
          <a:p>
            <a:r>
              <a:rPr lang="en-US" altLang="zh-TW" sz="1600" dirty="0">
                <a:ea typeface="MS PGothic" panose="020B0600070205080204" pitchFamily="34" charset="-128"/>
              </a:rPr>
              <a:t>  wire   [k-1:0] next, state ;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wire [k+m-1:0] </a:t>
            </a:r>
            <a:r>
              <a:rPr lang="en-US" altLang="zh-TW" sz="1600" dirty="0" err="1">
                <a:ea typeface="MS PGothic" panose="020B0600070205080204" pitchFamily="34" charset="-128"/>
              </a:rPr>
              <a:t>uinst</a:t>
            </a:r>
            <a:r>
              <a:rPr lang="en-US" altLang="zh-TW" sz="1600" dirty="0">
                <a:ea typeface="MS PGothic" panose="020B0600070205080204" pitchFamily="34" charset="-128"/>
              </a:rPr>
              <a:t> ;</a:t>
            </a:r>
          </a:p>
          <a:p>
            <a:endParaRPr lang="en-US" altLang="zh-TW" sz="1600" dirty="0">
              <a:ea typeface="MS PGothic" panose="020B0600070205080204" pitchFamily="34" charset="-128"/>
            </a:endParaRPr>
          </a:p>
          <a:p>
            <a:r>
              <a:rPr lang="en-US" altLang="zh-TW" sz="1600" dirty="0">
                <a:ea typeface="MS PGothic" panose="020B0600070205080204" pitchFamily="34" charset="-128"/>
              </a:rPr>
              <a:t>  DFF #(k) </a:t>
            </a:r>
            <a:r>
              <a:rPr lang="en-US" altLang="zh-TW" sz="1600" dirty="0" err="1">
                <a:ea typeface="MS PGothic" panose="020B0600070205080204" pitchFamily="34" charset="-128"/>
              </a:rPr>
              <a:t>state_reg</a:t>
            </a:r>
            <a:r>
              <a:rPr lang="en-US" altLang="zh-TW" sz="1600" dirty="0">
                <a:ea typeface="MS PGothic" panose="020B0600070205080204" pitchFamily="34" charset="-128"/>
              </a:rPr>
              <a:t>(</a:t>
            </a:r>
            <a:r>
              <a:rPr lang="en-US" altLang="zh-TW" sz="1600" dirty="0" err="1">
                <a:ea typeface="MS PGothic" panose="020B0600070205080204" pitchFamily="34" charset="-128"/>
              </a:rPr>
              <a:t>clk</a:t>
            </a:r>
            <a:r>
              <a:rPr lang="en-US" altLang="zh-TW" sz="1600" dirty="0">
                <a:ea typeface="MS PGothic" panose="020B0600070205080204" pitchFamily="34" charset="-128"/>
              </a:rPr>
              <a:t>, next, state) ;  // state register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DFF #(m) </a:t>
            </a:r>
            <a:r>
              <a:rPr lang="en-US" altLang="zh-TW" sz="1600" dirty="0" err="1">
                <a:ea typeface="MS PGothic" panose="020B0600070205080204" pitchFamily="34" charset="-128"/>
              </a:rPr>
              <a:t>out_reg</a:t>
            </a:r>
            <a:r>
              <a:rPr lang="en-US" altLang="zh-TW" sz="1600" dirty="0">
                <a:ea typeface="MS PGothic" panose="020B0600070205080204" pitchFamily="34" charset="-128"/>
              </a:rPr>
              <a:t>(</a:t>
            </a:r>
            <a:r>
              <a:rPr lang="en-US" altLang="zh-TW" sz="1600" dirty="0" err="1">
                <a:ea typeface="MS PGothic" panose="020B0600070205080204" pitchFamily="34" charset="-128"/>
              </a:rPr>
              <a:t>clk</a:t>
            </a:r>
            <a:r>
              <a:rPr lang="en-US" altLang="zh-TW" sz="1600" dirty="0">
                <a:ea typeface="MS PGothic" panose="020B0600070205080204" pitchFamily="34" charset="-128"/>
              </a:rPr>
              <a:t>, </a:t>
            </a:r>
            <a:r>
              <a:rPr lang="en-US" altLang="zh-TW" sz="1600" dirty="0" err="1">
                <a:ea typeface="MS PGothic" panose="020B0600070205080204" pitchFamily="34" charset="-128"/>
              </a:rPr>
              <a:t>uinst</a:t>
            </a:r>
            <a:r>
              <a:rPr lang="en-US" altLang="zh-TW" sz="1600" dirty="0">
                <a:ea typeface="MS PGothic" panose="020B0600070205080204" pitchFamily="34" charset="-128"/>
              </a:rPr>
              <a:t>[m-1:0], out) ; // output register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ROM #(</a:t>
            </a:r>
            <a:r>
              <a:rPr lang="en-US" altLang="zh-TW" sz="1600" dirty="0" err="1">
                <a:solidFill>
                  <a:srgbClr val="FF0000"/>
                </a:solidFill>
                <a:ea typeface="MS PGothic" panose="020B0600070205080204" pitchFamily="34" charset="-128"/>
              </a:rPr>
              <a:t>n+k,m+k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) </a:t>
            </a:r>
            <a:r>
              <a:rPr lang="en-US" altLang="zh-TW" sz="1600" dirty="0" err="1">
                <a:solidFill>
                  <a:srgbClr val="FF0000"/>
                </a:solidFill>
                <a:ea typeface="MS PGothic" panose="020B0600070205080204" pitchFamily="34" charset="-128"/>
              </a:rPr>
              <a:t>uc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({state, in}, </a:t>
            </a:r>
            <a:r>
              <a:rPr lang="en-US" altLang="zh-TW" sz="16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) ; // microcode store</a:t>
            </a:r>
          </a:p>
          <a:p>
            <a:r>
              <a:rPr lang="en-US" altLang="zh-TW" sz="1600" dirty="0">
                <a:ea typeface="MS PGothic" panose="020B0600070205080204" pitchFamily="34" charset="-128"/>
              </a:rPr>
              <a:t>  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assign next = </a:t>
            </a:r>
            <a:r>
              <a:rPr lang="en-US" altLang="zh-TW" sz="1600" dirty="0" err="1">
                <a:solidFill>
                  <a:srgbClr val="FF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 ? {k{1'b0}} : </a:t>
            </a:r>
            <a:r>
              <a:rPr lang="en-US" altLang="zh-TW" sz="16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600" dirty="0">
                <a:solidFill>
                  <a:srgbClr val="FF0000"/>
                </a:solidFill>
                <a:ea typeface="MS PGothic" panose="020B0600070205080204" pitchFamily="34" charset="-128"/>
              </a:rPr>
              <a:t>[m+k-1:m] ; // reset state</a:t>
            </a:r>
          </a:p>
          <a:p>
            <a:r>
              <a:rPr lang="en-US" altLang="zh-TW" sz="1600" dirty="0" err="1">
                <a:ea typeface="MS PGothic" panose="020B0600070205080204" pitchFamily="34" charset="-128"/>
              </a:rPr>
              <a:t>endmodule</a:t>
            </a:r>
            <a:endParaRPr lang="en-US" altLang="zh-TW" sz="1600" dirty="0">
              <a:ea typeface="MS PGothic" panose="020B0600070205080204" pitchFamily="34" charset="-128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Microcoded Traffic Light Controller – in Verilog</a:t>
            </a:r>
          </a:p>
        </p:txBody>
      </p:sp>
      <p:sp>
        <p:nvSpPr>
          <p:cNvPr id="31748" name="文字方塊 1"/>
          <p:cNvSpPr txBox="1">
            <a:spLocks noChangeArrowheads="1"/>
          </p:cNvSpPr>
          <p:nvPr/>
        </p:nvSpPr>
        <p:spPr bwMode="auto">
          <a:xfrm>
            <a:off x="6705601" y="1219201"/>
            <a:ext cx="3878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Exercise: revise this</a:t>
            </a:r>
          </a:p>
          <a:p>
            <a:r>
              <a:rPr kumimoji="1" lang="en-US" altLang="zh-TW" dirty="0"/>
              <a:t>Controller using 2 ROM’s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2410806"/>
            <a:ext cx="4348931" cy="21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7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96280" y="-4148529"/>
            <a:ext cx="2447257" cy="13169097"/>
          </a:xfrm>
          <a:prstGeom prst="rect">
            <a:avLst/>
          </a:prstGeom>
        </p:spPr>
      </p:pic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Waveforms Of Light-Traffic Controller Microcode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5029200" y="3657601"/>
            <a:ext cx="457200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ea typeface="MS PGothic" panose="020B0600070205080204" pitchFamily="34" charset="-128"/>
              </a:rPr>
              <a:t>00_100_001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01_100_001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10_010_001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10_010_001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11_001_100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11_001_100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00_001_010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00_001_010</a:t>
            </a:r>
          </a:p>
        </p:txBody>
      </p:sp>
      <p:sp>
        <p:nvSpPr>
          <p:cNvPr id="33797" name="文字方塊 1"/>
          <p:cNvSpPr txBox="1">
            <a:spLocks noChangeArrowheads="1"/>
          </p:cNvSpPr>
          <p:nvPr/>
        </p:nvSpPr>
        <p:spPr bwMode="auto">
          <a:xfrm>
            <a:off x="1703512" y="1838598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 err="1"/>
              <a:t>carew</a:t>
            </a:r>
            <a:endParaRPr kumimoji="1"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223792" y="5918146"/>
            <a:ext cx="113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Next state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59103" y="6237312"/>
            <a:ext cx="177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(</a:t>
            </a:r>
            <a:r>
              <a:rPr lang="en-US" altLang="zh-TW" dirty="0" err="1"/>
              <a:t>rgb</a:t>
            </a:r>
            <a:r>
              <a:rPr lang="en-US" altLang="zh-TW" dirty="0"/>
              <a:t>, </a:t>
            </a:r>
            <a:r>
              <a:rPr lang="en-US" altLang="zh-TW" dirty="0" err="1"/>
              <a:t>rgb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44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New-and-Improved Light-Traffic Controller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Additional functions to original Light-Traffic Controller:</a:t>
            </a:r>
          </a:p>
          <a:p>
            <a:pPr lvl="1"/>
            <a:r>
              <a:rPr lang="en-US" altLang="zh-TW" dirty="0"/>
              <a:t>Light stays green in eat-west direction </a:t>
            </a:r>
            <a:r>
              <a:rPr lang="en-US" altLang="zh-TW" dirty="0">
                <a:solidFill>
                  <a:srgbClr val="FF0000"/>
                </a:solidFill>
              </a:rPr>
              <a:t>as long as </a:t>
            </a:r>
            <a:r>
              <a:rPr lang="en-US" altLang="zh-TW" dirty="0" err="1">
                <a:solidFill>
                  <a:srgbClr val="FF0000"/>
                </a:solidFill>
              </a:rPr>
              <a:t>car_ew</a:t>
            </a:r>
            <a:r>
              <a:rPr lang="en-US" altLang="zh-TW" dirty="0">
                <a:solidFill>
                  <a:srgbClr val="FF0000"/>
                </a:solidFill>
              </a:rPr>
              <a:t> is true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Light stays green in north-south direction for a minimum of 3 states (</a:t>
            </a:r>
            <a:r>
              <a:rPr lang="en-US" altLang="zh-TW" dirty="0">
                <a:solidFill>
                  <a:srgbClr val="FFC000"/>
                </a:solidFill>
              </a:rPr>
              <a:t>GNS1, GNS2, and GNS3)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After a yellow light, lights should </a:t>
            </a:r>
            <a:r>
              <a:rPr lang="en-US" altLang="zh-TW" dirty="0">
                <a:solidFill>
                  <a:schemeClr val="accent2"/>
                </a:solidFill>
              </a:rPr>
              <a:t>go red</a:t>
            </a:r>
            <a:r>
              <a:rPr lang="en-US" altLang="zh-TW" dirty="0"/>
              <a:t> in both directions for 1 cycle before turning new light green.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889696"/>
            <a:ext cx="4986097" cy="2621044"/>
          </a:xfrm>
          <a:prstGeom prst="rect">
            <a:avLst/>
          </a:prstGeom>
        </p:spPr>
      </p:pic>
      <p:sp>
        <p:nvSpPr>
          <p:cNvPr id="35840" name="矩形 35839"/>
          <p:cNvSpPr/>
          <p:nvPr/>
        </p:nvSpPr>
        <p:spPr>
          <a:xfrm>
            <a:off x="6816080" y="5229200"/>
            <a:ext cx="792088" cy="36004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4439816" y="4437112"/>
            <a:ext cx="2952328" cy="36004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矩形 126"/>
          <p:cNvSpPr/>
          <p:nvPr/>
        </p:nvSpPr>
        <p:spPr>
          <a:xfrm>
            <a:off x="8040216" y="5733256"/>
            <a:ext cx="792088" cy="3600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矩形 127"/>
          <p:cNvSpPr/>
          <p:nvPr/>
        </p:nvSpPr>
        <p:spPr>
          <a:xfrm>
            <a:off x="4295800" y="5733256"/>
            <a:ext cx="792088" cy="36004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8008056" y="792762"/>
            <a:ext cx="411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不改設計，改</a:t>
            </a:r>
            <a:r>
              <a:rPr lang="en-US" altLang="zh-TW" dirty="0"/>
              <a:t>state table</a:t>
            </a:r>
            <a:r>
              <a:rPr lang="zh-TW" altLang="en-US" dirty="0"/>
              <a:t>，創造新的</a:t>
            </a:r>
            <a:r>
              <a:rPr lang="en-US" altLang="zh-TW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4663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40" grpId="0" animBg="1"/>
      <p:bldP spid="126" grpId="0" animBg="1"/>
      <p:bldP spid="127" grpId="0" animBg="1"/>
      <p:bldP spid="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Light-Traffic Control State Diagram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1703512" y="1556792"/>
            <a:ext cx="7924800" cy="3973512"/>
            <a:chOff x="430213" y="1808163"/>
            <a:chExt cx="7924800" cy="3973512"/>
          </a:xfrm>
        </p:grpSpPr>
        <p:sp>
          <p:nvSpPr>
            <p:cNvPr id="65" name="Freeform 4"/>
            <p:cNvSpPr>
              <a:spLocks/>
            </p:cNvSpPr>
            <p:nvPr/>
          </p:nvSpPr>
          <p:spPr bwMode="auto">
            <a:xfrm>
              <a:off x="1095375" y="2555875"/>
              <a:ext cx="776288" cy="776288"/>
            </a:xfrm>
            <a:custGeom>
              <a:avLst/>
              <a:gdLst>
                <a:gd name="T0" fmla="*/ 2147483647 w 977"/>
                <a:gd name="T1" fmla="*/ 2147483647 h 977"/>
                <a:gd name="T2" fmla="*/ 2147483647 w 977"/>
                <a:gd name="T3" fmla="*/ 2147483647 h 977"/>
                <a:gd name="T4" fmla="*/ 2147483647 w 977"/>
                <a:gd name="T5" fmla="*/ 2147483647 h 977"/>
                <a:gd name="T6" fmla="*/ 2147483647 w 977"/>
                <a:gd name="T7" fmla="*/ 2147483647 h 977"/>
                <a:gd name="T8" fmla="*/ 2147483647 w 977"/>
                <a:gd name="T9" fmla="*/ 2147483647 h 977"/>
                <a:gd name="T10" fmla="*/ 2147483647 w 977"/>
                <a:gd name="T11" fmla="*/ 2147483647 h 977"/>
                <a:gd name="T12" fmla="*/ 2147483647 w 977"/>
                <a:gd name="T13" fmla="*/ 2147483647 h 977"/>
                <a:gd name="T14" fmla="*/ 2147483647 w 977"/>
                <a:gd name="T15" fmla="*/ 2147483647 h 977"/>
                <a:gd name="T16" fmla="*/ 2147483647 w 977"/>
                <a:gd name="T17" fmla="*/ 2147483647 h 977"/>
                <a:gd name="T18" fmla="*/ 2147483647 w 977"/>
                <a:gd name="T19" fmla="*/ 2147483647 h 977"/>
                <a:gd name="T20" fmla="*/ 2147483647 w 977"/>
                <a:gd name="T21" fmla="*/ 0 h 977"/>
                <a:gd name="T22" fmla="*/ 2147483647 w 977"/>
                <a:gd name="T23" fmla="*/ 2147483647 h 977"/>
                <a:gd name="T24" fmla="*/ 2147483647 w 977"/>
                <a:gd name="T25" fmla="*/ 2147483647 h 977"/>
                <a:gd name="T26" fmla="*/ 2147483647 w 977"/>
                <a:gd name="T27" fmla="*/ 2147483647 h 977"/>
                <a:gd name="T28" fmla="*/ 2147483647 w 977"/>
                <a:gd name="T29" fmla="*/ 2147483647 h 977"/>
                <a:gd name="T30" fmla="*/ 2147483647 w 977"/>
                <a:gd name="T31" fmla="*/ 2147483647 h 977"/>
                <a:gd name="T32" fmla="*/ 2147483647 w 977"/>
                <a:gd name="T33" fmla="*/ 2147483647 h 977"/>
                <a:gd name="T34" fmla="*/ 2147483647 w 977"/>
                <a:gd name="T35" fmla="*/ 2147483647 h 977"/>
                <a:gd name="T36" fmla="*/ 2147483647 w 977"/>
                <a:gd name="T37" fmla="*/ 2147483647 h 977"/>
                <a:gd name="T38" fmla="*/ 2147483647 w 977"/>
                <a:gd name="T39" fmla="*/ 2147483647 h 977"/>
                <a:gd name="T40" fmla="*/ 2147483647 w 977"/>
                <a:gd name="T41" fmla="*/ 2147483647 h 977"/>
                <a:gd name="T42" fmla="*/ 0 w 977"/>
                <a:gd name="T43" fmla="*/ 2147483647 h 977"/>
                <a:gd name="T44" fmla="*/ 2147483647 w 977"/>
                <a:gd name="T45" fmla="*/ 2147483647 h 977"/>
                <a:gd name="T46" fmla="*/ 2147483647 w 977"/>
                <a:gd name="T47" fmla="*/ 2147483647 h 977"/>
                <a:gd name="T48" fmla="*/ 2147483647 w 977"/>
                <a:gd name="T49" fmla="*/ 2147483647 h 977"/>
                <a:gd name="T50" fmla="*/ 2147483647 w 977"/>
                <a:gd name="T51" fmla="*/ 2147483647 h 977"/>
                <a:gd name="T52" fmla="*/ 2147483647 w 977"/>
                <a:gd name="T53" fmla="*/ 2147483647 h 977"/>
                <a:gd name="T54" fmla="*/ 2147483647 w 977"/>
                <a:gd name="T55" fmla="*/ 2147483647 h 977"/>
                <a:gd name="T56" fmla="*/ 2147483647 w 977"/>
                <a:gd name="T57" fmla="*/ 2147483647 h 977"/>
                <a:gd name="T58" fmla="*/ 2147483647 w 977"/>
                <a:gd name="T59" fmla="*/ 2147483647 h 977"/>
                <a:gd name="T60" fmla="*/ 2147483647 w 977"/>
                <a:gd name="T61" fmla="*/ 2147483647 h 977"/>
                <a:gd name="T62" fmla="*/ 2147483647 w 977"/>
                <a:gd name="T63" fmla="*/ 2147483647 h 977"/>
                <a:gd name="T64" fmla="*/ 2147483647 w 977"/>
                <a:gd name="T65" fmla="*/ 2147483647 h 977"/>
                <a:gd name="T66" fmla="*/ 2147483647 w 977"/>
                <a:gd name="T67" fmla="*/ 2147483647 h 977"/>
                <a:gd name="T68" fmla="*/ 2147483647 w 977"/>
                <a:gd name="T69" fmla="*/ 2147483647 h 977"/>
                <a:gd name="T70" fmla="*/ 2147483647 w 977"/>
                <a:gd name="T71" fmla="*/ 2147483647 h 977"/>
                <a:gd name="T72" fmla="*/ 2147483647 w 977"/>
                <a:gd name="T73" fmla="*/ 2147483647 h 977"/>
                <a:gd name="T74" fmla="*/ 2147483647 w 977"/>
                <a:gd name="T75" fmla="*/ 2147483647 h 977"/>
                <a:gd name="T76" fmla="*/ 2147483647 w 977"/>
                <a:gd name="T77" fmla="*/ 2147483647 h 977"/>
                <a:gd name="T78" fmla="*/ 2147483647 w 977"/>
                <a:gd name="T79" fmla="*/ 2147483647 h 977"/>
                <a:gd name="T80" fmla="*/ 2147483647 w 977"/>
                <a:gd name="T81" fmla="*/ 2147483647 h 977"/>
                <a:gd name="T82" fmla="*/ 2147483647 w 977"/>
                <a:gd name="T83" fmla="*/ 2147483647 h 977"/>
                <a:gd name="T84" fmla="*/ 2147483647 w 977"/>
                <a:gd name="T85" fmla="*/ 2147483647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7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9" y="275"/>
                  </a:lnTo>
                  <a:lnTo>
                    <a:pt x="919" y="255"/>
                  </a:lnTo>
                  <a:lnTo>
                    <a:pt x="906" y="233"/>
                  </a:lnTo>
                  <a:lnTo>
                    <a:pt x="894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69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8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8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8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8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69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3"/>
                  </a:lnTo>
                  <a:lnTo>
                    <a:pt x="70" y="233"/>
                  </a:lnTo>
                  <a:lnTo>
                    <a:pt x="58" y="255"/>
                  </a:lnTo>
                  <a:lnTo>
                    <a:pt x="47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7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7" y="700"/>
                  </a:lnTo>
                  <a:lnTo>
                    <a:pt x="58" y="720"/>
                  </a:lnTo>
                  <a:lnTo>
                    <a:pt x="70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8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8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8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8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6" y="741"/>
                  </a:lnTo>
                  <a:lnTo>
                    <a:pt x="919" y="720"/>
                  </a:lnTo>
                  <a:lnTo>
                    <a:pt x="929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7"/>
                  </a:lnTo>
                  <a:lnTo>
                    <a:pt x="977" y="512"/>
                  </a:lnTo>
                  <a:lnTo>
                    <a:pt x="977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1095375" y="2555875"/>
              <a:ext cx="776288" cy="776288"/>
            </a:xfrm>
            <a:custGeom>
              <a:avLst/>
              <a:gdLst>
                <a:gd name="T0" fmla="*/ 2147483647 w 977"/>
                <a:gd name="T1" fmla="*/ 2147483647 h 977"/>
                <a:gd name="T2" fmla="*/ 2147483647 w 977"/>
                <a:gd name="T3" fmla="*/ 2147483647 h 977"/>
                <a:gd name="T4" fmla="*/ 2147483647 w 977"/>
                <a:gd name="T5" fmla="*/ 2147483647 h 977"/>
                <a:gd name="T6" fmla="*/ 2147483647 w 977"/>
                <a:gd name="T7" fmla="*/ 2147483647 h 977"/>
                <a:gd name="T8" fmla="*/ 2147483647 w 977"/>
                <a:gd name="T9" fmla="*/ 2147483647 h 977"/>
                <a:gd name="T10" fmla="*/ 2147483647 w 977"/>
                <a:gd name="T11" fmla="*/ 2147483647 h 977"/>
                <a:gd name="T12" fmla="*/ 2147483647 w 977"/>
                <a:gd name="T13" fmla="*/ 2147483647 h 977"/>
                <a:gd name="T14" fmla="*/ 2147483647 w 977"/>
                <a:gd name="T15" fmla="*/ 2147483647 h 977"/>
                <a:gd name="T16" fmla="*/ 2147483647 w 977"/>
                <a:gd name="T17" fmla="*/ 2147483647 h 977"/>
                <a:gd name="T18" fmla="*/ 2147483647 w 977"/>
                <a:gd name="T19" fmla="*/ 2147483647 h 977"/>
                <a:gd name="T20" fmla="*/ 2147483647 w 977"/>
                <a:gd name="T21" fmla="*/ 0 h 977"/>
                <a:gd name="T22" fmla="*/ 2147483647 w 977"/>
                <a:gd name="T23" fmla="*/ 2147483647 h 977"/>
                <a:gd name="T24" fmla="*/ 2147483647 w 977"/>
                <a:gd name="T25" fmla="*/ 2147483647 h 977"/>
                <a:gd name="T26" fmla="*/ 2147483647 w 977"/>
                <a:gd name="T27" fmla="*/ 2147483647 h 977"/>
                <a:gd name="T28" fmla="*/ 2147483647 w 977"/>
                <a:gd name="T29" fmla="*/ 2147483647 h 977"/>
                <a:gd name="T30" fmla="*/ 2147483647 w 977"/>
                <a:gd name="T31" fmla="*/ 2147483647 h 977"/>
                <a:gd name="T32" fmla="*/ 2147483647 w 977"/>
                <a:gd name="T33" fmla="*/ 2147483647 h 977"/>
                <a:gd name="T34" fmla="*/ 2147483647 w 977"/>
                <a:gd name="T35" fmla="*/ 2147483647 h 977"/>
                <a:gd name="T36" fmla="*/ 2147483647 w 977"/>
                <a:gd name="T37" fmla="*/ 2147483647 h 977"/>
                <a:gd name="T38" fmla="*/ 2147483647 w 977"/>
                <a:gd name="T39" fmla="*/ 2147483647 h 977"/>
                <a:gd name="T40" fmla="*/ 2147483647 w 977"/>
                <a:gd name="T41" fmla="*/ 2147483647 h 977"/>
                <a:gd name="T42" fmla="*/ 0 w 977"/>
                <a:gd name="T43" fmla="*/ 2147483647 h 977"/>
                <a:gd name="T44" fmla="*/ 2147483647 w 977"/>
                <a:gd name="T45" fmla="*/ 2147483647 h 977"/>
                <a:gd name="T46" fmla="*/ 2147483647 w 977"/>
                <a:gd name="T47" fmla="*/ 2147483647 h 977"/>
                <a:gd name="T48" fmla="*/ 2147483647 w 977"/>
                <a:gd name="T49" fmla="*/ 2147483647 h 977"/>
                <a:gd name="T50" fmla="*/ 2147483647 w 977"/>
                <a:gd name="T51" fmla="*/ 2147483647 h 977"/>
                <a:gd name="T52" fmla="*/ 2147483647 w 977"/>
                <a:gd name="T53" fmla="*/ 2147483647 h 977"/>
                <a:gd name="T54" fmla="*/ 2147483647 w 977"/>
                <a:gd name="T55" fmla="*/ 2147483647 h 977"/>
                <a:gd name="T56" fmla="*/ 2147483647 w 977"/>
                <a:gd name="T57" fmla="*/ 2147483647 h 977"/>
                <a:gd name="T58" fmla="*/ 2147483647 w 977"/>
                <a:gd name="T59" fmla="*/ 2147483647 h 977"/>
                <a:gd name="T60" fmla="*/ 2147483647 w 977"/>
                <a:gd name="T61" fmla="*/ 2147483647 h 977"/>
                <a:gd name="T62" fmla="*/ 2147483647 w 977"/>
                <a:gd name="T63" fmla="*/ 2147483647 h 977"/>
                <a:gd name="T64" fmla="*/ 2147483647 w 977"/>
                <a:gd name="T65" fmla="*/ 2147483647 h 977"/>
                <a:gd name="T66" fmla="*/ 2147483647 w 977"/>
                <a:gd name="T67" fmla="*/ 2147483647 h 977"/>
                <a:gd name="T68" fmla="*/ 2147483647 w 977"/>
                <a:gd name="T69" fmla="*/ 2147483647 h 977"/>
                <a:gd name="T70" fmla="*/ 2147483647 w 977"/>
                <a:gd name="T71" fmla="*/ 2147483647 h 977"/>
                <a:gd name="T72" fmla="*/ 2147483647 w 977"/>
                <a:gd name="T73" fmla="*/ 2147483647 h 977"/>
                <a:gd name="T74" fmla="*/ 2147483647 w 977"/>
                <a:gd name="T75" fmla="*/ 2147483647 h 977"/>
                <a:gd name="T76" fmla="*/ 2147483647 w 977"/>
                <a:gd name="T77" fmla="*/ 2147483647 h 977"/>
                <a:gd name="T78" fmla="*/ 2147483647 w 977"/>
                <a:gd name="T79" fmla="*/ 2147483647 h 977"/>
                <a:gd name="T80" fmla="*/ 2147483647 w 977"/>
                <a:gd name="T81" fmla="*/ 2147483647 h 977"/>
                <a:gd name="T82" fmla="*/ 2147483647 w 977"/>
                <a:gd name="T83" fmla="*/ 2147483647 h 977"/>
                <a:gd name="T84" fmla="*/ 2147483647 w 977"/>
                <a:gd name="T85" fmla="*/ 2147483647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7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9" y="275"/>
                  </a:lnTo>
                  <a:lnTo>
                    <a:pt x="919" y="255"/>
                  </a:lnTo>
                  <a:lnTo>
                    <a:pt x="906" y="233"/>
                  </a:lnTo>
                  <a:lnTo>
                    <a:pt x="894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69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8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8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8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8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69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3"/>
                  </a:lnTo>
                  <a:lnTo>
                    <a:pt x="70" y="233"/>
                  </a:lnTo>
                  <a:lnTo>
                    <a:pt x="58" y="255"/>
                  </a:lnTo>
                  <a:lnTo>
                    <a:pt x="47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7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7" y="700"/>
                  </a:lnTo>
                  <a:lnTo>
                    <a:pt x="58" y="720"/>
                  </a:lnTo>
                  <a:lnTo>
                    <a:pt x="70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8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8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8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8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6" y="741"/>
                  </a:lnTo>
                  <a:lnTo>
                    <a:pt x="919" y="720"/>
                  </a:lnTo>
                  <a:lnTo>
                    <a:pt x="929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7"/>
                  </a:lnTo>
                  <a:lnTo>
                    <a:pt x="977" y="512"/>
                  </a:lnTo>
                  <a:lnTo>
                    <a:pt x="977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7" name="Rectangle 6"/>
            <p:cNvSpPr>
              <a:spLocks noChangeArrowheads="1"/>
            </p:cNvSpPr>
            <p:nvPr/>
          </p:nvSpPr>
          <p:spPr bwMode="auto">
            <a:xfrm>
              <a:off x="1206500" y="2820988"/>
              <a:ext cx="554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GNS1</a:t>
              </a:r>
            </a:p>
          </p:txBody>
        </p:sp>
        <p:sp>
          <p:nvSpPr>
            <p:cNvPr id="68" name="Rectangle 7"/>
            <p:cNvSpPr>
              <a:spLocks noChangeArrowheads="1"/>
            </p:cNvSpPr>
            <p:nvPr/>
          </p:nvSpPr>
          <p:spPr bwMode="auto">
            <a:xfrm>
              <a:off x="1093788" y="3363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1871663" y="2928938"/>
              <a:ext cx="10366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2895600" y="2882900"/>
              <a:ext cx="141288" cy="92075"/>
            </a:xfrm>
            <a:custGeom>
              <a:avLst/>
              <a:gdLst>
                <a:gd name="T0" fmla="*/ 0 w 177"/>
                <a:gd name="T1" fmla="*/ 0 h 117"/>
                <a:gd name="T2" fmla="*/ 2147483647 w 177"/>
                <a:gd name="T3" fmla="*/ 2147483647 h 117"/>
                <a:gd name="T4" fmla="*/ 0 w 177"/>
                <a:gd name="T5" fmla="*/ 2147483647 h 117"/>
                <a:gd name="T6" fmla="*/ 0 w 17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17"/>
                <a:gd name="T14" fmla="*/ 177 w 17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17">
                  <a:moveTo>
                    <a:pt x="0" y="0"/>
                  </a:moveTo>
                  <a:lnTo>
                    <a:pt x="177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5916613" y="2624138"/>
              <a:ext cx="736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car_ew</a:t>
              </a:r>
            </a:p>
          </p:txBody>
        </p:sp>
        <p:sp>
          <p:nvSpPr>
            <p:cNvPr id="72" name="Freeform 11"/>
            <p:cNvSpPr>
              <a:spLocks/>
            </p:cNvSpPr>
            <p:nvPr/>
          </p:nvSpPr>
          <p:spPr bwMode="auto">
            <a:xfrm>
              <a:off x="3036888" y="2555875"/>
              <a:ext cx="776287" cy="776288"/>
            </a:xfrm>
            <a:custGeom>
              <a:avLst/>
              <a:gdLst>
                <a:gd name="T0" fmla="*/ 2147483647 w 978"/>
                <a:gd name="T1" fmla="*/ 2147483647 h 977"/>
                <a:gd name="T2" fmla="*/ 2147483647 w 978"/>
                <a:gd name="T3" fmla="*/ 2147483647 h 977"/>
                <a:gd name="T4" fmla="*/ 2147483647 w 978"/>
                <a:gd name="T5" fmla="*/ 2147483647 h 977"/>
                <a:gd name="T6" fmla="*/ 2147483647 w 978"/>
                <a:gd name="T7" fmla="*/ 2147483647 h 977"/>
                <a:gd name="T8" fmla="*/ 2147483647 w 978"/>
                <a:gd name="T9" fmla="*/ 2147483647 h 977"/>
                <a:gd name="T10" fmla="*/ 2147483647 w 978"/>
                <a:gd name="T11" fmla="*/ 2147483647 h 977"/>
                <a:gd name="T12" fmla="*/ 2147483647 w 978"/>
                <a:gd name="T13" fmla="*/ 2147483647 h 977"/>
                <a:gd name="T14" fmla="*/ 2147483647 w 978"/>
                <a:gd name="T15" fmla="*/ 2147483647 h 977"/>
                <a:gd name="T16" fmla="*/ 2147483647 w 978"/>
                <a:gd name="T17" fmla="*/ 2147483647 h 977"/>
                <a:gd name="T18" fmla="*/ 2147483647 w 978"/>
                <a:gd name="T19" fmla="*/ 2147483647 h 977"/>
                <a:gd name="T20" fmla="*/ 2147483647 w 978"/>
                <a:gd name="T21" fmla="*/ 0 h 977"/>
                <a:gd name="T22" fmla="*/ 2147483647 w 978"/>
                <a:gd name="T23" fmla="*/ 2147483647 h 977"/>
                <a:gd name="T24" fmla="*/ 2147483647 w 978"/>
                <a:gd name="T25" fmla="*/ 2147483647 h 977"/>
                <a:gd name="T26" fmla="*/ 2147483647 w 978"/>
                <a:gd name="T27" fmla="*/ 2147483647 h 977"/>
                <a:gd name="T28" fmla="*/ 2147483647 w 978"/>
                <a:gd name="T29" fmla="*/ 2147483647 h 977"/>
                <a:gd name="T30" fmla="*/ 2147483647 w 978"/>
                <a:gd name="T31" fmla="*/ 2147483647 h 977"/>
                <a:gd name="T32" fmla="*/ 2147483647 w 978"/>
                <a:gd name="T33" fmla="*/ 2147483647 h 977"/>
                <a:gd name="T34" fmla="*/ 2147483647 w 978"/>
                <a:gd name="T35" fmla="*/ 2147483647 h 977"/>
                <a:gd name="T36" fmla="*/ 2147483647 w 978"/>
                <a:gd name="T37" fmla="*/ 2147483647 h 977"/>
                <a:gd name="T38" fmla="*/ 2147483647 w 978"/>
                <a:gd name="T39" fmla="*/ 2147483647 h 977"/>
                <a:gd name="T40" fmla="*/ 2147483647 w 978"/>
                <a:gd name="T41" fmla="*/ 2147483647 h 977"/>
                <a:gd name="T42" fmla="*/ 0 w 978"/>
                <a:gd name="T43" fmla="*/ 2147483647 h 977"/>
                <a:gd name="T44" fmla="*/ 2147483647 w 978"/>
                <a:gd name="T45" fmla="*/ 2147483647 h 977"/>
                <a:gd name="T46" fmla="*/ 2147483647 w 978"/>
                <a:gd name="T47" fmla="*/ 2147483647 h 977"/>
                <a:gd name="T48" fmla="*/ 2147483647 w 978"/>
                <a:gd name="T49" fmla="*/ 2147483647 h 977"/>
                <a:gd name="T50" fmla="*/ 2147483647 w 978"/>
                <a:gd name="T51" fmla="*/ 2147483647 h 977"/>
                <a:gd name="T52" fmla="*/ 2147483647 w 978"/>
                <a:gd name="T53" fmla="*/ 2147483647 h 977"/>
                <a:gd name="T54" fmla="*/ 2147483647 w 978"/>
                <a:gd name="T55" fmla="*/ 2147483647 h 977"/>
                <a:gd name="T56" fmla="*/ 2147483647 w 978"/>
                <a:gd name="T57" fmla="*/ 2147483647 h 977"/>
                <a:gd name="T58" fmla="*/ 2147483647 w 978"/>
                <a:gd name="T59" fmla="*/ 2147483647 h 977"/>
                <a:gd name="T60" fmla="*/ 2147483647 w 978"/>
                <a:gd name="T61" fmla="*/ 2147483647 h 977"/>
                <a:gd name="T62" fmla="*/ 2147483647 w 978"/>
                <a:gd name="T63" fmla="*/ 2147483647 h 977"/>
                <a:gd name="T64" fmla="*/ 2147483647 w 978"/>
                <a:gd name="T65" fmla="*/ 2147483647 h 977"/>
                <a:gd name="T66" fmla="*/ 2147483647 w 978"/>
                <a:gd name="T67" fmla="*/ 2147483647 h 977"/>
                <a:gd name="T68" fmla="*/ 2147483647 w 978"/>
                <a:gd name="T69" fmla="*/ 2147483647 h 977"/>
                <a:gd name="T70" fmla="*/ 2147483647 w 978"/>
                <a:gd name="T71" fmla="*/ 2147483647 h 977"/>
                <a:gd name="T72" fmla="*/ 2147483647 w 978"/>
                <a:gd name="T73" fmla="*/ 2147483647 h 977"/>
                <a:gd name="T74" fmla="*/ 2147483647 w 978"/>
                <a:gd name="T75" fmla="*/ 2147483647 h 977"/>
                <a:gd name="T76" fmla="*/ 2147483647 w 978"/>
                <a:gd name="T77" fmla="*/ 2147483647 h 977"/>
                <a:gd name="T78" fmla="*/ 2147483647 w 978"/>
                <a:gd name="T79" fmla="*/ 2147483647 h 977"/>
                <a:gd name="T80" fmla="*/ 2147483647 w 978"/>
                <a:gd name="T81" fmla="*/ 2147483647 h 977"/>
                <a:gd name="T82" fmla="*/ 2147483647 w 978"/>
                <a:gd name="T83" fmla="*/ 2147483647 h 977"/>
                <a:gd name="T84" fmla="*/ 2147483647 w 978"/>
                <a:gd name="T85" fmla="*/ 2147483647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7" y="463"/>
                  </a:lnTo>
                  <a:lnTo>
                    <a:pt x="975" y="438"/>
                  </a:lnTo>
                  <a:lnTo>
                    <a:pt x="972" y="414"/>
                  </a:lnTo>
                  <a:lnTo>
                    <a:pt x="967" y="389"/>
                  </a:lnTo>
                  <a:lnTo>
                    <a:pt x="963" y="366"/>
                  </a:lnTo>
                  <a:lnTo>
                    <a:pt x="955" y="343"/>
                  </a:lnTo>
                  <a:lnTo>
                    <a:pt x="947" y="320"/>
                  </a:lnTo>
                  <a:lnTo>
                    <a:pt x="940" y="297"/>
                  </a:lnTo>
                  <a:lnTo>
                    <a:pt x="929" y="275"/>
                  </a:lnTo>
                  <a:lnTo>
                    <a:pt x="918" y="255"/>
                  </a:lnTo>
                  <a:lnTo>
                    <a:pt x="907" y="233"/>
                  </a:lnTo>
                  <a:lnTo>
                    <a:pt x="893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0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800" y="110"/>
                  </a:lnTo>
                  <a:lnTo>
                    <a:pt x="781" y="96"/>
                  </a:lnTo>
                  <a:lnTo>
                    <a:pt x="763" y="83"/>
                  </a:lnTo>
                  <a:lnTo>
                    <a:pt x="743" y="69"/>
                  </a:lnTo>
                  <a:lnTo>
                    <a:pt x="721" y="58"/>
                  </a:lnTo>
                  <a:lnTo>
                    <a:pt x="701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3" y="21"/>
                  </a:lnTo>
                  <a:lnTo>
                    <a:pt x="610" y="15"/>
                  </a:lnTo>
                  <a:lnTo>
                    <a:pt x="587" y="9"/>
                  </a:lnTo>
                  <a:lnTo>
                    <a:pt x="562" y="4"/>
                  </a:lnTo>
                  <a:lnTo>
                    <a:pt x="538" y="1"/>
                  </a:lnTo>
                  <a:lnTo>
                    <a:pt x="513" y="0"/>
                  </a:lnTo>
                  <a:lnTo>
                    <a:pt x="489" y="0"/>
                  </a:lnTo>
                  <a:lnTo>
                    <a:pt x="464" y="0"/>
                  </a:lnTo>
                  <a:lnTo>
                    <a:pt x="439" y="1"/>
                  </a:lnTo>
                  <a:lnTo>
                    <a:pt x="415" y="4"/>
                  </a:lnTo>
                  <a:lnTo>
                    <a:pt x="390" y="9"/>
                  </a:lnTo>
                  <a:lnTo>
                    <a:pt x="367" y="15"/>
                  </a:lnTo>
                  <a:lnTo>
                    <a:pt x="344" y="21"/>
                  </a:lnTo>
                  <a:lnTo>
                    <a:pt x="321" y="29"/>
                  </a:lnTo>
                  <a:lnTo>
                    <a:pt x="298" y="36"/>
                  </a:lnTo>
                  <a:lnTo>
                    <a:pt x="276" y="47"/>
                  </a:lnTo>
                  <a:lnTo>
                    <a:pt x="256" y="58"/>
                  </a:lnTo>
                  <a:lnTo>
                    <a:pt x="234" y="69"/>
                  </a:lnTo>
                  <a:lnTo>
                    <a:pt x="214" y="83"/>
                  </a:lnTo>
                  <a:lnTo>
                    <a:pt x="196" y="96"/>
                  </a:lnTo>
                  <a:lnTo>
                    <a:pt x="178" y="110"/>
                  </a:lnTo>
                  <a:lnTo>
                    <a:pt x="161" y="126"/>
                  </a:lnTo>
                  <a:lnTo>
                    <a:pt x="144" y="143"/>
                  </a:lnTo>
                  <a:lnTo>
                    <a:pt x="127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4" y="213"/>
                  </a:lnTo>
                  <a:lnTo>
                    <a:pt x="70" y="233"/>
                  </a:lnTo>
                  <a:lnTo>
                    <a:pt x="59" y="255"/>
                  </a:lnTo>
                  <a:lnTo>
                    <a:pt x="48" y="275"/>
                  </a:lnTo>
                  <a:lnTo>
                    <a:pt x="37" y="297"/>
                  </a:lnTo>
                  <a:lnTo>
                    <a:pt x="30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10" y="389"/>
                  </a:lnTo>
                  <a:lnTo>
                    <a:pt x="5" y="414"/>
                  </a:lnTo>
                  <a:lnTo>
                    <a:pt x="2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2" y="537"/>
                  </a:lnTo>
                  <a:lnTo>
                    <a:pt x="5" y="561"/>
                  </a:lnTo>
                  <a:lnTo>
                    <a:pt x="10" y="586"/>
                  </a:lnTo>
                  <a:lnTo>
                    <a:pt x="16" y="609"/>
                  </a:lnTo>
                  <a:lnTo>
                    <a:pt x="22" y="632"/>
                  </a:lnTo>
                  <a:lnTo>
                    <a:pt x="30" y="655"/>
                  </a:lnTo>
                  <a:lnTo>
                    <a:pt x="37" y="678"/>
                  </a:lnTo>
                  <a:lnTo>
                    <a:pt x="48" y="700"/>
                  </a:lnTo>
                  <a:lnTo>
                    <a:pt x="59" y="720"/>
                  </a:lnTo>
                  <a:lnTo>
                    <a:pt x="70" y="741"/>
                  </a:lnTo>
                  <a:lnTo>
                    <a:pt x="84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7" y="817"/>
                  </a:lnTo>
                  <a:lnTo>
                    <a:pt x="144" y="834"/>
                  </a:lnTo>
                  <a:lnTo>
                    <a:pt x="161" y="849"/>
                  </a:lnTo>
                  <a:lnTo>
                    <a:pt x="178" y="864"/>
                  </a:lnTo>
                  <a:lnTo>
                    <a:pt x="196" y="878"/>
                  </a:lnTo>
                  <a:lnTo>
                    <a:pt x="214" y="892"/>
                  </a:lnTo>
                  <a:lnTo>
                    <a:pt x="234" y="906"/>
                  </a:lnTo>
                  <a:lnTo>
                    <a:pt x="256" y="917"/>
                  </a:lnTo>
                  <a:lnTo>
                    <a:pt x="276" y="928"/>
                  </a:lnTo>
                  <a:lnTo>
                    <a:pt x="298" y="938"/>
                  </a:lnTo>
                  <a:lnTo>
                    <a:pt x="321" y="946"/>
                  </a:lnTo>
                  <a:lnTo>
                    <a:pt x="344" y="954"/>
                  </a:lnTo>
                  <a:lnTo>
                    <a:pt x="367" y="961"/>
                  </a:lnTo>
                  <a:lnTo>
                    <a:pt x="390" y="966"/>
                  </a:lnTo>
                  <a:lnTo>
                    <a:pt x="415" y="971"/>
                  </a:lnTo>
                  <a:lnTo>
                    <a:pt x="439" y="974"/>
                  </a:lnTo>
                  <a:lnTo>
                    <a:pt x="464" y="975"/>
                  </a:lnTo>
                  <a:lnTo>
                    <a:pt x="489" y="977"/>
                  </a:lnTo>
                  <a:lnTo>
                    <a:pt x="513" y="975"/>
                  </a:lnTo>
                  <a:lnTo>
                    <a:pt x="538" y="974"/>
                  </a:lnTo>
                  <a:lnTo>
                    <a:pt x="562" y="971"/>
                  </a:lnTo>
                  <a:lnTo>
                    <a:pt x="587" y="966"/>
                  </a:lnTo>
                  <a:lnTo>
                    <a:pt x="610" y="961"/>
                  </a:lnTo>
                  <a:lnTo>
                    <a:pt x="633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1" y="928"/>
                  </a:lnTo>
                  <a:lnTo>
                    <a:pt x="721" y="917"/>
                  </a:lnTo>
                  <a:lnTo>
                    <a:pt x="743" y="906"/>
                  </a:lnTo>
                  <a:lnTo>
                    <a:pt x="763" y="892"/>
                  </a:lnTo>
                  <a:lnTo>
                    <a:pt x="781" y="878"/>
                  </a:lnTo>
                  <a:lnTo>
                    <a:pt x="800" y="864"/>
                  </a:lnTo>
                  <a:lnTo>
                    <a:pt x="818" y="849"/>
                  </a:lnTo>
                  <a:lnTo>
                    <a:pt x="835" y="834"/>
                  </a:lnTo>
                  <a:lnTo>
                    <a:pt x="850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3" y="761"/>
                  </a:lnTo>
                  <a:lnTo>
                    <a:pt x="907" y="741"/>
                  </a:lnTo>
                  <a:lnTo>
                    <a:pt x="918" y="720"/>
                  </a:lnTo>
                  <a:lnTo>
                    <a:pt x="929" y="700"/>
                  </a:lnTo>
                  <a:lnTo>
                    <a:pt x="940" y="678"/>
                  </a:lnTo>
                  <a:lnTo>
                    <a:pt x="947" y="655"/>
                  </a:lnTo>
                  <a:lnTo>
                    <a:pt x="955" y="632"/>
                  </a:lnTo>
                  <a:lnTo>
                    <a:pt x="963" y="609"/>
                  </a:lnTo>
                  <a:lnTo>
                    <a:pt x="967" y="586"/>
                  </a:lnTo>
                  <a:lnTo>
                    <a:pt x="972" y="561"/>
                  </a:lnTo>
                  <a:lnTo>
                    <a:pt x="975" y="537"/>
                  </a:lnTo>
                  <a:lnTo>
                    <a:pt x="977" y="512"/>
                  </a:lnTo>
                  <a:lnTo>
                    <a:pt x="978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3" name="Freeform 12"/>
            <p:cNvSpPr>
              <a:spLocks/>
            </p:cNvSpPr>
            <p:nvPr/>
          </p:nvSpPr>
          <p:spPr bwMode="auto">
            <a:xfrm>
              <a:off x="3036888" y="2555875"/>
              <a:ext cx="776287" cy="776288"/>
            </a:xfrm>
            <a:custGeom>
              <a:avLst/>
              <a:gdLst>
                <a:gd name="T0" fmla="*/ 2147483647 w 978"/>
                <a:gd name="T1" fmla="*/ 2147483647 h 977"/>
                <a:gd name="T2" fmla="*/ 2147483647 w 978"/>
                <a:gd name="T3" fmla="*/ 2147483647 h 977"/>
                <a:gd name="T4" fmla="*/ 2147483647 w 978"/>
                <a:gd name="T5" fmla="*/ 2147483647 h 977"/>
                <a:gd name="T6" fmla="*/ 2147483647 w 978"/>
                <a:gd name="T7" fmla="*/ 2147483647 h 977"/>
                <a:gd name="T8" fmla="*/ 2147483647 w 978"/>
                <a:gd name="T9" fmla="*/ 2147483647 h 977"/>
                <a:gd name="T10" fmla="*/ 2147483647 w 978"/>
                <a:gd name="T11" fmla="*/ 2147483647 h 977"/>
                <a:gd name="T12" fmla="*/ 2147483647 w 978"/>
                <a:gd name="T13" fmla="*/ 2147483647 h 977"/>
                <a:gd name="T14" fmla="*/ 2147483647 w 978"/>
                <a:gd name="T15" fmla="*/ 2147483647 h 977"/>
                <a:gd name="T16" fmla="*/ 2147483647 w 978"/>
                <a:gd name="T17" fmla="*/ 2147483647 h 977"/>
                <a:gd name="T18" fmla="*/ 2147483647 w 978"/>
                <a:gd name="T19" fmla="*/ 2147483647 h 977"/>
                <a:gd name="T20" fmla="*/ 2147483647 w 978"/>
                <a:gd name="T21" fmla="*/ 0 h 977"/>
                <a:gd name="T22" fmla="*/ 2147483647 w 978"/>
                <a:gd name="T23" fmla="*/ 2147483647 h 977"/>
                <a:gd name="T24" fmla="*/ 2147483647 w 978"/>
                <a:gd name="T25" fmla="*/ 2147483647 h 977"/>
                <a:gd name="T26" fmla="*/ 2147483647 w 978"/>
                <a:gd name="T27" fmla="*/ 2147483647 h 977"/>
                <a:gd name="T28" fmla="*/ 2147483647 w 978"/>
                <a:gd name="T29" fmla="*/ 2147483647 h 977"/>
                <a:gd name="T30" fmla="*/ 2147483647 w 978"/>
                <a:gd name="T31" fmla="*/ 2147483647 h 977"/>
                <a:gd name="T32" fmla="*/ 2147483647 w 978"/>
                <a:gd name="T33" fmla="*/ 2147483647 h 977"/>
                <a:gd name="T34" fmla="*/ 2147483647 w 978"/>
                <a:gd name="T35" fmla="*/ 2147483647 h 977"/>
                <a:gd name="T36" fmla="*/ 2147483647 w 978"/>
                <a:gd name="T37" fmla="*/ 2147483647 h 977"/>
                <a:gd name="T38" fmla="*/ 2147483647 w 978"/>
                <a:gd name="T39" fmla="*/ 2147483647 h 977"/>
                <a:gd name="T40" fmla="*/ 2147483647 w 978"/>
                <a:gd name="T41" fmla="*/ 2147483647 h 977"/>
                <a:gd name="T42" fmla="*/ 0 w 978"/>
                <a:gd name="T43" fmla="*/ 2147483647 h 977"/>
                <a:gd name="T44" fmla="*/ 2147483647 w 978"/>
                <a:gd name="T45" fmla="*/ 2147483647 h 977"/>
                <a:gd name="T46" fmla="*/ 2147483647 w 978"/>
                <a:gd name="T47" fmla="*/ 2147483647 h 977"/>
                <a:gd name="T48" fmla="*/ 2147483647 w 978"/>
                <a:gd name="T49" fmla="*/ 2147483647 h 977"/>
                <a:gd name="T50" fmla="*/ 2147483647 w 978"/>
                <a:gd name="T51" fmla="*/ 2147483647 h 977"/>
                <a:gd name="T52" fmla="*/ 2147483647 w 978"/>
                <a:gd name="T53" fmla="*/ 2147483647 h 977"/>
                <a:gd name="T54" fmla="*/ 2147483647 w 978"/>
                <a:gd name="T55" fmla="*/ 2147483647 h 977"/>
                <a:gd name="T56" fmla="*/ 2147483647 w 978"/>
                <a:gd name="T57" fmla="*/ 2147483647 h 977"/>
                <a:gd name="T58" fmla="*/ 2147483647 w 978"/>
                <a:gd name="T59" fmla="*/ 2147483647 h 977"/>
                <a:gd name="T60" fmla="*/ 2147483647 w 978"/>
                <a:gd name="T61" fmla="*/ 2147483647 h 977"/>
                <a:gd name="T62" fmla="*/ 2147483647 w 978"/>
                <a:gd name="T63" fmla="*/ 2147483647 h 977"/>
                <a:gd name="T64" fmla="*/ 2147483647 w 978"/>
                <a:gd name="T65" fmla="*/ 2147483647 h 977"/>
                <a:gd name="T66" fmla="*/ 2147483647 w 978"/>
                <a:gd name="T67" fmla="*/ 2147483647 h 977"/>
                <a:gd name="T68" fmla="*/ 2147483647 w 978"/>
                <a:gd name="T69" fmla="*/ 2147483647 h 977"/>
                <a:gd name="T70" fmla="*/ 2147483647 w 978"/>
                <a:gd name="T71" fmla="*/ 2147483647 h 977"/>
                <a:gd name="T72" fmla="*/ 2147483647 w 978"/>
                <a:gd name="T73" fmla="*/ 2147483647 h 977"/>
                <a:gd name="T74" fmla="*/ 2147483647 w 978"/>
                <a:gd name="T75" fmla="*/ 2147483647 h 977"/>
                <a:gd name="T76" fmla="*/ 2147483647 w 978"/>
                <a:gd name="T77" fmla="*/ 2147483647 h 977"/>
                <a:gd name="T78" fmla="*/ 2147483647 w 978"/>
                <a:gd name="T79" fmla="*/ 2147483647 h 977"/>
                <a:gd name="T80" fmla="*/ 2147483647 w 978"/>
                <a:gd name="T81" fmla="*/ 2147483647 h 977"/>
                <a:gd name="T82" fmla="*/ 2147483647 w 978"/>
                <a:gd name="T83" fmla="*/ 2147483647 h 977"/>
                <a:gd name="T84" fmla="*/ 2147483647 w 978"/>
                <a:gd name="T85" fmla="*/ 2147483647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7" y="463"/>
                  </a:lnTo>
                  <a:lnTo>
                    <a:pt x="975" y="438"/>
                  </a:lnTo>
                  <a:lnTo>
                    <a:pt x="972" y="414"/>
                  </a:lnTo>
                  <a:lnTo>
                    <a:pt x="967" y="389"/>
                  </a:lnTo>
                  <a:lnTo>
                    <a:pt x="963" y="366"/>
                  </a:lnTo>
                  <a:lnTo>
                    <a:pt x="955" y="343"/>
                  </a:lnTo>
                  <a:lnTo>
                    <a:pt x="947" y="320"/>
                  </a:lnTo>
                  <a:lnTo>
                    <a:pt x="940" y="297"/>
                  </a:lnTo>
                  <a:lnTo>
                    <a:pt x="929" y="275"/>
                  </a:lnTo>
                  <a:lnTo>
                    <a:pt x="918" y="255"/>
                  </a:lnTo>
                  <a:lnTo>
                    <a:pt x="907" y="233"/>
                  </a:lnTo>
                  <a:lnTo>
                    <a:pt x="893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0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800" y="110"/>
                  </a:lnTo>
                  <a:lnTo>
                    <a:pt x="781" y="96"/>
                  </a:lnTo>
                  <a:lnTo>
                    <a:pt x="763" y="83"/>
                  </a:lnTo>
                  <a:lnTo>
                    <a:pt x="743" y="69"/>
                  </a:lnTo>
                  <a:lnTo>
                    <a:pt x="721" y="58"/>
                  </a:lnTo>
                  <a:lnTo>
                    <a:pt x="701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3" y="21"/>
                  </a:lnTo>
                  <a:lnTo>
                    <a:pt x="610" y="15"/>
                  </a:lnTo>
                  <a:lnTo>
                    <a:pt x="587" y="9"/>
                  </a:lnTo>
                  <a:lnTo>
                    <a:pt x="562" y="4"/>
                  </a:lnTo>
                  <a:lnTo>
                    <a:pt x="538" y="1"/>
                  </a:lnTo>
                  <a:lnTo>
                    <a:pt x="513" y="0"/>
                  </a:lnTo>
                  <a:lnTo>
                    <a:pt x="489" y="0"/>
                  </a:lnTo>
                  <a:lnTo>
                    <a:pt x="464" y="0"/>
                  </a:lnTo>
                  <a:lnTo>
                    <a:pt x="439" y="1"/>
                  </a:lnTo>
                  <a:lnTo>
                    <a:pt x="415" y="4"/>
                  </a:lnTo>
                  <a:lnTo>
                    <a:pt x="390" y="9"/>
                  </a:lnTo>
                  <a:lnTo>
                    <a:pt x="367" y="15"/>
                  </a:lnTo>
                  <a:lnTo>
                    <a:pt x="344" y="21"/>
                  </a:lnTo>
                  <a:lnTo>
                    <a:pt x="321" y="29"/>
                  </a:lnTo>
                  <a:lnTo>
                    <a:pt x="298" y="36"/>
                  </a:lnTo>
                  <a:lnTo>
                    <a:pt x="276" y="47"/>
                  </a:lnTo>
                  <a:lnTo>
                    <a:pt x="256" y="58"/>
                  </a:lnTo>
                  <a:lnTo>
                    <a:pt x="234" y="69"/>
                  </a:lnTo>
                  <a:lnTo>
                    <a:pt x="214" y="83"/>
                  </a:lnTo>
                  <a:lnTo>
                    <a:pt x="196" y="96"/>
                  </a:lnTo>
                  <a:lnTo>
                    <a:pt x="178" y="110"/>
                  </a:lnTo>
                  <a:lnTo>
                    <a:pt x="161" y="126"/>
                  </a:lnTo>
                  <a:lnTo>
                    <a:pt x="144" y="143"/>
                  </a:lnTo>
                  <a:lnTo>
                    <a:pt x="127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4" y="213"/>
                  </a:lnTo>
                  <a:lnTo>
                    <a:pt x="70" y="233"/>
                  </a:lnTo>
                  <a:lnTo>
                    <a:pt x="59" y="255"/>
                  </a:lnTo>
                  <a:lnTo>
                    <a:pt x="48" y="275"/>
                  </a:lnTo>
                  <a:lnTo>
                    <a:pt x="37" y="297"/>
                  </a:lnTo>
                  <a:lnTo>
                    <a:pt x="30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10" y="389"/>
                  </a:lnTo>
                  <a:lnTo>
                    <a:pt x="5" y="414"/>
                  </a:lnTo>
                  <a:lnTo>
                    <a:pt x="2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2" y="537"/>
                  </a:lnTo>
                  <a:lnTo>
                    <a:pt x="5" y="561"/>
                  </a:lnTo>
                  <a:lnTo>
                    <a:pt x="10" y="586"/>
                  </a:lnTo>
                  <a:lnTo>
                    <a:pt x="16" y="609"/>
                  </a:lnTo>
                  <a:lnTo>
                    <a:pt x="22" y="632"/>
                  </a:lnTo>
                  <a:lnTo>
                    <a:pt x="30" y="655"/>
                  </a:lnTo>
                  <a:lnTo>
                    <a:pt x="37" y="678"/>
                  </a:lnTo>
                  <a:lnTo>
                    <a:pt x="48" y="700"/>
                  </a:lnTo>
                  <a:lnTo>
                    <a:pt x="59" y="720"/>
                  </a:lnTo>
                  <a:lnTo>
                    <a:pt x="70" y="741"/>
                  </a:lnTo>
                  <a:lnTo>
                    <a:pt x="84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7" y="817"/>
                  </a:lnTo>
                  <a:lnTo>
                    <a:pt x="144" y="834"/>
                  </a:lnTo>
                  <a:lnTo>
                    <a:pt x="161" y="849"/>
                  </a:lnTo>
                  <a:lnTo>
                    <a:pt x="178" y="864"/>
                  </a:lnTo>
                  <a:lnTo>
                    <a:pt x="196" y="878"/>
                  </a:lnTo>
                  <a:lnTo>
                    <a:pt x="214" y="892"/>
                  </a:lnTo>
                  <a:lnTo>
                    <a:pt x="234" y="906"/>
                  </a:lnTo>
                  <a:lnTo>
                    <a:pt x="256" y="917"/>
                  </a:lnTo>
                  <a:lnTo>
                    <a:pt x="276" y="928"/>
                  </a:lnTo>
                  <a:lnTo>
                    <a:pt x="298" y="938"/>
                  </a:lnTo>
                  <a:lnTo>
                    <a:pt x="321" y="946"/>
                  </a:lnTo>
                  <a:lnTo>
                    <a:pt x="344" y="954"/>
                  </a:lnTo>
                  <a:lnTo>
                    <a:pt x="367" y="961"/>
                  </a:lnTo>
                  <a:lnTo>
                    <a:pt x="390" y="966"/>
                  </a:lnTo>
                  <a:lnTo>
                    <a:pt x="415" y="971"/>
                  </a:lnTo>
                  <a:lnTo>
                    <a:pt x="439" y="974"/>
                  </a:lnTo>
                  <a:lnTo>
                    <a:pt x="464" y="975"/>
                  </a:lnTo>
                  <a:lnTo>
                    <a:pt x="489" y="977"/>
                  </a:lnTo>
                  <a:lnTo>
                    <a:pt x="513" y="975"/>
                  </a:lnTo>
                  <a:lnTo>
                    <a:pt x="538" y="974"/>
                  </a:lnTo>
                  <a:lnTo>
                    <a:pt x="562" y="971"/>
                  </a:lnTo>
                  <a:lnTo>
                    <a:pt x="587" y="966"/>
                  </a:lnTo>
                  <a:lnTo>
                    <a:pt x="610" y="961"/>
                  </a:lnTo>
                  <a:lnTo>
                    <a:pt x="633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1" y="928"/>
                  </a:lnTo>
                  <a:lnTo>
                    <a:pt x="721" y="917"/>
                  </a:lnTo>
                  <a:lnTo>
                    <a:pt x="743" y="906"/>
                  </a:lnTo>
                  <a:lnTo>
                    <a:pt x="763" y="892"/>
                  </a:lnTo>
                  <a:lnTo>
                    <a:pt x="781" y="878"/>
                  </a:lnTo>
                  <a:lnTo>
                    <a:pt x="800" y="864"/>
                  </a:lnTo>
                  <a:lnTo>
                    <a:pt x="818" y="849"/>
                  </a:lnTo>
                  <a:lnTo>
                    <a:pt x="835" y="834"/>
                  </a:lnTo>
                  <a:lnTo>
                    <a:pt x="850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3" y="761"/>
                  </a:lnTo>
                  <a:lnTo>
                    <a:pt x="907" y="741"/>
                  </a:lnTo>
                  <a:lnTo>
                    <a:pt x="918" y="720"/>
                  </a:lnTo>
                  <a:lnTo>
                    <a:pt x="929" y="700"/>
                  </a:lnTo>
                  <a:lnTo>
                    <a:pt x="940" y="678"/>
                  </a:lnTo>
                  <a:lnTo>
                    <a:pt x="947" y="655"/>
                  </a:lnTo>
                  <a:lnTo>
                    <a:pt x="955" y="632"/>
                  </a:lnTo>
                  <a:lnTo>
                    <a:pt x="963" y="609"/>
                  </a:lnTo>
                  <a:lnTo>
                    <a:pt x="967" y="586"/>
                  </a:lnTo>
                  <a:lnTo>
                    <a:pt x="972" y="561"/>
                  </a:lnTo>
                  <a:lnTo>
                    <a:pt x="975" y="537"/>
                  </a:lnTo>
                  <a:lnTo>
                    <a:pt x="977" y="512"/>
                  </a:lnTo>
                  <a:lnTo>
                    <a:pt x="978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4" name="Rectangle 13"/>
            <p:cNvSpPr>
              <a:spLocks noChangeArrowheads="1"/>
            </p:cNvSpPr>
            <p:nvPr/>
          </p:nvSpPr>
          <p:spPr bwMode="auto">
            <a:xfrm>
              <a:off x="3149600" y="2814638"/>
              <a:ext cx="5540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 dirty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GNS2</a:t>
              </a:r>
            </a:p>
          </p:txBody>
        </p:sp>
        <p:sp>
          <p:nvSpPr>
            <p:cNvPr id="75" name="Rectangle 14"/>
            <p:cNvSpPr>
              <a:spLocks noChangeArrowheads="1"/>
            </p:cNvSpPr>
            <p:nvPr/>
          </p:nvSpPr>
          <p:spPr bwMode="auto">
            <a:xfrm>
              <a:off x="3033713" y="3363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>
              <a:off x="3811588" y="2928938"/>
              <a:ext cx="10366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7" name="Freeform 16"/>
            <p:cNvSpPr>
              <a:spLocks/>
            </p:cNvSpPr>
            <p:nvPr/>
          </p:nvSpPr>
          <p:spPr bwMode="auto">
            <a:xfrm>
              <a:off x="4837113" y="2882900"/>
              <a:ext cx="138112" cy="92075"/>
            </a:xfrm>
            <a:custGeom>
              <a:avLst/>
              <a:gdLst>
                <a:gd name="T0" fmla="*/ 0 w 176"/>
                <a:gd name="T1" fmla="*/ 0 h 117"/>
                <a:gd name="T2" fmla="*/ 2147483647 w 176"/>
                <a:gd name="T3" fmla="*/ 2147483647 h 117"/>
                <a:gd name="T4" fmla="*/ 0 w 176"/>
                <a:gd name="T5" fmla="*/ 2147483647 h 117"/>
                <a:gd name="T6" fmla="*/ 0 w 176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17"/>
                <a:gd name="T14" fmla="*/ 176 w 176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17">
                  <a:moveTo>
                    <a:pt x="0" y="0"/>
                  </a:moveTo>
                  <a:lnTo>
                    <a:pt x="176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8" name="Line 17"/>
            <p:cNvSpPr>
              <a:spLocks noChangeShapeType="1"/>
            </p:cNvSpPr>
            <p:nvPr/>
          </p:nvSpPr>
          <p:spPr bwMode="auto">
            <a:xfrm>
              <a:off x="5751513" y="2928938"/>
              <a:ext cx="1169987" cy="63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9" name="Rectangle 18"/>
            <p:cNvSpPr>
              <a:spLocks noChangeArrowheads="1"/>
            </p:cNvSpPr>
            <p:nvPr/>
          </p:nvSpPr>
          <p:spPr bwMode="auto">
            <a:xfrm>
              <a:off x="4975225" y="3363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80" name="Rectangle 19"/>
            <p:cNvSpPr>
              <a:spLocks noChangeArrowheads="1"/>
            </p:cNvSpPr>
            <p:nvPr/>
          </p:nvSpPr>
          <p:spPr bwMode="auto">
            <a:xfrm>
              <a:off x="6913563" y="3363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81" name="Group 20"/>
            <p:cNvGrpSpPr>
              <a:grpSpLocks/>
            </p:cNvGrpSpPr>
            <p:nvPr/>
          </p:nvGrpSpPr>
          <p:grpSpPr bwMode="auto">
            <a:xfrm>
              <a:off x="4973638" y="2541588"/>
              <a:ext cx="777875" cy="790575"/>
              <a:chOff x="3198" y="1532"/>
              <a:chExt cx="490" cy="498"/>
            </a:xfrm>
          </p:grpSpPr>
          <p:sp>
            <p:nvSpPr>
              <p:cNvPr id="82" name="Freeform 21"/>
              <p:cNvSpPr>
                <a:spLocks/>
              </p:cNvSpPr>
              <p:nvPr/>
            </p:nvSpPr>
            <p:spPr bwMode="auto">
              <a:xfrm>
                <a:off x="3199" y="1541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8" y="463"/>
                    </a:lnTo>
                    <a:lnTo>
                      <a:pt x="974" y="438"/>
                    </a:lnTo>
                    <a:lnTo>
                      <a:pt x="971" y="414"/>
                    </a:lnTo>
                    <a:lnTo>
                      <a:pt x="968" y="389"/>
                    </a:lnTo>
                    <a:lnTo>
                      <a:pt x="962" y="366"/>
                    </a:lnTo>
                    <a:lnTo>
                      <a:pt x="956" y="343"/>
                    </a:lnTo>
                    <a:lnTo>
                      <a:pt x="948" y="320"/>
                    </a:lnTo>
                    <a:lnTo>
                      <a:pt x="939" y="297"/>
                    </a:lnTo>
                    <a:lnTo>
                      <a:pt x="930" y="275"/>
                    </a:lnTo>
                    <a:lnTo>
                      <a:pt x="919" y="255"/>
                    </a:lnTo>
                    <a:lnTo>
                      <a:pt x="907" y="233"/>
                    </a:lnTo>
                    <a:lnTo>
                      <a:pt x="894" y="215"/>
                    </a:lnTo>
                    <a:lnTo>
                      <a:pt x="881" y="195"/>
                    </a:lnTo>
                    <a:lnTo>
                      <a:pt x="867" y="177"/>
                    </a:lnTo>
                    <a:lnTo>
                      <a:pt x="851" y="160"/>
                    </a:lnTo>
                    <a:lnTo>
                      <a:pt x="834" y="143"/>
                    </a:lnTo>
                    <a:lnTo>
                      <a:pt x="817" y="126"/>
                    </a:lnTo>
                    <a:lnTo>
                      <a:pt x="800" y="110"/>
                    </a:lnTo>
                    <a:lnTo>
                      <a:pt x="782" y="96"/>
                    </a:lnTo>
                    <a:lnTo>
                      <a:pt x="762" y="83"/>
                    </a:lnTo>
                    <a:lnTo>
                      <a:pt x="742" y="70"/>
                    </a:lnTo>
                    <a:lnTo>
                      <a:pt x="722" y="58"/>
                    </a:lnTo>
                    <a:lnTo>
                      <a:pt x="700" y="47"/>
                    </a:lnTo>
                    <a:lnTo>
                      <a:pt x="679" y="36"/>
                    </a:lnTo>
                    <a:lnTo>
                      <a:pt x="657" y="29"/>
                    </a:lnTo>
                    <a:lnTo>
                      <a:pt x="634" y="21"/>
                    </a:lnTo>
                    <a:lnTo>
                      <a:pt x="611" y="15"/>
                    </a:lnTo>
                    <a:lnTo>
                      <a:pt x="588" y="9"/>
                    </a:lnTo>
                    <a:lnTo>
                      <a:pt x="563" y="4"/>
                    </a:lnTo>
                    <a:lnTo>
                      <a:pt x="539" y="1"/>
                    </a:lnTo>
                    <a:lnTo>
                      <a:pt x="514" y="0"/>
                    </a:lnTo>
                    <a:lnTo>
                      <a:pt x="489" y="0"/>
                    </a:lnTo>
                    <a:lnTo>
                      <a:pt x="463" y="0"/>
                    </a:lnTo>
                    <a:lnTo>
                      <a:pt x="439" y="1"/>
                    </a:lnTo>
                    <a:lnTo>
                      <a:pt x="414" y="4"/>
                    </a:lnTo>
                    <a:lnTo>
                      <a:pt x="391" y="9"/>
                    </a:lnTo>
                    <a:lnTo>
                      <a:pt x="366" y="15"/>
                    </a:lnTo>
                    <a:lnTo>
                      <a:pt x="343" y="21"/>
                    </a:lnTo>
                    <a:lnTo>
                      <a:pt x="320" y="29"/>
                    </a:lnTo>
                    <a:lnTo>
                      <a:pt x="299" y="36"/>
                    </a:lnTo>
                    <a:lnTo>
                      <a:pt x="277" y="47"/>
                    </a:lnTo>
                    <a:lnTo>
                      <a:pt x="255" y="58"/>
                    </a:lnTo>
                    <a:lnTo>
                      <a:pt x="235" y="70"/>
                    </a:lnTo>
                    <a:lnTo>
                      <a:pt x="215" y="83"/>
                    </a:lnTo>
                    <a:lnTo>
                      <a:pt x="197" y="96"/>
                    </a:lnTo>
                    <a:lnTo>
                      <a:pt x="178" y="110"/>
                    </a:lnTo>
                    <a:lnTo>
                      <a:pt x="160" y="126"/>
                    </a:lnTo>
                    <a:lnTo>
                      <a:pt x="143" y="143"/>
                    </a:lnTo>
                    <a:lnTo>
                      <a:pt x="128" y="160"/>
                    </a:lnTo>
                    <a:lnTo>
                      <a:pt x="112" y="177"/>
                    </a:lnTo>
                    <a:lnTo>
                      <a:pt x="97" y="195"/>
                    </a:lnTo>
                    <a:lnTo>
                      <a:pt x="83" y="215"/>
                    </a:lnTo>
                    <a:lnTo>
                      <a:pt x="71" y="233"/>
                    </a:lnTo>
                    <a:lnTo>
                      <a:pt x="58" y="255"/>
                    </a:lnTo>
                    <a:lnTo>
                      <a:pt x="48" y="275"/>
                    </a:lnTo>
                    <a:lnTo>
                      <a:pt x="38" y="297"/>
                    </a:lnTo>
                    <a:lnTo>
                      <a:pt x="29" y="320"/>
                    </a:lnTo>
                    <a:lnTo>
                      <a:pt x="21" y="343"/>
                    </a:lnTo>
                    <a:lnTo>
                      <a:pt x="15" y="366"/>
                    </a:lnTo>
                    <a:lnTo>
                      <a:pt x="9" y="389"/>
                    </a:lnTo>
                    <a:lnTo>
                      <a:pt x="6" y="414"/>
                    </a:lnTo>
                    <a:lnTo>
                      <a:pt x="3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3" y="538"/>
                    </a:lnTo>
                    <a:lnTo>
                      <a:pt x="6" y="561"/>
                    </a:lnTo>
                    <a:lnTo>
                      <a:pt x="9" y="586"/>
                    </a:lnTo>
                    <a:lnTo>
                      <a:pt x="15" y="609"/>
                    </a:lnTo>
                    <a:lnTo>
                      <a:pt x="21" y="632"/>
                    </a:lnTo>
                    <a:lnTo>
                      <a:pt x="29" y="655"/>
                    </a:lnTo>
                    <a:lnTo>
                      <a:pt x="38" y="678"/>
                    </a:lnTo>
                    <a:lnTo>
                      <a:pt x="48" y="700"/>
                    </a:lnTo>
                    <a:lnTo>
                      <a:pt x="58" y="720"/>
                    </a:lnTo>
                    <a:lnTo>
                      <a:pt x="71" y="741"/>
                    </a:lnTo>
                    <a:lnTo>
                      <a:pt x="83" y="761"/>
                    </a:lnTo>
                    <a:lnTo>
                      <a:pt x="97" y="780"/>
                    </a:lnTo>
                    <a:lnTo>
                      <a:pt x="112" y="798"/>
                    </a:lnTo>
                    <a:lnTo>
                      <a:pt x="128" y="817"/>
                    </a:lnTo>
                    <a:lnTo>
                      <a:pt x="143" y="834"/>
                    </a:lnTo>
                    <a:lnTo>
                      <a:pt x="160" y="849"/>
                    </a:lnTo>
                    <a:lnTo>
                      <a:pt x="178" y="864"/>
                    </a:lnTo>
                    <a:lnTo>
                      <a:pt x="197" y="878"/>
                    </a:lnTo>
                    <a:lnTo>
                      <a:pt x="215" y="892"/>
                    </a:lnTo>
                    <a:lnTo>
                      <a:pt x="235" y="906"/>
                    </a:lnTo>
                    <a:lnTo>
                      <a:pt x="255" y="917"/>
                    </a:lnTo>
                    <a:lnTo>
                      <a:pt x="277" y="928"/>
                    </a:lnTo>
                    <a:lnTo>
                      <a:pt x="299" y="938"/>
                    </a:lnTo>
                    <a:lnTo>
                      <a:pt x="320" y="946"/>
                    </a:lnTo>
                    <a:lnTo>
                      <a:pt x="343" y="954"/>
                    </a:lnTo>
                    <a:lnTo>
                      <a:pt x="366" y="961"/>
                    </a:lnTo>
                    <a:lnTo>
                      <a:pt x="391" y="966"/>
                    </a:lnTo>
                    <a:lnTo>
                      <a:pt x="414" y="971"/>
                    </a:lnTo>
                    <a:lnTo>
                      <a:pt x="439" y="974"/>
                    </a:lnTo>
                    <a:lnTo>
                      <a:pt x="463" y="975"/>
                    </a:lnTo>
                    <a:lnTo>
                      <a:pt x="489" y="977"/>
                    </a:lnTo>
                    <a:lnTo>
                      <a:pt x="514" y="975"/>
                    </a:lnTo>
                    <a:lnTo>
                      <a:pt x="539" y="974"/>
                    </a:lnTo>
                    <a:lnTo>
                      <a:pt x="563" y="971"/>
                    </a:lnTo>
                    <a:lnTo>
                      <a:pt x="588" y="966"/>
                    </a:lnTo>
                    <a:lnTo>
                      <a:pt x="611" y="961"/>
                    </a:lnTo>
                    <a:lnTo>
                      <a:pt x="634" y="954"/>
                    </a:lnTo>
                    <a:lnTo>
                      <a:pt x="657" y="946"/>
                    </a:lnTo>
                    <a:lnTo>
                      <a:pt x="679" y="938"/>
                    </a:lnTo>
                    <a:lnTo>
                      <a:pt x="700" y="928"/>
                    </a:lnTo>
                    <a:lnTo>
                      <a:pt x="722" y="917"/>
                    </a:lnTo>
                    <a:lnTo>
                      <a:pt x="742" y="906"/>
                    </a:lnTo>
                    <a:lnTo>
                      <a:pt x="762" y="892"/>
                    </a:lnTo>
                    <a:lnTo>
                      <a:pt x="782" y="878"/>
                    </a:lnTo>
                    <a:lnTo>
                      <a:pt x="800" y="864"/>
                    </a:lnTo>
                    <a:lnTo>
                      <a:pt x="817" y="849"/>
                    </a:lnTo>
                    <a:lnTo>
                      <a:pt x="834" y="834"/>
                    </a:lnTo>
                    <a:lnTo>
                      <a:pt x="851" y="817"/>
                    </a:lnTo>
                    <a:lnTo>
                      <a:pt x="867" y="798"/>
                    </a:lnTo>
                    <a:lnTo>
                      <a:pt x="881" y="780"/>
                    </a:lnTo>
                    <a:lnTo>
                      <a:pt x="894" y="761"/>
                    </a:lnTo>
                    <a:lnTo>
                      <a:pt x="907" y="741"/>
                    </a:lnTo>
                    <a:lnTo>
                      <a:pt x="919" y="720"/>
                    </a:lnTo>
                    <a:lnTo>
                      <a:pt x="930" y="700"/>
                    </a:lnTo>
                    <a:lnTo>
                      <a:pt x="939" y="678"/>
                    </a:lnTo>
                    <a:lnTo>
                      <a:pt x="948" y="655"/>
                    </a:lnTo>
                    <a:lnTo>
                      <a:pt x="956" y="632"/>
                    </a:lnTo>
                    <a:lnTo>
                      <a:pt x="962" y="609"/>
                    </a:lnTo>
                    <a:lnTo>
                      <a:pt x="968" y="586"/>
                    </a:lnTo>
                    <a:lnTo>
                      <a:pt x="971" y="561"/>
                    </a:lnTo>
                    <a:lnTo>
                      <a:pt x="974" y="538"/>
                    </a:lnTo>
                    <a:lnTo>
                      <a:pt x="978" y="512"/>
                    </a:lnTo>
                    <a:lnTo>
                      <a:pt x="978" y="4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3" name="Freeform 22"/>
              <p:cNvSpPr>
                <a:spLocks/>
              </p:cNvSpPr>
              <p:nvPr/>
            </p:nvSpPr>
            <p:spPr bwMode="auto">
              <a:xfrm>
                <a:off x="3198" y="1532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7" y="463"/>
                    </a:lnTo>
                    <a:lnTo>
                      <a:pt x="975" y="438"/>
                    </a:lnTo>
                    <a:lnTo>
                      <a:pt x="972" y="414"/>
                    </a:lnTo>
                    <a:lnTo>
                      <a:pt x="967" y="389"/>
                    </a:lnTo>
                    <a:lnTo>
                      <a:pt x="963" y="366"/>
                    </a:lnTo>
                    <a:lnTo>
                      <a:pt x="955" y="343"/>
                    </a:lnTo>
                    <a:lnTo>
                      <a:pt x="947" y="320"/>
                    </a:lnTo>
                    <a:lnTo>
                      <a:pt x="940" y="297"/>
                    </a:lnTo>
                    <a:lnTo>
                      <a:pt x="929" y="275"/>
                    </a:lnTo>
                    <a:lnTo>
                      <a:pt x="918" y="255"/>
                    </a:lnTo>
                    <a:lnTo>
                      <a:pt x="907" y="233"/>
                    </a:lnTo>
                    <a:lnTo>
                      <a:pt x="893" y="213"/>
                    </a:lnTo>
                    <a:lnTo>
                      <a:pt x="880" y="195"/>
                    </a:lnTo>
                    <a:lnTo>
                      <a:pt x="866" y="177"/>
                    </a:lnTo>
                    <a:lnTo>
                      <a:pt x="850" y="160"/>
                    </a:lnTo>
                    <a:lnTo>
                      <a:pt x="835" y="143"/>
                    </a:lnTo>
                    <a:lnTo>
                      <a:pt x="818" y="126"/>
                    </a:lnTo>
                    <a:lnTo>
                      <a:pt x="800" y="110"/>
                    </a:lnTo>
                    <a:lnTo>
                      <a:pt x="781" y="96"/>
                    </a:lnTo>
                    <a:lnTo>
                      <a:pt x="763" y="83"/>
                    </a:lnTo>
                    <a:lnTo>
                      <a:pt x="743" y="69"/>
                    </a:lnTo>
                    <a:lnTo>
                      <a:pt x="721" y="58"/>
                    </a:lnTo>
                    <a:lnTo>
                      <a:pt x="701" y="47"/>
                    </a:lnTo>
                    <a:lnTo>
                      <a:pt x="679" y="36"/>
                    </a:lnTo>
                    <a:lnTo>
                      <a:pt x="656" y="29"/>
                    </a:lnTo>
                    <a:lnTo>
                      <a:pt x="633" y="21"/>
                    </a:lnTo>
                    <a:lnTo>
                      <a:pt x="610" y="15"/>
                    </a:lnTo>
                    <a:lnTo>
                      <a:pt x="587" y="9"/>
                    </a:lnTo>
                    <a:lnTo>
                      <a:pt x="562" y="4"/>
                    </a:lnTo>
                    <a:lnTo>
                      <a:pt x="538" y="1"/>
                    </a:lnTo>
                    <a:lnTo>
                      <a:pt x="513" y="0"/>
                    </a:lnTo>
                    <a:lnTo>
                      <a:pt x="489" y="0"/>
                    </a:lnTo>
                    <a:lnTo>
                      <a:pt x="464" y="0"/>
                    </a:lnTo>
                    <a:lnTo>
                      <a:pt x="439" y="1"/>
                    </a:lnTo>
                    <a:lnTo>
                      <a:pt x="415" y="4"/>
                    </a:lnTo>
                    <a:lnTo>
                      <a:pt x="390" y="9"/>
                    </a:lnTo>
                    <a:lnTo>
                      <a:pt x="367" y="15"/>
                    </a:lnTo>
                    <a:lnTo>
                      <a:pt x="344" y="21"/>
                    </a:lnTo>
                    <a:lnTo>
                      <a:pt x="321" y="29"/>
                    </a:lnTo>
                    <a:lnTo>
                      <a:pt x="298" y="36"/>
                    </a:lnTo>
                    <a:lnTo>
                      <a:pt x="276" y="47"/>
                    </a:lnTo>
                    <a:lnTo>
                      <a:pt x="256" y="58"/>
                    </a:lnTo>
                    <a:lnTo>
                      <a:pt x="234" y="69"/>
                    </a:lnTo>
                    <a:lnTo>
                      <a:pt x="214" y="83"/>
                    </a:lnTo>
                    <a:lnTo>
                      <a:pt x="196" y="96"/>
                    </a:lnTo>
                    <a:lnTo>
                      <a:pt x="178" y="110"/>
                    </a:lnTo>
                    <a:lnTo>
                      <a:pt x="161" y="126"/>
                    </a:lnTo>
                    <a:lnTo>
                      <a:pt x="144" y="143"/>
                    </a:lnTo>
                    <a:lnTo>
                      <a:pt x="127" y="160"/>
                    </a:lnTo>
                    <a:lnTo>
                      <a:pt x="111" y="177"/>
                    </a:lnTo>
                    <a:lnTo>
                      <a:pt x="97" y="195"/>
                    </a:lnTo>
                    <a:lnTo>
                      <a:pt x="84" y="213"/>
                    </a:lnTo>
                    <a:lnTo>
                      <a:pt x="70" y="233"/>
                    </a:lnTo>
                    <a:lnTo>
                      <a:pt x="59" y="255"/>
                    </a:lnTo>
                    <a:lnTo>
                      <a:pt x="48" y="275"/>
                    </a:lnTo>
                    <a:lnTo>
                      <a:pt x="37" y="297"/>
                    </a:lnTo>
                    <a:lnTo>
                      <a:pt x="30" y="320"/>
                    </a:lnTo>
                    <a:lnTo>
                      <a:pt x="22" y="343"/>
                    </a:lnTo>
                    <a:lnTo>
                      <a:pt x="16" y="366"/>
                    </a:lnTo>
                    <a:lnTo>
                      <a:pt x="10" y="389"/>
                    </a:lnTo>
                    <a:lnTo>
                      <a:pt x="5" y="414"/>
                    </a:lnTo>
                    <a:lnTo>
                      <a:pt x="2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2" y="537"/>
                    </a:lnTo>
                    <a:lnTo>
                      <a:pt x="5" y="561"/>
                    </a:lnTo>
                    <a:lnTo>
                      <a:pt x="10" y="586"/>
                    </a:lnTo>
                    <a:lnTo>
                      <a:pt x="16" y="609"/>
                    </a:lnTo>
                    <a:lnTo>
                      <a:pt x="22" y="632"/>
                    </a:lnTo>
                    <a:lnTo>
                      <a:pt x="30" y="655"/>
                    </a:lnTo>
                    <a:lnTo>
                      <a:pt x="37" y="678"/>
                    </a:lnTo>
                    <a:lnTo>
                      <a:pt x="48" y="700"/>
                    </a:lnTo>
                    <a:lnTo>
                      <a:pt x="59" y="720"/>
                    </a:lnTo>
                    <a:lnTo>
                      <a:pt x="70" y="741"/>
                    </a:lnTo>
                    <a:lnTo>
                      <a:pt x="84" y="761"/>
                    </a:lnTo>
                    <a:lnTo>
                      <a:pt x="97" y="780"/>
                    </a:lnTo>
                    <a:lnTo>
                      <a:pt x="111" y="798"/>
                    </a:lnTo>
                    <a:lnTo>
                      <a:pt x="127" y="817"/>
                    </a:lnTo>
                    <a:lnTo>
                      <a:pt x="144" y="834"/>
                    </a:lnTo>
                    <a:lnTo>
                      <a:pt x="161" y="849"/>
                    </a:lnTo>
                    <a:lnTo>
                      <a:pt x="178" y="864"/>
                    </a:lnTo>
                    <a:lnTo>
                      <a:pt x="196" y="878"/>
                    </a:lnTo>
                    <a:lnTo>
                      <a:pt x="214" y="892"/>
                    </a:lnTo>
                    <a:lnTo>
                      <a:pt x="234" y="906"/>
                    </a:lnTo>
                    <a:lnTo>
                      <a:pt x="256" y="917"/>
                    </a:lnTo>
                    <a:lnTo>
                      <a:pt x="276" y="928"/>
                    </a:lnTo>
                    <a:lnTo>
                      <a:pt x="298" y="938"/>
                    </a:lnTo>
                    <a:lnTo>
                      <a:pt x="321" y="946"/>
                    </a:lnTo>
                    <a:lnTo>
                      <a:pt x="344" y="954"/>
                    </a:lnTo>
                    <a:lnTo>
                      <a:pt x="367" y="961"/>
                    </a:lnTo>
                    <a:lnTo>
                      <a:pt x="390" y="966"/>
                    </a:lnTo>
                    <a:lnTo>
                      <a:pt x="415" y="971"/>
                    </a:lnTo>
                    <a:lnTo>
                      <a:pt x="439" y="974"/>
                    </a:lnTo>
                    <a:lnTo>
                      <a:pt x="464" y="975"/>
                    </a:lnTo>
                    <a:lnTo>
                      <a:pt x="489" y="977"/>
                    </a:lnTo>
                    <a:lnTo>
                      <a:pt x="513" y="975"/>
                    </a:lnTo>
                    <a:lnTo>
                      <a:pt x="538" y="974"/>
                    </a:lnTo>
                    <a:lnTo>
                      <a:pt x="562" y="971"/>
                    </a:lnTo>
                    <a:lnTo>
                      <a:pt x="587" y="966"/>
                    </a:lnTo>
                    <a:lnTo>
                      <a:pt x="610" y="961"/>
                    </a:lnTo>
                    <a:lnTo>
                      <a:pt x="633" y="954"/>
                    </a:lnTo>
                    <a:lnTo>
                      <a:pt x="656" y="946"/>
                    </a:lnTo>
                    <a:lnTo>
                      <a:pt x="679" y="938"/>
                    </a:lnTo>
                    <a:lnTo>
                      <a:pt x="701" y="928"/>
                    </a:lnTo>
                    <a:lnTo>
                      <a:pt x="721" y="917"/>
                    </a:lnTo>
                    <a:lnTo>
                      <a:pt x="743" y="906"/>
                    </a:lnTo>
                    <a:lnTo>
                      <a:pt x="763" y="892"/>
                    </a:lnTo>
                    <a:lnTo>
                      <a:pt x="781" y="878"/>
                    </a:lnTo>
                    <a:lnTo>
                      <a:pt x="800" y="864"/>
                    </a:lnTo>
                    <a:lnTo>
                      <a:pt x="818" y="849"/>
                    </a:lnTo>
                    <a:lnTo>
                      <a:pt x="835" y="834"/>
                    </a:lnTo>
                    <a:lnTo>
                      <a:pt x="850" y="817"/>
                    </a:lnTo>
                    <a:lnTo>
                      <a:pt x="866" y="798"/>
                    </a:lnTo>
                    <a:lnTo>
                      <a:pt x="880" y="780"/>
                    </a:lnTo>
                    <a:lnTo>
                      <a:pt x="893" y="761"/>
                    </a:lnTo>
                    <a:lnTo>
                      <a:pt x="907" y="741"/>
                    </a:lnTo>
                    <a:lnTo>
                      <a:pt x="918" y="720"/>
                    </a:lnTo>
                    <a:lnTo>
                      <a:pt x="929" y="700"/>
                    </a:lnTo>
                    <a:lnTo>
                      <a:pt x="940" y="678"/>
                    </a:lnTo>
                    <a:lnTo>
                      <a:pt x="947" y="655"/>
                    </a:lnTo>
                    <a:lnTo>
                      <a:pt x="955" y="632"/>
                    </a:lnTo>
                    <a:lnTo>
                      <a:pt x="963" y="609"/>
                    </a:lnTo>
                    <a:lnTo>
                      <a:pt x="967" y="586"/>
                    </a:lnTo>
                    <a:lnTo>
                      <a:pt x="972" y="561"/>
                    </a:lnTo>
                    <a:lnTo>
                      <a:pt x="975" y="537"/>
                    </a:lnTo>
                    <a:lnTo>
                      <a:pt x="977" y="512"/>
                    </a:lnTo>
                    <a:lnTo>
                      <a:pt x="978" y="4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4" name="Rectangle 23"/>
              <p:cNvSpPr>
                <a:spLocks noChangeArrowheads="1"/>
              </p:cNvSpPr>
              <p:nvPr/>
            </p:nvSpPr>
            <p:spPr bwMode="auto">
              <a:xfrm>
                <a:off x="3269" y="1689"/>
                <a:ext cx="34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1600" b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GNS3</a:t>
                </a:r>
              </a:p>
            </p:txBody>
          </p:sp>
        </p:grpSp>
        <p:grpSp>
          <p:nvGrpSpPr>
            <p:cNvPr id="85" name="Group 24"/>
            <p:cNvGrpSpPr>
              <a:grpSpLocks/>
            </p:cNvGrpSpPr>
            <p:nvPr/>
          </p:nvGrpSpPr>
          <p:grpSpPr bwMode="auto">
            <a:xfrm>
              <a:off x="6913563" y="2493963"/>
              <a:ext cx="776287" cy="776287"/>
              <a:chOff x="4420" y="1502"/>
              <a:chExt cx="489" cy="489"/>
            </a:xfrm>
          </p:grpSpPr>
          <p:sp>
            <p:nvSpPr>
              <p:cNvPr id="86" name="Freeform 25"/>
              <p:cNvSpPr>
                <a:spLocks/>
              </p:cNvSpPr>
              <p:nvPr/>
            </p:nvSpPr>
            <p:spPr bwMode="auto">
              <a:xfrm>
                <a:off x="4420" y="1502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7" y="463"/>
                    </a:lnTo>
                    <a:lnTo>
                      <a:pt x="975" y="438"/>
                    </a:lnTo>
                    <a:lnTo>
                      <a:pt x="972" y="414"/>
                    </a:lnTo>
                    <a:lnTo>
                      <a:pt x="967" y="389"/>
                    </a:lnTo>
                    <a:lnTo>
                      <a:pt x="963" y="366"/>
                    </a:lnTo>
                    <a:lnTo>
                      <a:pt x="955" y="343"/>
                    </a:lnTo>
                    <a:lnTo>
                      <a:pt x="947" y="320"/>
                    </a:lnTo>
                    <a:lnTo>
                      <a:pt x="940" y="297"/>
                    </a:lnTo>
                    <a:lnTo>
                      <a:pt x="929" y="275"/>
                    </a:lnTo>
                    <a:lnTo>
                      <a:pt x="918" y="255"/>
                    </a:lnTo>
                    <a:lnTo>
                      <a:pt x="907" y="233"/>
                    </a:lnTo>
                    <a:lnTo>
                      <a:pt x="893" y="213"/>
                    </a:lnTo>
                    <a:lnTo>
                      <a:pt x="880" y="195"/>
                    </a:lnTo>
                    <a:lnTo>
                      <a:pt x="866" y="177"/>
                    </a:lnTo>
                    <a:lnTo>
                      <a:pt x="850" y="160"/>
                    </a:lnTo>
                    <a:lnTo>
                      <a:pt x="835" y="143"/>
                    </a:lnTo>
                    <a:lnTo>
                      <a:pt x="818" y="126"/>
                    </a:lnTo>
                    <a:lnTo>
                      <a:pt x="800" y="110"/>
                    </a:lnTo>
                    <a:lnTo>
                      <a:pt x="781" y="96"/>
                    </a:lnTo>
                    <a:lnTo>
                      <a:pt x="763" y="83"/>
                    </a:lnTo>
                    <a:lnTo>
                      <a:pt x="743" y="69"/>
                    </a:lnTo>
                    <a:lnTo>
                      <a:pt x="721" y="58"/>
                    </a:lnTo>
                    <a:lnTo>
                      <a:pt x="701" y="47"/>
                    </a:lnTo>
                    <a:lnTo>
                      <a:pt x="679" y="36"/>
                    </a:lnTo>
                    <a:lnTo>
                      <a:pt x="656" y="29"/>
                    </a:lnTo>
                    <a:lnTo>
                      <a:pt x="633" y="21"/>
                    </a:lnTo>
                    <a:lnTo>
                      <a:pt x="610" y="15"/>
                    </a:lnTo>
                    <a:lnTo>
                      <a:pt x="587" y="9"/>
                    </a:lnTo>
                    <a:lnTo>
                      <a:pt x="562" y="4"/>
                    </a:lnTo>
                    <a:lnTo>
                      <a:pt x="538" y="1"/>
                    </a:lnTo>
                    <a:lnTo>
                      <a:pt x="513" y="0"/>
                    </a:lnTo>
                    <a:lnTo>
                      <a:pt x="489" y="0"/>
                    </a:lnTo>
                    <a:lnTo>
                      <a:pt x="464" y="0"/>
                    </a:lnTo>
                    <a:lnTo>
                      <a:pt x="439" y="1"/>
                    </a:lnTo>
                    <a:lnTo>
                      <a:pt x="415" y="4"/>
                    </a:lnTo>
                    <a:lnTo>
                      <a:pt x="390" y="9"/>
                    </a:lnTo>
                    <a:lnTo>
                      <a:pt x="367" y="15"/>
                    </a:lnTo>
                    <a:lnTo>
                      <a:pt x="344" y="21"/>
                    </a:lnTo>
                    <a:lnTo>
                      <a:pt x="321" y="29"/>
                    </a:lnTo>
                    <a:lnTo>
                      <a:pt x="298" y="36"/>
                    </a:lnTo>
                    <a:lnTo>
                      <a:pt x="276" y="47"/>
                    </a:lnTo>
                    <a:lnTo>
                      <a:pt x="256" y="58"/>
                    </a:lnTo>
                    <a:lnTo>
                      <a:pt x="234" y="69"/>
                    </a:lnTo>
                    <a:lnTo>
                      <a:pt x="214" y="83"/>
                    </a:lnTo>
                    <a:lnTo>
                      <a:pt x="196" y="96"/>
                    </a:lnTo>
                    <a:lnTo>
                      <a:pt x="178" y="110"/>
                    </a:lnTo>
                    <a:lnTo>
                      <a:pt x="161" y="126"/>
                    </a:lnTo>
                    <a:lnTo>
                      <a:pt x="144" y="143"/>
                    </a:lnTo>
                    <a:lnTo>
                      <a:pt x="127" y="160"/>
                    </a:lnTo>
                    <a:lnTo>
                      <a:pt x="111" y="177"/>
                    </a:lnTo>
                    <a:lnTo>
                      <a:pt x="97" y="195"/>
                    </a:lnTo>
                    <a:lnTo>
                      <a:pt x="84" y="213"/>
                    </a:lnTo>
                    <a:lnTo>
                      <a:pt x="70" y="233"/>
                    </a:lnTo>
                    <a:lnTo>
                      <a:pt x="59" y="255"/>
                    </a:lnTo>
                    <a:lnTo>
                      <a:pt x="48" y="275"/>
                    </a:lnTo>
                    <a:lnTo>
                      <a:pt x="37" y="297"/>
                    </a:lnTo>
                    <a:lnTo>
                      <a:pt x="30" y="320"/>
                    </a:lnTo>
                    <a:lnTo>
                      <a:pt x="22" y="343"/>
                    </a:lnTo>
                    <a:lnTo>
                      <a:pt x="16" y="366"/>
                    </a:lnTo>
                    <a:lnTo>
                      <a:pt x="10" y="389"/>
                    </a:lnTo>
                    <a:lnTo>
                      <a:pt x="5" y="414"/>
                    </a:lnTo>
                    <a:lnTo>
                      <a:pt x="2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2" y="537"/>
                    </a:lnTo>
                    <a:lnTo>
                      <a:pt x="5" y="561"/>
                    </a:lnTo>
                    <a:lnTo>
                      <a:pt x="10" y="586"/>
                    </a:lnTo>
                    <a:lnTo>
                      <a:pt x="16" y="609"/>
                    </a:lnTo>
                    <a:lnTo>
                      <a:pt x="22" y="632"/>
                    </a:lnTo>
                    <a:lnTo>
                      <a:pt x="30" y="655"/>
                    </a:lnTo>
                    <a:lnTo>
                      <a:pt x="37" y="678"/>
                    </a:lnTo>
                    <a:lnTo>
                      <a:pt x="48" y="700"/>
                    </a:lnTo>
                    <a:lnTo>
                      <a:pt x="59" y="720"/>
                    </a:lnTo>
                    <a:lnTo>
                      <a:pt x="70" y="741"/>
                    </a:lnTo>
                    <a:lnTo>
                      <a:pt x="84" y="761"/>
                    </a:lnTo>
                    <a:lnTo>
                      <a:pt x="97" y="780"/>
                    </a:lnTo>
                    <a:lnTo>
                      <a:pt x="111" y="798"/>
                    </a:lnTo>
                    <a:lnTo>
                      <a:pt x="127" y="817"/>
                    </a:lnTo>
                    <a:lnTo>
                      <a:pt x="144" y="834"/>
                    </a:lnTo>
                    <a:lnTo>
                      <a:pt x="161" y="849"/>
                    </a:lnTo>
                    <a:lnTo>
                      <a:pt x="178" y="864"/>
                    </a:lnTo>
                    <a:lnTo>
                      <a:pt x="196" y="878"/>
                    </a:lnTo>
                    <a:lnTo>
                      <a:pt x="214" y="892"/>
                    </a:lnTo>
                    <a:lnTo>
                      <a:pt x="234" y="906"/>
                    </a:lnTo>
                    <a:lnTo>
                      <a:pt x="256" y="917"/>
                    </a:lnTo>
                    <a:lnTo>
                      <a:pt x="276" y="928"/>
                    </a:lnTo>
                    <a:lnTo>
                      <a:pt x="298" y="938"/>
                    </a:lnTo>
                    <a:lnTo>
                      <a:pt x="321" y="946"/>
                    </a:lnTo>
                    <a:lnTo>
                      <a:pt x="344" y="954"/>
                    </a:lnTo>
                    <a:lnTo>
                      <a:pt x="367" y="961"/>
                    </a:lnTo>
                    <a:lnTo>
                      <a:pt x="390" y="966"/>
                    </a:lnTo>
                    <a:lnTo>
                      <a:pt x="415" y="971"/>
                    </a:lnTo>
                    <a:lnTo>
                      <a:pt x="439" y="974"/>
                    </a:lnTo>
                    <a:lnTo>
                      <a:pt x="464" y="975"/>
                    </a:lnTo>
                    <a:lnTo>
                      <a:pt x="489" y="977"/>
                    </a:lnTo>
                    <a:lnTo>
                      <a:pt x="513" y="975"/>
                    </a:lnTo>
                    <a:lnTo>
                      <a:pt x="538" y="974"/>
                    </a:lnTo>
                    <a:lnTo>
                      <a:pt x="562" y="971"/>
                    </a:lnTo>
                    <a:lnTo>
                      <a:pt x="587" y="966"/>
                    </a:lnTo>
                    <a:lnTo>
                      <a:pt x="610" y="961"/>
                    </a:lnTo>
                    <a:lnTo>
                      <a:pt x="633" y="954"/>
                    </a:lnTo>
                    <a:lnTo>
                      <a:pt x="656" y="946"/>
                    </a:lnTo>
                    <a:lnTo>
                      <a:pt x="679" y="938"/>
                    </a:lnTo>
                    <a:lnTo>
                      <a:pt x="701" y="928"/>
                    </a:lnTo>
                    <a:lnTo>
                      <a:pt x="721" y="917"/>
                    </a:lnTo>
                    <a:lnTo>
                      <a:pt x="743" y="906"/>
                    </a:lnTo>
                    <a:lnTo>
                      <a:pt x="763" y="892"/>
                    </a:lnTo>
                    <a:lnTo>
                      <a:pt x="781" y="878"/>
                    </a:lnTo>
                    <a:lnTo>
                      <a:pt x="800" y="864"/>
                    </a:lnTo>
                    <a:lnTo>
                      <a:pt x="818" y="849"/>
                    </a:lnTo>
                    <a:lnTo>
                      <a:pt x="835" y="834"/>
                    </a:lnTo>
                    <a:lnTo>
                      <a:pt x="850" y="817"/>
                    </a:lnTo>
                    <a:lnTo>
                      <a:pt x="866" y="798"/>
                    </a:lnTo>
                    <a:lnTo>
                      <a:pt x="880" y="780"/>
                    </a:lnTo>
                    <a:lnTo>
                      <a:pt x="893" y="761"/>
                    </a:lnTo>
                    <a:lnTo>
                      <a:pt x="907" y="741"/>
                    </a:lnTo>
                    <a:lnTo>
                      <a:pt x="918" y="720"/>
                    </a:lnTo>
                    <a:lnTo>
                      <a:pt x="929" y="700"/>
                    </a:lnTo>
                    <a:lnTo>
                      <a:pt x="940" y="678"/>
                    </a:lnTo>
                    <a:lnTo>
                      <a:pt x="947" y="655"/>
                    </a:lnTo>
                    <a:lnTo>
                      <a:pt x="955" y="632"/>
                    </a:lnTo>
                    <a:lnTo>
                      <a:pt x="963" y="609"/>
                    </a:lnTo>
                    <a:lnTo>
                      <a:pt x="967" y="586"/>
                    </a:lnTo>
                    <a:lnTo>
                      <a:pt x="972" y="561"/>
                    </a:lnTo>
                    <a:lnTo>
                      <a:pt x="975" y="537"/>
                    </a:lnTo>
                    <a:lnTo>
                      <a:pt x="977" y="512"/>
                    </a:lnTo>
                    <a:lnTo>
                      <a:pt x="978" y="4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87" name="Rectangle 26"/>
              <p:cNvSpPr>
                <a:spLocks noChangeArrowheads="1"/>
              </p:cNvSpPr>
              <p:nvPr/>
            </p:nvSpPr>
            <p:spPr bwMode="auto">
              <a:xfrm>
                <a:off x="4533" y="1680"/>
                <a:ext cx="2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1600" b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YNS</a:t>
                </a:r>
              </a:p>
            </p:txBody>
          </p:sp>
        </p:grpSp>
        <p:grpSp>
          <p:nvGrpSpPr>
            <p:cNvPr id="88" name="Group 27"/>
            <p:cNvGrpSpPr>
              <a:grpSpLocks/>
            </p:cNvGrpSpPr>
            <p:nvPr/>
          </p:nvGrpSpPr>
          <p:grpSpPr bwMode="auto">
            <a:xfrm>
              <a:off x="6945313" y="4548188"/>
              <a:ext cx="776287" cy="776287"/>
              <a:chOff x="4420" y="1502"/>
              <a:chExt cx="489" cy="489"/>
            </a:xfrm>
          </p:grpSpPr>
          <p:sp>
            <p:nvSpPr>
              <p:cNvPr id="89" name="Freeform 28"/>
              <p:cNvSpPr>
                <a:spLocks/>
              </p:cNvSpPr>
              <p:nvPr/>
            </p:nvSpPr>
            <p:spPr bwMode="auto">
              <a:xfrm>
                <a:off x="4420" y="1502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7" y="463"/>
                    </a:lnTo>
                    <a:lnTo>
                      <a:pt x="975" y="438"/>
                    </a:lnTo>
                    <a:lnTo>
                      <a:pt x="972" y="414"/>
                    </a:lnTo>
                    <a:lnTo>
                      <a:pt x="967" y="389"/>
                    </a:lnTo>
                    <a:lnTo>
                      <a:pt x="963" y="366"/>
                    </a:lnTo>
                    <a:lnTo>
                      <a:pt x="955" y="343"/>
                    </a:lnTo>
                    <a:lnTo>
                      <a:pt x="947" y="320"/>
                    </a:lnTo>
                    <a:lnTo>
                      <a:pt x="940" y="297"/>
                    </a:lnTo>
                    <a:lnTo>
                      <a:pt x="929" y="275"/>
                    </a:lnTo>
                    <a:lnTo>
                      <a:pt x="918" y="255"/>
                    </a:lnTo>
                    <a:lnTo>
                      <a:pt x="907" y="233"/>
                    </a:lnTo>
                    <a:lnTo>
                      <a:pt x="893" y="213"/>
                    </a:lnTo>
                    <a:lnTo>
                      <a:pt x="880" y="195"/>
                    </a:lnTo>
                    <a:lnTo>
                      <a:pt x="866" y="177"/>
                    </a:lnTo>
                    <a:lnTo>
                      <a:pt x="850" y="160"/>
                    </a:lnTo>
                    <a:lnTo>
                      <a:pt x="835" y="143"/>
                    </a:lnTo>
                    <a:lnTo>
                      <a:pt x="818" y="126"/>
                    </a:lnTo>
                    <a:lnTo>
                      <a:pt x="800" y="110"/>
                    </a:lnTo>
                    <a:lnTo>
                      <a:pt x="781" y="96"/>
                    </a:lnTo>
                    <a:lnTo>
                      <a:pt x="763" y="83"/>
                    </a:lnTo>
                    <a:lnTo>
                      <a:pt x="743" y="69"/>
                    </a:lnTo>
                    <a:lnTo>
                      <a:pt x="721" y="58"/>
                    </a:lnTo>
                    <a:lnTo>
                      <a:pt x="701" y="47"/>
                    </a:lnTo>
                    <a:lnTo>
                      <a:pt x="679" y="36"/>
                    </a:lnTo>
                    <a:lnTo>
                      <a:pt x="656" y="29"/>
                    </a:lnTo>
                    <a:lnTo>
                      <a:pt x="633" y="21"/>
                    </a:lnTo>
                    <a:lnTo>
                      <a:pt x="610" y="15"/>
                    </a:lnTo>
                    <a:lnTo>
                      <a:pt x="587" y="9"/>
                    </a:lnTo>
                    <a:lnTo>
                      <a:pt x="562" y="4"/>
                    </a:lnTo>
                    <a:lnTo>
                      <a:pt x="538" y="1"/>
                    </a:lnTo>
                    <a:lnTo>
                      <a:pt x="513" y="0"/>
                    </a:lnTo>
                    <a:lnTo>
                      <a:pt x="489" y="0"/>
                    </a:lnTo>
                    <a:lnTo>
                      <a:pt x="464" y="0"/>
                    </a:lnTo>
                    <a:lnTo>
                      <a:pt x="439" y="1"/>
                    </a:lnTo>
                    <a:lnTo>
                      <a:pt x="415" y="4"/>
                    </a:lnTo>
                    <a:lnTo>
                      <a:pt x="390" y="9"/>
                    </a:lnTo>
                    <a:lnTo>
                      <a:pt x="367" y="15"/>
                    </a:lnTo>
                    <a:lnTo>
                      <a:pt x="344" y="21"/>
                    </a:lnTo>
                    <a:lnTo>
                      <a:pt x="321" y="29"/>
                    </a:lnTo>
                    <a:lnTo>
                      <a:pt x="298" y="36"/>
                    </a:lnTo>
                    <a:lnTo>
                      <a:pt x="276" y="47"/>
                    </a:lnTo>
                    <a:lnTo>
                      <a:pt x="256" y="58"/>
                    </a:lnTo>
                    <a:lnTo>
                      <a:pt x="234" y="69"/>
                    </a:lnTo>
                    <a:lnTo>
                      <a:pt x="214" y="83"/>
                    </a:lnTo>
                    <a:lnTo>
                      <a:pt x="196" y="96"/>
                    </a:lnTo>
                    <a:lnTo>
                      <a:pt x="178" y="110"/>
                    </a:lnTo>
                    <a:lnTo>
                      <a:pt x="161" y="126"/>
                    </a:lnTo>
                    <a:lnTo>
                      <a:pt x="144" y="143"/>
                    </a:lnTo>
                    <a:lnTo>
                      <a:pt x="127" y="160"/>
                    </a:lnTo>
                    <a:lnTo>
                      <a:pt x="111" y="177"/>
                    </a:lnTo>
                    <a:lnTo>
                      <a:pt x="97" y="195"/>
                    </a:lnTo>
                    <a:lnTo>
                      <a:pt x="84" y="213"/>
                    </a:lnTo>
                    <a:lnTo>
                      <a:pt x="70" y="233"/>
                    </a:lnTo>
                    <a:lnTo>
                      <a:pt x="59" y="255"/>
                    </a:lnTo>
                    <a:lnTo>
                      <a:pt x="48" y="275"/>
                    </a:lnTo>
                    <a:lnTo>
                      <a:pt x="37" y="297"/>
                    </a:lnTo>
                    <a:lnTo>
                      <a:pt x="30" y="320"/>
                    </a:lnTo>
                    <a:lnTo>
                      <a:pt x="22" y="343"/>
                    </a:lnTo>
                    <a:lnTo>
                      <a:pt x="16" y="366"/>
                    </a:lnTo>
                    <a:lnTo>
                      <a:pt x="10" y="389"/>
                    </a:lnTo>
                    <a:lnTo>
                      <a:pt x="5" y="414"/>
                    </a:lnTo>
                    <a:lnTo>
                      <a:pt x="2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2" y="537"/>
                    </a:lnTo>
                    <a:lnTo>
                      <a:pt x="5" y="561"/>
                    </a:lnTo>
                    <a:lnTo>
                      <a:pt x="10" y="586"/>
                    </a:lnTo>
                    <a:lnTo>
                      <a:pt x="16" y="609"/>
                    </a:lnTo>
                    <a:lnTo>
                      <a:pt x="22" y="632"/>
                    </a:lnTo>
                    <a:lnTo>
                      <a:pt x="30" y="655"/>
                    </a:lnTo>
                    <a:lnTo>
                      <a:pt x="37" y="678"/>
                    </a:lnTo>
                    <a:lnTo>
                      <a:pt x="48" y="700"/>
                    </a:lnTo>
                    <a:lnTo>
                      <a:pt x="59" y="720"/>
                    </a:lnTo>
                    <a:lnTo>
                      <a:pt x="70" y="741"/>
                    </a:lnTo>
                    <a:lnTo>
                      <a:pt x="84" y="761"/>
                    </a:lnTo>
                    <a:lnTo>
                      <a:pt x="97" y="780"/>
                    </a:lnTo>
                    <a:lnTo>
                      <a:pt x="111" y="798"/>
                    </a:lnTo>
                    <a:lnTo>
                      <a:pt x="127" y="817"/>
                    </a:lnTo>
                    <a:lnTo>
                      <a:pt x="144" y="834"/>
                    </a:lnTo>
                    <a:lnTo>
                      <a:pt x="161" y="849"/>
                    </a:lnTo>
                    <a:lnTo>
                      <a:pt x="178" y="864"/>
                    </a:lnTo>
                    <a:lnTo>
                      <a:pt x="196" y="878"/>
                    </a:lnTo>
                    <a:lnTo>
                      <a:pt x="214" y="892"/>
                    </a:lnTo>
                    <a:lnTo>
                      <a:pt x="234" y="906"/>
                    </a:lnTo>
                    <a:lnTo>
                      <a:pt x="256" y="917"/>
                    </a:lnTo>
                    <a:lnTo>
                      <a:pt x="276" y="928"/>
                    </a:lnTo>
                    <a:lnTo>
                      <a:pt x="298" y="938"/>
                    </a:lnTo>
                    <a:lnTo>
                      <a:pt x="321" y="946"/>
                    </a:lnTo>
                    <a:lnTo>
                      <a:pt x="344" y="954"/>
                    </a:lnTo>
                    <a:lnTo>
                      <a:pt x="367" y="961"/>
                    </a:lnTo>
                    <a:lnTo>
                      <a:pt x="390" y="966"/>
                    </a:lnTo>
                    <a:lnTo>
                      <a:pt x="415" y="971"/>
                    </a:lnTo>
                    <a:lnTo>
                      <a:pt x="439" y="974"/>
                    </a:lnTo>
                    <a:lnTo>
                      <a:pt x="464" y="975"/>
                    </a:lnTo>
                    <a:lnTo>
                      <a:pt x="489" y="977"/>
                    </a:lnTo>
                    <a:lnTo>
                      <a:pt x="513" y="975"/>
                    </a:lnTo>
                    <a:lnTo>
                      <a:pt x="538" y="974"/>
                    </a:lnTo>
                    <a:lnTo>
                      <a:pt x="562" y="971"/>
                    </a:lnTo>
                    <a:lnTo>
                      <a:pt x="587" y="966"/>
                    </a:lnTo>
                    <a:lnTo>
                      <a:pt x="610" y="961"/>
                    </a:lnTo>
                    <a:lnTo>
                      <a:pt x="633" y="954"/>
                    </a:lnTo>
                    <a:lnTo>
                      <a:pt x="656" y="946"/>
                    </a:lnTo>
                    <a:lnTo>
                      <a:pt x="679" y="938"/>
                    </a:lnTo>
                    <a:lnTo>
                      <a:pt x="701" y="928"/>
                    </a:lnTo>
                    <a:lnTo>
                      <a:pt x="721" y="917"/>
                    </a:lnTo>
                    <a:lnTo>
                      <a:pt x="743" y="906"/>
                    </a:lnTo>
                    <a:lnTo>
                      <a:pt x="763" y="892"/>
                    </a:lnTo>
                    <a:lnTo>
                      <a:pt x="781" y="878"/>
                    </a:lnTo>
                    <a:lnTo>
                      <a:pt x="800" y="864"/>
                    </a:lnTo>
                    <a:lnTo>
                      <a:pt x="818" y="849"/>
                    </a:lnTo>
                    <a:lnTo>
                      <a:pt x="835" y="834"/>
                    </a:lnTo>
                    <a:lnTo>
                      <a:pt x="850" y="817"/>
                    </a:lnTo>
                    <a:lnTo>
                      <a:pt x="866" y="798"/>
                    </a:lnTo>
                    <a:lnTo>
                      <a:pt x="880" y="780"/>
                    </a:lnTo>
                    <a:lnTo>
                      <a:pt x="893" y="761"/>
                    </a:lnTo>
                    <a:lnTo>
                      <a:pt x="907" y="741"/>
                    </a:lnTo>
                    <a:lnTo>
                      <a:pt x="918" y="720"/>
                    </a:lnTo>
                    <a:lnTo>
                      <a:pt x="929" y="700"/>
                    </a:lnTo>
                    <a:lnTo>
                      <a:pt x="940" y="678"/>
                    </a:lnTo>
                    <a:lnTo>
                      <a:pt x="947" y="655"/>
                    </a:lnTo>
                    <a:lnTo>
                      <a:pt x="955" y="632"/>
                    </a:lnTo>
                    <a:lnTo>
                      <a:pt x="963" y="609"/>
                    </a:lnTo>
                    <a:lnTo>
                      <a:pt x="967" y="586"/>
                    </a:lnTo>
                    <a:lnTo>
                      <a:pt x="972" y="561"/>
                    </a:lnTo>
                    <a:lnTo>
                      <a:pt x="975" y="537"/>
                    </a:lnTo>
                    <a:lnTo>
                      <a:pt x="977" y="512"/>
                    </a:lnTo>
                    <a:lnTo>
                      <a:pt x="978" y="4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90" name="Rectangle 29"/>
              <p:cNvSpPr>
                <a:spLocks noChangeArrowheads="1"/>
              </p:cNvSpPr>
              <p:nvPr/>
            </p:nvSpPr>
            <p:spPr bwMode="auto">
              <a:xfrm>
                <a:off x="4533" y="1680"/>
                <a:ext cx="2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1600" b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RNS</a:t>
                </a:r>
              </a:p>
            </p:txBody>
          </p:sp>
        </p:grp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6929438" y="5476875"/>
              <a:ext cx="781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2" name="Freeform 31"/>
            <p:cNvSpPr>
              <a:spLocks/>
            </p:cNvSpPr>
            <p:nvPr/>
          </p:nvSpPr>
          <p:spPr bwMode="auto">
            <a:xfrm>
              <a:off x="5014913" y="4594225"/>
              <a:ext cx="776287" cy="776288"/>
            </a:xfrm>
            <a:custGeom>
              <a:avLst/>
              <a:gdLst>
                <a:gd name="T0" fmla="*/ 2147483647 w 978"/>
                <a:gd name="T1" fmla="*/ 2147483647 h 977"/>
                <a:gd name="T2" fmla="*/ 2147483647 w 978"/>
                <a:gd name="T3" fmla="*/ 2147483647 h 977"/>
                <a:gd name="T4" fmla="*/ 2147483647 w 978"/>
                <a:gd name="T5" fmla="*/ 2147483647 h 977"/>
                <a:gd name="T6" fmla="*/ 2147483647 w 978"/>
                <a:gd name="T7" fmla="*/ 2147483647 h 977"/>
                <a:gd name="T8" fmla="*/ 2147483647 w 978"/>
                <a:gd name="T9" fmla="*/ 2147483647 h 977"/>
                <a:gd name="T10" fmla="*/ 2147483647 w 978"/>
                <a:gd name="T11" fmla="*/ 2147483647 h 977"/>
                <a:gd name="T12" fmla="*/ 2147483647 w 978"/>
                <a:gd name="T13" fmla="*/ 2147483647 h 977"/>
                <a:gd name="T14" fmla="*/ 2147483647 w 978"/>
                <a:gd name="T15" fmla="*/ 2147483647 h 977"/>
                <a:gd name="T16" fmla="*/ 2147483647 w 978"/>
                <a:gd name="T17" fmla="*/ 2147483647 h 977"/>
                <a:gd name="T18" fmla="*/ 2147483647 w 978"/>
                <a:gd name="T19" fmla="*/ 2147483647 h 977"/>
                <a:gd name="T20" fmla="*/ 2147483647 w 978"/>
                <a:gd name="T21" fmla="*/ 0 h 977"/>
                <a:gd name="T22" fmla="*/ 2147483647 w 978"/>
                <a:gd name="T23" fmla="*/ 2147483647 h 977"/>
                <a:gd name="T24" fmla="*/ 2147483647 w 978"/>
                <a:gd name="T25" fmla="*/ 2147483647 h 977"/>
                <a:gd name="T26" fmla="*/ 2147483647 w 978"/>
                <a:gd name="T27" fmla="*/ 2147483647 h 977"/>
                <a:gd name="T28" fmla="*/ 2147483647 w 978"/>
                <a:gd name="T29" fmla="*/ 2147483647 h 977"/>
                <a:gd name="T30" fmla="*/ 2147483647 w 978"/>
                <a:gd name="T31" fmla="*/ 2147483647 h 977"/>
                <a:gd name="T32" fmla="*/ 2147483647 w 978"/>
                <a:gd name="T33" fmla="*/ 2147483647 h 977"/>
                <a:gd name="T34" fmla="*/ 2147483647 w 978"/>
                <a:gd name="T35" fmla="*/ 2147483647 h 977"/>
                <a:gd name="T36" fmla="*/ 2147483647 w 978"/>
                <a:gd name="T37" fmla="*/ 2147483647 h 977"/>
                <a:gd name="T38" fmla="*/ 2147483647 w 978"/>
                <a:gd name="T39" fmla="*/ 2147483647 h 977"/>
                <a:gd name="T40" fmla="*/ 2147483647 w 978"/>
                <a:gd name="T41" fmla="*/ 2147483647 h 977"/>
                <a:gd name="T42" fmla="*/ 0 w 978"/>
                <a:gd name="T43" fmla="*/ 2147483647 h 977"/>
                <a:gd name="T44" fmla="*/ 2147483647 w 978"/>
                <a:gd name="T45" fmla="*/ 2147483647 h 977"/>
                <a:gd name="T46" fmla="*/ 2147483647 w 978"/>
                <a:gd name="T47" fmla="*/ 2147483647 h 977"/>
                <a:gd name="T48" fmla="*/ 2147483647 w 978"/>
                <a:gd name="T49" fmla="*/ 2147483647 h 977"/>
                <a:gd name="T50" fmla="*/ 2147483647 w 978"/>
                <a:gd name="T51" fmla="*/ 2147483647 h 977"/>
                <a:gd name="T52" fmla="*/ 2147483647 w 978"/>
                <a:gd name="T53" fmla="*/ 2147483647 h 977"/>
                <a:gd name="T54" fmla="*/ 2147483647 w 978"/>
                <a:gd name="T55" fmla="*/ 2147483647 h 977"/>
                <a:gd name="T56" fmla="*/ 2147483647 w 978"/>
                <a:gd name="T57" fmla="*/ 2147483647 h 977"/>
                <a:gd name="T58" fmla="*/ 2147483647 w 978"/>
                <a:gd name="T59" fmla="*/ 2147483647 h 977"/>
                <a:gd name="T60" fmla="*/ 2147483647 w 978"/>
                <a:gd name="T61" fmla="*/ 2147483647 h 977"/>
                <a:gd name="T62" fmla="*/ 2147483647 w 978"/>
                <a:gd name="T63" fmla="*/ 2147483647 h 977"/>
                <a:gd name="T64" fmla="*/ 2147483647 w 978"/>
                <a:gd name="T65" fmla="*/ 2147483647 h 977"/>
                <a:gd name="T66" fmla="*/ 2147483647 w 978"/>
                <a:gd name="T67" fmla="*/ 2147483647 h 977"/>
                <a:gd name="T68" fmla="*/ 2147483647 w 978"/>
                <a:gd name="T69" fmla="*/ 2147483647 h 977"/>
                <a:gd name="T70" fmla="*/ 2147483647 w 978"/>
                <a:gd name="T71" fmla="*/ 2147483647 h 977"/>
                <a:gd name="T72" fmla="*/ 2147483647 w 978"/>
                <a:gd name="T73" fmla="*/ 2147483647 h 977"/>
                <a:gd name="T74" fmla="*/ 2147483647 w 978"/>
                <a:gd name="T75" fmla="*/ 2147483647 h 977"/>
                <a:gd name="T76" fmla="*/ 2147483647 w 978"/>
                <a:gd name="T77" fmla="*/ 2147483647 h 977"/>
                <a:gd name="T78" fmla="*/ 2147483647 w 978"/>
                <a:gd name="T79" fmla="*/ 2147483647 h 977"/>
                <a:gd name="T80" fmla="*/ 2147483647 w 978"/>
                <a:gd name="T81" fmla="*/ 2147483647 h 977"/>
                <a:gd name="T82" fmla="*/ 2147483647 w 978"/>
                <a:gd name="T83" fmla="*/ 2147483647 h 977"/>
                <a:gd name="T84" fmla="*/ 2147483647 w 978"/>
                <a:gd name="T85" fmla="*/ 2147483647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7" y="463"/>
                  </a:lnTo>
                  <a:lnTo>
                    <a:pt x="975" y="438"/>
                  </a:lnTo>
                  <a:lnTo>
                    <a:pt x="972" y="414"/>
                  </a:lnTo>
                  <a:lnTo>
                    <a:pt x="967" y="389"/>
                  </a:lnTo>
                  <a:lnTo>
                    <a:pt x="963" y="366"/>
                  </a:lnTo>
                  <a:lnTo>
                    <a:pt x="955" y="343"/>
                  </a:lnTo>
                  <a:lnTo>
                    <a:pt x="947" y="320"/>
                  </a:lnTo>
                  <a:lnTo>
                    <a:pt x="940" y="297"/>
                  </a:lnTo>
                  <a:lnTo>
                    <a:pt x="929" y="275"/>
                  </a:lnTo>
                  <a:lnTo>
                    <a:pt x="918" y="255"/>
                  </a:lnTo>
                  <a:lnTo>
                    <a:pt x="907" y="233"/>
                  </a:lnTo>
                  <a:lnTo>
                    <a:pt x="893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0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800" y="110"/>
                  </a:lnTo>
                  <a:lnTo>
                    <a:pt x="781" y="96"/>
                  </a:lnTo>
                  <a:lnTo>
                    <a:pt x="763" y="83"/>
                  </a:lnTo>
                  <a:lnTo>
                    <a:pt x="743" y="69"/>
                  </a:lnTo>
                  <a:lnTo>
                    <a:pt x="721" y="58"/>
                  </a:lnTo>
                  <a:lnTo>
                    <a:pt x="701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3" y="21"/>
                  </a:lnTo>
                  <a:lnTo>
                    <a:pt x="610" y="15"/>
                  </a:lnTo>
                  <a:lnTo>
                    <a:pt x="587" y="9"/>
                  </a:lnTo>
                  <a:lnTo>
                    <a:pt x="562" y="4"/>
                  </a:lnTo>
                  <a:lnTo>
                    <a:pt x="538" y="1"/>
                  </a:lnTo>
                  <a:lnTo>
                    <a:pt x="513" y="0"/>
                  </a:lnTo>
                  <a:lnTo>
                    <a:pt x="489" y="0"/>
                  </a:lnTo>
                  <a:lnTo>
                    <a:pt x="464" y="0"/>
                  </a:lnTo>
                  <a:lnTo>
                    <a:pt x="439" y="1"/>
                  </a:lnTo>
                  <a:lnTo>
                    <a:pt x="415" y="4"/>
                  </a:lnTo>
                  <a:lnTo>
                    <a:pt x="390" y="9"/>
                  </a:lnTo>
                  <a:lnTo>
                    <a:pt x="367" y="15"/>
                  </a:lnTo>
                  <a:lnTo>
                    <a:pt x="344" y="21"/>
                  </a:lnTo>
                  <a:lnTo>
                    <a:pt x="321" y="29"/>
                  </a:lnTo>
                  <a:lnTo>
                    <a:pt x="298" y="36"/>
                  </a:lnTo>
                  <a:lnTo>
                    <a:pt x="276" y="47"/>
                  </a:lnTo>
                  <a:lnTo>
                    <a:pt x="256" y="58"/>
                  </a:lnTo>
                  <a:lnTo>
                    <a:pt x="234" y="69"/>
                  </a:lnTo>
                  <a:lnTo>
                    <a:pt x="214" y="83"/>
                  </a:lnTo>
                  <a:lnTo>
                    <a:pt x="196" y="96"/>
                  </a:lnTo>
                  <a:lnTo>
                    <a:pt x="178" y="110"/>
                  </a:lnTo>
                  <a:lnTo>
                    <a:pt x="161" y="126"/>
                  </a:lnTo>
                  <a:lnTo>
                    <a:pt x="144" y="143"/>
                  </a:lnTo>
                  <a:lnTo>
                    <a:pt x="127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4" y="213"/>
                  </a:lnTo>
                  <a:lnTo>
                    <a:pt x="70" y="233"/>
                  </a:lnTo>
                  <a:lnTo>
                    <a:pt x="59" y="255"/>
                  </a:lnTo>
                  <a:lnTo>
                    <a:pt x="48" y="275"/>
                  </a:lnTo>
                  <a:lnTo>
                    <a:pt x="37" y="297"/>
                  </a:lnTo>
                  <a:lnTo>
                    <a:pt x="30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10" y="389"/>
                  </a:lnTo>
                  <a:lnTo>
                    <a:pt x="5" y="414"/>
                  </a:lnTo>
                  <a:lnTo>
                    <a:pt x="2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2" y="537"/>
                  </a:lnTo>
                  <a:lnTo>
                    <a:pt x="5" y="561"/>
                  </a:lnTo>
                  <a:lnTo>
                    <a:pt x="10" y="586"/>
                  </a:lnTo>
                  <a:lnTo>
                    <a:pt x="16" y="609"/>
                  </a:lnTo>
                  <a:lnTo>
                    <a:pt x="22" y="632"/>
                  </a:lnTo>
                  <a:lnTo>
                    <a:pt x="30" y="655"/>
                  </a:lnTo>
                  <a:lnTo>
                    <a:pt x="37" y="678"/>
                  </a:lnTo>
                  <a:lnTo>
                    <a:pt x="48" y="700"/>
                  </a:lnTo>
                  <a:lnTo>
                    <a:pt x="59" y="720"/>
                  </a:lnTo>
                  <a:lnTo>
                    <a:pt x="70" y="741"/>
                  </a:lnTo>
                  <a:lnTo>
                    <a:pt x="84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7" y="817"/>
                  </a:lnTo>
                  <a:lnTo>
                    <a:pt x="144" y="834"/>
                  </a:lnTo>
                  <a:lnTo>
                    <a:pt x="161" y="849"/>
                  </a:lnTo>
                  <a:lnTo>
                    <a:pt x="178" y="864"/>
                  </a:lnTo>
                  <a:lnTo>
                    <a:pt x="196" y="878"/>
                  </a:lnTo>
                  <a:lnTo>
                    <a:pt x="214" y="892"/>
                  </a:lnTo>
                  <a:lnTo>
                    <a:pt x="234" y="906"/>
                  </a:lnTo>
                  <a:lnTo>
                    <a:pt x="256" y="917"/>
                  </a:lnTo>
                  <a:lnTo>
                    <a:pt x="276" y="928"/>
                  </a:lnTo>
                  <a:lnTo>
                    <a:pt x="298" y="938"/>
                  </a:lnTo>
                  <a:lnTo>
                    <a:pt x="321" y="946"/>
                  </a:lnTo>
                  <a:lnTo>
                    <a:pt x="344" y="954"/>
                  </a:lnTo>
                  <a:lnTo>
                    <a:pt x="367" y="961"/>
                  </a:lnTo>
                  <a:lnTo>
                    <a:pt x="390" y="966"/>
                  </a:lnTo>
                  <a:lnTo>
                    <a:pt x="415" y="971"/>
                  </a:lnTo>
                  <a:lnTo>
                    <a:pt x="439" y="974"/>
                  </a:lnTo>
                  <a:lnTo>
                    <a:pt x="464" y="975"/>
                  </a:lnTo>
                  <a:lnTo>
                    <a:pt x="489" y="977"/>
                  </a:lnTo>
                  <a:lnTo>
                    <a:pt x="513" y="975"/>
                  </a:lnTo>
                  <a:lnTo>
                    <a:pt x="538" y="974"/>
                  </a:lnTo>
                  <a:lnTo>
                    <a:pt x="562" y="971"/>
                  </a:lnTo>
                  <a:lnTo>
                    <a:pt x="587" y="966"/>
                  </a:lnTo>
                  <a:lnTo>
                    <a:pt x="610" y="961"/>
                  </a:lnTo>
                  <a:lnTo>
                    <a:pt x="633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1" y="928"/>
                  </a:lnTo>
                  <a:lnTo>
                    <a:pt x="721" y="917"/>
                  </a:lnTo>
                  <a:lnTo>
                    <a:pt x="743" y="906"/>
                  </a:lnTo>
                  <a:lnTo>
                    <a:pt x="763" y="892"/>
                  </a:lnTo>
                  <a:lnTo>
                    <a:pt x="781" y="878"/>
                  </a:lnTo>
                  <a:lnTo>
                    <a:pt x="800" y="864"/>
                  </a:lnTo>
                  <a:lnTo>
                    <a:pt x="818" y="849"/>
                  </a:lnTo>
                  <a:lnTo>
                    <a:pt x="835" y="834"/>
                  </a:lnTo>
                  <a:lnTo>
                    <a:pt x="850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3" y="761"/>
                  </a:lnTo>
                  <a:lnTo>
                    <a:pt x="907" y="741"/>
                  </a:lnTo>
                  <a:lnTo>
                    <a:pt x="918" y="720"/>
                  </a:lnTo>
                  <a:lnTo>
                    <a:pt x="929" y="700"/>
                  </a:lnTo>
                  <a:lnTo>
                    <a:pt x="940" y="678"/>
                  </a:lnTo>
                  <a:lnTo>
                    <a:pt x="947" y="655"/>
                  </a:lnTo>
                  <a:lnTo>
                    <a:pt x="955" y="632"/>
                  </a:lnTo>
                  <a:lnTo>
                    <a:pt x="963" y="609"/>
                  </a:lnTo>
                  <a:lnTo>
                    <a:pt x="967" y="586"/>
                  </a:lnTo>
                  <a:lnTo>
                    <a:pt x="972" y="561"/>
                  </a:lnTo>
                  <a:lnTo>
                    <a:pt x="975" y="537"/>
                  </a:lnTo>
                  <a:lnTo>
                    <a:pt x="977" y="512"/>
                  </a:lnTo>
                  <a:lnTo>
                    <a:pt x="978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5160963" y="4876800"/>
              <a:ext cx="4857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6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GEW</a:t>
              </a:r>
            </a:p>
          </p:txBody>
        </p:sp>
        <p:sp>
          <p:nvSpPr>
            <p:cNvPr id="94" name="Rectangle 33"/>
            <p:cNvSpPr>
              <a:spLocks noChangeArrowheads="1"/>
            </p:cNvSpPr>
            <p:nvPr/>
          </p:nvSpPr>
          <p:spPr bwMode="auto">
            <a:xfrm>
              <a:off x="4999038" y="5522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001 100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grpSp>
          <p:nvGrpSpPr>
            <p:cNvPr id="95" name="Group 34"/>
            <p:cNvGrpSpPr>
              <a:grpSpLocks/>
            </p:cNvGrpSpPr>
            <p:nvPr/>
          </p:nvGrpSpPr>
          <p:grpSpPr bwMode="auto">
            <a:xfrm>
              <a:off x="3041650" y="4548188"/>
              <a:ext cx="776288" cy="776287"/>
              <a:chOff x="1976" y="2612"/>
              <a:chExt cx="489" cy="489"/>
            </a:xfrm>
          </p:grpSpPr>
          <p:sp>
            <p:nvSpPr>
              <p:cNvPr id="96" name="Freeform 35"/>
              <p:cNvSpPr>
                <a:spLocks/>
              </p:cNvSpPr>
              <p:nvPr/>
            </p:nvSpPr>
            <p:spPr bwMode="auto">
              <a:xfrm>
                <a:off x="1976" y="2612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7" y="463"/>
                    </a:lnTo>
                    <a:lnTo>
                      <a:pt x="975" y="438"/>
                    </a:lnTo>
                    <a:lnTo>
                      <a:pt x="972" y="414"/>
                    </a:lnTo>
                    <a:lnTo>
                      <a:pt x="967" y="389"/>
                    </a:lnTo>
                    <a:lnTo>
                      <a:pt x="963" y="366"/>
                    </a:lnTo>
                    <a:lnTo>
                      <a:pt x="955" y="343"/>
                    </a:lnTo>
                    <a:lnTo>
                      <a:pt x="947" y="320"/>
                    </a:lnTo>
                    <a:lnTo>
                      <a:pt x="940" y="297"/>
                    </a:lnTo>
                    <a:lnTo>
                      <a:pt x="929" y="275"/>
                    </a:lnTo>
                    <a:lnTo>
                      <a:pt x="918" y="255"/>
                    </a:lnTo>
                    <a:lnTo>
                      <a:pt x="907" y="233"/>
                    </a:lnTo>
                    <a:lnTo>
                      <a:pt x="893" y="213"/>
                    </a:lnTo>
                    <a:lnTo>
                      <a:pt x="880" y="195"/>
                    </a:lnTo>
                    <a:lnTo>
                      <a:pt x="866" y="177"/>
                    </a:lnTo>
                    <a:lnTo>
                      <a:pt x="850" y="160"/>
                    </a:lnTo>
                    <a:lnTo>
                      <a:pt x="835" y="143"/>
                    </a:lnTo>
                    <a:lnTo>
                      <a:pt x="818" y="126"/>
                    </a:lnTo>
                    <a:lnTo>
                      <a:pt x="800" y="110"/>
                    </a:lnTo>
                    <a:lnTo>
                      <a:pt x="781" y="96"/>
                    </a:lnTo>
                    <a:lnTo>
                      <a:pt x="763" y="83"/>
                    </a:lnTo>
                    <a:lnTo>
                      <a:pt x="743" y="69"/>
                    </a:lnTo>
                    <a:lnTo>
                      <a:pt x="721" y="58"/>
                    </a:lnTo>
                    <a:lnTo>
                      <a:pt x="701" y="47"/>
                    </a:lnTo>
                    <a:lnTo>
                      <a:pt x="679" y="36"/>
                    </a:lnTo>
                    <a:lnTo>
                      <a:pt x="656" y="29"/>
                    </a:lnTo>
                    <a:lnTo>
                      <a:pt x="633" y="21"/>
                    </a:lnTo>
                    <a:lnTo>
                      <a:pt x="610" y="15"/>
                    </a:lnTo>
                    <a:lnTo>
                      <a:pt x="587" y="9"/>
                    </a:lnTo>
                    <a:lnTo>
                      <a:pt x="562" y="4"/>
                    </a:lnTo>
                    <a:lnTo>
                      <a:pt x="538" y="1"/>
                    </a:lnTo>
                    <a:lnTo>
                      <a:pt x="513" y="0"/>
                    </a:lnTo>
                    <a:lnTo>
                      <a:pt x="489" y="0"/>
                    </a:lnTo>
                    <a:lnTo>
                      <a:pt x="464" y="0"/>
                    </a:lnTo>
                    <a:lnTo>
                      <a:pt x="439" y="1"/>
                    </a:lnTo>
                    <a:lnTo>
                      <a:pt x="415" y="4"/>
                    </a:lnTo>
                    <a:lnTo>
                      <a:pt x="390" y="9"/>
                    </a:lnTo>
                    <a:lnTo>
                      <a:pt x="367" y="15"/>
                    </a:lnTo>
                    <a:lnTo>
                      <a:pt x="344" y="21"/>
                    </a:lnTo>
                    <a:lnTo>
                      <a:pt x="321" y="29"/>
                    </a:lnTo>
                    <a:lnTo>
                      <a:pt x="298" y="36"/>
                    </a:lnTo>
                    <a:lnTo>
                      <a:pt x="276" y="47"/>
                    </a:lnTo>
                    <a:lnTo>
                      <a:pt x="256" y="58"/>
                    </a:lnTo>
                    <a:lnTo>
                      <a:pt x="234" y="69"/>
                    </a:lnTo>
                    <a:lnTo>
                      <a:pt x="214" y="83"/>
                    </a:lnTo>
                    <a:lnTo>
                      <a:pt x="196" y="96"/>
                    </a:lnTo>
                    <a:lnTo>
                      <a:pt x="178" y="110"/>
                    </a:lnTo>
                    <a:lnTo>
                      <a:pt x="161" y="126"/>
                    </a:lnTo>
                    <a:lnTo>
                      <a:pt x="144" y="143"/>
                    </a:lnTo>
                    <a:lnTo>
                      <a:pt x="127" y="160"/>
                    </a:lnTo>
                    <a:lnTo>
                      <a:pt x="111" y="177"/>
                    </a:lnTo>
                    <a:lnTo>
                      <a:pt x="97" y="195"/>
                    </a:lnTo>
                    <a:lnTo>
                      <a:pt x="84" y="213"/>
                    </a:lnTo>
                    <a:lnTo>
                      <a:pt x="70" y="233"/>
                    </a:lnTo>
                    <a:lnTo>
                      <a:pt x="59" y="255"/>
                    </a:lnTo>
                    <a:lnTo>
                      <a:pt x="48" y="275"/>
                    </a:lnTo>
                    <a:lnTo>
                      <a:pt x="37" y="297"/>
                    </a:lnTo>
                    <a:lnTo>
                      <a:pt x="30" y="320"/>
                    </a:lnTo>
                    <a:lnTo>
                      <a:pt x="22" y="343"/>
                    </a:lnTo>
                    <a:lnTo>
                      <a:pt x="16" y="366"/>
                    </a:lnTo>
                    <a:lnTo>
                      <a:pt x="10" y="389"/>
                    </a:lnTo>
                    <a:lnTo>
                      <a:pt x="5" y="414"/>
                    </a:lnTo>
                    <a:lnTo>
                      <a:pt x="2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2" y="537"/>
                    </a:lnTo>
                    <a:lnTo>
                      <a:pt x="5" y="561"/>
                    </a:lnTo>
                    <a:lnTo>
                      <a:pt x="10" y="586"/>
                    </a:lnTo>
                    <a:lnTo>
                      <a:pt x="16" y="609"/>
                    </a:lnTo>
                    <a:lnTo>
                      <a:pt x="22" y="632"/>
                    </a:lnTo>
                    <a:lnTo>
                      <a:pt x="30" y="655"/>
                    </a:lnTo>
                    <a:lnTo>
                      <a:pt x="37" y="678"/>
                    </a:lnTo>
                    <a:lnTo>
                      <a:pt x="48" y="700"/>
                    </a:lnTo>
                    <a:lnTo>
                      <a:pt x="59" y="720"/>
                    </a:lnTo>
                    <a:lnTo>
                      <a:pt x="70" y="741"/>
                    </a:lnTo>
                    <a:lnTo>
                      <a:pt x="84" y="761"/>
                    </a:lnTo>
                    <a:lnTo>
                      <a:pt x="97" y="780"/>
                    </a:lnTo>
                    <a:lnTo>
                      <a:pt x="111" y="798"/>
                    </a:lnTo>
                    <a:lnTo>
                      <a:pt x="127" y="817"/>
                    </a:lnTo>
                    <a:lnTo>
                      <a:pt x="144" y="834"/>
                    </a:lnTo>
                    <a:lnTo>
                      <a:pt x="161" y="849"/>
                    </a:lnTo>
                    <a:lnTo>
                      <a:pt x="178" y="864"/>
                    </a:lnTo>
                    <a:lnTo>
                      <a:pt x="196" y="878"/>
                    </a:lnTo>
                    <a:lnTo>
                      <a:pt x="214" y="892"/>
                    </a:lnTo>
                    <a:lnTo>
                      <a:pt x="234" y="906"/>
                    </a:lnTo>
                    <a:lnTo>
                      <a:pt x="256" y="917"/>
                    </a:lnTo>
                    <a:lnTo>
                      <a:pt x="276" y="928"/>
                    </a:lnTo>
                    <a:lnTo>
                      <a:pt x="298" y="938"/>
                    </a:lnTo>
                    <a:lnTo>
                      <a:pt x="321" y="946"/>
                    </a:lnTo>
                    <a:lnTo>
                      <a:pt x="344" y="954"/>
                    </a:lnTo>
                    <a:lnTo>
                      <a:pt x="367" y="961"/>
                    </a:lnTo>
                    <a:lnTo>
                      <a:pt x="390" y="966"/>
                    </a:lnTo>
                    <a:lnTo>
                      <a:pt x="415" y="971"/>
                    </a:lnTo>
                    <a:lnTo>
                      <a:pt x="439" y="974"/>
                    </a:lnTo>
                    <a:lnTo>
                      <a:pt x="464" y="975"/>
                    </a:lnTo>
                    <a:lnTo>
                      <a:pt x="489" y="977"/>
                    </a:lnTo>
                    <a:lnTo>
                      <a:pt x="513" y="975"/>
                    </a:lnTo>
                    <a:lnTo>
                      <a:pt x="538" y="974"/>
                    </a:lnTo>
                    <a:lnTo>
                      <a:pt x="562" y="971"/>
                    </a:lnTo>
                    <a:lnTo>
                      <a:pt x="587" y="966"/>
                    </a:lnTo>
                    <a:lnTo>
                      <a:pt x="610" y="961"/>
                    </a:lnTo>
                    <a:lnTo>
                      <a:pt x="633" y="954"/>
                    </a:lnTo>
                    <a:lnTo>
                      <a:pt x="656" y="946"/>
                    </a:lnTo>
                    <a:lnTo>
                      <a:pt x="679" y="938"/>
                    </a:lnTo>
                    <a:lnTo>
                      <a:pt x="701" y="928"/>
                    </a:lnTo>
                    <a:lnTo>
                      <a:pt x="721" y="917"/>
                    </a:lnTo>
                    <a:lnTo>
                      <a:pt x="743" y="906"/>
                    </a:lnTo>
                    <a:lnTo>
                      <a:pt x="763" y="892"/>
                    </a:lnTo>
                    <a:lnTo>
                      <a:pt x="781" y="878"/>
                    </a:lnTo>
                    <a:lnTo>
                      <a:pt x="800" y="864"/>
                    </a:lnTo>
                    <a:lnTo>
                      <a:pt x="818" y="849"/>
                    </a:lnTo>
                    <a:lnTo>
                      <a:pt x="835" y="834"/>
                    </a:lnTo>
                    <a:lnTo>
                      <a:pt x="850" y="817"/>
                    </a:lnTo>
                    <a:lnTo>
                      <a:pt x="866" y="798"/>
                    </a:lnTo>
                    <a:lnTo>
                      <a:pt x="880" y="780"/>
                    </a:lnTo>
                    <a:lnTo>
                      <a:pt x="893" y="761"/>
                    </a:lnTo>
                    <a:lnTo>
                      <a:pt x="907" y="741"/>
                    </a:lnTo>
                    <a:lnTo>
                      <a:pt x="918" y="720"/>
                    </a:lnTo>
                    <a:lnTo>
                      <a:pt x="929" y="700"/>
                    </a:lnTo>
                    <a:lnTo>
                      <a:pt x="940" y="678"/>
                    </a:lnTo>
                    <a:lnTo>
                      <a:pt x="947" y="655"/>
                    </a:lnTo>
                    <a:lnTo>
                      <a:pt x="955" y="632"/>
                    </a:lnTo>
                    <a:lnTo>
                      <a:pt x="963" y="609"/>
                    </a:lnTo>
                    <a:lnTo>
                      <a:pt x="967" y="586"/>
                    </a:lnTo>
                    <a:lnTo>
                      <a:pt x="972" y="561"/>
                    </a:lnTo>
                    <a:lnTo>
                      <a:pt x="975" y="537"/>
                    </a:lnTo>
                    <a:lnTo>
                      <a:pt x="977" y="512"/>
                    </a:lnTo>
                    <a:lnTo>
                      <a:pt x="978" y="487"/>
                    </a:ln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97" name="Rectangle 36"/>
              <p:cNvSpPr>
                <a:spLocks noChangeArrowheads="1"/>
              </p:cNvSpPr>
              <p:nvPr/>
            </p:nvSpPr>
            <p:spPr bwMode="auto">
              <a:xfrm>
                <a:off x="2068" y="2790"/>
                <a:ext cx="2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TW" sz="1600" b="0">
                    <a:solidFill>
                      <a:srgbClr val="000000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rPr>
                  <a:t>YEW</a:t>
                </a:r>
              </a:p>
            </p:txBody>
          </p:sp>
        </p:grp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3025775" y="5476875"/>
              <a:ext cx="781050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001 010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1014413" y="5522913"/>
              <a:ext cx="781050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001 001</a:t>
              </a:r>
              <a:endPara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 flipH="1">
              <a:off x="5791200" y="4876800"/>
              <a:ext cx="11382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 flipH="1">
              <a:off x="3825875" y="4886325"/>
              <a:ext cx="118903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102" name="Line 41"/>
            <p:cNvSpPr>
              <a:spLocks noChangeShapeType="1"/>
            </p:cNvSpPr>
            <p:nvPr/>
          </p:nvSpPr>
          <p:spPr bwMode="auto">
            <a:xfrm flipH="1">
              <a:off x="1771650" y="4886325"/>
              <a:ext cx="128905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grpSp>
          <p:nvGrpSpPr>
            <p:cNvPr id="103" name="Group 42"/>
            <p:cNvGrpSpPr>
              <a:grpSpLocks/>
            </p:cNvGrpSpPr>
            <p:nvPr/>
          </p:nvGrpSpPr>
          <p:grpSpPr bwMode="auto">
            <a:xfrm>
              <a:off x="4957763" y="4189413"/>
              <a:ext cx="887412" cy="479425"/>
              <a:chOff x="547" y="1298"/>
              <a:chExt cx="836" cy="406"/>
            </a:xfrm>
          </p:grpSpPr>
          <p:sp>
            <p:nvSpPr>
              <p:cNvPr id="104" name="Freeform 43"/>
              <p:cNvSpPr>
                <a:spLocks/>
              </p:cNvSpPr>
              <p:nvPr/>
            </p:nvSpPr>
            <p:spPr bwMode="auto">
              <a:xfrm>
                <a:off x="547" y="1298"/>
                <a:ext cx="836" cy="382"/>
              </a:xfrm>
              <a:custGeom>
                <a:avLst/>
                <a:gdLst>
                  <a:gd name="T0" fmla="*/ 11 w 1670"/>
                  <a:gd name="T1" fmla="*/ 6 h 764"/>
                  <a:gd name="T2" fmla="*/ 12 w 1670"/>
                  <a:gd name="T3" fmla="*/ 6 h 764"/>
                  <a:gd name="T4" fmla="*/ 12 w 1670"/>
                  <a:gd name="T5" fmla="*/ 6 h 764"/>
                  <a:gd name="T6" fmla="*/ 13 w 1670"/>
                  <a:gd name="T7" fmla="*/ 6 h 764"/>
                  <a:gd name="T8" fmla="*/ 13 w 1670"/>
                  <a:gd name="T9" fmla="*/ 5 h 764"/>
                  <a:gd name="T10" fmla="*/ 13 w 1670"/>
                  <a:gd name="T11" fmla="*/ 5 h 764"/>
                  <a:gd name="T12" fmla="*/ 13 w 1670"/>
                  <a:gd name="T13" fmla="*/ 5 h 764"/>
                  <a:gd name="T14" fmla="*/ 13 w 1670"/>
                  <a:gd name="T15" fmla="*/ 5 h 764"/>
                  <a:gd name="T16" fmla="*/ 14 w 1670"/>
                  <a:gd name="T17" fmla="*/ 4 h 764"/>
                  <a:gd name="T18" fmla="*/ 14 w 1670"/>
                  <a:gd name="T19" fmla="*/ 4 h 764"/>
                  <a:gd name="T20" fmla="*/ 13 w 1670"/>
                  <a:gd name="T21" fmla="*/ 4 h 764"/>
                  <a:gd name="T22" fmla="*/ 13 w 1670"/>
                  <a:gd name="T23" fmla="*/ 3 h 764"/>
                  <a:gd name="T24" fmla="*/ 13 w 1670"/>
                  <a:gd name="T25" fmla="*/ 3 h 764"/>
                  <a:gd name="T26" fmla="*/ 13 w 1670"/>
                  <a:gd name="T27" fmla="*/ 3 h 764"/>
                  <a:gd name="T28" fmla="*/ 13 w 1670"/>
                  <a:gd name="T29" fmla="*/ 3 h 764"/>
                  <a:gd name="T30" fmla="*/ 12 w 1670"/>
                  <a:gd name="T31" fmla="*/ 2 h 764"/>
                  <a:gd name="T32" fmla="*/ 12 w 1670"/>
                  <a:gd name="T33" fmla="*/ 2 h 764"/>
                  <a:gd name="T34" fmla="*/ 11 w 1670"/>
                  <a:gd name="T35" fmla="*/ 2 h 764"/>
                  <a:gd name="T36" fmla="*/ 10 w 1670"/>
                  <a:gd name="T37" fmla="*/ 1 h 764"/>
                  <a:gd name="T38" fmla="*/ 10 w 1670"/>
                  <a:gd name="T39" fmla="*/ 1 h 764"/>
                  <a:gd name="T40" fmla="*/ 9 w 1670"/>
                  <a:gd name="T41" fmla="*/ 1 h 764"/>
                  <a:gd name="T42" fmla="*/ 8 w 1670"/>
                  <a:gd name="T43" fmla="*/ 1 h 764"/>
                  <a:gd name="T44" fmla="*/ 7 w 1670"/>
                  <a:gd name="T45" fmla="*/ 1 h 764"/>
                  <a:gd name="T46" fmla="*/ 7 w 1670"/>
                  <a:gd name="T47" fmla="*/ 0 h 764"/>
                  <a:gd name="T48" fmla="*/ 6 w 1670"/>
                  <a:gd name="T49" fmla="*/ 1 h 764"/>
                  <a:gd name="T50" fmla="*/ 6 w 1670"/>
                  <a:gd name="T51" fmla="*/ 1 h 764"/>
                  <a:gd name="T52" fmla="*/ 5 w 1670"/>
                  <a:gd name="T53" fmla="*/ 1 h 764"/>
                  <a:gd name="T54" fmla="*/ 4 w 1670"/>
                  <a:gd name="T55" fmla="*/ 1 h 764"/>
                  <a:gd name="T56" fmla="*/ 4 w 1670"/>
                  <a:gd name="T57" fmla="*/ 1 h 764"/>
                  <a:gd name="T58" fmla="*/ 3 w 1670"/>
                  <a:gd name="T59" fmla="*/ 1 h 764"/>
                  <a:gd name="T60" fmla="*/ 3 w 1670"/>
                  <a:gd name="T61" fmla="*/ 1 h 764"/>
                  <a:gd name="T62" fmla="*/ 3 w 1670"/>
                  <a:gd name="T63" fmla="*/ 2 h 764"/>
                  <a:gd name="T64" fmla="*/ 2 w 1670"/>
                  <a:gd name="T65" fmla="*/ 2 h 764"/>
                  <a:gd name="T66" fmla="*/ 2 w 1670"/>
                  <a:gd name="T67" fmla="*/ 2 h 764"/>
                  <a:gd name="T68" fmla="*/ 2 w 1670"/>
                  <a:gd name="T69" fmla="*/ 2 h 764"/>
                  <a:gd name="T70" fmla="*/ 1 w 1670"/>
                  <a:gd name="T71" fmla="*/ 3 h 764"/>
                  <a:gd name="T72" fmla="*/ 1 w 1670"/>
                  <a:gd name="T73" fmla="*/ 3 h 764"/>
                  <a:gd name="T74" fmla="*/ 1 w 1670"/>
                  <a:gd name="T75" fmla="*/ 3 h 764"/>
                  <a:gd name="T76" fmla="*/ 1 w 1670"/>
                  <a:gd name="T77" fmla="*/ 3 h 764"/>
                  <a:gd name="T78" fmla="*/ 1 w 1670"/>
                  <a:gd name="T79" fmla="*/ 4 h 764"/>
                  <a:gd name="T80" fmla="*/ 1 w 1670"/>
                  <a:gd name="T81" fmla="*/ 4 h 764"/>
                  <a:gd name="T82" fmla="*/ 1 w 1670"/>
                  <a:gd name="T83" fmla="*/ 4 h 764"/>
                  <a:gd name="T84" fmla="*/ 0 w 1670"/>
                  <a:gd name="T85" fmla="*/ 4 h 764"/>
                  <a:gd name="T86" fmla="*/ 1 w 1670"/>
                  <a:gd name="T87" fmla="*/ 5 h 764"/>
                  <a:gd name="T88" fmla="*/ 1 w 1670"/>
                  <a:gd name="T89" fmla="*/ 5 h 764"/>
                  <a:gd name="T90" fmla="*/ 1 w 1670"/>
                  <a:gd name="T91" fmla="*/ 5 h 764"/>
                  <a:gd name="T92" fmla="*/ 1 w 1670"/>
                  <a:gd name="T93" fmla="*/ 5 h 764"/>
                  <a:gd name="T94" fmla="*/ 1 w 1670"/>
                  <a:gd name="T95" fmla="*/ 5 h 764"/>
                  <a:gd name="T96" fmla="*/ 1 w 1670"/>
                  <a:gd name="T97" fmla="*/ 6 h 764"/>
                  <a:gd name="T98" fmla="*/ 1 w 1670"/>
                  <a:gd name="T99" fmla="*/ 6 h 764"/>
                  <a:gd name="T100" fmla="*/ 1 w 1670"/>
                  <a:gd name="T101" fmla="*/ 6 h 764"/>
                  <a:gd name="T102" fmla="*/ 2 w 1670"/>
                  <a:gd name="T103" fmla="*/ 6 h 764"/>
                  <a:gd name="T104" fmla="*/ 2 w 1670"/>
                  <a:gd name="T105" fmla="*/ 6 h 764"/>
                  <a:gd name="T106" fmla="*/ 2 w 1670"/>
                  <a:gd name="T107" fmla="*/ 6 h 764"/>
                  <a:gd name="T108" fmla="*/ 3 w 1670"/>
                  <a:gd name="T109" fmla="*/ 6 h 76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70"/>
                  <a:gd name="T166" fmla="*/ 0 h 764"/>
                  <a:gd name="T167" fmla="*/ 1670 w 1670"/>
                  <a:gd name="T168" fmla="*/ 764 h 76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70" h="764">
                    <a:moveTo>
                      <a:pt x="1345" y="764"/>
                    </a:moveTo>
                    <a:lnTo>
                      <a:pt x="1365" y="754"/>
                    </a:lnTo>
                    <a:lnTo>
                      <a:pt x="1387" y="745"/>
                    </a:lnTo>
                    <a:lnTo>
                      <a:pt x="1407" y="736"/>
                    </a:lnTo>
                    <a:lnTo>
                      <a:pt x="1426" y="727"/>
                    </a:lnTo>
                    <a:lnTo>
                      <a:pt x="1444" y="717"/>
                    </a:lnTo>
                    <a:lnTo>
                      <a:pt x="1462" y="707"/>
                    </a:lnTo>
                    <a:lnTo>
                      <a:pt x="1481" y="696"/>
                    </a:lnTo>
                    <a:lnTo>
                      <a:pt x="1498" y="687"/>
                    </a:lnTo>
                    <a:lnTo>
                      <a:pt x="1513" y="676"/>
                    </a:lnTo>
                    <a:lnTo>
                      <a:pt x="1530" y="665"/>
                    </a:lnTo>
                    <a:lnTo>
                      <a:pt x="1544" y="654"/>
                    </a:lnTo>
                    <a:lnTo>
                      <a:pt x="1559" y="643"/>
                    </a:lnTo>
                    <a:lnTo>
                      <a:pt x="1572" y="633"/>
                    </a:lnTo>
                    <a:lnTo>
                      <a:pt x="1586" y="620"/>
                    </a:lnTo>
                    <a:lnTo>
                      <a:pt x="1596" y="610"/>
                    </a:lnTo>
                    <a:lnTo>
                      <a:pt x="1609" y="597"/>
                    </a:lnTo>
                    <a:lnTo>
                      <a:pt x="1618" y="587"/>
                    </a:lnTo>
                    <a:lnTo>
                      <a:pt x="1627" y="574"/>
                    </a:lnTo>
                    <a:lnTo>
                      <a:pt x="1636" y="562"/>
                    </a:lnTo>
                    <a:lnTo>
                      <a:pt x="1644" y="550"/>
                    </a:lnTo>
                    <a:lnTo>
                      <a:pt x="1650" y="537"/>
                    </a:lnTo>
                    <a:lnTo>
                      <a:pt x="1656" y="525"/>
                    </a:lnTo>
                    <a:lnTo>
                      <a:pt x="1661" y="513"/>
                    </a:lnTo>
                    <a:lnTo>
                      <a:pt x="1666" y="500"/>
                    </a:lnTo>
                    <a:lnTo>
                      <a:pt x="1667" y="487"/>
                    </a:lnTo>
                    <a:lnTo>
                      <a:pt x="1670" y="474"/>
                    </a:lnTo>
                    <a:lnTo>
                      <a:pt x="1670" y="462"/>
                    </a:lnTo>
                    <a:lnTo>
                      <a:pt x="1670" y="448"/>
                    </a:lnTo>
                    <a:lnTo>
                      <a:pt x="1669" y="434"/>
                    </a:lnTo>
                    <a:lnTo>
                      <a:pt x="1666" y="422"/>
                    </a:lnTo>
                    <a:lnTo>
                      <a:pt x="1663" y="408"/>
                    </a:lnTo>
                    <a:lnTo>
                      <a:pt x="1658" y="394"/>
                    </a:lnTo>
                    <a:lnTo>
                      <a:pt x="1653" y="386"/>
                    </a:lnTo>
                    <a:lnTo>
                      <a:pt x="1649" y="377"/>
                    </a:lnTo>
                    <a:lnTo>
                      <a:pt x="1644" y="370"/>
                    </a:lnTo>
                    <a:lnTo>
                      <a:pt x="1640" y="360"/>
                    </a:lnTo>
                    <a:lnTo>
                      <a:pt x="1635" y="353"/>
                    </a:lnTo>
                    <a:lnTo>
                      <a:pt x="1629" y="343"/>
                    </a:lnTo>
                    <a:lnTo>
                      <a:pt x="1623" y="336"/>
                    </a:lnTo>
                    <a:lnTo>
                      <a:pt x="1615" y="326"/>
                    </a:lnTo>
                    <a:lnTo>
                      <a:pt x="1609" y="319"/>
                    </a:lnTo>
                    <a:lnTo>
                      <a:pt x="1601" y="310"/>
                    </a:lnTo>
                    <a:lnTo>
                      <a:pt x="1584" y="293"/>
                    </a:lnTo>
                    <a:lnTo>
                      <a:pt x="1567" y="276"/>
                    </a:lnTo>
                    <a:lnTo>
                      <a:pt x="1547" y="259"/>
                    </a:lnTo>
                    <a:lnTo>
                      <a:pt x="1527" y="242"/>
                    </a:lnTo>
                    <a:lnTo>
                      <a:pt x="1506" y="226"/>
                    </a:lnTo>
                    <a:lnTo>
                      <a:pt x="1482" y="209"/>
                    </a:lnTo>
                    <a:lnTo>
                      <a:pt x="1458" y="194"/>
                    </a:lnTo>
                    <a:lnTo>
                      <a:pt x="1433" y="179"/>
                    </a:lnTo>
                    <a:lnTo>
                      <a:pt x="1407" y="163"/>
                    </a:lnTo>
                    <a:lnTo>
                      <a:pt x="1379" y="149"/>
                    </a:lnTo>
                    <a:lnTo>
                      <a:pt x="1352" y="136"/>
                    </a:lnTo>
                    <a:lnTo>
                      <a:pt x="1324" y="122"/>
                    </a:lnTo>
                    <a:lnTo>
                      <a:pt x="1295" y="108"/>
                    </a:lnTo>
                    <a:lnTo>
                      <a:pt x="1264" y="96"/>
                    </a:lnTo>
                    <a:lnTo>
                      <a:pt x="1233" y="83"/>
                    </a:lnTo>
                    <a:lnTo>
                      <a:pt x="1202" y="72"/>
                    </a:lnTo>
                    <a:lnTo>
                      <a:pt x="1171" y="62"/>
                    </a:lnTo>
                    <a:lnTo>
                      <a:pt x="1139" y="51"/>
                    </a:lnTo>
                    <a:lnTo>
                      <a:pt x="1107" y="42"/>
                    </a:lnTo>
                    <a:lnTo>
                      <a:pt x="1074" y="34"/>
                    </a:lnTo>
                    <a:lnTo>
                      <a:pt x="1042" y="26"/>
                    </a:lnTo>
                    <a:lnTo>
                      <a:pt x="1010" y="20"/>
                    </a:lnTo>
                    <a:lnTo>
                      <a:pt x="977" y="14"/>
                    </a:lnTo>
                    <a:lnTo>
                      <a:pt x="945" y="9"/>
                    </a:lnTo>
                    <a:lnTo>
                      <a:pt x="913" y="5"/>
                    </a:lnTo>
                    <a:lnTo>
                      <a:pt x="880" y="2"/>
                    </a:lnTo>
                    <a:lnTo>
                      <a:pt x="848" y="0"/>
                    </a:lnTo>
                    <a:lnTo>
                      <a:pt x="824" y="0"/>
                    </a:lnTo>
                    <a:lnTo>
                      <a:pt x="797" y="0"/>
                    </a:lnTo>
                    <a:lnTo>
                      <a:pt x="771" y="0"/>
                    </a:lnTo>
                    <a:lnTo>
                      <a:pt x="745" y="2"/>
                    </a:lnTo>
                    <a:lnTo>
                      <a:pt x="720" y="3"/>
                    </a:lnTo>
                    <a:lnTo>
                      <a:pt x="696" y="6"/>
                    </a:lnTo>
                    <a:lnTo>
                      <a:pt x="671" y="9"/>
                    </a:lnTo>
                    <a:lnTo>
                      <a:pt x="646" y="14"/>
                    </a:lnTo>
                    <a:lnTo>
                      <a:pt x="623" y="19"/>
                    </a:lnTo>
                    <a:lnTo>
                      <a:pt x="599" y="23"/>
                    </a:lnTo>
                    <a:lnTo>
                      <a:pt x="576" y="29"/>
                    </a:lnTo>
                    <a:lnTo>
                      <a:pt x="553" y="36"/>
                    </a:lnTo>
                    <a:lnTo>
                      <a:pt x="529" y="42"/>
                    </a:lnTo>
                    <a:lnTo>
                      <a:pt x="508" y="49"/>
                    </a:lnTo>
                    <a:lnTo>
                      <a:pt x="486" y="56"/>
                    </a:lnTo>
                    <a:lnTo>
                      <a:pt x="465" y="63"/>
                    </a:lnTo>
                    <a:lnTo>
                      <a:pt x="443" y="72"/>
                    </a:lnTo>
                    <a:lnTo>
                      <a:pt x="423" y="80"/>
                    </a:lnTo>
                    <a:lnTo>
                      <a:pt x="402" y="89"/>
                    </a:lnTo>
                    <a:lnTo>
                      <a:pt x="382" y="99"/>
                    </a:lnTo>
                    <a:lnTo>
                      <a:pt x="363" y="108"/>
                    </a:lnTo>
                    <a:lnTo>
                      <a:pt x="343" y="117"/>
                    </a:lnTo>
                    <a:lnTo>
                      <a:pt x="325" y="128"/>
                    </a:lnTo>
                    <a:lnTo>
                      <a:pt x="308" y="139"/>
                    </a:lnTo>
                    <a:lnTo>
                      <a:pt x="289" y="148"/>
                    </a:lnTo>
                    <a:lnTo>
                      <a:pt x="272" y="159"/>
                    </a:lnTo>
                    <a:lnTo>
                      <a:pt x="255" y="169"/>
                    </a:lnTo>
                    <a:lnTo>
                      <a:pt x="240" y="180"/>
                    </a:lnTo>
                    <a:lnTo>
                      <a:pt x="223" y="191"/>
                    </a:lnTo>
                    <a:lnTo>
                      <a:pt x="209" y="202"/>
                    </a:lnTo>
                    <a:lnTo>
                      <a:pt x="194" y="213"/>
                    </a:lnTo>
                    <a:lnTo>
                      <a:pt x="180" y="225"/>
                    </a:lnTo>
                    <a:lnTo>
                      <a:pt x="166" y="234"/>
                    </a:lnTo>
                    <a:lnTo>
                      <a:pt x="154" y="245"/>
                    </a:lnTo>
                    <a:lnTo>
                      <a:pt x="141" y="256"/>
                    </a:lnTo>
                    <a:lnTo>
                      <a:pt x="131" y="266"/>
                    </a:lnTo>
                    <a:lnTo>
                      <a:pt x="120" y="277"/>
                    </a:lnTo>
                    <a:lnTo>
                      <a:pt x="109" y="288"/>
                    </a:lnTo>
                    <a:lnTo>
                      <a:pt x="98" y="299"/>
                    </a:lnTo>
                    <a:lnTo>
                      <a:pt x="89" y="310"/>
                    </a:lnTo>
                    <a:lnTo>
                      <a:pt x="80" y="319"/>
                    </a:lnTo>
                    <a:lnTo>
                      <a:pt x="71" y="330"/>
                    </a:lnTo>
                    <a:lnTo>
                      <a:pt x="63" y="340"/>
                    </a:lnTo>
                    <a:lnTo>
                      <a:pt x="55" y="351"/>
                    </a:lnTo>
                    <a:lnTo>
                      <a:pt x="49" y="362"/>
                    </a:lnTo>
                    <a:lnTo>
                      <a:pt x="41" y="371"/>
                    </a:lnTo>
                    <a:lnTo>
                      <a:pt x="35" y="382"/>
                    </a:lnTo>
                    <a:lnTo>
                      <a:pt x="31" y="393"/>
                    </a:lnTo>
                    <a:lnTo>
                      <a:pt x="24" y="402"/>
                    </a:lnTo>
                    <a:lnTo>
                      <a:pt x="20" y="413"/>
                    </a:lnTo>
                    <a:lnTo>
                      <a:pt x="15" y="422"/>
                    </a:lnTo>
                    <a:lnTo>
                      <a:pt x="12" y="433"/>
                    </a:lnTo>
                    <a:lnTo>
                      <a:pt x="9" y="442"/>
                    </a:lnTo>
                    <a:lnTo>
                      <a:pt x="6" y="453"/>
                    </a:lnTo>
                    <a:lnTo>
                      <a:pt x="4" y="462"/>
                    </a:lnTo>
                    <a:lnTo>
                      <a:pt x="1" y="471"/>
                    </a:lnTo>
                    <a:lnTo>
                      <a:pt x="1" y="480"/>
                    </a:lnTo>
                    <a:lnTo>
                      <a:pt x="0" y="491"/>
                    </a:lnTo>
                    <a:lnTo>
                      <a:pt x="0" y="500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1" y="528"/>
                    </a:lnTo>
                    <a:lnTo>
                      <a:pt x="3" y="537"/>
                    </a:lnTo>
                    <a:lnTo>
                      <a:pt x="4" y="545"/>
                    </a:lnTo>
                    <a:lnTo>
                      <a:pt x="6" y="554"/>
                    </a:lnTo>
                    <a:lnTo>
                      <a:pt x="9" y="563"/>
                    </a:lnTo>
                    <a:lnTo>
                      <a:pt x="12" y="571"/>
                    </a:lnTo>
                    <a:lnTo>
                      <a:pt x="17" y="580"/>
                    </a:lnTo>
                    <a:lnTo>
                      <a:pt x="20" y="588"/>
                    </a:lnTo>
                    <a:lnTo>
                      <a:pt x="24" y="597"/>
                    </a:lnTo>
                    <a:lnTo>
                      <a:pt x="31" y="605"/>
                    </a:lnTo>
                    <a:lnTo>
                      <a:pt x="35" y="613"/>
                    </a:lnTo>
                    <a:lnTo>
                      <a:pt x="41" y="620"/>
                    </a:lnTo>
                    <a:lnTo>
                      <a:pt x="48" y="628"/>
                    </a:lnTo>
                    <a:lnTo>
                      <a:pt x="55" y="636"/>
                    </a:lnTo>
                    <a:lnTo>
                      <a:pt x="61" y="643"/>
                    </a:lnTo>
                    <a:lnTo>
                      <a:pt x="69" y="651"/>
                    </a:lnTo>
                    <a:lnTo>
                      <a:pt x="77" y="657"/>
                    </a:lnTo>
                    <a:lnTo>
                      <a:pt x="86" y="665"/>
                    </a:lnTo>
                    <a:lnTo>
                      <a:pt x="95" y="671"/>
                    </a:lnTo>
                    <a:lnTo>
                      <a:pt x="104" y="679"/>
                    </a:lnTo>
                    <a:lnTo>
                      <a:pt x="114" y="685"/>
                    </a:lnTo>
                    <a:lnTo>
                      <a:pt x="125" y="691"/>
                    </a:lnTo>
                    <a:lnTo>
                      <a:pt x="135" y="697"/>
                    </a:lnTo>
                    <a:lnTo>
                      <a:pt x="146" y="704"/>
                    </a:lnTo>
                    <a:lnTo>
                      <a:pt x="157" y="710"/>
                    </a:lnTo>
                    <a:lnTo>
                      <a:pt x="169" y="716"/>
                    </a:lnTo>
                    <a:lnTo>
                      <a:pt x="181" y="720"/>
                    </a:lnTo>
                    <a:lnTo>
                      <a:pt x="194" y="727"/>
                    </a:lnTo>
                    <a:lnTo>
                      <a:pt x="208" y="731"/>
                    </a:lnTo>
                    <a:lnTo>
                      <a:pt x="222" y="736"/>
                    </a:lnTo>
                    <a:lnTo>
                      <a:pt x="235" y="740"/>
                    </a:lnTo>
                    <a:lnTo>
                      <a:pt x="249" y="745"/>
                    </a:lnTo>
                    <a:lnTo>
                      <a:pt x="265" y="750"/>
                    </a:lnTo>
                    <a:lnTo>
                      <a:pt x="280" y="754"/>
                    </a:lnTo>
                    <a:lnTo>
                      <a:pt x="295" y="75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05" name="Freeform 44"/>
              <p:cNvSpPr>
                <a:spLocks/>
              </p:cNvSpPr>
              <p:nvPr/>
            </p:nvSpPr>
            <p:spPr bwMode="auto">
              <a:xfrm>
                <a:off x="683" y="1647"/>
                <a:ext cx="91" cy="57"/>
              </a:xfrm>
              <a:custGeom>
                <a:avLst/>
                <a:gdLst>
                  <a:gd name="T0" fmla="*/ 0 w 183"/>
                  <a:gd name="T1" fmla="*/ 0 h 116"/>
                  <a:gd name="T2" fmla="*/ 1 w 183"/>
                  <a:gd name="T3" fmla="*/ 0 h 116"/>
                  <a:gd name="T4" fmla="*/ 0 w 183"/>
                  <a:gd name="T5" fmla="*/ 0 h 116"/>
                  <a:gd name="T6" fmla="*/ 0 w 183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3"/>
                  <a:gd name="T13" fmla="*/ 0 h 116"/>
                  <a:gd name="T14" fmla="*/ 183 w 183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3" h="116">
                    <a:moveTo>
                      <a:pt x="18" y="0"/>
                    </a:moveTo>
                    <a:lnTo>
                      <a:pt x="183" y="87"/>
                    </a:lnTo>
                    <a:lnTo>
                      <a:pt x="0" y="11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002213" y="3843338"/>
              <a:ext cx="736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car_ew</a:t>
              </a:r>
            </a:p>
          </p:txBody>
        </p:sp>
        <p:sp>
          <p:nvSpPr>
            <p:cNvPr id="107" name="Line 46"/>
            <p:cNvSpPr>
              <a:spLocks noChangeShapeType="1"/>
            </p:cNvSpPr>
            <p:nvPr/>
          </p:nvSpPr>
          <p:spPr bwMode="auto">
            <a:xfrm>
              <a:off x="4087813" y="4529138"/>
              <a:ext cx="71120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4087813" y="4529138"/>
              <a:ext cx="736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car_ew</a:t>
              </a:r>
            </a:p>
          </p:txBody>
        </p:sp>
        <p:grpSp>
          <p:nvGrpSpPr>
            <p:cNvPr id="109" name="Group 48"/>
            <p:cNvGrpSpPr>
              <a:grpSpLocks/>
            </p:cNvGrpSpPr>
            <p:nvPr/>
          </p:nvGrpSpPr>
          <p:grpSpPr bwMode="auto">
            <a:xfrm>
              <a:off x="7669213" y="2928938"/>
              <a:ext cx="685800" cy="1828800"/>
              <a:chOff x="4896" y="1776"/>
              <a:chExt cx="624" cy="1152"/>
            </a:xfrm>
          </p:grpSpPr>
          <p:sp>
            <p:nvSpPr>
              <p:cNvPr id="110" name="Arc 49"/>
              <p:cNvSpPr>
                <a:spLocks/>
              </p:cNvSpPr>
              <p:nvPr/>
            </p:nvSpPr>
            <p:spPr bwMode="auto">
              <a:xfrm>
                <a:off x="4896" y="1776"/>
                <a:ext cx="624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11" name="Arc 50"/>
              <p:cNvSpPr>
                <a:spLocks/>
              </p:cNvSpPr>
              <p:nvPr/>
            </p:nvSpPr>
            <p:spPr bwMode="auto">
              <a:xfrm flipV="1">
                <a:off x="4896" y="2352"/>
                <a:ext cx="624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2" name="Group 51"/>
            <p:cNvGrpSpPr>
              <a:grpSpLocks/>
            </p:cNvGrpSpPr>
            <p:nvPr/>
          </p:nvGrpSpPr>
          <p:grpSpPr bwMode="auto">
            <a:xfrm flipH="1" flipV="1">
              <a:off x="430213" y="3005138"/>
              <a:ext cx="685800" cy="1828800"/>
              <a:chOff x="4896" y="1776"/>
              <a:chExt cx="624" cy="1152"/>
            </a:xfrm>
          </p:grpSpPr>
          <p:sp>
            <p:nvSpPr>
              <p:cNvPr id="113" name="Arc 52"/>
              <p:cNvSpPr>
                <a:spLocks/>
              </p:cNvSpPr>
              <p:nvPr/>
            </p:nvSpPr>
            <p:spPr bwMode="auto">
              <a:xfrm>
                <a:off x="4896" y="1776"/>
                <a:ext cx="624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14" name="Arc 53"/>
              <p:cNvSpPr>
                <a:spLocks/>
              </p:cNvSpPr>
              <p:nvPr/>
            </p:nvSpPr>
            <p:spPr bwMode="auto">
              <a:xfrm flipV="1">
                <a:off x="4896" y="2352"/>
                <a:ext cx="624" cy="57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</p:grpSp>
        <p:grpSp>
          <p:nvGrpSpPr>
            <p:cNvPr id="115" name="Group 54"/>
            <p:cNvGrpSpPr>
              <a:grpSpLocks/>
            </p:cNvGrpSpPr>
            <p:nvPr/>
          </p:nvGrpSpPr>
          <p:grpSpPr bwMode="auto">
            <a:xfrm>
              <a:off x="1030288" y="4594225"/>
              <a:ext cx="776287" cy="776288"/>
              <a:chOff x="1976" y="2612"/>
              <a:chExt cx="489" cy="489"/>
            </a:xfrm>
          </p:grpSpPr>
          <p:sp>
            <p:nvSpPr>
              <p:cNvPr id="116" name="Freeform 55"/>
              <p:cNvSpPr>
                <a:spLocks/>
              </p:cNvSpPr>
              <p:nvPr/>
            </p:nvSpPr>
            <p:spPr bwMode="auto">
              <a:xfrm>
                <a:off x="1976" y="2612"/>
                <a:ext cx="489" cy="489"/>
              </a:xfrm>
              <a:custGeom>
                <a:avLst/>
                <a:gdLst>
                  <a:gd name="T0" fmla="*/ 8 w 978"/>
                  <a:gd name="T1" fmla="*/ 4 h 977"/>
                  <a:gd name="T2" fmla="*/ 8 w 978"/>
                  <a:gd name="T3" fmla="*/ 3 h 977"/>
                  <a:gd name="T4" fmla="*/ 8 w 978"/>
                  <a:gd name="T5" fmla="*/ 3 h 977"/>
                  <a:gd name="T6" fmla="*/ 8 w 978"/>
                  <a:gd name="T7" fmla="*/ 2 h 977"/>
                  <a:gd name="T8" fmla="*/ 7 w 978"/>
                  <a:gd name="T9" fmla="*/ 2 h 977"/>
                  <a:gd name="T10" fmla="*/ 7 w 978"/>
                  <a:gd name="T11" fmla="*/ 1 h 977"/>
                  <a:gd name="T12" fmla="*/ 6 w 978"/>
                  <a:gd name="T13" fmla="*/ 1 h 977"/>
                  <a:gd name="T14" fmla="*/ 6 w 978"/>
                  <a:gd name="T15" fmla="*/ 1 h 977"/>
                  <a:gd name="T16" fmla="*/ 5 w 978"/>
                  <a:gd name="T17" fmla="*/ 1 h 977"/>
                  <a:gd name="T18" fmla="*/ 5 w 978"/>
                  <a:gd name="T19" fmla="*/ 1 h 977"/>
                  <a:gd name="T20" fmla="*/ 4 w 978"/>
                  <a:gd name="T21" fmla="*/ 0 h 977"/>
                  <a:gd name="T22" fmla="*/ 4 w 978"/>
                  <a:gd name="T23" fmla="*/ 1 h 977"/>
                  <a:gd name="T24" fmla="*/ 3 w 978"/>
                  <a:gd name="T25" fmla="*/ 1 h 977"/>
                  <a:gd name="T26" fmla="*/ 3 w 978"/>
                  <a:gd name="T27" fmla="*/ 1 h 977"/>
                  <a:gd name="T28" fmla="*/ 2 w 978"/>
                  <a:gd name="T29" fmla="*/ 1 h 977"/>
                  <a:gd name="T30" fmla="*/ 2 w 978"/>
                  <a:gd name="T31" fmla="*/ 1 h 977"/>
                  <a:gd name="T32" fmla="*/ 1 w 978"/>
                  <a:gd name="T33" fmla="*/ 2 h 977"/>
                  <a:gd name="T34" fmla="*/ 1 w 978"/>
                  <a:gd name="T35" fmla="*/ 2 h 977"/>
                  <a:gd name="T36" fmla="*/ 1 w 978"/>
                  <a:gd name="T37" fmla="*/ 3 h 977"/>
                  <a:gd name="T38" fmla="*/ 1 w 978"/>
                  <a:gd name="T39" fmla="*/ 3 h 977"/>
                  <a:gd name="T40" fmla="*/ 1 w 978"/>
                  <a:gd name="T41" fmla="*/ 4 h 977"/>
                  <a:gd name="T42" fmla="*/ 0 w 978"/>
                  <a:gd name="T43" fmla="*/ 4 h 977"/>
                  <a:gd name="T44" fmla="*/ 1 w 978"/>
                  <a:gd name="T45" fmla="*/ 5 h 977"/>
                  <a:gd name="T46" fmla="*/ 1 w 978"/>
                  <a:gd name="T47" fmla="*/ 6 h 977"/>
                  <a:gd name="T48" fmla="*/ 1 w 978"/>
                  <a:gd name="T49" fmla="*/ 6 h 977"/>
                  <a:gd name="T50" fmla="*/ 1 w 978"/>
                  <a:gd name="T51" fmla="*/ 7 h 977"/>
                  <a:gd name="T52" fmla="*/ 2 w 978"/>
                  <a:gd name="T53" fmla="*/ 7 h 977"/>
                  <a:gd name="T54" fmla="*/ 2 w 978"/>
                  <a:gd name="T55" fmla="*/ 7 h 977"/>
                  <a:gd name="T56" fmla="*/ 2 w 978"/>
                  <a:gd name="T57" fmla="*/ 8 h 977"/>
                  <a:gd name="T58" fmla="*/ 3 w 978"/>
                  <a:gd name="T59" fmla="*/ 8 h 977"/>
                  <a:gd name="T60" fmla="*/ 4 w 978"/>
                  <a:gd name="T61" fmla="*/ 8 h 977"/>
                  <a:gd name="T62" fmla="*/ 4 w 978"/>
                  <a:gd name="T63" fmla="*/ 8 h 977"/>
                  <a:gd name="T64" fmla="*/ 5 w 978"/>
                  <a:gd name="T65" fmla="*/ 8 h 977"/>
                  <a:gd name="T66" fmla="*/ 5 w 978"/>
                  <a:gd name="T67" fmla="*/ 8 h 977"/>
                  <a:gd name="T68" fmla="*/ 6 w 978"/>
                  <a:gd name="T69" fmla="*/ 8 h 977"/>
                  <a:gd name="T70" fmla="*/ 6 w 978"/>
                  <a:gd name="T71" fmla="*/ 8 h 977"/>
                  <a:gd name="T72" fmla="*/ 7 w 978"/>
                  <a:gd name="T73" fmla="*/ 7 h 977"/>
                  <a:gd name="T74" fmla="*/ 7 w 978"/>
                  <a:gd name="T75" fmla="*/ 7 h 977"/>
                  <a:gd name="T76" fmla="*/ 7 w 978"/>
                  <a:gd name="T77" fmla="*/ 6 h 977"/>
                  <a:gd name="T78" fmla="*/ 8 w 978"/>
                  <a:gd name="T79" fmla="*/ 6 h 977"/>
                  <a:gd name="T80" fmla="*/ 8 w 978"/>
                  <a:gd name="T81" fmla="*/ 5 h 977"/>
                  <a:gd name="T82" fmla="*/ 8 w 978"/>
                  <a:gd name="T83" fmla="*/ 5 h 977"/>
                  <a:gd name="T84" fmla="*/ 8 w 978"/>
                  <a:gd name="T85" fmla="*/ 4 h 97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78"/>
                  <a:gd name="T130" fmla="*/ 0 h 977"/>
                  <a:gd name="T131" fmla="*/ 978 w 978"/>
                  <a:gd name="T132" fmla="*/ 977 h 97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78" h="977">
                    <a:moveTo>
                      <a:pt x="978" y="487"/>
                    </a:moveTo>
                    <a:lnTo>
                      <a:pt x="977" y="463"/>
                    </a:lnTo>
                    <a:lnTo>
                      <a:pt x="975" y="438"/>
                    </a:lnTo>
                    <a:lnTo>
                      <a:pt x="972" y="414"/>
                    </a:lnTo>
                    <a:lnTo>
                      <a:pt x="967" y="389"/>
                    </a:lnTo>
                    <a:lnTo>
                      <a:pt x="963" y="366"/>
                    </a:lnTo>
                    <a:lnTo>
                      <a:pt x="955" y="343"/>
                    </a:lnTo>
                    <a:lnTo>
                      <a:pt x="947" y="320"/>
                    </a:lnTo>
                    <a:lnTo>
                      <a:pt x="940" y="297"/>
                    </a:lnTo>
                    <a:lnTo>
                      <a:pt x="929" y="275"/>
                    </a:lnTo>
                    <a:lnTo>
                      <a:pt x="918" y="255"/>
                    </a:lnTo>
                    <a:lnTo>
                      <a:pt x="907" y="233"/>
                    </a:lnTo>
                    <a:lnTo>
                      <a:pt x="893" y="213"/>
                    </a:lnTo>
                    <a:lnTo>
                      <a:pt x="880" y="195"/>
                    </a:lnTo>
                    <a:lnTo>
                      <a:pt x="866" y="177"/>
                    </a:lnTo>
                    <a:lnTo>
                      <a:pt x="850" y="160"/>
                    </a:lnTo>
                    <a:lnTo>
                      <a:pt x="835" y="143"/>
                    </a:lnTo>
                    <a:lnTo>
                      <a:pt x="818" y="126"/>
                    </a:lnTo>
                    <a:lnTo>
                      <a:pt x="800" y="110"/>
                    </a:lnTo>
                    <a:lnTo>
                      <a:pt x="781" y="96"/>
                    </a:lnTo>
                    <a:lnTo>
                      <a:pt x="763" y="83"/>
                    </a:lnTo>
                    <a:lnTo>
                      <a:pt x="743" y="69"/>
                    </a:lnTo>
                    <a:lnTo>
                      <a:pt x="721" y="58"/>
                    </a:lnTo>
                    <a:lnTo>
                      <a:pt x="701" y="47"/>
                    </a:lnTo>
                    <a:lnTo>
                      <a:pt x="679" y="36"/>
                    </a:lnTo>
                    <a:lnTo>
                      <a:pt x="656" y="29"/>
                    </a:lnTo>
                    <a:lnTo>
                      <a:pt x="633" y="21"/>
                    </a:lnTo>
                    <a:lnTo>
                      <a:pt x="610" y="15"/>
                    </a:lnTo>
                    <a:lnTo>
                      <a:pt x="587" y="9"/>
                    </a:lnTo>
                    <a:lnTo>
                      <a:pt x="562" y="4"/>
                    </a:lnTo>
                    <a:lnTo>
                      <a:pt x="538" y="1"/>
                    </a:lnTo>
                    <a:lnTo>
                      <a:pt x="513" y="0"/>
                    </a:lnTo>
                    <a:lnTo>
                      <a:pt x="489" y="0"/>
                    </a:lnTo>
                    <a:lnTo>
                      <a:pt x="464" y="0"/>
                    </a:lnTo>
                    <a:lnTo>
                      <a:pt x="439" y="1"/>
                    </a:lnTo>
                    <a:lnTo>
                      <a:pt x="415" y="4"/>
                    </a:lnTo>
                    <a:lnTo>
                      <a:pt x="390" y="9"/>
                    </a:lnTo>
                    <a:lnTo>
                      <a:pt x="367" y="15"/>
                    </a:lnTo>
                    <a:lnTo>
                      <a:pt x="344" y="21"/>
                    </a:lnTo>
                    <a:lnTo>
                      <a:pt x="321" y="29"/>
                    </a:lnTo>
                    <a:lnTo>
                      <a:pt x="298" y="36"/>
                    </a:lnTo>
                    <a:lnTo>
                      <a:pt x="276" y="47"/>
                    </a:lnTo>
                    <a:lnTo>
                      <a:pt x="256" y="58"/>
                    </a:lnTo>
                    <a:lnTo>
                      <a:pt x="234" y="69"/>
                    </a:lnTo>
                    <a:lnTo>
                      <a:pt x="214" y="83"/>
                    </a:lnTo>
                    <a:lnTo>
                      <a:pt x="196" y="96"/>
                    </a:lnTo>
                    <a:lnTo>
                      <a:pt x="178" y="110"/>
                    </a:lnTo>
                    <a:lnTo>
                      <a:pt x="161" y="126"/>
                    </a:lnTo>
                    <a:lnTo>
                      <a:pt x="144" y="143"/>
                    </a:lnTo>
                    <a:lnTo>
                      <a:pt x="127" y="160"/>
                    </a:lnTo>
                    <a:lnTo>
                      <a:pt x="111" y="177"/>
                    </a:lnTo>
                    <a:lnTo>
                      <a:pt x="97" y="195"/>
                    </a:lnTo>
                    <a:lnTo>
                      <a:pt x="84" y="213"/>
                    </a:lnTo>
                    <a:lnTo>
                      <a:pt x="70" y="233"/>
                    </a:lnTo>
                    <a:lnTo>
                      <a:pt x="59" y="255"/>
                    </a:lnTo>
                    <a:lnTo>
                      <a:pt x="48" y="275"/>
                    </a:lnTo>
                    <a:lnTo>
                      <a:pt x="37" y="297"/>
                    </a:lnTo>
                    <a:lnTo>
                      <a:pt x="30" y="320"/>
                    </a:lnTo>
                    <a:lnTo>
                      <a:pt x="22" y="343"/>
                    </a:lnTo>
                    <a:lnTo>
                      <a:pt x="16" y="366"/>
                    </a:lnTo>
                    <a:lnTo>
                      <a:pt x="10" y="389"/>
                    </a:lnTo>
                    <a:lnTo>
                      <a:pt x="5" y="414"/>
                    </a:lnTo>
                    <a:lnTo>
                      <a:pt x="2" y="438"/>
                    </a:lnTo>
                    <a:lnTo>
                      <a:pt x="0" y="463"/>
                    </a:lnTo>
                    <a:lnTo>
                      <a:pt x="0" y="487"/>
                    </a:lnTo>
                    <a:lnTo>
                      <a:pt x="0" y="512"/>
                    </a:lnTo>
                    <a:lnTo>
                      <a:pt x="2" y="537"/>
                    </a:lnTo>
                    <a:lnTo>
                      <a:pt x="5" y="561"/>
                    </a:lnTo>
                    <a:lnTo>
                      <a:pt x="10" y="586"/>
                    </a:lnTo>
                    <a:lnTo>
                      <a:pt x="16" y="609"/>
                    </a:lnTo>
                    <a:lnTo>
                      <a:pt x="22" y="632"/>
                    </a:lnTo>
                    <a:lnTo>
                      <a:pt x="30" y="655"/>
                    </a:lnTo>
                    <a:lnTo>
                      <a:pt x="37" y="678"/>
                    </a:lnTo>
                    <a:lnTo>
                      <a:pt x="48" y="700"/>
                    </a:lnTo>
                    <a:lnTo>
                      <a:pt x="59" y="720"/>
                    </a:lnTo>
                    <a:lnTo>
                      <a:pt x="70" y="741"/>
                    </a:lnTo>
                    <a:lnTo>
                      <a:pt x="84" y="761"/>
                    </a:lnTo>
                    <a:lnTo>
                      <a:pt x="97" y="780"/>
                    </a:lnTo>
                    <a:lnTo>
                      <a:pt x="111" y="798"/>
                    </a:lnTo>
                    <a:lnTo>
                      <a:pt x="127" y="817"/>
                    </a:lnTo>
                    <a:lnTo>
                      <a:pt x="144" y="834"/>
                    </a:lnTo>
                    <a:lnTo>
                      <a:pt x="161" y="849"/>
                    </a:lnTo>
                    <a:lnTo>
                      <a:pt x="178" y="864"/>
                    </a:lnTo>
                    <a:lnTo>
                      <a:pt x="196" y="878"/>
                    </a:lnTo>
                    <a:lnTo>
                      <a:pt x="214" y="892"/>
                    </a:lnTo>
                    <a:lnTo>
                      <a:pt x="234" y="906"/>
                    </a:lnTo>
                    <a:lnTo>
                      <a:pt x="256" y="917"/>
                    </a:lnTo>
                    <a:lnTo>
                      <a:pt x="276" y="928"/>
                    </a:lnTo>
                    <a:lnTo>
                      <a:pt x="298" y="938"/>
                    </a:lnTo>
                    <a:lnTo>
                      <a:pt x="321" y="946"/>
                    </a:lnTo>
                    <a:lnTo>
                      <a:pt x="344" y="954"/>
                    </a:lnTo>
                    <a:lnTo>
                      <a:pt x="367" y="961"/>
                    </a:lnTo>
                    <a:lnTo>
                      <a:pt x="390" y="966"/>
                    </a:lnTo>
                    <a:lnTo>
                      <a:pt x="415" y="971"/>
                    </a:lnTo>
                    <a:lnTo>
                      <a:pt x="439" y="974"/>
                    </a:lnTo>
                    <a:lnTo>
                      <a:pt x="464" y="975"/>
                    </a:lnTo>
                    <a:lnTo>
                      <a:pt x="489" y="977"/>
                    </a:lnTo>
                    <a:lnTo>
                      <a:pt x="513" y="975"/>
                    </a:lnTo>
                    <a:lnTo>
                      <a:pt x="538" y="974"/>
                    </a:lnTo>
                    <a:lnTo>
                      <a:pt x="562" y="971"/>
                    </a:lnTo>
                    <a:lnTo>
                      <a:pt x="587" y="966"/>
                    </a:lnTo>
                    <a:lnTo>
                      <a:pt x="610" y="961"/>
                    </a:lnTo>
                    <a:lnTo>
                      <a:pt x="633" y="954"/>
                    </a:lnTo>
                    <a:lnTo>
                      <a:pt x="656" y="946"/>
                    </a:lnTo>
                    <a:lnTo>
                      <a:pt x="679" y="938"/>
                    </a:lnTo>
                    <a:lnTo>
                      <a:pt x="701" y="928"/>
                    </a:lnTo>
                    <a:lnTo>
                      <a:pt x="721" y="917"/>
                    </a:lnTo>
                    <a:lnTo>
                      <a:pt x="743" y="906"/>
                    </a:lnTo>
                    <a:lnTo>
                      <a:pt x="763" y="892"/>
                    </a:lnTo>
                    <a:lnTo>
                      <a:pt x="781" y="878"/>
                    </a:lnTo>
                    <a:lnTo>
                      <a:pt x="800" y="864"/>
                    </a:lnTo>
                    <a:lnTo>
                      <a:pt x="818" y="849"/>
                    </a:lnTo>
                    <a:lnTo>
                      <a:pt x="835" y="834"/>
                    </a:lnTo>
                    <a:lnTo>
                      <a:pt x="850" y="817"/>
                    </a:lnTo>
                    <a:lnTo>
                      <a:pt x="866" y="798"/>
                    </a:lnTo>
                    <a:lnTo>
                      <a:pt x="880" y="780"/>
                    </a:lnTo>
                    <a:lnTo>
                      <a:pt x="893" y="761"/>
                    </a:lnTo>
                    <a:lnTo>
                      <a:pt x="907" y="741"/>
                    </a:lnTo>
                    <a:lnTo>
                      <a:pt x="918" y="720"/>
                    </a:lnTo>
                    <a:lnTo>
                      <a:pt x="929" y="700"/>
                    </a:lnTo>
                    <a:lnTo>
                      <a:pt x="940" y="678"/>
                    </a:lnTo>
                    <a:lnTo>
                      <a:pt x="947" y="655"/>
                    </a:lnTo>
                    <a:lnTo>
                      <a:pt x="955" y="632"/>
                    </a:lnTo>
                    <a:lnTo>
                      <a:pt x="963" y="609"/>
                    </a:lnTo>
                    <a:lnTo>
                      <a:pt x="967" y="586"/>
                    </a:lnTo>
                    <a:lnTo>
                      <a:pt x="972" y="561"/>
                    </a:lnTo>
                    <a:lnTo>
                      <a:pt x="975" y="537"/>
                    </a:lnTo>
                    <a:lnTo>
                      <a:pt x="977" y="512"/>
                    </a:lnTo>
                    <a:lnTo>
                      <a:pt x="978" y="487"/>
                    </a:lnTo>
                  </a:path>
                </a:pathLst>
              </a:cu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endParaRPr>
              </a:p>
            </p:txBody>
          </p:sp>
          <p:sp>
            <p:nvSpPr>
              <p:cNvPr id="117" name="Rectangle 56"/>
              <p:cNvSpPr>
                <a:spLocks noChangeArrowheads="1"/>
              </p:cNvSpPr>
              <p:nvPr/>
            </p:nvSpPr>
            <p:spPr bwMode="auto">
              <a:xfrm>
                <a:off x="2068" y="2790"/>
                <a:ext cx="299" cy="1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新細明體" panose="02020500000000000000" pitchFamily="18" charset="-12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</a:rPr>
                  <a:t>REW</a:t>
                </a:r>
              </a:p>
            </p:txBody>
          </p:sp>
        </p:grpSp>
        <p:sp>
          <p:nvSpPr>
            <p:cNvPr id="118" name="Line 58"/>
            <p:cNvSpPr>
              <a:spLocks noChangeShapeType="1"/>
            </p:cNvSpPr>
            <p:nvPr/>
          </p:nvSpPr>
          <p:spPr bwMode="auto">
            <a:xfrm>
              <a:off x="4910138" y="1808163"/>
              <a:ext cx="711200" cy="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 b="1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19" name="Rectangle 59"/>
            <p:cNvSpPr>
              <a:spLocks noChangeArrowheads="1"/>
            </p:cNvSpPr>
            <p:nvPr/>
          </p:nvSpPr>
          <p:spPr bwMode="auto">
            <a:xfrm>
              <a:off x="4910138" y="1808163"/>
              <a:ext cx="73660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TW" sz="18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car_ew</a:t>
              </a:r>
            </a:p>
          </p:txBody>
        </p:sp>
        <p:grpSp>
          <p:nvGrpSpPr>
            <p:cNvPr id="120" name="Group 60"/>
            <p:cNvGrpSpPr>
              <a:grpSpLocks/>
            </p:cNvGrpSpPr>
            <p:nvPr/>
          </p:nvGrpSpPr>
          <p:grpSpPr bwMode="auto">
            <a:xfrm>
              <a:off x="4872038" y="2144713"/>
              <a:ext cx="887412" cy="479425"/>
              <a:chOff x="547" y="1298"/>
              <a:chExt cx="836" cy="406"/>
            </a:xfrm>
          </p:grpSpPr>
          <p:sp>
            <p:nvSpPr>
              <p:cNvPr id="121" name="Freeform 61"/>
              <p:cNvSpPr>
                <a:spLocks/>
              </p:cNvSpPr>
              <p:nvPr/>
            </p:nvSpPr>
            <p:spPr bwMode="auto">
              <a:xfrm>
                <a:off x="547" y="1298"/>
                <a:ext cx="836" cy="382"/>
              </a:xfrm>
              <a:custGeom>
                <a:avLst/>
                <a:gdLst>
                  <a:gd name="T0" fmla="*/ 11 w 1670"/>
                  <a:gd name="T1" fmla="*/ 6 h 764"/>
                  <a:gd name="T2" fmla="*/ 12 w 1670"/>
                  <a:gd name="T3" fmla="*/ 6 h 764"/>
                  <a:gd name="T4" fmla="*/ 12 w 1670"/>
                  <a:gd name="T5" fmla="*/ 6 h 764"/>
                  <a:gd name="T6" fmla="*/ 13 w 1670"/>
                  <a:gd name="T7" fmla="*/ 6 h 764"/>
                  <a:gd name="T8" fmla="*/ 13 w 1670"/>
                  <a:gd name="T9" fmla="*/ 5 h 764"/>
                  <a:gd name="T10" fmla="*/ 13 w 1670"/>
                  <a:gd name="T11" fmla="*/ 5 h 764"/>
                  <a:gd name="T12" fmla="*/ 13 w 1670"/>
                  <a:gd name="T13" fmla="*/ 5 h 764"/>
                  <a:gd name="T14" fmla="*/ 13 w 1670"/>
                  <a:gd name="T15" fmla="*/ 5 h 764"/>
                  <a:gd name="T16" fmla="*/ 14 w 1670"/>
                  <a:gd name="T17" fmla="*/ 4 h 764"/>
                  <a:gd name="T18" fmla="*/ 14 w 1670"/>
                  <a:gd name="T19" fmla="*/ 4 h 764"/>
                  <a:gd name="T20" fmla="*/ 13 w 1670"/>
                  <a:gd name="T21" fmla="*/ 4 h 764"/>
                  <a:gd name="T22" fmla="*/ 13 w 1670"/>
                  <a:gd name="T23" fmla="*/ 3 h 764"/>
                  <a:gd name="T24" fmla="*/ 13 w 1670"/>
                  <a:gd name="T25" fmla="*/ 3 h 764"/>
                  <a:gd name="T26" fmla="*/ 13 w 1670"/>
                  <a:gd name="T27" fmla="*/ 3 h 764"/>
                  <a:gd name="T28" fmla="*/ 13 w 1670"/>
                  <a:gd name="T29" fmla="*/ 3 h 764"/>
                  <a:gd name="T30" fmla="*/ 12 w 1670"/>
                  <a:gd name="T31" fmla="*/ 2 h 764"/>
                  <a:gd name="T32" fmla="*/ 12 w 1670"/>
                  <a:gd name="T33" fmla="*/ 2 h 764"/>
                  <a:gd name="T34" fmla="*/ 11 w 1670"/>
                  <a:gd name="T35" fmla="*/ 2 h 764"/>
                  <a:gd name="T36" fmla="*/ 10 w 1670"/>
                  <a:gd name="T37" fmla="*/ 1 h 764"/>
                  <a:gd name="T38" fmla="*/ 10 w 1670"/>
                  <a:gd name="T39" fmla="*/ 1 h 764"/>
                  <a:gd name="T40" fmla="*/ 9 w 1670"/>
                  <a:gd name="T41" fmla="*/ 1 h 764"/>
                  <a:gd name="T42" fmla="*/ 8 w 1670"/>
                  <a:gd name="T43" fmla="*/ 1 h 764"/>
                  <a:gd name="T44" fmla="*/ 7 w 1670"/>
                  <a:gd name="T45" fmla="*/ 1 h 764"/>
                  <a:gd name="T46" fmla="*/ 7 w 1670"/>
                  <a:gd name="T47" fmla="*/ 0 h 764"/>
                  <a:gd name="T48" fmla="*/ 6 w 1670"/>
                  <a:gd name="T49" fmla="*/ 1 h 764"/>
                  <a:gd name="T50" fmla="*/ 6 w 1670"/>
                  <a:gd name="T51" fmla="*/ 1 h 764"/>
                  <a:gd name="T52" fmla="*/ 5 w 1670"/>
                  <a:gd name="T53" fmla="*/ 1 h 764"/>
                  <a:gd name="T54" fmla="*/ 4 w 1670"/>
                  <a:gd name="T55" fmla="*/ 1 h 764"/>
                  <a:gd name="T56" fmla="*/ 4 w 1670"/>
                  <a:gd name="T57" fmla="*/ 1 h 764"/>
                  <a:gd name="T58" fmla="*/ 3 w 1670"/>
                  <a:gd name="T59" fmla="*/ 1 h 764"/>
                  <a:gd name="T60" fmla="*/ 3 w 1670"/>
                  <a:gd name="T61" fmla="*/ 1 h 764"/>
                  <a:gd name="T62" fmla="*/ 3 w 1670"/>
                  <a:gd name="T63" fmla="*/ 2 h 764"/>
                  <a:gd name="T64" fmla="*/ 2 w 1670"/>
                  <a:gd name="T65" fmla="*/ 2 h 764"/>
                  <a:gd name="T66" fmla="*/ 2 w 1670"/>
                  <a:gd name="T67" fmla="*/ 2 h 764"/>
                  <a:gd name="T68" fmla="*/ 2 w 1670"/>
                  <a:gd name="T69" fmla="*/ 2 h 764"/>
                  <a:gd name="T70" fmla="*/ 1 w 1670"/>
                  <a:gd name="T71" fmla="*/ 3 h 764"/>
                  <a:gd name="T72" fmla="*/ 1 w 1670"/>
                  <a:gd name="T73" fmla="*/ 3 h 764"/>
                  <a:gd name="T74" fmla="*/ 1 w 1670"/>
                  <a:gd name="T75" fmla="*/ 3 h 764"/>
                  <a:gd name="T76" fmla="*/ 1 w 1670"/>
                  <a:gd name="T77" fmla="*/ 3 h 764"/>
                  <a:gd name="T78" fmla="*/ 1 w 1670"/>
                  <a:gd name="T79" fmla="*/ 4 h 764"/>
                  <a:gd name="T80" fmla="*/ 1 w 1670"/>
                  <a:gd name="T81" fmla="*/ 4 h 764"/>
                  <a:gd name="T82" fmla="*/ 1 w 1670"/>
                  <a:gd name="T83" fmla="*/ 4 h 764"/>
                  <a:gd name="T84" fmla="*/ 0 w 1670"/>
                  <a:gd name="T85" fmla="*/ 4 h 764"/>
                  <a:gd name="T86" fmla="*/ 1 w 1670"/>
                  <a:gd name="T87" fmla="*/ 5 h 764"/>
                  <a:gd name="T88" fmla="*/ 1 w 1670"/>
                  <a:gd name="T89" fmla="*/ 5 h 764"/>
                  <a:gd name="T90" fmla="*/ 1 w 1670"/>
                  <a:gd name="T91" fmla="*/ 5 h 764"/>
                  <a:gd name="T92" fmla="*/ 1 w 1670"/>
                  <a:gd name="T93" fmla="*/ 5 h 764"/>
                  <a:gd name="T94" fmla="*/ 1 w 1670"/>
                  <a:gd name="T95" fmla="*/ 5 h 764"/>
                  <a:gd name="T96" fmla="*/ 1 w 1670"/>
                  <a:gd name="T97" fmla="*/ 6 h 764"/>
                  <a:gd name="T98" fmla="*/ 1 w 1670"/>
                  <a:gd name="T99" fmla="*/ 6 h 764"/>
                  <a:gd name="T100" fmla="*/ 1 w 1670"/>
                  <a:gd name="T101" fmla="*/ 6 h 764"/>
                  <a:gd name="T102" fmla="*/ 2 w 1670"/>
                  <a:gd name="T103" fmla="*/ 6 h 764"/>
                  <a:gd name="T104" fmla="*/ 2 w 1670"/>
                  <a:gd name="T105" fmla="*/ 6 h 764"/>
                  <a:gd name="T106" fmla="*/ 2 w 1670"/>
                  <a:gd name="T107" fmla="*/ 6 h 764"/>
                  <a:gd name="T108" fmla="*/ 3 w 1670"/>
                  <a:gd name="T109" fmla="*/ 6 h 76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670"/>
                  <a:gd name="T166" fmla="*/ 0 h 764"/>
                  <a:gd name="T167" fmla="*/ 1670 w 1670"/>
                  <a:gd name="T168" fmla="*/ 764 h 76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670" h="764">
                    <a:moveTo>
                      <a:pt x="1345" y="764"/>
                    </a:moveTo>
                    <a:lnTo>
                      <a:pt x="1365" y="754"/>
                    </a:lnTo>
                    <a:lnTo>
                      <a:pt x="1387" y="745"/>
                    </a:lnTo>
                    <a:lnTo>
                      <a:pt x="1407" y="736"/>
                    </a:lnTo>
                    <a:lnTo>
                      <a:pt x="1426" y="727"/>
                    </a:lnTo>
                    <a:lnTo>
                      <a:pt x="1444" y="717"/>
                    </a:lnTo>
                    <a:lnTo>
                      <a:pt x="1462" y="707"/>
                    </a:lnTo>
                    <a:lnTo>
                      <a:pt x="1481" y="696"/>
                    </a:lnTo>
                    <a:lnTo>
                      <a:pt x="1498" y="687"/>
                    </a:lnTo>
                    <a:lnTo>
                      <a:pt x="1513" y="676"/>
                    </a:lnTo>
                    <a:lnTo>
                      <a:pt x="1530" y="665"/>
                    </a:lnTo>
                    <a:lnTo>
                      <a:pt x="1544" y="654"/>
                    </a:lnTo>
                    <a:lnTo>
                      <a:pt x="1559" y="643"/>
                    </a:lnTo>
                    <a:lnTo>
                      <a:pt x="1572" y="633"/>
                    </a:lnTo>
                    <a:lnTo>
                      <a:pt x="1586" y="620"/>
                    </a:lnTo>
                    <a:lnTo>
                      <a:pt x="1596" y="610"/>
                    </a:lnTo>
                    <a:lnTo>
                      <a:pt x="1609" y="597"/>
                    </a:lnTo>
                    <a:lnTo>
                      <a:pt x="1618" y="587"/>
                    </a:lnTo>
                    <a:lnTo>
                      <a:pt x="1627" y="574"/>
                    </a:lnTo>
                    <a:lnTo>
                      <a:pt x="1636" y="562"/>
                    </a:lnTo>
                    <a:lnTo>
                      <a:pt x="1644" y="550"/>
                    </a:lnTo>
                    <a:lnTo>
                      <a:pt x="1650" y="537"/>
                    </a:lnTo>
                    <a:lnTo>
                      <a:pt x="1656" y="525"/>
                    </a:lnTo>
                    <a:lnTo>
                      <a:pt x="1661" y="513"/>
                    </a:lnTo>
                    <a:lnTo>
                      <a:pt x="1666" y="500"/>
                    </a:lnTo>
                    <a:lnTo>
                      <a:pt x="1667" y="487"/>
                    </a:lnTo>
                    <a:lnTo>
                      <a:pt x="1670" y="474"/>
                    </a:lnTo>
                    <a:lnTo>
                      <a:pt x="1670" y="462"/>
                    </a:lnTo>
                    <a:lnTo>
                      <a:pt x="1670" y="448"/>
                    </a:lnTo>
                    <a:lnTo>
                      <a:pt x="1669" y="434"/>
                    </a:lnTo>
                    <a:lnTo>
                      <a:pt x="1666" y="422"/>
                    </a:lnTo>
                    <a:lnTo>
                      <a:pt x="1663" y="408"/>
                    </a:lnTo>
                    <a:lnTo>
                      <a:pt x="1658" y="394"/>
                    </a:lnTo>
                    <a:lnTo>
                      <a:pt x="1653" y="386"/>
                    </a:lnTo>
                    <a:lnTo>
                      <a:pt x="1649" y="377"/>
                    </a:lnTo>
                    <a:lnTo>
                      <a:pt x="1644" y="370"/>
                    </a:lnTo>
                    <a:lnTo>
                      <a:pt x="1640" y="360"/>
                    </a:lnTo>
                    <a:lnTo>
                      <a:pt x="1635" y="353"/>
                    </a:lnTo>
                    <a:lnTo>
                      <a:pt x="1629" y="343"/>
                    </a:lnTo>
                    <a:lnTo>
                      <a:pt x="1623" y="336"/>
                    </a:lnTo>
                    <a:lnTo>
                      <a:pt x="1615" y="326"/>
                    </a:lnTo>
                    <a:lnTo>
                      <a:pt x="1609" y="319"/>
                    </a:lnTo>
                    <a:lnTo>
                      <a:pt x="1601" y="310"/>
                    </a:lnTo>
                    <a:lnTo>
                      <a:pt x="1584" y="293"/>
                    </a:lnTo>
                    <a:lnTo>
                      <a:pt x="1567" y="276"/>
                    </a:lnTo>
                    <a:lnTo>
                      <a:pt x="1547" y="259"/>
                    </a:lnTo>
                    <a:lnTo>
                      <a:pt x="1527" y="242"/>
                    </a:lnTo>
                    <a:lnTo>
                      <a:pt x="1506" y="226"/>
                    </a:lnTo>
                    <a:lnTo>
                      <a:pt x="1482" y="209"/>
                    </a:lnTo>
                    <a:lnTo>
                      <a:pt x="1458" y="194"/>
                    </a:lnTo>
                    <a:lnTo>
                      <a:pt x="1433" y="179"/>
                    </a:lnTo>
                    <a:lnTo>
                      <a:pt x="1407" y="163"/>
                    </a:lnTo>
                    <a:lnTo>
                      <a:pt x="1379" y="149"/>
                    </a:lnTo>
                    <a:lnTo>
                      <a:pt x="1352" y="136"/>
                    </a:lnTo>
                    <a:lnTo>
                      <a:pt x="1324" y="122"/>
                    </a:lnTo>
                    <a:lnTo>
                      <a:pt x="1295" y="108"/>
                    </a:lnTo>
                    <a:lnTo>
                      <a:pt x="1264" y="96"/>
                    </a:lnTo>
                    <a:lnTo>
                      <a:pt x="1233" y="83"/>
                    </a:lnTo>
                    <a:lnTo>
                      <a:pt x="1202" y="72"/>
                    </a:lnTo>
                    <a:lnTo>
                      <a:pt x="1171" y="62"/>
                    </a:lnTo>
                    <a:lnTo>
                      <a:pt x="1139" y="51"/>
                    </a:lnTo>
                    <a:lnTo>
                      <a:pt x="1107" y="42"/>
                    </a:lnTo>
                    <a:lnTo>
                      <a:pt x="1074" y="34"/>
                    </a:lnTo>
                    <a:lnTo>
                      <a:pt x="1042" y="26"/>
                    </a:lnTo>
                    <a:lnTo>
                      <a:pt x="1010" y="20"/>
                    </a:lnTo>
                    <a:lnTo>
                      <a:pt x="977" y="14"/>
                    </a:lnTo>
                    <a:lnTo>
                      <a:pt x="945" y="9"/>
                    </a:lnTo>
                    <a:lnTo>
                      <a:pt x="913" y="5"/>
                    </a:lnTo>
                    <a:lnTo>
                      <a:pt x="880" y="2"/>
                    </a:lnTo>
                    <a:lnTo>
                      <a:pt x="848" y="0"/>
                    </a:lnTo>
                    <a:lnTo>
                      <a:pt x="824" y="0"/>
                    </a:lnTo>
                    <a:lnTo>
                      <a:pt x="797" y="0"/>
                    </a:lnTo>
                    <a:lnTo>
                      <a:pt x="771" y="0"/>
                    </a:lnTo>
                    <a:lnTo>
                      <a:pt x="745" y="2"/>
                    </a:lnTo>
                    <a:lnTo>
                      <a:pt x="720" y="3"/>
                    </a:lnTo>
                    <a:lnTo>
                      <a:pt x="696" y="6"/>
                    </a:lnTo>
                    <a:lnTo>
                      <a:pt x="671" y="9"/>
                    </a:lnTo>
                    <a:lnTo>
                      <a:pt x="646" y="14"/>
                    </a:lnTo>
                    <a:lnTo>
                      <a:pt x="623" y="19"/>
                    </a:lnTo>
                    <a:lnTo>
                      <a:pt x="599" y="23"/>
                    </a:lnTo>
                    <a:lnTo>
                      <a:pt x="576" y="29"/>
                    </a:lnTo>
                    <a:lnTo>
                      <a:pt x="553" y="36"/>
                    </a:lnTo>
                    <a:lnTo>
                      <a:pt x="529" y="42"/>
                    </a:lnTo>
                    <a:lnTo>
                      <a:pt x="508" y="49"/>
                    </a:lnTo>
                    <a:lnTo>
                      <a:pt x="486" y="56"/>
                    </a:lnTo>
                    <a:lnTo>
                      <a:pt x="465" y="63"/>
                    </a:lnTo>
                    <a:lnTo>
                      <a:pt x="443" y="72"/>
                    </a:lnTo>
                    <a:lnTo>
                      <a:pt x="423" y="80"/>
                    </a:lnTo>
                    <a:lnTo>
                      <a:pt x="402" y="89"/>
                    </a:lnTo>
                    <a:lnTo>
                      <a:pt x="382" y="99"/>
                    </a:lnTo>
                    <a:lnTo>
                      <a:pt x="363" y="108"/>
                    </a:lnTo>
                    <a:lnTo>
                      <a:pt x="343" y="117"/>
                    </a:lnTo>
                    <a:lnTo>
                      <a:pt x="325" y="128"/>
                    </a:lnTo>
                    <a:lnTo>
                      <a:pt x="308" y="139"/>
                    </a:lnTo>
                    <a:lnTo>
                      <a:pt x="289" y="148"/>
                    </a:lnTo>
                    <a:lnTo>
                      <a:pt x="272" y="159"/>
                    </a:lnTo>
                    <a:lnTo>
                      <a:pt x="255" y="169"/>
                    </a:lnTo>
                    <a:lnTo>
                      <a:pt x="240" y="180"/>
                    </a:lnTo>
                    <a:lnTo>
                      <a:pt x="223" y="191"/>
                    </a:lnTo>
                    <a:lnTo>
                      <a:pt x="209" y="202"/>
                    </a:lnTo>
                    <a:lnTo>
                      <a:pt x="194" y="213"/>
                    </a:lnTo>
                    <a:lnTo>
                      <a:pt x="180" y="225"/>
                    </a:lnTo>
                    <a:lnTo>
                      <a:pt x="166" y="234"/>
                    </a:lnTo>
                    <a:lnTo>
                      <a:pt x="154" y="245"/>
                    </a:lnTo>
                    <a:lnTo>
                      <a:pt x="141" y="256"/>
                    </a:lnTo>
                    <a:lnTo>
                      <a:pt x="131" y="266"/>
                    </a:lnTo>
                    <a:lnTo>
                      <a:pt x="120" y="277"/>
                    </a:lnTo>
                    <a:lnTo>
                      <a:pt x="109" y="288"/>
                    </a:lnTo>
                    <a:lnTo>
                      <a:pt x="98" y="299"/>
                    </a:lnTo>
                    <a:lnTo>
                      <a:pt x="89" y="310"/>
                    </a:lnTo>
                    <a:lnTo>
                      <a:pt x="80" y="319"/>
                    </a:lnTo>
                    <a:lnTo>
                      <a:pt x="71" y="330"/>
                    </a:lnTo>
                    <a:lnTo>
                      <a:pt x="63" y="340"/>
                    </a:lnTo>
                    <a:lnTo>
                      <a:pt x="55" y="351"/>
                    </a:lnTo>
                    <a:lnTo>
                      <a:pt x="49" y="362"/>
                    </a:lnTo>
                    <a:lnTo>
                      <a:pt x="41" y="371"/>
                    </a:lnTo>
                    <a:lnTo>
                      <a:pt x="35" y="382"/>
                    </a:lnTo>
                    <a:lnTo>
                      <a:pt x="31" y="393"/>
                    </a:lnTo>
                    <a:lnTo>
                      <a:pt x="24" y="402"/>
                    </a:lnTo>
                    <a:lnTo>
                      <a:pt x="20" y="413"/>
                    </a:lnTo>
                    <a:lnTo>
                      <a:pt x="15" y="422"/>
                    </a:lnTo>
                    <a:lnTo>
                      <a:pt x="12" y="433"/>
                    </a:lnTo>
                    <a:lnTo>
                      <a:pt x="9" y="442"/>
                    </a:lnTo>
                    <a:lnTo>
                      <a:pt x="6" y="453"/>
                    </a:lnTo>
                    <a:lnTo>
                      <a:pt x="4" y="462"/>
                    </a:lnTo>
                    <a:lnTo>
                      <a:pt x="1" y="471"/>
                    </a:lnTo>
                    <a:lnTo>
                      <a:pt x="1" y="480"/>
                    </a:lnTo>
                    <a:lnTo>
                      <a:pt x="0" y="491"/>
                    </a:lnTo>
                    <a:lnTo>
                      <a:pt x="0" y="500"/>
                    </a:lnTo>
                    <a:lnTo>
                      <a:pt x="0" y="510"/>
                    </a:lnTo>
                    <a:lnTo>
                      <a:pt x="0" y="519"/>
                    </a:lnTo>
                    <a:lnTo>
                      <a:pt x="1" y="528"/>
                    </a:lnTo>
                    <a:lnTo>
                      <a:pt x="3" y="537"/>
                    </a:lnTo>
                    <a:lnTo>
                      <a:pt x="4" y="545"/>
                    </a:lnTo>
                    <a:lnTo>
                      <a:pt x="6" y="554"/>
                    </a:lnTo>
                    <a:lnTo>
                      <a:pt x="9" y="563"/>
                    </a:lnTo>
                    <a:lnTo>
                      <a:pt x="12" y="571"/>
                    </a:lnTo>
                    <a:lnTo>
                      <a:pt x="17" y="580"/>
                    </a:lnTo>
                    <a:lnTo>
                      <a:pt x="20" y="588"/>
                    </a:lnTo>
                    <a:lnTo>
                      <a:pt x="24" y="597"/>
                    </a:lnTo>
                    <a:lnTo>
                      <a:pt x="31" y="605"/>
                    </a:lnTo>
                    <a:lnTo>
                      <a:pt x="35" y="613"/>
                    </a:lnTo>
                    <a:lnTo>
                      <a:pt x="41" y="620"/>
                    </a:lnTo>
                    <a:lnTo>
                      <a:pt x="48" y="628"/>
                    </a:lnTo>
                    <a:lnTo>
                      <a:pt x="55" y="636"/>
                    </a:lnTo>
                    <a:lnTo>
                      <a:pt x="61" y="643"/>
                    </a:lnTo>
                    <a:lnTo>
                      <a:pt x="69" y="651"/>
                    </a:lnTo>
                    <a:lnTo>
                      <a:pt x="77" y="657"/>
                    </a:lnTo>
                    <a:lnTo>
                      <a:pt x="86" y="665"/>
                    </a:lnTo>
                    <a:lnTo>
                      <a:pt x="95" y="671"/>
                    </a:lnTo>
                    <a:lnTo>
                      <a:pt x="104" y="679"/>
                    </a:lnTo>
                    <a:lnTo>
                      <a:pt x="114" y="685"/>
                    </a:lnTo>
                    <a:lnTo>
                      <a:pt x="125" y="691"/>
                    </a:lnTo>
                    <a:lnTo>
                      <a:pt x="135" y="697"/>
                    </a:lnTo>
                    <a:lnTo>
                      <a:pt x="146" y="704"/>
                    </a:lnTo>
                    <a:lnTo>
                      <a:pt x="157" y="710"/>
                    </a:lnTo>
                    <a:lnTo>
                      <a:pt x="169" y="716"/>
                    </a:lnTo>
                    <a:lnTo>
                      <a:pt x="181" y="720"/>
                    </a:lnTo>
                    <a:lnTo>
                      <a:pt x="194" y="727"/>
                    </a:lnTo>
                    <a:lnTo>
                      <a:pt x="208" y="731"/>
                    </a:lnTo>
                    <a:lnTo>
                      <a:pt x="222" y="736"/>
                    </a:lnTo>
                    <a:lnTo>
                      <a:pt x="235" y="740"/>
                    </a:lnTo>
                    <a:lnTo>
                      <a:pt x="249" y="745"/>
                    </a:lnTo>
                    <a:lnTo>
                      <a:pt x="265" y="750"/>
                    </a:lnTo>
                    <a:lnTo>
                      <a:pt x="280" y="754"/>
                    </a:lnTo>
                    <a:lnTo>
                      <a:pt x="295" y="757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22" name="Freeform 62"/>
              <p:cNvSpPr>
                <a:spLocks/>
              </p:cNvSpPr>
              <p:nvPr/>
            </p:nvSpPr>
            <p:spPr bwMode="auto">
              <a:xfrm>
                <a:off x="683" y="1647"/>
                <a:ext cx="91" cy="57"/>
              </a:xfrm>
              <a:custGeom>
                <a:avLst/>
                <a:gdLst>
                  <a:gd name="T0" fmla="*/ 0 w 183"/>
                  <a:gd name="T1" fmla="*/ 0 h 116"/>
                  <a:gd name="T2" fmla="*/ 1 w 183"/>
                  <a:gd name="T3" fmla="*/ 0 h 116"/>
                  <a:gd name="T4" fmla="*/ 0 w 183"/>
                  <a:gd name="T5" fmla="*/ 0 h 116"/>
                  <a:gd name="T6" fmla="*/ 0 w 183"/>
                  <a:gd name="T7" fmla="*/ 0 h 1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3"/>
                  <a:gd name="T13" fmla="*/ 0 h 116"/>
                  <a:gd name="T14" fmla="*/ 183 w 183"/>
                  <a:gd name="T15" fmla="*/ 116 h 1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3" h="116">
                    <a:moveTo>
                      <a:pt x="18" y="0"/>
                    </a:moveTo>
                    <a:lnTo>
                      <a:pt x="183" y="87"/>
                    </a:lnTo>
                    <a:lnTo>
                      <a:pt x="0" y="116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b="1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479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Light-Traffic Controller State Microcode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1"/>
            <a:ext cx="7162800" cy="472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012731" y="1029772"/>
            <a:ext cx="411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不改設計，改</a:t>
            </a:r>
            <a:r>
              <a:rPr lang="en-US" altLang="zh-TW" dirty="0"/>
              <a:t>state table</a:t>
            </a:r>
            <a:r>
              <a:rPr lang="zh-TW" altLang="en-US" dirty="0"/>
              <a:t>，創造新的</a:t>
            </a:r>
            <a:r>
              <a:rPr lang="en-US" altLang="zh-TW" dirty="0"/>
              <a:t>FSM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071664" y="6176964"/>
            <a:ext cx="2867260" cy="369332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ROM address = {state, input}</a:t>
            </a:r>
          </a:p>
        </p:txBody>
      </p:sp>
      <p:sp>
        <p:nvSpPr>
          <p:cNvPr id="6" name="矩形 5"/>
          <p:cNvSpPr/>
          <p:nvPr/>
        </p:nvSpPr>
        <p:spPr>
          <a:xfrm>
            <a:off x="6073847" y="6176964"/>
            <a:ext cx="3165547" cy="369332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ROM data = {next state, output}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53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Waveforms Of Light-Traffic Controller Microcode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/>
        </p:nvGraphicFramePr>
        <p:xfrm>
          <a:off x="1676400" y="1752601"/>
          <a:ext cx="85344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780952" imgH="1206349" progId="Visio.Drawing.6">
                  <p:embed/>
                </p:oleObj>
              </mc:Choice>
              <mc:Fallback>
                <p:oleObj name="Visio" r:id="rId3" imgW="6780952" imgH="120634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1"/>
                        <a:ext cx="85344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5867401" y="3657600"/>
            <a:ext cx="12350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>
                <a:ea typeface="MS PGothic" panose="020B0600070205080204" pitchFamily="34" charset="-128"/>
              </a:rPr>
              <a:t>101001001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101001001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110001100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101001100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111001010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111001010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000001001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000001001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886201" y="3657600"/>
            <a:ext cx="12350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>
                <a:ea typeface="MS PGothic" panose="020B0600070205080204" pitchFamily="34" charset="-128"/>
              </a:rPr>
              <a:t>001100001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001100001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010100001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010100001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010100001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011100001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100010001</a:t>
            </a:r>
          </a:p>
          <a:p>
            <a:r>
              <a:rPr lang="en-US" altLang="zh-TW" sz="1800">
                <a:ea typeface="MS PGothic" panose="020B0600070205080204" pitchFamily="34" charset="-128"/>
              </a:rPr>
              <a:t>100010001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41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FSM</a:t>
            </a:r>
            <a:r>
              <a:rPr lang="zh-TW" altLang="en-US" dirty="0"/>
              <a:t> </a:t>
            </a:r>
            <a:r>
              <a:rPr lang="en-US" altLang="zh-TW" dirty="0"/>
              <a:t>table to instruction sequencing</a:t>
            </a:r>
            <a:br>
              <a:rPr lang="en-US" altLang="zh-TW" dirty="0"/>
            </a:br>
            <a:r>
              <a:rPr lang="zh-TW" altLang="en-US" dirty="0"/>
              <a:t>邁向</a:t>
            </a:r>
            <a:r>
              <a:rPr lang="en-US" altLang="zh-TW" dirty="0"/>
              <a:t>CPU</a:t>
            </a:r>
            <a:r>
              <a:rPr lang="zh-TW" altLang="en-US" dirty="0"/>
              <a:t>設計之路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66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簡單</a:t>
            </a:r>
            <a:r>
              <a:rPr lang="en-US" altLang="zh-TW"/>
              <a:t>ROM</a:t>
            </a:r>
            <a:r>
              <a:rPr lang="zh-TW" altLang="en-US"/>
              <a:t> </a:t>
            </a:r>
            <a:r>
              <a:rPr lang="en-US" altLang="zh-TW"/>
              <a:t>based</a:t>
            </a:r>
            <a:r>
              <a:rPr lang="zh-TW" altLang="en-US"/>
              <a:t> </a:t>
            </a:r>
            <a:r>
              <a:rPr lang="en-US" altLang="zh-TW"/>
              <a:t>table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09600" y="1357314"/>
            <a:ext cx="10972800" cy="5744094"/>
          </a:xfrm>
        </p:spPr>
        <p:txBody>
          <a:bodyPr>
            <a:normAutofit/>
          </a:bodyPr>
          <a:lstStyle/>
          <a:p>
            <a:r>
              <a:rPr lang="zh-TW" altLang="en-US" dirty="0"/>
              <a:t>缺點</a:t>
            </a:r>
            <a:r>
              <a:rPr lang="en-US" altLang="zh-TW" dirty="0"/>
              <a:t>:</a:t>
            </a:r>
            <a:r>
              <a:rPr lang="zh-TW" altLang="en-US" dirty="0"/>
              <a:t> 面積大</a:t>
            </a:r>
            <a:endParaRPr lang="en-US" altLang="zh-TW" dirty="0"/>
          </a:p>
          <a:p>
            <a:pPr lvl="1"/>
            <a:r>
              <a:rPr lang="zh-TW" altLang="en-US" dirty="0"/>
              <a:t>尤其輸入很多的時候，指數型增加</a:t>
            </a:r>
            <a:endParaRPr lang="en-US" altLang="zh-TW" dirty="0"/>
          </a:p>
          <a:p>
            <a:r>
              <a:rPr lang="zh-TW" altLang="en-US" dirty="0"/>
              <a:t>觀察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大部分時間</a:t>
            </a:r>
            <a:r>
              <a:rPr lang="en-US" altLang="zh-TW" dirty="0"/>
              <a:t>next state </a:t>
            </a:r>
            <a:r>
              <a:rPr lang="zh-TW" altLang="en-US" dirty="0"/>
              <a:t>都單純指向下一個</a:t>
            </a:r>
            <a:r>
              <a:rPr lang="en-US" altLang="zh-TW" dirty="0"/>
              <a:t>state</a:t>
            </a:r>
          </a:p>
          <a:p>
            <a:pPr lvl="2"/>
            <a:r>
              <a:rPr lang="zh-TW" altLang="en-US" dirty="0"/>
              <a:t>不管輸入是</a:t>
            </a:r>
            <a:r>
              <a:rPr lang="en-US" altLang="zh-TW" dirty="0"/>
              <a:t>0 </a:t>
            </a:r>
            <a:r>
              <a:rPr lang="zh-TW" altLang="en-US" dirty="0"/>
              <a:t>或 </a:t>
            </a:r>
            <a:r>
              <a:rPr lang="en-US" altLang="zh-TW" dirty="0"/>
              <a:t>1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和輸入沒半點關係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少數需要</a:t>
            </a:r>
            <a:r>
              <a:rPr lang="en-US" altLang="zh-TW" dirty="0">
                <a:solidFill>
                  <a:srgbClr val="FF0000"/>
                </a:solidFill>
              </a:rPr>
              <a:t>branch</a:t>
            </a:r>
            <a:r>
              <a:rPr lang="zh-TW" altLang="en-US" dirty="0"/>
              <a:t>到新的</a:t>
            </a:r>
            <a:r>
              <a:rPr lang="en-US" altLang="zh-TW" dirty="0"/>
              <a:t>state</a:t>
            </a:r>
          </a:p>
          <a:p>
            <a:r>
              <a:rPr lang="zh-TW" altLang="en-US" dirty="0"/>
              <a:t>作法</a:t>
            </a:r>
            <a:endParaRPr lang="en-US" altLang="zh-TW" dirty="0"/>
          </a:p>
          <a:p>
            <a:pPr lvl="1"/>
            <a:r>
              <a:rPr lang="zh-TW" altLang="en-US" dirty="0"/>
              <a:t>用一個</a:t>
            </a:r>
            <a:r>
              <a:rPr lang="en-US" altLang="zh-TW" dirty="0">
                <a:solidFill>
                  <a:srgbClr val="FF0000"/>
                </a:solidFill>
              </a:rPr>
              <a:t>microprogram counter (</a:t>
            </a:r>
            <a:r>
              <a:rPr lang="en-US" altLang="zh-TW" dirty="0" err="1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m</a:t>
            </a:r>
            <a:r>
              <a:rPr lang="en-US" altLang="zh-TW" dirty="0" err="1">
                <a:solidFill>
                  <a:srgbClr val="FF0000"/>
                </a:solidFill>
              </a:rPr>
              <a:t>PC</a:t>
            </a:r>
            <a:r>
              <a:rPr lang="en-US" altLang="zh-TW" dirty="0">
                <a:solidFill>
                  <a:srgbClr val="FF0000"/>
                </a:solidFill>
              </a:rPr>
              <a:t>) register</a:t>
            </a:r>
            <a:r>
              <a:rPr lang="zh-TW" altLang="en-US" dirty="0"/>
              <a:t>紀錄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接下來的</a:t>
            </a:r>
            <a:r>
              <a:rPr lang="en-US" altLang="zh-TW" dirty="0"/>
              <a:t>state</a:t>
            </a:r>
            <a:r>
              <a:rPr lang="zh-TW" altLang="en-US" dirty="0"/>
              <a:t>順序 </a:t>
            </a:r>
            <a:r>
              <a:rPr lang="en-US" altLang="zh-TW" dirty="0"/>
              <a:t>(state sequencing)</a:t>
            </a:r>
          </a:p>
          <a:p>
            <a:pPr lvl="2"/>
            <a:r>
              <a:rPr lang="zh-TW" altLang="en-US" dirty="0"/>
              <a:t>大部分時間就像</a:t>
            </a:r>
            <a:r>
              <a:rPr lang="en-US" altLang="zh-TW" dirty="0"/>
              <a:t>counter</a:t>
            </a:r>
            <a:r>
              <a:rPr lang="zh-TW" altLang="en-US" dirty="0"/>
              <a:t>，直接加一</a:t>
            </a:r>
            <a:endParaRPr lang="en-US" altLang="zh-TW" dirty="0"/>
          </a:p>
          <a:p>
            <a:pPr lvl="2"/>
            <a:r>
              <a:rPr lang="zh-TW" altLang="en-US" dirty="0"/>
              <a:t>少部分時間</a:t>
            </a:r>
            <a:r>
              <a:rPr lang="en-US" altLang="zh-TW" dirty="0"/>
              <a:t>load</a:t>
            </a:r>
            <a:r>
              <a:rPr lang="zh-TW" altLang="en-US" dirty="0"/>
              <a:t>新值，</a:t>
            </a:r>
            <a:r>
              <a:rPr lang="en-US" altLang="zh-TW" dirty="0"/>
              <a:t>branch</a:t>
            </a:r>
            <a:r>
              <a:rPr lang="zh-TW" altLang="en-US" dirty="0"/>
              <a:t>到較遠的</a:t>
            </a:r>
            <a:r>
              <a:rPr lang="en-US" altLang="zh-TW" dirty="0"/>
              <a:t>state</a:t>
            </a:r>
          </a:p>
          <a:p>
            <a:pPr lvl="1"/>
            <a:r>
              <a:rPr lang="en-US" altLang="zh-TW" dirty="0"/>
              <a:t>=&gt;</a:t>
            </a:r>
            <a:r>
              <a:rPr lang="zh-TW" altLang="en-US" dirty="0"/>
              <a:t>可以用程式控制</a:t>
            </a:r>
            <a:r>
              <a:rPr lang="en-US" altLang="zh-TW" dirty="0"/>
              <a:t>=&gt;microprogramming =&gt;</a:t>
            </a:r>
            <a:r>
              <a:rPr lang="en-US" altLang="zh-TW" dirty="0">
                <a:solidFill>
                  <a:srgbClr val="FF0000"/>
                </a:solidFill>
              </a:rPr>
              <a:t>CPU </a:t>
            </a:r>
            <a:r>
              <a:rPr lang="zh-TW" altLang="en-US" dirty="0">
                <a:solidFill>
                  <a:srgbClr val="FF0000"/>
                </a:solidFill>
              </a:rPr>
              <a:t>設計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694090" y="2317876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6915" y="2317876"/>
            <a:ext cx="19050" cy="15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  <p:cxnSp>
        <p:nvCxnSpPr>
          <p:cNvPr id="9" name="直線接點 8"/>
          <p:cNvCxnSpPr/>
          <p:nvPr/>
        </p:nvCxnSpPr>
        <p:spPr bwMode="auto">
          <a:xfrm>
            <a:off x="11076320" y="2853565"/>
            <a:ext cx="164816" cy="2689225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9974453" y="5537280"/>
            <a:ext cx="12666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Next state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082560" y="5533033"/>
            <a:ext cx="8258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026453" y="5949248"/>
            <a:ext cx="3165547" cy="646331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ROM address = {state, input}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ROM data = {next state, output}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l="47308" r="30615"/>
          <a:stretch/>
        </p:blipFill>
        <p:spPr>
          <a:xfrm>
            <a:off x="9695294" y="2435000"/>
            <a:ext cx="1008112" cy="321287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2"/>
          <a:srcRect l="69386" r="21152"/>
          <a:stretch/>
        </p:blipFill>
        <p:spPr>
          <a:xfrm>
            <a:off x="10703406" y="2435000"/>
            <a:ext cx="432048" cy="321287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l="77270"/>
          <a:stretch/>
        </p:blipFill>
        <p:spPr>
          <a:xfrm>
            <a:off x="11063446" y="2435000"/>
            <a:ext cx="1037908" cy="3212870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 bwMode="auto">
          <a:xfrm flipV="1">
            <a:off x="11076320" y="2108742"/>
            <a:ext cx="0" cy="378043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圖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867" y="252288"/>
            <a:ext cx="3875243" cy="200551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603638" y="1219696"/>
            <a:ext cx="2376264" cy="1038104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8603638" y="906106"/>
            <a:ext cx="2376264" cy="31359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702964" y="2844527"/>
            <a:ext cx="2239476" cy="63008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9731298" y="3431540"/>
            <a:ext cx="2218812" cy="2111249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 </a:t>
            </a:r>
            <a:r>
              <a:rPr lang="en-US" altLang="zh-TW" dirty="0"/>
              <a:t>[Dally. Ch. 18]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9956" y="1124732"/>
            <a:ext cx="10972800" cy="5500686"/>
          </a:xfrm>
        </p:spPr>
        <p:txBody>
          <a:bodyPr>
            <a:normAutofit/>
          </a:bodyPr>
          <a:lstStyle/>
          <a:p>
            <a:r>
              <a:rPr lang="zh-TW" altLang="en-US" dirty="0"/>
              <a:t>傳統</a:t>
            </a:r>
            <a:r>
              <a:rPr lang="en-US" altLang="zh-TW" dirty="0"/>
              <a:t>FSM</a:t>
            </a:r>
            <a:r>
              <a:rPr lang="zh-TW" altLang="en-US" dirty="0"/>
              <a:t>設計後都固定寫死了，可以不用重新設計硬體，也可以有新的</a:t>
            </a:r>
            <a:r>
              <a:rPr lang="en-US" altLang="zh-TW" dirty="0"/>
              <a:t>FSM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</a:p>
          <a:p>
            <a:endParaRPr lang="zh-TW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22516"/>
              </p:ext>
            </p:extLst>
          </p:nvPr>
        </p:nvGraphicFramePr>
        <p:xfrm>
          <a:off x="3610042" y="4124095"/>
          <a:ext cx="8605837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3248102" imgH="999984" progId="Excel.Sheet.8">
                  <p:embed/>
                </p:oleObj>
              </mc:Choice>
              <mc:Fallback>
                <p:oleObj name="工作表" r:id="rId2" imgW="3248102" imgH="99998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0042" y="4124095"/>
                        <a:ext cx="8605837" cy="266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13"/>
          <a:stretch/>
        </p:blipFill>
        <p:spPr>
          <a:xfrm>
            <a:off x="3863752" y="2111160"/>
            <a:ext cx="7344816" cy="201293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99456" y="2348880"/>
            <a:ext cx="1480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State diagram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99456" y="4142328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State table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0312" y="5366259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讓</a:t>
            </a:r>
            <a:r>
              <a:rPr lang="en-US" altLang="zh-TW" sz="28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table</a:t>
            </a:r>
            <a:r>
              <a:rPr lang="zh-TW" altLang="en-US" sz="2800" dirty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可以自由變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06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Instruction Sequencing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With lot of inputs, size of memory increases rapidly (exponentially).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Can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reduce memory size 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by observing: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Most of the time we move to the next state.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We usually only need to </a:t>
            </a:r>
            <a:r>
              <a:rPr lang="en-US" altLang="zh-TW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 to one other state based one (or a few) inputs.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Add a 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microprogram counter (</a:t>
            </a:r>
            <a:r>
              <a:rPr lang="en-US" altLang="zh-TW" dirty="0" err="1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m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PC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 register to simplify state sequencing.</a:t>
            </a:r>
          </a:p>
          <a:p>
            <a:endParaRPr lang="zh-TW" altLang="en-US" dirty="0"/>
          </a:p>
        </p:txBody>
      </p:sp>
      <p:sp>
        <p:nvSpPr>
          <p:cNvPr id="4403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endParaRPr lang="en-US" altLang="zh-TW" sz="2800" b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54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Instruction Sequencing – the picture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endParaRPr lang="en-US" altLang="zh-TW" sz="2800" b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4" name="AutoShape 4"/>
          <p:cNvSpPr>
            <a:spLocks noChangeAspect="1" noChangeArrowheads="1" noTextEdit="1"/>
          </p:cNvSpPr>
          <p:nvPr/>
        </p:nvSpPr>
        <p:spPr bwMode="auto">
          <a:xfrm>
            <a:off x="1773238" y="1905000"/>
            <a:ext cx="8894762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5880101" y="2325689"/>
            <a:ext cx="1552575" cy="1939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5880101" y="2325689"/>
            <a:ext cx="1552575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6267451" y="3165475"/>
            <a:ext cx="7870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7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Memory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890000" y="3683001"/>
            <a:ext cx="387350" cy="582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8890000" y="3683001"/>
            <a:ext cx="387350" cy="5826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8915401" y="3800475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9153526" y="3800475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92" name="Freeform 12"/>
          <p:cNvSpPr>
            <a:spLocks/>
          </p:cNvSpPr>
          <p:nvPr/>
        </p:nvSpPr>
        <p:spPr bwMode="auto">
          <a:xfrm>
            <a:off x="9034464" y="4168775"/>
            <a:ext cx="96837" cy="96838"/>
          </a:xfrm>
          <a:custGeom>
            <a:avLst/>
            <a:gdLst>
              <a:gd name="T0" fmla="*/ 0 w 122"/>
              <a:gd name="T1" fmla="*/ 2147483647 h 121"/>
              <a:gd name="T2" fmla="*/ 2147483647 w 122"/>
              <a:gd name="T3" fmla="*/ 0 h 121"/>
              <a:gd name="T4" fmla="*/ 2147483647 w 122"/>
              <a:gd name="T5" fmla="*/ 2147483647 h 121"/>
              <a:gd name="T6" fmla="*/ 0 60000 65536"/>
              <a:gd name="T7" fmla="*/ 0 60000 65536"/>
              <a:gd name="T8" fmla="*/ 0 60000 65536"/>
              <a:gd name="T9" fmla="*/ 0 w 122"/>
              <a:gd name="T10" fmla="*/ 0 h 121"/>
              <a:gd name="T11" fmla="*/ 122 w 122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" h="121">
                <a:moveTo>
                  <a:pt x="0" y="121"/>
                </a:moveTo>
                <a:lnTo>
                  <a:pt x="62" y="0"/>
                </a:lnTo>
                <a:lnTo>
                  <a:pt x="122" y="121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9083675" y="4265614"/>
            <a:ext cx="1588" cy="2428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8977313" y="4551363"/>
            <a:ext cx="21961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clk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8645526" y="3829050"/>
            <a:ext cx="98425" cy="96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8647113" y="39147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097" name="Freeform 17"/>
          <p:cNvSpPr>
            <a:spLocks/>
          </p:cNvSpPr>
          <p:nvPr/>
        </p:nvSpPr>
        <p:spPr bwMode="auto">
          <a:xfrm>
            <a:off x="7445376" y="3295651"/>
            <a:ext cx="569913" cy="582613"/>
          </a:xfrm>
          <a:custGeom>
            <a:avLst/>
            <a:gdLst>
              <a:gd name="T0" fmla="*/ 0 w 718"/>
              <a:gd name="T1" fmla="*/ 0 h 733"/>
              <a:gd name="T2" fmla="*/ 2147483647 w 718"/>
              <a:gd name="T3" fmla="*/ 0 h 733"/>
              <a:gd name="T4" fmla="*/ 2147483647 w 718"/>
              <a:gd name="T5" fmla="*/ 2147483647 h 733"/>
              <a:gd name="T6" fmla="*/ 2147483647 w 718"/>
              <a:gd name="T7" fmla="*/ 2147483647 h 733"/>
              <a:gd name="T8" fmla="*/ 0 60000 65536"/>
              <a:gd name="T9" fmla="*/ 0 60000 65536"/>
              <a:gd name="T10" fmla="*/ 0 60000 65536"/>
              <a:gd name="T11" fmla="*/ 0 60000 65536"/>
              <a:gd name="T12" fmla="*/ 0 w 718"/>
              <a:gd name="T13" fmla="*/ 0 h 733"/>
              <a:gd name="T14" fmla="*/ 718 w 718"/>
              <a:gd name="T15" fmla="*/ 733 h 7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8" h="733">
                <a:moveTo>
                  <a:pt x="0" y="0"/>
                </a:moveTo>
                <a:lnTo>
                  <a:pt x="596" y="0"/>
                </a:lnTo>
                <a:lnTo>
                  <a:pt x="718" y="122"/>
                </a:lnTo>
                <a:lnTo>
                  <a:pt x="718" y="73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>
            <a:off x="8124826" y="3878264"/>
            <a:ext cx="47307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8145463" y="3671888"/>
            <a:ext cx="4472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n_out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8488364" y="3878264"/>
            <a:ext cx="40163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9296400" y="3886200"/>
            <a:ext cx="838200" cy="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9829800" y="3657600"/>
            <a:ext cx="2484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out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03" name="Freeform 23"/>
          <p:cNvSpPr>
            <a:spLocks/>
          </p:cNvSpPr>
          <p:nvPr/>
        </p:nvSpPr>
        <p:spPr bwMode="auto">
          <a:xfrm>
            <a:off x="7918450" y="2713038"/>
            <a:ext cx="971550" cy="582612"/>
          </a:xfrm>
          <a:custGeom>
            <a:avLst/>
            <a:gdLst>
              <a:gd name="T0" fmla="*/ 0 w 1223"/>
              <a:gd name="T1" fmla="*/ 2147483647 h 734"/>
              <a:gd name="T2" fmla="*/ 2147483647 w 1223"/>
              <a:gd name="T3" fmla="*/ 2147483647 h 734"/>
              <a:gd name="T4" fmla="*/ 2147483647 w 1223"/>
              <a:gd name="T5" fmla="*/ 0 h 734"/>
              <a:gd name="T6" fmla="*/ 2147483647 w 1223"/>
              <a:gd name="T7" fmla="*/ 0 h 734"/>
              <a:gd name="T8" fmla="*/ 0 60000 65536"/>
              <a:gd name="T9" fmla="*/ 0 60000 65536"/>
              <a:gd name="T10" fmla="*/ 0 60000 65536"/>
              <a:gd name="T11" fmla="*/ 0 60000 65536"/>
              <a:gd name="T12" fmla="*/ 0 w 1223"/>
              <a:gd name="T13" fmla="*/ 0 h 734"/>
              <a:gd name="T14" fmla="*/ 1223 w 1223"/>
              <a:gd name="T15" fmla="*/ 734 h 7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3" h="734">
                <a:moveTo>
                  <a:pt x="0" y="734"/>
                </a:moveTo>
                <a:lnTo>
                  <a:pt x="143" y="591"/>
                </a:lnTo>
                <a:lnTo>
                  <a:pt x="137" y="0"/>
                </a:lnTo>
                <a:lnTo>
                  <a:pt x="1223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4522788" y="3101976"/>
            <a:ext cx="387350" cy="5810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4522788" y="3101976"/>
            <a:ext cx="38735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4548189" y="3219450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4787901" y="3219450"/>
            <a:ext cx="984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08" name="Freeform 28"/>
          <p:cNvSpPr>
            <a:spLocks/>
          </p:cNvSpPr>
          <p:nvPr/>
        </p:nvSpPr>
        <p:spPr bwMode="auto">
          <a:xfrm>
            <a:off x="4668838" y="3586164"/>
            <a:ext cx="95250" cy="96837"/>
          </a:xfrm>
          <a:custGeom>
            <a:avLst/>
            <a:gdLst>
              <a:gd name="T0" fmla="*/ 0 w 122"/>
              <a:gd name="T1" fmla="*/ 2147483647 h 121"/>
              <a:gd name="T2" fmla="*/ 2147483647 w 122"/>
              <a:gd name="T3" fmla="*/ 0 h 121"/>
              <a:gd name="T4" fmla="*/ 2147483647 w 122"/>
              <a:gd name="T5" fmla="*/ 2147483647 h 121"/>
              <a:gd name="T6" fmla="*/ 0 60000 65536"/>
              <a:gd name="T7" fmla="*/ 0 60000 65536"/>
              <a:gd name="T8" fmla="*/ 0 60000 65536"/>
              <a:gd name="T9" fmla="*/ 0 w 122"/>
              <a:gd name="T10" fmla="*/ 0 h 121"/>
              <a:gd name="T11" fmla="*/ 122 w 122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" h="121">
                <a:moveTo>
                  <a:pt x="0" y="121"/>
                </a:moveTo>
                <a:lnTo>
                  <a:pt x="62" y="0"/>
                </a:lnTo>
                <a:lnTo>
                  <a:pt x="122" y="121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V="1">
            <a:off x="4716464" y="3683000"/>
            <a:ext cx="1587" cy="2428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8039101" y="2713039"/>
            <a:ext cx="152876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8272463" y="2508250"/>
            <a:ext cx="110286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branch_target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 flipV="1">
            <a:off x="9520239" y="3829050"/>
            <a:ext cx="96837" cy="96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9520238" y="39147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o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14" name="Line 34"/>
          <p:cNvSpPr>
            <a:spLocks noChangeShapeType="1"/>
          </p:cNvSpPr>
          <p:nvPr/>
        </p:nvSpPr>
        <p:spPr bwMode="auto">
          <a:xfrm flipV="1">
            <a:off x="4279900" y="3246439"/>
            <a:ext cx="96838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284663" y="333216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>
            <a:off x="4133850" y="3295650"/>
            <a:ext cx="388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>
            <a:off x="2290764" y="4459289"/>
            <a:ext cx="5810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2290764" y="4254500"/>
            <a:ext cx="47769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inputs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>
            <a:off x="5299076" y="3295650"/>
            <a:ext cx="5810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 flipV="1">
            <a:off x="5553076" y="3246439"/>
            <a:ext cx="98425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564188" y="333216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22" name="Line 42"/>
          <p:cNvSpPr>
            <a:spLocks noChangeShapeType="1"/>
          </p:cNvSpPr>
          <p:nvPr/>
        </p:nvSpPr>
        <p:spPr bwMode="auto">
          <a:xfrm>
            <a:off x="4933951" y="3295650"/>
            <a:ext cx="4619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4997451" y="3089275"/>
            <a:ext cx="34945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uPC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24" name="Line 44"/>
          <p:cNvSpPr>
            <a:spLocks noChangeShapeType="1"/>
          </p:cNvSpPr>
          <p:nvPr/>
        </p:nvSpPr>
        <p:spPr bwMode="auto">
          <a:xfrm flipV="1">
            <a:off x="2921001" y="4410076"/>
            <a:ext cx="9842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2951163" y="4495800"/>
            <a:ext cx="4007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26" name="Line 46"/>
          <p:cNvSpPr>
            <a:spLocks noChangeShapeType="1"/>
          </p:cNvSpPr>
          <p:nvPr/>
        </p:nvSpPr>
        <p:spPr bwMode="auto">
          <a:xfrm>
            <a:off x="2763838" y="4459289"/>
            <a:ext cx="4000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7" name="Line 47"/>
          <p:cNvSpPr>
            <a:spLocks noChangeShapeType="1"/>
          </p:cNvSpPr>
          <p:nvPr/>
        </p:nvSpPr>
        <p:spPr bwMode="auto">
          <a:xfrm flipV="1">
            <a:off x="7593013" y="3246439"/>
            <a:ext cx="95250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7459664" y="3332163"/>
            <a:ext cx="4969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s+o+b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7434264" y="3295650"/>
            <a:ext cx="4841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5929313" y="3186113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a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7288213" y="3186113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32" name="Freeform 52"/>
          <p:cNvSpPr>
            <a:spLocks/>
          </p:cNvSpPr>
          <p:nvPr/>
        </p:nvSpPr>
        <p:spPr bwMode="auto">
          <a:xfrm>
            <a:off x="1998663" y="2422526"/>
            <a:ext cx="3397250" cy="873125"/>
          </a:xfrm>
          <a:custGeom>
            <a:avLst/>
            <a:gdLst>
              <a:gd name="T0" fmla="*/ 2147483647 w 4278"/>
              <a:gd name="T1" fmla="*/ 2147483647 h 1101"/>
              <a:gd name="T2" fmla="*/ 2147483647 w 4278"/>
              <a:gd name="T3" fmla="*/ 0 h 1101"/>
              <a:gd name="T4" fmla="*/ 0 w 4278"/>
              <a:gd name="T5" fmla="*/ 0 h 1101"/>
              <a:gd name="T6" fmla="*/ 0 60000 65536"/>
              <a:gd name="T7" fmla="*/ 0 60000 65536"/>
              <a:gd name="T8" fmla="*/ 0 60000 65536"/>
              <a:gd name="T9" fmla="*/ 0 w 4278"/>
              <a:gd name="T10" fmla="*/ 0 h 1101"/>
              <a:gd name="T11" fmla="*/ 4278 w 4278"/>
              <a:gd name="T12" fmla="*/ 1101 h 1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78" h="1101">
                <a:moveTo>
                  <a:pt x="4278" y="1101"/>
                </a:moveTo>
                <a:lnTo>
                  <a:pt x="4278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3" name="Freeform 53"/>
          <p:cNvSpPr>
            <a:spLocks/>
          </p:cNvSpPr>
          <p:nvPr/>
        </p:nvSpPr>
        <p:spPr bwMode="auto">
          <a:xfrm>
            <a:off x="3357564" y="2713039"/>
            <a:ext cx="388937" cy="1165225"/>
          </a:xfrm>
          <a:custGeom>
            <a:avLst/>
            <a:gdLst>
              <a:gd name="T0" fmla="*/ 0 w 490"/>
              <a:gd name="T1" fmla="*/ 2147483647 h 1467"/>
              <a:gd name="T2" fmla="*/ 0 w 490"/>
              <a:gd name="T3" fmla="*/ 0 h 1467"/>
              <a:gd name="T4" fmla="*/ 2147483647 w 490"/>
              <a:gd name="T5" fmla="*/ 2147483647 h 1467"/>
              <a:gd name="T6" fmla="*/ 2147483647 w 490"/>
              <a:gd name="T7" fmla="*/ 2147483647 h 1467"/>
              <a:gd name="T8" fmla="*/ 0 w 490"/>
              <a:gd name="T9" fmla="*/ 2147483647 h 1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0"/>
              <a:gd name="T16" fmla="*/ 0 h 1467"/>
              <a:gd name="T17" fmla="*/ 490 w 490"/>
              <a:gd name="T18" fmla="*/ 1467 h 1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0" h="1467">
                <a:moveTo>
                  <a:pt x="0" y="1467"/>
                </a:moveTo>
                <a:lnTo>
                  <a:pt x="0" y="0"/>
                </a:lnTo>
                <a:lnTo>
                  <a:pt x="490" y="489"/>
                </a:lnTo>
                <a:lnTo>
                  <a:pt x="490" y="978"/>
                </a:lnTo>
                <a:lnTo>
                  <a:pt x="0" y="14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4" name="Freeform 54"/>
          <p:cNvSpPr>
            <a:spLocks/>
          </p:cNvSpPr>
          <p:nvPr/>
        </p:nvSpPr>
        <p:spPr bwMode="auto">
          <a:xfrm>
            <a:off x="3357564" y="2713039"/>
            <a:ext cx="388937" cy="1165225"/>
          </a:xfrm>
          <a:custGeom>
            <a:avLst/>
            <a:gdLst>
              <a:gd name="T0" fmla="*/ 0 w 490"/>
              <a:gd name="T1" fmla="*/ 2147483647 h 1467"/>
              <a:gd name="T2" fmla="*/ 0 w 490"/>
              <a:gd name="T3" fmla="*/ 0 h 1467"/>
              <a:gd name="T4" fmla="*/ 2147483647 w 490"/>
              <a:gd name="T5" fmla="*/ 2147483647 h 1467"/>
              <a:gd name="T6" fmla="*/ 2147483647 w 490"/>
              <a:gd name="T7" fmla="*/ 2147483647 h 1467"/>
              <a:gd name="T8" fmla="*/ 0 w 490"/>
              <a:gd name="T9" fmla="*/ 2147483647 h 14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0"/>
              <a:gd name="T16" fmla="*/ 0 h 1467"/>
              <a:gd name="T17" fmla="*/ 490 w 490"/>
              <a:gd name="T18" fmla="*/ 1467 h 14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0" h="1467">
                <a:moveTo>
                  <a:pt x="0" y="1467"/>
                </a:moveTo>
                <a:lnTo>
                  <a:pt x="0" y="0"/>
                </a:lnTo>
                <a:lnTo>
                  <a:pt x="490" y="489"/>
                </a:lnTo>
                <a:lnTo>
                  <a:pt x="490" y="978"/>
                </a:lnTo>
                <a:lnTo>
                  <a:pt x="0" y="1467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3394075" y="282892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3390900" y="3608388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>
            <a:off x="2774951" y="2906714"/>
            <a:ext cx="58261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8" name="Line 58"/>
          <p:cNvSpPr>
            <a:spLocks noChangeShapeType="1"/>
          </p:cNvSpPr>
          <p:nvPr/>
        </p:nvSpPr>
        <p:spPr bwMode="auto">
          <a:xfrm>
            <a:off x="2774951" y="3683000"/>
            <a:ext cx="58261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2774950" y="3478213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 flipV="1">
            <a:off x="3017839" y="2859089"/>
            <a:ext cx="98425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3024188" y="2943225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2" name="Line 62"/>
          <p:cNvSpPr>
            <a:spLocks noChangeShapeType="1"/>
          </p:cNvSpPr>
          <p:nvPr/>
        </p:nvSpPr>
        <p:spPr bwMode="auto">
          <a:xfrm flipV="1">
            <a:off x="3017839" y="3633789"/>
            <a:ext cx="98425" cy="9842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3024188" y="371951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3381375" y="3216275"/>
            <a:ext cx="698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 flipV="1">
            <a:off x="3017839" y="3246439"/>
            <a:ext cx="98425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3024188" y="3332163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3540125" y="2732088"/>
            <a:ext cx="3111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Mux3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48" name="Line 68"/>
          <p:cNvSpPr>
            <a:spLocks noChangeShapeType="1"/>
          </p:cNvSpPr>
          <p:nvPr/>
        </p:nvSpPr>
        <p:spPr bwMode="auto">
          <a:xfrm flipV="1">
            <a:off x="3503614" y="3878263"/>
            <a:ext cx="96837" cy="952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3649663" y="3816350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3770313" y="3295650"/>
            <a:ext cx="4619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51" name="Rectangle 71"/>
          <p:cNvSpPr>
            <a:spLocks noChangeArrowheads="1"/>
          </p:cNvSpPr>
          <p:nvPr/>
        </p:nvSpPr>
        <p:spPr bwMode="auto">
          <a:xfrm>
            <a:off x="3786189" y="3089275"/>
            <a:ext cx="44884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nuPC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52" name="Rectangle 72"/>
          <p:cNvSpPr>
            <a:spLocks noChangeArrowheads="1"/>
          </p:cNvSpPr>
          <p:nvPr/>
        </p:nvSpPr>
        <p:spPr bwMode="auto">
          <a:xfrm>
            <a:off x="2387600" y="2713039"/>
            <a:ext cx="387350" cy="3889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53" name="Rectangle 73"/>
          <p:cNvSpPr>
            <a:spLocks noChangeArrowheads="1"/>
          </p:cNvSpPr>
          <p:nvPr/>
        </p:nvSpPr>
        <p:spPr bwMode="auto">
          <a:xfrm>
            <a:off x="2387600" y="2713039"/>
            <a:ext cx="387350" cy="3889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54" name="Rectangle 74"/>
          <p:cNvSpPr>
            <a:spLocks noChangeArrowheads="1"/>
          </p:cNvSpPr>
          <p:nvPr/>
        </p:nvSpPr>
        <p:spPr bwMode="auto">
          <a:xfrm>
            <a:off x="2459038" y="2778125"/>
            <a:ext cx="2484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7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+1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55" name="Freeform 75"/>
          <p:cNvSpPr>
            <a:spLocks/>
          </p:cNvSpPr>
          <p:nvPr/>
        </p:nvSpPr>
        <p:spPr bwMode="auto">
          <a:xfrm>
            <a:off x="1998664" y="2422525"/>
            <a:ext cx="388937" cy="484188"/>
          </a:xfrm>
          <a:custGeom>
            <a:avLst/>
            <a:gdLst>
              <a:gd name="T0" fmla="*/ 0 w 490"/>
              <a:gd name="T1" fmla="*/ 0 h 612"/>
              <a:gd name="T2" fmla="*/ 0 w 490"/>
              <a:gd name="T3" fmla="*/ 2147483647 h 612"/>
              <a:gd name="T4" fmla="*/ 2147483647 w 490"/>
              <a:gd name="T5" fmla="*/ 2147483647 h 612"/>
              <a:gd name="T6" fmla="*/ 0 60000 65536"/>
              <a:gd name="T7" fmla="*/ 0 60000 65536"/>
              <a:gd name="T8" fmla="*/ 0 60000 65536"/>
              <a:gd name="T9" fmla="*/ 0 w 490"/>
              <a:gd name="T10" fmla="*/ 0 h 612"/>
              <a:gd name="T11" fmla="*/ 490 w 490"/>
              <a:gd name="T12" fmla="*/ 612 h 6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0" h="612">
                <a:moveTo>
                  <a:pt x="0" y="0"/>
                </a:moveTo>
                <a:lnTo>
                  <a:pt x="0" y="612"/>
                </a:lnTo>
                <a:lnTo>
                  <a:pt x="490" y="612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 flipV="1">
            <a:off x="8124825" y="2665414"/>
            <a:ext cx="96838" cy="968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57" name="Rectangle 77"/>
          <p:cNvSpPr>
            <a:spLocks noChangeArrowheads="1"/>
          </p:cNvSpPr>
          <p:nvPr/>
        </p:nvSpPr>
        <p:spPr bwMode="auto">
          <a:xfrm>
            <a:off x="8135938" y="2749550"/>
            <a:ext cx="8976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58" name="Freeform 78"/>
          <p:cNvSpPr>
            <a:spLocks/>
          </p:cNvSpPr>
          <p:nvPr/>
        </p:nvSpPr>
        <p:spPr bwMode="auto">
          <a:xfrm>
            <a:off x="1804989" y="1936750"/>
            <a:ext cx="7762875" cy="1358900"/>
          </a:xfrm>
          <a:custGeom>
            <a:avLst/>
            <a:gdLst>
              <a:gd name="T0" fmla="*/ 2147483647 w 9780"/>
              <a:gd name="T1" fmla="*/ 2147483647 h 1712"/>
              <a:gd name="T2" fmla="*/ 2147483647 w 9780"/>
              <a:gd name="T3" fmla="*/ 0 h 1712"/>
              <a:gd name="T4" fmla="*/ 0 w 9780"/>
              <a:gd name="T5" fmla="*/ 0 h 1712"/>
              <a:gd name="T6" fmla="*/ 0 w 9780"/>
              <a:gd name="T7" fmla="*/ 2147483647 h 1712"/>
              <a:gd name="T8" fmla="*/ 2147483647 w 9780"/>
              <a:gd name="T9" fmla="*/ 2147483647 h 1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80"/>
              <a:gd name="T16" fmla="*/ 0 h 1712"/>
              <a:gd name="T17" fmla="*/ 9780 w 9780"/>
              <a:gd name="T18" fmla="*/ 1712 h 17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80" h="1712">
                <a:moveTo>
                  <a:pt x="9780" y="978"/>
                </a:moveTo>
                <a:lnTo>
                  <a:pt x="9780" y="0"/>
                </a:lnTo>
                <a:lnTo>
                  <a:pt x="0" y="0"/>
                </a:lnTo>
                <a:lnTo>
                  <a:pt x="0" y="1712"/>
                </a:lnTo>
                <a:lnTo>
                  <a:pt x="1956" y="1712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59" name="Rectangle 79"/>
          <p:cNvSpPr>
            <a:spLocks noChangeArrowheads="1"/>
          </p:cNvSpPr>
          <p:nvPr/>
        </p:nvSpPr>
        <p:spPr bwMode="auto">
          <a:xfrm>
            <a:off x="3163889" y="4265614"/>
            <a:ext cx="776287" cy="7762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60" name="Rectangle 80"/>
          <p:cNvSpPr>
            <a:spLocks noChangeArrowheads="1"/>
          </p:cNvSpPr>
          <p:nvPr/>
        </p:nvSpPr>
        <p:spPr bwMode="auto">
          <a:xfrm>
            <a:off x="3163889" y="4265614"/>
            <a:ext cx="776287" cy="7762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61" name="Rectangle 81"/>
          <p:cNvSpPr>
            <a:spLocks noChangeArrowheads="1"/>
          </p:cNvSpPr>
          <p:nvPr/>
        </p:nvSpPr>
        <p:spPr bwMode="auto">
          <a:xfrm>
            <a:off x="3278189" y="4446588"/>
            <a:ext cx="567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62" name="Rectangle 82"/>
          <p:cNvSpPr>
            <a:spLocks noChangeArrowheads="1"/>
          </p:cNvSpPr>
          <p:nvPr/>
        </p:nvSpPr>
        <p:spPr bwMode="auto">
          <a:xfrm>
            <a:off x="3344863" y="4654550"/>
            <a:ext cx="4280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Logic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 flipV="1">
            <a:off x="3551239" y="3683001"/>
            <a:ext cx="1587" cy="5826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8015289" y="3781425"/>
            <a:ext cx="109537" cy="96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65" name="Freeform 85"/>
          <p:cNvSpPr>
            <a:spLocks/>
          </p:cNvSpPr>
          <p:nvPr/>
        </p:nvSpPr>
        <p:spPr bwMode="auto">
          <a:xfrm>
            <a:off x="2774950" y="3878264"/>
            <a:ext cx="5240338" cy="1550987"/>
          </a:xfrm>
          <a:custGeom>
            <a:avLst/>
            <a:gdLst>
              <a:gd name="T0" fmla="*/ 2147483647 w 6601"/>
              <a:gd name="T1" fmla="*/ 0 h 1956"/>
              <a:gd name="T2" fmla="*/ 2147483647 w 6601"/>
              <a:gd name="T3" fmla="*/ 2147483647 h 1956"/>
              <a:gd name="T4" fmla="*/ 2147483647 w 6601"/>
              <a:gd name="T5" fmla="*/ 2147483647 h 1956"/>
              <a:gd name="T6" fmla="*/ 0 w 6601"/>
              <a:gd name="T7" fmla="*/ 2147483647 h 1956"/>
              <a:gd name="T8" fmla="*/ 0 w 6601"/>
              <a:gd name="T9" fmla="*/ 2147483647 h 1956"/>
              <a:gd name="T10" fmla="*/ 2147483647 w 6601"/>
              <a:gd name="T11" fmla="*/ 2147483647 h 19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601"/>
              <a:gd name="T19" fmla="*/ 0 h 1956"/>
              <a:gd name="T20" fmla="*/ 6601 w 6601"/>
              <a:gd name="T21" fmla="*/ 1956 h 19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601" h="1956">
                <a:moveTo>
                  <a:pt x="6601" y="0"/>
                </a:moveTo>
                <a:lnTo>
                  <a:pt x="6601" y="1834"/>
                </a:lnTo>
                <a:lnTo>
                  <a:pt x="6479" y="1956"/>
                </a:lnTo>
                <a:lnTo>
                  <a:pt x="0" y="1940"/>
                </a:lnTo>
                <a:lnTo>
                  <a:pt x="0" y="1223"/>
                </a:lnTo>
                <a:lnTo>
                  <a:pt x="490" y="122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66" name="Line 86"/>
          <p:cNvSpPr>
            <a:spLocks noChangeShapeType="1"/>
          </p:cNvSpPr>
          <p:nvPr/>
        </p:nvSpPr>
        <p:spPr bwMode="auto">
          <a:xfrm flipV="1">
            <a:off x="7578726" y="5381625"/>
            <a:ext cx="98425" cy="968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67" name="Rectangle 87"/>
          <p:cNvSpPr>
            <a:spLocks noChangeArrowheads="1"/>
          </p:cNvSpPr>
          <p:nvPr/>
        </p:nvSpPr>
        <p:spPr bwMode="auto">
          <a:xfrm>
            <a:off x="7585075" y="5222875"/>
            <a:ext cx="9938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68" name="Rectangle 88"/>
          <p:cNvSpPr>
            <a:spLocks noChangeArrowheads="1"/>
          </p:cNvSpPr>
          <p:nvPr/>
        </p:nvSpPr>
        <p:spPr bwMode="auto">
          <a:xfrm>
            <a:off x="5486401" y="5105400"/>
            <a:ext cx="146193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branch_instruction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69" name="Rectangle 24"/>
          <p:cNvSpPr>
            <a:spLocks noChangeArrowheads="1"/>
          </p:cNvSpPr>
          <p:nvPr/>
        </p:nvSpPr>
        <p:spPr bwMode="auto">
          <a:xfrm>
            <a:off x="8637588" y="1233489"/>
            <a:ext cx="387350" cy="581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70" name="Rectangle 25"/>
          <p:cNvSpPr>
            <a:spLocks noChangeArrowheads="1"/>
          </p:cNvSpPr>
          <p:nvPr/>
        </p:nvSpPr>
        <p:spPr bwMode="auto">
          <a:xfrm>
            <a:off x="8637588" y="1233489"/>
            <a:ext cx="387350" cy="581025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46171" name="Rectangle 26"/>
          <p:cNvSpPr>
            <a:spLocks noChangeArrowheads="1"/>
          </p:cNvSpPr>
          <p:nvPr/>
        </p:nvSpPr>
        <p:spPr bwMode="auto">
          <a:xfrm>
            <a:off x="8662989" y="1350963"/>
            <a:ext cx="92075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72" name="Rectangle 27"/>
          <p:cNvSpPr>
            <a:spLocks noChangeArrowheads="1"/>
          </p:cNvSpPr>
          <p:nvPr/>
        </p:nvSpPr>
        <p:spPr bwMode="auto">
          <a:xfrm>
            <a:off x="8902701" y="1350963"/>
            <a:ext cx="98425" cy="152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0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Q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73" name="Freeform 28"/>
          <p:cNvSpPr>
            <a:spLocks/>
          </p:cNvSpPr>
          <p:nvPr/>
        </p:nvSpPr>
        <p:spPr bwMode="auto">
          <a:xfrm>
            <a:off x="8783638" y="1719263"/>
            <a:ext cx="95250" cy="95250"/>
          </a:xfrm>
          <a:custGeom>
            <a:avLst/>
            <a:gdLst>
              <a:gd name="T0" fmla="*/ 0 w 122"/>
              <a:gd name="T1" fmla="*/ 2147483647 h 121"/>
              <a:gd name="T2" fmla="*/ 2147483647 w 122"/>
              <a:gd name="T3" fmla="*/ 0 h 121"/>
              <a:gd name="T4" fmla="*/ 2147483647 w 122"/>
              <a:gd name="T5" fmla="*/ 2147483647 h 121"/>
              <a:gd name="T6" fmla="*/ 0 60000 65536"/>
              <a:gd name="T7" fmla="*/ 0 60000 65536"/>
              <a:gd name="T8" fmla="*/ 0 60000 65536"/>
              <a:gd name="T9" fmla="*/ 0 w 122"/>
              <a:gd name="T10" fmla="*/ 0 h 121"/>
              <a:gd name="T11" fmla="*/ 122 w 122"/>
              <a:gd name="T12" fmla="*/ 121 h 1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" h="121">
                <a:moveTo>
                  <a:pt x="0" y="121"/>
                </a:moveTo>
                <a:lnTo>
                  <a:pt x="62" y="0"/>
                </a:lnTo>
                <a:lnTo>
                  <a:pt x="122" y="121"/>
                </a:lnTo>
              </a:path>
            </a:pathLst>
          </a:custGeom>
          <a:noFill/>
          <a:ln w="158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74" name="Line 29"/>
          <p:cNvSpPr>
            <a:spLocks noChangeShapeType="1"/>
          </p:cNvSpPr>
          <p:nvPr/>
        </p:nvSpPr>
        <p:spPr bwMode="auto">
          <a:xfrm flipV="1">
            <a:off x="8831264" y="1814514"/>
            <a:ext cx="1587" cy="244475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75" name="Line 34"/>
          <p:cNvSpPr>
            <a:spLocks noChangeShapeType="1"/>
          </p:cNvSpPr>
          <p:nvPr/>
        </p:nvSpPr>
        <p:spPr bwMode="auto">
          <a:xfrm flipV="1">
            <a:off x="8394700" y="1379538"/>
            <a:ext cx="96838" cy="95250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176" name="Rectangle 35"/>
          <p:cNvSpPr>
            <a:spLocks noChangeArrowheads="1"/>
          </p:cNvSpPr>
          <p:nvPr/>
        </p:nvSpPr>
        <p:spPr bwMode="auto">
          <a:xfrm>
            <a:off x="8399463" y="1465263"/>
            <a:ext cx="89768" cy="2154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4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s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6177" name="Line 36"/>
          <p:cNvSpPr>
            <a:spLocks noChangeShapeType="1"/>
          </p:cNvSpPr>
          <p:nvPr/>
        </p:nvSpPr>
        <p:spPr bwMode="auto">
          <a:xfrm>
            <a:off x="8248650" y="1427164"/>
            <a:ext cx="388938" cy="3175"/>
          </a:xfrm>
          <a:prstGeom prst="line">
            <a:avLst/>
          </a:prstGeom>
          <a:noFill/>
          <a:ln w="158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46178" name="直線箭頭接點 2"/>
          <p:cNvCxnSpPr>
            <a:cxnSpLocks noChangeShapeType="1"/>
            <a:endCxn id="46104" idx="0"/>
          </p:cNvCxnSpPr>
          <p:nvPr/>
        </p:nvCxnSpPr>
        <p:spPr bwMode="auto">
          <a:xfrm flipH="1">
            <a:off x="4716463" y="1719263"/>
            <a:ext cx="3771900" cy="1382712"/>
          </a:xfrm>
          <a:prstGeom prst="straightConnector1">
            <a:avLst/>
          </a:prstGeom>
          <a:noFill/>
          <a:ln w="9525">
            <a:solidFill>
              <a:srgbClr val="FF6600"/>
            </a:solidFill>
            <a:prstDash val="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文字方塊 99"/>
          <p:cNvSpPr txBox="1"/>
          <p:nvPr/>
        </p:nvSpPr>
        <p:spPr>
          <a:xfrm>
            <a:off x="2097207" y="55136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18257" y="5761495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大部分時間就像</a:t>
            </a:r>
            <a:r>
              <a:rPr lang="en-US" altLang="zh-TW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counter</a:t>
            </a:r>
            <a:r>
              <a:rPr lang="zh-TW" altLang="en-US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，直接加一</a:t>
            </a:r>
            <a:endParaRPr lang="en-US" altLang="zh-TW" sz="2000" dirty="0">
              <a:solidFill>
                <a:srgbClr val="4F6228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</a:pPr>
            <a:r>
              <a:rPr lang="zh-TW" altLang="en-US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少部分時間</a:t>
            </a:r>
            <a:r>
              <a:rPr lang="en-US" altLang="zh-TW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load</a:t>
            </a:r>
            <a:r>
              <a:rPr lang="zh-TW" altLang="en-US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新值，</a:t>
            </a:r>
            <a:r>
              <a:rPr lang="en-US" altLang="zh-TW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branch</a:t>
            </a:r>
            <a:r>
              <a:rPr lang="zh-TW" altLang="en-US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到較遠的</a:t>
            </a:r>
            <a:r>
              <a:rPr lang="en-US" altLang="zh-TW" sz="2000" dirty="0">
                <a:solidFill>
                  <a:srgbClr val="4F6228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state</a:t>
            </a: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2097207" y="4869994"/>
            <a:ext cx="1180982" cy="1367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87489" y="2058989"/>
            <a:ext cx="4329650" cy="20460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 flipV="1">
            <a:off x="1271464" y="3158669"/>
            <a:ext cx="1019300" cy="260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492965" y="4135436"/>
            <a:ext cx="4329650" cy="977011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55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Branching Logic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Branch logic selects between </a:t>
            </a:r>
            <a:r>
              <a:rPr lang="en-US" altLang="zh-TW" dirty="0">
                <a:solidFill>
                  <a:srgbClr val="FF0000"/>
                </a:solidFill>
                <a:latin typeface="Symbol" panose="05050102010706020507" pitchFamily="18" charset="2"/>
                <a:ea typeface="MS PGothic" panose="020B0600070205080204" pitchFamily="34" charset="-128"/>
              </a:rPr>
              <a:t>m</a:t>
            </a: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PC+1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 and 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branch_target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, depending on  input and </a:t>
            </a:r>
            <a:r>
              <a:rPr lang="en-US" altLang="zh-TW" dirty="0" err="1">
                <a:latin typeface="Arial" panose="020B0604020202020204" pitchFamily="34" charset="0"/>
                <a:ea typeface="MS PGothic" panose="020B0600070205080204" pitchFamily="34" charset="-128"/>
              </a:rPr>
              <a:t>branch_instruction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Instructions are of the form branch </a:t>
            </a:r>
            <a:r>
              <a:rPr lang="en-US" altLang="zh-TW" i="1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if f(inputs)</a:t>
            </a:r>
          </a:p>
          <a:p>
            <a:pPr lvl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For example </a:t>
            </a:r>
            <a:r>
              <a:rPr lang="en-US" altLang="zh-TW" i="1" dirty="0">
                <a:latin typeface="Arial" panose="020B0604020202020204" pitchFamily="34" charset="0"/>
                <a:ea typeface="MS PGothic" panose="020B0600070205080204" pitchFamily="34" charset="-128"/>
              </a:rPr>
              <a:t>branch if </a:t>
            </a:r>
            <a:r>
              <a:rPr lang="en-US" altLang="zh-TW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car_ew</a:t>
            </a:r>
            <a:r>
              <a:rPr lang="en-US" altLang="zh-TW" i="1" dirty="0">
                <a:latin typeface="Arial" panose="020B0604020202020204" pitchFamily="34" charset="0"/>
                <a:ea typeface="MS PGothic" panose="020B0600070205080204" pitchFamily="34" charset="-128"/>
              </a:rPr>
              <a:t> or branch if not </a:t>
            </a:r>
            <a:r>
              <a:rPr lang="en-US" altLang="zh-TW" i="1" dirty="0" err="1">
                <a:latin typeface="Arial" panose="020B0604020202020204" pitchFamily="34" charset="0"/>
                <a:ea typeface="MS PGothic" panose="020B0600070205080204" pitchFamily="34" charset="-128"/>
              </a:rPr>
              <a:t>car_ew</a:t>
            </a:r>
            <a:r>
              <a:rPr lang="en-US" altLang="zh-TW" dirty="0">
                <a:latin typeface="Arial" panose="020B0604020202020204" pitchFamily="34" charset="0"/>
                <a:ea typeface="MS PGothic" panose="020B0600070205080204" pitchFamily="34" charset="-128"/>
              </a:rPr>
              <a:t>.</a:t>
            </a:r>
          </a:p>
          <a:p>
            <a:endParaRPr lang="zh-TW" altLang="en-US" dirty="0"/>
          </a:p>
        </p:txBody>
      </p:sp>
      <p:sp>
        <p:nvSpPr>
          <p:cNvPr id="4812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006850"/>
            <a:ext cx="10141791" cy="168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3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Branch Microinstructions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Define several instructions for traffic light control:</a:t>
            </a:r>
            <a:endParaRPr kumimoji="1" lang="zh-TW" altLang="en-US" dirty="0"/>
          </a:p>
        </p:txBody>
      </p:sp>
      <p:graphicFrame>
        <p:nvGraphicFramePr>
          <p:cNvPr id="967723" name="Group 43"/>
          <p:cNvGraphicFramePr>
            <a:graphicFrameLocks noGrp="1"/>
          </p:cNvGraphicFramePr>
          <p:nvPr/>
        </p:nvGraphicFramePr>
        <p:xfrm>
          <a:off x="2743200" y="1981201"/>
          <a:ext cx="6629400" cy="3675065"/>
        </p:xfrm>
        <a:graphic>
          <a:graphicData uri="http://schemas.openxmlformats.org/drawingml/2006/table">
            <a:tbl>
              <a:tblPr/>
              <a:tblGrid>
                <a:gridCol w="1163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Opcode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Encoding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Description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NOP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 branch – always go to next instruction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Always branch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brlt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Branch when left-turn car is detected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brnlt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101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Branch if no left-turn car is detected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4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brew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010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Branch when east-west car is detected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brnew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110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SzPct val="100000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Branch if no east-west car is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dected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1556980" y="5777664"/>
            <a:ext cx="553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branch = (</a:t>
            </a:r>
            <a:r>
              <a:rPr lang="en-US" altLang="zh-TW" dirty="0" err="1"/>
              <a:t>brinst</a:t>
            </a:r>
            <a:r>
              <a:rPr lang="en-US" altLang="zh-TW" dirty="0"/>
              <a:t>[0] &amp; in[0] | </a:t>
            </a:r>
            <a:r>
              <a:rPr lang="en-US" altLang="zh-TW" dirty="0" err="1"/>
              <a:t>brinst</a:t>
            </a:r>
            <a:r>
              <a:rPr lang="en-US" altLang="zh-TW" dirty="0"/>
              <a:t>[1] &amp; in[1]) ^ </a:t>
            </a:r>
            <a:r>
              <a:rPr lang="en-US" altLang="zh-TW" dirty="0" err="1"/>
              <a:t>brinst</a:t>
            </a:r>
            <a:r>
              <a:rPr lang="en-US" altLang="zh-TW" dirty="0"/>
              <a:t>[2] ;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92" y="506171"/>
            <a:ext cx="4809665" cy="80079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522" y="2348880"/>
            <a:ext cx="2341009" cy="234100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9480376" y="5013176"/>
            <a:ext cx="256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用之前有</a:t>
            </a:r>
            <a:r>
              <a:rPr lang="en-US" altLang="zh-TW" dirty="0"/>
              <a:t>left turn</a:t>
            </a:r>
            <a:r>
              <a:rPr lang="zh-TW" altLang="en-US" dirty="0"/>
              <a:t>的例子</a:t>
            </a:r>
            <a:endParaRPr lang="en-US" altLang="zh-TW" dirty="0"/>
          </a:p>
          <a:p>
            <a:r>
              <a:rPr lang="zh-TW" altLang="en-US" dirty="0"/>
              <a:t>只考慮車況</a:t>
            </a:r>
          </a:p>
        </p:txBody>
      </p:sp>
      <p:sp>
        <p:nvSpPr>
          <p:cNvPr id="3" name="矩形 2"/>
          <p:cNvSpPr/>
          <p:nvPr/>
        </p:nvSpPr>
        <p:spPr>
          <a:xfrm>
            <a:off x="4511824" y="3717032"/>
            <a:ext cx="144016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378280" y="4731826"/>
            <a:ext cx="133544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251306" y="2564426"/>
            <a:ext cx="144016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608168" y="57820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/>
              <a:t>Brinst</a:t>
            </a:r>
            <a:r>
              <a:rPr lang="en-US" altLang="zh-TW" dirty="0"/>
              <a:t>[2]: decide to branch or not</a:t>
            </a:r>
          </a:p>
          <a:p>
            <a:r>
              <a:rPr lang="en-US" altLang="zh-TW" dirty="0" err="1"/>
              <a:t>Brinst</a:t>
            </a:r>
            <a:r>
              <a:rPr lang="en-US" altLang="zh-TW" dirty="0"/>
              <a:t>[1]: east-west car</a:t>
            </a:r>
          </a:p>
          <a:p>
            <a:r>
              <a:rPr lang="en-US" altLang="zh-TW" dirty="0" err="1"/>
              <a:t>Brinst</a:t>
            </a:r>
            <a:r>
              <a:rPr lang="en-US" altLang="zh-TW" dirty="0"/>
              <a:t>[0]: left-turn car</a:t>
            </a:r>
          </a:p>
        </p:txBody>
      </p:sp>
      <p:sp>
        <p:nvSpPr>
          <p:cNvPr id="13" name="矩形 12"/>
          <p:cNvSpPr/>
          <p:nvPr/>
        </p:nvSpPr>
        <p:spPr>
          <a:xfrm>
            <a:off x="7089648" y="386924"/>
            <a:ext cx="1166592" cy="792088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25177" y="6336023"/>
            <a:ext cx="2909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Other encodings are possible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18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/>
      <p:bldP spid="10" grpId="0"/>
      <p:bldP spid="3" grpId="0" animBg="1"/>
      <p:bldP spid="11" grpId="0" animBg="1"/>
      <p:bldP spid="12" grpId="0" animBg="1"/>
      <p:bldP spid="4" grpId="0"/>
      <p:bldP spid="13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Microcode Of Traffic-Light Controller With Branches</a:t>
            </a:r>
          </a:p>
        </p:txBody>
      </p:sp>
      <p:grpSp>
        <p:nvGrpSpPr>
          <p:cNvPr id="52227" name="Group 3"/>
          <p:cNvGrpSpPr>
            <a:grpSpLocks noChangeAspect="1"/>
          </p:cNvGrpSpPr>
          <p:nvPr/>
        </p:nvGrpSpPr>
        <p:grpSpPr bwMode="auto">
          <a:xfrm>
            <a:off x="4738687" y="1902362"/>
            <a:ext cx="6575425" cy="3413125"/>
            <a:chOff x="672" y="1248"/>
            <a:chExt cx="4142" cy="2150"/>
          </a:xfrm>
        </p:grpSpPr>
        <p:sp>
          <p:nvSpPr>
            <p:cNvPr id="522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2" y="1248"/>
              <a:ext cx="4128" cy="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715" y="126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State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54" y="1262"/>
              <a:ext cx="3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Addr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1750" y="1262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Inst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2332" y="1262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Target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2942" y="1262"/>
              <a:ext cx="5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Output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715" y="1508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254" y="150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750" y="1508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332" y="1508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942" y="1508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935" y="1508"/>
              <a:ext cx="6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715" y="1741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54" y="1741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750" y="1741"/>
              <a:ext cx="4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brnew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332" y="1741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942" y="1741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935" y="1741"/>
              <a:ext cx="6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ns</a:t>
              </a:r>
              <a:endParaRPr lang="en-US" altLang="zh-TW" b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715" y="1974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254" y="1974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1750" y="1974"/>
              <a:ext cx="2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nop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942" y="1974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935" y="1974"/>
              <a:ext cx="7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715" y="2206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1254" y="2206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1750" y="2206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332" y="2206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2942" y="2206"/>
              <a:ext cx="8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001001100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3935" y="2206"/>
              <a:ext cx="7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715" y="2439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ew3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1254" y="2439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1750" y="2439"/>
              <a:ext cx="1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2332" y="2439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2942" y="2439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001001010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3935" y="2439"/>
              <a:ext cx="7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715" y="2672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1254" y="2672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750" y="2672"/>
              <a:ext cx="2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nop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2942" y="2672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935" y="2672"/>
              <a:ext cx="7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ns</a:t>
              </a:r>
              <a:endParaRPr lang="en-US" altLang="zh-TW" b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715" y="290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1254" y="2905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750" y="2905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2332" y="290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2942" y="2905"/>
              <a:ext cx="8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001100001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3" name="Rectangle 49"/>
            <p:cNvSpPr>
              <a:spLocks noChangeArrowheads="1"/>
            </p:cNvSpPr>
            <p:nvPr/>
          </p:nvSpPr>
          <p:spPr bwMode="auto">
            <a:xfrm>
              <a:off x="3935" y="2905"/>
              <a:ext cx="5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715" y="3138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lt3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1254" y="3138"/>
              <a:ext cx="3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6" name="Rectangle 52"/>
            <p:cNvSpPr>
              <a:spLocks noChangeArrowheads="1"/>
            </p:cNvSpPr>
            <p:nvPr/>
          </p:nvSpPr>
          <p:spPr bwMode="auto">
            <a:xfrm>
              <a:off x="1750" y="3138"/>
              <a:ext cx="1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2332" y="3138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2942" y="3138"/>
              <a:ext cx="8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001010001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>
              <a:off x="3935" y="313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80" name="Line 56"/>
            <p:cNvSpPr>
              <a:spLocks noChangeShapeType="1"/>
            </p:cNvSpPr>
            <p:nvPr/>
          </p:nvSpPr>
          <p:spPr bwMode="auto">
            <a:xfrm>
              <a:off x="672" y="1248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672" y="1248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2" name="Rectangle 58"/>
            <p:cNvSpPr>
              <a:spLocks noChangeArrowheads="1"/>
            </p:cNvSpPr>
            <p:nvPr/>
          </p:nvSpPr>
          <p:spPr bwMode="auto">
            <a:xfrm>
              <a:off x="1708" y="1248"/>
              <a:ext cx="14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3" name="Line 59"/>
            <p:cNvSpPr>
              <a:spLocks noChangeShapeType="1"/>
            </p:cNvSpPr>
            <p:nvPr/>
          </p:nvSpPr>
          <p:spPr bwMode="auto">
            <a:xfrm>
              <a:off x="1722" y="1248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4" name="Rectangle 60"/>
            <p:cNvSpPr>
              <a:spLocks noChangeArrowheads="1"/>
            </p:cNvSpPr>
            <p:nvPr/>
          </p:nvSpPr>
          <p:spPr bwMode="auto">
            <a:xfrm>
              <a:off x="1722" y="1248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5" name="Rectangle 61"/>
            <p:cNvSpPr>
              <a:spLocks noChangeArrowheads="1"/>
            </p:cNvSpPr>
            <p:nvPr/>
          </p:nvSpPr>
          <p:spPr bwMode="auto">
            <a:xfrm>
              <a:off x="2899" y="1248"/>
              <a:ext cx="14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6" name="Line 62"/>
            <p:cNvSpPr>
              <a:spLocks noChangeShapeType="1"/>
            </p:cNvSpPr>
            <p:nvPr/>
          </p:nvSpPr>
          <p:spPr bwMode="auto">
            <a:xfrm>
              <a:off x="672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7" name="Rectangle 63"/>
            <p:cNvSpPr>
              <a:spLocks noChangeArrowheads="1"/>
            </p:cNvSpPr>
            <p:nvPr/>
          </p:nvSpPr>
          <p:spPr bwMode="auto">
            <a:xfrm>
              <a:off x="672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8" name="Line 64"/>
            <p:cNvSpPr>
              <a:spLocks noChangeShapeType="1"/>
            </p:cNvSpPr>
            <p:nvPr/>
          </p:nvSpPr>
          <p:spPr bwMode="auto">
            <a:xfrm>
              <a:off x="1211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9" name="Rectangle 65"/>
            <p:cNvSpPr>
              <a:spLocks noChangeArrowheads="1"/>
            </p:cNvSpPr>
            <p:nvPr/>
          </p:nvSpPr>
          <p:spPr bwMode="auto">
            <a:xfrm>
              <a:off x="1211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0" name="Line 66"/>
            <p:cNvSpPr>
              <a:spLocks noChangeShapeType="1"/>
            </p:cNvSpPr>
            <p:nvPr/>
          </p:nvSpPr>
          <p:spPr bwMode="auto">
            <a:xfrm>
              <a:off x="2289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2289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2" name="Line 68"/>
            <p:cNvSpPr>
              <a:spLocks noChangeShapeType="1"/>
            </p:cNvSpPr>
            <p:nvPr/>
          </p:nvSpPr>
          <p:spPr bwMode="auto">
            <a:xfrm>
              <a:off x="3892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3" name="Rectangle 69"/>
            <p:cNvSpPr>
              <a:spLocks noChangeArrowheads="1"/>
            </p:cNvSpPr>
            <p:nvPr/>
          </p:nvSpPr>
          <p:spPr bwMode="auto">
            <a:xfrm>
              <a:off x="3892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4" name="Rectangle 70"/>
            <p:cNvSpPr>
              <a:spLocks noChangeArrowheads="1"/>
            </p:cNvSpPr>
            <p:nvPr/>
          </p:nvSpPr>
          <p:spPr bwMode="auto">
            <a:xfrm>
              <a:off x="672" y="1481"/>
              <a:ext cx="41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5" name="Line 71"/>
            <p:cNvSpPr>
              <a:spLocks noChangeShapeType="1"/>
            </p:cNvSpPr>
            <p:nvPr/>
          </p:nvSpPr>
          <p:spPr bwMode="auto">
            <a:xfrm>
              <a:off x="4786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4786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>
              <a:off x="672" y="1727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672" y="1727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>
              <a:off x="1722" y="1727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1722" y="1727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1" name="Line 77"/>
            <p:cNvSpPr>
              <a:spLocks noChangeShapeType="1"/>
            </p:cNvSpPr>
            <p:nvPr/>
          </p:nvSpPr>
          <p:spPr bwMode="auto">
            <a:xfrm>
              <a:off x="672" y="1960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672" y="1960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3" name="Line 79"/>
            <p:cNvSpPr>
              <a:spLocks noChangeShapeType="1"/>
            </p:cNvSpPr>
            <p:nvPr/>
          </p:nvSpPr>
          <p:spPr bwMode="auto">
            <a:xfrm>
              <a:off x="1722" y="1960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1722" y="1960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>
              <a:off x="672" y="2193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672" y="2193"/>
              <a:ext cx="102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7" name="Line 83"/>
            <p:cNvSpPr>
              <a:spLocks noChangeShapeType="1"/>
            </p:cNvSpPr>
            <p:nvPr/>
          </p:nvSpPr>
          <p:spPr bwMode="auto">
            <a:xfrm>
              <a:off x="1722" y="2193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1722" y="2193"/>
              <a:ext cx="1163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9" name="Line 85"/>
            <p:cNvSpPr>
              <a:spLocks noChangeShapeType="1"/>
            </p:cNvSpPr>
            <p:nvPr/>
          </p:nvSpPr>
          <p:spPr bwMode="auto">
            <a:xfrm>
              <a:off x="672" y="2426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672" y="2426"/>
              <a:ext cx="102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>
              <a:off x="1722" y="2426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1722" y="2426"/>
              <a:ext cx="1163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3" name="Line 89"/>
            <p:cNvSpPr>
              <a:spLocks noChangeShapeType="1"/>
            </p:cNvSpPr>
            <p:nvPr/>
          </p:nvSpPr>
          <p:spPr bwMode="auto">
            <a:xfrm>
              <a:off x="672" y="2658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4" name="Rectangle 90"/>
            <p:cNvSpPr>
              <a:spLocks noChangeArrowheads="1"/>
            </p:cNvSpPr>
            <p:nvPr/>
          </p:nvSpPr>
          <p:spPr bwMode="auto">
            <a:xfrm>
              <a:off x="672" y="2658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>
              <a:off x="1722" y="2658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6" name="Rectangle 92"/>
            <p:cNvSpPr>
              <a:spLocks noChangeArrowheads="1"/>
            </p:cNvSpPr>
            <p:nvPr/>
          </p:nvSpPr>
          <p:spPr bwMode="auto">
            <a:xfrm>
              <a:off x="1722" y="2658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7" name="Line 93"/>
            <p:cNvSpPr>
              <a:spLocks noChangeShapeType="1"/>
            </p:cNvSpPr>
            <p:nvPr/>
          </p:nvSpPr>
          <p:spPr bwMode="auto">
            <a:xfrm>
              <a:off x="672" y="2891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8" name="Rectangle 94"/>
            <p:cNvSpPr>
              <a:spLocks noChangeArrowheads="1"/>
            </p:cNvSpPr>
            <p:nvPr/>
          </p:nvSpPr>
          <p:spPr bwMode="auto">
            <a:xfrm>
              <a:off x="672" y="2891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>
              <a:off x="1722" y="2891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0" name="Rectangle 96"/>
            <p:cNvSpPr>
              <a:spLocks noChangeArrowheads="1"/>
            </p:cNvSpPr>
            <p:nvPr/>
          </p:nvSpPr>
          <p:spPr bwMode="auto">
            <a:xfrm>
              <a:off x="1722" y="2891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>
              <a:off x="672" y="3124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2" name="Rectangle 98"/>
            <p:cNvSpPr>
              <a:spLocks noChangeArrowheads="1"/>
            </p:cNvSpPr>
            <p:nvPr/>
          </p:nvSpPr>
          <p:spPr bwMode="auto">
            <a:xfrm>
              <a:off x="672" y="3124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3" name="Line 99"/>
            <p:cNvSpPr>
              <a:spLocks noChangeShapeType="1"/>
            </p:cNvSpPr>
            <p:nvPr/>
          </p:nvSpPr>
          <p:spPr bwMode="auto">
            <a:xfrm>
              <a:off x="1722" y="3124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4" name="Rectangle 100"/>
            <p:cNvSpPr>
              <a:spLocks noChangeArrowheads="1"/>
            </p:cNvSpPr>
            <p:nvPr/>
          </p:nvSpPr>
          <p:spPr bwMode="auto">
            <a:xfrm>
              <a:off x="1722" y="3124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5" name="Line 101"/>
            <p:cNvSpPr>
              <a:spLocks noChangeShapeType="1"/>
            </p:cNvSpPr>
            <p:nvPr/>
          </p:nvSpPr>
          <p:spPr bwMode="auto">
            <a:xfrm>
              <a:off x="672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672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1211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1211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1693" y="1248"/>
              <a:ext cx="29" cy="21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2289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2289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2" name="Rectangle 108"/>
            <p:cNvSpPr>
              <a:spLocks noChangeArrowheads="1"/>
            </p:cNvSpPr>
            <p:nvPr/>
          </p:nvSpPr>
          <p:spPr bwMode="auto">
            <a:xfrm>
              <a:off x="2885" y="1248"/>
              <a:ext cx="28" cy="21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3" name="Line 109"/>
            <p:cNvSpPr>
              <a:spLocks noChangeShapeType="1"/>
            </p:cNvSpPr>
            <p:nvPr/>
          </p:nvSpPr>
          <p:spPr bwMode="auto">
            <a:xfrm>
              <a:off x="3892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3892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672" y="3357"/>
              <a:ext cx="41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6" name="Line 112"/>
            <p:cNvSpPr>
              <a:spLocks noChangeShapeType="1"/>
            </p:cNvSpPr>
            <p:nvPr/>
          </p:nvSpPr>
          <p:spPr bwMode="auto">
            <a:xfrm>
              <a:off x="4786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7" name="Rectangle 113"/>
            <p:cNvSpPr>
              <a:spLocks noChangeArrowheads="1"/>
            </p:cNvSpPr>
            <p:nvPr/>
          </p:nvSpPr>
          <p:spPr bwMode="auto">
            <a:xfrm>
              <a:off x="4786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8" name="Line 114"/>
            <p:cNvSpPr>
              <a:spLocks noChangeShapeType="1"/>
            </p:cNvSpPr>
            <p:nvPr/>
          </p:nvSpPr>
          <p:spPr bwMode="auto">
            <a:xfrm>
              <a:off x="672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672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0" name="Line 116"/>
            <p:cNvSpPr>
              <a:spLocks noChangeShapeType="1"/>
            </p:cNvSpPr>
            <p:nvPr/>
          </p:nvSpPr>
          <p:spPr bwMode="auto">
            <a:xfrm>
              <a:off x="1211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1" name="Rectangle 117"/>
            <p:cNvSpPr>
              <a:spLocks noChangeArrowheads="1"/>
            </p:cNvSpPr>
            <p:nvPr/>
          </p:nvSpPr>
          <p:spPr bwMode="auto">
            <a:xfrm>
              <a:off x="1211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1708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1708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2289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2289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2899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2899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8" name="Line 124"/>
            <p:cNvSpPr>
              <a:spLocks noChangeShapeType="1"/>
            </p:cNvSpPr>
            <p:nvPr/>
          </p:nvSpPr>
          <p:spPr bwMode="auto">
            <a:xfrm>
              <a:off x="3892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3892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0" name="Line 126"/>
            <p:cNvSpPr>
              <a:spLocks noChangeShapeType="1"/>
            </p:cNvSpPr>
            <p:nvPr/>
          </p:nvSpPr>
          <p:spPr bwMode="auto">
            <a:xfrm>
              <a:off x="4786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1" name="Rectangle 127"/>
            <p:cNvSpPr>
              <a:spLocks noChangeArrowheads="1"/>
            </p:cNvSpPr>
            <p:nvPr/>
          </p:nvSpPr>
          <p:spPr bwMode="auto">
            <a:xfrm>
              <a:off x="4786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2" name="Line 128"/>
            <p:cNvSpPr>
              <a:spLocks noChangeShapeType="1"/>
            </p:cNvSpPr>
            <p:nvPr/>
          </p:nvSpPr>
          <p:spPr bwMode="auto">
            <a:xfrm>
              <a:off x="2913" y="1248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3" name="Rectangle 129"/>
            <p:cNvSpPr>
              <a:spLocks noChangeArrowheads="1"/>
            </p:cNvSpPr>
            <p:nvPr/>
          </p:nvSpPr>
          <p:spPr bwMode="auto">
            <a:xfrm>
              <a:off x="2913" y="1248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>
              <a:off x="4800" y="149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5" name="Rectangle 131"/>
            <p:cNvSpPr>
              <a:spLocks noChangeArrowheads="1"/>
            </p:cNvSpPr>
            <p:nvPr/>
          </p:nvSpPr>
          <p:spPr bwMode="auto">
            <a:xfrm>
              <a:off x="4800" y="149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>
              <a:off x="2913" y="1727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7" name="Rectangle 133"/>
            <p:cNvSpPr>
              <a:spLocks noChangeArrowheads="1"/>
            </p:cNvSpPr>
            <p:nvPr/>
          </p:nvSpPr>
          <p:spPr bwMode="auto">
            <a:xfrm>
              <a:off x="2913" y="1727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2913" y="1960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9" name="Rectangle 135"/>
            <p:cNvSpPr>
              <a:spLocks noChangeArrowheads="1"/>
            </p:cNvSpPr>
            <p:nvPr/>
          </p:nvSpPr>
          <p:spPr bwMode="auto">
            <a:xfrm>
              <a:off x="2913" y="1960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0" name="Line 136"/>
            <p:cNvSpPr>
              <a:spLocks noChangeShapeType="1"/>
            </p:cNvSpPr>
            <p:nvPr/>
          </p:nvSpPr>
          <p:spPr bwMode="auto">
            <a:xfrm>
              <a:off x="2913" y="2193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2913" y="2193"/>
              <a:ext cx="190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2" name="Line 138"/>
            <p:cNvSpPr>
              <a:spLocks noChangeShapeType="1"/>
            </p:cNvSpPr>
            <p:nvPr/>
          </p:nvSpPr>
          <p:spPr bwMode="auto">
            <a:xfrm>
              <a:off x="2913" y="2426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3" name="Rectangle 139"/>
            <p:cNvSpPr>
              <a:spLocks noChangeArrowheads="1"/>
            </p:cNvSpPr>
            <p:nvPr/>
          </p:nvSpPr>
          <p:spPr bwMode="auto">
            <a:xfrm>
              <a:off x="2913" y="2426"/>
              <a:ext cx="190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4" name="Line 140"/>
            <p:cNvSpPr>
              <a:spLocks noChangeShapeType="1"/>
            </p:cNvSpPr>
            <p:nvPr/>
          </p:nvSpPr>
          <p:spPr bwMode="auto">
            <a:xfrm>
              <a:off x="2913" y="2658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5" name="Rectangle 141"/>
            <p:cNvSpPr>
              <a:spLocks noChangeArrowheads="1"/>
            </p:cNvSpPr>
            <p:nvPr/>
          </p:nvSpPr>
          <p:spPr bwMode="auto">
            <a:xfrm>
              <a:off x="2913" y="2658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6" name="Line 142"/>
            <p:cNvSpPr>
              <a:spLocks noChangeShapeType="1"/>
            </p:cNvSpPr>
            <p:nvPr/>
          </p:nvSpPr>
          <p:spPr bwMode="auto">
            <a:xfrm>
              <a:off x="2913" y="2891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7" name="Rectangle 143"/>
            <p:cNvSpPr>
              <a:spLocks noChangeArrowheads="1"/>
            </p:cNvSpPr>
            <p:nvPr/>
          </p:nvSpPr>
          <p:spPr bwMode="auto">
            <a:xfrm>
              <a:off x="2913" y="2891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8" name="Line 144"/>
            <p:cNvSpPr>
              <a:spLocks noChangeShapeType="1"/>
            </p:cNvSpPr>
            <p:nvPr/>
          </p:nvSpPr>
          <p:spPr bwMode="auto">
            <a:xfrm>
              <a:off x="2913" y="3124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9" name="Rectangle 145"/>
            <p:cNvSpPr>
              <a:spLocks noChangeArrowheads="1"/>
            </p:cNvSpPr>
            <p:nvPr/>
          </p:nvSpPr>
          <p:spPr bwMode="auto">
            <a:xfrm>
              <a:off x="2913" y="3124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70" name="Line 146"/>
            <p:cNvSpPr>
              <a:spLocks noChangeShapeType="1"/>
            </p:cNvSpPr>
            <p:nvPr/>
          </p:nvSpPr>
          <p:spPr bwMode="auto">
            <a:xfrm>
              <a:off x="4800" y="337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1" name="Rectangle 147"/>
            <p:cNvSpPr>
              <a:spLocks noChangeArrowheads="1"/>
            </p:cNvSpPr>
            <p:nvPr/>
          </p:nvSpPr>
          <p:spPr bwMode="auto">
            <a:xfrm>
              <a:off x="4800" y="3370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0" y="1761242"/>
            <a:ext cx="3532020" cy="35320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53632" y="5655400"/>
            <a:ext cx="34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每個</a:t>
            </a:r>
            <a:r>
              <a:rPr lang="en-US" altLang="zh-TW" dirty="0"/>
              <a:t>state</a:t>
            </a:r>
            <a:r>
              <a:rPr lang="zh-TW" altLang="en-US" dirty="0"/>
              <a:t>預設繞回自己有畫出來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968019" y="2624189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3-way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3792" y="5373216"/>
            <a:ext cx="7842853" cy="120032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3-way: </a:t>
            </a:r>
            <a:r>
              <a:rPr lang="zh-TW" altLang="en-US" dirty="0"/>
              <a:t>因為每個</a:t>
            </a:r>
            <a:r>
              <a:rPr lang="en-US" altLang="zh-TW" dirty="0"/>
              <a:t>branch</a:t>
            </a:r>
            <a:r>
              <a:rPr lang="zh-TW" altLang="en-US" dirty="0"/>
              <a:t>只能跳往一個方向</a:t>
            </a:r>
            <a:r>
              <a:rPr lang="en-US" altLang="zh-TW" dirty="0"/>
              <a:t>(</a:t>
            </a:r>
            <a:r>
              <a:rPr lang="zh-TW" altLang="en-US" dirty="0"/>
              <a:t>預設往下一個</a:t>
            </a:r>
            <a:r>
              <a:rPr lang="en-US" altLang="zh-TW" dirty="0"/>
              <a:t>)</a:t>
            </a:r>
            <a:r>
              <a:rPr lang="zh-TW" altLang="en-US" dirty="0"/>
              <a:t>，</a:t>
            </a:r>
            <a:r>
              <a:rPr lang="en-US" altLang="zh-TW" dirty="0"/>
              <a:t>3-way</a:t>
            </a:r>
            <a:r>
              <a:rPr lang="zh-TW" altLang="en-US" dirty="0"/>
              <a:t>要</a:t>
            </a:r>
            <a:endParaRPr lang="en-US" altLang="zh-TW" dirty="0"/>
          </a:p>
          <a:p>
            <a:r>
              <a:rPr lang="zh-TW" altLang="en-US" dirty="0"/>
              <a:t>用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state (NS1,NS2)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預設往下執行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Ex. </a:t>
            </a:r>
            <a:r>
              <a:rPr lang="zh-TW" altLang="en-US" dirty="0"/>
              <a:t>開始</a:t>
            </a:r>
            <a:r>
              <a:rPr lang="en-US" altLang="zh-TW" dirty="0"/>
              <a:t>nsg1: if </a:t>
            </a:r>
            <a:r>
              <a:rPr lang="en-US" altLang="zh-TW" dirty="0" err="1"/>
              <a:t>lt</a:t>
            </a:r>
            <a:r>
              <a:rPr lang="en-US" altLang="zh-TW" dirty="0"/>
              <a:t>==true, </a:t>
            </a:r>
            <a:r>
              <a:rPr lang="en-US" altLang="zh-TW" dirty="0" err="1"/>
              <a:t>brlt</a:t>
            </a:r>
            <a:r>
              <a:rPr lang="en-US" altLang="zh-TW" dirty="0"/>
              <a:t>, else next </a:t>
            </a:r>
            <a:r>
              <a:rPr lang="en-US" altLang="zh-TW" dirty="0" err="1"/>
              <a:t>inst</a:t>
            </a:r>
            <a:r>
              <a:rPr lang="en-US" altLang="zh-TW" dirty="0"/>
              <a:t>: nsg2</a:t>
            </a:r>
          </a:p>
          <a:p>
            <a:r>
              <a:rPr lang="en-US" altLang="zh-TW" dirty="0"/>
              <a:t>       nsg2: </a:t>
            </a:r>
            <a:r>
              <a:rPr lang="en-US" altLang="zh-TW" dirty="0" err="1"/>
              <a:t>brnew</a:t>
            </a:r>
            <a:r>
              <a:rPr lang="en-US" altLang="zh-TW" dirty="0"/>
              <a:t>: no </a:t>
            </a:r>
            <a:r>
              <a:rPr lang="en-US" altLang="zh-TW" dirty="0" err="1"/>
              <a:t>ew</a:t>
            </a:r>
            <a:r>
              <a:rPr lang="en-US" altLang="zh-TW" dirty="0"/>
              <a:t>. If no </a:t>
            </a:r>
            <a:r>
              <a:rPr lang="en-US" altLang="zh-TW" dirty="0" err="1"/>
              <a:t>ew</a:t>
            </a:r>
            <a:r>
              <a:rPr lang="en-US" altLang="zh-TW" dirty="0"/>
              <a:t> == true, branch to self, nsg1, else next </a:t>
            </a:r>
            <a:r>
              <a:rPr lang="en-US" altLang="zh-TW" dirty="0" err="1"/>
              <a:t>instr</a:t>
            </a:r>
            <a:r>
              <a:rPr lang="en-US" altLang="zh-TW" dirty="0"/>
              <a:t>: ew1</a:t>
            </a:r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1028944" y="2838998"/>
            <a:ext cx="538943" cy="368279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手繪多邊形 155"/>
          <p:cNvSpPr/>
          <p:nvPr/>
        </p:nvSpPr>
        <p:spPr>
          <a:xfrm>
            <a:off x="3148681" y="3738563"/>
            <a:ext cx="587459" cy="392650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 156"/>
          <p:cNvSpPr/>
          <p:nvPr/>
        </p:nvSpPr>
        <p:spPr>
          <a:xfrm>
            <a:off x="3199727" y="1978222"/>
            <a:ext cx="536413" cy="314666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718387" y="2702443"/>
            <a:ext cx="1870869" cy="16496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4029119" y="2334163"/>
            <a:ext cx="2352631" cy="726537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4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58" grpId="0" animBg="1"/>
      <p:bldP spid="15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Microcode Of Traffic-Light Controller With Branches</a:t>
            </a:r>
          </a:p>
        </p:txBody>
      </p:sp>
      <p:grpSp>
        <p:nvGrpSpPr>
          <p:cNvPr id="52227" name="Group 3"/>
          <p:cNvGrpSpPr>
            <a:grpSpLocks noChangeAspect="1"/>
          </p:cNvGrpSpPr>
          <p:nvPr/>
        </p:nvGrpSpPr>
        <p:grpSpPr bwMode="auto">
          <a:xfrm>
            <a:off x="4738687" y="1902362"/>
            <a:ext cx="6575425" cy="3413125"/>
            <a:chOff x="672" y="1248"/>
            <a:chExt cx="4142" cy="2150"/>
          </a:xfrm>
        </p:grpSpPr>
        <p:sp>
          <p:nvSpPr>
            <p:cNvPr id="522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672" y="1248"/>
              <a:ext cx="4128" cy="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715" y="1262"/>
              <a:ext cx="41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State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1254" y="1262"/>
              <a:ext cx="3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Addr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1750" y="1262"/>
              <a:ext cx="28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Inst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2332" y="1262"/>
              <a:ext cx="4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Target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2942" y="1262"/>
              <a:ext cx="5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Output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715" y="1508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1254" y="1508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1750" y="1508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332" y="1508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2942" y="1508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935" y="1508"/>
              <a:ext cx="6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715" y="1741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1254" y="1741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750" y="1741"/>
              <a:ext cx="48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brnew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332" y="1741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2942" y="1741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3935" y="1741"/>
              <a:ext cx="6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ns</a:t>
              </a:r>
              <a:endParaRPr lang="en-US" altLang="zh-TW" b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715" y="1974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1254" y="1974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1750" y="1974"/>
              <a:ext cx="2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nop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2942" y="1974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0" name="Rectangle 26"/>
            <p:cNvSpPr>
              <a:spLocks noChangeArrowheads="1"/>
            </p:cNvSpPr>
            <p:nvPr/>
          </p:nvSpPr>
          <p:spPr bwMode="auto">
            <a:xfrm>
              <a:off x="3935" y="1974"/>
              <a:ext cx="7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1" name="Rectangle 27"/>
            <p:cNvSpPr>
              <a:spLocks noChangeArrowheads="1"/>
            </p:cNvSpPr>
            <p:nvPr/>
          </p:nvSpPr>
          <p:spPr bwMode="auto">
            <a:xfrm>
              <a:off x="715" y="2206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1254" y="2206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3" name="Rectangle 29"/>
            <p:cNvSpPr>
              <a:spLocks noChangeArrowheads="1"/>
            </p:cNvSpPr>
            <p:nvPr/>
          </p:nvSpPr>
          <p:spPr bwMode="auto">
            <a:xfrm>
              <a:off x="1750" y="2206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332" y="2206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>
              <a:off x="2942" y="2206"/>
              <a:ext cx="8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001001100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3935" y="2206"/>
              <a:ext cx="7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>
              <a:off x="715" y="2439"/>
              <a:ext cx="3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ew3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1254" y="2439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59" name="Rectangle 35"/>
            <p:cNvSpPr>
              <a:spLocks noChangeArrowheads="1"/>
            </p:cNvSpPr>
            <p:nvPr/>
          </p:nvSpPr>
          <p:spPr bwMode="auto">
            <a:xfrm>
              <a:off x="1750" y="2439"/>
              <a:ext cx="1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0" name="Rectangle 36"/>
            <p:cNvSpPr>
              <a:spLocks noChangeArrowheads="1"/>
            </p:cNvSpPr>
            <p:nvPr/>
          </p:nvSpPr>
          <p:spPr bwMode="auto">
            <a:xfrm>
              <a:off x="2332" y="2439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2942" y="2439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001001010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2" name="Rectangle 38"/>
            <p:cNvSpPr>
              <a:spLocks noChangeArrowheads="1"/>
            </p:cNvSpPr>
            <p:nvPr/>
          </p:nvSpPr>
          <p:spPr bwMode="auto">
            <a:xfrm>
              <a:off x="3935" y="2439"/>
              <a:ext cx="7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3" name="Rectangle 39"/>
            <p:cNvSpPr>
              <a:spLocks noChangeArrowheads="1"/>
            </p:cNvSpPr>
            <p:nvPr/>
          </p:nvSpPr>
          <p:spPr bwMode="auto">
            <a:xfrm>
              <a:off x="715" y="2672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4" name="Rectangle 40"/>
            <p:cNvSpPr>
              <a:spLocks noChangeArrowheads="1"/>
            </p:cNvSpPr>
            <p:nvPr/>
          </p:nvSpPr>
          <p:spPr bwMode="auto">
            <a:xfrm>
              <a:off x="1254" y="2672"/>
              <a:ext cx="3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5" name="Rectangle 41"/>
            <p:cNvSpPr>
              <a:spLocks noChangeArrowheads="1"/>
            </p:cNvSpPr>
            <p:nvPr/>
          </p:nvSpPr>
          <p:spPr bwMode="auto">
            <a:xfrm>
              <a:off x="1750" y="2672"/>
              <a:ext cx="2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nop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2942" y="2672"/>
              <a:ext cx="8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010001001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935" y="2672"/>
              <a:ext cx="7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 dirty="0">
                  <a:solidFill>
                    <a:srgbClr val="000099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ns</a:t>
              </a:r>
              <a:endParaRPr lang="en-US" altLang="zh-TW" b="0" dirty="0">
                <a:solidFill>
                  <a:srgbClr val="000099"/>
                </a:solidFill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715" y="290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69" name="Rectangle 45"/>
            <p:cNvSpPr>
              <a:spLocks noChangeArrowheads="1"/>
            </p:cNvSpPr>
            <p:nvPr/>
          </p:nvSpPr>
          <p:spPr bwMode="auto">
            <a:xfrm>
              <a:off x="1254" y="2905"/>
              <a:ext cx="3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0" name="Rectangle 46"/>
            <p:cNvSpPr>
              <a:spLocks noChangeArrowheads="1"/>
            </p:cNvSpPr>
            <p:nvPr/>
          </p:nvSpPr>
          <p:spPr bwMode="auto">
            <a:xfrm>
              <a:off x="1750" y="2905"/>
              <a:ext cx="2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>
              <a:off x="2332" y="2905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lt2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2" name="Rectangle 48"/>
            <p:cNvSpPr>
              <a:spLocks noChangeArrowheads="1"/>
            </p:cNvSpPr>
            <p:nvPr/>
          </p:nvSpPr>
          <p:spPr bwMode="auto">
            <a:xfrm>
              <a:off x="2942" y="2905"/>
              <a:ext cx="87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001100001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3" name="Rectangle 49"/>
            <p:cNvSpPr>
              <a:spLocks noChangeArrowheads="1"/>
            </p:cNvSpPr>
            <p:nvPr/>
          </p:nvSpPr>
          <p:spPr bwMode="auto">
            <a:xfrm>
              <a:off x="3935" y="2905"/>
              <a:ext cx="5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green 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4" name="Rectangle 50"/>
            <p:cNvSpPr>
              <a:spLocks noChangeArrowheads="1"/>
            </p:cNvSpPr>
            <p:nvPr/>
          </p:nvSpPr>
          <p:spPr bwMode="auto">
            <a:xfrm>
              <a:off x="715" y="3138"/>
              <a:ext cx="1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lt3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5" name="Rectangle 51"/>
            <p:cNvSpPr>
              <a:spLocks noChangeArrowheads="1"/>
            </p:cNvSpPr>
            <p:nvPr/>
          </p:nvSpPr>
          <p:spPr bwMode="auto">
            <a:xfrm>
              <a:off x="1254" y="3138"/>
              <a:ext cx="3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6" name="Rectangle 52"/>
            <p:cNvSpPr>
              <a:spLocks noChangeArrowheads="1"/>
            </p:cNvSpPr>
            <p:nvPr/>
          </p:nvSpPr>
          <p:spPr bwMode="auto">
            <a:xfrm>
              <a:off x="1750" y="3138"/>
              <a:ext cx="1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br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7" name="Rectangle 53"/>
            <p:cNvSpPr>
              <a:spLocks noChangeArrowheads="1"/>
            </p:cNvSpPr>
            <p:nvPr/>
          </p:nvSpPr>
          <p:spPr bwMode="auto">
            <a:xfrm>
              <a:off x="2332" y="3138"/>
              <a:ext cx="38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nsg1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8" name="Rectangle 54"/>
            <p:cNvSpPr>
              <a:spLocks noChangeArrowheads="1"/>
            </p:cNvSpPr>
            <p:nvPr/>
          </p:nvSpPr>
          <p:spPr bwMode="auto">
            <a:xfrm>
              <a:off x="2942" y="3138"/>
              <a:ext cx="8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001010001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>
              <a:off x="3935" y="3138"/>
              <a:ext cx="6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22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yellow lt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52280" name="Line 56"/>
            <p:cNvSpPr>
              <a:spLocks noChangeShapeType="1"/>
            </p:cNvSpPr>
            <p:nvPr/>
          </p:nvSpPr>
          <p:spPr bwMode="auto">
            <a:xfrm>
              <a:off x="672" y="1248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672" y="1248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2" name="Rectangle 58"/>
            <p:cNvSpPr>
              <a:spLocks noChangeArrowheads="1"/>
            </p:cNvSpPr>
            <p:nvPr/>
          </p:nvSpPr>
          <p:spPr bwMode="auto">
            <a:xfrm>
              <a:off x="1708" y="1248"/>
              <a:ext cx="14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3" name="Line 59"/>
            <p:cNvSpPr>
              <a:spLocks noChangeShapeType="1"/>
            </p:cNvSpPr>
            <p:nvPr/>
          </p:nvSpPr>
          <p:spPr bwMode="auto">
            <a:xfrm>
              <a:off x="1722" y="1248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4" name="Rectangle 60"/>
            <p:cNvSpPr>
              <a:spLocks noChangeArrowheads="1"/>
            </p:cNvSpPr>
            <p:nvPr/>
          </p:nvSpPr>
          <p:spPr bwMode="auto">
            <a:xfrm>
              <a:off x="1722" y="1248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5" name="Rectangle 61"/>
            <p:cNvSpPr>
              <a:spLocks noChangeArrowheads="1"/>
            </p:cNvSpPr>
            <p:nvPr/>
          </p:nvSpPr>
          <p:spPr bwMode="auto">
            <a:xfrm>
              <a:off x="2899" y="1248"/>
              <a:ext cx="14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6" name="Line 62"/>
            <p:cNvSpPr>
              <a:spLocks noChangeShapeType="1"/>
            </p:cNvSpPr>
            <p:nvPr/>
          </p:nvSpPr>
          <p:spPr bwMode="auto">
            <a:xfrm>
              <a:off x="672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7" name="Rectangle 63"/>
            <p:cNvSpPr>
              <a:spLocks noChangeArrowheads="1"/>
            </p:cNvSpPr>
            <p:nvPr/>
          </p:nvSpPr>
          <p:spPr bwMode="auto">
            <a:xfrm>
              <a:off x="672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88" name="Line 64"/>
            <p:cNvSpPr>
              <a:spLocks noChangeShapeType="1"/>
            </p:cNvSpPr>
            <p:nvPr/>
          </p:nvSpPr>
          <p:spPr bwMode="auto">
            <a:xfrm>
              <a:off x="1211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89" name="Rectangle 65"/>
            <p:cNvSpPr>
              <a:spLocks noChangeArrowheads="1"/>
            </p:cNvSpPr>
            <p:nvPr/>
          </p:nvSpPr>
          <p:spPr bwMode="auto">
            <a:xfrm>
              <a:off x="1211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0" name="Line 66"/>
            <p:cNvSpPr>
              <a:spLocks noChangeShapeType="1"/>
            </p:cNvSpPr>
            <p:nvPr/>
          </p:nvSpPr>
          <p:spPr bwMode="auto">
            <a:xfrm>
              <a:off x="2289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2289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2" name="Line 68"/>
            <p:cNvSpPr>
              <a:spLocks noChangeShapeType="1"/>
            </p:cNvSpPr>
            <p:nvPr/>
          </p:nvSpPr>
          <p:spPr bwMode="auto">
            <a:xfrm>
              <a:off x="3892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3" name="Rectangle 69"/>
            <p:cNvSpPr>
              <a:spLocks noChangeArrowheads="1"/>
            </p:cNvSpPr>
            <p:nvPr/>
          </p:nvSpPr>
          <p:spPr bwMode="auto">
            <a:xfrm>
              <a:off x="3892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4" name="Rectangle 70"/>
            <p:cNvSpPr>
              <a:spLocks noChangeArrowheads="1"/>
            </p:cNvSpPr>
            <p:nvPr/>
          </p:nvSpPr>
          <p:spPr bwMode="auto">
            <a:xfrm>
              <a:off x="672" y="1481"/>
              <a:ext cx="41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5" name="Line 71"/>
            <p:cNvSpPr>
              <a:spLocks noChangeShapeType="1"/>
            </p:cNvSpPr>
            <p:nvPr/>
          </p:nvSpPr>
          <p:spPr bwMode="auto">
            <a:xfrm>
              <a:off x="4786" y="1248"/>
              <a:ext cx="1" cy="233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4786" y="1248"/>
              <a:ext cx="14" cy="23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>
              <a:off x="672" y="1727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298" name="Rectangle 74"/>
            <p:cNvSpPr>
              <a:spLocks noChangeArrowheads="1"/>
            </p:cNvSpPr>
            <p:nvPr/>
          </p:nvSpPr>
          <p:spPr bwMode="auto">
            <a:xfrm>
              <a:off x="672" y="1727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>
              <a:off x="1722" y="1727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0" name="Rectangle 76"/>
            <p:cNvSpPr>
              <a:spLocks noChangeArrowheads="1"/>
            </p:cNvSpPr>
            <p:nvPr/>
          </p:nvSpPr>
          <p:spPr bwMode="auto">
            <a:xfrm>
              <a:off x="1722" y="1727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1" name="Line 77"/>
            <p:cNvSpPr>
              <a:spLocks noChangeShapeType="1"/>
            </p:cNvSpPr>
            <p:nvPr/>
          </p:nvSpPr>
          <p:spPr bwMode="auto">
            <a:xfrm>
              <a:off x="672" y="1960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672" y="1960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3" name="Line 79"/>
            <p:cNvSpPr>
              <a:spLocks noChangeShapeType="1"/>
            </p:cNvSpPr>
            <p:nvPr/>
          </p:nvSpPr>
          <p:spPr bwMode="auto">
            <a:xfrm>
              <a:off x="1722" y="1960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4" name="Rectangle 80"/>
            <p:cNvSpPr>
              <a:spLocks noChangeArrowheads="1"/>
            </p:cNvSpPr>
            <p:nvPr/>
          </p:nvSpPr>
          <p:spPr bwMode="auto">
            <a:xfrm>
              <a:off x="1722" y="1960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>
              <a:off x="672" y="2193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672" y="2193"/>
              <a:ext cx="102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7" name="Line 83"/>
            <p:cNvSpPr>
              <a:spLocks noChangeShapeType="1"/>
            </p:cNvSpPr>
            <p:nvPr/>
          </p:nvSpPr>
          <p:spPr bwMode="auto">
            <a:xfrm>
              <a:off x="1722" y="2193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1722" y="2193"/>
              <a:ext cx="1163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09" name="Line 85"/>
            <p:cNvSpPr>
              <a:spLocks noChangeShapeType="1"/>
            </p:cNvSpPr>
            <p:nvPr/>
          </p:nvSpPr>
          <p:spPr bwMode="auto">
            <a:xfrm>
              <a:off x="672" y="2426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0" name="Rectangle 86"/>
            <p:cNvSpPr>
              <a:spLocks noChangeArrowheads="1"/>
            </p:cNvSpPr>
            <p:nvPr/>
          </p:nvSpPr>
          <p:spPr bwMode="auto">
            <a:xfrm>
              <a:off x="672" y="2426"/>
              <a:ext cx="102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>
              <a:off x="1722" y="2426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1722" y="2426"/>
              <a:ext cx="1163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3" name="Line 89"/>
            <p:cNvSpPr>
              <a:spLocks noChangeShapeType="1"/>
            </p:cNvSpPr>
            <p:nvPr/>
          </p:nvSpPr>
          <p:spPr bwMode="auto">
            <a:xfrm>
              <a:off x="672" y="2658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4" name="Rectangle 90"/>
            <p:cNvSpPr>
              <a:spLocks noChangeArrowheads="1"/>
            </p:cNvSpPr>
            <p:nvPr/>
          </p:nvSpPr>
          <p:spPr bwMode="auto">
            <a:xfrm>
              <a:off x="672" y="2658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>
              <a:off x="1722" y="2658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6" name="Rectangle 92"/>
            <p:cNvSpPr>
              <a:spLocks noChangeArrowheads="1"/>
            </p:cNvSpPr>
            <p:nvPr/>
          </p:nvSpPr>
          <p:spPr bwMode="auto">
            <a:xfrm>
              <a:off x="1722" y="2658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7" name="Line 93"/>
            <p:cNvSpPr>
              <a:spLocks noChangeShapeType="1"/>
            </p:cNvSpPr>
            <p:nvPr/>
          </p:nvSpPr>
          <p:spPr bwMode="auto">
            <a:xfrm>
              <a:off x="672" y="2891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18" name="Rectangle 94"/>
            <p:cNvSpPr>
              <a:spLocks noChangeArrowheads="1"/>
            </p:cNvSpPr>
            <p:nvPr/>
          </p:nvSpPr>
          <p:spPr bwMode="auto">
            <a:xfrm>
              <a:off x="672" y="2891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>
              <a:off x="1722" y="2891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0" name="Rectangle 96"/>
            <p:cNvSpPr>
              <a:spLocks noChangeArrowheads="1"/>
            </p:cNvSpPr>
            <p:nvPr/>
          </p:nvSpPr>
          <p:spPr bwMode="auto">
            <a:xfrm>
              <a:off x="1722" y="2891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>
              <a:off x="672" y="3124"/>
              <a:ext cx="102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2" name="Rectangle 98"/>
            <p:cNvSpPr>
              <a:spLocks noChangeArrowheads="1"/>
            </p:cNvSpPr>
            <p:nvPr/>
          </p:nvSpPr>
          <p:spPr bwMode="auto">
            <a:xfrm>
              <a:off x="672" y="3124"/>
              <a:ext cx="102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3" name="Line 99"/>
            <p:cNvSpPr>
              <a:spLocks noChangeShapeType="1"/>
            </p:cNvSpPr>
            <p:nvPr/>
          </p:nvSpPr>
          <p:spPr bwMode="auto">
            <a:xfrm>
              <a:off x="1722" y="3124"/>
              <a:ext cx="1163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4" name="Rectangle 100"/>
            <p:cNvSpPr>
              <a:spLocks noChangeArrowheads="1"/>
            </p:cNvSpPr>
            <p:nvPr/>
          </p:nvSpPr>
          <p:spPr bwMode="auto">
            <a:xfrm>
              <a:off x="1722" y="3124"/>
              <a:ext cx="1163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5" name="Line 101"/>
            <p:cNvSpPr>
              <a:spLocks noChangeShapeType="1"/>
            </p:cNvSpPr>
            <p:nvPr/>
          </p:nvSpPr>
          <p:spPr bwMode="auto">
            <a:xfrm>
              <a:off x="672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6" name="Rectangle 102"/>
            <p:cNvSpPr>
              <a:spLocks noChangeArrowheads="1"/>
            </p:cNvSpPr>
            <p:nvPr/>
          </p:nvSpPr>
          <p:spPr bwMode="auto">
            <a:xfrm>
              <a:off x="672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>
              <a:off x="1211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1211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1693" y="1248"/>
              <a:ext cx="29" cy="21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0" name="Line 106"/>
            <p:cNvSpPr>
              <a:spLocks noChangeShapeType="1"/>
            </p:cNvSpPr>
            <p:nvPr/>
          </p:nvSpPr>
          <p:spPr bwMode="auto">
            <a:xfrm>
              <a:off x="2289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2289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2" name="Rectangle 108"/>
            <p:cNvSpPr>
              <a:spLocks noChangeArrowheads="1"/>
            </p:cNvSpPr>
            <p:nvPr/>
          </p:nvSpPr>
          <p:spPr bwMode="auto">
            <a:xfrm>
              <a:off x="2885" y="1248"/>
              <a:ext cx="28" cy="21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3" name="Line 109"/>
            <p:cNvSpPr>
              <a:spLocks noChangeShapeType="1"/>
            </p:cNvSpPr>
            <p:nvPr/>
          </p:nvSpPr>
          <p:spPr bwMode="auto">
            <a:xfrm>
              <a:off x="3892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3892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672" y="3357"/>
              <a:ext cx="4128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6" name="Line 112"/>
            <p:cNvSpPr>
              <a:spLocks noChangeShapeType="1"/>
            </p:cNvSpPr>
            <p:nvPr/>
          </p:nvSpPr>
          <p:spPr bwMode="auto">
            <a:xfrm>
              <a:off x="4786" y="1508"/>
              <a:ext cx="1" cy="1849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7" name="Rectangle 113"/>
            <p:cNvSpPr>
              <a:spLocks noChangeArrowheads="1"/>
            </p:cNvSpPr>
            <p:nvPr/>
          </p:nvSpPr>
          <p:spPr bwMode="auto">
            <a:xfrm>
              <a:off x="4786" y="1508"/>
              <a:ext cx="14" cy="1849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38" name="Line 114"/>
            <p:cNvSpPr>
              <a:spLocks noChangeShapeType="1"/>
            </p:cNvSpPr>
            <p:nvPr/>
          </p:nvSpPr>
          <p:spPr bwMode="auto">
            <a:xfrm>
              <a:off x="672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39" name="Rectangle 115"/>
            <p:cNvSpPr>
              <a:spLocks noChangeArrowheads="1"/>
            </p:cNvSpPr>
            <p:nvPr/>
          </p:nvSpPr>
          <p:spPr bwMode="auto">
            <a:xfrm>
              <a:off x="672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0" name="Line 116"/>
            <p:cNvSpPr>
              <a:spLocks noChangeShapeType="1"/>
            </p:cNvSpPr>
            <p:nvPr/>
          </p:nvSpPr>
          <p:spPr bwMode="auto">
            <a:xfrm>
              <a:off x="1211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1" name="Rectangle 117"/>
            <p:cNvSpPr>
              <a:spLocks noChangeArrowheads="1"/>
            </p:cNvSpPr>
            <p:nvPr/>
          </p:nvSpPr>
          <p:spPr bwMode="auto">
            <a:xfrm>
              <a:off x="1211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2" name="Line 118"/>
            <p:cNvSpPr>
              <a:spLocks noChangeShapeType="1"/>
            </p:cNvSpPr>
            <p:nvPr/>
          </p:nvSpPr>
          <p:spPr bwMode="auto">
            <a:xfrm>
              <a:off x="1708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3" name="Rectangle 119"/>
            <p:cNvSpPr>
              <a:spLocks noChangeArrowheads="1"/>
            </p:cNvSpPr>
            <p:nvPr/>
          </p:nvSpPr>
          <p:spPr bwMode="auto">
            <a:xfrm>
              <a:off x="1708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4" name="Line 120"/>
            <p:cNvSpPr>
              <a:spLocks noChangeShapeType="1"/>
            </p:cNvSpPr>
            <p:nvPr/>
          </p:nvSpPr>
          <p:spPr bwMode="auto">
            <a:xfrm>
              <a:off x="2289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5" name="Rectangle 121"/>
            <p:cNvSpPr>
              <a:spLocks noChangeArrowheads="1"/>
            </p:cNvSpPr>
            <p:nvPr/>
          </p:nvSpPr>
          <p:spPr bwMode="auto">
            <a:xfrm>
              <a:off x="2289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6" name="Line 122"/>
            <p:cNvSpPr>
              <a:spLocks noChangeShapeType="1"/>
            </p:cNvSpPr>
            <p:nvPr/>
          </p:nvSpPr>
          <p:spPr bwMode="auto">
            <a:xfrm>
              <a:off x="2899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7" name="Rectangle 123"/>
            <p:cNvSpPr>
              <a:spLocks noChangeArrowheads="1"/>
            </p:cNvSpPr>
            <p:nvPr/>
          </p:nvSpPr>
          <p:spPr bwMode="auto">
            <a:xfrm>
              <a:off x="2899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48" name="Line 124"/>
            <p:cNvSpPr>
              <a:spLocks noChangeShapeType="1"/>
            </p:cNvSpPr>
            <p:nvPr/>
          </p:nvSpPr>
          <p:spPr bwMode="auto">
            <a:xfrm>
              <a:off x="3892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49" name="Rectangle 125"/>
            <p:cNvSpPr>
              <a:spLocks noChangeArrowheads="1"/>
            </p:cNvSpPr>
            <p:nvPr/>
          </p:nvSpPr>
          <p:spPr bwMode="auto">
            <a:xfrm>
              <a:off x="3892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0" name="Line 126"/>
            <p:cNvSpPr>
              <a:spLocks noChangeShapeType="1"/>
            </p:cNvSpPr>
            <p:nvPr/>
          </p:nvSpPr>
          <p:spPr bwMode="auto">
            <a:xfrm>
              <a:off x="4786" y="338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1" name="Rectangle 127"/>
            <p:cNvSpPr>
              <a:spLocks noChangeArrowheads="1"/>
            </p:cNvSpPr>
            <p:nvPr/>
          </p:nvSpPr>
          <p:spPr bwMode="auto">
            <a:xfrm>
              <a:off x="4786" y="338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2" name="Line 128"/>
            <p:cNvSpPr>
              <a:spLocks noChangeShapeType="1"/>
            </p:cNvSpPr>
            <p:nvPr/>
          </p:nvSpPr>
          <p:spPr bwMode="auto">
            <a:xfrm>
              <a:off x="2913" y="1248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3" name="Rectangle 129"/>
            <p:cNvSpPr>
              <a:spLocks noChangeArrowheads="1"/>
            </p:cNvSpPr>
            <p:nvPr/>
          </p:nvSpPr>
          <p:spPr bwMode="auto">
            <a:xfrm>
              <a:off x="2913" y="1248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>
              <a:off x="4800" y="149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5" name="Rectangle 131"/>
            <p:cNvSpPr>
              <a:spLocks noChangeArrowheads="1"/>
            </p:cNvSpPr>
            <p:nvPr/>
          </p:nvSpPr>
          <p:spPr bwMode="auto">
            <a:xfrm>
              <a:off x="4800" y="1494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>
              <a:off x="2913" y="1727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7" name="Rectangle 133"/>
            <p:cNvSpPr>
              <a:spLocks noChangeArrowheads="1"/>
            </p:cNvSpPr>
            <p:nvPr/>
          </p:nvSpPr>
          <p:spPr bwMode="auto">
            <a:xfrm>
              <a:off x="2913" y="1727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2913" y="1960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59" name="Rectangle 135"/>
            <p:cNvSpPr>
              <a:spLocks noChangeArrowheads="1"/>
            </p:cNvSpPr>
            <p:nvPr/>
          </p:nvSpPr>
          <p:spPr bwMode="auto">
            <a:xfrm>
              <a:off x="2913" y="1960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0" name="Line 136"/>
            <p:cNvSpPr>
              <a:spLocks noChangeShapeType="1"/>
            </p:cNvSpPr>
            <p:nvPr/>
          </p:nvSpPr>
          <p:spPr bwMode="auto">
            <a:xfrm>
              <a:off x="2913" y="2193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1" name="Rectangle 137"/>
            <p:cNvSpPr>
              <a:spLocks noChangeArrowheads="1"/>
            </p:cNvSpPr>
            <p:nvPr/>
          </p:nvSpPr>
          <p:spPr bwMode="auto">
            <a:xfrm>
              <a:off x="2913" y="2193"/>
              <a:ext cx="190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2" name="Line 138"/>
            <p:cNvSpPr>
              <a:spLocks noChangeShapeType="1"/>
            </p:cNvSpPr>
            <p:nvPr/>
          </p:nvSpPr>
          <p:spPr bwMode="auto">
            <a:xfrm>
              <a:off x="2913" y="2426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3" name="Rectangle 139"/>
            <p:cNvSpPr>
              <a:spLocks noChangeArrowheads="1"/>
            </p:cNvSpPr>
            <p:nvPr/>
          </p:nvSpPr>
          <p:spPr bwMode="auto">
            <a:xfrm>
              <a:off x="2913" y="2426"/>
              <a:ext cx="1901" cy="1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4" name="Line 140"/>
            <p:cNvSpPr>
              <a:spLocks noChangeShapeType="1"/>
            </p:cNvSpPr>
            <p:nvPr/>
          </p:nvSpPr>
          <p:spPr bwMode="auto">
            <a:xfrm>
              <a:off x="2913" y="2658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5" name="Rectangle 141"/>
            <p:cNvSpPr>
              <a:spLocks noChangeArrowheads="1"/>
            </p:cNvSpPr>
            <p:nvPr/>
          </p:nvSpPr>
          <p:spPr bwMode="auto">
            <a:xfrm>
              <a:off x="2913" y="2658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6" name="Line 142"/>
            <p:cNvSpPr>
              <a:spLocks noChangeShapeType="1"/>
            </p:cNvSpPr>
            <p:nvPr/>
          </p:nvSpPr>
          <p:spPr bwMode="auto">
            <a:xfrm>
              <a:off x="2913" y="2891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7" name="Rectangle 143"/>
            <p:cNvSpPr>
              <a:spLocks noChangeArrowheads="1"/>
            </p:cNvSpPr>
            <p:nvPr/>
          </p:nvSpPr>
          <p:spPr bwMode="auto">
            <a:xfrm>
              <a:off x="2913" y="2891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68" name="Line 144"/>
            <p:cNvSpPr>
              <a:spLocks noChangeShapeType="1"/>
            </p:cNvSpPr>
            <p:nvPr/>
          </p:nvSpPr>
          <p:spPr bwMode="auto">
            <a:xfrm>
              <a:off x="2913" y="3124"/>
              <a:ext cx="188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69" name="Rectangle 145"/>
            <p:cNvSpPr>
              <a:spLocks noChangeArrowheads="1"/>
            </p:cNvSpPr>
            <p:nvPr/>
          </p:nvSpPr>
          <p:spPr bwMode="auto">
            <a:xfrm>
              <a:off x="2913" y="3124"/>
              <a:ext cx="1901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52370" name="Line 146"/>
            <p:cNvSpPr>
              <a:spLocks noChangeShapeType="1"/>
            </p:cNvSpPr>
            <p:nvPr/>
          </p:nvSpPr>
          <p:spPr bwMode="auto">
            <a:xfrm>
              <a:off x="4800" y="337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2371" name="Rectangle 147"/>
            <p:cNvSpPr>
              <a:spLocks noChangeArrowheads="1"/>
            </p:cNvSpPr>
            <p:nvPr/>
          </p:nvSpPr>
          <p:spPr bwMode="auto">
            <a:xfrm>
              <a:off x="4800" y="3370"/>
              <a:ext cx="14" cy="1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</p:grp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0" y="1761242"/>
            <a:ext cx="3532020" cy="3532020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53632" y="5655400"/>
            <a:ext cx="341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每個</a:t>
            </a:r>
            <a:r>
              <a:rPr lang="en-US" altLang="zh-TW" dirty="0"/>
              <a:t>state</a:t>
            </a:r>
            <a:r>
              <a:rPr lang="zh-TW" altLang="en-US" dirty="0"/>
              <a:t>預設繞回自己有畫出來</a:t>
            </a:r>
          </a:p>
        </p:txBody>
      </p:sp>
      <p:sp>
        <p:nvSpPr>
          <p:cNvPr id="8" name="手繪多邊形 7"/>
          <p:cNvSpPr/>
          <p:nvPr/>
        </p:nvSpPr>
        <p:spPr>
          <a:xfrm>
            <a:off x="1028944" y="2838998"/>
            <a:ext cx="538943" cy="368279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手繪多邊形 155"/>
          <p:cNvSpPr/>
          <p:nvPr/>
        </p:nvSpPr>
        <p:spPr>
          <a:xfrm>
            <a:off x="3148681" y="3738563"/>
            <a:ext cx="587459" cy="392650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手繪多邊形 156"/>
          <p:cNvSpPr/>
          <p:nvPr/>
        </p:nvSpPr>
        <p:spPr>
          <a:xfrm>
            <a:off x="3199727" y="1978222"/>
            <a:ext cx="536413" cy="314666"/>
          </a:xfrm>
          <a:custGeom>
            <a:avLst/>
            <a:gdLst>
              <a:gd name="connsiteX0" fmla="*/ 495300 w 804949"/>
              <a:gd name="connsiteY0" fmla="*/ 647700 h 685800"/>
              <a:gd name="connsiteX1" fmla="*/ 800100 w 804949"/>
              <a:gd name="connsiteY1" fmla="*/ 228600 h 685800"/>
              <a:gd name="connsiteX2" fmla="*/ 781050 w 804949"/>
              <a:gd name="connsiteY2" fmla="*/ 152400 h 685800"/>
              <a:gd name="connsiteX3" fmla="*/ 723900 w 804949"/>
              <a:gd name="connsiteY3" fmla="*/ 133350 h 685800"/>
              <a:gd name="connsiteX4" fmla="*/ 590550 w 804949"/>
              <a:gd name="connsiteY4" fmla="*/ 76200 h 685800"/>
              <a:gd name="connsiteX5" fmla="*/ 533400 w 804949"/>
              <a:gd name="connsiteY5" fmla="*/ 38100 h 685800"/>
              <a:gd name="connsiteX6" fmla="*/ 457200 w 804949"/>
              <a:gd name="connsiteY6" fmla="*/ 19050 h 685800"/>
              <a:gd name="connsiteX7" fmla="*/ 400050 w 804949"/>
              <a:gd name="connsiteY7" fmla="*/ 0 h 685800"/>
              <a:gd name="connsiteX8" fmla="*/ 114300 w 804949"/>
              <a:gd name="connsiteY8" fmla="*/ 19050 h 685800"/>
              <a:gd name="connsiteX9" fmla="*/ 57150 w 804949"/>
              <a:gd name="connsiteY9" fmla="*/ 38100 h 685800"/>
              <a:gd name="connsiteX10" fmla="*/ 19050 w 804949"/>
              <a:gd name="connsiteY10" fmla="*/ 152400 h 685800"/>
              <a:gd name="connsiteX11" fmla="*/ 0 w 804949"/>
              <a:gd name="connsiteY11" fmla="*/ 209550 h 685800"/>
              <a:gd name="connsiteX12" fmla="*/ 38100 w 804949"/>
              <a:gd name="connsiteY12" fmla="*/ 552450 h 685800"/>
              <a:gd name="connsiteX13" fmla="*/ 76200 w 804949"/>
              <a:gd name="connsiteY13" fmla="*/ 609600 h 685800"/>
              <a:gd name="connsiteX14" fmla="*/ 152400 w 804949"/>
              <a:gd name="connsiteY14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4949" h="685800">
                <a:moveTo>
                  <a:pt x="495300" y="647700"/>
                </a:moveTo>
                <a:cubicBezTo>
                  <a:pt x="596900" y="508000"/>
                  <a:pt x="713779" y="378224"/>
                  <a:pt x="800100" y="228600"/>
                </a:cubicBezTo>
                <a:cubicBezTo>
                  <a:pt x="813184" y="205922"/>
                  <a:pt x="797406" y="172844"/>
                  <a:pt x="781050" y="152400"/>
                </a:cubicBezTo>
                <a:cubicBezTo>
                  <a:pt x="768506" y="136720"/>
                  <a:pt x="741861" y="142330"/>
                  <a:pt x="723900" y="133350"/>
                </a:cubicBezTo>
                <a:cubicBezTo>
                  <a:pt x="592342" y="67571"/>
                  <a:pt x="749138" y="115847"/>
                  <a:pt x="590550" y="76200"/>
                </a:cubicBezTo>
                <a:cubicBezTo>
                  <a:pt x="571500" y="63500"/>
                  <a:pt x="554444" y="47119"/>
                  <a:pt x="533400" y="38100"/>
                </a:cubicBezTo>
                <a:cubicBezTo>
                  <a:pt x="509335" y="27787"/>
                  <a:pt x="482374" y="26243"/>
                  <a:pt x="457200" y="19050"/>
                </a:cubicBezTo>
                <a:cubicBezTo>
                  <a:pt x="437892" y="13533"/>
                  <a:pt x="419100" y="6350"/>
                  <a:pt x="400050" y="0"/>
                </a:cubicBezTo>
                <a:cubicBezTo>
                  <a:pt x="304800" y="6350"/>
                  <a:pt x="209178" y="8508"/>
                  <a:pt x="114300" y="19050"/>
                </a:cubicBezTo>
                <a:cubicBezTo>
                  <a:pt x="94342" y="21268"/>
                  <a:pt x="68822" y="21760"/>
                  <a:pt x="57150" y="38100"/>
                </a:cubicBezTo>
                <a:cubicBezTo>
                  <a:pt x="33807" y="70780"/>
                  <a:pt x="31750" y="114300"/>
                  <a:pt x="19050" y="152400"/>
                </a:cubicBezTo>
                <a:lnTo>
                  <a:pt x="0" y="209550"/>
                </a:lnTo>
                <a:cubicBezTo>
                  <a:pt x="2380" y="245252"/>
                  <a:pt x="-7350" y="461550"/>
                  <a:pt x="38100" y="552450"/>
                </a:cubicBezTo>
                <a:cubicBezTo>
                  <a:pt x="48339" y="572928"/>
                  <a:pt x="61543" y="592011"/>
                  <a:pt x="76200" y="609600"/>
                </a:cubicBezTo>
                <a:lnTo>
                  <a:pt x="152400" y="685800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矩形 157"/>
          <p:cNvSpPr/>
          <p:nvPr/>
        </p:nvSpPr>
        <p:spPr>
          <a:xfrm>
            <a:off x="718387" y="2702443"/>
            <a:ext cx="1870869" cy="164961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矩形 158"/>
          <p:cNvSpPr/>
          <p:nvPr/>
        </p:nvSpPr>
        <p:spPr>
          <a:xfrm>
            <a:off x="4006893" y="2265118"/>
            <a:ext cx="4287794" cy="43732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4183380" y="2548890"/>
            <a:ext cx="571500" cy="1851660"/>
          </a:xfrm>
          <a:custGeom>
            <a:avLst/>
            <a:gdLst>
              <a:gd name="connsiteX0" fmla="*/ 537210 w 571500"/>
              <a:gd name="connsiteY0" fmla="*/ 0 h 1851660"/>
              <a:gd name="connsiteX1" fmla="*/ 342900 w 571500"/>
              <a:gd name="connsiteY1" fmla="*/ 114300 h 1851660"/>
              <a:gd name="connsiteX2" fmla="*/ 297180 w 571500"/>
              <a:gd name="connsiteY2" fmla="*/ 148590 h 1851660"/>
              <a:gd name="connsiteX3" fmla="*/ 228600 w 571500"/>
              <a:gd name="connsiteY3" fmla="*/ 205740 h 1851660"/>
              <a:gd name="connsiteX4" fmla="*/ 171450 w 571500"/>
              <a:gd name="connsiteY4" fmla="*/ 240030 h 1851660"/>
              <a:gd name="connsiteX5" fmla="*/ 148590 w 571500"/>
              <a:gd name="connsiteY5" fmla="*/ 297180 h 1851660"/>
              <a:gd name="connsiteX6" fmla="*/ 137160 w 571500"/>
              <a:gd name="connsiteY6" fmla="*/ 331470 h 1851660"/>
              <a:gd name="connsiteX7" fmla="*/ 114300 w 571500"/>
              <a:gd name="connsiteY7" fmla="*/ 365760 h 1851660"/>
              <a:gd name="connsiteX8" fmla="*/ 102870 w 571500"/>
              <a:gd name="connsiteY8" fmla="*/ 400050 h 1851660"/>
              <a:gd name="connsiteX9" fmla="*/ 80010 w 571500"/>
              <a:gd name="connsiteY9" fmla="*/ 457200 h 1851660"/>
              <a:gd name="connsiteX10" fmla="*/ 57150 w 571500"/>
              <a:gd name="connsiteY10" fmla="*/ 537210 h 1851660"/>
              <a:gd name="connsiteX11" fmla="*/ 22860 w 571500"/>
              <a:gd name="connsiteY11" fmla="*/ 651510 h 1851660"/>
              <a:gd name="connsiteX12" fmla="*/ 11430 w 571500"/>
              <a:gd name="connsiteY12" fmla="*/ 720090 h 1851660"/>
              <a:gd name="connsiteX13" fmla="*/ 0 w 571500"/>
              <a:gd name="connsiteY13" fmla="*/ 777240 h 1851660"/>
              <a:gd name="connsiteX14" fmla="*/ 11430 w 571500"/>
              <a:gd name="connsiteY14" fmla="*/ 1165860 h 1851660"/>
              <a:gd name="connsiteX15" fmla="*/ 22860 w 571500"/>
              <a:gd name="connsiteY15" fmla="*/ 1211580 h 1851660"/>
              <a:gd name="connsiteX16" fmla="*/ 68580 w 571500"/>
              <a:gd name="connsiteY16" fmla="*/ 1325880 h 1851660"/>
              <a:gd name="connsiteX17" fmla="*/ 91440 w 571500"/>
              <a:gd name="connsiteY17" fmla="*/ 1360170 h 1851660"/>
              <a:gd name="connsiteX18" fmla="*/ 148590 w 571500"/>
              <a:gd name="connsiteY18" fmla="*/ 1485900 h 1851660"/>
              <a:gd name="connsiteX19" fmla="*/ 217170 w 571500"/>
              <a:gd name="connsiteY19" fmla="*/ 1611630 h 1851660"/>
              <a:gd name="connsiteX20" fmla="*/ 240030 w 571500"/>
              <a:gd name="connsiteY20" fmla="*/ 1645920 h 1851660"/>
              <a:gd name="connsiteX21" fmla="*/ 274320 w 571500"/>
              <a:gd name="connsiteY21" fmla="*/ 1657350 h 1851660"/>
              <a:gd name="connsiteX22" fmla="*/ 308610 w 571500"/>
              <a:gd name="connsiteY22" fmla="*/ 1691640 h 1851660"/>
              <a:gd name="connsiteX23" fmla="*/ 388620 w 571500"/>
              <a:gd name="connsiteY23" fmla="*/ 1725930 h 1851660"/>
              <a:gd name="connsiteX24" fmla="*/ 434340 w 571500"/>
              <a:gd name="connsiteY24" fmla="*/ 1748790 h 1851660"/>
              <a:gd name="connsiteX25" fmla="*/ 502920 w 571500"/>
              <a:gd name="connsiteY25" fmla="*/ 1805940 h 1851660"/>
              <a:gd name="connsiteX26" fmla="*/ 571500 w 571500"/>
              <a:gd name="connsiteY26" fmla="*/ 1851660 h 185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1500" h="1851660">
                <a:moveTo>
                  <a:pt x="537210" y="0"/>
                </a:moveTo>
                <a:cubicBezTo>
                  <a:pt x="445079" y="46065"/>
                  <a:pt x="430383" y="48688"/>
                  <a:pt x="342900" y="114300"/>
                </a:cubicBezTo>
                <a:cubicBezTo>
                  <a:pt x="327660" y="125730"/>
                  <a:pt x="312056" y="136690"/>
                  <a:pt x="297180" y="148590"/>
                </a:cubicBezTo>
                <a:cubicBezTo>
                  <a:pt x="273944" y="167179"/>
                  <a:pt x="252666" y="188238"/>
                  <a:pt x="228600" y="205740"/>
                </a:cubicBezTo>
                <a:cubicBezTo>
                  <a:pt x="210633" y="218807"/>
                  <a:pt x="190500" y="228600"/>
                  <a:pt x="171450" y="240030"/>
                </a:cubicBezTo>
                <a:cubicBezTo>
                  <a:pt x="163830" y="259080"/>
                  <a:pt x="155794" y="277969"/>
                  <a:pt x="148590" y="297180"/>
                </a:cubicBezTo>
                <a:cubicBezTo>
                  <a:pt x="144360" y="308461"/>
                  <a:pt x="142548" y="320694"/>
                  <a:pt x="137160" y="331470"/>
                </a:cubicBezTo>
                <a:cubicBezTo>
                  <a:pt x="131017" y="343757"/>
                  <a:pt x="120443" y="353473"/>
                  <a:pt x="114300" y="365760"/>
                </a:cubicBezTo>
                <a:cubicBezTo>
                  <a:pt x="108912" y="376536"/>
                  <a:pt x="107100" y="388769"/>
                  <a:pt x="102870" y="400050"/>
                </a:cubicBezTo>
                <a:cubicBezTo>
                  <a:pt x="95666" y="419261"/>
                  <a:pt x="87214" y="437989"/>
                  <a:pt x="80010" y="457200"/>
                </a:cubicBezTo>
                <a:cubicBezTo>
                  <a:pt x="60804" y="508417"/>
                  <a:pt x="75164" y="477162"/>
                  <a:pt x="57150" y="537210"/>
                </a:cubicBezTo>
                <a:cubicBezTo>
                  <a:pt x="39655" y="595525"/>
                  <a:pt x="33398" y="598820"/>
                  <a:pt x="22860" y="651510"/>
                </a:cubicBezTo>
                <a:cubicBezTo>
                  <a:pt x="18315" y="674235"/>
                  <a:pt x="15576" y="697288"/>
                  <a:pt x="11430" y="720090"/>
                </a:cubicBezTo>
                <a:cubicBezTo>
                  <a:pt x="7955" y="739204"/>
                  <a:pt x="3810" y="758190"/>
                  <a:pt x="0" y="777240"/>
                </a:cubicBezTo>
                <a:cubicBezTo>
                  <a:pt x="3810" y="906780"/>
                  <a:pt x="4619" y="1036443"/>
                  <a:pt x="11430" y="1165860"/>
                </a:cubicBezTo>
                <a:cubicBezTo>
                  <a:pt x="12256" y="1181547"/>
                  <a:pt x="17576" y="1196786"/>
                  <a:pt x="22860" y="1211580"/>
                </a:cubicBezTo>
                <a:cubicBezTo>
                  <a:pt x="36662" y="1250224"/>
                  <a:pt x="45818" y="1291737"/>
                  <a:pt x="68580" y="1325880"/>
                </a:cubicBezTo>
                <a:lnTo>
                  <a:pt x="91440" y="1360170"/>
                </a:lnTo>
                <a:cubicBezTo>
                  <a:pt x="111688" y="1441164"/>
                  <a:pt x="92400" y="1381548"/>
                  <a:pt x="148590" y="1485900"/>
                </a:cubicBezTo>
                <a:cubicBezTo>
                  <a:pt x="203235" y="1587384"/>
                  <a:pt x="160673" y="1521235"/>
                  <a:pt x="217170" y="1611630"/>
                </a:cubicBezTo>
                <a:cubicBezTo>
                  <a:pt x="224451" y="1623279"/>
                  <a:pt x="229303" y="1637338"/>
                  <a:pt x="240030" y="1645920"/>
                </a:cubicBezTo>
                <a:cubicBezTo>
                  <a:pt x="249438" y="1653446"/>
                  <a:pt x="262890" y="1653540"/>
                  <a:pt x="274320" y="1657350"/>
                </a:cubicBezTo>
                <a:cubicBezTo>
                  <a:pt x="285750" y="1668780"/>
                  <a:pt x="295456" y="1682245"/>
                  <a:pt x="308610" y="1691640"/>
                </a:cubicBezTo>
                <a:cubicBezTo>
                  <a:pt x="346519" y="1718718"/>
                  <a:pt x="351309" y="1709940"/>
                  <a:pt x="388620" y="1725930"/>
                </a:cubicBezTo>
                <a:cubicBezTo>
                  <a:pt x="404281" y="1732642"/>
                  <a:pt x="419100" y="1741170"/>
                  <a:pt x="434340" y="1748790"/>
                </a:cubicBezTo>
                <a:cubicBezTo>
                  <a:pt x="471848" y="1805052"/>
                  <a:pt x="438468" y="1767269"/>
                  <a:pt x="502920" y="1805940"/>
                </a:cubicBezTo>
                <a:cubicBezTo>
                  <a:pt x="526479" y="1820075"/>
                  <a:pt x="571500" y="1851660"/>
                  <a:pt x="571500" y="1851660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4609578" y="2567836"/>
            <a:ext cx="150312" cy="400832"/>
          </a:xfrm>
          <a:custGeom>
            <a:avLst/>
            <a:gdLst>
              <a:gd name="connsiteX0" fmla="*/ 150312 w 150312"/>
              <a:gd name="connsiteY0" fmla="*/ 0 h 400832"/>
              <a:gd name="connsiteX1" fmla="*/ 62630 w 150312"/>
              <a:gd name="connsiteY1" fmla="*/ 50104 h 400832"/>
              <a:gd name="connsiteX2" fmla="*/ 25052 w 150312"/>
              <a:gd name="connsiteY2" fmla="*/ 75156 h 400832"/>
              <a:gd name="connsiteX3" fmla="*/ 0 w 150312"/>
              <a:gd name="connsiteY3" fmla="*/ 112734 h 400832"/>
              <a:gd name="connsiteX4" fmla="*/ 50104 w 150312"/>
              <a:gd name="connsiteY4" fmla="*/ 350728 h 400832"/>
              <a:gd name="connsiteX5" fmla="*/ 87682 w 150312"/>
              <a:gd name="connsiteY5" fmla="*/ 388306 h 400832"/>
              <a:gd name="connsiteX6" fmla="*/ 112734 w 150312"/>
              <a:gd name="connsiteY6" fmla="*/ 400832 h 40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312" h="400832">
                <a:moveTo>
                  <a:pt x="150312" y="0"/>
                </a:moveTo>
                <a:cubicBezTo>
                  <a:pt x="121085" y="16701"/>
                  <a:pt x="91495" y="32785"/>
                  <a:pt x="62630" y="50104"/>
                </a:cubicBezTo>
                <a:cubicBezTo>
                  <a:pt x="49721" y="57849"/>
                  <a:pt x="35697" y="64511"/>
                  <a:pt x="25052" y="75156"/>
                </a:cubicBezTo>
                <a:cubicBezTo>
                  <a:pt x="14407" y="85801"/>
                  <a:pt x="8351" y="100208"/>
                  <a:pt x="0" y="112734"/>
                </a:cubicBezTo>
                <a:cubicBezTo>
                  <a:pt x="4497" y="157708"/>
                  <a:pt x="10556" y="311180"/>
                  <a:pt x="50104" y="350728"/>
                </a:cubicBezTo>
                <a:cubicBezTo>
                  <a:pt x="62630" y="363254"/>
                  <a:pt x="73849" y="377240"/>
                  <a:pt x="87682" y="388306"/>
                </a:cubicBezTo>
                <a:cubicBezTo>
                  <a:pt x="94972" y="394138"/>
                  <a:pt x="104383" y="396657"/>
                  <a:pt x="112734" y="400832"/>
                </a:cubicBezTo>
              </a:path>
            </a:pathLst>
          </a:custGeom>
          <a:noFill/>
          <a:ln>
            <a:solidFill>
              <a:schemeClr val="accent6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3863752" y="3573016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LT true</a:t>
            </a:r>
            <a:endParaRPr lang="zh-TW" altLang="en-US" dirty="0"/>
          </a:p>
        </p:txBody>
      </p:sp>
      <p:sp>
        <p:nvSpPr>
          <p:cNvPr id="161" name="矩形 160"/>
          <p:cNvSpPr/>
          <p:nvPr/>
        </p:nvSpPr>
        <p:spPr>
          <a:xfrm>
            <a:off x="3983498" y="2655155"/>
            <a:ext cx="4287794" cy="437326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矩形 161"/>
          <p:cNvSpPr/>
          <p:nvPr/>
        </p:nvSpPr>
        <p:spPr>
          <a:xfrm>
            <a:off x="6480174" y="2956952"/>
            <a:ext cx="4787900" cy="43732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矩形 162"/>
          <p:cNvSpPr/>
          <p:nvPr/>
        </p:nvSpPr>
        <p:spPr>
          <a:xfrm>
            <a:off x="6363678" y="3397946"/>
            <a:ext cx="4883758" cy="437326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矩形 163"/>
          <p:cNvSpPr/>
          <p:nvPr/>
        </p:nvSpPr>
        <p:spPr>
          <a:xfrm>
            <a:off x="6433696" y="3723805"/>
            <a:ext cx="4787900" cy="43732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1361107" y="3244241"/>
            <a:ext cx="538619" cy="551145"/>
          </a:xfrm>
          <a:custGeom>
            <a:avLst/>
            <a:gdLst>
              <a:gd name="connsiteX0" fmla="*/ 0 w 538619"/>
              <a:gd name="connsiteY0" fmla="*/ 275573 h 551145"/>
              <a:gd name="connsiteX1" fmla="*/ 50104 w 538619"/>
              <a:gd name="connsiteY1" fmla="*/ 112734 h 551145"/>
              <a:gd name="connsiteX2" fmla="*/ 75156 w 538619"/>
              <a:gd name="connsiteY2" fmla="*/ 75156 h 551145"/>
              <a:gd name="connsiteX3" fmla="*/ 150312 w 538619"/>
              <a:gd name="connsiteY3" fmla="*/ 50104 h 551145"/>
              <a:gd name="connsiteX4" fmla="*/ 187890 w 538619"/>
              <a:gd name="connsiteY4" fmla="*/ 25052 h 551145"/>
              <a:gd name="connsiteX5" fmla="*/ 338203 w 538619"/>
              <a:gd name="connsiteY5" fmla="*/ 0 h 551145"/>
              <a:gd name="connsiteX6" fmla="*/ 400833 w 538619"/>
              <a:gd name="connsiteY6" fmla="*/ 50104 h 551145"/>
              <a:gd name="connsiteX7" fmla="*/ 475989 w 538619"/>
              <a:gd name="connsiteY7" fmla="*/ 100208 h 551145"/>
              <a:gd name="connsiteX8" fmla="*/ 526093 w 538619"/>
              <a:gd name="connsiteY8" fmla="*/ 212943 h 551145"/>
              <a:gd name="connsiteX9" fmla="*/ 538619 w 538619"/>
              <a:gd name="connsiteY9" fmla="*/ 250521 h 551145"/>
              <a:gd name="connsiteX10" fmla="*/ 488515 w 538619"/>
              <a:gd name="connsiteY10" fmla="*/ 388307 h 551145"/>
              <a:gd name="connsiteX11" fmla="*/ 450937 w 538619"/>
              <a:gd name="connsiteY11" fmla="*/ 413359 h 551145"/>
              <a:gd name="connsiteX12" fmla="*/ 413359 w 538619"/>
              <a:gd name="connsiteY12" fmla="*/ 501041 h 551145"/>
              <a:gd name="connsiteX13" fmla="*/ 338203 w 538619"/>
              <a:gd name="connsiteY13" fmla="*/ 551145 h 551145"/>
              <a:gd name="connsiteX14" fmla="*/ 150312 w 538619"/>
              <a:gd name="connsiteY14" fmla="*/ 538619 h 551145"/>
              <a:gd name="connsiteX15" fmla="*/ 62630 w 538619"/>
              <a:gd name="connsiteY15" fmla="*/ 526093 h 551145"/>
              <a:gd name="connsiteX16" fmla="*/ 25052 w 538619"/>
              <a:gd name="connsiteY16" fmla="*/ 513567 h 551145"/>
              <a:gd name="connsiteX17" fmla="*/ 25052 w 538619"/>
              <a:gd name="connsiteY17" fmla="*/ 425885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619" h="551145">
                <a:moveTo>
                  <a:pt x="0" y="275573"/>
                </a:moveTo>
                <a:cubicBezTo>
                  <a:pt x="16701" y="221293"/>
                  <a:pt x="30163" y="165909"/>
                  <a:pt x="50104" y="112734"/>
                </a:cubicBezTo>
                <a:cubicBezTo>
                  <a:pt x="55390" y="98638"/>
                  <a:pt x="62390" y="83135"/>
                  <a:pt x="75156" y="75156"/>
                </a:cubicBezTo>
                <a:cubicBezTo>
                  <a:pt x="97549" y="61160"/>
                  <a:pt x="128340" y="64752"/>
                  <a:pt x="150312" y="50104"/>
                </a:cubicBezTo>
                <a:cubicBezTo>
                  <a:pt x="162838" y="41753"/>
                  <a:pt x="174425" y="31785"/>
                  <a:pt x="187890" y="25052"/>
                </a:cubicBezTo>
                <a:cubicBezTo>
                  <a:pt x="229860" y="4067"/>
                  <a:pt x="302483" y="3969"/>
                  <a:pt x="338203" y="0"/>
                </a:cubicBezTo>
                <a:cubicBezTo>
                  <a:pt x="422827" y="28208"/>
                  <a:pt x="331100" y="-10912"/>
                  <a:pt x="400833" y="50104"/>
                </a:cubicBezTo>
                <a:cubicBezTo>
                  <a:pt x="423492" y="69931"/>
                  <a:pt x="475989" y="100208"/>
                  <a:pt x="475989" y="100208"/>
                </a:cubicBezTo>
                <a:cubicBezTo>
                  <a:pt x="515689" y="159759"/>
                  <a:pt x="496280" y="123504"/>
                  <a:pt x="526093" y="212943"/>
                </a:cubicBezTo>
                <a:lnTo>
                  <a:pt x="538619" y="250521"/>
                </a:lnTo>
                <a:cubicBezTo>
                  <a:pt x="529427" y="296482"/>
                  <a:pt x="524092" y="352730"/>
                  <a:pt x="488515" y="388307"/>
                </a:cubicBezTo>
                <a:cubicBezTo>
                  <a:pt x="477870" y="398952"/>
                  <a:pt x="463463" y="405008"/>
                  <a:pt x="450937" y="413359"/>
                </a:cubicBezTo>
                <a:cubicBezTo>
                  <a:pt x="442673" y="446413"/>
                  <a:pt x="441040" y="476820"/>
                  <a:pt x="413359" y="501041"/>
                </a:cubicBezTo>
                <a:cubicBezTo>
                  <a:pt x="390700" y="520868"/>
                  <a:pt x="338203" y="551145"/>
                  <a:pt x="338203" y="551145"/>
                </a:cubicBezTo>
                <a:cubicBezTo>
                  <a:pt x="275573" y="546970"/>
                  <a:pt x="212824" y="544302"/>
                  <a:pt x="150312" y="538619"/>
                </a:cubicBezTo>
                <a:cubicBezTo>
                  <a:pt x="120909" y="535946"/>
                  <a:pt x="91581" y="531883"/>
                  <a:pt x="62630" y="526093"/>
                </a:cubicBezTo>
                <a:cubicBezTo>
                  <a:pt x="49683" y="523504"/>
                  <a:pt x="29688" y="525930"/>
                  <a:pt x="25052" y="513567"/>
                </a:cubicBezTo>
                <a:cubicBezTo>
                  <a:pt x="14790" y="486201"/>
                  <a:pt x="25052" y="455112"/>
                  <a:pt x="25052" y="42588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11285951" y="2417523"/>
            <a:ext cx="839244" cy="1615858"/>
          </a:xfrm>
          <a:custGeom>
            <a:avLst/>
            <a:gdLst>
              <a:gd name="connsiteX0" fmla="*/ 100208 w 839244"/>
              <a:gd name="connsiteY0" fmla="*/ 1578280 h 1615858"/>
              <a:gd name="connsiteX1" fmla="*/ 237994 w 839244"/>
              <a:gd name="connsiteY1" fmla="*/ 1590806 h 1615858"/>
              <a:gd name="connsiteX2" fmla="*/ 275572 w 839244"/>
              <a:gd name="connsiteY2" fmla="*/ 1603332 h 1615858"/>
              <a:gd name="connsiteX3" fmla="*/ 350728 w 839244"/>
              <a:gd name="connsiteY3" fmla="*/ 1615858 h 1615858"/>
              <a:gd name="connsiteX4" fmla="*/ 513567 w 839244"/>
              <a:gd name="connsiteY4" fmla="*/ 1590806 h 1615858"/>
              <a:gd name="connsiteX5" fmla="*/ 551145 w 839244"/>
              <a:gd name="connsiteY5" fmla="*/ 1578280 h 1615858"/>
              <a:gd name="connsiteX6" fmla="*/ 601249 w 839244"/>
              <a:gd name="connsiteY6" fmla="*/ 1565754 h 1615858"/>
              <a:gd name="connsiteX7" fmla="*/ 688931 w 839244"/>
              <a:gd name="connsiteY7" fmla="*/ 1515650 h 1615858"/>
              <a:gd name="connsiteX8" fmla="*/ 726509 w 839244"/>
              <a:gd name="connsiteY8" fmla="*/ 1503124 h 1615858"/>
              <a:gd name="connsiteX9" fmla="*/ 801665 w 839244"/>
              <a:gd name="connsiteY9" fmla="*/ 1440493 h 1615858"/>
              <a:gd name="connsiteX10" fmla="*/ 826717 w 839244"/>
              <a:gd name="connsiteY10" fmla="*/ 1290181 h 1615858"/>
              <a:gd name="connsiteX11" fmla="*/ 839244 w 839244"/>
              <a:gd name="connsiteY11" fmla="*/ 1215025 h 1615858"/>
              <a:gd name="connsiteX12" fmla="*/ 826717 w 839244"/>
              <a:gd name="connsiteY12" fmla="*/ 776614 h 1615858"/>
              <a:gd name="connsiteX13" fmla="*/ 839244 w 839244"/>
              <a:gd name="connsiteY13" fmla="*/ 739036 h 1615858"/>
              <a:gd name="connsiteX14" fmla="*/ 826717 w 839244"/>
              <a:gd name="connsiteY14" fmla="*/ 676406 h 1615858"/>
              <a:gd name="connsiteX15" fmla="*/ 814191 w 839244"/>
              <a:gd name="connsiteY15" fmla="*/ 626302 h 1615858"/>
              <a:gd name="connsiteX16" fmla="*/ 801665 w 839244"/>
              <a:gd name="connsiteY16" fmla="*/ 563672 h 1615858"/>
              <a:gd name="connsiteX17" fmla="*/ 789139 w 839244"/>
              <a:gd name="connsiteY17" fmla="*/ 513567 h 1615858"/>
              <a:gd name="connsiteX18" fmla="*/ 751561 w 839244"/>
              <a:gd name="connsiteY18" fmla="*/ 350729 h 1615858"/>
              <a:gd name="connsiteX19" fmla="*/ 739035 w 839244"/>
              <a:gd name="connsiteY19" fmla="*/ 313151 h 1615858"/>
              <a:gd name="connsiteX20" fmla="*/ 726509 w 839244"/>
              <a:gd name="connsiteY20" fmla="*/ 275573 h 1615858"/>
              <a:gd name="connsiteX21" fmla="*/ 663879 w 839244"/>
              <a:gd name="connsiteY21" fmla="*/ 212943 h 1615858"/>
              <a:gd name="connsiteX22" fmla="*/ 626301 w 839244"/>
              <a:gd name="connsiteY22" fmla="*/ 150313 h 1615858"/>
              <a:gd name="connsiteX23" fmla="*/ 588723 w 839244"/>
              <a:gd name="connsiteY23" fmla="*/ 137787 h 1615858"/>
              <a:gd name="connsiteX24" fmla="*/ 551145 w 839244"/>
              <a:gd name="connsiteY24" fmla="*/ 112735 h 1615858"/>
              <a:gd name="connsiteX25" fmla="*/ 501041 w 839244"/>
              <a:gd name="connsiteY25" fmla="*/ 100209 h 1615858"/>
              <a:gd name="connsiteX26" fmla="*/ 375781 w 839244"/>
              <a:gd name="connsiteY26" fmla="*/ 75156 h 1615858"/>
              <a:gd name="connsiteX27" fmla="*/ 275572 w 839244"/>
              <a:gd name="connsiteY27" fmla="*/ 37578 h 1615858"/>
              <a:gd name="connsiteX28" fmla="*/ 237994 w 839244"/>
              <a:gd name="connsiteY28" fmla="*/ 12526 h 1615858"/>
              <a:gd name="connsiteX29" fmla="*/ 187890 w 839244"/>
              <a:gd name="connsiteY29" fmla="*/ 0 h 1615858"/>
              <a:gd name="connsiteX30" fmla="*/ 0 w 839244"/>
              <a:gd name="connsiteY30" fmla="*/ 25052 h 161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39244" h="1615858">
                <a:moveTo>
                  <a:pt x="100208" y="1578280"/>
                </a:moveTo>
                <a:cubicBezTo>
                  <a:pt x="146137" y="1582455"/>
                  <a:pt x="192339" y="1584284"/>
                  <a:pt x="237994" y="1590806"/>
                </a:cubicBezTo>
                <a:cubicBezTo>
                  <a:pt x="251065" y="1592673"/>
                  <a:pt x="262683" y="1600468"/>
                  <a:pt x="275572" y="1603332"/>
                </a:cubicBezTo>
                <a:cubicBezTo>
                  <a:pt x="300365" y="1608842"/>
                  <a:pt x="325676" y="1611683"/>
                  <a:pt x="350728" y="1615858"/>
                </a:cubicBezTo>
                <a:cubicBezTo>
                  <a:pt x="411575" y="1608252"/>
                  <a:pt x="456183" y="1605152"/>
                  <a:pt x="513567" y="1590806"/>
                </a:cubicBezTo>
                <a:cubicBezTo>
                  <a:pt x="526376" y="1587604"/>
                  <a:pt x="538449" y="1581907"/>
                  <a:pt x="551145" y="1578280"/>
                </a:cubicBezTo>
                <a:cubicBezTo>
                  <a:pt x="567698" y="1573551"/>
                  <a:pt x="585130" y="1571799"/>
                  <a:pt x="601249" y="1565754"/>
                </a:cubicBezTo>
                <a:cubicBezTo>
                  <a:pt x="689090" y="1532814"/>
                  <a:pt x="616248" y="1551992"/>
                  <a:pt x="688931" y="1515650"/>
                </a:cubicBezTo>
                <a:cubicBezTo>
                  <a:pt x="700741" y="1509745"/>
                  <a:pt x="714699" y="1509029"/>
                  <a:pt x="726509" y="1503124"/>
                </a:cubicBezTo>
                <a:cubicBezTo>
                  <a:pt x="761388" y="1485684"/>
                  <a:pt x="773962" y="1468197"/>
                  <a:pt x="801665" y="1440493"/>
                </a:cubicBezTo>
                <a:cubicBezTo>
                  <a:pt x="827776" y="1362161"/>
                  <a:pt x="808070" y="1430026"/>
                  <a:pt x="826717" y="1290181"/>
                </a:cubicBezTo>
                <a:cubicBezTo>
                  <a:pt x="830074" y="1265006"/>
                  <a:pt x="835068" y="1240077"/>
                  <a:pt x="839244" y="1215025"/>
                </a:cubicBezTo>
                <a:cubicBezTo>
                  <a:pt x="835068" y="1068888"/>
                  <a:pt x="826717" y="922811"/>
                  <a:pt x="826717" y="776614"/>
                </a:cubicBezTo>
                <a:cubicBezTo>
                  <a:pt x="826717" y="763410"/>
                  <a:pt x="839244" y="752240"/>
                  <a:pt x="839244" y="739036"/>
                </a:cubicBezTo>
                <a:cubicBezTo>
                  <a:pt x="839244" y="717746"/>
                  <a:pt x="831336" y="697189"/>
                  <a:pt x="826717" y="676406"/>
                </a:cubicBezTo>
                <a:cubicBezTo>
                  <a:pt x="822982" y="659601"/>
                  <a:pt x="817926" y="643107"/>
                  <a:pt x="814191" y="626302"/>
                </a:cubicBezTo>
                <a:cubicBezTo>
                  <a:pt x="809573" y="605519"/>
                  <a:pt x="806283" y="584455"/>
                  <a:pt x="801665" y="563672"/>
                </a:cubicBezTo>
                <a:cubicBezTo>
                  <a:pt x="797930" y="546866"/>
                  <a:pt x="792219" y="530505"/>
                  <a:pt x="789139" y="513567"/>
                </a:cubicBezTo>
                <a:cubicBezTo>
                  <a:pt x="763123" y="370476"/>
                  <a:pt x="794675" y="480072"/>
                  <a:pt x="751561" y="350729"/>
                </a:cubicBezTo>
                <a:lnTo>
                  <a:pt x="739035" y="313151"/>
                </a:lnTo>
                <a:cubicBezTo>
                  <a:pt x="734860" y="300625"/>
                  <a:pt x="735845" y="284909"/>
                  <a:pt x="726509" y="275573"/>
                </a:cubicBezTo>
                <a:cubicBezTo>
                  <a:pt x="705632" y="254696"/>
                  <a:pt x="682323" y="235997"/>
                  <a:pt x="663879" y="212943"/>
                </a:cubicBezTo>
                <a:cubicBezTo>
                  <a:pt x="648670" y="193932"/>
                  <a:pt x="643516" y="167528"/>
                  <a:pt x="626301" y="150313"/>
                </a:cubicBezTo>
                <a:cubicBezTo>
                  <a:pt x="616965" y="140977"/>
                  <a:pt x="600533" y="143692"/>
                  <a:pt x="588723" y="137787"/>
                </a:cubicBezTo>
                <a:cubicBezTo>
                  <a:pt x="575258" y="131054"/>
                  <a:pt x="564982" y="118665"/>
                  <a:pt x="551145" y="112735"/>
                </a:cubicBezTo>
                <a:cubicBezTo>
                  <a:pt x="535322" y="105954"/>
                  <a:pt x="517922" y="103585"/>
                  <a:pt x="501041" y="100209"/>
                </a:cubicBezTo>
                <a:cubicBezTo>
                  <a:pt x="419021" y="83804"/>
                  <a:pt x="443667" y="94552"/>
                  <a:pt x="375781" y="75156"/>
                </a:cubicBezTo>
                <a:cubicBezTo>
                  <a:pt x="350483" y="67928"/>
                  <a:pt x="293224" y="46404"/>
                  <a:pt x="275572" y="37578"/>
                </a:cubicBezTo>
                <a:cubicBezTo>
                  <a:pt x="262107" y="30845"/>
                  <a:pt x="251831" y="18456"/>
                  <a:pt x="237994" y="12526"/>
                </a:cubicBezTo>
                <a:cubicBezTo>
                  <a:pt x="222171" y="5745"/>
                  <a:pt x="204591" y="4175"/>
                  <a:pt x="187890" y="0"/>
                </a:cubicBezTo>
                <a:cubicBezTo>
                  <a:pt x="25222" y="27111"/>
                  <a:pt x="88373" y="25052"/>
                  <a:pt x="0" y="25052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矩形 166"/>
          <p:cNvSpPr/>
          <p:nvPr/>
        </p:nvSpPr>
        <p:spPr>
          <a:xfrm>
            <a:off x="6409491" y="4086381"/>
            <a:ext cx="4787900" cy="43732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11302999" y="4391893"/>
            <a:ext cx="538619" cy="551145"/>
          </a:xfrm>
          <a:custGeom>
            <a:avLst/>
            <a:gdLst>
              <a:gd name="connsiteX0" fmla="*/ 0 w 538619"/>
              <a:gd name="connsiteY0" fmla="*/ 275573 h 551145"/>
              <a:gd name="connsiteX1" fmla="*/ 50104 w 538619"/>
              <a:gd name="connsiteY1" fmla="*/ 112734 h 551145"/>
              <a:gd name="connsiteX2" fmla="*/ 75156 w 538619"/>
              <a:gd name="connsiteY2" fmla="*/ 75156 h 551145"/>
              <a:gd name="connsiteX3" fmla="*/ 150312 w 538619"/>
              <a:gd name="connsiteY3" fmla="*/ 50104 h 551145"/>
              <a:gd name="connsiteX4" fmla="*/ 187890 w 538619"/>
              <a:gd name="connsiteY4" fmla="*/ 25052 h 551145"/>
              <a:gd name="connsiteX5" fmla="*/ 338203 w 538619"/>
              <a:gd name="connsiteY5" fmla="*/ 0 h 551145"/>
              <a:gd name="connsiteX6" fmla="*/ 400833 w 538619"/>
              <a:gd name="connsiteY6" fmla="*/ 50104 h 551145"/>
              <a:gd name="connsiteX7" fmla="*/ 475989 w 538619"/>
              <a:gd name="connsiteY7" fmla="*/ 100208 h 551145"/>
              <a:gd name="connsiteX8" fmla="*/ 526093 w 538619"/>
              <a:gd name="connsiteY8" fmla="*/ 212943 h 551145"/>
              <a:gd name="connsiteX9" fmla="*/ 538619 w 538619"/>
              <a:gd name="connsiteY9" fmla="*/ 250521 h 551145"/>
              <a:gd name="connsiteX10" fmla="*/ 488515 w 538619"/>
              <a:gd name="connsiteY10" fmla="*/ 388307 h 551145"/>
              <a:gd name="connsiteX11" fmla="*/ 450937 w 538619"/>
              <a:gd name="connsiteY11" fmla="*/ 413359 h 551145"/>
              <a:gd name="connsiteX12" fmla="*/ 413359 w 538619"/>
              <a:gd name="connsiteY12" fmla="*/ 501041 h 551145"/>
              <a:gd name="connsiteX13" fmla="*/ 338203 w 538619"/>
              <a:gd name="connsiteY13" fmla="*/ 551145 h 551145"/>
              <a:gd name="connsiteX14" fmla="*/ 150312 w 538619"/>
              <a:gd name="connsiteY14" fmla="*/ 538619 h 551145"/>
              <a:gd name="connsiteX15" fmla="*/ 62630 w 538619"/>
              <a:gd name="connsiteY15" fmla="*/ 526093 h 551145"/>
              <a:gd name="connsiteX16" fmla="*/ 25052 w 538619"/>
              <a:gd name="connsiteY16" fmla="*/ 513567 h 551145"/>
              <a:gd name="connsiteX17" fmla="*/ 25052 w 538619"/>
              <a:gd name="connsiteY17" fmla="*/ 425885 h 55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8619" h="551145">
                <a:moveTo>
                  <a:pt x="0" y="275573"/>
                </a:moveTo>
                <a:cubicBezTo>
                  <a:pt x="16701" y="221293"/>
                  <a:pt x="30163" y="165909"/>
                  <a:pt x="50104" y="112734"/>
                </a:cubicBezTo>
                <a:cubicBezTo>
                  <a:pt x="55390" y="98638"/>
                  <a:pt x="62390" y="83135"/>
                  <a:pt x="75156" y="75156"/>
                </a:cubicBezTo>
                <a:cubicBezTo>
                  <a:pt x="97549" y="61160"/>
                  <a:pt x="128340" y="64752"/>
                  <a:pt x="150312" y="50104"/>
                </a:cubicBezTo>
                <a:cubicBezTo>
                  <a:pt x="162838" y="41753"/>
                  <a:pt x="174425" y="31785"/>
                  <a:pt x="187890" y="25052"/>
                </a:cubicBezTo>
                <a:cubicBezTo>
                  <a:pt x="229860" y="4067"/>
                  <a:pt x="302483" y="3969"/>
                  <a:pt x="338203" y="0"/>
                </a:cubicBezTo>
                <a:cubicBezTo>
                  <a:pt x="422827" y="28208"/>
                  <a:pt x="331100" y="-10912"/>
                  <a:pt x="400833" y="50104"/>
                </a:cubicBezTo>
                <a:cubicBezTo>
                  <a:pt x="423492" y="69931"/>
                  <a:pt x="475989" y="100208"/>
                  <a:pt x="475989" y="100208"/>
                </a:cubicBezTo>
                <a:cubicBezTo>
                  <a:pt x="515689" y="159759"/>
                  <a:pt x="496280" y="123504"/>
                  <a:pt x="526093" y="212943"/>
                </a:cubicBezTo>
                <a:lnTo>
                  <a:pt x="538619" y="250521"/>
                </a:lnTo>
                <a:cubicBezTo>
                  <a:pt x="529427" y="296482"/>
                  <a:pt x="524092" y="352730"/>
                  <a:pt x="488515" y="388307"/>
                </a:cubicBezTo>
                <a:cubicBezTo>
                  <a:pt x="477870" y="398952"/>
                  <a:pt x="463463" y="405008"/>
                  <a:pt x="450937" y="413359"/>
                </a:cubicBezTo>
                <a:cubicBezTo>
                  <a:pt x="442673" y="446413"/>
                  <a:pt x="441040" y="476820"/>
                  <a:pt x="413359" y="501041"/>
                </a:cubicBezTo>
                <a:cubicBezTo>
                  <a:pt x="390700" y="520868"/>
                  <a:pt x="338203" y="551145"/>
                  <a:pt x="338203" y="551145"/>
                </a:cubicBezTo>
                <a:cubicBezTo>
                  <a:pt x="275573" y="546970"/>
                  <a:pt x="212824" y="544302"/>
                  <a:pt x="150312" y="538619"/>
                </a:cubicBezTo>
                <a:cubicBezTo>
                  <a:pt x="120909" y="535946"/>
                  <a:pt x="91581" y="531883"/>
                  <a:pt x="62630" y="526093"/>
                </a:cubicBezTo>
                <a:cubicBezTo>
                  <a:pt x="49683" y="523504"/>
                  <a:pt x="29688" y="525930"/>
                  <a:pt x="25052" y="513567"/>
                </a:cubicBezTo>
                <a:cubicBezTo>
                  <a:pt x="14790" y="486201"/>
                  <a:pt x="25052" y="455112"/>
                  <a:pt x="25052" y="425885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矩形 168"/>
          <p:cNvSpPr/>
          <p:nvPr/>
        </p:nvSpPr>
        <p:spPr>
          <a:xfrm>
            <a:off x="6391275" y="4489749"/>
            <a:ext cx="4883758" cy="437326"/>
          </a:xfrm>
          <a:prstGeom prst="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6434462" y="4949050"/>
            <a:ext cx="4787900" cy="43732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 11"/>
          <p:cNvSpPr/>
          <p:nvPr/>
        </p:nvSpPr>
        <p:spPr>
          <a:xfrm>
            <a:off x="3356975" y="2426976"/>
            <a:ext cx="1265129" cy="2826459"/>
          </a:xfrm>
          <a:custGeom>
            <a:avLst/>
            <a:gdLst>
              <a:gd name="connsiteX0" fmla="*/ 1252603 w 1265129"/>
              <a:gd name="connsiteY0" fmla="*/ 2796377 h 2826459"/>
              <a:gd name="connsiteX1" fmla="*/ 989557 w 1265129"/>
              <a:gd name="connsiteY1" fmla="*/ 2796377 h 2826459"/>
              <a:gd name="connsiteX2" fmla="*/ 951978 w 1265129"/>
              <a:gd name="connsiteY2" fmla="*/ 2771325 h 2826459"/>
              <a:gd name="connsiteX3" fmla="*/ 901874 w 1265129"/>
              <a:gd name="connsiteY3" fmla="*/ 2733747 h 2826459"/>
              <a:gd name="connsiteX4" fmla="*/ 864296 w 1265129"/>
              <a:gd name="connsiteY4" fmla="*/ 2721221 h 2826459"/>
              <a:gd name="connsiteX5" fmla="*/ 751562 w 1265129"/>
              <a:gd name="connsiteY5" fmla="*/ 2633539 h 2826459"/>
              <a:gd name="connsiteX6" fmla="*/ 701458 w 1265129"/>
              <a:gd name="connsiteY6" fmla="*/ 2558383 h 2826459"/>
              <a:gd name="connsiteX7" fmla="*/ 638828 w 1265129"/>
              <a:gd name="connsiteY7" fmla="*/ 2495753 h 2826459"/>
              <a:gd name="connsiteX8" fmla="*/ 551146 w 1265129"/>
              <a:gd name="connsiteY8" fmla="*/ 2395545 h 2826459"/>
              <a:gd name="connsiteX9" fmla="*/ 513567 w 1265129"/>
              <a:gd name="connsiteY9" fmla="*/ 2332914 h 2826459"/>
              <a:gd name="connsiteX10" fmla="*/ 488515 w 1265129"/>
              <a:gd name="connsiteY10" fmla="*/ 2295336 h 2826459"/>
              <a:gd name="connsiteX11" fmla="*/ 388307 w 1265129"/>
              <a:gd name="connsiteY11" fmla="*/ 2195128 h 2826459"/>
              <a:gd name="connsiteX12" fmla="*/ 350729 w 1265129"/>
              <a:gd name="connsiteY12" fmla="*/ 2132498 h 2826459"/>
              <a:gd name="connsiteX13" fmla="*/ 300625 w 1265129"/>
              <a:gd name="connsiteY13" fmla="*/ 2069868 h 2826459"/>
              <a:gd name="connsiteX14" fmla="*/ 263047 w 1265129"/>
              <a:gd name="connsiteY14" fmla="*/ 1969660 h 2826459"/>
              <a:gd name="connsiteX15" fmla="*/ 225469 w 1265129"/>
              <a:gd name="connsiteY15" fmla="*/ 1932082 h 2826459"/>
              <a:gd name="connsiteX16" fmla="*/ 187891 w 1265129"/>
              <a:gd name="connsiteY16" fmla="*/ 1881977 h 2826459"/>
              <a:gd name="connsiteX17" fmla="*/ 175365 w 1265129"/>
              <a:gd name="connsiteY17" fmla="*/ 1844399 h 2826459"/>
              <a:gd name="connsiteX18" fmla="*/ 137787 w 1265129"/>
              <a:gd name="connsiteY18" fmla="*/ 1806821 h 2826459"/>
              <a:gd name="connsiteX19" fmla="*/ 100209 w 1265129"/>
              <a:gd name="connsiteY19" fmla="*/ 1694087 h 2826459"/>
              <a:gd name="connsiteX20" fmla="*/ 75157 w 1265129"/>
              <a:gd name="connsiteY20" fmla="*/ 1643983 h 2826459"/>
              <a:gd name="connsiteX21" fmla="*/ 62630 w 1265129"/>
              <a:gd name="connsiteY21" fmla="*/ 1581353 h 2826459"/>
              <a:gd name="connsiteX22" fmla="*/ 50104 w 1265129"/>
              <a:gd name="connsiteY22" fmla="*/ 1531249 h 2826459"/>
              <a:gd name="connsiteX23" fmla="*/ 37578 w 1265129"/>
              <a:gd name="connsiteY23" fmla="*/ 1405988 h 2826459"/>
              <a:gd name="connsiteX24" fmla="*/ 12526 w 1265129"/>
              <a:gd name="connsiteY24" fmla="*/ 1243150 h 2826459"/>
              <a:gd name="connsiteX25" fmla="*/ 0 w 1265129"/>
              <a:gd name="connsiteY25" fmla="*/ 1205572 h 2826459"/>
              <a:gd name="connsiteX26" fmla="*/ 37578 w 1265129"/>
              <a:gd name="connsiteY26" fmla="*/ 980103 h 2826459"/>
              <a:gd name="connsiteX27" fmla="*/ 62630 w 1265129"/>
              <a:gd name="connsiteY27" fmla="*/ 854843 h 2826459"/>
              <a:gd name="connsiteX28" fmla="*/ 87683 w 1265129"/>
              <a:gd name="connsiteY28" fmla="*/ 829791 h 2826459"/>
              <a:gd name="connsiteX29" fmla="*/ 125261 w 1265129"/>
              <a:gd name="connsiteY29" fmla="*/ 754635 h 2826459"/>
              <a:gd name="connsiteX30" fmla="*/ 175365 w 1265129"/>
              <a:gd name="connsiteY30" fmla="*/ 729583 h 2826459"/>
              <a:gd name="connsiteX31" fmla="*/ 187891 w 1265129"/>
              <a:gd name="connsiteY31" fmla="*/ 679479 h 2826459"/>
              <a:gd name="connsiteX32" fmla="*/ 225469 w 1265129"/>
              <a:gd name="connsiteY32" fmla="*/ 654427 h 2826459"/>
              <a:gd name="connsiteX33" fmla="*/ 288099 w 1265129"/>
              <a:gd name="connsiteY33" fmla="*/ 604323 h 2826459"/>
              <a:gd name="connsiteX34" fmla="*/ 313151 w 1265129"/>
              <a:gd name="connsiteY34" fmla="*/ 566745 h 2826459"/>
              <a:gd name="connsiteX35" fmla="*/ 363255 w 1265129"/>
              <a:gd name="connsiteY35" fmla="*/ 541692 h 2826459"/>
              <a:gd name="connsiteX36" fmla="*/ 425885 w 1265129"/>
              <a:gd name="connsiteY36" fmla="*/ 454010 h 2826459"/>
              <a:gd name="connsiteX37" fmla="*/ 475989 w 1265129"/>
              <a:gd name="connsiteY37" fmla="*/ 428958 h 2826459"/>
              <a:gd name="connsiteX38" fmla="*/ 563672 w 1265129"/>
              <a:gd name="connsiteY38" fmla="*/ 378854 h 2826459"/>
              <a:gd name="connsiteX39" fmla="*/ 613776 w 1265129"/>
              <a:gd name="connsiteY39" fmla="*/ 353802 h 2826459"/>
              <a:gd name="connsiteX40" fmla="*/ 739036 w 1265129"/>
              <a:gd name="connsiteY40" fmla="*/ 203490 h 2826459"/>
              <a:gd name="connsiteX41" fmla="*/ 801666 w 1265129"/>
              <a:gd name="connsiteY41" fmla="*/ 178438 h 2826459"/>
              <a:gd name="connsiteX42" fmla="*/ 851770 w 1265129"/>
              <a:gd name="connsiteY42" fmla="*/ 128334 h 2826459"/>
              <a:gd name="connsiteX43" fmla="*/ 876822 w 1265129"/>
              <a:gd name="connsiteY43" fmla="*/ 90756 h 2826459"/>
              <a:gd name="connsiteX44" fmla="*/ 914400 w 1265129"/>
              <a:gd name="connsiteY44" fmla="*/ 65703 h 2826459"/>
              <a:gd name="connsiteX45" fmla="*/ 1039661 w 1265129"/>
              <a:gd name="connsiteY45" fmla="*/ 28125 h 2826459"/>
              <a:gd name="connsiteX46" fmla="*/ 1077239 w 1265129"/>
              <a:gd name="connsiteY46" fmla="*/ 3073 h 2826459"/>
              <a:gd name="connsiteX47" fmla="*/ 1265129 w 1265129"/>
              <a:gd name="connsiteY47" fmla="*/ 3073 h 282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65129" h="2826459">
                <a:moveTo>
                  <a:pt x="1252603" y="2796377"/>
                </a:moveTo>
                <a:cubicBezTo>
                  <a:pt x="1131820" y="2836638"/>
                  <a:pt x="1169372" y="2836336"/>
                  <a:pt x="989557" y="2796377"/>
                </a:cubicBezTo>
                <a:cubicBezTo>
                  <a:pt x="974861" y="2793111"/>
                  <a:pt x="964229" y="2780075"/>
                  <a:pt x="951978" y="2771325"/>
                </a:cubicBezTo>
                <a:cubicBezTo>
                  <a:pt x="934990" y="2759191"/>
                  <a:pt x="920000" y="2744105"/>
                  <a:pt x="901874" y="2733747"/>
                </a:cubicBezTo>
                <a:cubicBezTo>
                  <a:pt x="890410" y="2727196"/>
                  <a:pt x="876106" y="2727126"/>
                  <a:pt x="864296" y="2721221"/>
                </a:cubicBezTo>
                <a:cubicBezTo>
                  <a:pt x="815594" y="2696870"/>
                  <a:pt x="785720" y="2676237"/>
                  <a:pt x="751562" y="2633539"/>
                </a:cubicBezTo>
                <a:cubicBezTo>
                  <a:pt x="732753" y="2610028"/>
                  <a:pt x="720524" y="2581686"/>
                  <a:pt x="701458" y="2558383"/>
                </a:cubicBezTo>
                <a:cubicBezTo>
                  <a:pt x="682762" y="2535533"/>
                  <a:pt x="657272" y="2518807"/>
                  <a:pt x="638828" y="2495753"/>
                </a:cubicBezTo>
                <a:cubicBezTo>
                  <a:pt x="550243" y="2385022"/>
                  <a:pt x="655255" y="2473626"/>
                  <a:pt x="551146" y="2395545"/>
                </a:cubicBezTo>
                <a:cubicBezTo>
                  <a:pt x="529393" y="2330284"/>
                  <a:pt x="552870" y="2382041"/>
                  <a:pt x="513567" y="2332914"/>
                </a:cubicBezTo>
                <a:cubicBezTo>
                  <a:pt x="504162" y="2321159"/>
                  <a:pt x="499160" y="2305981"/>
                  <a:pt x="488515" y="2295336"/>
                </a:cubicBezTo>
                <a:cubicBezTo>
                  <a:pt x="400899" y="2207720"/>
                  <a:pt x="448707" y="2285728"/>
                  <a:pt x="388307" y="2195128"/>
                </a:cubicBezTo>
                <a:cubicBezTo>
                  <a:pt x="374802" y="2174871"/>
                  <a:pt x="364691" y="2152443"/>
                  <a:pt x="350729" y="2132498"/>
                </a:cubicBezTo>
                <a:cubicBezTo>
                  <a:pt x="335397" y="2110596"/>
                  <a:pt x="315455" y="2092113"/>
                  <a:pt x="300625" y="2069868"/>
                </a:cubicBezTo>
                <a:cubicBezTo>
                  <a:pt x="166889" y="1869264"/>
                  <a:pt x="373205" y="2162437"/>
                  <a:pt x="263047" y="1969660"/>
                </a:cubicBezTo>
                <a:cubicBezTo>
                  <a:pt x="254258" y="1954280"/>
                  <a:pt x="236997" y="1945532"/>
                  <a:pt x="225469" y="1932082"/>
                </a:cubicBezTo>
                <a:cubicBezTo>
                  <a:pt x="211883" y="1916231"/>
                  <a:pt x="200417" y="1898679"/>
                  <a:pt x="187891" y="1881977"/>
                </a:cubicBezTo>
                <a:cubicBezTo>
                  <a:pt x="183716" y="1869451"/>
                  <a:pt x="182689" y="1855385"/>
                  <a:pt x="175365" y="1844399"/>
                </a:cubicBezTo>
                <a:cubicBezTo>
                  <a:pt x="165539" y="1829660"/>
                  <a:pt x="145709" y="1822665"/>
                  <a:pt x="137787" y="1806821"/>
                </a:cubicBezTo>
                <a:cubicBezTo>
                  <a:pt x="120073" y="1771392"/>
                  <a:pt x="117923" y="1729516"/>
                  <a:pt x="100209" y="1694087"/>
                </a:cubicBezTo>
                <a:lnTo>
                  <a:pt x="75157" y="1643983"/>
                </a:lnTo>
                <a:cubicBezTo>
                  <a:pt x="70981" y="1623106"/>
                  <a:pt x="67249" y="1602136"/>
                  <a:pt x="62630" y="1581353"/>
                </a:cubicBezTo>
                <a:cubicBezTo>
                  <a:pt x="58895" y="1564548"/>
                  <a:pt x="52539" y="1548291"/>
                  <a:pt x="50104" y="1531249"/>
                </a:cubicBezTo>
                <a:cubicBezTo>
                  <a:pt x="44170" y="1489709"/>
                  <a:pt x="42212" y="1447693"/>
                  <a:pt x="37578" y="1405988"/>
                </a:cubicBezTo>
                <a:cubicBezTo>
                  <a:pt x="31493" y="1351226"/>
                  <a:pt x="25910" y="1296685"/>
                  <a:pt x="12526" y="1243150"/>
                </a:cubicBezTo>
                <a:cubicBezTo>
                  <a:pt x="9324" y="1230341"/>
                  <a:pt x="4175" y="1218098"/>
                  <a:pt x="0" y="1205572"/>
                </a:cubicBezTo>
                <a:lnTo>
                  <a:pt x="37578" y="980103"/>
                </a:lnTo>
                <a:cubicBezTo>
                  <a:pt x="39151" y="970668"/>
                  <a:pt x="53287" y="873528"/>
                  <a:pt x="62630" y="854843"/>
                </a:cubicBezTo>
                <a:cubicBezTo>
                  <a:pt x="67912" y="844280"/>
                  <a:pt x="79332" y="838142"/>
                  <a:pt x="87683" y="829791"/>
                </a:cubicBezTo>
                <a:cubicBezTo>
                  <a:pt x="100209" y="804739"/>
                  <a:pt x="106817" y="775714"/>
                  <a:pt x="125261" y="754635"/>
                </a:cubicBezTo>
                <a:cubicBezTo>
                  <a:pt x="137557" y="740582"/>
                  <a:pt x="163411" y="743928"/>
                  <a:pt x="175365" y="729583"/>
                </a:cubicBezTo>
                <a:cubicBezTo>
                  <a:pt x="186386" y="716358"/>
                  <a:pt x="178342" y="693803"/>
                  <a:pt x="187891" y="679479"/>
                </a:cubicBezTo>
                <a:cubicBezTo>
                  <a:pt x="196242" y="666953"/>
                  <a:pt x="213425" y="663460"/>
                  <a:pt x="225469" y="654427"/>
                </a:cubicBezTo>
                <a:cubicBezTo>
                  <a:pt x="246857" y="638386"/>
                  <a:pt x="269194" y="623228"/>
                  <a:pt x="288099" y="604323"/>
                </a:cubicBezTo>
                <a:cubicBezTo>
                  <a:pt x="298744" y="593678"/>
                  <a:pt x="301586" y="576383"/>
                  <a:pt x="313151" y="566745"/>
                </a:cubicBezTo>
                <a:cubicBezTo>
                  <a:pt x="327496" y="554791"/>
                  <a:pt x="346554" y="550043"/>
                  <a:pt x="363255" y="541692"/>
                </a:cubicBezTo>
                <a:cubicBezTo>
                  <a:pt x="379558" y="492783"/>
                  <a:pt x="373049" y="493637"/>
                  <a:pt x="425885" y="454010"/>
                </a:cubicBezTo>
                <a:cubicBezTo>
                  <a:pt x="440823" y="442806"/>
                  <a:pt x="460794" y="439811"/>
                  <a:pt x="475989" y="428958"/>
                </a:cubicBezTo>
                <a:cubicBezTo>
                  <a:pt x="556356" y="371553"/>
                  <a:pt x="466628" y="403115"/>
                  <a:pt x="563672" y="378854"/>
                </a:cubicBezTo>
                <a:cubicBezTo>
                  <a:pt x="580373" y="370503"/>
                  <a:pt x="600572" y="367006"/>
                  <a:pt x="613776" y="353802"/>
                </a:cubicBezTo>
                <a:cubicBezTo>
                  <a:pt x="659699" y="307879"/>
                  <a:pt x="670634" y="230851"/>
                  <a:pt x="739036" y="203490"/>
                </a:cubicBezTo>
                <a:lnTo>
                  <a:pt x="801666" y="178438"/>
                </a:lnTo>
                <a:cubicBezTo>
                  <a:pt x="818367" y="161737"/>
                  <a:pt x="836399" y="146267"/>
                  <a:pt x="851770" y="128334"/>
                </a:cubicBezTo>
                <a:cubicBezTo>
                  <a:pt x="861567" y="116904"/>
                  <a:pt x="866177" y="101401"/>
                  <a:pt x="876822" y="90756"/>
                </a:cubicBezTo>
                <a:cubicBezTo>
                  <a:pt x="887467" y="80111"/>
                  <a:pt x="900563" y="71633"/>
                  <a:pt x="914400" y="65703"/>
                </a:cubicBezTo>
                <a:cubicBezTo>
                  <a:pt x="963417" y="44695"/>
                  <a:pt x="989138" y="61807"/>
                  <a:pt x="1039661" y="28125"/>
                </a:cubicBezTo>
                <a:cubicBezTo>
                  <a:pt x="1052187" y="19774"/>
                  <a:pt x="1062277" y="4735"/>
                  <a:pt x="1077239" y="3073"/>
                </a:cubicBezTo>
                <a:cubicBezTo>
                  <a:pt x="1139486" y="-3843"/>
                  <a:pt x="1202499" y="3073"/>
                  <a:pt x="1265129" y="3073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1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  <p:bldP spid="159" grpId="0" animBg="1"/>
      <p:bldP spid="4" grpId="0" animBg="1"/>
      <p:bldP spid="6" grpId="0" animBg="1"/>
      <p:bldP spid="9" grpId="0"/>
      <p:bldP spid="161" grpId="0" animBg="1"/>
      <p:bldP spid="162" grpId="0" animBg="1"/>
      <p:bldP spid="163" grpId="0" animBg="1"/>
      <p:bldP spid="164" grpId="0" animBg="1"/>
      <p:bldP spid="10" grpId="0" animBg="1"/>
      <p:bldP spid="11" grpId="0" animBg="1"/>
      <p:bldP spid="167" grpId="0" animBg="1"/>
      <p:bldP spid="168" grpId="0" animBg="1"/>
      <p:bldP spid="169" grpId="0" animBg="1"/>
      <p:bldP spid="170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701"/>
            <a:ext cx="8991600" cy="893763"/>
          </a:xfrm>
        </p:spPr>
        <p:txBody>
          <a:bodyPr/>
          <a:lstStyle/>
          <a:p>
            <a:r>
              <a:rPr kumimoji="0" lang="en-US" altLang="zh-TW"/>
              <a:t>Microinstruction Format</a:t>
            </a:r>
          </a:p>
        </p:txBody>
      </p:sp>
      <p:graphicFrame>
        <p:nvGraphicFramePr>
          <p:cNvPr id="54275" name="Object 2"/>
          <p:cNvGraphicFramePr>
            <a:graphicFrameLocks noChangeAspect="1"/>
          </p:cNvGraphicFramePr>
          <p:nvPr/>
        </p:nvGraphicFramePr>
        <p:xfrm>
          <a:off x="2286001" y="1828800"/>
          <a:ext cx="752316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09900" imgH="520700" progId="Visio.Drawing.6">
                  <p:embed/>
                </p:oleObj>
              </mc:Choice>
              <mc:Fallback>
                <p:oleObj name="Visio" r:id="rId3" imgW="3009900" imgH="5207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828800"/>
                        <a:ext cx="7523163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362200" y="3505200"/>
            <a:ext cx="1919288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</a:tabLs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For our example:</a:t>
            </a:r>
          </a:p>
          <a:p>
            <a:pPr>
              <a:spcBef>
                <a:spcPct val="50000"/>
              </a:spcBef>
            </a:pPr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	b = 3</a:t>
            </a:r>
          </a:p>
          <a:p>
            <a:pPr>
              <a:spcBef>
                <a:spcPct val="50000"/>
              </a:spcBef>
            </a:pPr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	s = 4</a:t>
            </a:r>
          </a:p>
          <a:p>
            <a:pPr>
              <a:spcBef>
                <a:spcPct val="50000"/>
              </a:spcBef>
            </a:pPr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	o = 9</a:t>
            </a:r>
          </a:p>
          <a:p>
            <a:pPr eaLnBrk="0" hangingPunct="0">
              <a:spcBef>
                <a:spcPct val="50000"/>
              </a:spcBef>
            </a:pP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69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Implementing Microcode Of Light-Traffic Controller With Branches Using Verilog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1816100" y="1214438"/>
            <a:ext cx="8559800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ea typeface="MS PGothic" panose="020B0600070205080204" pitchFamily="34" charset="-128"/>
              </a:rPr>
              <a:t>module </a:t>
            </a:r>
            <a:r>
              <a:rPr lang="en-US" altLang="zh-TW" sz="1400" dirty="0" err="1">
                <a:ea typeface="MS PGothic" panose="020B0600070205080204" pitchFamily="34" charset="-128"/>
              </a:rPr>
              <a:t>ucodeIS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clk,rst,in,out</a:t>
            </a:r>
            <a:r>
              <a:rPr lang="en-US" altLang="zh-TW" sz="1400" dirty="0">
                <a:ea typeface="MS PGothic" panose="020B0600070205080204" pitchFamily="34" charset="-128"/>
              </a:rPr>
              <a:t>)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n = 2 ; // input width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m = 9 ; // output width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k = 4 ; // bits of state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parameter j = 3 ; // bits of instruction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 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ea typeface="MS PGothic" panose="020B0600070205080204" pitchFamily="34" charset="-128"/>
              </a:rPr>
              <a:t>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input  [n-1:0] in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output [m-1:0] out ;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  [k-1:0] </a:t>
            </a:r>
            <a:r>
              <a:rPr lang="en-US" altLang="zh-TW" sz="1400" dirty="0" err="1">
                <a:ea typeface="MS PGothic" panose="020B0600070205080204" pitchFamily="34" charset="-128"/>
              </a:rPr>
              <a:t>nupc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upc</a:t>
            </a:r>
            <a:r>
              <a:rPr lang="en-US" altLang="zh-TW" sz="1400" dirty="0">
                <a:ea typeface="MS PGothic" panose="020B0600070205080204" pitchFamily="34" charset="-128"/>
              </a:rPr>
              <a:t> ; // microprogram counter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wire [j+k+m-1:0] </a:t>
            </a:r>
            <a:r>
              <a:rPr lang="en-US" altLang="zh-TW" sz="1400" dirty="0" err="1"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ea typeface="MS PGothic" panose="020B0600070205080204" pitchFamily="34" charset="-128"/>
              </a:rPr>
              <a:t> ;   // microinstruction word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// split off fields of microinstruction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wire [m-1:0]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nxt_out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; // =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[m-1:0] ;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wire [k-1:0]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br_upc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; // =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[m+k-1:m] ;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wire [j-1:0]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; // =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[m+j+k-1:m+k] ;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assign {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br_upc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nxt_out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} =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;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 DFF #(k) </a:t>
            </a:r>
            <a:r>
              <a:rPr lang="en-US" altLang="zh-TW" sz="1400" dirty="0" err="1">
                <a:ea typeface="MS PGothic" panose="020B0600070205080204" pitchFamily="34" charset="-128"/>
              </a:rPr>
              <a:t>upc_reg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nupc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upc</a:t>
            </a:r>
            <a:r>
              <a:rPr lang="en-US" altLang="zh-TW" sz="1400" dirty="0">
                <a:ea typeface="MS PGothic" panose="020B0600070205080204" pitchFamily="34" charset="-128"/>
              </a:rPr>
              <a:t>) ;  // microprogram counter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DFF #(m) </a:t>
            </a:r>
            <a:r>
              <a:rPr lang="en-US" altLang="zh-TW" sz="1400" dirty="0" err="1">
                <a:ea typeface="MS PGothic" panose="020B0600070205080204" pitchFamily="34" charset="-128"/>
              </a:rPr>
              <a:t>out_reg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clk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nxt_out</a:t>
            </a:r>
            <a:r>
              <a:rPr lang="en-US" altLang="zh-TW" sz="1400" dirty="0">
                <a:ea typeface="MS PGothic" panose="020B0600070205080204" pitchFamily="34" charset="-128"/>
              </a:rPr>
              <a:t>, out) ; // output register</a:t>
            </a:r>
          </a:p>
          <a:p>
            <a:r>
              <a:rPr lang="en-US" altLang="zh-TW" sz="1400" dirty="0">
                <a:ea typeface="MS PGothic" panose="020B0600070205080204" pitchFamily="34" charset="-128"/>
              </a:rPr>
              <a:t>  ROM #(</a:t>
            </a:r>
            <a:r>
              <a:rPr lang="en-US" altLang="zh-TW" sz="1400" dirty="0" err="1">
                <a:ea typeface="MS PGothic" panose="020B0600070205080204" pitchFamily="34" charset="-128"/>
              </a:rPr>
              <a:t>k,m+k+j</a:t>
            </a:r>
            <a:r>
              <a:rPr lang="en-US" altLang="zh-TW" sz="1400" dirty="0">
                <a:ea typeface="MS PGothic" panose="020B0600070205080204" pitchFamily="34" charset="-128"/>
              </a:rPr>
              <a:t>) </a:t>
            </a:r>
            <a:r>
              <a:rPr lang="en-US" altLang="zh-TW" sz="1400" dirty="0" err="1">
                <a:ea typeface="MS PGothic" panose="020B0600070205080204" pitchFamily="34" charset="-128"/>
              </a:rPr>
              <a:t>uc</a:t>
            </a:r>
            <a:r>
              <a:rPr lang="en-US" altLang="zh-TW" sz="1400" dirty="0">
                <a:ea typeface="MS PGothic" panose="020B0600070205080204" pitchFamily="34" charset="-128"/>
              </a:rPr>
              <a:t>(</a:t>
            </a:r>
            <a:r>
              <a:rPr lang="en-US" altLang="zh-TW" sz="1400" dirty="0" err="1">
                <a:ea typeface="MS PGothic" panose="020B0600070205080204" pitchFamily="34" charset="-128"/>
              </a:rPr>
              <a:t>upc</a:t>
            </a:r>
            <a:r>
              <a:rPr lang="en-US" altLang="zh-TW" sz="1400" dirty="0">
                <a:ea typeface="MS PGothic" panose="020B0600070205080204" pitchFamily="34" charset="-128"/>
              </a:rPr>
              <a:t>, </a:t>
            </a:r>
            <a:r>
              <a:rPr lang="en-US" altLang="zh-TW" sz="1400" dirty="0" err="1">
                <a:ea typeface="MS PGothic" panose="020B0600070205080204" pitchFamily="34" charset="-128"/>
              </a:rPr>
              <a:t>uinst</a:t>
            </a:r>
            <a:r>
              <a:rPr lang="en-US" altLang="zh-TW" sz="1400" dirty="0">
                <a:ea typeface="MS PGothic" panose="020B0600070205080204" pitchFamily="34" charset="-128"/>
              </a:rPr>
              <a:t>) ; // microcode store</a:t>
            </a:r>
          </a:p>
          <a:p>
            <a:endParaRPr lang="en-US" altLang="zh-TW" sz="1400" dirty="0">
              <a:ea typeface="MS PGothic" panose="020B0600070205080204" pitchFamily="34" charset="-128"/>
            </a:endParaRPr>
          </a:p>
          <a:p>
            <a:r>
              <a:rPr lang="en-US" altLang="zh-TW" sz="1400" dirty="0"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// branch instruction decode;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zh-TW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b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ranch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zh-TW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o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new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or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next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(+1)</a:t>
            </a:r>
            <a:r>
              <a:rPr lang="zh-TW" altLang="en-US" sz="1400" dirty="0">
                <a:solidFill>
                  <a:srgbClr val="FF0000"/>
                </a:solidFill>
                <a:ea typeface="MS PGothic" panose="020B0600070205080204" pitchFamily="34" charset="-128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address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wire branch = (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[0] &amp; in[0] |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[1] &amp; in[1]) ^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brinst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[2] ;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// sequencer</a:t>
            </a:r>
          </a:p>
          <a:p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 assign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nupc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=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rst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? {k{1'b0}} : branch ?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br_upc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: </a:t>
            </a:r>
            <a:r>
              <a:rPr lang="en-US" altLang="zh-TW" sz="1400" dirty="0" err="1">
                <a:solidFill>
                  <a:srgbClr val="FF0000"/>
                </a:solidFill>
                <a:ea typeface="MS PGothic" panose="020B0600070205080204" pitchFamily="34" charset="-128"/>
              </a:rPr>
              <a:t>upc</a:t>
            </a:r>
            <a:r>
              <a:rPr lang="en-US" altLang="zh-TW" sz="1400" dirty="0">
                <a:solidFill>
                  <a:srgbClr val="FF0000"/>
                </a:solidFill>
                <a:ea typeface="MS PGothic" panose="020B0600070205080204" pitchFamily="34" charset="-128"/>
              </a:rPr>
              <a:t> + 1'b1 ;</a:t>
            </a:r>
          </a:p>
          <a:p>
            <a:r>
              <a:rPr lang="en-US" altLang="zh-TW" sz="1400" dirty="0" err="1">
                <a:ea typeface="MS PGothic" panose="020B0600070205080204" pitchFamily="34" charset="-128"/>
              </a:rPr>
              <a:t>endmodule</a:t>
            </a:r>
            <a:endParaRPr lang="en-US" altLang="zh-TW" sz="1400" dirty="0">
              <a:ea typeface="MS PGothic" panose="020B0600070205080204" pitchFamily="34" charset="-128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408975" y="3356992"/>
            <a:ext cx="216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000099"/>
                </a:solidFill>
              </a:rPr>
              <a:t>Ref. L5 </a:t>
            </a:r>
            <a:r>
              <a:rPr lang="en-US" altLang="zh-TW" i="1" dirty="0" err="1">
                <a:solidFill>
                  <a:srgbClr val="000099"/>
                </a:solidFill>
              </a:rPr>
              <a:t>SystemVerilog</a:t>
            </a:r>
            <a:endParaRPr lang="en-US" altLang="zh-TW" i="1" dirty="0">
              <a:solidFill>
                <a:srgbClr val="000099"/>
              </a:solidFill>
            </a:endParaRPr>
          </a:p>
          <a:p>
            <a:r>
              <a:rPr lang="en-US" altLang="zh-TW" i="1" dirty="0">
                <a:solidFill>
                  <a:srgbClr val="000099"/>
                </a:solidFill>
              </a:rPr>
              <a:t>p. 35-37</a:t>
            </a:r>
            <a:endParaRPr lang="zh-TW" altLang="en-US" i="1" dirty="0">
              <a:solidFill>
                <a:srgbClr val="000099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1A07273-4BDD-13D8-CADD-A3BD388A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502" y="3933056"/>
            <a:ext cx="4914122" cy="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2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4">
            <a:extLst>
              <a:ext uri="{FF2B5EF4-FFF2-40B4-BE49-F238E27FC236}">
                <a16:creationId xmlns:a16="http://schemas.microsoft.com/office/drawing/2014/main" id="{D6A5F13C-964F-92A6-339F-321B7015C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6F65E5-176E-41DC-89B2-1DDBFB84D27B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BA187A15-F1AD-1C56-1412-84177983E84C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auto">
          <a:xfrm>
            <a:off x="304800" y="6629400"/>
            <a:ext cx="2667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/>
              <a:t>copyright © 2004</a:t>
            </a:r>
          </a:p>
        </p:txBody>
      </p:sp>
      <p:sp>
        <p:nvSpPr>
          <p:cNvPr id="530434" name="Rectangle 2">
            <a:extLst>
              <a:ext uri="{FF2B5EF4-FFF2-40B4-BE49-F238E27FC236}">
                <a16:creationId xmlns:a16="http://schemas.microsoft.com/office/drawing/2014/main" id="{7456C660-AE04-4AD9-AFA8-62E278F44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384" y="21657"/>
            <a:ext cx="10972800" cy="939800"/>
          </a:xfrm>
        </p:spPr>
        <p:txBody>
          <a:bodyPr/>
          <a:lstStyle/>
          <a:p>
            <a:r>
              <a:rPr lang="en-US" altLang="zh-TW" dirty="0"/>
              <a:t>Data Organization</a:t>
            </a:r>
          </a:p>
        </p:txBody>
      </p:sp>
      <p:sp>
        <p:nvSpPr>
          <p:cNvPr id="530435" name="Rectangle 3">
            <a:extLst>
              <a:ext uri="{FF2B5EF4-FFF2-40B4-BE49-F238E27FC236}">
                <a16:creationId xmlns:a16="http://schemas.microsoft.com/office/drawing/2014/main" id="{70A7517B-239A-B001-1759-F6E0BB3BC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0436" name="Picture 4">
            <a:extLst>
              <a:ext uri="{FF2B5EF4-FFF2-40B4-BE49-F238E27FC236}">
                <a16:creationId xmlns:a16="http://schemas.microsoft.com/office/drawing/2014/main" id="{657FDF07-7956-75CA-A5CD-F13FF4C99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859774"/>
            <a:ext cx="80867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8" name="Picture 6">
            <a:extLst>
              <a:ext uri="{FF2B5EF4-FFF2-40B4-BE49-F238E27FC236}">
                <a16:creationId xmlns:a16="http://schemas.microsoft.com/office/drawing/2014/main" id="{E9C365CB-14EB-A519-8DC1-6A0D2B0C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5" y="5684186"/>
            <a:ext cx="84201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0439" name="Picture 7">
            <a:extLst>
              <a:ext uri="{FF2B5EF4-FFF2-40B4-BE49-F238E27FC236}">
                <a16:creationId xmlns:a16="http://schemas.microsoft.com/office/drawing/2014/main" id="{2560DCD4-4FF6-C909-CC02-1527A82D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6509686"/>
            <a:ext cx="70389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4">
            <a:extLst>
              <a:ext uri="{FF2B5EF4-FFF2-40B4-BE49-F238E27FC236}">
                <a16:creationId xmlns:a16="http://schemas.microsoft.com/office/drawing/2014/main" id="{A2C6038C-DF2A-4E65-8C5D-98CCD9FDE1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3E8C3F-8BE7-482A-89FF-01CD8049F3F3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7BD7CDF3-61E5-4BAA-AF3A-D09A90C2B57F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auto">
          <a:xfrm>
            <a:off x="304800" y="6629400"/>
            <a:ext cx="2667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/>
              <a:t>copyright © 2004</a:t>
            </a:r>
          </a:p>
        </p:txBody>
      </p:sp>
      <p:sp>
        <p:nvSpPr>
          <p:cNvPr id="531458" name="Rectangle 2">
            <a:extLst>
              <a:ext uri="{FF2B5EF4-FFF2-40B4-BE49-F238E27FC236}">
                <a16:creationId xmlns:a16="http://schemas.microsoft.com/office/drawing/2014/main" id="{09121E91-9119-AED1-F81F-265B97EDD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Data Organization –</a:t>
            </a:r>
            <a:br>
              <a:rPr lang="en-US" altLang="zh-TW" sz="3200"/>
            </a:br>
            <a:r>
              <a:rPr lang="en-US" altLang="zh-TW" sz="3200"/>
              <a:t>Packed Structs &amp; Packed Unions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529D8EB6-6DD5-F6D2-CBAA-BEA61FCD4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1460" name="Picture 4">
            <a:extLst>
              <a:ext uri="{FF2B5EF4-FFF2-40B4-BE49-F238E27FC236}">
                <a16:creationId xmlns:a16="http://schemas.microsoft.com/office/drawing/2014/main" id="{EE30DEEA-623C-FE0D-7FC5-B088220F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340768"/>
            <a:ext cx="90487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概念 </a:t>
            </a:r>
            <a:r>
              <a:rPr lang="en-US" altLang="zh-TW" dirty="0"/>
              <a:t>[Dally. Ch. 18]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9956" y="1124732"/>
            <a:ext cx="10972800" cy="5500686"/>
          </a:xfrm>
        </p:spPr>
        <p:txBody>
          <a:bodyPr>
            <a:normAutofit/>
          </a:bodyPr>
          <a:lstStyle/>
          <a:p>
            <a:r>
              <a:rPr lang="zh-TW" altLang="en-US" dirty="0"/>
              <a:t>傳統</a:t>
            </a:r>
            <a:r>
              <a:rPr lang="en-US" altLang="zh-TW" dirty="0"/>
              <a:t>FSM</a:t>
            </a:r>
            <a:r>
              <a:rPr lang="zh-TW" altLang="en-US" dirty="0"/>
              <a:t>設計後都固定寫死了，可以不用重新設計硬體，也可以有新的</a:t>
            </a:r>
            <a:r>
              <a:rPr lang="en-US" altLang="zh-TW" dirty="0"/>
              <a:t>FSM</a:t>
            </a:r>
            <a:r>
              <a:rPr lang="zh-TW" altLang="en-US" dirty="0"/>
              <a:t>嗎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state</a:t>
            </a:r>
            <a:r>
              <a:rPr lang="zh-TW" altLang="en-US" dirty="0">
                <a:solidFill>
                  <a:srgbClr val="FF0000"/>
                </a:solidFill>
              </a:rPr>
              <a:t>用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/>
              <a:t>，</a:t>
            </a:r>
            <a:endParaRPr lang="en-US" altLang="zh-TW" dirty="0"/>
          </a:p>
          <a:p>
            <a:pPr lvl="2"/>
            <a:r>
              <a:rPr lang="zh-TW" altLang="en-US" dirty="0"/>
              <a:t>而且</a:t>
            </a:r>
            <a:r>
              <a:rPr lang="zh-TW" altLang="en-US" dirty="0">
                <a:solidFill>
                  <a:srgbClr val="FF0000"/>
                </a:solidFill>
              </a:rPr>
              <a:t>讓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>
                <a:solidFill>
                  <a:srgbClr val="FF0000"/>
                </a:solidFill>
              </a:rPr>
              <a:t>可以自由變 </a:t>
            </a:r>
            <a:r>
              <a:rPr lang="en-US" altLang="zh-TW" dirty="0">
                <a:solidFill>
                  <a:srgbClr val="FF0000"/>
                </a:solidFill>
              </a:rPr>
              <a:t>=&gt; </a:t>
            </a:r>
            <a:r>
              <a:rPr lang="zh-TW" altLang="en-US" dirty="0">
                <a:solidFill>
                  <a:srgbClr val="FF0000"/>
                </a:solidFill>
              </a:rPr>
              <a:t>程式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那</a:t>
            </a:r>
            <a:r>
              <a:rPr lang="en-US" altLang="zh-TW" dirty="0"/>
              <a:t>next state logic or output logic</a:t>
            </a:r>
          </a:p>
          <a:p>
            <a:pPr lvl="2"/>
            <a:r>
              <a:rPr lang="zh-TW" altLang="en-US" dirty="0"/>
              <a:t>一併存成表格一部分，或</a:t>
            </a:r>
            <a:endParaRPr lang="en-US" altLang="zh-TW" dirty="0"/>
          </a:p>
          <a:p>
            <a:pPr lvl="2"/>
            <a:r>
              <a:rPr lang="zh-TW" altLang="en-US" dirty="0"/>
              <a:t>不外乎加減乘除與邏輯運算 </a:t>
            </a:r>
            <a:r>
              <a:rPr lang="en-US" altLang="zh-TW" dirty="0"/>
              <a:t>=&gt;</a:t>
            </a:r>
            <a:r>
              <a:rPr lang="zh-TW" altLang="en-US" dirty="0"/>
              <a:t>那就做</a:t>
            </a:r>
            <a:r>
              <a:rPr lang="en-US" altLang="zh-TW" dirty="0">
                <a:solidFill>
                  <a:srgbClr val="FF0000"/>
                </a:solidFill>
              </a:rPr>
              <a:t>ALU</a:t>
            </a:r>
            <a:r>
              <a:rPr lang="zh-TW" altLang="en-US" dirty="0"/>
              <a:t> </a:t>
            </a:r>
            <a:r>
              <a:rPr lang="en-US" altLang="zh-TW" dirty="0"/>
              <a:t>(arithmetic logic unit)</a:t>
            </a:r>
          </a:p>
          <a:p>
            <a:r>
              <a:rPr lang="zh-TW" altLang="en-US" dirty="0"/>
              <a:t>如何做呢</a:t>
            </a:r>
            <a:endParaRPr lang="en-US" altLang="zh-TW" dirty="0"/>
          </a:p>
          <a:p>
            <a:pPr lvl="1"/>
            <a:r>
              <a:rPr lang="en-US" altLang="zh-TW" dirty="0"/>
              <a:t>Table </a:t>
            </a:r>
            <a:r>
              <a:rPr lang="zh-TW" altLang="en-US" dirty="0"/>
              <a:t>用</a:t>
            </a:r>
            <a:r>
              <a:rPr lang="en-US" altLang="zh-TW" dirty="0"/>
              <a:t>RAM</a:t>
            </a:r>
            <a:r>
              <a:rPr lang="zh-TW" altLang="en-US" dirty="0"/>
              <a:t>來做</a:t>
            </a:r>
            <a:endParaRPr lang="en-US" altLang="zh-TW" dirty="0"/>
          </a:p>
          <a:p>
            <a:pPr lvl="2"/>
            <a:r>
              <a:rPr lang="en-US" altLang="zh-TW" dirty="0"/>
              <a:t>ROM</a:t>
            </a:r>
            <a:r>
              <a:rPr lang="zh-TW" altLang="en-US" dirty="0"/>
              <a:t>也可以</a:t>
            </a:r>
            <a:endParaRPr lang="en-US" altLang="zh-TW" dirty="0"/>
          </a:p>
          <a:p>
            <a:pPr lvl="2"/>
            <a:r>
              <a:rPr lang="en-US" altLang="zh-TW" dirty="0"/>
              <a:t>PLA</a:t>
            </a:r>
            <a:r>
              <a:rPr lang="zh-TW" altLang="en-US" dirty="0"/>
              <a:t>也是</a:t>
            </a:r>
            <a:endParaRPr lang="en-US" altLang="zh-TW" dirty="0"/>
          </a:p>
          <a:p>
            <a:pPr lvl="2"/>
            <a:r>
              <a:rPr lang="zh-TW" altLang="en-US" dirty="0"/>
              <a:t>類似的</a:t>
            </a:r>
            <a:r>
              <a:rPr lang="en-US" altLang="zh-TW" dirty="0"/>
              <a:t>memory</a:t>
            </a:r>
            <a:r>
              <a:rPr lang="zh-TW" altLang="en-US" dirty="0"/>
              <a:t>型式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Flash, EEPROM</a:t>
            </a:r>
          </a:p>
          <a:p>
            <a:pPr lvl="1"/>
            <a:r>
              <a:rPr lang="zh-TW" altLang="en-US" dirty="0"/>
              <a:t>演化到後來，就是</a:t>
            </a:r>
            <a:r>
              <a:rPr lang="en-US" altLang="zh-TW" dirty="0"/>
              <a:t>CPU</a:t>
            </a:r>
            <a:r>
              <a:rPr lang="zh-TW" altLang="en-US" dirty="0"/>
              <a:t>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516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4">
            <a:extLst>
              <a:ext uri="{FF2B5EF4-FFF2-40B4-BE49-F238E27FC236}">
                <a16:creationId xmlns:a16="http://schemas.microsoft.com/office/drawing/2014/main" id="{16A146BF-B0B2-EC57-B484-33231A975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35C03B-B0CD-4EA7-BAEB-27CD7B9CB60E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4" name="日期版面配置區 5">
            <a:extLst>
              <a:ext uri="{FF2B5EF4-FFF2-40B4-BE49-F238E27FC236}">
                <a16:creationId xmlns:a16="http://schemas.microsoft.com/office/drawing/2014/main" id="{C45089D5-9853-C78D-9E99-63B6A9663575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auto">
          <a:xfrm>
            <a:off x="304800" y="6629400"/>
            <a:ext cx="2667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1000" kern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lang="en-US" altLang="zh-TW"/>
              <a:t>copyright © 2004</a:t>
            </a:r>
          </a:p>
        </p:txBody>
      </p:sp>
      <p:sp>
        <p:nvSpPr>
          <p:cNvPr id="532482" name="Rectangle 2">
            <a:extLst>
              <a:ext uri="{FF2B5EF4-FFF2-40B4-BE49-F238E27FC236}">
                <a16:creationId xmlns:a16="http://schemas.microsoft.com/office/drawing/2014/main" id="{6609EC71-FC26-D8BB-AE8D-A45D5F1A4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Data Organization –</a:t>
            </a:r>
            <a:br>
              <a:rPr lang="en-US" altLang="zh-TW" sz="3200"/>
            </a:br>
            <a:r>
              <a:rPr lang="en-US" altLang="zh-TW" sz="3200"/>
              <a:t>Packed Structs &amp; Packed Unions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6800CF4A-1BF3-EC56-7911-0E04F47E76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2484" name="Picture 4">
            <a:extLst>
              <a:ext uri="{FF2B5EF4-FFF2-40B4-BE49-F238E27FC236}">
                <a16:creationId xmlns:a16="http://schemas.microsoft.com/office/drawing/2014/main" id="{A187C9D4-C883-0642-3317-A62044D05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1340768"/>
            <a:ext cx="90773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Microcode Of Light-Traffic Controller With Left Turn</a:t>
            </a:r>
          </a:p>
        </p:txBody>
      </p:sp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33600"/>
            <a:ext cx="8839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372" name="直線接點 2"/>
          <p:cNvCxnSpPr>
            <a:cxnSpLocks noChangeShapeType="1"/>
          </p:cNvCxnSpPr>
          <p:nvPr/>
        </p:nvCxnSpPr>
        <p:spPr bwMode="auto">
          <a:xfrm>
            <a:off x="8623300" y="1841500"/>
            <a:ext cx="50800" cy="3314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373" name="直線接點 6"/>
          <p:cNvCxnSpPr>
            <a:cxnSpLocks noChangeShapeType="1"/>
          </p:cNvCxnSpPr>
          <p:nvPr/>
        </p:nvCxnSpPr>
        <p:spPr bwMode="auto">
          <a:xfrm>
            <a:off x="9105900" y="1841500"/>
            <a:ext cx="50800" cy="33147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374" name="文字方塊 3"/>
          <p:cNvSpPr txBox="1">
            <a:spLocks noChangeArrowheads="1"/>
          </p:cNvSpPr>
          <p:nvPr/>
        </p:nvSpPr>
        <p:spPr bwMode="auto">
          <a:xfrm>
            <a:off x="2651125" y="5197475"/>
            <a:ext cx="88024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/>
              <a:t>Data = {</a:t>
            </a:r>
            <a:r>
              <a:rPr kumimoji="1" lang="en-US" altLang="zh-TW" dirty="0" err="1"/>
              <a:t>instruction_code</a:t>
            </a:r>
            <a:r>
              <a:rPr kumimoji="1" lang="en-US" altLang="zh-TW" dirty="0"/>
              <a:t>, branch address, </a:t>
            </a:r>
            <a:r>
              <a:rPr kumimoji="1" lang="en-US" altLang="zh-TW" dirty="0" err="1"/>
              <a:t>light_control</a:t>
            </a:r>
            <a:r>
              <a:rPr kumimoji="1" lang="en-US" altLang="zh-TW" dirty="0"/>
              <a:t>}</a:t>
            </a:r>
            <a:endParaRPr kumimoji="1"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766343" y="1482726"/>
            <a:ext cx="809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Traffic </a:t>
            </a:r>
          </a:p>
          <a:p>
            <a:r>
              <a:rPr lang="en-US" altLang="zh-TW" dirty="0"/>
              <a:t>light</a:t>
            </a:r>
            <a:endParaRPr lang="zh-TW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746393"/>
              </p:ext>
            </p:extLst>
          </p:nvPr>
        </p:nvGraphicFramePr>
        <p:xfrm>
          <a:off x="4686856" y="5638860"/>
          <a:ext cx="7523163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09900" imgH="520700" progId="Visio.Drawing.6">
                  <p:embed/>
                </p:oleObj>
              </mc:Choice>
              <mc:Fallback>
                <p:oleObj name="Visio" r:id="rId4" imgW="3009900" imgH="520700" progId="Visio.Drawing.6">
                  <p:embed/>
                  <p:pic>
                    <p:nvPicPr>
                      <p:cNvPr id="542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856" y="5638860"/>
                        <a:ext cx="7523163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719736" y="2202494"/>
            <a:ext cx="1584176" cy="25946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184232" y="2255496"/>
            <a:ext cx="439068" cy="25946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315677" y="2221200"/>
            <a:ext cx="1450666" cy="25946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8590523" y="2221200"/>
            <a:ext cx="566177" cy="2594658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85541" y="2255496"/>
            <a:ext cx="1380615" cy="25946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156700" y="2238348"/>
            <a:ext cx="1257881" cy="2594658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10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Waveforms Of Light-Traffic Controller With Left Turn Microcode</a:t>
            </a:r>
          </a:p>
        </p:txBody>
      </p:sp>
      <p:sp>
        <p:nvSpPr>
          <p:cNvPr id="60420" name="Text Box 1028"/>
          <p:cNvSpPr txBox="1">
            <a:spLocks noChangeArrowheads="1"/>
          </p:cNvSpPr>
          <p:nvPr/>
        </p:nvSpPr>
        <p:spPr bwMode="auto">
          <a:xfrm>
            <a:off x="9696400" y="4233240"/>
            <a:ext cx="219551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ea typeface="MS PGothic" panose="020B0600070205080204" pitchFamily="34" charset="-128"/>
              </a:rPr>
              <a:t>0010101100001001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1100000100001001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0000000010001001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0100011001001100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1000000001001010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0000000010001001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0010110001100001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1000000001010001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438559" y="-1749840"/>
            <a:ext cx="2401129" cy="9023350"/>
          </a:xfrm>
          <a:prstGeom prst="rect">
            <a:avLst/>
          </a:prstGeom>
        </p:spPr>
      </p:pic>
      <p:sp>
        <p:nvSpPr>
          <p:cNvPr id="13" name="甜甜圈 12"/>
          <p:cNvSpPr/>
          <p:nvPr/>
        </p:nvSpPr>
        <p:spPr bwMode="auto">
          <a:xfrm>
            <a:off x="1250301" y="2609435"/>
            <a:ext cx="1016000" cy="3048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sp>
        <p:nvSpPr>
          <p:cNvPr id="14" name="甜甜圈 13"/>
          <p:cNvSpPr/>
          <p:nvPr/>
        </p:nvSpPr>
        <p:spPr bwMode="auto">
          <a:xfrm>
            <a:off x="1250301" y="3496848"/>
            <a:ext cx="1016000" cy="3048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dirty="0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cxnSp>
        <p:nvCxnSpPr>
          <p:cNvPr id="15" name="直線箭頭接點 3"/>
          <p:cNvCxnSpPr>
            <a:cxnSpLocks noChangeShapeType="1"/>
          </p:cNvCxnSpPr>
          <p:nvPr/>
        </p:nvCxnSpPr>
        <p:spPr bwMode="auto">
          <a:xfrm>
            <a:off x="3218801" y="2812635"/>
            <a:ext cx="0" cy="684213"/>
          </a:xfrm>
          <a:prstGeom prst="straightConnector1">
            <a:avLst/>
          </a:prstGeom>
          <a:noFill/>
          <a:ln w="57150">
            <a:solidFill>
              <a:srgbClr val="FF6600"/>
            </a:solidFill>
            <a:prstDash val="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線箭頭接點 9"/>
          <p:cNvCxnSpPr>
            <a:cxnSpLocks noChangeShapeType="1"/>
          </p:cNvCxnSpPr>
          <p:nvPr/>
        </p:nvCxnSpPr>
        <p:spPr bwMode="auto">
          <a:xfrm>
            <a:off x="5403201" y="2812635"/>
            <a:ext cx="0" cy="684213"/>
          </a:xfrm>
          <a:prstGeom prst="straightConnector1">
            <a:avLst/>
          </a:prstGeom>
          <a:noFill/>
          <a:ln w="57150">
            <a:solidFill>
              <a:srgbClr val="FF6600"/>
            </a:solidFill>
            <a:prstDash val="dot"/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04" y="3862730"/>
            <a:ext cx="8839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653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87327" y="-3207540"/>
            <a:ext cx="2617346" cy="11675893"/>
          </a:xfrm>
          <a:prstGeom prst="rect">
            <a:avLst/>
          </a:prstGeom>
        </p:spPr>
      </p:pic>
      <p:sp>
        <p:nvSpPr>
          <p:cNvPr id="60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Waveforms Of Light-Traffic Controller With Left Turn Microcode</a:t>
            </a:r>
          </a:p>
        </p:txBody>
      </p:sp>
      <p:sp>
        <p:nvSpPr>
          <p:cNvPr id="60420" name="Text Box 1028"/>
          <p:cNvSpPr txBox="1">
            <a:spLocks noChangeArrowheads="1"/>
          </p:cNvSpPr>
          <p:nvPr/>
        </p:nvSpPr>
        <p:spPr bwMode="auto">
          <a:xfrm>
            <a:off x="9696400" y="4233240"/>
            <a:ext cx="2195513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800" dirty="0">
                <a:ea typeface="MS PGothic" panose="020B0600070205080204" pitchFamily="34" charset="-128"/>
              </a:rPr>
              <a:t>0010101100001001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1100000100001001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0000000010001001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0100011001001100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1000000001001010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0000000010001001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0010110001100001</a:t>
            </a:r>
          </a:p>
          <a:p>
            <a:r>
              <a:rPr lang="en-US" altLang="zh-TW" sz="1800" dirty="0">
                <a:ea typeface="MS PGothic" panose="020B0600070205080204" pitchFamily="34" charset="-128"/>
              </a:rPr>
              <a:t>1000000001010001</a:t>
            </a:r>
          </a:p>
        </p:txBody>
      </p:sp>
      <p:sp>
        <p:nvSpPr>
          <p:cNvPr id="13" name="甜甜圈 12"/>
          <p:cNvSpPr/>
          <p:nvPr/>
        </p:nvSpPr>
        <p:spPr bwMode="auto">
          <a:xfrm>
            <a:off x="258053" y="2478006"/>
            <a:ext cx="1016000" cy="3048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sp>
        <p:nvSpPr>
          <p:cNvPr id="14" name="甜甜圈 13"/>
          <p:cNvSpPr/>
          <p:nvPr/>
        </p:nvSpPr>
        <p:spPr bwMode="auto">
          <a:xfrm>
            <a:off x="268397" y="3569862"/>
            <a:ext cx="1016000" cy="3048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dirty="0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93232"/>
            <a:ext cx="8839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1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32544" y="260648"/>
            <a:ext cx="11988800" cy="893763"/>
          </a:xfrm>
        </p:spPr>
        <p:txBody>
          <a:bodyPr/>
          <a:lstStyle/>
          <a:p>
            <a:r>
              <a:rPr kumimoji="0" lang="en-US" altLang="zh-TW" dirty="0"/>
              <a:t>Alternate Microcode For Light-Traffic Controller With Left Turn (</a:t>
            </a:r>
            <a:r>
              <a:rPr kumimoji="0" lang="zh-TW" altLang="en-US" dirty="0"/>
              <a:t>多方向</a:t>
            </a:r>
            <a:r>
              <a:rPr kumimoji="0" lang="en-US" altLang="zh-TW" dirty="0"/>
              <a:t>branch</a:t>
            </a:r>
            <a:r>
              <a:rPr kumimoji="0" lang="zh-TW" altLang="en-US" dirty="0"/>
              <a:t>指令</a:t>
            </a:r>
            <a:r>
              <a:rPr kumimoji="0" lang="en-US" altLang="zh-TW" dirty="0"/>
              <a:t>)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772816"/>
            <a:ext cx="9144000" cy="243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316289" y="4211216"/>
            <a:ext cx="7258397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114300" indent="-1143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800" b="0" dirty="0">
                <a:latin typeface="Arial" panose="020B0604020202020204" pitchFamily="34" charset="0"/>
                <a:ea typeface="MS PGothic" panose="020B0600070205080204" pitchFamily="34" charset="-128"/>
              </a:rPr>
              <a:t>Previous microcode needs:(due to only branch one way in one instruct)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800" b="0" dirty="0">
                <a:latin typeface="Arial" panose="020B0604020202020204" pitchFamily="34" charset="0"/>
                <a:ea typeface="MS PGothic" panose="020B0600070205080204" pitchFamily="34" charset="-128"/>
              </a:rPr>
              <a:t>2 states with GNS light (NS1 &amp; NS2)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800" b="0" dirty="0">
                <a:latin typeface="Arial" panose="020B0604020202020204" pitchFamily="34" charset="0"/>
                <a:ea typeface="MS PGothic" panose="020B0600070205080204" pitchFamily="34" charset="-128"/>
              </a:rPr>
              <a:t>2 states with YNS light (EW1 &amp; LT1)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By adding a new branch instruction – BNA (branch on 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“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not any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”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800" b="0" dirty="0">
                <a:latin typeface="Arial" panose="020B0604020202020204" pitchFamily="34" charset="0"/>
                <a:ea typeface="MS PGothic" panose="020B0600070205080204" pitchFamily="34" charset="-128"/>
              </a:rPr>
              <a:t>1 state with GNS light (NS1)</a:t>
            </a:r>
          </a:p>
          <a:p>
            <a:pPr lvl="1" eaLnBrk="0" hangingPunct="0">
              <a:spcBef>
                <a:spcPct val="50000"/>
              </a:spcBef>
              <a:buFontTx/>
              <a:buChar char="•"/>
            </a:pPr>
            <a:r>
              <a:rPr lang="en-US" altLang="zh-TW" sz="1800" b="0" dirty="0">
                <a:latin typeface="Arial" panose="020B0604020202020204" pitchFamily="34" charset="0"/>
                <a:ea typeface="MS PGothic" panose="020B0600070205080204" pitchFamily="34" charset="-128"/>
              </a:rPr>
              <a:t>1 state with YNS light (NS2)</a:t>
            </a:r>
            <a:r>
              <a:rPr lang="en-US" altLang="zh-TW" b="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782644" y="1403185"/>
            <a:ext cx="36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BNA: branch on not any input is true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896200" y="6093296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BNA:</a:t>
            </a:r>
            <a:r>
              <a:rPr lang="zh-TW" altLang="en-US" dirty="0"/>
              <a:t> 沒有任意輸入條件為</a:t>
            </a:r>
            <a:r>
              <a:rPr lang="en-US" altLang="zh-TW" dirty="0"/>
              <a:t>true</a:t>
            </a:r>
            <a:r>
              <a:rPr lang="zh-TW" altLang="en-US" dirty="0"/>
              <a:t>，才跳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32" y="4208041"/>
            <a:ext cx="2809340" cy="28093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855641" y="2265118"/>
            <a:ext cx="3816424" cy="29978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10489959" y="1993822"/>
            <a:ext cx="711441" cy="609678"/>
          </a:xfrm>
          <a:custGeom>
            <a:avLst/>
            <a:gdLst>
              <a:gd name="connsiteX0" fmla="*/ 12941 w 711441"/>
              <a:gd name="connsiteY0" fmla="*/ 368378 h 609678"/>
              <a:gd name="connsiteX1" fmla="*/ 241 w 711441"/>
              <a:gd name="connsiteY1" fmla="*/ 304878 h 609678"/>
              <a:gd name="connsiteX2" fmla="*/ 25641 w 711441"/>
              <a:gd name="connsiteY2" fmla="*/ 228678 h 609678"/>
              <a:gd name="connsiteX3" fmla="*/ 38341 w 711441"/>
              <a:gd name="connsiteY3" fmla="*/ 177878 h 609678"/>
              <a:gd name="connsiteX4" fmla="*/ 63741 w 711441"/>
              <a:gd name="connsiteY4" fmla="*/ 139778 h 609678"/>
              <a:gd name="connsiteX5" fmla="*/ 89141 w 711441"/>
              <a:gd name="connsiteY5" fmla="*/ 76278 h 609678"/>
              <a:gd name="connsiteX6" fmla="*/ 127241 w 711441"/>
              <a:gd name="connsiteY6" fmla="*/ 50878 h 609678"/>
              <a:gd name="connsiteX7" fmla="*/ 139941 w 711441"/>
              <a:gd name="connsiteY7" fmla="*/ 12778 h 609678"/>
              <a:gd name="connsiteX8" fmla="*/ 305041 w 711441"/>
              <a:gd name="connsiteY8" fmla="*/ 12778 h 609678"/>
              <a:gd name="connsiteX9" fmla="*/ 444741 w 711441"/>
              <a:gd name="connsiteY9" fmla="*/ 63578 h 609678"/>
              <a:gd name="connsiteX10" fmla="*/ 470141 w 711441"/>
              <a:gd name="connsiteY10" fmla="*/ 101678 h 609678"/>
              <a:gd name="connsiteX11" fmla="*/ 609841 w 711441"/>
              <a:gd name="connsiteY11" fmla="*/ 203278 h 609678"/>
              <a:gd name="connsiteX12" fmla="*/ 647941 w 711441"/>
              <a:gd name="connsiteY12" fmla="*/ 266778 h 609678"/>
              <a:gd name="connsiteX13" fmla="*/ 673341 w 711441"/>
              <a:gd name="connsiteY13" fmla="*/ 304878 h 609678"/>
              <a:gd name="connsiteX14" fmla="*/ 686041 w 711441"/>
              <a:gd name="connsiteY14" fmla="*/ 355678 h 609678"/>
              <a:gd name="connsiteX15" fmla="*/ 711441 w 711441"/>
              <a:gd name="connsiteY15" fmla="*/ 406478 h 609678"/>
              <a:gd name="connsiteX16" fmla="*/ 673341 w 711441"/>
              <a:gd name="connsiteY16" fmla="*/ 571578 h 609678"/>
              <a:gd name="connsiteX17" fmla="*/ 584441 w 711441"/>
              <a:gd name="connsiteY17" fmla="*/ 609678 h 609678"/>
              <a:gd name="connsiteX18" fmla="*/ 432041 w 711441"/>
              <a:gd name="connsiteY18" fmla="*/ 596978 h 609678"/>
              <a:gd name="connsiteX19" fmla="*/ 330441 w 711441"/>
              <a:gd name="connsiteY19" fmla="*/ 571578 h 609678"/>
              <a:gd name="connsiteX20" fmla="*/ 266941 w 711441"/>
              <a:gd name="connsiteY20" fmla="*/ 558878 h 609678"/>
              <a:gd name="connsiteX21" fmla="*/ 216141 w 711441"/>
              <a:gd name="connsiteY21" fmla="*/ 546178 h 609678"/>
              <a:gd name="connsiteX22" fmla="*/ 152641 w 711441"/>
              <a:gd name="connsiteY22" fmla="*/ 533478 h 609678"/>
              <a:gd name="connsiteX23" fmla="*/ 101841 w 711441"/>
              <a:gd name="connsiteY23" fmla="*/ 520778 h 609678"/>
              <a:gd name="connsiteX24" fmla="*/ 63741 w 711441"/>
              <a:gd name="connsiteY24" fmla="*/ 508078 h 609678"/>
              <a:gd name="connsiteX25" fmla="*/ 38341 w 711441"/>
              <a:gd name="connsiteY25" fmla="*/ 508078 h 60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1441" h="609678">
                <a:moveTo>
                  <a:pt x="12941" y="368378"/>
                </a:moveTo>
                <a:cubicBezTo>
                  <a:pt x="8708" y="347211"/>
                  <a:pt x="-1713" y="326375"/>
                  <a:pt x="241" y="304878"/>
                </a:cubicBezTo>
                <a:cubicBezTo>
                  <a:pt x="2665" y="278214"/>
                  <a:pt x="19147" y="254653"/>
                  <a:pt x="25641" y="228678"/>
                </a:cubicBezTo>
                <a:cubicBezTo>
                  <a:pt x="29874" y="211745"/>
                  <a:pt x="31465" y="193921"/>
                  <a:pt x="38341" y="177878"/>
                </a:cubicBezTo>
                <a:cubicBezTo>
                  <a:pt x="44354" y="163849"/>
                  <a:pt x="56915" y="153430"/>
                  <a:pt x="63741" y="139778"/>
                </a:cubicBezTo>
                <a:cubicBezTo>
                  <a:pt x="73936" y="119388"/>
                  <a:pt x="75890" y="94829"/>
                  <a:pt x="89141" y="76278"/>
                </a:cubicBezTo>
                <a:cubicBezTo>
                  <a:pt x="98013" y="63858"/>
                  <a:pt x="114541" y="59345"/>
                  <a:pt x="127241" y="50878"/>
                </a:cubicBezTo>
                <a:cubicBezTo>
                  <a:pt x="131474" y="38178"/>
                  <a:pt x="129488" y="21141"/>
                  <a:pt x="139941" y="12778"/>
                </a:cubicBezTo>
                <a:cubicBezTo>
                  <a:pt x="174815" y="-15121"/>
                  <a:pt x="290049" y="11112"/>
                  <a:pt x="305041" y="12778"/>
                </a:cubicBezTo>
                <a:cubicBezTo>
                  <a:pt x="402868" y="45387"/>
                  <a:pt x="356382" y="28234"/>
                  <a:pt x="444741" y="63578"/>
                </a:cubicBezTo>
                <a:cubicBezTo>
                  <a:pt x="453208" y="76278"/>
                  <a:pt x="459348" y="90885"/>
                  <a:pt x="470141" y="101678"/>
                </a:cubicBezTo>
                <a:cubicBezTo>
                  <a:pt x="505076" y="136613"/>
                  <a:pt x="570102" y="176785"/>
                  <a:pt x="609841" y="203278"/>
                </a:cubicBezTo>
                <a:cubicBezTo>
                  <a:pt x="622541" y="224445"/>
                  <a:pt x="634858" y="245846"/>
                  <a:pt x="647941" y="266778"/>
                </a:cubicBezTo>
                <a:cubicBezTo>
                  <a:pt x="656031" y="279721"/>
                  <a:pt x="667328" y="290849"/>
                  <a:pt x="673341" y="304878"/>
                </a:cubicBezTo>
                <a:cubicBezTo>
                  <a:pt x="680217" y="320921"/>
                  <a:pt x="679912" y="339335"/>
                  <a:pt x="686041" y="355678"/>
                </a:cubicBezTo>
                <a:cubicBezTo>
                  <a:pt x="692688" y="373405"/>
                  <a:pt x="702974" y="389545"/>
                  <a:pt x="711441" y="406478"/>
                </a:cubicBezTo>
                <a:cubicBezTo>
                  <a:pt x="707418" y="442682"/>
                  <a:pt x="710567" y="534352"/>
                  <a:pt x="673341" y="571578"/>
                </a:cubicBezTo>
                <a:cubicBezTo>
                  <a:pt x="657648" y="587271"/>
                  <a:pt x="607211" y="602088"/>
                  <a:pt x="584441" y="609678"/>
                </a:cubicBezTo>
                <a:cubicBezTo>
                  <a:pt x="533641" y="605445"/>
                  <a:pt x="482453" y="604540"/>
                  <a:pt x="432041" y="596978"/>
                </a:cubicBezTo>
                <a:cubicBezTo>
                  <a:pt x="397518" y="591800"/>
                  <a:pt x="364672" y="578424"/>
                  <a:pt x="330441" y="571578"/>
                </a:cubicBezTo>
                <a:cubicBezTo>
                  <a:pt x="309274" y="567345"/>
                  <a:pt x="288013" y="563561"/>
                  <a:pt x="266941" y="558878"/>
                </a:cubicBezTo>
                <a:cubicBezTo>
                  <a:pt x="249902" y="555092"/>
                  <a:pt x="233180" y="549964"/>
                  <a:pt x="216141" y="546178"/>
                </a:cubicBezTo>
                <a:cubicBezTo>
                  <a:pt x="195069" y="541495"/>
                  <a:pt x="173713" y="538161"/>
                  <a:pt x="152641" y="533478"/>
                </a:cubicBezTo>
                <a:cubicBezTo>
                  <a:pt x="135602" y="529692"/>
                  <a:pt x="118624" y="525573"/>
                  <a:pt x="101841" y="520778"/>
                </a:cubicBezTo>
                <a:cubicBezTo>
                  <a:pt x="88969" y="517100"/>
                  <a:pt x="76868" y="510703"/>
                  <a:pt x="63741" y="508078"/>
                </a:cubicBezTo>
                <a:cubicBezTo>
                  <a:pt x="55439" y="506418"/>
                  <a:pt x="46808" y="508078"/>
                  <a:pt x="38341" y="50807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 5"/>
          <p:cNvSpPr/>
          <p:nvPr/>
        </p:nvSpPr>
        <p:spPr>
          <a:xfrm>
            <a:off x="1104784" y="2717800"/>
            <a:ext cx="622416" cy="1092200"/>
          </a:xfrm>
          <a:custGeom>
            <a:avLst/>
            <a:gdLst>
              <a:gd name="connsiteX0" fmla="*/ 546216 w 622416"/>
              <a:gd name="connsiteY0" fmla="*/ 0 h 1092200"/>
              <a:gd name="connsiteX1" fmla="*/ 406516 w 622416"/>
              <a:gd name="connsiteY1" fmla="*/ 25400 h 1092200"/>
              <a:gd name="connsiteX2" fmla="*/ 343016 w 622416"/>
              <a:gd name="connsiteY2" fmla="*/ 38100 h 1092200"/>
              <a:gd name="connsiteX3" fmla="*/ 266816 w 622416"/>
              <a:gd name="connsiteY3" fmla="*/ 88900 h 1092200"/>
              <a:gd name="connsiteX4" fmla="*/ 228716 w 622416"/>
              <a:gd name="connsiteY4" fmla="*/ 114300 h 1092200"/>
              <a:gd name="connsiteX5" fmla="*/ 177916 w 622416"/>
              <a:gd name="connsiteY5" fmla="*/ 152400 h 1092200"/>
              <a:gd name="connsiteX6" fmla="*/ 152516 w 622416"/>
              <a:gd name="connsiteY6" fmla="*/ 190500 h 1092200"/>
              <a:gd name="connsiteX7" fmla="*/ 89016 w 622416"/>
              <a:gd name="connsiteY7" fmla="*/ 304800 h 1092200"/>
              <a:gd name="connsiteX8" fmla="*/ 25516 w 622416"/>
              <a:gd name="connsiteY8" fmla="*/ 393700 h 1092200"/>
              <a:gd name="connsiteX9" fmla="*/ 116 w 622416"/>
              <a:gd name="connsiteY9" fmla="*/ 508000 h 1092200"/>
              <a:gd name="connsiteX10" fmla="*/ 12816 w 622416"/>
              <a:gd name="connsiteY10" fmla="*/ 558800 h 1092200"/>
              <a:gd name="connsiteX11" fmla="*/ 25516 w 622416"/>
              <a:gd name="connsiteY11" fmla="*/ 635000 h 1092200"/>
              <a:gd name="connsiteX12" fmla="*/ 38216 w 622416"/>
              <a:gd name="connsiteY12" fmla="*/ 685800 h 1092200"/>
              <a:gd name="connsiteX13" fmla="*/ 50916 w 622416"/>
              <a:gd name="connsiteY13" fmla="*/ 723900 h 1092200"/>
              <a:gd name="connsiteX14" fmla="*/ 127116 w 622416"/>
              <a:gd name="connsiteY14" fmla="*/ 749300 h 1092200"/>
              <a:gd name="connsiteX15" fmla="*/ 177916 w 622416"/>
              <a:gd name="connsiteY15" fmla="*/ 774700 h 1092200"/>
              <a:gd name="connsiteX16" fmla="*/ 241416 w 622416"/>
              <a:gd name="connsiteY16" fmla="*/ 812800 h 1092200"/>
              <a:gd name="connsiteX17" fmla="*/ 279516 w 622416"/>
              <a:gd name="connsiteY17" fmla="*/ 825500 h 1092200"/>
              <a:gd name="connsiteX18" fmla="*/ 317616 w 622416"/>
              <a:gd name="connsiteY18" fmla="*/ 850900 h 1092200"/>
              <a:gd name="connsiteX19" fmla="*/ 368416 w 622416"/>
              <a:gd name="connsiteY19" fmla="*/ 876300 h 1092200"/>
              <a:gd name="connsiteX20" fmla="*/ 419216 w 622416"/>
              <a:gd name="connsiteY20" fmla="*/ 927100 h 1092200"/>
              <a:gd name="connsiteX21" fmla="*/ 457316 w 622416"/>
              <a:gd name="connsiteY21" fmla="*/ 952500 h 1092200"/>
              <a:gd name="connsiteX22" fmla="*/ 508116 w 622416"/>
              <a:gd name="connsiteY22" fmla="*/ 990600 h 1092200"/>
              <a:gd name="connsiteX23" fmla="*/ 597016 w 622416"/>
              <a:gd name="connsiteY23" fmla="*/ 1054100 h 1092200"/>
              <a:gd name="connsiteX24" fmla="*/ 622416 w 622416"/>
              <a:gd name="connsiteY24" fmla="*/ 1092200 h 109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2416" h="1092200">
                <a:moveTo>
                  <a:pt x="546216" y="0"/>
                </a:moveTo>
                <a:cubicBezTo>
                  <a:pt x="389361" y="31371"/>
                  <a:pt x="585252" y="-7097"/>
                  <a:pt x="406516" y="25400"/>
                </a:cubicBezTo>
                <a:cubicBezTo>
                  <a:pt x="385278" y="29261"/>
                  <a:pt x="364183" y="33867"/>
                  <a:pt x="343016" y="38100"/>
                </a:cubicBezTo>
                <a:lnTo>
                  <a:pt x="266816" y="88900"/>
                </a:lnTo>
                <a:cubicBezTo>
                  <a:pt x="254116" y="97367"/>
                  <a:pt x="240927" y="105142"/>
                  <a:pt x="228716" y="114300"/>
                </a:cubicBezTo>
                <a:cubicBezTo>
                  <a:pt x="211783" y="127000"/>
                  <a:pt x="192883" y="137433"/>
                  <a:pt x="177916" y="152400"/>
                </a:cubicBezTo>
                <a:cubicBezTo>
                  <a:pt x="167123" y="163193"/>
                  <a:pt x="160983" y="177800"/>
                  <a:pt x="152516" y="190500"/>
                </a:cubicBezTo>
                <a:cubicBezTo>
                  <a:pt x="127447" y="290774"/>
                  <a:pt x="159718" y="191676"/>
                  <a:pt x="89016" y="304800"/>
                </a:cubicBezTo>
                <a:cubicBezTo>
                  <a:pt x="21440" y="412922"/>
                  <a:pt x="170401" y="248815"/>
                  <a:pt x="25516" y="393700"/>
                </a:cubicBezTo>
                <a:cubicBezTo>
                  <a:pt x="17049" y="431800"/>
                  <a:pt x="3109" y="469086"/>
                  <a:pt x="116" y="508000"/>
                </a:cubicBezTo>
                <a:cubicBezTo>
                  <a:pt x="-1223" y="525403"/>
                  <a:pt x="9393" y="541684"/>
                  <a:pt x="12816" y="558800"/>
                </a:cubicBezTo>
                <a:cubicBezTo>
                  <a:pt x="17866" y="584050"/>
                  <a:pt x="20466" y="609750"/>
                  <a:pt x="25516" y="635000"/>
                </a:cubicBezTo>
                <a:cubicBezTo>
                  <a:pt x="28939" y="652116"/>
                  <a:pt x="33421" y="669017"/>
                  <a:pt x="38216" y="685800"/>
                </a:cubicBezTo>
                <a:cubicBezTo>
                  <a:pt x="41894" y="698672"/>
                  <a:pt x="40023" y="716119"/>
                  <a:pt x="50916" y="723900"/>
                </a:cubicBezTo>
                <a:cubicBezTo>
                  <a:pt x="72703" y="739462"/>
                  <a:pt x="103169" y="737326"/>
                  <a:pt x="127116" y="749300"/>
                </a:cubicBezTo>
                <a:cubicBezTo>
                  <a:pt x="144049" y="757767"/>
                  <a:pt x="161366" y="765506"/>
                  <a:pt x="177916" y="774700"/>
                </a:cubicBezTo>
                <a:cubicBezTo>
                  <a:pt x="199494" y="786688"/>
                  <a:pt x="219338" y="801761"/>
                  <a:pt x="241416" y="812800"/>
                </a:cubicBezTo>
                <a:cubicBezTo>
                  <a:pt x="253390" y="818787"/>
                  <a:pt x="267542" y="819513"/>
                  <a:pt x="279516" y="825500"/>
                </a:cubicBezTo>
                <a:cubicBezTo>
                  <a:pt x="293168" y="832326"/>
                  <a:pt x="304364" y="843327"/>
                  <a:pt x="317616" y="850900"/>
                </a:cubicBezTo>
                <a:cubicBezTo>
                  <a:pt x="334054" y="860293"/>
                  <a:pt x="353270" y="864941"/>
                  <a:pt x="368416" y="876300"/>
                </a:cubicBezTo>
                <a:cubicBezTo>
                  <a:pt x="387574" y="890668"/>
                  <a:pt x="401034" y="911515"/>
                  <a:pt x="419216" y="927100"/>
                </a:cubicBezTo>
                <a:cubicBezTo>
                  <a:pt x="430805" y="937033"/>
                  <a:pt x="444896" y="943628"/>
                  <a:pt x="457316" y="952500"/>
                </a:cubicBezTo>
                <a:cubicBezTo>
                  <a:pt x="474540" y="964803"/>
                  <a:pt x="492186" y="976662"/>
                  <a:pt x="508116" y="990600"/>
                </a:cubicBezTo>
                <a:cubicBezTo>
                  <a:pt x="582290" y="1055502"/>
                  <a:pt x="528423" y="1031236"/>
                  <a:pt x="597016" y="1054100"/>
                </a:cubicBezTo>
                <a:lnTo>
                  <a:pt x="622416" y="1092200"/>
                </a:ln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55641" y="3510214"/>
            <a:ext cx="3816424" cy="29978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19368" y="2593626"/>
            <a:ext cx="3816424" cy="29978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手繪多邊形 13"/>
          <p:cNvSpPr/>
          <p:nvPr/>
        </p:nvSpPr>
        <p:spPr>
          <a:xfrm>
            <a:off x="10477259" y="3319014"/>
            <a:ext cx="711441" cy="609678"/>
          </a:xfrm>
          <a:custGeom>
            <a:avLst/>
            <a:gdLst>
              <a:gd name="connsiteX0" fmla="*/ 12941 w 711441"/>
              <a:gd name="connsiteY0" fmla="*/ 368378 h 609678"/>
              <a:gd name="connsiteX1" fmla="*/ 241 w 711441"/>
              <a:gd name="connsiteY1" fmla="*/ 304878 h 609678"/>
              <a:gd name="connsiteX2" fmla="*/ 25641 w 711441"/>
              <a:gd name="connsiteY2" fmla="*/ 228678 h 609678"/>
              <a:gd name="connsiteX3" fmla="*/ 38341 w 711441"/>
              <a:gd name="connsiteY3" fmla="*/ 177878 h 609678"/>
              <a:gd name="connsiteX4" fmla="*/ 63741 w 711441"/>
              <a:gd name="connsiteY4" fmla="*/ 139778 h 609678"/>
              <a:gd name="connsiteX5" fmla="*/ 89141 w 711441"/>
              <a:gd name="connsiteY5" fmla="*/ 76278 h 609678"/>
              <a:gd name="connsiteX6" fmla="*/ 127241 w 711441"/>
              <a:gd name="connsiteY6" fmla="*/ 50878 h 609678"/>
              <a:gd name="connsiteX7" fmla="*/ 139941 w 711441"/>
              <a:gd name="connsiteY7" fmla="*/ 12778 h 609678"/>
              <a:gd name="connsiteX8" fmla="*/ 305041 w 711441"/>
              <a:gd name="connsiteY8" fmla="*/ 12778 h 609678"/>
              <a:gd name="connsiteX9" fmla="*/ 444741 w 711441"/>
              <a:gd name="connsiteY9" fmla="*/ 63578 h 609678"/>
              <a:gd name="connsiteX10" fmla="*/ 470141 w 711441"/>
              <a:gd name="connsiteY10" fmla="*/ 101678 h 609678"/>
              <a:gd name="connsiteX11" fmla="*/ 609841 w 711441"/>
              <a:gd name="connsiteY11" fmla="*/ 203278 h 609678"/>
              <a:gd name="connsiteX12" fmla="*/ 647941 w 711441"/>
              <a:gd name="connsiteY12" fmla="*/ 266778 h 609678"/>
              <a:gd name="connsiteX13" fmla="*/ 673341 w 711441"/>
              <a:gd name="connsiteY13" fmla="*/ 304878 h 609678"/>
              <a:gd name="connsiteX14" fmla="*/ 686041 w 711441"/>
              <a:gd name="connsiteY14" fmla="*/ 355678 h 609678"/>
              <a:gd name="connsiteX15" fmla="*/ 711441 w 711441"/>
              <a:gd name="connsiteY15" fmla="*/ 406478 h 609678"/>
              <a:gd name="connsiteX16" fmla="*/ 673341 w 711441"/>
              <a:gd name="connsiteY16" fmla="*/ 571578 h 609678"/>
              <a:gd name="connsiteX17" fmla="*/ 584441 w 711441"/>
              <a:gd name="connsiteY17" fmla="*/ 609678 h 609678"/>
              <a:gd name="connsiteX18" fmla="*/ 432041 w 711441"/>
              <a:gd name="connsiteY18" fmla="*/ 596978 h 609678"/>
              <a:gd name="connsiteX19" fmla="*/ 330441 w 711441"/>
              <a:gd name="connsiteY19" fmla="*/ 571578 h 609678"/>
              <a:gd name="connsiteX20" fmla="*/ 266941 w 711441"/>
              <a:gd name="connsiteY20" fmla="*/ 558878 h 609678"/>
              <a:gd name="connsiteX21" fmla="*/ 216141 w 711441"/>
              <a:gd name="connsiteY21" fmla="*/ 546178 h 609678"/>
              <a:gd name="connsiteX22" fmla="*/ 152641 w 711441"/>
              <a:gd name="connsiteY22" fmla="*/ 533478 h 609678"/>
              <a:gd name="connsiteX23" fmla="*/ 101841 w 711441"/>
              <a:gd name="connsiteY23" fmla="*/ 520778 h 609678"/>
              <a:gd name="connsiteX24" fmla="*/ 63741 w 711441"/>
              <a:gd name="connsiteY24" fmla="*/ 508078 h 609678"/>
              <a:gd name="connsiteX25" fmla="*/ 38341 w 711441"/>
              <a:gd name="connsiteY25" fmla="*/ 508078 h 60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1441" h="609678">
                <a:moveTo>
                  <a:pt x="12941" y="368378"/>
                </a:moveTo>
                <a:cubicBezTo>
                  <a:pt x="8708" y="347211"/>
                  <a:pt x="-1713" y="326375"/>
                  <a:pt x="241" y="304878"/>
                </a:cubicBezTo>
                <a:cubicBezTo>
                  <a:pt x="2665" y="278214"/>
                  <a:pt x="19147" y="254653"/>
                  <a:pt x="25641" y="228678"/>
                </a:cubicBezTo>
                <a:cubicBezTo>
                  <a:pt x="29874" y="211745"/>
                  <a:pt x="31465" y="193921"/>
                  <a:pt x="38341" y="177878"/>
                </a:cubicBezTo>
                <a:cubicBezTo>
                  <a:pt x="44354" y="163849"/>
                  <a:pt x="56915" y="153430"/>
                  <a:pt x="63741" y="139778"/>
                </a:cubicBezTo>
                <a:cubicBezTo>
                  <a:pt x="73936" y="119388"/>
                  <a:pt x="75890" y="94829"/>
                  <a:pt x="89141" y="76278"/>
                </a:cubicBezTo>
                <a:cubicBezTo>
                  <a:pt x="98013" y="63858"/>
                  <a:pt x="114541" y="59345"/>
                  <a:pt x="127241" y="50878"/>
                </a:cubicBezTo>
                <a:cubicBezTo>
                  <a:pt x="131474" y="38178"/>
                  <a:pt x="129488" y="21141"/>
                  <a:pt x="139941" y="12778"/>
                </a:cubicBezTo>
                <a:cubicBezTo>
                  <a:pt x="174815" y="-15121"/>
                  <a:pt x="290049" y="11112"/>
                  <a:pt x="305041" y="12778"/>
                </a:cubicBezTo>
                <a:cubicBezTo>
                  <a:pt x="402868" y="45387"/>
                  <a:pt x="356382" y="28234"/>
                  <a:pt x="444741" y="63578"/>
                </a:cubicBezTo>
                <a:cubicBezTo>
                  <a:pt x="453208" y="76278"/>
                  <a:pt x="459348" y="90885"/>
                  <a:pt x="470141" y="101678"/>
                </a:cubicBezTo>
                <a:cubicBezTo>
                  <a:pt x="505076" y="136613"/>
                  <a:pt x="570102" y="176785"/>
                  <a:pt x="609841" y="203278"/>
                </a:cubicBezTo>
                <a:cubicBezTo>
                  <a:pt x="622541" y="224445"/>
                  <a:pt x="634858" y="245846"/>
                  <a:pt x="647941" y="266778"/>
                </a:cubicBezTo>
                <a:cubicBezTo>
                  <a:pt x="656031" y="279721"/>
                  <a:pt x="667328" y="290849"/>
                  <a:pt x="673341" y="304878"/>
                </a:cubicBezTo>
                <a:cubicBezTo>
                  <a:pt x="680217" y="320921"/>
                  <a:pt x="679912" y="339335"/>
                  <a:pt x="686041" y="355678"/>
                </a:cubicBezTo>
                <a:cubicBezTo>
                  <a:pt x="692688" y="373405"/>
                  <a:pt x="702974" y="389545"/>
                  <a:pt x="711441" y="406478"/>
                </a:cubicBezTo>
                <a:cubicBezTo>
                  <a:pt x="707418" y="442682"/>
                  <a:pt x="710567" y="534352"/>
                  <a:pt x="673341" y="571578"/>
                </a:cubicBezTo>
                <a:cubicBezTo>
                  <a:pt x="657648" y="587271"/>
                  <a:pt x="607211" y="602088"/>
                  <a:pt x="584441" y="609678"/>
                </a:cubicBezTo>
                <a:cubicBezTo>
                  <a:pt x="533641" y="605445"/>
                  <a:pt x="482453" y="604540"/>
                  <a:pt x="432041" y="596978"/>
                </a:cubicBezTo>
                <a:cubicBezTo>
                  <a:pt x="397518" y="591800"/>
                  <a:pt x="364672" y="578424"/>
                  <a:pt x="330441" y="571578"/>
                </a:cubicBezTo>
                <a:cubicBezTo>
                  <a:pt x="309274" y="567345"/>
                  <a:pt x="288013" y="563561"/>
                  <a:pt x="266941" y="558878"/>
                </a:cubicBezTo>
                <a:cubicBezTo>
                  <a:pt x="249902" y="555092"/>
                  <a:pt x="233180" y="549964"/>
                  <a:pt x="216141" y="546178"/>
                </a:cubicBezTo>
                <a:cubicBezTo>
                  <a:pt x="195069" y="541495"/>
                  <a:pt x="173713" y="538161"/>
                  <a:pt x="152641" y="533478"/>
                </a:cubicBezTo>
                <a:cubicBezTo>
                  <a:pt x="135602" y="529692"/>
                  <a:pt x="118624" y="525573"/>
                  <a:pt x="101841" y="520778"/>
                </a:cubicBezTo>
                <a:cubicBezTo>
                  <a:pt x="88969" y="517100"/>
                  <a:pt x="76868" y="510703"/>
                  <a:pt x="63741" y="508078"/>
                </a:cubicBezTo>
                <a:cubicBezTo>
                  <a:pt x="55439" y="506418"/>
                  <a:pt x="46808" y="508078"/>
                  <a:pt x="38341" y="50807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10502659" y="2658911"/>
            <a:ext cx="711441" cy="609678"/>
          </a:xfrm>
          <a:custGeom>
            <a:avLst/>
            <a:gdLst>
              <a:gd name="connsiteX0" fmla="*/ 12941 w 711441"/>
              <a:gd name="connsiteY0" fmla="*/ 368378 h 609678"/>
              <a:gd name="connsiteX1" fmla="*/ 241 w 711441"/>
              <a:gd name="connsiteY1" fmla="*/ 304878 h 609678"/>
              <a:gd name="connsiteX2" fmla="*/ 25641 w 711441"/>
              <a:gd name="connsiteY2" fmla="*/ 228678 h 609678"/>
              <a:gd name="connsiteX3" fmla="*/ 38341 w 711441"/>
              <a:gd name="connsiteY3" fmla="*/ 177878 h 609678"/>
              <a:gd name="connsiteX4" fmla="*/ 63741 w 711441"/>
              <a:gd name="connsiteY4" fmla="*/ 139778 h 609678"/>
              <a:gd name="connsiteX5" fmla="*/ 89141 w 711441"/>
              <a:gd name="connsiteY5" fmla="*/ 76278 h 609678"/>
              <a:gd name="connsiteX6" fmla="*/ 127241 w 711441"/>
              <a:gd name="connsiteY6" fmla="*/ 50878 h 609678"/>
              <a:gd name="connsiteX7" fmla="*/ 139941 w 711441"/>
              <a:gd name="connsiteY7" fmla="*/ 12778 h 609678"/>
              <a:gd name="connsiteX8" fmla="*/ 305041 w 711441"/>
              <a:gd name="connsiteY8" fmla="*/ 12778 h 609678"/>
              <a:gd name="connsiteX9" fmla="*/ 444741 w 711441"/>
              <a:gd name="connsiteY9" fmla="*/ 63578 h 609678"/>
              <a:gd name="connsiteX10" fmla="*/ 470141 w 711441"/>
              <a:gd name="connsiteY10" fmla="*/ 101678 h 609678"/>
              <a:gd name="connsiteX11" fmla="*/ 609841 w 711441"/>
              <a:gd name="connsiteY11" fmla="*/ 203278 h 609678"/>
              <a:gd name="connsiteX12" fmla="*/ 647941 w 711441"/>
              <a:gd name="connsiteY12" fmla="*/ 266778 h 609678"/>
              <a:gd name="connsiteX13" fmla="*/ 673341 w 711441"/>
              <a:gd name="connsiteY13" fmla="*/ 304878 h 609678"/>
              <a:gd name="connsiteX14" fmla="*/ 686041 w 711441"/>
              <a:gd name="connsiteY14" fmla="*/ 355678 h 609678"/>
              <a:gd name="connsiteX15" fmla="*/ 711441 w 711441"/>
              <a:gd name="connsiteY15" fmla="*/ 406478 h 609678"/>
              <a:gd name="connsiteX16" fmla="*/ 673341 w 711441"/>
              <a:gd name="connsiteY16" fmla="*/ 571578 h 609678"/>
              <a:gd name="connsiteX17" fmla="*/ 584441 w 711441"/>
              <a:gd name="connsiteY17" fmla="*/ 609678 h 609678"/>
              <a:gd name="connsiteX18" fmla="*/ 432041 w 711441"/>
              <a:gd name="connsiteY18" fmla="*/ 596978 h 609678"/>
              <a:gd name="connsiteX19" fmla="*/ 330441 w 711441"/>
              <a:gd name="connsiteY19" fmla="*/ 571578 h 609678"/>
              <a:gd name="connsiteX20" fmla="*/ 266941 w 711441"/>
              <a:gd name="connsiteY20" fmla="*/ 558878 h 609678"/>
              <a:gd name="connsiteX21" fmla="*/ 216141 w 711441"/>
              <a:gd name="connsiteY21" fmla="*/ 546178 h 609678"/>
              <a:gd name="connsiteX22" fmla="*/ 152641 w 711441"/>
              <a:gd name="connsiteY22" fmla="*/ 533478 h 609678"/>
              <a:gd name="connsiteX23" fmla="*/ 101841 w 711441"/>
              <a:gd name="connsiteY23" fmla="*/ 520778 h 609678"/>
              <a:gd name="connsiteX24" fmla="*/ 63741 w 711441"/>
              <a:gd name="connsiteY24" fmla="*/ 508078 h 609678"/>
              <a:gd name="connsiteX25" fmla="*/ 38341 w 711441"/>
              <a:gd name="connsiteY25" fmla="*/ 508078 h 60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1441" h="609678">
                <a:moveTo>
                  <a:pt x="12941" y="368378"/>
                </a:moveTo>
                <a:cubicBezTo>
                  <a:pt x="8708" y="347211"/>
                  <a:pt x="-1713" y="326375"/>
                  <a:pt x="241" y="304878"/>
                </a:cubicBezTo>
                <a:cubicBezTo>
                  <a:pt x="2665" y="278214"/>
                  <a:pt x="19147" y="254653"/>
                  <a:pt x="25641" y="228678"/>
                </a:cubicBezTo>
                <a:cubicBezTo>
                  <a:pt x="29874" y="211745"/>
                  <a:pt x="31465" y="193921"/>
                  <a:pt x="38341" y="177878"/>
                </a:cubicBezTo>
                <a:cubicBezTo>
                  <a:pt x="44354" y="163849"/>
                  <a:pt x="56915" y="153430"/>
                  <a:pt x="63741" y="139778"/>
                </a:cubicBezTo>
                <a:cubicBezTo>
                  <a:pt x="73936" y="119388"/>
                  <a:pt x="75890" y="94829"/>
                  <a:pt x="89141" y="76278"/>
                </a:cubicBezTo>
                <a:cubicBezTo>
                  <a:pt x="98013" y="63858"/>
                  <a:pt x="114541" y="59345"/>
                  <a:pt x="127241" y="50878"/>
                </a:cubicBezTo>
                <a:cubicBezTo>
                  <a:pt x="131474" y="38178"/>
                  <a:pt x="129488" y="21141"/>
                  <a:pt x="139941" y="12778"/>
                </a:cubicBezTo>
                <a:cubicBezTo>
                  <a:pt x="174815" y="-15121"/>
                  <a:pt x="290049" y="11112"/>
                  <a:pt x="305041" y="12778"/>
                </a:cubicBezTo>
                <a:cubicBezTo>
                  <a:pt x="402868" y="45387"/>
                  <a:pt x="356382" y="28234"/>
                  <a:pt x="444741" y="63578"/>
                </a:cubicBezTo>
                <a:cubicBezTo>
                  <a:pt x="453208" y="76278"/>
                  <a:pt x="459348" y="90885"/>
                  <a:pt x="470141" y="101678"/>
                </a:cubicBezTo>
                <a:cubicBezTo>
                  <a:pt x="505076" y="136613"/>
                  <a:pt x="570102" y="176785"/>
                  <a:pt x="609841" y="203278"/>
                </a:cubicBezTo>
                <a:cubicBezTo>
                  <a:pt x="622541" y="224445"/>
                  <a:pt x="634858" y="245846"/>
                  <a:pt x="647941" y="266778"/>
                </a:cubicBezTo>
                <a:cubicBezTo>
                  <a:pt x="656031" y="279721"/>
                  <a:pt x="667328" y="290849"/>
                  <a:pt x="673341" y="304878"/>
                </a:cubicBezTo>
                <a:cubicBezTo>
                  <a:pt x="680217" y="320921"/>
                  <a:pt x="679912" y="339335"/>
                  <a:pt x="686041" y="355678"/>
                </a:cubicBezTo>
                <a:cubicBezTo>
                  <a:pt x="692688" y="373405"/>
                  <a:pt x="702974" y="389545"/>
                  <a:pt x="711441" y="406478"/>
                </a:cubicBezTo>
                <a:cubicBezTo>
                  <a:pt x="707418" y="442682"/>
                  <a:pt x="710567" y="534352"/>
                  <a:pt x="673341" y="571578"/>
                </a:cubicBezTo>
                <a:cubicBezTo>
                  <a:pt x="657648" y="587271"/>
                  <a:pt x="607211" y="602088"/>
                  <a:pt x="584441" y="609678"/>
                </a:cubicBezTo>
                <a:cubicBezTo>
                  <a:pt x="533641" y="605445"/>
                  <a:pt x="482453" y="604540"/>
                  <a:pt x="432041" y="596978"/>
                </a:cubicBezTo>
                <a:cubicBezTo>
                  <a:pt x="397518" y="591800"/>
                  <a:pt x="364672" y="578424"/>
                  <a:pt x="330441" y="571578"/>
                </a:cubicBezTo>
                <a:cubicBezTo>
                  <a:pt x="309274" y="567345"/>
                  <a:pt x="288013" y="563561"/>
                  <a:pt x="266941" y="558878"/>
                </a:cubicBezTo>
                <a:cubicBezTo>
                  <a:pt x="249902" y="555092"/>
                  <a:pt x="233180" y="549964"/>
                  <a:pt x="216141" y="546178"/>
                </a:cubicBezTo>
                <a:cubicBezTo>
                  <a:pt x="195069" y="541495"/>
                  <a:pt x="173713" y="538161"/>
                  <a:pt x="152641" y="533478"/>
                </a:cubicBezTo>
                <a:cubicBezTo>
                  <a:pt x="135602" y="529692"/>
                  <a:pt x="118624" y="525573"/>
                  <a:pt x="101841" y="520778"/>
                </a:cubicBezTo>
                <a:cubicBezTo>
                  <a:pt x="88969" y="517100"/>
                  <a:pt x="76868" y="510703"/>
                  <a:pt x="63741" y="508078"/>
                </a:cubicBezTo>
                <a:cubicBezTo>
                  <a:pt x="55439" y="506418"/>
                  <a:pt x="46808" y="508078"/>
                  <a:pt x="38341" y="508078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855641" y="2942539"/>
            <a:ext cx="3816424" cy="299786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927100" y="2408153"/>
            <a:ext cx="685800" cy="1020847"/>
          </a:xfrm>
          <a:custGeom>
            <a:avLst/>
            <a:gdLst>
              <a:gd name="connsiteX0" fmla="*/ 685800 w 685800"/>
              <a:gd name="connsiteY0" fmla="*/ 1020847 h 1020847"/>
              <a:gd name="connsiteX1" fmla="*/ 533400 w 685800"/>
              <a:gd name="connsiteY1" fmla="*/ 995447 h 1020847"/>
              <a:gd name="connsiteX2" fmla="*/ 431800 w 685800"/>
              <a:gd name="connsiteY2" fmla="*/ 906547 h 1020847"/>
              <a:gd name="connsiteX3" fmla="*/ 342900 w 685800"/>
              <a:gd name="connsiteY3" fmla="*/ 855747 h 1020847"/>
              <a:gd name="connsiteX4" fmla="*/ 266700 w 685800"/>
              <a:gd name="connsiteY4" fmla="*/ 792247 h 1020847"/>
              <a:gd name="connsiteX5" fmla="*/ 228600 w 685800"/>
              <a:gd name="connsiteY5" fmla="*/ 779547 h 1020847"/>
              <a:gd name="connsiteX6" fmla="*/ 203200 w 685800"/>
              <a:gd name="connsiteY6" fmla="*/ 728747 h 1020847"/>
              <a:gd name="connsiteX7" fmla="*/ 114300 w 685800"/>
              <a:gd name="connsiteY7" fmla="*/ 665247 h 1020847"/>
              <a:gd name="connsiteX8" fmla="*/ 12700 w 685800"/>
              <a:gd name="connsiteY8" fmla="*/ 589047 h 1020847"/>
              <a:gd name="connsiteX9" fmla="*/ 0 w 685800"/>
              <a:gd name="connsiteY9" fmla="*/ 550947 h 1020847"/>
              <a:gd name="connsiteX10" fmla="*/ 25400 w 685800"/>
              <a:gd name="connsiteY10" fmla="*/ 411247 h 1020847"/>
              <a:gd name="connsiteX11" fmla="*/ 50800 w 685800"/>
              <a:gd name="connsiteY11" fmla="*/ 373147 h 1020847"/>
              <a:gd name="connsiteX12" fmla="*/ 101600 w 685800"/>
              <a:gd name="connsiteY12" fmla="*/ 284247 h 1020847"/>
              <a:gd name="connsiteX13" fmla="*/ 190500 w 685800"/>
              <a:gd name="connsiteY13" fmla="*/ 182647 h 1020847"/>
              <a:gd name="connsiteX14" fmla="*/ 203200 w 685800"/>
              <a:gd name="connsiteY14" fmla="*/ 144547 h 1020847"/>
              <a:gd name="connsiteX15" fmla="*/ 241300 w 685800"/>
              <a:gd name="connsiteY15" fmla="*/ 119147 h 1020847"/>
              <a:gd name="connsiteX16" fmla="*/ 317500 w 685800"/>
              <a:gd name="connsiteY16" fmla="*/ 93747 h 1020847"/>
              <a:gd name="connsiteX17" fmla="*/ 355600 w 685800"/>
              <a:gd name="connsiteY17" fmla="*/ 68347 h 1020847"/>
              <a:gd name="connsiteX18" fmla="*/ 444500 w 685800"/>
              <a:gd name="connsiteY18" fmla="*/ 55647 h 1020847"/>
              <a:gd name="connsiteX19" fmla="*/ 482600 w 685800"/>
              <a:gd name="connsiteY19" fmla="*/ 42947 h 1020847"/>
              <a:gd name="connsiteX20" fmla="*/ 533400 w 685800"/>
              <a:gd name="connsiteY20" fmla="*/ 30247 h 1020847"/>
              <a:gd name="connsiteX21" fmla="*/ 609600 w 685800"/>
              <a:gd name="connsiteY21" fmla="*/ 30247 h 1020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85800" h="1020847">
                <a:moveTo>
                  <a:pt x="685800" y="1020847"/>
                </a:moveTo>
                <a:cubicBezTo>
                  <a:pt x="635000" y="1012380"/>
                  <a:pt x="582556" y="1010808"/>
                  <a:pt x="533400" y="995447"/>
                </a:cubicBezTo>
                <a:cubicBezTo>
                  <a:pt x="504936" y="986552"/>
                  <a:pt x="450622" y="923016"/>
                  <a:pt x="431800" y="906547"/>
                </a:cubicBezTo>
                <a:cubicBezTo>
                  <a:pt x="349909" y="834892"/>
                  <a:pt x="413971" y="891283"/>
                  <a:pt x="342900" y="855747"/>
                </a:cubicBezTo>
                <a:cubicBezTo>
                  <a:pt x="259798" y="814196"/>
                  <a:pt x="350962" y="848422"/>
                  <a:pt x="266700" y="792247"/>
                </a:cubicBezTo>
                <a:cubicBezTo>
                  <a:pt x="255561" y="784821"/>
                  <a:pt x="241300" y="783780"/>
                  <a:pt x="228600" y="779547"/>
                </a:cubicBezTo>
                <a:cubicBezTo>
                  <a:pt x="220133" y="762614"/>
                  <a:pt x="215521" y="743121"/>
                  <a:pt x="203200" y="728747"/>
                </a:cubicBezTo>
                <a:cubicBezTo>
                  <a:pt x="177468" y="698726"/>
                  <a:pt x="143130" y="689958"/>
                  <a:pt x="114300" y="665247"/>
                </a:cubicBezTo>
                <a:cubicBezTo>
                  <a:pt x="24438" y="588223"/>
                  <a:pt x="105217" y="635305"/>
                  <a:pt x="12700" y="589047"/>
                </a:cubicBezTo>
                <a:cubicBezTo>
                  <a:pt x="8467" y="576347"/>
                  <a:pt x="0" y="564334"/>
                  <a:pt x="0" y="550947"/>
                </a:cubicBezTo>
                <a:cubicBezTo>
                  <a:pt x="0" y="524680"/>
                  <a:pt x="7540" y="446968"/>
                  <a:pt x="25400" y="411247"/>
                </a:cubicBezTo>
                <a:cubicBezTo>
                  <a:pt x="32226" y="397595"/>
                  <a:pt x="42333" y="385847"/>
                  <a:pt x="50800" y="373147"/>
                </a:cubicBezTo>
                <a:cubicBezTo>
                  <a:pt x="73016" y="284282"/>
                  <a:pt x="45848" y="355928"/>
                  <a:pt x="101600" y="284247"/>
                </a:cubicBezTo>
                <a:cubicBezTo>
                  <a:pt x="181382" y="181670"/>
                  <a:pt x="116742" y="231819"/>
                  <a:pt x="190500" y="182647"/>
                </a:cubicBezTo>
                <a:cubicBezTo>
                  <a:pt x="194733" y="169947"/>
                  <a:pt x="194837" y="155000"/>
                  <a:pt x="203200" y="144547"/>
                </a:cubicBezTo>
                <a:cubicBezTo>
                  <a:pt x="212735" y="132628"/>
                  <a:pt x="227352" y="125346"/>
                  <a:pt x="241300" y="119147"/>
                </a:cubicBezTo>
                <a:cubicBezTo>
                  <a:pt x="265766" y="108273"/>
                  <a:pt x="295223" y="108599"/>
                  <a:pt x="317500" y="93747"/>
                </a:cubicBezTo>
                <a:cubicBezTo>
                  <a:pt x="330200" y="85280"/>
                  <a:pt x="340980" y="72733"/>
                  <a:pt x="355600" y="68347"/>
                </a:cubicBezTo>
                <a:cubicBezTo>
                  <a:pt x="384272" y="59745"/>
                  <a:pt x="414867" y="59880"/>
                  <a:pt x="444500" y="55647"/>
                </a:cubicBezTo>
                <a:cubicBezTo>
                  <a:pt x="457200" y="51414"/>
                  <a:pt x="469728" y="46625"/>
                  <a:pt x="482600" y="42947"/>
                </a:cubicBezTo>
                <a:cubicBezTo>
                  <a:pt x="499383" y="38152"/>
                  <a:pt x="516682" y="35263"/>
                  <a:pt x="533400" y="30247"/>
                </a:cubicBezTo>
                <a:cubicBezTo>
                  <a:pt x="617632" y="4977"/>
                  <a:pt x="609600" y="-22815"/>
                  <a:pt x="609600" y="3024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190500" y="2260600"/>
            <a:ext cx="1447800" cy="1778000"/>
          </a:xfrm>
          <a:custGeom>
            <a:avLst/>
            <a:gdLst>
              <a:gd name="connsiteX0" fmla="*/ 1447800 w 1447800"/>
              <a:gd name="connsiteY0" fmla="*/ 1778000 h 1778000"/>
              <a:gd name="connsiteX1" fmla="*/ 25400 w 1447800"/>
              <a:gd name="connsiteY1" fmla="*/ 1270000 h 1778000"/>
              <a:gd name="connsiteX2" fmla="*/ 0 w 1447800"/>
              <a:gd name="connsiteY2" fmla="*/ 1181100 h 1778000"/>
              <a:gd name="connsiteX3" fmla="*/ 12700 w 1447800"/>
              <a:gd name="connsiteY3" fmla="*/ 1016000 h 1778000"/>
              <a:gd name="connsiteX4" fmla="*/ 25400 w 1447800"/>
              <a:gd name="connsiteY4" fmla="*/ 977900 h 1778000"/>
              <a:gd name="connsiteX5" fmla="*/ 38100 w 1447800"/>
              <a:gd name="connsiteY5" fmla="*/ 914400 h 1778000"/>
              <a:gd name="connsiteX6" fmla="*/ 63500 w 1447800"/>
              <a:gd name="connsiteY6" fmla="*/ 876300 h 1778000"/>
              <a:gd name="connsiteX7" fmla="*/ 76200 w 1447800"/>
              <a:gd name="connsiteY7" fmla="*/ 812800 h 1778000"/>
              <a:gd name="connsiteX8" fmla="*/ 88900 w 1447800"/>
              <a:gd name="connsiteY8" fmla="*/ 774700 h 1778000"/>
              <a:gd name="connsiteX9" fmla="*/ 101600 w 1447800"/>
              <a:gd name="connsiteY9" fmla="*/ 711200 h 1778000"/>
              <a:gd name="connsiteX10" fmla="*/ 127000 w 1447800"/>
              <a:gd name="connsiteY10" fmla="*/ 635000 h 1778000"/>
              <a:gd name="connsiteX11" fmla="*/ 177800 w 1447800"/>
              <a:gd name="connsiteY11" fmla="*/ 558800 h 1778000"/>
              <a:gd name="connsiteX12" fmla="*/ 254000 w 1447800"/>
              <a:gd name="connsiteY12" fmla="*/ 482600 h 1778000"/>
              <a:gd name="connsiteX13" fmla="*/ 304800 w 1447800"/>
              <a:gd name="connsiteY13" fmla="*/ 381000 h 1778000"/>
              <a:gd name="connsiteX14" fmla="*/ 317500 w 1447800"/>
              <a:gd name="connsiteY14" fmla="*/ 342900 h 1778000"/>
              <a:gd name="connsiteX15" fmla="*/ 355600 w 1447800"/>
              <a:gd name="connsiteY15" fmla="*/ 317500 h 1778000"/>
              <a:gd name="connsiteX16" fmla="*/ 368300 w 1447800"/>
              <a:gd name="connsiteY16" fmla="*/ 279400 h 1778000"/>
              <a:gd name="connsiteX17" fmla="*/ 495300 w 1447800"/>
              <a:gd name="connsiteY17" fmla="*/ 190500 h 1778000"/>
              <a:gd name="connsiteX18" fmla="*/ 533400 w 1447800"/>
              <a:gd name="connsiteY18" fmla="*/ 152400 h 1778000"/>
              <a:gd name="connsiteX19" fmla="*/ 609600 w 1447800"/>
              <a:gd name="connsiteY19" fmla="*/ 139700 h 1778000"/>
              <a:gd name="connsiteX20" fmla="*/ 647700 w 1447800"/>
              <a:gd name="connsiteY20" fmla="*/ 127000 h 1778000"/>
              <a:gd name="connsiteX21" fmla="*/ 698500 w 1447800"/>
              <a:gd name="connsiteY21" fmla="*/ 101600 h 1778000"/>
              <a:gd name="connsiteX22" fmla="*/ 774700 w 1447800"/>
              <a:gd name="connsiteY22" fmla="*/ 76200 h 1778000"/>
              <a:gd name="connsiteX23" fmla="*/ 812800 w 1447800"/>
              <a:gd name="connsiteY23" fmla="*/ 50800 h 1778000"/>
              <a:gd name="connsiteX24" fmla="*/ 901700 w 1447800"/>
              <a:gd name="connsiteY24" fmla="*/ 25400 h 1778000"/>
              <a:gd name="connsiteX25" fmla="*/ 1079500 w 1447800"/>
              <a:gd name="connsiteY25" fmla="*/ 12700 h 1778000"/>
              <a:gd name="connsiteX26" fmla="*/ 1168400 w 1447800"/>
              <a:gd name="connsiteY26" fmla="*/ 0 h 1778000"/>
              <a:gd name="connsiteX27" fmla="*/ 1206500 w 1447800"/>
              <a:gd name="connsiteY27" fmla="*/ 25400 h 1778000"/>
              <a:gd name="connsiteX28" fmla="*/ 1295400 w 1447800"/>
              <a:gd name="connsiteY28" fmla="*/ 38100 h 17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447800" h="1778000">
                <a:moveTo>
                  <a:pt x="1447800" y="1778000"/>
                </a:moveTo>
                <a:cubicBezTo>
                  <a:pt x="-339349" y="1278886"/>
                  <a:pt x="118734" y="1876670"/>
                  <a:pt x="25400" y="1270000"/>
                </a:cubicBezTo>
                <a:cubicBezTo>
                  <a:pt x="20844" y="1240384"/>
                  <a:pt x="9483" y="1209550"/>
                  <a:pt x="0" y="1181100"/>
                </a:cubicBezTo>
                <a:cubicBezTo>
                  <a:pt x="4233" y="1126067"/>
                  <a:pt x="5854" y="1070770"/>
                  <a:pt x="12700" y="1016000"/>
                </a:cubicBezTo>
                <a:cubicBezTo>
                  <a:pt x="14360" y="1002716"/>
                  <a:pt x="22153" y="990887"/>
                  <a:pt x="25400" y="977900"/>
                </a:cubicBezTo>
                <a:cubicBezTo>
                  <a:pt x="30635" y="956959"/>
                  <a:pt x="30521" y="934611"/>
                  <a:pt x="38100" y="914400"/>
                </a:cubicBezTo>
                <a:cubicBezTo>
                  <a:pt x="43459" y="900108"/>
                  <a:pt x="55033" y="889000"/>
                  <a:pt x="63500" y="876300"/>
                </a:cubicBezTo>
                <a:cubicBezTo>
                  <a:pt x="67733" y="855133"/>
                  <a:pt x="70965" y="833741"/>
                  <a:pt x="76200" y="812800"/>
                </a:cubicBezTo>
                <a:cubicBezTo>
                  <a:pt x="79447" y="799813"/>
                  <a:pt x="85653" y="787687"/>
                  <a:pt x="88900" y="774700"/>
                </a:cubicBezTo>
                <a:cubicBezTo>
                  <a:pt x="94135" y="753759"/>
                  <a:pt x="95920" y="732025"/>
                  <a:pt x="101600" y="711200"/>
                </a:cubicBezTo>
                <a:cubicBezTo>
                  <a:pt x="108645" y="685369"/>
                  <a:pt x="112148" y="657277"/>
                  <a:pt x="127000" y="635000"/>
                </a:cubicBezTo>
                <a:cubicBezTo>
                  <a:pt x="143933" y="609600"/>
                  <a:pt x="162094" y="584977"/>
                  <a:pt x="177800" y="558800"/>
                </a:cubicBezTo>
                <a:cubicBezTo>
                  <a:pt x="222788" y="483821"/>
                  <a:pt x="192482" y="503106"/>
                  <a:pt x="254000" y="482600"/>
                </a:cubicBezTo>
                <a:cubicBezTo>
                  <a:pt x="289074" y="429989"/>
                  <a:pt x="278170" y="452014"/>
                  <a:pt x="304800" y="381000"/>
                </a:cubicBezTo>
                <a:cubicBezTo>
                  <a:pt x="309500" y="368465"/>
                  <a:pt x="309137" y="353353"/>
                  <a:pt x="317500" y="342900"/>
                </a:cubicBezTo>
                <a:cubicBezTo>
                  <a:pt x="327035" y="330981"/>
                  <a:pt x="342900" y="325967"/>
                  <a:pt x="355600" y="317500"/>
                </a:cubicBezTo>
                <a:cubicBezTo>
                  <a:pt x="359833" y="304800"/>
                  <a:pt x="359730" y="289684"/>
                  <a:pt x="368300" y="279400"/>
                </a:cubicBezTo>
                <a:cubicBezTo>
                  <a:pt x="382684" y="262139"/>
                  <a:pt x="489229" y="196571"/>
                  <a:pt x="495300" y="190500"/>
                </a:cubicBezTo>
                <a:cubicBezTo>
                  <a:pt x="508000" y="177800"/>
                  <a:pt x="516987" y="159694"/>
                  <a:pt x="533400" y="152400"/>
                </a:cubicBezTo>
                <a:cubicBezTo>
                  <a:pt x="556931" y="141942"/>
                  <a:pt x="584463" y="145286"/>
                  <a:pt x="609600" y="139700"/>
                </a:cubicBezTo>
                <a:cubicBezTo>
                  <a:pt x="622668" y="136796"/>
                  <a:pt x="635395" y="132273"/>
                  <a:pt x="647700" y="127000"/>
                </a:cubicBezTo>
                <a:cubicBezTo>
                  <a:pt x="665101" y="119542"/>
                  <a:pt x="680922" y="108631"/>
                  <a:pt x="698500" y="101600"/>
                </a:cubicBezTo>
                <a:cubicBezTo>
                  <a:pt x="723359" y="91656"/>
                  <a:pt x="752423" y="91052"/>
                  <a:pt x="774700" y="76200"/>
                </a:cubicBezTo>
                <a:cubicBezTo>
                  <a:pt x="787400" y="67733"/>
                  <a:pt x="799148" y="57626"/>
                  <a:pt x="812800" y="50800"/>
                </a:cubicBezTo>
                <a:cubicBezTo>
                  <a:pt x="826561" y="43919"/>
                  <a:pt x="891237" y="26563"/>
                  <a:pt x="901700" y="25400"/>
                </a:cubicBezTo>
                <a:cubicBezTo>
                  <a:pt x="960754" y="18838"/>
                  <a:pt x="1020350" y="18333"/>
                  <a:pt x="1079500" y="12700"/>
                </a:cubicBezTo>
                <a:cubicBezTo>
                  <a:pt x="1109299" y="9862"/>
                  <a:pt x="1138767" y="4233"/>
                  <a:pt x="1168400" y="0"/>
                </a:cubicBezTo>
                <a:cubicBezTo>
                  <a:pt x="1181100" y="8467"/>
                  <a:pt x="1191880" y="21014"/>
                  <a:pt x="1206500" y="25400"/>
                </a:cubicBezTo>
                <a:cubicBezTo>
                  <a:pt x="1235172" y="34002"/>
                  <a:pt x="1295400" y="38100"/>
                  <a:pt x="1295400" y="38100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5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9" grpId="0" animBg="1"/>
      <p:bldP spid="5" grpId="0" animBg="1"/>
      <p:bldP spid="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Waveforms Of Alternate Microcode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1" y="3944938"/>
            <a:ext cx="7477125" cy="20097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555939" y="-1885762"/>
            <a:ext cx="2038152" cy="8895133"/>
          </a:xfrm>
          <a:prstGeom prst="rect">
            <a:avLst/>
          </a:prstGeom>
        </p:spPr>
      </p:pic>
      <p:sp>
        <p:nvSpPr>
          <p:cNvPr id="11" name="甜甜圈 10"/>
          <p:cNvSpPr/>
          <p:nvPr/>
        </p:nvSpPr>
        <p:spPr bwMode="auto">
          <a:xfrm>
            <a:off x="1279848" y="1971255"/>
            <a:ext cx="711200" cy="2921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sp>
        <p:nvSpPr>
          <p:cNvPr id="12" name="甜甜圈 11"/>
          <p:cNvSpPr/>
          <p:nvPr/>
        </p:nvSpPr>
        <p:spPr bwMode="auto">
          <a:xfrm>
            <a:off x="1279848" y="2415755"/>
            <a:ext cx="711200" cy="292100"/>
          </a:xfrm>
          <a:prstGeom prst="donut">
            <a:avLst/>
          </a:prstGeom>
          <a:noFill/>
          <a:ln w="95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dirty="0">
              <a:solidFill>
                <a:srgbClr val="000000"/>
              </a:solidFill>
              <a:latin typeface="Courier New" pitchFamily="-110" charset="0"/>
              <a:cs typeface="新細明體" charset="0"/>
            </a:endParaRPr>
          </a:p>
        </p:txBody>
      </p:sp>
      <p:cxnSp>
        <p:nvCxnSpPr>
          <p:cNvPr id="13" name="直線箭頭接點 3"/>
          <p:cNvCxnSpPr>
            <a:cxnSpLocks noChangeShapeType="1"/>
          </p:cNvCxnSpPr>
          <p:nvPr/>
        </p:nvCxnSpPr>
        <p:spPr bwMode="auto">
          <a:xfrm>
            <a:off x="3718248" y="2060155"/>
            <a:ext cx="0" cy="482600"/>
          </a:xfrm>
          <a:prstGeom prst="straightConnector1">
            <a:avLst/>
          </a:prstGeom>
          <a:noFill/>
          <a:ln w="9525">
            <a:solidFill>
              <a:srgbClr val="FF6600"/>
            </a:solidFill>
            <a:prstDash val="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253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Multiple Instruction Types</a:t>
            </a:r>
            <a:r>
              <a:rPr lang="zh-TW" altLang="en-US"/>
              <a:t> </a:t>
            </a:r>
            <a:r>
              <a:rPr lang="en-US" altLang="zh-TW"/>
              <a:t>(</a:t>
            </a:r>
            <a:r>
              <a:rPr lang="zh-TW" altLang="en-US"/>
              <a:t>指令可以縮短嗎</a:t>
            </a:r>
            <a:r>
              <a:rPr lang="en-US" altLang="zh-TW"/>
              <a:t>)</a:t>
            </a:r>
            <a:endParaRPr lang="en-US" altLang="zh-TW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some FSMs the micro-instruction word can start getting a bit long.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要跳的位址很遠的話，指令會變很長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To shorten it, we observe: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Not every state needs a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Not every output changes on every state</a:t>
            </a:r>
          </a:p>
          <a:p>
            <a:r>
              <a:rPr lang="en-US" altLang="zh-TW" dirty="0"/>
              <a:t>Define instruction that does just a branch or a load of one register:</a:t>
            </a:r>
          </a:p>
          <a:p>
            <a:pPr lvl="1"/>
            <a:r>
              <a:rPr lang="en-US" altLang="zh-TW" dirty="0" err="1"/>
              <a:t>brx</a:t>
            </a:r>
            <a:r>
              <a:rPr lang="en-US" altLang="zh-TW" dirty="0"/>
              <a:t> 	– 	1yyyvvvv	- branch to value </a:t>
            </a:r>
            <a:r>
              <a:rPr lang="en-US" altLang="zh-TW" dirty="0" err="1"/>
              <a:t>vvvv</a:t>
            </a:r>
            <a:r>
              <a:rPr lang="en-US" altLang="zh-TW" dirty="0"/>
              <a:t> on condition </a:t>
            </a:r>
            <a:r>
              <a:rPr lang="en-US" altLang="zh-TW" dirty="0" err="1"/>
              <a:t>yyy</a:t>
            </a:r>
            <a:endParaRPr lang="en-US" altLang="zh-TW" dirty="0"/>
          </a:p>
          <a:p>
            <a:pPr lvl="1"/>
            <a:r>
              <a:rPr lang="en-US" altLang="zh-TW" dirty="0" err="1"/>
              <a:t>ldx</a:t>
            </a:r>
            <a:r>
              <a:rPr lang="en-US" altLang="zh-TW" dirty="0"/>
              <a:t>	-	0yyyvvvv	- load register </a:t>
            </a:r>
            <a:r>
              <a:rPr lang="en-US" altLang="zh-TW" dirty="0" err="1"/>
              <a:t>yyy</a:t>
            </a:r>
            <a:r>
              <a:rPr lang="en-US" altLang="zh-TW" dirty="0"/>
              <a:t> with value </a:t>
            </a:r>
            <a:r>
              <a:rPr lang="en-US" altLang="zh-TW" dirty="0" err="1"/>
              <a:t>vvvv</a:t>
            </a:r>
            <a:endParaRPr lang="en-US" altLang="zh-TW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26C81FE-9B8C-AC00-9519-8AEDDF400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306792"/>
              </p:ext>
            </p:extLst>
          </p:nvPr>
        </p:nvGraphicFramePr>
        <p:xfrm>
          <a:off x="6960096" y="1988840"/>
          <a:ext cx="4865292" cy="84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09900" imgH="520700" progId="Visio.Drawing.6">
                  <p:embed/>
                </p:oleObj>
              </mc:Choice>
              <mc:Fallback>
                <p:oleObj name="Visio" r:id="rId3" imgW="3009900" imgH="520700" progId="Visio.Drawing.6">
                  <p:embed/>
                  <p:pic>
                    <p:nvPicPr>
                      <p:cNvPr id="5427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1988840"/>
                        <a:ext cx="4865292" cy="842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09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Format Of Microcode With 2 Instruction Types (</a:t>
            </a:r>
            <a:r>
              <a:rPr lang="zh-TW" altLang="en-US" dirty="0"/>
              <a:t>一次用一種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 Instructions:</a:t>
            </a:r>
          </a:p>
          <a:p>
            <a:pPr lvl="1"/>
            <a:r>
              <a:rPr lang="en-US" altLang="zh-TW" dirty="0"/>
              <a:t>Operates branch mux as before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No write to output registers</a:t>
            </a:r>
          </a:p>
          <a:p>
            <a:r>
              <a:rPr lang="en-US" altLang="zh-TW" dirty="0"/>
              <a:t>Load Instructions:</a:t>
            </a:r>
          </a:p>
          <a:p>
            <a:pPr lvl="1"/>
            <a:r>
              <a:rPr lang="en-US" altLang="zh-TW" dirty="0"/>
              <a:t>Sets branch mux to +1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Update selected output register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Can include other </a:t>
            </a:r>
            <a:r>
              <a:rPr lang="en-US" altLang="zh-TW" dirty="0" err="1"/>
              <a:t>datapath</a:t>
            </a:r>
            <a:r>
              <a:rPr lang="en-US" altLang="zh-TW" dirty="0"/>
              <a:t> components – e.g., timer in place of an output register</a:t>
            </a:r>
          </a:p>
          <a:p>
            <a:endParaRPr lang="zh-TW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524000" y="152401"/>
            <a:ext cx="9144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endParaRPr lang="en-US" altLang="zh-TW" sz="2400" b="0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1994644" y="5207346"/>
            <a:ext cx="447675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1994644" y="5207346"/>
            <a:ext cx="447675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2156569" y="529942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442318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377899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2555031" y="6001096"/>
            <a:ext cx="1109662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8" name="Freeform 10"/>
          <p:cNvSpPr>
            <a:spLocks/>
          </p:cNvSpPr>
          <p:nvPr/>
        </p:nvSpPr>
        <p:spPr bwMode="auto">
          <a:xfrm>
            <a:off x="2442319" y="5958235"/>
            <a:ext cx="123825" cy="84137"/>
          </a:xfrm>
          <a:custGeom>
            <a:avLst/>
            <a:gdLst>
              <a:gd name="T0" fmla="*/ 2147483647 w 78"/>
              <a:gd name="T1" fmla="*/ 2147483647 h 53"/>
              <a:gd name="T2" fmla="*/ 0 w 78"/>
              <a:gd name="T3" fmla="*/ 2147483647 h 53"/>
              <a:gd name="T4" fmla="*/ 2147483647 w 78"/>
              <a:gd name="T5" fmla="*/ 0 h 53"/>
              <a:gd name="T6" fmla="*/ 2147483647 w 78"/>
              <a:gd name="T7" fmla="*/ 2147483647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53"/>
              <a:gd name="T14" fmla="*/ 78 w 78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53">
                <a:moveTo>
                  <a:pt x="78" y="53"/>
                </a:moveTo>
                <a:lnTo>
                  <a:pt x="0" y="27"/>
                </a:lnTo>
                <a:lnTo>
                  <a:pt x="78" y="0"/>
                </a:lnTo>
                <a:lnTo>
                  <a:pt x="78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19" name="Freeform 11"/>
          <p:cNvSpPr>
            <a:spLocks/>
          </p:cNvSpPr>
          <p:nvPr/>
        </p:nvSpPr>
        <p:spPr bwMode="auto">
          <a:xfrm>
            <a:off x="3653581" y="5958235"/>
            <a:ext cx="125412" cy="84137"/>
          </a:xfrm>
          <a:custGeom>
            <a:avLst/>
            <a:gdLst>
              <a:gd name="T0" fmla="*/ 0 w 79"/>
              <a:gd name="T1" fmla="*/ 0 h 53"/>
              <a:gd name="T2" fmla="*/ 2147483647 w 79"/>
              <a:gd name="T3" fmla="*/ 2147483647 h 53"/>
              <a:gd name="T4" fmla="*/ 0 w 79"/>
              <a:gd name="T5" fmla="*/ 2147483647 h 53"/>
              <a:gd name="T6" fmla="*/ 0 w 79"/>
              <a:gd name="T7" fmla="*/ 0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0" y="0"/>
                </a:moveTo>
                <a:lnTo>
                  <a:pt x="79" y="27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2997943" y="5831235"/>
            <a:ext cx="223838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3048744" y="586298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2026394" y="4750146"/>
            <a:ext cx="2047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 Instruction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199464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2105768" y="5831235"/>
            <a:ext cx="223838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2156569" y="586298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2442319" y="5207346"/>
            <a:ext cx="1336675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2442319" y="5207346"/>
            <a:ext cx="1336675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2713781" y="5299422"/>
            <a:ext cx="812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condition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3778993" y="5207346"/>
            <a:ext cx="1784350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3778993" y="5207346"/>
            <a:ext cx="1784350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4088556" y="5299422"/>
            <a:ext cx="12102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branch target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>
            <a:off x="377899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>
            <a:off x="556334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4" name="Line 26"/>
          <p:cNvSpPr>
            <a:spLocks noChangeShapeType="1"/>
          </p:cNvSpPr>
          <p:nvPr/>
        </p:nvSpPr>
        <p:spPr bwMode="auto">
          <a:xfrm>
            <a:off x="3893293" y="6001096"/>
            <a:ext cx="1555750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5" name="Freeform 27"/>
          <p:cNvSpPr>
            <a:spLocks/>
          </p:cNvSpPr>
          <p:nvPr/>
        </p:nvSpPr>
        <p:spPr bwMode="auto">
          <a:xfrm>
            <a:off x="3778994" y="5958235"/>
            <a:ext cx="125413" cy="84137"/>
          </a:xfrm>
          <a:custGeom>
            <a:avLst/>
            <a:gdLst>
              <a:gd name="T0" fmla="*/ 2147483647 w 79"/>
              <a:gd name="T1" fmla="*/ 2147483647 h 53"/>
              <a:gd name="T2" fmla="*/ 0 w 79"/>
              <a:gd name="T3" fmla="*/ 2147483647 h 53"/>
              <a:gd name="T4" fmla="*/ 2147483647 w 79"/>
              <a:gd name="T5" fmla="*/ 0 h 53"/>
              <a:gd name="T6" fmla="*/ 2147483647 w 79"/>
              <a:gd name="T7" fmla="*/ 2147483647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79" y="53"/>
                </a:moveTo>
                <a:lnTo>
                  <a:pt x="0" y="27"/>
                </a:lnTo>
                <a:lnTo>
                  <a:pt x="79" y="0"/>
                </a:lnTo>
                <a:lnTo>
                  <a:pt x="79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6" name="Freeform 28"/>
          <p:cNvSpPr>
            <a:spLocks/>
          </p:cNvSpPr>
          <p:nvPr/>
        </p:nvSpPr>
        <p:spPr bwMode="auto">
          <a:xfrm>
            <a:off x="5437931" y="5958235"/>
            <a:ext cx="125412" cy="84137"/>
          </a:xfrm>
          <a:custGeom>
            <a:avLst/>
            <a:gdLst>
              <a:gd name="T0" fmla="*/ 0 w 79"/>
              <a:gd name="T1" fmla="*/ 0 h 53"/>
              <a:gd name="T2" fmla="*/ 2147483647 w 79"/>
              <a:gd name="T3" fmla="*/ 2147483647 h 53"/>
              <a:gd name="T4" fmla="*/ 0 w 79"/>
              <a:gd name="T5" fmla="*/ 2147483647 h 53"/>
              <a:gd name="T6" fmla="*/ 0 w 79"/>
              <a:gd name="T7" fmla="*/ 0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0" y="0"/>
                </a:moveTo>
                <a:lnTo>
                  <a:pt x="79" y="27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4560043" y="5831235"/>
            <a:ext cx="222250" cy="339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4607669" y="586298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6338044" y="5207346"/>
            <a:ext cx="447675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6338044" y="5207346"/>
            <a:ext cx="447675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41" name="Rectangle 33"/>
          <p:cNvSpPr>
            <a:spLocks noChangeArrowheads="1"/>
          </p:cNvSpPr>
          <p:nvPr/>
        </p:nvSpPr>
        <p:spPr bwMode="auto">
          <a:xfrm>
            <a:off x="6499969" y="531212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0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42" name="Line 34"/>
          <p:cNvSpPr>
            <a:spLocks noChangeShapeType="1"/>
          </p:cNvSpPr>
          <p:nvPr/>
        </p:nvSpPr>
        <p:spPr bwMode="auto">
          <a:xfrm>
            <a:off x="6785718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43" name="Line 35"/>
          <p:cNvSpPr>
            <a:spLocks noChangeShapeType="1"/>
          </p:cNvSpPr>
          <p:nvPr/>
        </p:nvSpPr>
        <p:spPr bwMode="auto">
          <a:xfrm>
            <a:off x="812239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44" name="Line 36"/>
          <p:cNvSpPr>
            <a:spLocks noChangeShapeType="1"/>
          </p:cNvSpPr>
          <p:nvPr/>
        </p:nvSpPr>
        <p:spPr bwMode="auto">
          <a:xfrm>
            <a:off x="6898431" y="6001096"/>
            <a:ext cx="1109662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45" name="Freeform 37"/>
          <p:cNvSpPr>
            <a:spLocks/>
          </p:cNvSpPr>
          <p:nvPr/>
        </p:nvSpPr>
        <p:spPr bwMode="auto">
          <a:xfrm>
            <a:off x="6785719" y="5958235"/>
            <a:ext cx="123825" cy="84137"/>
          </a:xfrm>
          <a:custGeom>
            <a:avLst/>
            <a:gdLst>
              <a:gd name="T0" fmla="*/ 2147483647 w 78"/>
              <a:gd name="T1" fmla="*/ 2147483647 h 53"/>
              <a:gd name="T2" fmla="*/ 0 w 78"/>
              <a:gd name="T3" fmla="*/ 2147483647 h 53"/>
              <a:gd name="T4" fmla="*/ 2147483647 w 78"/>
              <a:gd name="T5" fmla="*/ 0 h 53"/>
              <a:gd name="T6" fmla="*/ 2147483647 w 78"/>
              <a:gd name="T7" fmla="*/ 2147483647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8"/>
              <a:gd name="T13" fmla="*/ 0 h 53"/>
              <a:gd name="T14" fmla="*/ 78 w 78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" h="53">
                <a:moveTo>
                  <a:pt x="78" y="53"/>
                </a:moveTo>
                <a:lnTo>
                  <a:pt x="0" y="27"/>
                </a:lnTo>
                <a:lnTo>
                  <a:pt x="78" y="0"/>
                </a:lnTo>
                <a:lnTo>
                  <a:pt x="78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46" name="Freeform 38"/>
          <p:cNvSpPr>
            <a:spLocks/>
          </p:cNvSpPr>
          <p:nvPr/>
        </p:nvSpPr>
        <p:spPr bwMode="auto">
          <a:xfrm>
            <a:off x="7996981" y="5958235"/>
            <a:ext cx="125412" cy="84137"/>
          </a:xfrm>
          <a:custGeom>
            <a:avLst/>
            <a:gdLst>
              <a:gd name="T0" fmla="*/ 0 w 79"/>
              <a:gd name="T1" fmla="*/ 0 h 53"/>
              <a:gd name="T2" fmla="*/ 2147483647 w 79"/>
              <a:gd name="T3" fmla="*/ 2147483647 h 53"/>
              <a:gd name="T4" fmla="*/ 0 w 79"/>
              <a:gd name="T5" fmla="*/ 2147483647 h 53"/>
              <a:gd name="T6" fmla="*/ 0 w 79"/>
              <a:gd name="T7" fmla="*/ 0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0" y="0"/>
                </a:moveTo>
                <a:lnTo>
                  <a:pt x="79" y="27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7341343" y="5829647"/>
            <a:ext cx="223838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7392144" y="587727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6369793" y="4750146"/>
            <a:ext cx="18226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Load Instruction</a:t>
            </a:r>
            <a:endParaRPr lang="en-US" altLang="zh-TW" b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50" name="Line 42"/>
          <p:cNvSpPr>
            <a:spLocks noChangeShapeType="1"/>
          </p:cNvSpPr>
          <p:nvPr/>
        </p:nvSpPr>
        <p:spPr bwMode="auto">
          <a:xfrm>
            <a:off x="633804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6449168" y="5829647"/>
            <a:ext cx="223838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6499969" y="587727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1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6785719" y="5207346"/>
            <a:ext cx="1336675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54" name="Rectangle 46"/>
          <p:cNvSpPr>
            <a:spLocks noChangeArrowheads="1"/>
          </p:cNvSpPr>
          <p:nvPr/>
        </p:nvSpPr>
        <p:spPr bwMode="auto">
          <a:xfrm>
            <a:off x="6785719" y="5207346"/>
            <a:ext cx="1336675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6965106" y="5312122"/>
            <a:ext cx="9826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destination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8122393" y="5207346"/>
            <a:ext cx="1784350" cy="4524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8122393" y="5207346"/>
            <a:ext cx="1784350" cy="452438"/>
          </a:xfrm>
          <a:prstGeom prst="rect">
            <a:avLst/>
          </a:prstGeom>
          <a:noFill/>
          <a:ln w="30163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8784382" y="5312122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value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68659" name="Line 51"/>
          <p:cNvSpPr>
            <a:spLocks noChangeShapeType="1"/>
          </p:cNvSpPr>
          <p:nvPr/>
        </p:nvSpPr>
        <p:spPr bwMode="auto">
          <a:xfrm>
            <a:off x="812239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60" name="Line 52"/>
          <p:cNvSpPr>
            <a:spLocks noChangeShapeType="1"/>
          </p:cNvSpPr>
          <p:nvPr/>
        </p:nvSpPr>
        <p:spPr bwMode="auto">
          <a:xfrm>
            <a:off x="9906743" y="5774085"/>
            <a:ext cx="1588" cy="339725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61" name="Line 53"/>
          <p:cNvSpPr>
            <a:spLocks noChangeShapeType="1"/>
          </p:cNvSpPr>
          <p:nvPr/>
        </p:nvSpPr>
        <p:spPr bwMode="auto">
          <a:xfrm>
            <a:off x="8236693" y="6001096"/>
            <a:ext cx="1555750" cy="1588"/>
          </a:xfrm>
          <a:prstGeom prst="line">
            <a:avLst/>
          </a:prstGeom>
          <a:noFill/>
          <a:ln w="635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62" name="Freeform 54"/>
          <p:cNvSpPr>
            <a:spLocks/>
          </p:cNvSpPr>
          <p:nvPr/>
        </p:nvSpPr>
        <p:spPr bwMode="auto">
          <a:xfrm>
            <a:off x="8122394" y="5958235"/>
            <a:ext cx="125413" cy="84137"/>
          </a:xfrm>
          <a:custGeom>
            <a:avLst/>
            <a:gdLst>
              <a:gd name="T0" fmla="*/ 2147483647 w 79"/>
              <a:gd name="T1" fmla="*/ 2147483647 h 53"/>
              <a:gd name="T2" fmla="*/ 0 w 79"/>
              <a:gd name="T3" fmla="*/ 2147483647 h 53"/>
              <a:gd name="T4" fmla="*/ 2147483647 w 79"/>
              <a:gd name="T5" fmla="*/ 0 h 53"/>
              <a:gd name="T6" fmla="*/ 2147483647 w 79"/>
              <a:gd name="T7" fmla="*/ 2147483647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79" y="53"/>
                </a:moveTo>
                <a:lnTo>
                  <a:pt x="0" y="27"/>
                </a:lnTo>
                <a:lnTo>
                  <a:pt x="79" y="0"/>
                </a:lnTo>
                <a:lnTo>
                  <a:pt x="79" y="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63" name="Freeform 55"/>
          <p:cNvSpPr>
            <a:spLocks/>
          </p:cNvSpPr>
          <p:nvPr/>
        </p:nvSpPr>
        <p:spPr bwMode="auto">
          <a:xfrm>
            <a:off x="9781331" y="5958235"/>
            <a:ext cx="125412" cy="84137"/>
          </a:xfrm>
          <a:custGeom>
            <a:avLst/>
            <a:gdLst>
              <a:gd name="T0" fmla="*/ 0 w 79"/>
              <a:gd name="T1" fmla="*/ 0 h 53"/>
              <a:gd name="T2" fmla="*/ 2147483647 w 79"/>
              <a:gd name="T3" fmla="*/ 2147483647 h 53"/>
              <a:gd name="T4" fmla="*/ 0 w 79"/>
              <a:gd name="T5" fmla="*/ 2147483647 h 53"/>
              <a:gd name="T6" fmla="*/ 0 w 79"/>
              <a:gd name="T7" fmla="*/ 0 h 53"/>
              <a:gd name="T8" fmla="*/ 0 60000 65536"/>
              <a:gd name="T9" fmla="*/ 0 60000 65536"/>
              <a:gd name="T10" fmla="*/ 0 60000 65536"/>
              <a:gd name="T11" fmla="*/ 0 60000 65536"/>
              <a:gd name="T12" fmla="*/ 0 w 79"/>
              <a:gd name="T13" fmla="*/ 0 h 53"/>
              <a:gd name="T14" fmla="*/ 79 w 79"/>
              <a:gd name="T15" fmla="*/ 53 h 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9" h="53">
                <a:moveTo>
                  <a:pt x="0" y="0"/>
                </a:moveTo>
                <a:lnTo>
                  <a:pt x="79" y="27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664" name="Rectangle 56"/>
          <p:cNvSpPr>
            <a:spLocks noChangeArrowheads="1"/>
          </p:cNvSpPr>
          <p:nvPr/>
        </p:nvSpPr>
        <p:spPr bwMode="auto">
          <a:xfrm>
            <a:off x="8903443" y="5829647"/>
            <a:ext cx="222250" cy="341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68665" name="Rectangle 57"/>
          <p:cNvSpPr>
            <a:spLocks noChangeArrowheads="1"/>
          </p:cNvSpPr>
          <p:nvPr/>
        </p:nvSpPr>
        <p:spPr bwMode="auto">
          <a:xfrm>
            <a:off x="8951069" y="5877272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4</a:t>
            </a:r>
            <a:endParaRPr lang="en-US" altLang="zh-TW" b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779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One step on the path to a processor</a:t>
            </a:r>
            <a:br>
              <a:rPr kumimoji="0" lang="en-US" altLang="zh-TW" dirty="0"/>
            </a:br>
            <a:r>
              <a:rPr lang="zh-TW" altLang="en-US" dirty="0"/>
              <a:t>邁向</a:t>
            </a:r>
            <a:r>
              <a:rPr lang="en-US" altLang="zh-TW" dirty="0"/>
              <a:t>CPU</a:t>
            </a:r>
            <a:r>
              <a:rPr lang="zh-TW" altLang="en-US" dirty="0"/>
              <a:t>設計之路</a:t>
            </a:r>
            <a:endParaRPr kumimoji="0" lang="en-US" altLang="zh-TW" dirty="0"/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kumimoji="0" lang="en-US" altLang="zh-TW" dirty="0"/>
          </a:p>
          <a:p>
            <a:pPr>
              <a:buFontTx/>
              <a:buNone/>
            </a:pPr>
            <a:endParaRPr kumimoji="0" lang="en-US" altLang="zh-TW" dirty="0"/>
          </a:p>
          <a:p>
            <a:pPr>
              <a:buFontTx/>
              <a:buNone/>
            </a:pPr>
            <a:endParaRPr kumimoji="0" lang="en-US" altLang="zh-TW" dirty="0"/>
          </a:p>
          <a:p>
            <a:pPr>
              <a:buFontTx/>
              <a:buNone/>
            </a:pPr>
            <a:endParaRPr kumimoji="0" lang="en-US" altLang="zh-TW" dirty="0"/>
          </a:p>
          <a:p>
            <a:pPr>
              <a:buFontTx/>
              <a:buNone/>
            </a:pPr>
            <a:r>
              <a:rPr kumimoji="0" lang="en-US" altLang="zh-TW" dirty="0"/>
              <a:t>State table </a:t>
            </a:r>
            <a:r>
              <a:rPr kumimoji="0" lang="en-US" altLang="zh-TW" dirty="0">
                <a:sym typeface="Wingdings" panose="05000000000000000000" pitchFamily="2" charset="2"/>
              </a:rPr>
              <a:t> Branch </a:t>
            </a:r>
            <a:r>
              <a:rPr kumimoji="0" lang="en-US" altLang="zh-TW" dirty="0" err="1">
                <a:sym typeface="Wingdings" panose="05000000000000000000" pitchFamily="2" charset="2"/>
              </a:rPr>
              <a:t>Inst</a:t>
            </a:r>
            <a:r>
              <a:rPr kumimoji="0" lang="en-US" altLang="zh-TW" dirty="0">
                <a:sym typeface="Wingdings" panose="05000000000000000000" pitchFamily="2" charset="2"/>
              </a:rPr>
              <a:t>  Branch and Load </a:t>
            </a:r>
            <a:r>
              <a:rPr kumimoji="0" lang="en-US" altLang="zh-TW" dirty="0" err="1">
                <a:sym typeface="Wingdings" panose="05000000000000000000" pitchFamily="2" charset="2"/>
              </a:rPr>
              <a:t>Insts</a:t>
            </a:r>
            <a:r>
              <a:rPr kumimoji="0" lang="en-US" altLang="zh-TW" dirty="0">
                <a:sym typeface="Wingdings" panose="05000000000000000000" pitchFamily="2" charset="2"/>
              </a:rPr>
              <a:t>  Full Instruction Set</a:t>
            </a:r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61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Block Diagram Of Microcode With Output Instructions</a:t>
            </a:r>
          </a:p>
        </p:txBody>
      </p:sp>
      <p:graphicFrame>
        <p:nvGraphicFramePr>
          <p:cNvPr id="7168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233496"/>
              </p:ext>
            </p:extLst>
          </p:nvPr>
        </p:nvGraphicFramePr>
        <p:xfrm>
          <a:off x="1752600" y="2286001"/>
          <a:ext cx="8610600" cy="311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67400" imgH="2120900" progId="Visio.Drawing.6">
                  <p:embed/>
                </p:oleObj>
              </mc:Choice>
              <mc:Fallback>
                <p:oleObj name="Visio" r:id="rId3" imgW="5867400" imgH="21209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1"/>
                        <a:ext cx="8610600" cy="311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文字方塊 1"/>
          <p:cNvSpPr txBox="1">
            <a:spLocks noChangeArrowheads="1"/>
          </p:cNvSpPr>
          <p:nvPr/>
        </p:nvSpPr>
        <p:spPr bwMode="auto">
          <a:xfrm>
            <a:off x="4583832" y="5661248"/>
            <a:ext cx="66479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 dirty="0">
                <a:solidFill>
                  <a:srgbClr val="FF0000"/>
                </a:solidFill>
              </a:rPr>
              <a:t>//reduce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instruction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space</a:t>
            </a:r>
            <a:r>
              <a:rPr kumimoji="1" lang="zh-TW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</a:rPr>
              <a:t>with </a:t>
            </a:r>
            <a:r>
              <a:rPr kumimoji="1" lang="en-US" altLang="zh-TW" dirty="0" err="1">
                <a:solidFill>
                  <a:srgbClr val="FF0000"/>
                </a:solidFill>
              </a:rPr>
              <a:t>brx</a:t>
            </a:r>
            <a:r>
              <a:rPr kumimoji="1" lang="en-US" altLang="zh-TW" dirty="0">
                <a:solidFill>
                  <a:srgbClr val="FF0000"/>
                </a:solidFill>
              </a:rPr>
              <a:t> or </a:t>
            </a:r>
            <a:r>
              <a:rPr kumimoji="1" lang="en-US" altLang="zh-TW" dirty="0" err="1">
                <a:solidFill>
                  <a:srgbClr val="FF0000"/>
                </a:solidFill>
              </a:rPr>
              <a:t>ldx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08168" y="4682184"/>
            <a:ext cx="720080" cy="720080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9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Sir Maurice Wilkes with a piece of EDSAC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</a:p>
        </p:txBody>
      </p:sp>
      <p:pic>
        <p:nvPicPr>
          <p:cNvPr id="194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92226"/>
            <a:ext cx="4025900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字方塊 1"/>
          <p:cNvSpPr txBox="1">
            <a:spLocks noChangeArrowheads="1"/>
          </p:cNvSpPr>
          <p:nvPr/>
        </p:nvSpPr>
        <p:spPr bwMode="auto">
          <a:xfrm>
            <a:off x="1271464" y="1292225"/>
            <a:ext cx="49761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solidFill>
                  <a:srgbClr val="000099"/>
                </a:solidFill>
              </a:rPr>
              <a:t>Sir Maurice Vincent Wilkes, 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 (born June 26, 1913, 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Dudley, Worcestershire, 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Eng.—died Nov. 29, 2010, 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Cambridge, </a:t>
            </a:r>
            <a:r>
              <a:rPr lang="en-US" altLang="zh-TW" dirty="0" err="1">
                <a:solidFill>
                  <a:srgbClr val="000099"/>
                </a:solidFill>
              </a:rPr>
              <a:t>Cambridgeshire</a:t>
            </a:r>
            <a:r>
              <a:rPr lang="en-US" altLang="zh-TW" dirty="0">
                <a:solidFill>
                  <a:srgbClr val="000099"/>
                </a:solidFill>
              </a:rPr>
              <a:t>), 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British computer science 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pioneer who helped build the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Electronic Delay Storage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Automatic Calculator (EDSAC)</a:t>
            </a:r>
            <a:r>
              <a:rPr lang="en-US" altLang="zh-TW" dirty="0">
                <a:solidFill>
                  <a:srgbClr val="000099"/>
                </a:solidFill>
              </a:rPr>
              <a:t>,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 the first full-size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stored-program computer</a:t>
            </a:r>
            <a:r>
              <a:rPr lang="en-US" altLang="zh-TW" dirty="0">
                <a:solidFill>
                  <a:srgbClr val="000099"/>
                </a:solidFill>
              </a:rPr>
              <a:t>, and</a:t>
            </a:r>
          </a:p>
          <a:p>
            <a:r>
              <a:rPr lang="en-US" altLang="zh-TW" dirty="0">
                <a:solidFill>
                  <a:srgbClr val="000099"/>
                </a:solidFill>
              </a:rPr>
              <a:t> invented </a:t>
            </a:r>
            <a:r>
              <a:rPr lang="en-US" altLang="zh-TW" dirty="0">
                <a:solidFill>
                  <a:srgbClr val="FF0000"/>
                </a:solidFill>
              </a:rPr>
              <a:t>microprogramming</a:t>
            </a:r>
            <a:r>
              <a:rPr lang="en-US" altLang="zh-TW" dirty="0">
                <a:solidFill>
                  <a:srgbClr val="000099"/>
                </a:solidFill>
              </a:rPr>
              <a:t>.</a:t>
            </a:r>
          </a:p>
          <a:p>
            <a:endParaRPr lang="en-US" altLang="zh-TW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4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Microcode For Traffic-Light Controller With brx &amp; ldx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Registers to load:</a:t>
            </a:r>
          </a:p>
          <a:p>
            <a:pPr lvl="1"/>
            <a:r>
              <a:rPr lang="en-US" altLang="zh-TW" dirty="0" err="1"/>
              <a:t>ldns</a:t>
            </a:r>
            <a:r>
              <a:rPr lang="en-US" altLang="zh-TW" dirty="0"/>
              <a:t> 	– load north/south light with value</a:t>
            </a:r>
          </a:p>
          <a:p>
            <a:pPr lvl="1"/>
            <a:r>
              <a:rPr lang="en-US" altLang="zh-TW" dirty="0" err="1"/>
              <a:t>ldlt</a:t>
            </a:r>
            <a:r>
              <a:rPr lang="en-US" altLang="zh-TW" dirty="0"/>
              <a:t> 	– load  left-turn light with value</a:t>
            </a:r>
          </a:p>
          <a:p>
            <a:pPr lvl="1"/>
            <a:r>
              <a:rPr lang="en-US" altLang="zh-TW" dirty="0" err="1"/>
              <a:t>ldew</a:t>
            </a:r>
            <a:r>
              <a:rPr lang="en-US" altLang="zh-TW" dirty="0"/>
              <a:t> 	– load  east/west light with value</a:t>
            </a:r>
          </a:p>
          <a:p>
            <a:pPr lvl="1"/>
            <a:r>
              <a:rPr lang="en-US" altLang="zh-TW" dirty="0"/>
              <a:t>ltim1	– load timer 1 with value – starts timer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271464" y="5445224"/>
            <a:ext cx="6232732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??: </a:t>
            </a:r>
            <a:r>
              <a:rPr lang="zh-TW" altLang="en-US" dirty="0"/>
              <a:t>有沒有覺得哪裡怪怪的</a:t>
            </a:r>
            <a:r>
              <a:rPr lang="en-US" altLang="zh-TW" dirty="0"/>
              <a:t>?</a:t>
            </a:r>
            <a:r>
              <a:rPr lang="zh-TW" altLang="en-US" dirty="0"/>
              <a:t>每個</a:t>
            </a:r>
            <a:r>
              <a:rPr lang="en-US" altLang="zh-TW" dirty="0"/>
              <a:t>register</a:t>
            </a:r>
            <a:r>
              <a:rPr lang="zh-TW" altLang="en-US" dirty="0"/>
              <a:t> </a:t>
            </a:r>
            <a:r>
              <a:rPr lang="en-US" altLang="zh-TW" dirty="0"/>
              <a:t>load </a:t>
            </a:r>
            <a:r>
              <a:rPr lang="zh-TW" altLang="en-US" dirty="0"/>
              <a:t>值都要一個指令</a:t>
            </a:r>
          </a:p>
        </p:txBody>
      </p:sp>
    </p:spTree>
    <p:extLst>
      <p:ext uri="{BB962C8B-B14F-4D97-AF65-F5344CB8AC3E}">
        <p14:creationId xmlns:p14="http://schemas.microsoft.com/office/powerpoint/2010/main" val="58113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Microcode For Traffic-Light Controller With </a:t>
            </a:r>
            <a:r>
              <a:rPr lang="en-US" altLang="zh-TW" dirty="0" err="1"/>
              <a:t>brx</a:t>
            </a:r>
            <a:r>
              <a:rPr lang="en-US" altLang="zh-TW" dirty="0"/>
              <a:t> &amp; </a:t>
            </a:r>
            <a:r>
              <a:rPr lang="en-US" altLang="zh-TW" dirty="0" err="1"/>
              <a:t>ldx</a:t>
            </a:r>
            <a:r>
              <a:rPr lang="en-US" altLang="zh-TW" dirty="0"/>
              <a:t> Instructions (</a:t>
            </a:r>
            <a:r>
              <a:rPr lang="en-US" altLang="zh-TW" dirty="0" err="1"/>
              <a:t>Cont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676400" y="152400"/>
            <a:ext cx="868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endParaRPr lang="en-US" altLang="zh-TW" sz="2400" b="0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75779" name="Object 2"/>
          <p:cNvGraphicFramePr>
            <a:graphicFrameLocks noChangeAspect="1"/>
          </p:cNvGraphicFramePr>
          <p:nvPr/>
        </p:nvGraphicFramePr>
        <p:xfrm>
          <a:off x="2540001" y="1447801"/>
          <a:ext cx="3516313" cy="470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574800" imgH="2108200" progId="Excel.Sheet.8">
                  <p:embed/>
                </p:oleObj>
              </mc:Choice>
              <mc:Fallback>
                <p:oleObj name="Worksheet" r:id="rId3" imgW="1574800" imgH="2108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1" y="1447801"/>
                        <a:ext cx="3516313" cy="470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3"/>
          <p:cNvGraphicFramePr>
            <a:graphicFrameLocks noChangeAspect="1"/>
          </p:cNvGraphicFramePr>
          <p:nvPr/>
        </p:nvGraphicFramePr>
        <p:xfrm>
          <a:off x="7073900" y="1752601"/>
          <a:ext cx="3505200" cy="413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574800" imgH="1854200" progId="Excel.Sheet.8">
                  <p:embed/>
                </p:oleObj>
              </mc:Choice>
              <mc:Fallback>
                <p:oleObj name="Worksheet" r:id="rId5" imgW="1574800" imgH="18542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1752601"/>
                        <a:ext cx="3505200" cy="413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12"/>
          <p:cNvSpPr txBox="1">
            <a:spLocks noChangeArrowheads="1"/>
          </p:cNvSpPr>
          <p:nvPr/>
        </p:nvSpPr>
        <p:spPr bwMode="auto">
          <a:xfrm>
            <a:off x="1722417" y="2395539"/>
            <a:ext cx="4969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NS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Green</a:t>
            </a:r>
          </a:p>
        </p:txBody>
      </p:sp>
      <p:sp>
        <p:nvSpPr>
          <p:cNvPr id="75782" name="AutoShape 14"/>
          <p:cNvSpPr>
            <a:spLocks/>
          </p:cNvSpPr>
          <p:nvPr/>
        </p:nvSpPr>
        <p:spPr bwMode="auto">
          <a:xfrm>
            <a:off x="2362200" y="2260798"/>
            <a:ext cx="177800" cy="358378"/>
          </a:xfrm>
          <a:prstGeom prst="leftBrace">
            <a:avLst>
              <a:gd name="adj1" fmla="val 6443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83" name="Text Box 15"/>
          <p:cNvSpPr txBox="1">
            <a:spLocks noChangeArrowheads="1"/>
          </p:cNvSpPr>
          <p:nvPr/>
        </p:nvSpPr>
        <p:spPr bwMode="auto">
          <a:xfrm>
            <a:off x="1666707" y="3544889"/>
            <a:ext cx="527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NS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Yellow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to Red</a:t>
            </a:r>
          </a:p>
        </p:txBody>
      </p:sp>
      <p:sp>
        <p:nvSpPr>
          <p:cNvPr id="75784" name="AutoShape 16"/>
          <p:cNvSpPr>
            <a:spLocks/>
          </p:cNvSpPr>
          <p:nvPr/>
        </p:nvSpPr>
        <p:spPr bwMode="auto">
          <a:xfrm>
            <a:off x="2314576" y="3770511"/>
            <a:ext cx="225425" cy="358378"/>
          </a:xfrm>
          <a:prstGeom prst="leftBrace">
            <a:avLst>
              <a:gd name="adj1" fmla="val 3849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85" name="Text Box 17"/>
          <p:cNvSpPr txBox="1">
            <a:spLocks noChangeArrowheads="1"/>
          </p:cNvSpPr>
          <p:nvPr/>
        </p:nvSpPr>
        <p:spPr bwMode="auto">
          <a:xfrm>
            <a:off x="1622574" y="4522788"/>
            <a:ext cx="84266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 dirty="0">
                <a:latin typeface="Helvetica" panose="020B0604020202020204" pitchFamily="34" charset="0"/>
                <a:ea typeface="MS PGothic" panose="020B0600070205080204" pitchFamily="34" charset="-128"/>
              </a:rPr>
              <a:t>EW or LT?</a:t>
            </a:r>
          </a:p>
        </p:txBody>
      </p:sp>
      <p:sp>
        <p:nvSpPr>
          <p:cNvPr id="75786" name="Text Box 18"/>
          <p:cNvSpPr txBox="1">
            <a:spLocks noChangeArrowheads="1"/>
          </p:cNvSpPr>
          <p:nvPr/>
        </p:nvSpPr>
        <p:spPr bwMode="auto">
          <a:xfrm>
            <a:off x="1619251" y="4876800"/>
            <a:ext cx="6953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Wait for NS Red,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make EW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Green</a:t>
            </a:r>
          </a:p>
        </p:txBody>
      </p:sp>
      <p:sp>
        <p:nvSpPr>
          <p:cNvPr id="75787" name="AutoShape 19"/>
          <p:cNvSpPr>
            <a:spLocks/>
          </p:cNvSpPr>
          <p:nvPr/>
        </p:nvSpPr>
        <p:spPr bwMode="auto">
          <a:xfrm>
            <a:off x="2316164" y="5279430"/>
            <a:ext cx="223837" cy="358378"/>
          </a:xfrm>
          <a:prstGeom prst="leftBrace">
            <a:avLst>
              <a:gd name="adj1" fmla="val 5195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88" name="Text Box 22"/>
          <p:cNvSpPr txBox="1">
            <a:spLocks noChangeArrowheads="1"/>
          </p:cNvSpPr>
          <p:nvPr/>
        </p:nvSpPr>
        <p:spPr bwMode="auto">
          <a:xfrm>
            <a:off x="6203951" y="2017714"/>
            <a:ext cx="644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EW to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Red</a:t>
            </a:r>
          </a:p>
        </p:txBody>
      </p:sp>
      <p:sp>
        <p:nvSpPr>
          <p:cNvPr id="75789" name="AutoShape 23"/>
          <p:cNvSpPr>
            <a:spLocks/>
          </p:cNvSpPr>
          <p:nvPr/>
        </p:nvSpPr>
        <p:spPr bwMode="auto">
          <a:xfrm>
            <a:off x="6850064" y="2079824"/>
            <a:ext cx="223837" cy="358378"/>
          </a:xfrm>
          <a:prstGeom prst="leftBrace">
            <a:avLst>
              <a:gd name="adj1" fmla="val 418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90" name="Text Box 24"/>
          <p:cNvSpPr txBox="1">
            <a:spLocks noChangeArrowheads="1"/>
          </p:cNvSpPr>
          <p:nvPr/>
        </p:nvSpPr>
        <p:spPr bwMode="auto">
          <a:xfrm>
            <a:off x="6094834" y="2884488"/>
            <a:ext cx="8976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 dirty="0">
                <a:latin typeface="Helvetica" panose="020B0604020202020204" pitchFamily="34" charset="0"/>
                <a:ea typeface="MS PGothic" panose="020B0600070205080204" pitchFamily="34" charset="-128"/>
              </a:rPr>
              <a:t>Back to NS</a:t>
            </a:r>
          </a:p>
        </p:txBody>
      </p:sp>
      <p:sp>
        <p:nvSpPr>
          <p:cNvPr id="75791" name="Text Box 25"/>
          <p:cNvSpPr txBox="1">
            <a:spLocks noChangeArrowheads="1"/>
          </p:cNvSpPr>
          <p:nvPr/>
        </p:nvSpPr>
        <p:spPr bwMode="auto">
          <a:xfrm>
            <a:off x="6056314" y="3243263"/>
            <a:ext cx="79057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Wait for NS Red,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make LT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Green</a:t>
            </a:r>
          </a:p>
        </p:txBody>
      </p:sp>
      <p:sp>
        <p:nvSpPr>
          <p:cNvPr id="75792" name="AutoShape 26"/>
          <p:cNvSpPr>
            <a:spLocks/>
          </p:cNvSpPr>
          <p:nvPr/>
        </p:nvSpPr>
        <p:spPr bwMode="auto">
          <a:xfrm>
            <a:off x="6848476" y="3619698"/>
            <a:ext cx="225425" cy="358378"/>
          </a:xfrm>
          <a:prstGeom prst="leftBrace">
            <a:avLst>
              <a:gd name="adj1" fmla="val 4964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93" name="Text Box 27"/>
          <p:cNvSpPr txBox="1">
            <a:spLocks noChangeArrowheads="1"/>
          </p:cNvSpPr>
          <p:nvPr/>
        </p:nvSpPr>
        <p:spPr bwMode="auto">
          <a:xfrm>
            <a:off x="6202364" y="4791076"/>
            <a:ext cx="644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LT to</a:t>
            </a:r>
          </a:p>
          <a:p>
            <a:pPr algn="ctr" eaLnBrk="0" hangingPunct="0"/>
            <a:r>
              <a:rPr lang="en-US" altLang="zh-TW" sz="1400" b="0">
                <a:latin typeface="Helvetica" panose="020B0604020202020204" pitchFamily="34" charset="0"/>
                <a:ea typeface="MS PGothic" panose="020B0600070205080204" pitchFamily="34" charset="-128"/>
              </a:rPr>
              <a:t>Red</a:t>
            </a:r>
          </a:p>
        </p:txBody>
      </p:sp>
      <p:sp>
        <p:nvSpPr>
          <p:cNvPr id="75794" name="AutoShape 28"/>
          <p:cNvSpPr>
            <a:spLocks/>
          </p:cNvSpPr>
          <p:nvPr/>
        </p:nvSpPr>
        <p:spPr bwMode="auto">
          <a:xfrm>
            <a:off x="6848476" y="4853186"/>
            <a:ext cx="225425" cy="358378"/>
          </a:xfrm>
          <a:prstGeom prst="leftBrace">
            <a:avLst>
              <a:gd name="adj1" fmla="val 4154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r" eaLnBrk="0" hangingPunct="0">
              <a:spcBef>
                <a:spcPct val="50000"/>
              </a:spcBef>
            </a:pPr>
            <a:endParaRPr lang="en-US" altLang="zh-TW">
              <a:ea typeface="MS PGothic" panose="020B0600070205080204" pitchFamily="34" charset="-128"/>
            </a:endParaRPr>
          </a:p>
        </p:txBody>
      </p:sp>
      <p:sp>
        <p:nvSpPr>
          <p:cNvPr id="75795" name="Text Box 29"/>
          <p:cNvSpPr txBox="1">
            <a:spLocks noChangeArrowheads="1"/>
          </p:cNvSpPr>
          <p:nvPr/>
        </p:nvSpPr>
        <p:spPr bwMode="auto">
          <a:xfrm>
            <a:off x="6147222" y="5619750"/>
            <a:ext cx="8976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 dirty="0">
                <a:latin typeface="Helvetica" panose="020B0604020202020204" pitchFamily="34" charset="0"/>
                <a:ea typeface="MS PGothic" panose="020B0600070205080204" pitchFamily="34" charset="-128"/>
              </a:rPr>
              <a:t>Back to NS</a:t>
            </a:r>
          </a:p>
        </p:txBody>
      </p:sp>
      <p:sp>
        <p:nvSpPr>
          <p:cNvPr id="75796" name="Text Box 30"/>
          <p:cNvSpPr txBox="1">
            <a:spLocks noChangeArrowheads="1"/>
          </p:cNvSpPr>
          <p:nvPr/>
        </p:nvSpPr>
        <p:spPr bwMode="auto">
          <a:xfrm>
            <a:off x="1593967" y="3135313"/>
            <a:ext cx="79669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algn="ctr" eaLnBrk="0" hangingPunct="0"/>
            <a:r>
              <a:rPr lang="en-US" altLang="zh-TW" sz="1400" b="0" dirty="0">
                <a:latin typeface="Helvetica" panose="020B0604020202020204" pitchFamily="34" charset="0"/>
                <a:ea typeface="MS PGothic" panose="020B0600070205080204" pitchFamily="34" charset="-128"/>
              </a:rPr>
              <a:t>Until input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9106" y="586875"/>
            <a:ext cx="1499601" cy="149960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AB1775DD-C2BA-3434-8C75-2AA9ECAB1E80}"/>
              </a:ext>
            </a:extLst>
          </p:cNvPr>
          <p:cNvSpPr txBox="1"/>
          <p:nvPr/>
        </p:nvSpPr>
        <p:spPr>
          <a:xfrm>
            <a:off x="6960096" y="5949280"/>
            <a:ext cx="6166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bntz</a:t>
            </a:r>
            <a:r>
              <a:rPr lang="en-US" altLang="zh-TW" dirty="0"/>
              <a:t>: branch if not timer zero</a:t>
            </a:r>
          </a:p>
          <a:p>
            <a:r>
              <a:rPr lang="en-US" altLang="zh-TW" dirty="0" err="1"/>
              <a:t>brnle</a:t>
            </a:r>
            <a:r>
              <a:rPr lang="en-US" altLang="zh-TW" dirty="0"/>
              <a:t>: branch if no left or EW input</a:t>
            </a:r>
          </a:p>
        </p:txBody>
      </p:sp>
    </p:spTree>
    <p:extLst>
      <p:ext uri="{BB962C8B-B14F-4D97-AF65-F5344CB8AC3E}">
        <p14:creationId xmlns:p14="http://schemas.microsoft.com/office/powerpoint/2010/main" val="265954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 animBg="1"/>
      <p:bldP spid="75783" grpId="0"/>
      <p:bldP spid="75784" grpId="0" animBg="1"/>
      <p:bldP spid="75785" grpId="0"/>
      <p:bldP spid="75786" grpId="0"/>
      <p:bldP spid="75787" grpId="0" animBg="1"/>
      <p:bldP spid="75788" grpId="0"/>
      <p:bldP spid="75789" grpId="0" animBg="1"/>
      <p:bldP spid="75790" grpId="0"/>
      <p:bldP spid="75791" grpId="0"/>
      <p:bldP spid="75792" grpId="0" animBg="1"/>
      <p:bldP spid="75793" grpId="0"/>
      <p:bldP spid="75794" grpId="0" animBg="1"/>
      <p:bldP spid="75795" grpId="0"/>
      <p:bldP spid="7579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 dirty="0"/>
              <a:t>Implementing Traffic-Light Controller Microcode With </a:t>
            </a:r>
            <a:r>
              <a:rPr kumimoji="0" lang="en-US" altLang="zh-TW" dirty="0" err="1"/>
              <a:t>brx</a:t>
            </a:r>
            <a:r>
              <a:rPr kumimoji="0" lang="en-US" altLang="zh-TW" dirty="0"/>
              <a:t> &amp; </a:t>
            </a:r>
            <a:r>
              <a:rPr kumimoji="0" lang="en-US" altLang="zh-TW" dirty="0" err="1"/>
              <a:t>ldx</a:t>
            </a:r>
            <a:r>
              <a:rPr kumimoji="0" lang="en-US" altLang="zh-TW" dirty="0"/>
              <a:t> Instructions In Verilog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828800" y="1447800"/>
            <a:ext cx="8305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ea typeface="MS PGothic" panose="020B0600070205080204" pitchFamily="34" charset="-128"/>
              </a:rPr>
              <a:t>//----------------------------------------------------------------------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module ucodeMI(clk,rst,in,out) ;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parameter n = 2 ; // input width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parameter m = 9 ; // output width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parameter o = 3 ; // output sub-width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parameter k = 5 ; // bits of state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parameter j = 4 ; // bits of instruction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input  clk, rst ;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input  [n-1:0] in ;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output [m-1:0] out ;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wire   [k-1:0] nupc, upc ; // microprogram counter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[j+k-1:0] uinst ;   // microinstruction word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done ; // timer done signal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// split off fields of microinstruction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opcode ; // opcode bit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[j-2:0] inst ;  // condition for branch, dest for store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[k-1:0] value ; // target for branch, value for store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</a:t>
            </a:r>
            <a:r>
              <a:rPr lang="en-US" altLang="zh-TW" sz="1400">
                <a:solidFill>
                  <a:srgbClr val="FF0000"/>
                </a:solidFill>
                <a:ea typeface="MS PGothic" panose="020B0600070205080204" pitchFamily="34" charset="-128"/>
              </a:rPr>
              <a:t>assign {opcode, inst, value} = uinst ;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6858000" y="5867400"/>
            <a:ext cx="3614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TW" b="0">
                <a:solidFill>
                  <a:srgbClr val="0000FF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To be continued on next page…</a:t>
            </a:r>
          </a:p>
        </p:txBody>
      </p:sp>
    </p:spTree>
    <p:extLst>
      <p:ext uri="{BB962C8B-B14F-4D97-AF65-F5344CB8AC3E}">
        <p14:creationId xmlns:p14="http://schemas.microsoft.com/office/powerpoint/2010/main" val="52346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Implementing Traffic-Light Controller Microcode With </a:t>
            </a:r>
            <a:r>
              <a:rPr lang="en-US" altLang="zh-TW" dirty="0" err="1"/>
              <a:t>brx</a:t>
            </a:r>
            <a:r>
              <a:rPr lang="en-US" altLang="zh-TW" dirty="0"/>
              <a:t> &amp; </a:t>
            </a:r>
            <a:r>
              <a:rPr lang="en-US" altLang="zh-TW" dirty="0" err="1"/>
              <a:t>ldx</a:t>
            </a:r>
            <a:r>
              <a:rPr lang="en-US" altLang="zh-TW" dirty="0"/>
              <a:t> Instructions In Verilog (</a:t>
            </a:r>
            <a:r>
              <a:rPr lang="en-US" altLang="zh-TW" dirty="0" err="1"/>
              <a:t>Cont</a:t>
            </a:r>
            <a:r>
              <a:rPr lang="en-US" altLang="zh-TW" dirty="0"/>
              <a:t>)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1752600" y="1447800"/>
            <a:ext cx="83820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ea typeface="MS PGothic" panose="020B0600070205080204" pitchFamily="34" charset="-128"/>
              </a:rPr>
              <a:t>  DFF #(k) upc_reg(clk, nupc, upc) ;  // microprogram counter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</a:t>
            </a:r>
            <a:r>
              <a:rPr lang="en-US" altLang="zh-TW" sz="1400">
                <a:solidFill>
                  <a:srgbClr val="FF0000"/>
                </a:solidFill>
                <a:ea typeface="MS PGothic" panose="020B0600070205080204" pitchFamily="34" charset="-128"/>
              </a:rPr>
              <a:t>ROM #(k,k+j) uc(upc, uinst) ; // microcode store</a:t>
            </a:r>
          </a:p>
          <a:p>
            <a:r>
              <a:rPr lang="en-US" altLang="zh-TW" sz="1400">
                <a:solidFill>
                  <a:srgbClr val="FF0000"/>
                </a:solidFill>
                <a:ea typeface="MS PGothic" panose="020B0600070205080204" pitchFamily="34" charset="-128"/>
              </a:rPr>
              <a:t>  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// output registers and timer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DFFE #(o) or0(clk, e[0], value[o-1:0], out[o-1:0]) ;     // NS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DFFE #(o) or1(clk, e[1], value[o-1:0], out[2*o-1:o]) ;   // EW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DFFE #(o) or2(clk, e[2], value[o-1:0], out[3*o-1:2*o]) ; // LT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</a:t>
            </a:r>
            <a:r>
              <a:rPr lang="en-US" altLang="zh-TW" sz="1400">
                <a:solidFill>
                  <a:srgbClr val="FF0000"/>
                </a:solidFill>
                <a:ea typeface="MS PGothic" panose="020B0600070205080204" pitchFamily="34" charset="-128"/>
              </a:rPr>
              <a:t>Timer #(k) tim(clk, rst, e[3], value, done) ;            // timer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// enable for output registers and timer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[3:0] e = opcode ? 4'b0 : 1&lt;&lt;inst ;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// branch instruction decode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wire branch = opcode ? (inst[2] ^ (((inst[1:0] == 0) &amp; in[0]) | // BLT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		             ((inst[1:0] == 1) &amp; in[1]) | // BEW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			 ((inst[1:0] == 2) &amp; (in[0]|in[1])) | //BLE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			 ((inst[1:0] == 3) &amp; done))) // BTD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                     : 1'b0 ; // for a store opcode</a:t>
            </a:r>
          </a:p>
          <a:p>
            <a:endParaRPr lang="en-US" altLang="zh-TW" sz="1400">
              <a:ea typeface="MS PGothic" panose="020B0600070205080204" pitchFamily="34" charset="-128"/>
            </a:endParaRPr>
          </a:p>
          <a:p>
            <a:r>
              <a:rPr lang="en-US" altLang="zh-TW" sz="1400">
                <a:ea typeface="MS PGothic" panose="020B0600070205080204" pitchFamily="34" charset="-128"/>
              </a:rPr>
              <a:t>  // microprogram counter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  assign nupc = rst ? {k{1'b0}} : branch ? value : upc + 1'b1 ;</a:t>
            </a:r>
          </a:p>
          <a:p>
            <a:r>
              <a:rPr lang="en-US" altLang="zh-TW" sz="1400">
                <a:ea typeface="MS PGothic" panose="020B0600070205080204" pitchFamily="34" charset="-128"/>
              </a:rPr>
              <a:t>endmodule</a:t>
            </a:r>
          </a:p>
        </p:txBody>
      </p:sp>
    </p:spTree>
    <p:extLst>
      <p:ext uri="{BB962C8B-B14F-4D97-AF65-F5344CB8AC3E}">
        <p14:creationId xmlns:p14="http://schemas.microsoft.com/office/powerpoint/2010/main" val="3425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Extending this to a processor</a:t>
            </a:r>
          </a:p>
        </p:txBody>
      </p:sp>
      <p:sp>
        <p:nvSpPr>
          <p:cNvPr id="81922" name="Content Placeholder 2"/>
          <p:cNvSpPr>
            <a:spLocks noGrp="1"/>
          </p:cNvSpPr>
          <p:nvPr>
            <p:ph idx="1"/>
          </p:nvPr>
        </p:nvSpPr>
        <p:spPr>
          <a:xfrm>
            <a:off x="609600" y="1183606"/>
            <a:ext cx="10972800" cy="550068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altLang="zh-TW" dirty="0"/>
              <a:t>Add three new instructions //like RISC </a:t>
            </a:r>
          </a:p>
          <a:p>
            <a:pPr lvl="1"/>
            <a:r>
              <a:rPr kumimoji="0" lang="en-US" altLang="zh-TW" dirty="0"/>
              <a:t>ADD //add data and keep the result in registers</a:t>
            </a:r>
          </a:p>
          <a:p>
            <a:pPr lvl="2"/>
            <a:r>
              <a:rPr kumimoji="0" lang="en-US" altLang="zh-TW" dirty="0"/>
              <a:t>R2 &lt;- R1+R0</a:t>
            </a:r>
          </a:p>
          <a:p>
            <a:pPr lvl="1"/>
            <a:r>
              <a:rPr kumimoji="0" lang="en-US" altLang="zh-TW" dirty="0"/>
              <a:t>LOAD //load data from memory</a:t>
            </a:r>
          </a:p>
          <a:p>
            <a:pPr lvl="2"/>
            <a:r>
              <a:rPr kumimoji="0" lang="en-US" altLang="zh-TW" dirty="0"/>
              <a:t>R2 &lt;- M[R1+R0]</a:t>
            </a:r>
          </a:p>
          <a:p>
            <a:pPr lvl="1"/>
            <a:r>
              <a:rPr kumimoji="0" lang="en-US" altLang="zh-TW" dirty="0"/>
              <a:t>STORE //store data back to memory</a:t>
            </a:r>
          </a:p>
          <a:p>
            <a:pPr lvl="2"/>
            <a:r>
              <a:rPr kumimoji="0" lang="en-US" altLang="zh-TW" dirty="0"/>
              <a:t>M[R1+R0] &lt;- R2</a:t>
            </a:r>
          </a:p>
          <a:p>
            <a:r>
              <a:rPr kumimoji="0" lang="en-US" altLang="zh-TW" dirty="0"/>
              <a:t>And add registers R0, R1, R2 – can also target these with LDR</a:t>
            </a:r>
          </a:p>
          <a:p>
            <a:r>
              <a:rPr kumimoji="0" lang="en-US" altLang="zh-TW" dirty="0"/>
              <a:t>Opcode 000/Branch, 001/LDR, 010/ADD, 011/LOAD, 100/STORE</a:t>
            </a:r>
          </a:p>
          <a:p>
            <a:r>
              <a:rPr kumimoji="0" lang="en-US" altLang="zh-TW" dirty="0"/>
              <a:t>Branch and LDR take condition/register and value fields</a:t>
            </a:r>
          </a:p>
          <a:p>
            <a:r>
              <a:rPr kumimoji="0" lang="en-US" altLang="zh-TW" dirty="0"/>
              <a:t>ADD, LOAD, STORE ignore these fields</a:t>
            </a:r>
          </a:p>
          <a:p>
            <a:endParaRPr kumimoji="0" lang="en-US" altLang="zh-TW" dirty="0"/>
          </a:p>
          <a:p>
            <a:r>
              <a:rPr kumimoji="0" lang="en-US" altLang="zh-TW" dirty="0"/>
              <a:t>Can tweak the instruction set to make this more efficient.</a:t>
            </a:r>
          </a:p>
          <a:p>
            <a:pPr lvl="1"/>
            <a:r>
              <a:rPr kumimoji="0" lang="en-US" altLang="zh-TW" dirty="0"/>
              <a:t>-&gt; more details about RISC design, refer computer organization and architecture.</a:t>
            </a:r>
          </a:p>
          <a:p>
            <a:endParaRPr kumimoji="0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442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Summary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zh-TW" dirty="0"/>
              <a:t>Microcode is just FSM implemented with a ROM or RAM</a:t>
            </a:r>
          </a:p>
          <a:p>
            <a:pPr lvl="1"/>
            <a:r>
              <a:rPr kumimoji="0" lang="en-US" altLang="zh-TW" dirty="0"/>
              <a:t>One address for each state x input combination</a:t>
            </a:r>
          </a:p>
          <a:p>
            <a:pPr lvl="1"/>
            <a:r>
              <a:rPr kumimoji="0" lang="en-US" altLang="zh-TW" dirty="0"/>
              <a:t>Address contains next state and output</a:t>
            </a:r>
          </a:p>
          <a:p>
            <a:r>
              <a:rPr kumimoji="0" lang="en-US" altLang="zh-TW" b="1" dirty="0">
                <a:solidFill>
                  <a:srgbClr val="FF0000"/>
                </a:solidFill>
              </a:rPr>
              <a:t>Adding a </a:t>
            </a:r>
            <a:r>
              <a:rPr kumimoji="0" lang="en-US" altLang="zh-TW" b="1" i="1" dirty="0">
                <a:solidFill>
                  <a:srgbClr val="FF0000"/>
                </a:solidFill>
              </a:rPr>
              <a:t>sequencer</a:t>
            </a:r>
            <a:r>
              <a:rPr kumimoji="0" lang="en-US" altLang="zh-TW" b="1" dirty="0">
                <a:solidFill>
                  <a:srgbClr val="FF0000"/>
                </a:solidFill>
              </a:rPr>
              <a:t> reduces size of ROM/RAM</a:t>
            </a:r>
          </a:p>
          <a:p>
            <a:pPr lvl="1"/>
            <a:r>
              <a:rPr kumimoji="0" lang="en-US" altLang="zh-TW" b="1" dirty="0">
                <a:solidFill>
                  <a:srgbClr val="FF0000"/>
                </a:solidFill>
              </a:rPr>
              <a:t>One entry per state rather than 2</a:t>
            </a:r>
            <a:r>
              <a:rPr kumimoji="0" lang="en-US" altLang="zh-TW" b="1" baseline="30000" dirty="0">
                <a:solidFill>
                  <a:srgbClr val="FF0000"/>
                </a:solidFill>
              </a:rPr>
              <a:t>i</a:t>
            </a:r>
            <a:endParaRPr kumimoji="0" lang="en-US" altLang="zh-TW" b="1" i="1" baseline="30000" dirty="0">
              <a:solidFill>
                <a:srgbClr val="FF0000"/>
              </a:solidFill>
            </a:endParaRPr>
          </a:p>
          <a:p>
            <a:pPr lvl="1"/>
            <a:r>
              <a:rPr kumimoji="0" lang="en-US" altLang="zh-TW" b="1" dirty="0" err="1">
                <a:solidFill>
                  <a:srgbClr val="FF0000"/>
                </a:solidFill>
              </a:rPr>
              <a:t>uPC</a:t>
            </a:r>
            <a:r>
              <a:rPr kumimoji="0" lang="en-US" altLang="zh-TW" b="1" dirty="0">
                <a:solidFill>
                  <a:srgbClr val="FF0000"/>
                </a:solidFill>
              </a:rPr>
              <a:t>, </a:t>
            </a:r>
            <a:r>
              <a:rPr kumimoji="0" lang="en-US" altLang="zh-TW" b="1" dirty="0" err="1">
                <a:solidFill>
                  <a:srgbClr val="FF0000"/>
                </a:solidFill>
              </a:rPr>
              <a:t>incrementer</a:t>
            </a:r>
            <a:r>
              <a:rPr kumimoji="0" lang="en-US" altLang="zh-TW" b="1" dirty="0">
                <a:solidFill>
                  <a:srgbClr val="FF0000"/>
                </a:solidFill>
              </a:rPr>
              <a:t>, branch address, and branch control</a:t>
            </a:r>
          </a:p>
          <a:p>
            <a:r>
              <a:rPr kumimoji="0" lang="en-US" altLang="zh-TW" b="1" dirty="0">
                <a:solidFill>
                  <a:srgbClr val="FF0000"/>
                </a:solidFill>
              </a:rPr>
              <a:t>Adding instruction types reduces width of ROM/RAM</a:t>
            </a:r>
          </a:p>
          <a:p>
            <a:pPr lvl="1"/>
            <a:r>
              <a:rPr kumimoji="0" lang="en-US" altLang="zh-TW" b="1" dirty="0">
                <a:solidFill>
                  <a:srgbClr val="FF0000"/>
                </a:solidFill>
              </a:rPr>
              <a:t>Branch </a:t>
            </a:r>
            <a:r>
              <a:rPr kumimoji="0" lang="en-US" altLang="zh-TW" b="1" i="1" dirty="0">
                <a:solidFill>
                  <a:srgbClr val="FF0000"/>
                </a:solidFill>
              </a:rPr>
              <a:t>or</a:t>
            </a:r>
            <a:r>
              <a:rPr kumimoji="0" lang="en-US" altLang="zh-TW" b="1" dirty="0">
                <a:solidFill>
                  <a:srgbClr val="FF0000"/>
                </a:solidFill>
              </a:rPr>
              <a:t> output in each instruction – rather than both</a:t>
            </a:r>
          </a:p>
          <a:p>
            <a:pPr lvl="1"/>
            <a:r>
              <a:rPr kumimoji="0" lang="en-US" altLang="zh-TW" b="1" dirty="0">
                <a:solidFill>
                  <a:srgbClr val="FF0000"/>
                </a:solidFill>
              </a:rPr>
              <a:t>Type field specifies which one</a:t>
            </a:r>
          </a:p>
          <a:p>
            <a:r>
              <a:rPr kumimoji="0" lang="en-US" altLang="zh-TW" dirty="0"/>
              <a:t>One step away from a full processor</a:t>
            </a:r>
          </a:p>
          <a:p>
            <a:pPr lvl="1"/>
            <a:r>
              <a:rPr kumimoji="0" lang="en-US" altLang="zh-TW" dirty="0"/>
              <a:t>Just add more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43604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 dirty="0"/>
              <a:t>Figure from Wilkes 1953 paper on Microcode</a:t>
            </a:r>
          </a:p>
        </p:txBody>
      </p:sp>
      <p:pic>
        <p:nvPicPr>
          <p:cNvPr id="2048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052736"/>
            <a:ext cx="548640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5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Microcode – an FSM realized with a memory array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Original concept by Wilkes (1951)</a:t>
            </a:r>
          </a:p>
          <a:p>
            <a:pPr lvl="1"/>
            <a:r>
              <a:rPr lang="en-US" altLang="zh-TW" dirty="0"/>
              <a:t>Put state table in a memory (ROM or RAM)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Address: </a:t>
            </a:r>
            <a:r>
              <a:rPr lang="en-US" altLang="zh-TW" dirty="0">
                <a:solidFill>
                  <a:srgbClr val="00B050"/>
                </a:solidFill>
              </a:rPr>
              <a:t>current state and input</a:t>
            </a:r>
          </a:p>
          <a:p>
            <a:pPr lvl="1"/>
            <a:r>
              <a:rPr lang="en-US" altLang="zh-TW" dirty="0"/>
              <a:t>Output (</a:t>
            </a:r>
            <a:r>
              <a:rPr lang="en-US" altLang="zh-TW" dirty="0">
                <a:solidFill>
                  <a:srgbClr val="FF0000"/>
                </a:solidFill>
              </a:rPr>
              <a:t>Data</a:t>
            </a:r>
            <a:r>
              <a:rPr lang="en-US" altLang="zh-TW" dirty="0"/>
              <a:t>): </a:t>
            </a:r>
            <a:r>
              <a:rPr lang="en-US" altLang="zh-TW" dirty="0">
                <a:solidFill>
                  <a:srgbClr val="00B050"/>
                </a:solidFill>
              </a:rPr>
              <a:t>next state and output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sp>
        <p:nvSpPr>
          <p:cNvPr id="21506" name="Rectangle 3"/>
          <p:cNvSpPr>
            <a:spLocks noChangeArrowheads="1"/>
          </p:cNvSpPr>
          <p:nvPr/>
        </p:nvSpPr>
        <p:spPr bwMode="auto">
          <a:xfrm>
            <a:off x="2209800" y="14478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endParaRPr lang="en-US" altLang="zh-TW" b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3573016"/>
            <a:ext cx="7237235" cy="2241618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847528" y="4581128"/>
            <a:ext cx="129614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9376" y="4581128"/>
            <a:ext cx="20177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Address</a:t>
            </a:r>
          </a:p>
          <a:p>
            <a:r>
              <a:rPr lang="en-US" altLang="zh-TW" dirty="0"/>
              <a:t>Current state, input</a:t>
            </a:r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6672064" y="6021288"/>
            <a:ext cx="648072" cy="479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7320136" y="5949280"/>
            <a:ext cx="1887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DATA</a:t>
            </a:r>
          </a:p>
          <a:p>
            <a:r>
              <a:rPr lang="en-US" altLang="zh-TW" dirty="0"/>
              <a:t>Next state, output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43872" y="3883885"/>
            <a:ext cx="259228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43672" y="4337422"/>
            <a:ext cx="1800200" cy="14772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962088" y="4321441"/>
            <a:ext cx="4014231" cy="147721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5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  <p:bldP spid="3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Footer Placeholder 2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Arial" panose="020B0604020202020204" pitchFamily="34" charset="0"/>
                <a:ea typeface="MS PGothic" panose="020B0600070205080204" pitchFamily="34" charset="-128"/>
              </a:rPr>
              <a:t>(c) 2005-2012 W. J. Dally</a:t>
            </a:r>
            <a:endParaRPr lang="en-US" altLang="zh-TW" sz="14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438400" y="1905000"/>
          <a:ext cx="7386638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95700" imgH="1701800" progId="Visio.Drawing.6">
                  <p:embed/>
                </p:oleObj>
              </mc:Choice>
              <mc:Fallback>
                <p:oleObj name="Visio" r:id="rId3" imgW="3695700" imgH="1701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7386638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352800" y="5029201"/>
            <a:ext cx="3963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Memory size: 2</a:t>
            </a:r>
            <a:r>
              <a:rPr lang="en-US" altLang="zh-TW" b="0" baseline="30000">
                <a:latin typeface="Arial" panose="020B0604020202020204" pitchFamily="34" charset="0"/>
                <a:ea typeface="MS PGothic" panose="020B0600070205080204" pitchFamily="34" charset="-128"/>
              </a:rPr>
              <a:t>s+I </a:t>
            </a:r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(s+o) bit words;</a:t>
            </a:r>
          </a:p>
          <a:p>
            <a:r>
              <a:rPr lang="en-US" altLang="zh-TW" b="0">
                <a:latin typeface="Arial" panose="020B0604020202020204" pitchFamily="34" charset="0"/>
                <a:ea typeface="MS PGothic" panose="020B0600070205080204" pitchFamily="34" charset="-128"/>
              </a:rPr>
              <a:t>Exponentially increases, (s+i)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Microcode – the picture</a:t>
            </a:r>
          </a:p>
        </p:txBody>
      </p:sp>
      <p:sp>
        <p:nvSpPr>
          <p:cNvPr id="23557" name="文字方塊 1"/>
          <p:cNvSpPr txBox="1">
            <a:spLocks noChangeArrowheads="1"/>
          </p:cNvSpPr>
          <p:nvPr/>
        </p:nvSpPr>
        <p:spPr bwMode="auto">
          <a:xfrm>
            <a:off x="1676401" y="5737225"/>
            <a:ext cx="895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r>
              <a:rPr kumimoji="1" lang="en-US" altLang="zh-TW"/>
              <a:t>Similar to combinational logic with full-addressing space</a:t>
            </a:r>
            <a:endParaRPr kumimoji="1"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81" y="4089242"/>
            <a:ext cx="1651419" cy="5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Simple Light-Traffic Controller</a:t>
            </a:r>
            <a:endParaRPr lang="zh-TW" altLang="en-US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endParaRPr lang="en-US" altLang="zh-TW" sz="2400" b="0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5486400" y="4343401"/>
            <a:ext cx="774700" cy="1554163"/>
            <a:chOff x="2352" y="2592"/>
            <a:chExt cx="488" cy="979"/>
          </a:xfrm>
        </p:grpSpPr>
        <p:sp>
          <p:nvSpPr>
            <p:cNvPr id="25634" name="Freeform 4"/>
            <p:cNvSpPr>
              <a:spLocks/>
            </p:cNvSpPr>
            <p:nvPr/>
          </p:nvSpPr>
          <p:spPr bwMode="auto">
            <a:xfrm>
              <a:off x="2352" y="2592"/>
              <a:ext cx="488" cy="488"/>
            </a:xfrm>
            <a:custGeom>
              <a:avLst/>
              <a:gdLst>
                <a:gd name="T0" fmla="*/ 7 w 978"/>
                <a:gd name="T1" fmla="*/ 3 h 977"/>
                <a:gd name="T2" fmla="*/ 7 w 978"/>
                <a:gd name="T3" fmla="*/ 2 h 977"/>
                <a:gd name="T4" fmla="*/ 7 w 978"/>
                <a:gd name="T5" fmla="*/ 2 h 977"/>
                <a:gd name="T6" fmla="*/ 7 w 978"/>
                <a:gd name="T7" fmla="*/ 1 h 977"/>
                <a:gd name="T8" fmla="*/ 6 w 978"/>
                <a:gd name="T9" fmla="*/ 1 h 977"/>
                <a:gd name="T10" fmla="*/ 6 w 978"/>
                <a:gd name="T11" fmla="*/ 0 h 977"/>
                <a:gd name="T12" fmla="*/ 5 w 978"/>
                <a:gd name="T13" fmla="*/ 0 h 977"/>
                <a:gd name="T14" fmla="*/ 5 w 978"/>
                <a:gd name="T15" fmla="*/ 0 h 977"/>
                <a:gd name="T16" fmla="*/ 4 w 978"/>
                <a:gd name="T17" fmla="*/ 0 h 977"/>
                <a:gd name="T18" fmla="*/ 4 w 978"/>
                <a:gd name="T19" fmla="*/ 0 h 977"/>
                <a:gd name="T20" fmla="*/ 3 w 978"/>
                <a:gd name="T21" fmla="*/ 0 h 977"/>
                <a:gd name="T22" fmla="*/ 3 w 978"/>
                <a:gd name="T23" fmla="*/ 0 h 977"/>
                <a:gd name="T24" fmla="*/ 2 w 978"/>
                <a:gd name="T25" fmla="*/ 0 h 977"/>
                <a:gd name="T26" fmla="*/ 2 w 978"/>
                <a:gd name="T27" fmla="*/ 0 h 977"/>
                <a:gd name="T28" fmla="*/ 1 w 978"/>
                <a:gd name="T29" fmla="*/ 0 h 977"/>
                <a:gd name="T30" fmla="*/ 1 w 978"/>
                <a:gd name="T31" fmla="*/ 0 h 977"/>
                <a:gd name="T32" fmla="*/ 0 w 978"/>
                <a:gd name="T33" fmla="*/ 1 h 977"/>
                <a:gd name="T34" fmla="*/ 0 w 978"/>
                <a:gd name="T35" fmla="*/ 1 h 977"/>
                <a:gd name="T36" fmla="*/ 0 w 978"/>
                <a:gd name="T37" fmla="*/ 2 h 977"/>
                <a:gd name="T38" fmla="*/ 0 w 978"/>
                <a:gd name="T39" fmla="*/ 2 h 977"/>
                <a:gd name="T40" fmla="*/ 0 w 978"/>
                <a:gd name="T41" fmla="*/ 3 h 977"/>
                <a:gd name="T42" fmla="*/ 0 w 978"/>
                <a:gd name="T43" fmla="*/ 4 h 977"/>
                <a:gd name="T44" fmla="*/ 0 w 978"/>
                <a:gd name="T45" fmla="*/ 4 h 977"/>
                <a:gd name="T46" fmla="*/ 0 w 978"/>
                <a:gd name="T47" fmla="*/ 5 h 977"/>
                <a:gd name="T48" fmla="*/ 0 w 978"/>
                <a:gd name="T49" fmla="*/ 5 h 977"/>
                <a:gd name="T50" fmla="*/ 0 w 978"/>
                <a:gd name="T51" fmla="*/ 6 h 977"/>
                <a:gd name="T52" fmla="*/ 1 w 978"/>
                <a:gd name="T53" fmla="*/ 6 h 977"/>
                <a:gd name="T54" fmla="*/ 1 w 978"/>
                <a:gd name="T55" fmla="*/ 6 h 977"/>
                <a:gd name="T56" fmla="*/ 2 w 978"/>
                <a:gd name="T57" fmla="*/ 7 h 977"/>
                <a:gd name="T58" fmla="*/ 2 w 978"/>
                <a:gd name="T59" fmla="*/ 7 h 977"/>
                <a:gd name="T60" fmla="*/ 3 w 978"/>
                <a:gd name="T61" fmla="*/ 7 h 977"/>
                <a:gd name="T62" fmla="*/ 3 w 978"/>
                <a:gd name="T63" fmla="*/ 7 h 977"/>
                <a:gd name="T64" fmla="*/ 4 w 978"/>
                <a:gd name="T65" fmla="*/ 7 h 977"/>
                <a:gd name="T66" fmla="*/ 4 w 978"/>
                <a:gd name="T67" fmla="*/ 7 h 977"/>
                <a:gd name="T68" fmla="*/ 5 w 978"/>
                <a:gd name="T69" fmla="*/ 7 h 977"/>
                <a:gd name="T70" fmla="*/ 5 w 978"/>
                <a:gd name="T71" fmla="*/ 7 h 977"/>
                <a:gd name="T72" fmla="*/ 6 w 978"/>
                <a:gd name="T73" fmla="*/ 6 h 977"/>
                <a:gd name="T74" fmla="*/ 6 w 978"/>
                <a:gd name="T75" fmla="*/ 6 h 977"/>
                <a:gd name="T76" fmla="*/ 6 w 978"/>
                <a:gd name="T77" fmla="*/ 5 h 977"/>
                <a:gd name="T78" fmla="*/ 7 w 978"/>
                <a:gd name="T79" fmla="*/ 5 h 977"/>
                <a:gd name="T80" fmla="*/ 7 w 978"/>
                <a:gd name="T81" fmla="*/ 4 h 977"/>
                <a:gd name="T82" fmla="*/ 7 w 978"/>
                <a:gd name="T83" fmla="*/ 4 h 977"/>
                <a:gd name="T84" fmla="*/ 7 w 978"/>
                <a:gd name="T85" fmla="*/ 3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9"/>
                  </a:moveTo>
                  <a:lnTo>
                    <a:pt x="978" y="463"/>
                  </a:lnTo>
                  <a:lnTo>
                    <a:pt x="975" y="439"/>
                  </a:lnTo>
                  <a:lnTo>
                    <a:pt x="972" y="414"/>
                  </a:lnTo>
                  <a:lnTo>
                    <a:pt x="969" y="391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9" y="320"/>
                  </a:lnTo>
                  <a:lnTo>
                    <a:pt x="939" y="299"/>
                  </a:lnTo>
                  <a:lnTo>
                    <a:pt x="930" y="277"/>
                  </a:lnTo>
                  <a:lnTo>
                    <a:pt x="919" y="256"/>
                  </a:lnTo>
                  <a:lnTo>
                    <a:pt x="907" y="236"/>
                  </a:lnTo>
                  <a:lnTo>
                    <a:pt x="895" y="216"/>
                  </a:lnTo>
                  <a:lnTo>
                    <a:pt x="881" y="197"/>
                  </a:lnTo>
                  <a:lnTo>
                    <a:pt x="867" y="179"/>
                  </a:lnTo>
                  <a:lnTo>
                    <a:pt x="852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799" y="112"/>
                  </a:lnTo>
                  <a:lnTo>
                    <a:pt x="781" y="97"/>
                  </a:lnTo>
                  <a:lnTo>
                    <a:pt x="762" y="83"/>
                  </a:lnTo>
                  <a:lnTo>
                    <a:pt x="742" y="71"/>
                  </a:lnTo>
                  <a:lnTo>
                    <a:pt x="722" y="59"/>
                  </a:lnTo>
                  <a:lnTo>
                    <a:pt x="701" y="48"/>
                  </a:lnTo>
                  <a:lnTo>
                    <a:pt x="679" y="39"/>
                  </a:lnTo>
                  <a:lnTo>
                    <a:pt x="658" y="29"/>
                  </a:lnTo>
                  <a:lnTo>
                    <a:pt x="635" y="22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4" y="6"/>
                  </a:lnTo>
                  <a:lnTo>
                    <a:pt x="539" y="3"/>
                  </a:lnTo>
                  <a:lnTo>
                    <a:pt x="514" y="0"/>
                  </a:lnTo>
                  <a:lnTo>
                    <a:pt x="490" y="0"/>
                  </a:lnTo>
                  <a:lnTo>
                    <a:pt x="464" y="0"/>
                  </a:lnTo>
                  <a:lnTo>
                    <a:pt x="439" y="3"/>
                  </a:lnTo>
                  <a:lnTo>
                    <a:pt x="414" y="6"/>
                  </a:lnTo>
                  <a:lnTo>
                    <a:pt x="391" y="9"/>
                  </a:lnTo>
                  <a:lnTo>
                    <a:pt x="367" y="15"/>
                  </a:lnTo>
                  <a:lnTo>
                    <a:pt x="344" y="22"/>
                  </a:lnTo>
                  <a:lnTo>
                    <a:pt x="320" y="29"/>
                  </a:lnTo>
                  <a:lnTo>
                    <a:pt x="299" y="39"/>
                  </a:lnTo>
                  <a:lnTo>
                    <a:pt x="277" y="48"/>
                  </a:lnTo>
                  <a:lnTo>
                    <a:pt x="256" y="59"/>
                  </a:lnTo>
                  <a:lnTo>
                    <a:pt x="236" y="71"/>
                  </a:lnTo>
                  <a:lnTo>
                    <a:pt x="216" y="83"/>
                  </a:lnTo>
                  <a:lnTo>
                    <a:pt x="197" y="97"/>
                  </a:lnTo>
                  <a:lnTo>
                    <a:pt x="179" y="112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3" y="179"/>
                  </a:lnTo>
                  <a:lnTo>
                    <a:pt x="97" y="197"/>
                  </a:lnTo>
                  <a:lnTo>
                    <a:pt x="83" y="216"/>
                  </a:lnTo>
                  <a:lnTo>
                    <a:pt x="71" y="236"/>
                  </a:lnTo>
                  <a:lnTo>
                    <a:pt x="59" y="256"/>
                  </a:lnTo>
                  <a:lnTo>
                    <a:pt x="48" y="277"/>
                  </a:lnTo>
                  <a:lnTo>
                    <a:pt x="39" y="299"/>
                  </a:lnTo>
                  <a:lnTo>
                    <a:pt x="29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9" y="391"/>
                  </a:lnTo>
                  <a:lnTo>
                    <a:pt x="6" y="414"/>
                  </a:lnTo>
                  <a:lnTo>
                    <a:pt x="3" y="439"/>
                  </a:lnTo>
                  <a:lnTo>
                    <a:pt x="0" y="463"/>
                  </a:lnTo>
                  <a:lnTo>
                    <a:pt x="0" y="489"/>
                  </a:lnTo>
                  <a:lnTo>
                    <a:pt x="0" y="514"/>
                  </a:lnTo>
                  <a:lnTo>
                    <a:pt x="3" y="539"/>
                  </a:lnTo>
                  <a:lnTo>
                    <a:pt x="6" y="563"/>
                  </a:lnTo>
                  <a:lnTo>
                    <a:pt x="9" y="588"/>
                  </a:lnTo>
                  <a:lnTo>
                    <a:pt x="16" y="611"/>
                  </a:lnTo>
                  <a:lnTo>
                    <a:pt x="22" y="634"/>
                  </a:lnTo>
                  <a:lnTo>
                    <a:pt x="29" y="657"/>
                  </a:lnTo>
                  <a:lnTo>
                    <a:pt x="39" y="679"/>
                  </a:lnTo>
                  <a:lnTo>
                    <a:pt x="48" y="700"/>
                  </a:lnTo>
                  <a:lnTo>
                    <a:pt x="59" y="722"/>
                  </a:lnTo>
                  <a:lnTo>
                    <a:pt x="71" y="742"/>
                  </a:lnTo>
                  <a:lnTo>
                    <a:pt x="83" y="762"/>
                  </a:lnTo>
                  <a:lnTo>
                    <a:pt x="97" y="780"/>
                  </a:lnTo>
                  <a:lnTo>
                    <a:pt x="113" y="799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51"/>
                  </a:lnTo>
                  <a:lnTo>
                    <a:pt x="179" y="867"/>
                  </a:lnTo>
                  <a:lnTo>
                    <a:pt x="197" y="880"/>
                  </a:lnTo>
                  <a:lnTo>
                    <a:pt x="216" y="894"/>
                  </a:lnTo>
                  <a:lnTo>
                    <a:pt x="236" y="907"/>
                  </a:lnTo>
                  <a:lnTo>
                    <a:pt x="256" y="919"/>
                  </a:lnTo>
                  <a:lnTo>
                    <a:pt x="277" y="930"/>
                  </a:lnTo>
                  <a:lnTo>
                    <a:pt x="299" y="939"/>
                  </a:lnTo>
                  <a:lnTo>
                    <a:pt x="320" y="948"/>
                  </a:lnTo>
                  <a:lnTo>
                    <a:pt x="344" y="956"/>
                  </a:lnTo>
                  <a:lnTo>
                    <a:pt x="367" y="962"/>
                  </a:lnTo>
                  <a:lnTo>
                    <a:pt x="391" y="968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4" y="977"/>
                  </a:lnTo>
                  <a:lnTo>
                    <a:pt x="490" y="977"/>
                  </a:lnTo>
                  <a:lnTo>
                    <a:pt x="514" y="977"/>
                  </a:lnTo>
                  <a:lnTo>
                    <a:pt x="539" y="974"/>
                  </a:lnTo>
                  <a:lnTo>
                    <a:pt x="564" y="971"/>
                  </a:lnTo>
                  <a:lnTo>
                    <a:pt x="588" y="968"/>
                  </a:lnTo>
                  <a:lnTo>
                    <a:pt x="611" y="962"/>
                  </a:lnTo>
                  <a:lnTo>
                    <a:pt x="635" y="956"/>
                  </a:lnTo>
                  <a:lnTo>
                    <a:pt x="658" y="948"/>
                  </a:lnTo>
                  <a:lnTo>
                    <a:pt x="679" y="939"/>
                  </a:lnTo>
                  <a:lnTo>
                    <a:pt x="701" y="930"/>
                  </a:lnTo>
                  <a:lnTo>
                    <a:pt x="722" y="919"/>
                  </a:lnTo>
                  <a:lnTo>
                    <a:pt x="742" y="907"/>
                  </a:lnTo>
                  <a:lnTo>
                    <a:pt x="762" y="894"/>
                  </a:lnTo>
                  <a:lnTo>
                    <a:pt x="781" y="880"/>
                  </a:lnTo>
                  <a:lnTo>
                    <a:pt x="799" y="867"/>
                  </a:lnTo>
                  <a:lnTo>
                    <a:pt x="818" y="851"/>
                  </a:lnTo>
                  <a:lnTo>
                    <a:pt x="835" y="834"/>
                  </a:lnTo>
                  <a:lnTo>
                    <a:pt x="852" y="817"/>
                  </a:lnTo>
                  <a:lnTo>
                    <a:pt x="867" y="799"/>
                  </a:lnTo>
                  <a:lnTo>
                    <a:pt x="881" y="780"/>
                  </a:lnTo>
                  <a:lnTo>
                    <a:pt x="895" y="762"/>
                  </a:lnTo>
                  <a:lnTo>
                    <a:pt x="907" y="742"/>
                  </a:lnTo>
                  <a:lnTo>
                    <a:pt x="919" y="722"/>
                  </a:lnTo>
                  <a:lnTo>
                    <a:pt x="930" y="700"/>
                  </a:lnTo>
                  <a:lnTo>
                    <a:pt x="939" y="679"/>
                  </a:lnTo>
                  <a:lnTo>
                    <a:pt x="949" y="657"/>
                  </a:lnTo>
                  <a:lnTo>
                    <a:pt x="956" y="634"/>
                  </a:lnTo>
                  <a:lnTo>
                    <a:pt x="962" y="611"/>
                  </a:lnTo>
                  <a:lnTo>
                    <a:pt x="969" y="588"/>
                  </a:lnTo>
                  <a:lnTo>
                    <a:pt x="972" y="563"/>
                  </a:lnTo>
                  <a:lnTo>
                    <a:pt x="975" y="539"/>
                  </a:lnTo>
                  <a:lnTo>
                    <a:pt x="978" y="514"/>
                  </a:lnTo>
                  <a:lnTo>
                    <a:pt x="978" y="4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5" name="Freeform 5"/>
            <p:cNvSpPr>
              <a:spLocks/>
            </p:cNvSpPr>
            <p:nvPr/>
          </p:nvSpPr>
          <p:spPr bwMode="auto">
            <a:xfrm>
              <a:off x="2352" y="2592"/>
              <a:ext cx="488" cy="488"/>
            </a:xfrm>
            <a:custGeom>
              <a:avLst/>
              <a:gdLst>
                <a:gd name="T0" fmla="*/ 7 w 978"/>
                <a:gd name="T1" fmla="*/ 3 h 977"/>
                <a:gd name="T2" fmla="*/ 7 w 978"/>
                <a:gd name="T3" fmla="*/ 2 h 977"/>
                <a:gd name="T4" fmla="*/ 7 w 978"/>
                <a:gd name="T5" fmla="*/ 2 h 977"/>
                <a:gd name="T6" fmla="*/ 7 w 978"/>
                <a:gd name="T7" fmla="*/ 1 h 977"/>
                <a:gd name="T8" fmla="*/ 6 w 978"/>
                <a:gd name="T9" fmla="*/ 1 h 977"/>
                <a:gd name="T10" fmla="*/ 6 w 978"/>
                <a:gd name="T11" fmla="*/ 0 h 977"/>
                <a:gd name="T12" fmla="*/ 5 w 978"/>
                <a:gd name="T13" fmla="*/ 0 h 977"/>
                <a:gd name="T14" fmla="*/ 5 w 978"/>
                <a:gd name="T15" fmla="*/ 0 h 977"/>
                <a:gd name="T16" fmla="*/ 4 w 978"/>
                <a:gd name="T17" fmla="*/ 0 h 977"/>
                <a:gd name="T18" fmla="*/ 4 w 978"/>
                <a:gd name="T19" fmla="*/ 0 h 977"/>
                <a:gd name="T20" fmla="*/ 3 w 978"/>
                <a:gd name="T21" fmla="*/ 0 h 977"/>
                <a:gd name="T22" fmla="*/ 3 w 978"/>
                <a:gd name="T23" fmla="*/ 0 h 977"/>
                <a:gd name="T24" fmla="*/ 2 w 978"/>
                <a:gd name="T25" fmla="*/ 0 h 977"/>
                <a:gd name="T26" fmla="*/ 2 w 978"/>
                <a:gd name="T27" fmla="*/ 0 h 977"/>
                <a:gd name="T28" fmla="*/ 1 w 978"/>
                <a:gd name="T29" fmla="*/ 0 h 977"/>
                <a:gd name="T30" fmla="*/ 1 w 978"/>
                <a:gd name="T31" fmla="*/ 0 h 977"/>
                <a:gd name="T32" fmla="*/ 0 w 978"/>
                <a:gd name="T33" fmla="*/ 1 h 977"/>
                <a:gd name="T34" fmla="*/ 0 w 978"/>
                <a:gd name="T35" fmla="*/ 1 h 977"/>
                <a:gd name="T36" fmla="*/ 0 w 978"/>
                <a:gd name="T37" fmla="*/ 2 h 977"/>
                <a:gd name="T38" fmla="*/ 0 w 978"/>
                <a:gd name="T39" fmla="*/ 2 h 977"/>
                <a:gd name="T40" fmla="*/ 0 w 978"/>
                <a:gd name="T41" fmla="*/ 3 h 977"/>
                <a:gd name="T42" fmla="*/ 0 w 978"/>
                <a:gd name="T43" fmla="*/ 4 h 977"/>
                <a:gd name="T44" fmla="*/ 0 w 978"/>
                <a:gd name="T45" fmla="*/ 4 h 977"/>
                <a:gd name="T46" fmla="*/ 0 w 978"/>
                <a:gd name="T47" fmla="*/ 5 h 977"/>
                <a:gd name="T48" fmla="*/ 0 w 978"/>
                <a:gd name="T49" fmla="*/ 5 h 977"/>
                <a:gd name="T50" fmla="*/ 0 w 978"/>
                <a:gd name="T51" fmla="*/ 6 h 977"/>
                <a:gd name="T52" fmla="*/ 1 w 978"/>
                <a:gd name="T53" fmla="*/ 6 h 977"/>
                <a:gd name="T54" fmla="*/ 1 w 978"/>
                <a:gd name="T55" fmla="*/ 6 h 977"/>
                <a:gd name="T56" fmla="*/ 2 w 978"/>
                <a:gd name="T57" fmla="*/ 7 h 977"/>
                <a:gd name="T58" fmla="*/ 2 w 978"/>
                <a:gd name="T59" fmla="*/ 7 h 977"/>
                <a:gd name="T60" fmla="*/ 3 w 978"/>
                <a:gd name="T61" fmla="*/ 7 h 977"/>
                <a:gd name="T62" fmla="*/ 3 w 978"/>
                <a:gd name="T63" fmla="*/ 7 h 977"/>
                <a:gd name="T64" fmla="*/ 4 w 978"/>
                <a:gd name="T65" fmla="*/ 7 h 977"/>
                <a:gd name="T66" fmla="*/ 4 w 978"/>
                <a:gd name="T67" fmla="*/ 7 h 977"/>
                <a:gd name="T68" fmla="*/ 5 w 978"/>
                <a:gd name="T69" fmla="*/ 7 h 977"/>
                <a:gd name="T70" fmla="*/ 5 w 978"/>
                <a:gd name="T71" fmla="*/ 7 h 977"/>
                <a:gd name="T72" fmla="*/ 6 w 978"/>
                <a:gd name="T73" fmla="*/ 6 h 977"/>
                <a:gd name="T74" fmla="*/ 6 w 978"/>
                <a:gd name="T75" fmla="*/ 6 h 977"/>
                <a:gd name="T76" fmla="*/ 6 w 978"/>
                <a:gd name="T77" fmla="*/ 5 h 977"/>
                <a:gd name="T78" fmla="*/ 7 w 978"/>
                <a:gd name="T79" fmla="*/ 5 h 977"/>
                <a:gd name="T80" fmla="*/ 7 w 978"/>
                <a:gd name="T81" fmla="*/ 4 h 977"/>
                <a:gd name="T82" fmla="*/ 7 w 978"/>
                <a:gd name="T83" fmla="*/ 4 h 977"/>
                <a:gd name="T84" fmla="*/ 7 w 978"/>
                <a:gd name="T85" fmla="*/ 3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9"/>
                  </a:moveTo>
                  <a:lnTo>
                    <a:pt x="978" y="463"/>
                  </a:lnTo>
                  <a:lnTo>
                    <a:pt x="975" y="439"/>
                  </a:lnTo>
                  <a:lnTo>
                    <a:pt x="972" y="414"/>
                  </a:lnTo>
                  <a:lnTo>
                    <a:pt x="969" y="391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9" y="320"/>
                  </a:lnTo>
                  <a:lnTo>
                    <a:pt x="939" y="299"/>
                  </a:lnTo>
                  <a:lnTo>
                    <a:pt x="930" y="277"/>
                  </a:lnTo>
                  <a:lnTo>
                    <a:pt x="919" y="256"/>
                  </a:lnTo>
                  <a:lnTo>
                    <a:pt x="907" y="236"/>
                  </a:lnTo>
                  <a:lnTo>
                    <a:pt x="895" y="216"/>
                  </a:lnTo>
                  <a:lnTo>
                    <a:pt x="881" y="197"/>
                  </a:lnTo>
                  <a:lnTo>
                    <a:pt x="867" y="179"/>
                  </a:lnTo>
                  <a:lnTo>
                    <a:pt x="852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799" y="112"/>
                  </a:lnTo>
                  <a:lnTo>
                    <a:pt x="781" y="97"/>
                  </a:lnTo>
                  <a:lnTo>
                    <a:pt x="762" y="83"/>
                  </a:lnTo>
                  <a:lnTo>
                    <a:pt x="742" y="71"/>
                  </a:lnTo>
                  <a:lnTo>
                    <a:pt x="722" y="59"/>
                  </a:lnTo>
                  <a:lnTo>
                    <a:pt x="701" y="48"/>
                  </a:lnTo>
                  <a:lnTo>
                    <a:pt x="679" y="39"/>
                  </a:lnTo>
                  <a:lnTo>
                    <a:pt x="658" y="29"/>
                  </a:lnTo>
                  <a:lnTo>
                    <a:pt x="635" y="22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4" y="6"/>
                  </a:lnTo>
                  <a:lnTo>
                    <a:pt x="539" y="3"/>
                  </a:lnTo>
                  <a:lnTo>
                    <a:pt x="514" y="0"/>
                  </a:lnTo>
                  <a:lnTo>
                    <a:pt x="490" y="0"/>
                  </a:lnTo>
                  <a:lnTo>
                    <a:pt x="464" y="0"/>
                  </a:lnTo>
                  <a:lnTo>
                    <a:pt x="439" y="3"/>
                  </a:lnTo>
                  <a:lnTo>
                    <a:pt x="414" y="6"/>
                  </a:lnTo>
                  <a:lnTo>
                    <a:pt x="391" y="9"/>
                  </a:lnTo>
                  <a:lnTo>
                    <a:pt x="367" y="15"/>
                  </a:lnTo>
                  <a:lnTo>
                    <a:pt x="344" y="22"/>
                  </a:lnTo>
                  <a:lnTo>
                    <a:pt x="320" y="29"/>
                  </a:lnTo>
                  <a:lnTo>
                    <a:pt x="299" y="39"/>
                  </a:lnTo>
                  <a:lnTo>
                    <a:pt x="277" y="48"/>
                  </a:lnTo>
                  <a:lnTo>
                    <a:pt x="256" y="59"/>
                  </a:lnTo>
                  <a:lnTo>
                    <a:pt x="236" y="71"/>
                  </a:lnTo>
                  <a:lnTo>
                    <a:pt x="216" y="83"/>
                  </a:lnTo>
                  <a:lnTo>
                    <a:pt x="197" y="97"/>
                  </a:lnTo>
                  <a:lnTo>
                    <a:pt x="179" y="112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3" y="179"/>
                  </a:lnTo>
                  <a:lnTo>
                    <a:pt x="97" y="197"/>
                  </a:lnTo>
                  <a:lnTo>
                    <a:pt x="83" y="216"/>
                  </a:lnTo>
                  <a:lnTo>
                    <a:pt x="71" y="236"/>
                  </a:lnTo>
                  <a:lnTo>
                    <a:pt x="59" y="256"/>
                  </a:lnTo>
                  <a:lnTo>
                    <a:pt x="48" y="277"/>
                  </a:lnTo>
                  <a:lnTo>
                    <a:pt x="39" y="299"/>
                  </a:lnTo>
                  <a:lnTo>
                    <a:pt x="29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9" y="391"/>
                  </a:lnTo>
                  <a:lnTo>
                    <a:pt x="6" y="414"/>
                  </a:lnTo>
                  <a:lnTo>
                    <a:pt x="3" y="439"/>
                  </a:lnTo>
                  <a:lnTo>
                    <a:pt x="0" y="463"/>
                  </a:lnTo>
                  <a:lnTo>
                    <a:pt x="0" y="489"/>
                  </a:lnTo>
                  <a:lnTo>
                    <a:pt x="0" y="514"/>
                  </a:lnTo>
                  <a:lnTo>
                    <a:pt x="3" y="539"/>
                  </a:lnTo>
                  <a:lnTo>
                    <a:pt x="6" y="563"/>
                  </a:lnTo>
                  <a:lnTo>
                    <a:pt x="9" y="588"/>
                  </a:lnTo>
                  <a:lnTo>
                    <a:pt x="16" y="611"/>
                  </a:lnTo>
                  <a:lnTo>
                    <a:pt x="22" y="634"/>
                  </a:lnTo>
                  <a:lnTo>
                    <a:pt x="29" y="657"/>
                  </a:lnTo>
                  <a:lnTo>
                    <a:pt x="39" y="679"/>
                  </a:lnTo>
                  <a:lnTo>
                    <a:pt x="48" y="700"/>
                  </a:lnTo>
                  <a:lnTo>
                    <a:pt x="59" y="722"/>
                  </a:lnTo>
                  <a:lnTo>
                    <a:pt x="71" y="742"/>
                  </a:lnTo>
                  <a:lnTo>
                    <a:pt x="83" y="762"/>
                  </a:lnTo>
                  <a:lnTo>
                    <a:pt x="97" y="780"/>
                  </a:lnTo>
                  <a:lnTo>
                    <a:pt x="113" y="799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51"/>
                  </a:lnTo>
                  <a:lnTo>
                    <a:pt x="179" y="867"/>
                  </a:lnTo>
                  <a:lnTo>
                    <a:pt x="197" y="880"/>
                  </a:lnTo>
                  <a:lnTo>
                    <a:pt x="216" y="894"/>
                  </a:lnTo>
                  <a:lnTo>
                    <a:pt x="236" y="907"/>
                  </a:lnTo>
                  <a:lnTo>
                    <a:pt x="256" y="919"/>
                  </a:lnTo>
                  <a:lnTo>
                    <a:pt x="277" y="930"/>
                  </a:lnTo>
                  <a:lnTo>
                    <a:pt x="299" y="939"/>
                  </a:lnTo>
                  <a:lnTo>
                    <a:pt x="320" y="948"/>
                  </a:lnTo>
                  <a:lnTo>
                    <a:pt x="344" y="956"/>
                  </a:lnTo>
                  <a:lnTo>
                    <a:pt x="367" y="962"/>
                  </a:lnTo>
                  <a:lnTo>
                    <a:pt x="391" y="968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4" y="977"/>
                  </a:lnTo>
                  <a:lnTo>
                    <a:pt x="490" y="977"/>
                  </a:lnTo>
                  <a:lnTo>
                    <a:pt x="514" y="977"/>
                  </a:lnTo>
                  <a:lnTo>
                    <a:pt x="539" y="974"/>
                  </a:lnTo>
                  <a:lnTo>
                    <a:pt x="564" y="971"/>
                  </a:lnTo>
                  <a:lnTo>
                    <a:pt x="588" y="968"/>
                  </a:lnTo>
                  <a:lnTo>
                    <a:pt x="611" y="962"/>
                  </a:lnTo>
                  <a:lnTo>
                    <a:pt x="635" y="956"/>
                  </a:lnTo>
                  <a:lnTo>
                    <a:pt x="658" y="948"/>
                  </a:lnTo>
                  <a:lnTo>
                    <a:pt x="679" y="939"/>
                  </a:lnTo>
                  <a:lnTo>
                    <a:pt x="701" y="930"/>
                  </a:lnTo>
                  <a:lnTo>
                    <a:pt x="722" y="919"/>
                  </a:lnTo>
                  <a:lnTo>
                    <a:pt x="742" y="907"/>
                  </a:lnTo>
                  <a:lnTo>
                    <a:pt x="762" y="894"/>
                  </a:lnTo>
                  <a:lnTo>
                    <a:pt x="781" y="880"/>
                  </a:lnTo>
                  <a:lnTo>
                    <a:pt x="799" y="867"/>
                  </a:lnTo>
                  <a:lnTo>
                    <a:pt x="818" y="851"/>
                  </a:lnTo>
                  <a:lnTo>
                    <a:pt x="835" y="834"/>
                  </a:lnTo>
                  <a:lnTo>
                    <a:pt x="852" y="817"/>
                  </a:lnTo>
                  <a:lnTo>
                    <a:pt x="867" y="799"/>
                  </a:lnTo>
                  <a:lnTo>
                    <a:pt x="881" y="780"/>
                  </a:lnTo>
                  <a:lnTo>
                    <a:pt x="895" y="762"/>
                  </a:lnTo>
                  <a:lnTo>
                    <a:pt x="907" y="742"/>
                  </a:lnTo>
                  <a:lnTo>
                    <a:pt x="919" y="722"/>
                  </a:lnTo>
                  <a:lnTo>
                    <a:pt x="930" y="700"/>
                  </a:lnTo>
                  <a:lnTo>
                    <a:pt x="939" y="679"/>
                  </a:lnTo>
                  <a:lnTo>
                    <a:pt x="949" y="657"/>
                  </a:lnTo>
                  <a:lnTo>
                    <a:pt x="956" y="634"/>
                  </a:lnTo>
                  <a:lnTo>
                    <a:pt x="962" y="611"/>
                  </a:lnTo>
                  <a:lnTo>
                    <a:pt x="969" y="588"/>
                  </a:lnTo>
                  <a:lnTo>
                    <a:pt x="972" y="563"/>
                  </a:lnTo>
                  <a:lnTo>
                    <a:pt x="975" y="539"/>
                  </a:lnTo>
                  <a:lnTo>
                    <a:pt x="978" y="514"/>
                  </a:lnTo>
                  <a:lnTo>
                    <a:pt x="978" y="48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6" name="Rectangle 6"/>
            <p:cNvSpPr>
              <a:spLocks noChangeArrowheads="1"/>
            </p:cNvSpPr>
            <p:nvPr/>
          </p:nvSpPr>
          <p:spPr bwMode="auto">
            <a:xfrm>
              <a:off x="2449" y="2754"/>
              <a:ext cx="2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state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7" name="Rectangle 7"/>
            <p:cNvSpPr>
              <a:spLocks noChangeArrowheads="1"/>
            </p:cNvSpPr>
            <p:nvPr/>
          </p:nvSpPr>
          <p:spPr bwMode="auto">
            <a:xfrm>
              <a:off x="2407" y="3081"/>
              <a:ext cx="38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output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8" name="Rectangle 8"/>
            <p:cNvSpPr>
              <a:spLocks noChangeArrowheads="1"/>
            </p:cNvSpPr>
            <p:nvPr/>
          </p:nvSpPr>
          <p:spPr bwMode="auto">
            <a:xfrm>
              <a:off x="2389" y="3243"/>
              <a:ext cx="4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gyr gyr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9" name="Rectangle 9"/>
            <p:cNvSpPr>
              <a:spLocks noChangeArrowheads="1"/>
            </p:cNvSpPr>
            <p:nvPr/>
          </p:nvSpPr>
          <p:spPr bwMode="auto">
            <a:xfrm>
              <a:off x="2381" y="3406"/>
              <a:ext cx="43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ns   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5604" name="Group 10"/>
          <p:cNvGrpSpPr>
            <a:grpSpLocks/>
          </p:cNvGrpSpPr>
          <p:nvPr/>
        </p:nvGrpSpPr>
        <p:grpSpPr bwMode="auto">
          <a:xfrm>
            <a:off x="1752600" y="1828800"/>
            <a:ext cx="8535988" cy="2179638"/>
            <a:chOff x="164" y="1062"/>
            <a:chExt cx="5377" cy="1373"/>
          </a:xfrm>
        </p:grpSpPr>
        <p:sp>
          <p:nvSpPr>
            <p:cNvPr id="25605" name="Freeform 11"/>
            <p:cNvSpPr>
              <a:spLocks/>
            </p:cNvSpPr>
            <p:nvPr/>
          </p:nvSpPr>
          <p:spPr bwMode="auto">
            <a:xfrm>
              <a:off x="775" y="1451"/>
              <a:ext cx="489" cy="489"/>
            </a:xfrm>
            <a:custGeom>
              <a:avLst/>
              <a:gdLst>
                <a:gd name="T0" fmla="*/ 8 w 977"/>
                <a:gd name="T1" fmla="*/ 4 h 977"/>
                <a:gd name="T2" fmla="*/ 8 w 977"/>
                <a:gd name="T3" fmla="*/ 3 h 977"/>
                <a:gd name="T4" fmla="*/ 8 w 977"/>
                <a:gd name="T5" fmla="*/ 3 h 977"/>
                <a:gd name="T6" fmla="*/ 8 w 977"/>
                <a:gd name="T7" fmla="*/ 2 h 977"/>
                <a:gd name="T8" fmla="*/ 7 w 977"/>
                <a:gd name="T9" fmla="*/ 2 h 977"/>
                <a:gd name="T10" fmla="*/ 7 w 977"/>
                <a:gd name="T11" fmla="*/ 1 h 977"/>
                <a:gd name="T12" fmla="*/ 6 w 977"/>
                <a:gd name="T13" fmla="*/ 1 h 977"/>
                <a:gd name="T14" fmla="*/ 6 w 977"/>
                <a:gd name="T15" fmla="*/ 1 h 977"/>
                <a:gd name="T16" fmla="*/ 5 w 977"/>
                <a:gd name="T17" fmla="*/ 1 h 977"/>
                <a:gd name="T18" fmla="*/ 5 w 977"/>
                <a:gd name="T19" fmla="*/ 1 h 977"/>
                <a:gd name="T20" fmla="*/ 4 w 977"/>
                <a:gd name="T21" fmla="*/ 0 h 977"/>
                <a:gd name="T22" fmla="*/ 4 w 977"/>
                <a:gd name="T23" fmla="*/ 1 h 977"/>
                <a:gd name="T24" fmla="*/ 3 w 977"/>
                <a:gd name="T25" fmla="*/ 1 h 977"/>
                <a:gd name="T26" fmla="*/ 3 w 977"/>
                <a:gd name="T27" fmla="*/ 1 h 977"/>
                <a:gd name="T28" fmla="*/ 2 w 977"/>
                <a:gd name="T29" fmla="*/ 1 h 977"/>
                <a:gd name="T30" fmla="*/ 2 w 977"/>
                <a:gd name="T31" fmla="*/ 1 h 977"/>
                <a:gd name="T32" fmla="*/ 1 w 977"/>
                <a:gd name="T33" fmla="*/ 2 h 977"/>
                <a:gd name="T34" fmla="*/ 1 w 977"/>
                <a:gd name="T35" fmla="*/ 2 h 977"/>
                <a:gd name="T36" fmla="*/ 1 w 977"/>
                <a:gd name="T37" fmla="*/ 3 h 977"/>
                <a:gd name="T38" fmla="*/ 1 w 977"/>
                <a:gd name="T39" fmla="*/ 3 h 977"/>
                <a:gd name="T40" fmla="*/ 1 w 977"/>
                <a:gd name="T41" fmla="*/ 4 h 977"/>
                <a:gd name="T42" fmla="*/ 0 w 977"/>
                <a:gd name="T43" fmla="*/ 4 h 977"/>
                <a:gd name="T44" fmla="*/ 1 w 977"/>
                <a:gd name="T45" fmla="*/ 5 h 977"/>
                <a:gd name="T46" fmla="*/ 1 w 977"/>
                <a:gd name="T47" fmla="*/ 6 h 977"/>
                <a:gd name="T48" fmla="*/ 1 w 977"/>
                <a:gd name="T49" fmla="*/ 6 h 977"/>
                <a:gd name="T50" fmla="*/ 1 w 977"/>
                <a:gd name="T51" fmla="*/ 7 h 977"/>
                <a:gd name="T52" fmla="*/ 2 w 977"/>
                <a:gd name="T53" fmla="*/ 7 h 977"/>
                <a:gd name="T54" fmla="*/ 2 w 977"/>
                <a:gd name="T55" fmla="*/ 7 h 977"/>
                <a:gd name="T56" fmla="*/ 2 w 977"/>
                <a:gd name="T57" fmla="*/ 8 h 977"/>
                <a:gd name="T58" fmla="*/ 3 w 977"/>
                <a:gd name="T59" fmla="*/ 8 h 977"/>
                <a:gd name="T60" fmla="*/ 4 w 977"/>
                <a:gd name="T61" fmla="*/ 8 h 977"/>
                <a:gd name="T62" fmla="*/ 4 w 977"/>
                <a:gd name="T63" fmla="*/ 8 h 977"/>
                <a:gd name="T64" fmla="*/ 5 w 977"/>
                <a:gd name="T65" fmla="*/ 8 h 977"/>
                <a:gd name="T66" fmla="*/ 5 w 977"/>
                <a:gd name="T67" fmla="*/ 8 h 977"/>
                <a:gd name="T68" fmla="*/ 6 w 977"/>
                <a:gd name="T69" fmla="*/ 8 h 977"/>
                <a:gd name="T70" fmla="*/ 6 w 977"/>
                <a:gd name="T71" fmla="*/ 8 h 977"/>
                <a:gd name="T72" fmla="*/ 7 w 977"/>
                <a:gd name="T73" fmla="*/ 7 h 977"/>
                <a:gd name="T74" fmla="*/ 7 w 977"/>
                <a:gd name="T75" fmla="*/ 7 h 977"/>
                <a:gd name="T76" fmla="*/ 7 w 977"/>
                <a:gd name="T77" fmla="*/ 6 h 977"/>
                <a:gd name="T78" fmla="*/ 8 w 977"/>
                <a:gd name="T79" fmla="*/ 6 h 977"/>
                <a:gd name="T80" fmla="*/ 8 w 977"/>
                <a:gd name="T81" fmla="*/ 5 h 977"/>
                <a:gd name="T82" fmla="*/ 8 w 977"/>
                <a:gd name="T83" fmla="*/ 5 h 977"/>
                <a:gd name="T84" fmla="*/ 8 w 977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7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9" y="275"/>
                  </a:lnTo>
                  <a:lnTo>
                    <a:pt x="919" y="255"/>
                  </a:lnTo>
                  <a:lnTo>
                    <a:pt x="906" y="233"/>
                  </a:lnTo>
                  <a:lnTo>
                    <a:pt x="894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69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8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8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8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8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69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3"/>
                  </a:lnTo>
                  <a:lnTo>
                    <a:pt x="70" y="233"/>
                  </a:lnTo>
                  <a:lnTo>
                    <a:pt x="58" y="255"/>
                  </a:lnTo>
                  <a:lnTo>
                    <a:pt x="47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7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7" y="700"/>
                  </a:lnTo>
                  <a:lnTo>
                    <a:pt x="58" y="720"/>
                  </a:lnTo>
                  <a:lnTo>
                    <a:pt x="70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8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8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8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8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6" y="741"/>
                  </a:lnTo>
                  <a:lnTo>
                    <a:pt x="919" y="720"/>
                  </a:lnTo>
                  <a:lnTo>
                    <a:pt x="929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7"/>
                  </a:lnTo>
                  <a:lnTo>
                    <a:pt x="977" y="512"/>
                  </a:lnTo>
                  <a:lnTo>
                    <a:pt x="977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6" name="Freeform 12"/>
            <p:cNvSpPr>
              <a:spLocks/>
            </p:cNvSpPr>
            <p:nvPr/>
          </p:nvSpPr>
          <p:spPr bwMode="auto">
            <a:xfrm>
              <a:off x="775" y="1451"/>
              <a:ext cx="489" cy="489"/>
            </a:xfrm>
            <a:custGeom>
              <a:avLst/>
              <a:gdLst>
                <a:gd name="T0" fmla="*/ 8 w 977"/>
                <a:gd name="T1" fmla="*/ 4 h 977"/>
                <a:gd name="T2" fmla="*/ 8 w 977"/>
                <a:gd name="T3" fmla="*/ 3 h 977"/>
                <a:gd name="T4" fmla="*/ 8 w 977"/>
                <a:gd name="T5" fmla="*/ 3 h 977"/>
                <a:gd name="T6" fmla="*/ 8 w 977"/>
                <a:gd name="T7" fmla="*/ 2 h 977"/>
                <a:gd name="T8" fmla="*/ 7 w 977"/>
                <a:gd name="T9" fmla="*/ 2 h 977"/>
                <a:gd name="T10" fmla="*/ 7 w 977"/>
                <a:gd name="T11" fmla="*/ 1 h 977"/>
                <a:gd name="T12" fmla="*/ 6 w 977"/>
                <a:gd name="T13" fmla="*/ 1 h 977"/>
                <a:gd name="T14" fmla="*/ 6 w 977"/>
                <a:gd name="T15" fmla="*/ 1 h 977"/>
                <a:gd name="T16" fmla="*/ 5 w 977"/>
                <a:gd name="T17" fmla="*/ 1 h 977"/>
                <a:gd name="T18" fmla="*/ 5 w 977"/>
                <a:gd name="T19" fmla="*/ 1 h 977"/>
                <a:gd name="T20" fmla="*/ 4 w 977"/>
                <a:gd name="T21" fmla="*/ 0 h 977"/>
                <a:gd name="T22" fmla="*/ 4 w 977"/>
                <a:gd name="T23" fmla="*/ 1 h 977"/>
                <a:gd name="T24" fmla="*/ 3 w 977"/>
                <a:gd name="T25" fmla="*/ 1 h 977"/>
                <a:gd name="T26" fmla="*/ 3 w 977"/>
                <a:gd name="T27" fmla="*/ 1 h 977"/>
                <a:gd name="T28" fmla="*/ 2 w 977"/>
                <a:gd name="T29" fmla="*/ 1 h 977"/>
                <a:gd name="T30" fmla="*/ 2 w 977"/>
                <a:gd name="T31" fmla="*/ 1 h 977"/>
                <a:gd name="T32" fmla="*/ 1 w 977"/>
                <a:gd name="T33" fmla="*/ 2 h 977"/>
                <a:gd name="T34" fmla="*/ 1 w 977"/>
                <a:gd name="T35" fmla="*/ 2 h 977"/>
                <a:gd name="T36" fmla="*/ 1 w 977"/>
                <a:gd name="T37" fmla="*/ 3 h 977"/>
                <a:gd name="T38" fmla="*/ 1 w 977"/>
                <a:gd name="T39" fmla="*/ 3 h 977"/>
                <a:gd name="T40" fmla="*/ 1 w 977"/>
                <a:gd name="T41" fmla="*/ 4 h 977"/>
                <a:gd name="T42" fmla="*/ 0 w 977"/>
                <a:gd name="T43" fmla="*/ 4 h 977"/>
                <a:gd name="T44" fmla="*/ 1 w 977"/>
                <a:gd name="T45" fmla="*/ 5 h 977"/>
                <a:gd name="T46" fmla="*/ 1 w 977"/>
                <a:gd name="T47" fmla="*/ 6 h 977"/>
                <a:gd name="T48" fmla="*/ 1 w 977"/>
                <a:gd name="T49" fmla="*/ 6 h 977"/>
                <a:gd name="T50" fmla="*/ 1 w 977"/>
                <a:gd name="T51" fmla="*/ 7 h 977"/>
                <a:gd name="T52" fmla="*/ 2 w 977"/>
                <a:gd name="T53" fmla="*/ 7 h 977"/>
                <a:gd name="T54" fmla="*/ 2 w 977"/>
                <a:gd name="T55" fmla="*/ 7 h 977"/>
                <a:gd name="T56" fmla="*/ 2 w 977"/>
                <a:gd name="T57" fmla="*/ 8 h 977"/>
                <a:gd name="T58" fmla="*/ 3 w 977"/>
                <a:gd name="T59" fmla="*/ 8 h 977"/>
                <a:gd name="T60" fmla="*/ 4 w 977"/>
                <a:gd name="T61" fmla="*/ 8 h 977"/>
                <a:gd name="T62" fmla="*/ 4 w 977"/>
                <a:gd name="T63" fmla="*/ 8 h 977"/>
                <a:gd name="T64" fmla="*/ 5 w 977"/>
                <a:gd name="T65" fmla="*/ 8 h 977"/>
                <a:gd name="T66" fmla="*/ 5 w 977"/>
                <a:gd name="T67" fmla="*/ 8 h 977"/>
                <a:gd name="T68" fmla="*/ 6 w 977"/>
                <a:gd name="T69" fmla="*/ 8 h 977"/>
                <a:gd name="T70" fmla="*/ 6 w 977"/>
                <a:gd name="T71" fmla="*/ 8 h 977"/>
                <a:gd name="T72" fmla="*/ 7 w 977"/>
                <a:gd name="T73" fmla="*/ 7 h 977"/>
                <a:gd name="T74" fmla="*/ 7 w 977"/>
                <a:gd name="T75" fmla="*/ 7 h 977"/>
                <a:gd name="T76" fmla="*/ 7 w 977"/>
                <a:gd name="T77" fmla="*/ 6 h 977"/>
                <a:gd name="T78" fmla="*/ 8 w 977"/>
                <a:gd name="T79" fmla="*/ 6 h 977"/>
                <a:gd name="T80" fmla="*/ 8 w 977"/>
                <a:gd name="T81" fmla="*/ 5 h 977"/>
                <a:gd name="T82" fmla="*/ 8 w 977"/>
                <a:gd name="T83" fmla="*/ 5 h 977"/>
                <a:gd name="T84" fmla="*/ 8 w 977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7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9" y="275"/>
                  </a:lnTo>
                  <a:lnTo>
                    <a:pt x="919" y="255"/>
                  </a:lnTo>
                  <a:lnTo>
                    <a:pt x="906" y="233"/>
                  </a:lnTo>
                  <a:lnTo>
                    <a:pt x="894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69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8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8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8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8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69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3"/>
                  </a:lnTo>
                  <a:lnTo>
                    <a:pt x="70" y="233"/>
                  </a:lnTo>
                  <a:lnTo>
                    <a:pt x="58" y="255"/>
                  </a:lnTo>
                  <a:lnTo>
                    <a:pt x="47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7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7" y="700"/>
                  </a:lnTo>
                  <a:lnTo>
                    <a:pt x="58" y="720"/>
                  </a:lnTo>
                  <a:lnTo>
                    <a:pt x="70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8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8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8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8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6" y="741"/>
                  </a:lnTo>
                  <a:lnTo>
                    <a:pt x="919" y="720"/>
                  </a:lnTo>
                  <a:lnTo>
                    <a:pt x="929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7"/>
                  </a:lnTo>
                  <a:lnTo>
                    <a:pt x="977" y="512"/>
                  </a:lnTo>
                  <a:lnTo>
                    <a:pt x="977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07" name="Rectangle 13"/>
            <p:cNvSpPr>
              <a:spLocks noChangeArrowheads="1"/>
            </p:cNvSpPr>
            <p:nvPr/>
          </p:nvSpPr>
          <p:spPr bwMode="auto">
            <a:xfrm>
              <a:off x="910" y="1614"/>
              <a:ext cx="2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08" name="Rectangle 14"/>
            <p:cNvSpPr>
              <a:spLocks noChangeArrowheads="1"/>
            </p:cNvSpPr>
            <p:nvPr/>
          </p:nvSpPr>
          <p:spPr bwMode="auto">
            <a:xfrm>
              <a:off x="774" y="1960"/>
              <a:ext cx="4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100 001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09" name="Line 15"/>
            <p:cNvSpPr>
              <a:spLocks noChangeShapeType="1"/>
            </p:cNvSpPr>
            <p:nvPr/>
          </p:nvSpPr>
          <p:spPr bwMode="auto">
            <a:xfrm>
              <a:off x="1264" y="1686"/>
              <a:ext cx="6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0" name="Freeform 16"/>
            <p:cNvSpPr>
              <a:spLocks/>
            </p:cNvSpPr>
            <p:nvPr/>
          </p:nvSpPr>
          <p:spPr bwMode="auto">
            <a:xfrm>
              <a:off x="1909" y="1657"/>
              <a:ext cx="89" cy="58"/>
            </a:xfrm>
            <a:custGeom>
              <a:avLst/>
              <a:gdLst>
                <a:gd name="T0" fmla="*/ 0 w 177"/>
                <a:gd name="T1" fmla="*/ 0 h 117"/>
                <a:gd name="T2" fmla="*/ 2 w 177"/>
                <a:gd name="T3" fmla="*/ 0 h 117"/>
                <a:gd name="T4" fmla="*/ 0 w 177"/>
                <a:gd name="T5" fmla="*/ 0 h 117"/>
                <a:gd name="T6" fmla="*/ 0 w 177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7"/>
                <a:gd name="T13" fmla="*/ 0 h 117"/>
                <a:gd name="T14" fmla="*/ 177 w 177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7" h="117">
                  <a:moveTo>
                    <a:pt x="0" y="0"/>
                  </a:moveTo>
                  <a:lnTo>
                    <a:pt x="177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1" name="Rectangle 17"/>
            <p:cNvSpPr>
              <a:spLocks noChangeArrowheads="1"/>
            </p:cNvSpPr>
            <p:nvPr/>
          </p:nvSpPr>
          <p:spPr bwMode="auto">
            <a:xfrm>
              <a:off x="1486" y="1556"/>
              <a:ext cx="3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4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12" name="Freeform 18"/>
            <p:cNvSpPr>
              <a:spLocks/>
            </p:cNvSpPr>
            <p:nvPr/>
          </p:nvSpPr>
          <p:spPr bwMode="auto">
            <a:xfrm>
              <a:off x="1998" y="1451"/>
              <a:ext cx="489" cy="489"/>
            </a:xfrm>
            <a:custGeom>
              <a:avLst/>
              <a:gdLst>
                <a:gd name="T0" fmla="*/ 8 w 978"/>
                <a:gd name="T1" fmla="*/ 4 h 977"/>
                <a:gd name="T2" fmla="*/ 8 w 978"/>
                <a:gd name="T3" fmla="*/ 3 h 977"/>
                <a:gd name="T4" fmla="*/ 8 w 978"/>
                <a:gd name="T5" fmla="*/ 3 h 977"/>
                <a:gd name="T6" fmla="*/ 8 w 978"/>
                <a:gd name="T7" fmla="*/ 2 h 977"/>
                <a:gd name="T8" fmla="*/ 7 w 978"/>
                <a:gd name="T9" fmla="*/ 2 h 977"/>
                <a:gd name="T10" fmla="*/ 7 w 978"/>
                <a:gd name="T11" fmla="*/ 1 h 977"/>
                <a:gd name="T12" fmla="*/ 6 w 978"/>
                <a:gd name="T13" fmla="*/ 1 h 977"/>
                <a:gd name="T14" fmla="*/ 6 w 978"/>
                <a:gd name="T15" fmla="*/ 1 h 977"/>
                <a:gd name="T16" fmla="*/ 5 w 978"/>
                <a:gd name="T17" fmla="*/ 1 h 977"/>
                <a:gd name="T18" fmla="*/ 5 w 978"/>
                <a:gd name="T19" fmla="*/ 1 h 977"/>
                <a:gd name="T20" fmla="*/ 4 w 978"/>
                <a:gd name="T21" fmla="*/ 0 h 977"/>
                <a:gd name="T22" fmla="*/ 4 w 978"/>
                <a:gd name="T23" fmla="*/ 1 h 977"/>
                <a:gd name="T24" fmla="*/ 3 w 978"/>
                <a:gd name="T25" fmla="*/ 1 h 977"/>
                <a:gd name="T26" fmla="*/ 3 w 978"/>
                <a:gd name="T27" fmla="*/ 1 h 977"/>
                <a:gd name="T28" fmla="*/ 2 w 978"/>
                <a:gd name="T29" fmla="*/ 1 h 977"/>
                <a:gd name="T30" fmla="*/ 2 w 978"/>
                <a:gd name="T31" fmla="*/ 1 h 977"/>
                <a:gd name="T32" fmla="*/ 1 w 978"/>
                <a:gd name="T33" fmla="*/ 2 h 977"/>
                <a:gd name="T34" fmla="*/ 1 w 978"/>
                <a:gd name="T35" fmla="*/ 2 h 977"/>
                <a:gd name="T36" fmla="*/ 1 w 978"/>
                <a:gd name="T37" fmla="*/ 3 h 977"/>
                <a:gd name="T38" fmla="*/ 1 w 978"/>
                <a:gd name="T39" fmla="*/ 3 h 977"/>
                <a:gd name="T40" fmla="*/ 1 w 978"/>
                <a:gd name="T41" fmla="*/ 4 h 977"/>
                <a:gd name="T42" fmla="*/ 0 w 978"/>
                <a:gd name="T43" fmla="*/ 4 h 977"/>
                <a:gd name="T44" fmla="*/ 1 w 978"/>
                <a:gd name="T45" fmla="*/ 5 h 977"/>
                <a:gd name="T46" fmla="*/ 1 w 978"/>
                <a:gd name="T47" fmla="*/ 6 h 977"/>
                <a:gd name="T48" fmla="*/ 1 w 978"/>
                <a:gd name="T49" fmla="*/ 6 h 977"/>
                <a:gd name="T50" fmla="*/ 1 w 978"/>
                <a:gd name="T51" fmla="*/ 7 h 977"/>
                <a:gd name="T52" fmla="*/ 2 w 978"/>
                <a:gd name="T53" fmla="*/ 7 h 977"/>
                <a:gd name="T54" fmla="*/ 2 w 978"/>
                <a:gd name="T55" fmla="*/ 7 h 977"/>
                <a:gd name="T56" fmla="*/ 2 w 978"/>
                <a:gd name="T57" fmla="*/ 8 h 977"/>
                <a:gd name="T58" fmla="*/ 3 w 978"/>
                <a:gd name="T59" fmla="*/ 8 h 977"/>
                <a:gd name="T60" fmla="*/ 4 w 978"/>
                <a:gd name="T61" fmla="*/ 8 h 977"/>
                <a:gd name="T62" fmla="*/ 4 w 978"/>
                <a:gd name="T63" fmla="*/ 8 h 977"/>
                <a:gd name="T64" fmla="*/ 5 w 978"/>
                <a:gd name="T65" fmla="*/ 8 h 977"/>
                <a:gd name="T66" fmla="*/ 5 w 978"/>
                <a:gd name="T67" fmla="*/ 8 h 977"/>
                <a:gd name="T68" fmla="*/ 6 w 978"/>
                <a:gd name="T69" fmla="*/ 8 h 977"/>
                <a:gd name="T70" fmla="*/ 6 w 978"/>
                <a:gd name="T71" fmla="*/ 8 h 977"/>
                <a:gd name="T72" fmla="*/ 7 w 978"/>
                <a:gd name="T73" fmla="*/ 7 h 977"/>
                <a:gd name="T74" fmla="*/ 7 w 978"/>
                <a:gd name="T75" fmla="*/ 7 h 977"/>
                <a:gd name="T76" fmla="*/ 7 w 978"/>
                <a:gd name="T77" fmla="*/ 6 h 977"/>
                <a:gd name="T78" fmla="*/ 8 w 978"/>
                <a:gd name="T79" fmla="*/ 6 h 977"/>
                <a:gd name="T80" fmla="*/ 8 w 978"/>
                <a:gd name="T81" fmla="*/ 5 h 977"/>
                <a:gd name="T82" fmla="*/ 8 w 978"/>
                <a:gd name="T83" fmla="*/ 5 h 977"/>
                <a:gd name="T84" fmla="*/ 8 w 978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7" y="463"/>
                  </a:lnTo>
                  <a:lnTo>
                    <a:pt x="975" y="438"/>
                  </a:lnTo>
                  <a:lnTo>
                    <a:pt x="972" y="414"/>
                  </a:lnTo>
                  <a:lnTo>
                    <a:pt x="967" y="389"/>
                  </a:lnTo>
                  <a:lnTo>
                    <a:pt x="963" y="366"/>
                  </a:lnTo>
                  <a:lnTo>
                    <a:pt x="955" y="343"/>
                  </a:lnTo>
                  <a:lnTo>
                    <a:pt x="947" y="320"/>
                  </a:lnTo>
                  <a:lnTo>
                    <a:pt x="940" y="297"/>
                  </a:lnTo>
                  <a:lnTo>
                    <a:pt x="929" y="275"/>
                  </a:lnTo>
                  <a:lnTo>
                    <a:pt x="918" y="255"/>
                  </a:lnTo>
                  <a:lnTo>
                    <a:pt x="907" y="233"/>
                  </a:lnTo>
                  <a:lnTo>
                    <a:pt x="893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0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800" y="110"/>
                  </a:lnTo>
                  <a:lnTo>
                    <a:pt x="781" y="96"/>
                  </a:lnTo>
                  <a:lnTo>
                    <a:pt x="763" y="83"/>
                  </a:lnTo>
                  <a:lnTo>
                    <a:pt x="743" y="69"/>
                  </a:lnTo>
                  <a:lnTo>
                    <a:pt x="721" y="58"/>
                  </a:lnTo>
                  <a:lnTo>
                    <a:pt x="701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3" y="21"/>
                  </a:lnTo>
                  <a:lnTo>
                    <a:pt x="610" y="15"/>
                  </a:lnTo>
                  <a:lnTo>
                    <a:pt x="587" y="9"/>
                  </a:lnTo>
                  <a:lnTo>
                    <a:pt x="562" y="4"/>
                  </a:lnTo>
                  <a:lnTo>
                    <a:pt x="538" y="1"/>
                  </a:lnTo>
                  <a:lnTo>
                    <a:pt x="513" y="0"/>
                  </a:lnTo>
                  <a:lnTo>
                    <a:pt x="489" y="0"/>
                  </a:lnTo>
                  <a:lnTo>
                    <a:pt x="464" y="0"/>
                  </a:lnTo>
                  <a:lnTo>
                    <a:pt x="439" y="1"/>
                  </a:lnTo>
                  <a:lnTo>
                    <a:pt x="415" y="4"/>
                  </a:lnTo>
                  <a:lnTo>
                    <a:pt x="390" y="9"/>
                  </a:lnTo>
                  <a:lnTo>
                    <a:pt x="367" y="15"/>
                  </a:lnTo>
                  <a:lnTo>
                    <a:pt x="344" y="21"/>
                  </a:lnTo>
                  <a:lnTo>
                    <a:pt x="321" y="29"/>
                  </a:lnTo>
                  <a:lnTo>
                    <a:pt x="298" y="36"/>
                  </a:lnTo>
                  <a:lnTo>
                    <a:pt x="276" y="47"/>
                  </a:lnTo>
                  <a:lnTo>
                    <a:pt x="256" y="58"/>
                  </a:lnTo>
                  <a:lnTo>
                    <a:pt x="234" y="69"/>
                  </a:lnTo>
                  <a:lnTo>
                    <a:pt x="214" y="83"/>
                  </a:lnTo>
                  <a:lnTo>
                    <a:pt x="196" y="96"/>
                  </a:lnTo>
                  <a:lnTo>
                    <a:pt x="178" y="110"/>
                  </a:lnTo>
                  <a:lnTo>
                    <a:pt x="161" y="126"/>
                  </a:lnTo>
                  <a:lnTo>
                    <a:pt x="144" y="143"/>
                  </a:lnTo>
                  <a:lnTo>
                    <a:pt x="127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4" y="213"/>
                  </a:lnTo>
                  <a:lnTo>
                    <a:pt x="70" y="233"/>
                  </a:lnTo>
                  <a:lnTo>
                    <a:pt x="59" y="255"/>
                  </a:lnTo>
                  <a:lnTo>
                    <a:pt x="48" y="275"/>
                  </a:lnTo>
                  <a:lnTo>
                    <a:pt x="37" y="297"/>
                  </a:lnTo>
                  <a:lnTo>
                    <a:pt x="30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10" y="389"/>
                  </a:lnTo>
                  <a:lnTo>
                    <a:pt x="5" y="414"/>
                  </a:lnTo>
                  <a:lnTo>
                    <a:pt x="2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2" y="537"/>
                  </a:lnTo>
                  <a:lnTo>
                    <a:pt x="5" y="561"/>
                  </a:lnTo>
                  <a:lnTo>
                    <a:pt x="10" y="586"/>
                  </a:lnTo>
                  <a:lnTo>
                    <a:pt x="16" y="609"/>
                  </a:lnTo>
                  <a:lnTo>
                    <a:pt x="22" y="632"/>
                  </a:lnTo>
                  <a:lnTo>
                    <a:pt x="30" y="655"/>
                  </a:lnTo>
                  <a:lnTo>
                    <a:pt x="37" y="678"/>
                  </a:lnTo>
                  <a:lnTo>
                    <a:pt x="48" y="700"/>
                  </a:lnTo>
                  <a:lnTo>
                    <a:pt x="59" y="720"/>
                  </a:lnTo>
                  <a:lnTo>
                    <a:pt x="70" y="741"/>
                  </a:lnTo>
                  <a:lnTo>
                    <a:pt x="84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7" y="817"/>
                  </a:lnTo>
                  <a:lnTo>
                    <a:pt x="144" y="834"/>
                  </a:lnTo>
                  <a:lnTo>
                    <a:pt x="161" y="849"/>
                  </a:lnTo>
                  <a:lnTo>
                    <a:pt x="178" y="864"/>
                  </a:lnTo>
                  <a:lnTo>
                    <a:pt x="196" y="878"/>
                  </a:lnTo>
                  <a:lnTo>
                    <a:pt x="214" y="892"/>
                  </a:lnTo>
                  <a:lnTo>
                    <a:pt x="234" y="906"/>
                  </a:lnTo>
                  <a:lnTo>
                    <a:pt x="256" y="917"/>
                  </a:lnTo>
                  <a:lnTo>
                    <a:pt x="276" y="928"/>
                  </a:lnTo>
                  <a:lnTo>
                    <a:pt x="298" y="938"/>
                  </a:lnTo>
                  <a:lnTo>
                    <a:pt x="321" y="946"/>
                  </a:lnTo>
                  <a:lnTo>
                    <a:pt x="344" y="954"/>
                  </a:lnTo>
                  <a:lnTo>
                    <a:pt x="367" y="961"/>
                  </a:lnTo>
                  <a:lnTo>
                    <a:pt x="390" y="966"/>
                  </a:lnTo>
                  <a:lnTo>
                    <a:pt x="415" y="971"/>
                  </a:lnTo>
                  <a:lnTo>
                    <a:pt x="439" y="974"/>
                  </a:lnTo>
                  <a:lnTo>
                    <a:pt x="464" y="975"/>
                  </a:lnTo>
                  <a:lnTo>
                    <a:pt x="489" y="977"/>
                  </a:lnTo>
                  <a:lnTo>
                    <a:pt x="513" y="975"/>
                  </a:lnTo>
                  <a:lnTo>
                    <a:pt x="538" y="974"/>
                  </a:lnTo>
                  <a:lnTo>
                    <a:pt x="562" y="971"/>
                  </a:lnTo>
                  <a:lnTo>
                    <a:pt x="587" y="966"/>
                  </a:lnTo>
                  <a:lnTo>
                    <a:pt x="610" y="961"/>
                  </a:lnTo>
                  <a:lnTo>
                    <a:pt x="633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1" y="928"/>
                  </a:lnTo>
                  <a:lnTo>
                    <a:pt x="721" y="917"/>
                  </a:lnTo>
                  <a:lnTo>
                    <a:pt x="743" y="906"/>
                  </a:lnTo>
                  <a:lnTo>
                    <a:pt x="763" y="892"/>
                  </a:lnTo>
                  <a:lnTo>
                    <a:pt x="781" y="878"/>
                  </a:lnTo>
                  <a:lnTo>
                    <a:pt x="800" y="864"/>
                  </a:lnTo>
                  <a:lnTo>
                    <a:pt x="818" y="849"/>
                  </a:lnTo>
                  <a:lnTo>
                    <a:pt x="835" y="834"/>
                  </a:lnTo>
                  <a:lnTo>
                    <a:pt x="850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3" y="761"/>
                  </a:lnTo>
                  <a:lnTo>
                    <a:pt x="907" y="741"/>
                  </a:lnTo>
                  <a:lnTo>
                    <a:pt x="918" y="720"/>
                  </a:lnTo>
                  <a:lnTo>
                    <a:pt x="929" y="700"/>
                  </a:lnTo>
                  <a:lnTo>
                    <a:pt x="940" y="678"/>
                  </a:lnTo>
                  <a:lnTo>
                    <a:pt x="947" y="655"/>
                  </a:lnTo>
                  <a:lnTo>
                    <a:pt x="955" y="632"/>
                  </a:lnTo>
                  <a:lnTo>
                    <a:pt x="963" y="609"/>
                  </a:lnTo>
                  <a:lnTo>
                    <a:pt x="967" y="586"/>
                  </a:lnTo>
                  <a:lnTo>
                    <a:pt x="972" y="561"/>
                  </a:lnTo>
                  <a:lnTo>
                    <a:pt x="975" y="537"/>
                  </a:lnTo>
                  <a:lnTo>
                    <a:pt x="977" y="512"/>
                  </a:lnTo>
                  <a:lnTo>
                    <a:pt x="978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3" name="Freeform 19"/>
            <p:cNvSpPr>
              <a:spLocks/>
            </p:cNvSpPr>
            <p:nvPr/>
          </p:nvSpPr>
          <p:spPr bwMode="auto">
            <a:xfrm>
              <a:off x="1998" y="1451"/>
              <a:ext cx="489" cy="489"/>
            </a:xfrm>
            <a:custGeom>
              <a:avLst/>
              <a:gdLst>
                <a:gd name="T0" fmla="*/ 8 w 978"/>
                <a:gd name="T1" fmla="*/ 4 h 977"/>
                <a:gd name="T2" fmla="*/ 8 w 978"/>
                <a:gd name="T3" fmla="*/ 3 h 977"/>
                <a:gd name="T4" fmla="*/ 8 w 978"/>
                <a:gd name="T5" fmla="*/ 3 h 977"/>
                <a:gd name="T6" fmla="*/ 8 w 978"/>
                <a:gd name="T7" fmla="*/ 2 h 977"/>
                <a:gd name="T8" fmla="*/ 7 w 978"/>
                <a:gd name="T9" fmla="*/ 2 h 977"/>
                <a:gd name="T10" fmla="*/ 7 w 978"/>
                <a:gd name="T11" fmla="*/ 1 h 977"/>
                <a:gd name="T12" fmla="*/ 6 w 978"/>
                <a:gd name="T13" fmla="*/ 1 h 977"/>
                <a:gd name="T14" fmla="*/ 6 w 978"/>
                <a:gd name="T15" fmla="*/ 1 h 977"/>
                <a:gd name="T16" fmla="*/ 5 w 978"/>
                <a:gd name="T17" fmla="*/ 1 h 977"/>
                <a:gd name="T18" fmla="*/ 5 w 978"/>
                <a:gd name="T19" fmla="*/ 1 h 977"/>
                <a:gd name="T20" fmla="*/ 4 w 978"/>
                <a:gd name="T21" fmla="*/ 0 h 977"/>
                <a:gd name="T22" fmla="*/ 4 w 978"/>
                <a:gd name="T23" fmla="*/ 1 h 977"/>
                <a:gd name="T24" fmla="*/ 3 w 978"/>
                <a:gd name="T25" fmla="*/ 1 h 977"/>
                <a:gd name="T26" fmla="*/ 3 w 978"/>
                <a:gd name="T27" fmla="*/ 1 h 977"/>
                <a:gd name="T28" fmla="*/ 2 w 978"/>
                <a:gd name="T29" fmla="*/ 1 h 977"/>
                <a:gd name="T30" fmla="*/ 2 w 978"/>
                <a:gd name="T31" fmla="*/ 1 h 977"/>
                <a:gd name="T32" fmla="*/ 1 w 978"/>
                <a:gd name="T33" fmla="*/ 2 h 977"/>
                <a:gd name="T34" fmla="*/ 1 w 978"/>
                <a:gd name="T35" fmla="*/ 2 h 977"/>
                <a:gd name="T36" fmla="*/ 1 w 978"/>
                <a:gd name="T37" fmla="*/ 3 h 977"/>
                <a:gd name="T38" fmla="*/ 1 w 978"/>
                <a:gd name="T39" fmla="*/ 3 h 977"/>
                <a:gd name="T40" fmla="*/ 1 w 978"/>
                <a:gd name="T41" fmla="*/ 4 h 977"/>
                <a:gd name="T42" fmla="*/ 0 w 978"/>
                <a:gd name="T43" fmla="*/ 4 h 977"/>
                <a:gd name="T44" fmla="*/ 1 w 978"/>
                <a:gd name="T45" fmla="*/ 5 h 977"/>
                <a:gd name="T46" fmla="*/ 1 w 978"/>
                <a:gd name="T47" fmla="*/ 6 h 977"/>
                <a:gd name="T48" fmla="*/ 1 w 978"/>
                <a:gd name="T49" fmla="*/ 6 h 977"/>
                <a:gd name="T50" fmla="*/ 1 w 978"/>
                <a:gd name="T51" fmla="*/ 7 h 977"/>
                <a:gd name="T52" fmla="*/ 2 w 978"/>
                <a:gd name="T53" fmla="*/ 7 h 977"/>
                <a:gd name="T54" fmla="*/ 2 w 978"/>
                <a:gd name="T55" fmla="*/ 7 h 977"/>
                <a:gd name="T56" fmla="*/ 2 w 978"/>
                <a:gd name="T57" fmla="*/ 8 h 977"/>
                <a:gd name="T58" fmla="*/ 3 w 978"/>
                <a:gd name="T59" fmla="*/ 8 h 977"/>
                <a:gd name="T60" fmla="*/ 4 w 978"/>
                <a:gd name="T61" fmla="*/ 8 h 977"/>
                <a:gd name="T62" fmla="*/ 4 w 978"/>
                <a:gd name="T63" fmla="*/ 8 h 977"/>
                <a:gd name="T64" fmla="*/ 5 w 978"/>
                <a:gd name="T65" fmla="*/ 8 h 977"/>
                <a:gd name="T66" fmla="*/ 5 w 978"/>
                <a:gd name="T67" fmla="*/ 8 h 977"/>
                <a:gd name="T68" fmla="*/ 6 w 978"/>
                <a:gd name="T69" fmla="*/ 8 h 977"/>
                <a:gd name="T70" fmla="*/ 6 w 978"/>
                <a:gd name="T71" fmla="*/ 8 h 977"/>
                <a:gd name="T72" fmla="*/ 7 w 978"/>
                <a:gd name="T73" fmla="*/ 7 h 977"/>
                <a:gd name="T74" fmla="*/ 7 w 978"/>
                <a:gd name="T75" fmla="*/ 7 h 977"/>
                <a:gd name="T76" fmla="*/ 7 w 978"/>
                <a:gd name="T77" fmla="*/ 6 h 977"/>
                <a:gd name="T78" fmla="*/ 8 w 978"/>
                <a:gd name="T79" fmla="*/ 6 h 977"/>
                <a:gd name="T80" fmla="*/ 8 w 978"/>
                <a:gd name="T81" fmla="*/ 5 h 977"/>
                <a:gd name="T82" fmla="*/ 8 w 978"/>
                <a:gd name="T83" fmla="*/ 5 h 977"/>
                <a:gd name="T84" fmla="*/ 8 w 978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7" y="463"/>
                  </a:lnTo>
                  <a:lnTo>
                    <a:pt x="975" y="438"/>
                  </a:lnTo>
                  <a:lnTo>
                    <a:pt x="972" y="414"/>
                  </a:lnTo>
                  <a:lnTo>
                    <a:pt x="967" y="389"/>
                  </a:lnTo>
                  <a:lnTo>
                    <a:pt x="963" y="366"/>
                  </a:lnTo>
                  <a:lnTo>
                    <a:pt x="955" y="343"/>
                  </a:lnTo>
                  <a:lnTo>
                    <a:pt x="947" y="320"/>
                  </a:lnTo>
                  <a:lnTo>
                    <a:pt x="940" y="297"/>
                  </a:lnTo>
                  <a:lnTo>
                    <a:pt x="929" y="275"/>
                  </a:lnTo>
                  <a:lnTo>
                    <a:pt x="918" y="255"/>
                  </a:lnTo>
                  <a:lnTo>
                    <a:pt x="907" y="233"/>
                  </a:lnTo>
                  <a:lnTo>
                    <a:pt x="893" y="213"/>
                  </a:lnTo>
                  <a:lnTo>
                    <a:pt x="880" y="195"/>
                  </a:lnTo>
                  <a:lnTo>
                    <a:pt x="866" y="177"/>
                  </a:lnTo>
                  <a:lnTo>
                    <a:pt x="850" y="160"/>
                  </a:lnTo>
                  <a:lnTo>
                    <a:pt x="835" y="143"/>
                  </a:lnTo>
                  <a:lnTo>
                    <a:pt x="818" y="126"/>
                  </a:lnTo>
                  <a:lnTo>
                    <a:pt x="800" y="110"/>
                  </a:lnTo>
                  <a:lnTo>
                    <a:pt x="781" y="96"/>
                  </a:lnTo>
                  <a:lnTo>
                    <a:pt x="763" y="83"/>
                  </a:lnTo>
                  <a:lnTo>
                    <a:pt x="743" y="69"/>
                  </a:lnTo>
                  <a:lnTo>
                    <a:pt x="721" y="58"/>
                  </a:lnTo>
                  <a:lnTo>
                    <a:pt x="701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3" y="21"/>
                  </a:lnTo>
                  <a:lnTo>
                    <a:pt x="610" y="15"/>
                  </a:lnTo>
                  <a:lnTo>
                    <a:pt x="587" y="9"/>
                  </a:lnTo>
                  <a:lnTo>
                    <a:pt x="562" y="4"/>
                  </a:lnTo>
                  <a:lnTo>
                    <a:pt x="538" y="1"/>
                  </a:lnTo>
                  <a:lnTo>
                    <a:pt x="513" y="0"/>
                  </a:lnTo>
                  <a:lnTo>
                    <a:pt x="489" y="0"/>
                  </a:lnTo>
                  <a:lnTo>
                    <a:pt x="464" y="0"/>
                  </a:lnTo>
                  <a:lnTo>
                    <a:pt x="439" y="1"/>
                  </a:lnTo>
                  <a:lnTo>
                    <a:pt x="415" y="4"/>
                  </a:lnTo>
                  <a:lnTo>
                    <a:pt x="390" y="9"/>
                  </a:lnTo>
                  <a:lnTo>
                    <a:pt x="367" y="15"/>
                  </a:lnTo>
                  <a:lnTo>
                    <a:pt x="344" y="21"/>
                  </a:lnTo>
                  <a:lnTo>
                    <a:pt x="321" y="29"/>
                  </a:lnTo>
                  <a:lnTo>
                    <a:pt x="298" y="36"/>
                  </a:lnTo>
                  <a:lnTo>
                    <a:pt x="276" y="47"/>
                  </a:lnTo>
                  <a:lnTo>
                    <a:pt x="256" y="58"/>
                  </a:lnTo>
                  <a:lnTo>
                    <a:pt x="234" y="69"/>
                  </a:lnTo>
                  <a:lnTo>
                    <a:pt x="214" y="83"/>
                  </a:lnTo>
                  <a:lnTo>
                    <a:pt x="196" y="96"/>
                  </a:lnTo>
                  <a:lnTo>
                    <a:pt x="178" y="110"/>
                  </a:lnTo>
                  <a:lnTo>
                    <a:pt x="161" y="126"/>
                  </a:lnTo>
                  <a:lnTo>
                    <a:pt x="144" y="143"/>
                  </a:lnTo>
                  <a:lnTo>
                    <a:pt x="127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4" y="213"/>
                  </a:lnTo>
                  <a:lnTo>
                    <a:pt x="70" y="233"/>
                  </a:lnTo>
                  <a:lnTo>
                    <a:pt x="59" y="255"/>
                  </a:lnTo>
                  <a:lnTo>
                    <a:pt x="48" y="275"/>
                  </a:lnTo>
                  <a:lnTo>
                    <a:pt x="37" y="297"/>
                  </a:lnTo>
                  <a:lnTo>
                    <a:pt x="30" y="320"/>
                  </a:lnTo>
                  <a:lnTo>
                    <a:pt x="22" y="343"/>
                  </a:lnTo>
                  <a:lnTo>
                    <a:pt x="16" y="366"/>
                  </a:lnTo>
                  <a:lnTo>
                    <a:pt x="10" y="389"/>
                  </a:lnTo>
                  <a:lnTo>
                    <a:pt x="5" y="414"/>
                  </a:lnTo>
                  <a:lnTo>
                    <a:pt x="2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2" y="537"/>
                  </a:lnTo>
                  <a:lnTo>
                    <a:pt x="5" y="561"/>
                  </a:lnTo>
                  <a:lnTo>
                    <a:pt x="10" y="586"/>
                  </a:lnTo>
                  <a:lnTo>
                    <a:pt x="16" y="609"/>
                  </a:lnTo>
                  <a:lnTo>
                    <a:pt x="22" y="632"/>
                  </a:lnTo>
                  <a:lnTo>
                    <a:pt x="30" y="655"/>
                  </a:lnTo>
                  <a:lnTo>
                    <a:pt x="37" y="678"/>
                  </a:lnTo>
                  <a:lnTo>
                    <a:pt x="48" y="700"/>
                  </a:lnTo>
                  <a:lnTo>
                    <a:pt x="59" y="720"/>
                  </a:lnTo>
                  <a:lnTo>
                    <a:pt x="70" y="741"/>
                  </a:lnTo>
                  <a:lnTo>
                    <a:pt x="84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7" y="817"/>
                  </a:lnTo>
                  <a:lnTo>
                    <a:pt x="144" y="834"/>
                  </a:lnTo>
                  <a:lnTo>
                    <a:pt x="161" y="849"/>
                  </a:lnTo>
                  <a:lnTo>
                    <a:pt x="178" y="864"/>
                  </a:lnTo>
                  <a:lnTo>
                    <a:pt x="196" y="878"/>
                  </a:lnTo>
                  <a:lnTo>
                    <a:pt x="214" y="892"/>
                  </a:lnTo>
                  <a:lnTo>
                    <a:pt x="234" y="906"/>
                  </a:lnTo>
                  <a:lnTo>
                    <a:pt x="256" y="917"/>
                  </a:lnTo>
                  <a:lnTo>
                    <a:pt x="276" y="928"/>
                  </a:lnTo>
                  <a:lnTo>
                    <a:pt x="298" y="938"/>
                  </a:lnTo>
                  <a:lnTo>
                    <a:pt x="321" y="946"/>
                  </a:lnTo>
                  <a:lnTo>
                    <a:pt x="344" y="954"/>
                  </a:lnTo>
                  <a:lnTo>
                    <a:pt x="367" y="961"/>
                  </a:lnTo>
                  <a:lnTo>
                    <a:pt x="390" y="966"/>
                  </a:lnTo>
                  <a:lnTo>
                    <a:pt x="415" y="971"/>
                  </a:lnTo>
                  <a:lnTo>
                    <a:pt x="439" y="974"/>
                  </a:lnTo>
                  <a:lnTo>
                    <a:pt x="464" y="975"/>
                  </a:lnTo>
                  <a:lnTo>
                    <a:pt x="489" y="977"/>
                  </a:lnTo>
                  <a:lnTo>
                    <a:pt x="513" y="975"/>
                  </a:lnTo>
                  <a:lnTo>
                    <a:pt x="538" y="974"/>
                  </a:lnTo>
                  <a:lnTo>
                    <a:pt x="562" y="971"/>
                  </a:lnTo>
                  <a:lnTo>
                    <a:pt x="587" y="966"/>
                  </a:lnTo>
                  <a:lnTo>
                    <a:pt x="610" y="961"/>
                  </a:lnTo>
                  <a:lnTo>
                    <a:pt x="633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1" y="928"/>
                  </a:lnTo>
                  <a:lnTo>
                    <a:pt x="721" y="917"/>
                  </a:lnTo>
                  <a:lnTo>
                    <a:pt x="743" y="906"/>
                  </a:lnTo>
                  <a:lnTo>
                    <a:pt x="763" y="892"/>
                  </a:lnTo>
                  <a:lnTo>
                    <a:pt x="781" y="878"/>
                  </a:lnTo>
                  <a:lnTo>
                    <a:pt x="800" y="864"/>
                  </a:lnTo>
                  <a:lnTo>
                    <a:pt x="818" y="849"/>
                  </a:lnTo>
                  <a:lnTo>
                    <a:pt x="835" y="834"/>
                  </a:lnTo>
                  <a:lnTo>
                    <a:pt x="850" y="817"/>
                  </a:lnTo>
                  <a:lnTo>
                    <a:pt x="866" y="798"/>
                  </a:lnTo>
                  <a:lnTo>
                    <a:pt x="880" y="780"/>
                  </a:lnTo>
                  <a:lnTo>
                    <a:pt x="893" y="761"/>
                  </a:lnTo>
                  <a:lnTo>
                    <a:pt x="907" y="741"/>
                  </a:lnTo>
                  <a:lnTo>
                    <a:pt x="918" y="720"/>
                  </a:lnTo>
                  <a:lnTo>
                    <a:pt x="929" y="700"/>
                  </a:lnTo>
                  <a:lnTo>
                    <a:pt x="940" y="678"/>
                  </a:lnTo>
                  <a:lnTo>
                    <a:pt x="947" y="655"/>
                  </a:lnTo>
                  <a:lnTo>
                    <a:pt x="955" y="632"/>
                  </a:lnTo>
                  <a:lnTo>
                    <a:pt x="963" y="609"/>
                  </a:lnTo>
                  <a:lnTo>
                    <a:pt x="967" y="586"/>
                  </a:lnTo>
                  <a:lnTo>
                    <a:pt x="972" y="561"/>
                  </a:lnTo>
                  <a:lnTo>
                    <a:pt x="975" y="537"/>
                  </a:lnTo>
                  <a:lnTo>
                    <a:pt x="977" y="512"/>
                  </a:lnTo>
                  <a:lnTo>
                    <a:pt x="978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4" name="Rectangle 20"/>
            <p:cNvSpPr>
              <a:spLocks noChangeArrowheads="1"/>
            </p:cNvSpPr>
            <p:nvPr/>
          </p:nvSpPr>
          <p:spPr bwMode="auto">
            <a:xfrm>
              <a:off x="2136" y="1614"/>
              <a:ext cx="2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15" name="Rectangle 21"/>
            <p:cNvSpPr>
              <a:spLocks noChangeArrowheads="1"/>
            </p:cNvSpPr>
            <p:nvPr/>
          </p:nvSpPr>
          <p:spPr bwMode="auto">
            <a:xfrm>
              <a:off x="1996" y="1960"/>
              <a:ext cx="4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010 001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16" name="Line 22"/>
            <p:cNvSpPr>
              <a:spLocks noChangeShapeType="1"/>
            </p:cNvSpPr>
            <p:nvPr/>
          </p:nvSpPr>
          <p:spPr bwMode="auto">
            <a:xfrm>
              <a:off x="2486" y="1686"/>
              <a:ext cx="6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7" name="Freeform 23"/>
            <p:cNvSpPr>
              <a:spLocks/>
            </p:cNvSpPr>
            <p:nvPr/>
          </p:nvSpPr>
          <p:spPr bwMode="auto">
            <a:xfrm>
              <a:off x="3132" y="1657"/>
              <a:ext cx="87" cy="58"/>
            </a:xfrm>
            <a:custGeom>
              <a:avLst/>
              <a:gdLst>
                <a:gd name="T0" fmla="*/ 0 w 176"/>
                <a:gd name="T1" fmla="*/ 0 h 117"/>
                <a:gd name="T2" fmla="*/ 1 w 176"/>
                <a:gd name="T3" fmla="*/ 0 h 117"/>
                <a:gd name="T4" fmla="*/ 0 w 176"/>
                <a:gd name="T5" fmla="*/ 0 h 117"/>
                <a:gd name="T6" fmla="*/ 0 w 176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17"/>
                <a:gd name="T14" fmla="*/ 176 w 176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17">
                  <a:moveTo>
                    <a:pt x="0" y="0"/>
                  </a:moveTo>
                  <a:lnTo>
                    <a:pt x="176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8" name="Freeform 24"/>
            <p:cNvSpPr>
              <a:spLocks/>
            </p:cNvSpPr>
            <p:nvPr/>
          </p:nvSpPr>
          <p:spPr bwMode="auto">
            <a:xfrm>
              <a:off x="3219" y="1451"/>
              <a:ext cx="489" cy="489"/>
            </a:xfrm>
            <a:custGeom>
              <a:avLst/>
              <a:gdLst>
                <a:gd name="T0" fmla="*/ 8 w 978"/>
                <a:gd name="T1" fmla="*/ 4 h 977"/>
                <a:gd name="T2" fmla="*/ 8 w 978"/>
                <a:gd name="T3" fmla="*/ 3 h 977"/>
                <a:gd name="T4" fmla="*/ 8 w 978"/>
                <a:gd name="T5" fmla="*/ 3 h 977"/>
                <a:gd name="T6" fmla="*/ 8 w 978"/>
                <a:gd name="T7" fmla="*/ 2 h 977"/>
                <a:gd name="T8" fmla="*/ 7 w 978"/>
                <a:gd name="T9" fmla="*/ 2 h 977"/>
                <a:gd name="T10" fmla="*/ 7 w 978"/>
                <a:gd name="T11" fmla="*/ 1 h 977"/>
                <a:gd name="T12" fmla="*/ 6 w 978"/>
                <a:gd name="T13" fmla="*/ 1 h 977"/>
                <a:gd name="T14" fmla="*/ 6 w 978"/>
                <a:gd name="T15" fmla="*/ 1 h 977"/>
                <a:gd name="T16" fmla="*/ 5 w 978"/>
                <a:gd name="T17" fmla="*/ 1 h 977"/>
                <a:gd name="T18" fmla="*/ 5 w 978"/>
                <a:gd name="T19" fmla="*/ 1 h 977"/>
                <a:gd name="T20" fmla="*/ 4 w 978"/>
                <a:gd name="T21" fmla="*/ 0 h 977"/>
                <a:gd name="T22" fmla="*/ 4 w 978"/>
                <a:gd name="T23" fmla="*/ 1 h 977"/>
                <a:gd name="T24" fmla="*/ 3 w 978"/>
                <a:gd name="T25" fmla="*/ 1 h 977"/>
                <a:gd name="T26" fmla="*/ 3 w 978"/>
                <a:gd name="T27" fmla="*/ 1 h 977"/>
                <a:gd name="T28" fmla="*/ 2 w 978"/>
                <a:gd name="T29" fmla="*/ 1 h 977"/>
                <a:gd name="T30" fmla="*/ 2 w 978"/>
                <a:gd name="T31" fmla="*/ 1 h 977"/>
                <a:gd name="T32" fmla="*/ 1 w 978"/>
                <a:gd name="T33" fmla="*/ 2 h 977"/>
                <a:gd name="T34" fmla="*/ 1 w 978"/>
                <a:gd name="T35" fmla="*/ 2 h 977"/>
                <a:gd name="T36" fmla="*/ 1 w 978"/>
                <a:gd name="T37" fmla="*/ 3 h 977"/>
                <a:gd name="T38" fmla="*/ 1 w 978"/>
                <a:gd name="T39" fmla="*/ 3 h 977"/>
                <a:gd name="T40" fmla="*/ 1 w 978"/>
                <a:gd name="T41" fmla="*/ 4 h 977"/>
                <a:gd name="T42" fmla="*/ 0 w 978"/>
                <a:gd name="T43" fmla="*/ 4 h 977"/>
                <a:gd name="T44" fmla="*/ 1 w 978"/>
                <a:gd name="T45" fmla="*/ 5 h 977"/>
                <a:gd name="T46" fmla="*/ 1 w 978"/>
                <a:gd name="T47" fmla="*/ 6 h 977"/>
                <a:gd name="T48" fmla="*/ 1 w 978"/>
                <a:gd name="T49" fmla="*/ 6 h 977"/>
                <a:gd name="T50" fmla="*/ 1 w 978"/>
                <a:gd name="T51" fmla="*/ 7 h 977"/>
                <a:gd name="T52" fmla="*/ 2 w 978"/>
                <a:gd name="T53" fmla="*/ 7 h 977"/>
                <a:gd name="T54" fmla="*/ 2 w 978"/>
                <a:gd name="T55" fmla="*/ 7 h 977"/>
                <a:gd name="T56" fmla="*/ 2 w 978"/>
                <a:gd name="T57" fmla="*/ 8 h 977"/>
                <a:gd name="T58" fmla="*/ 3 w 978"/>
                <a:gd name="T59" fmla="*/ 8 h 977"/>
                <a:gd name="T60" fmla="*/ 4 w 978"/>
                <a:gd name="T61" fmla="*/ 8 h 977"/>
                <a:gd name="T62" fmla="*/ 4 w 978"/>
                <a:gd name="T63" fmla="*/ 8 h 977"/>
                <a:gd name="T64" fmla="*/ 5 w 978"/>
                <a:gd name="T65" fmla="*/ 8 h 977"/>
                <a:gd name="T66" fmla="*/ 5 w 978"/>
                <a:gd name="T67" fmla="*/ 8 h 977"/>
                <a:gd name="T68" fmla="*/ 6 w 978"/>
                <a:gd name="T69" fmla="*/ 8 h 977"/>
                <a:gd name="T70" fmla="*/ 6 w 978"/>
                <a:gd name="T71" fmla="*/ 8 h 977"/>
                <a:gd name="T72" fmla="*/ 7 w 978"/>
                <a:gd name="T73" fmla="*/ 7 h 977"/>
                <a:gd name="T74" fmla="*/ 7 w 978"/>
                <a:gd name="T75" fmla="*/ 7 h 977"/>
                <a:gd name="T76" fmla="*/ 7 w 978"/>
                <a:gd name="T77" fmla="*/ 6 h 977"/>
                <a:gd name="T78" fmla="*/ 8 w 978"/>
                <a:gd name="T79" fmla="*/ 6 h 977"/>
                <a:gd name="T80" fmla="*/ 8 w 978"/>
                <a:gd name="T81" fmla="*/ 5 h 977"/>
                <a:gd name="T82" fmla="*/ 8 w 978"/>
                <a:gd name="T83" fmla="*/ 5 h 977"/>
                <a:gd name="T84" fmla="*/ 8 w 978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8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30" y="275"/>
                  </a:lnTo>
                  <a:lnTo>
                    <a:pt x="919" y="255"/>
                  </a:lnTo>
                  <a:lnTo>
                    <a:pt x="907" y="233"/>
                  </a:lnTo>
                  <a:lnTo>
                    <a:pt x="894" y="215"/>
                  </a:lnTo>
                  <a:lnTo>
                    <a:pt x="881" y="195"/>
                  </a:lnTo>
                  <a:lnTo>
                    <a:pt x="867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800" y="110"/>
                  </a:lnTo>
                  <a:lnTo>
                    <a:pt x="782" y="96"/>
                  </a:lnTo>
                  <a:lnTo>
                    <a:pt x="762" y="83"/>
                  </a:lnTo>
                  <a:lnTo>
                    <a:pt x="742" y="70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9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9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9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9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70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8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5"/>
                  </a:lnTo>
                  <a:lnTo>
                    <a:pt x="71" y="233"/>
                  </a:lnTo>
                  <a:lnTo>
                    <a:pt x="58" y="255"/>
                  </a:lnTo>
                  <a:lnTo>
                    <a:pt x="48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8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8" y="700"/>
                  </a:lnTo>
                  <a:lnTo>
                    <a:pt x="58" y="720"/>
                  </a:lnTo>
                  <a:lnTo>
                    <a:pt x="71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8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9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9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9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2" y="878"/>
                  </a:lnTo>
                  <a:lnTo>
                    <a:pt x="800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7" y="798"/>
                  </a:lnTo>
                  <a:lnTo>
                    <a:pt x="881" y="780"/>
                  </a:lnTo>
                  <a:lnTo>
                    <a:pt x="894" y="761"/>
                  </a:lnTo>
                  <a:lnTo>
                    <a:pt x="907" y="741"/>
                  </a:lnTo>
                  <a:lnTo>
                    <a:pt x="919" y="720"/>
                  </a:lnTo>
                  <a:lnTo>
                    <a:pt x="930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8"/>
                  </a:lnTo>
                  <a:lnTo>
                    <a:pt x="978" y="512"/>
                  </a:lnTo>
                  <a:lnTo>
                    <a:pt x="978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19" name="Freeform 25"/>
            <p:cNvSpPr>
              <a:spLocks/>
            </p:cNvSpPr>
            <p:nvPr/>
          </p:nvSpPr>
          <p:spPr bwMode="auto">
            <a:xfrm>
              <a:off x="3219" y="1451"/>
              <a:ext cx="489" cy="489"/>
            </a:xfrm>
            <a:custGeom>
              <a:avLst/>
              <a:gdLst>
                <a:gd name="T0" fmla="*/ 8 w 978"/>
                <a:gd name="T1" fmla="*/ 4 h 977"/>
                <a:gd name="T2" fmla="*/ 8 w 978"/>
                <a:gd name="T3" fmla="*/ 3 h 977"/>
                <a:gd name="T4" fmla="*/ 8 w 978"/>
                <a:gd name="T5" fmla="*/ 3 h 977"/>
                <a:gd name="T6" fmla="*/ 8 w 978"/>
                <a:gd name="T7" fmla="*/ 2 h 977"/>
                <a:gd name="T8" fmla="*/ 7 w 978"/>
                <a:gd name="T9" fmla="*/ 2 h 977"/>
                <a:gd name="T10" fmla="*/ 7 w 978"/>
                <a:gd name="T11" fmla="*/ 1 h 977"/>
                <a:gd name="T12" fmla="*/ 6 w 978"/>
                <a:gd name="T13" fmla="*/ 1 h 977"/>
                <a:gd name="T14" fmla="*/ 6 w 978"/>
                <a:gd name="T15" fmla="*/ 1 h 977"/>
                <a:gd name="T16" fmla="*/ 5 w 978"/>
                <a:gd name="T17" fmla="*/ 1 h 977"/>
                <a:gd name="T18" fmla="*/ 5 w 978"/>
                <a:gd name="T19" fmla="*/ 1 h 977"/>
                <a:gd name="T20" fmla="*/ 4 w 978"/>
                <a:gd name="T21" fmla="*/ 0 h 977"/>
                <a:gd name="T22" fmla="*/ 4 w 978"/>
                <a:gd name="T23" fmla="*/ 1 h 977"/>
                <a:gd name="T24" fmla="*/ 3 w 978"/>
                <a:gd name="T25" fmla="*/ 1 h 977"/>
                <a:gd name="T26" fmla="*/ 3 w 978"/>
                <a:gd name="T27" fmla="*/ 1 h 977"/>
                <a:gd name="T28" fmla="*/ 2 w 978"/>
                <a:gd name="T29" fmla="*/ 1 h 977"/>
                <a:gd name="T30" fmla="*/ 2 w 978"/>
                <a:gd name="T31" fmla="*/ 1 h 977"/>
                <a:gd name="T32" fmla="*/ 1 w 978"/>
                <a:gd name="T33" fmla="*/ 2 h 977"/>
                <a:gd name="T34" fmla="*/ 1 w 978"/>
                <a:gd name="T35" fmla="*/ 2 h 977"/>
                <a:gd name="T36" fmla="*/ 1 w 978"/>
                <a:gd name="T37" fmla="*/ 3 h 977"/>
                <a:gd name="T38" fmla="*/ 1 w 978"/>
                <a:gd name="T39" fmla="*/ 3 h 977"/>
                <a:gd name="T40" fmla="*/ 1 w 978"/>
                <a:gd name="T41" fmla="*/ 4 h 977"/>
                <a:gd name="T42" fmla="*/ 0 w 978"/>
                <a:gd name="T43" fmla="*/ 4 h 977"/>
                <a:gd name="T44" fmla="*/ 1 w 978"/>
                <a:gd name="T45" fmla="*/ 5 h 977"/>
                <a:gd name="T46" fmla="*/ 1 w 978"/>
                <a:gd name="T47" fmla="*/ 6 h 977"/>
                <a:gd name="T48" fmla="*/ 1 w 978"/>
                <a:gd name="T49" fmla="*/ 6 h 977"/>
                <a:gd name="T50" fmla="*/ 1 w 978"/>
                <a:gd name="T51" fmla="*/ 7 h 977"/>
                <a:gd name="T52" fmla="*/ 2 w 978"/>
                <a:gd name="T53" fmla="*/ 7 h 977"/>
                <a:gd name="T54" fmla="*/ 2 w 978"/>
                <a:gd name="T55" fmla="*/ 7 h 977"/>
                <a:gd name="T56" fmla="*/ 2 w 978"/>
                <a:gd name="T57" fmla="*/ 8 h 977"/>
                <a:gd name="T58" fmla="*/ 3 w 978"/>
                <a:gd name="T59" fmla="*/ 8 h 977"/>
                <a:gd name="T60" fmla="*/ 4 w 978"/>
                <a:gd name="T61" fmla="*/ 8 h 977"/>
                <a:gd name="T62" fmla="*/ 4 w 978"/>
                <a:gd name="T63" fmla="*/ 8 h 977"/>
                <a:gd name="T64" fmla="*/ 5 w 978"/>
                <a:gd name="T65" fmla="*/ 8 h 977"/>
                <a:gd name="T66" fmla="*/ 5 w 978"/>
                <a:gd name="T67" fmla="*/ 8 h 977"/>
                <a:gd name="T68" fmla="*/ 6 w 978"/>
                <a:gd name="T69" fmla="*/ 8 h 977"/>
                <a:gd name="T70" fmla="*/ 6 w 978"/>
                <a:gd name="T71" fmla="*/ 8 h 977"/>
                <a:gd name="T72" fmla="*/ 7 w 978"/>
                <a:gd name="T73" fmla="*/ 7 h 977"/>
                <a:gd name="T74" fmla="*/ 7 w 978"/>
                <a:gd name="T75" fmla="*/ 7 h 977"/>
                <a:gd name="T76" fmla="*/ 7 w 978"/>
                <a:gd name="T77" fmla="*/ 6 h 977"/>
                <a:gd name="T78" fmla="*/ 8 w 978"/>
                <a:gd name="T79" fmla="*/ 6 h 977"/>
                <a:gd name="T80" fmla="*/ 8 w 978"/>
                <a:gd name="T81" fmla="*/ 5 h 977"/>
                <a:gd name="T82" fmla="*/ 8 w 978"/>
                <a:gd name="T83" fmla="*/ 5 h 977"/>
                <a:gd name="T84" fmla="*/ 8 w 978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8"/>
                <a:gd name="T130" fmla="*/ 0 h 977"/>
                <a:gd name="T131" fmla="*/ 978 w 978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8" h="977">
                  <a:moveTo>
                    <a:pt x="978" y="487"/>
                  </a:moveTo>
                  <a:lnTo>
                    <a:pt x="978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8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30" y="275"/>
                  </a:lnTo>
                  <a:lnTo>
                    <a:pt x="919" y="255"/>
                  </a:lnTo>
                  <a:lnTo>
                    <a:pt x="907" y="233"/>
                  </a:lnTo>
                  <a:lnTo>
                    <a:pt x="894" y="215"/>
                  </a:lnTo>
                  <a:lnTo>
                    <a:pt x="881" y="195"/>
                  </a:lnTo>
                  <a:lnTo>
                    <a:pt x="867" y="177"/>
                  </a:lnTo>
                  <a:lnTo>
                    <a:pt x="851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800" y="110"/>
                  </a:lnTo>
                  <a:lnTo>
                    <a:pt x="782" y="96"/>
                  </a:lnTo>
                  <a:lnTo>
                    <a:pt x="762" y="83"/>
                  </a:lnTo>
                  <a:lnTo>
                    <a:pt x="742" y="70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9" y="36"/>
                  </a:lnTo>
                  <a:lnTo>
                    <a:pt x="657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8" y="9"/>
                  </a:lnTo>
                  <a:lnTo>
                    <a:pt x="563" y="4"/>
                  </a:lnTo>
                  <a:lnTo>
                    <a:pt x="539" y="1"/>
                  </a:lnTo>
                  <a:lnTo>
                    <a:pt x="514" y="0"/>
                  </a:lnTo>
                  <a:lnTo>
                    <a:pt x="489" y="0"/>
                  </a:lnTo>
                  <a:lnTo>
                    <a:pt x="463" y="0"/>
                  </a:lnTo>
                  <a:lnTo>
                    <a:pt x="439" y="1"/>
                  </a:lnTo>
                  <a:lnTo>
                    <a:pt x="414" y="4"/>
                  </a:lnTo>
                  <a:lnTo>
                    <a:pt x="391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9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70"/>
                  </a:lnTo>
                  <a:lnTo>
                    <a:pt x="215" y="83"/>
                  </a:lnTo>
                  <a:lnTo>
                    <a:pt x="197" y="96"/>
                  </a:lnTo>
                  <a:lnTo>
                    <a:pt x="178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8" y="160"/>
                  </a:lnTo>
                  <a:lnTo>
                    <a:pt x="112" y="177"/>
                  </a:lnTo>
                  <a:lnTo>
                    <a:pt x="97" y="195"/>
                  </a:lnTo>
                  <a:lnTo>
                    <a:pt x="83" y="215"/>
                  </a:lnTo>
                  <a:lnTo>
                    <a:pt x="71" y="233"/>
                  </a:lnTo>
                  <a:lnTo>
                    <a:pt x="58" y="255"/>
                  </a:lnTo>
                  <a:lnTo>
                    <a:pt x="48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6" y="414"/>
                  </a:lnTo>
                  <a:lnTo>
                    <a:pt x="3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3" y="538"/>
                  </a:lnTo>
                  <a:lnTo>
                    <a:pt x="6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8" y="700"/>
                  </a:lnTo>
                  <a:lnTo>
                    <a:pt x="58" y="720"/>
                  </a:lnTo>
                  <a:lnTo>
                    <a:pt x="71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2" y="798"/>
                  </a:lnTo>
                  <a:lnTo>
                    <a:pt x="128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8" y="864"/>
                  </a:lnTo>
                  <a:lnTo>
                    <a:pt x="197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9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91" y="966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3" y="975"/>
                  </a:lnTo>
                  <a:lnTo>
                    <a:pt x="489" y="977"/>
                  </a:lnTo>
                  <a:lnTo>
                    <a:pt x="514" y="975"/>
                  </a:lnTo>
                  <a:lnTo>
                    <a:pt x="539" y="974"/>
                  </a:lnTo>
                  <a:lnTo>
                    <a:pt x="563" y="971"/>
                  </a:lnTo>
                  <a:lnTo>
                    <a:pt x="588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7" y="946"/>
                  </a:lnTo>
                  <a:lnTo>
                    <a:pt x="679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2" y="878"/>
                  </a:lnTo>
                  <a:lnTo>
                    <a:pt x="800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1" y="817"/>
                  </a:lnTo>
                  <a:lnTo>
                    <a:pt x="867" y="798"/>
                  </a:lnTo>
                  <a:lnTo>
                    <a:pt x="881" y="780"/>
                  </a:lnTo>
                  <a:lnTo>
                    <a:pt x="894" y="761"/>
                  </a:lnTo>
                  <a:lnTo>
                    <a:pt x="907" y="741"/>
                  </a:lnTo>
                  <a:lnTo>
                    <a:pt x="919" y="720"/>
                  </a:lnTo>
                  <a:lnTo>
                    <a:pt x="930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8" y="586"/>
                  </a:lnTo>
                  <a:lnTo>
                    <a:pt x="971" y="561"/>
                  </a:lnTo>
                  <a:lnTo>
                    <a:pt x="974" y="538"/>
                  </a:lnTo>
                  <a:lnTo>
                    <a:pt x="978" y="512"/>
                  </a:lnTo>
                  <a:lnTo>
                    <a:pt x="978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0" name="Rectangle 26"/>
            <p:cNvSpPr>
              <a:spLocks noChangeArrowheads="1"/>
            </p:cNvSpPr>
            <p:nvPr/>
          </p:nvSpPr>
          <p:spPr bwMode="auto">
            <a:xfrm>
              <a:off x="3340" y="1614"/>
              <a:ext cx="25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21" name="Freeform 27"/>
            <p:cNvSpPr>
              <a:spLocks/>
            </p:cNvSpPr>
            <p:nvPr/>
          </p:nvSpPr>
          <p:spPr bwMode="auto">
            <a:xfrm>
              <a:off x="567" y="1208"/>
              <a:ext cx="836" cy="382"/>
            </a:xfrm>
            <a:custGeom>
              <a:avLst/>
              <a:gdLst>
                <a:gd name="T0" fmla="*/ 11 w 1670"/>
                <a:gd name="T1" fmla="*/ 6 h 764"/>
                <a:gd name="T2" fmla="*/ 12 w 1670"/>
                <a:gd name="T3" fmla="*/ 6 h 764"/>
                <a:gd name="T4" fmla="*/ 12 w 1670"/>
                <a:gd name="T5" fmla="*/ 6 h 764"/>
                <a:gd name="T6" fmla="*/ 13 w 1670"/>
                <a:gd name="T7" fmla="*/ 6 h 764"/>
                <a:gd name="T8" fmla="*/ 13 w 1670"/>
                <a:gd name="T9" fmla="*/ 5 h 764"/>
                <a:gd name="T10" fmla="*/ 13 w 1670"/>
                <a:gd name="T11" fmla="*/ 5 h 764"/>
                <a:gd name="T12" fmla="*/ 13 w 1670"/>
                <a:gd name="T13" fmla="*/ 5 h 764"/>
                <a:gd name="T14" fmla="*/ 13 w 1670"/>
                <a:gd name="T15" fmla="*/ 5 h 764"/>
                <a:gd name="T16" fmla="*/ 14 w 1670"/>
                <a:gd name="T17" fmla="*/ 4 h 764"/>
                <a:gd name="T18" fmla="*/ 14 w 1670"/>
                <a:gd name="T19" fmla="*/ 4 h 764"/>
                <a:gd name="T20" fmla="*/ 13 w 1670"/>
                <a:gd name="T21" fmla="*/ 4 h 764"/>
                <a:gd name="T22" fmla="*/ 13 w 1670"/>
                <a:gd name="T23" fmla="*/ 3 h 764"/>
                <a:gd name="T24" fmla="*/ 13 w 1670"/>
                <a:gd name="T25" fmla="*/ 3 h 764"/>
                <a:gd name="T26" fmla="*/ 13 w 1670"/>
                <a:gd name="T27" fmla="*/ 3 h 764"/>
                <a:gd name="T28" fmla="*/ 13 w 1670"/>
                <a:gd name="T29" fmla="*/ 3 h 764"/>
                <a:gd name="T30" fmla="*/ 12 w 1670"/>
                <a:gd name="T31" fmla="*/ 2 h 764"/>
                <a:gd name="T32" fmla="*/ 12 w 1670"/>
                <a:gd name="T33" fmla="*/ 2 h 764"/>
                <a:gd name="T34" fmla="*/ 11 w 1670"/>
                <a:gd name="T35" fmla="*/ 2 h 764"/>
                <a:gd name="T36" fmla="*/ 10 w 1670"/>
                <a:gd name="T37" fmla="*/ 1 h 764"/>
                <a:gd name="T38" fmla="*/ 10 w 1670"/>
                <a:gd name="T39" fmla="*/ 1 h 764"/>
                <a:gd name="T40" fmla="*/ 9 w 1670"/>
                <a:gd name="T41" fmla="*/ 1 h 764"/>
                <a:gd name="T42" fmla="*/ 8 w 1670"/>
                <a:gd name="T43" fmla="*/ 1 h 764"/>
                <a:gd name="T44" fmla="*/ 7 w 1670"/>
                <a:gd name="T45" fmla="*/ 1 h 764"/>
                <a:gd name="T46" fmla="*/ 7 w 1670"/>
                <a:gd name="T47" fmla="*/ 0 h 764"/>
                <a:gd name="T48" fmla="*/ 6 w 1670"/>
                <a:gd name="T49" fmla="*/ 1 h 764"/>
                <a:gd name="T50" fmla="*/ 6 w 1670"/>
                <a:gd name="T51" fmla="*/ 1 h 764"/>
                <a:gd name="T52" fmla="*/ 5 w 1670"/>
                <a:gd name="T53" fmla="*/ 1 h 764"/>
                <a:gd name="T54" fmla="*/ 4 w 1670"/>
                <a:gd name="T55" fmla="*/ 1 h 764"/>
                <a:gd name="T56" fmla="*/ 4 w 1670"/>
                <a:gd name="T57" fmla="*/ 1 h 764"/>
                <a:gd name="T58" fmla="*/ 3 w 1670"/>
                <a:gd name="T59" fmla="*/ 1 h 764"/>
                <a:gd name="T60" fmla="*/ 3 w 1670"/>
                <a:gd name="T61" fmla="*/ 1 h 764"/>
                <a:gd name="T62" fmla="*/ 3 w 1670"/>
                <a:gd name="T63" fmla="*/ 2 h 764"/>
                <a:gd name="T64" fmla="*/ 2 w 1670"/>
                <a:gd name="T65" fmla="*/ 2 h 764"/>
                <a:gd name="T66" fmla="*/ 2 w 1670"/>
                <a:gd name="T67" fmla="*/ 2 h 764"/>
                <a:gd name="T68" fmla="*/ 2 w 1670"/>
                <a:gd name="T69" fmla="*/ 2 h 764"/>
                <a:gd name="T70" fmla="*/ 1 w 1670"/>
                <a:gd name="T71" fmla="*/ 3 h 764"/>
                <a:gd name="T72" fmla="*/ 1 w 1670"/>
                <a:gd name="T73" fmla="*/ 3 h 764"/>
                <a:gd name="T74" fmla="*/ 1 w 1670"/>
                <a:gd name="T75" fmla="*/ 3 h 764"/>
                <a:gd name="T76" fmla="*/ 1 w 1670"/>
                <a:gd name="T77" fmla="*/ 3 h 764"/>
                <a:gd name="T78" fmla="*/ 1 w 1670"/>
                <a:gd name="T79" fmla="*/ 4 h 764"/>
                <a:gd name="T80" fmla="*/ 1 w 1670"/>
                <a:gd name="T81" fmla="*/ 4 h 764"/>
                <a:gd name="T82" fmla="*/ 1 w 1670"/>
                <a:gd name="T83" fmla="*/ 4 h 764"/>
                <a:gd name="T84" fmla="*/ 0 w 1670"/>
                <a:gd name="T85" fmla="*/ 4 h 764"/>
                <a:gd name="T86" fmla="*/ 1 w 1670"/>
                <a:gd name="T87" fmla="*/ 5 h 764"/>
                <a:gd name="T88" fmla="*/ 1 w 1670"/>
                <a:gd name="T89" fmla="*/ 5 h 764"/>
                <a:gd name="T90" fmla="*/ 1 w 1670"/>
                <a:gd name="T91" fmla="*/ 5 h 764"/>
                <a:gd name="T92" fmla="*/ 1 w 1670"/>
                <a:gd name="T93" fmla="*/ 5 h 764"/>
                <a:gd name="T94" fmla="*/ 1 w 1670"/>
                <a:gd name="T95" fmla="*/ 5 h 764"/>
                <a:gd name="T96" fmla="*/ 1 w 1670"/>
                <a:gd name="T97" fmla="*/ 6 h 764"/>
                <a:gd name="T98" fmla="*/ 1 w 1670"/>
                <a:gd name="T99" fmla="*/ 6 h 764"/>
                <a:gd name="T100" fmla="*/ 1 w 1670"/>
                <a:gd name="T101" fmla="*/ 6 h 764"/>
                <a:gd name="T102" fmla="*/ 2 w 1670"/>
                <a:gd name="T103" fmla="*/ 6 h 764"/>
                <a:gd name="T104" fmla="*/ 2 w 1670"/>
                <a:gd name="T105" fmla="*/ 6 h 764"/>
                <a:gd name="T106" fmla="*/ 2 w 1670"/>
                <a:gd name="T107" fmla="*/ 6 h 764"/>
                <a:gd name="T108" fmla="*/ 3 w 1670"/>
                <a:gd name="T109" fmla="*/ 6 h 76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670"/>
                <a:gd name="T166" fmla="*/ 0 h 764"/>
                <a:gd name="T167" fmla="*/ 1670 w 1670"/>
                <a:gd name="T168" fmla="*/ 764 h 76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670" h="764">
                  <a:moveTo>
                    <a:pt x="1345" y="764"/>
                  </a:moveTo>
                  <a:lnTo>
                    <a:pt x="1365" y="754"/>
                  </a:lnTo>
                  <a:lnTo>
                    <a:pt x="1387" y="745"/>
                  </a:lnTo>
                  <a:lnTo>
                    <a:pt x="1407" y="736"/>
                  </a:lnTo>
                  <a:lnTo>
                    <a:pt x="1426" y="727"/>
                  </a:lnTo>
                  <a:lnTo>
                    <a:pt x="1444" y="717"/>
                  </a:lnTo>
                  <a:lnTo>
                    <a:pt x="1462" y="707"/>
                  </a:lnTo>
                  <a:lnTo>
                    <a:pt x="1481" y="696"/>
                  </a:lnTo>
                  <a:lnTo>
                    <a:pt x="1498" y="687"/>
                  </a:lnTo>
                  <a:lnTo>
                    <a:pt x="1513" y="676"/>
                  </a:lnTo>
                  <a:lnTo>
                    <a:pt x="1530" y="665"/>
                  </a:lnTo>
                  <a:lnTo>
                    <a:pt x="1544" y="654"/>
                  </a:lnTo>
                  <a:lnTo>
                    <a:pt x="1559" y="643"/>
                  </a:lnTo>
                  <a:lnTo>
                    <a:pt x="1572" y="633"/>
                  </a:lnTo>
                  <a:lnTo>
                    <a:pt x="1586" y="620"/>
                  </a:lnTo>
                  <a:lnTo>
                    <a:pt x="1596" y="610"/>
                  </a:lnTo>
                  <a:lnTo>
                    <a:pt x="1609" y="597"/>
                  </a:lnTo>
                  <a:lnTo>
                    <a:pt x="1618" y="587"/>
                  </a:lnTo>
                  <a:lnTo>
                    <a:pt x="1627" y="574"/>
                  </a:lnTo>
                  <a:lnTo>
                    <a:pt x="1636" y="562"/>
                  </a:lnTo>
                  <a:lnTo>
                    <a:pt x="1644" y="550"/>
                  </a:lnTo>
                  <a:lnTo>
                    <a:pt x="1650" y="537"/>
                  </a:lnTo>
                  <a:lnTo>
                    <a:pt x="1656" y="525"/>
                  </a:lnTo>
                  <a:lnTo>
                    <a:pt x="1661" y="513"/>
                  </a:lnTo>
                  <a:lnTo>
                    <a:pt x="1666" y="500"/>
                  </a:lnTo>
                  <a:lnTo>
                    <a:pt x="1667" y="487"/>
                  </a:lnTo>
                  <a:lnTo>
                    <a:pt x="1670" y="474"/>
                  </a:lnTo>
                  <a:lnTo>
                    <a:pt x="1670" y="462"/>
                  </a:lnTo>
                  <a:lnTo>
                    <a:pt x="1670" y="448"/>
                  </a:lnTo>
                  <a:lnTo>
                    <a:pt x="1669" y="434"/>
                  </a:lnTo>
                  <a:lnTo>
                    <a:pt x="1666" y="422"/>
                  </a:lnTo>
                  <a:lnTo>
                    <a:pt x="1663" y="408"/>
                  </a:lnTo>
                  <a:lnTo>
                    <a:pt x="1658" y="394"/>
                  </a:lnTo>
                  <a:lnTo>
                    <a:pt x="1653" y="386"/>
                  </a:lnTo>
                  <a:lnTo>
                    <a:pt x="1649" y="377"/>
                  </a:lnTo>
                  <a:lnTo>
                    <a:pt x="1644" y="370"/>
                  </a:lnTo>
                  <a:lnTo>
                    <a:pt x="1640" y="360"/>
                  </a:lnTo>
                  <a:lnTo>
                    <a:pt x="1635" y="353"/>
                  </a:lnTo>
                  <a:lnTo>
                    <a:pt x="1629" y="343"/>
                  </a:lnTo>
                  <a:lnTo>
                    <a:pt x="1623" y="336"/>
                  </a:lnTo>
                  <a:lnTo>
                    <a:pt x="1615" y="326"/>
                  </a:lnTo>
                  <a:lnTo>
                    <a:pt x="1609" y="319"/>
                  </a:lnTo>
                  <a:lnTo>
                    <a:pt x="1601" y="310"/>
                  </a:lnTo>
                  <a:lnTo>
                    <a:pt x="1584" y="293"/>
                  </a:lnTo>
                  <a:lnTo>
                    <a:pt x="1567" y="276"/>
                  </a:lnTo>
                  <a:lnTo>
                    <a:pt x="1547" y="259"/>
                  </a:lnTo>
                  <a:lnTo>
                    <a:pt x="1527" y="242"/>
                  </a:lnTo>
                  <a:lnTo>
                    <a:pt x="1506" y="226"/>
                  </a:lnTo>
                  <a:lnTo>
                    <a:pt x="1482" y="209"/>
                  </a:lnTo>
                  <a:lnTo>
                    <a:pt x="1458" y="194"/>
                  </a:lnTo>
                  <a:lnTo>
                    <a:pt x="1433" y="179"/>
                  </a:lnTo>
                  <a:lnTo>
                    <a:pt x="1407" y="163"/>
                  </a:lnTo>
                  <a:lnTo>
                    <a:pt x="1379" y="149"/>
                  </a:lnTo>
                  <a:lnTo>
                    <a:pt x="1352" y="136"/>
                  </a:lnTo>
                  <a:lnTo>
                    <a:pt x="1324" y="122"/>
                  </a:lnTo>
                  <a:lnTo>
                    <a:pt x="1295" y="108"/>
                  </a:lnTo>
                  <a:lnTo>
                    <a:pt x="1264" y="96"/>
                  </a:lnTo>
                  <a:lnTo>
                    <a:pt x="1233" y="83"/>
                  </a:lnTo>
                  <a:lnTo>
                    <a:pt x="1202" y="72"/>
                  </a:lnTo>
                  <a:lnTo>
                    <a:pt x="1171" y="62"/>
                  </a:lnTo>
                  <a:lnTo>
                    <a:pt x="1139" y="51"/>
                  </a:lnTo>
                  <a:lnTo>
                    <a:pt x="1107" y="42"/>
                  </a:lnTo>
                  <a:lnTo>
                    <a:pt x="1074" y="34"/>
                  </a:lnTo>
                  <a:lnTo>
                    <a:pt x="1042" y="26"/>
                  </a:lnTo>
                  <a:lnTo>
                    <a:pt x="1010" y="20"/>
                  </a:lnTo>
                  <a:lnTo>
                    <a:pt x="977" y="14"/>
                  </a:lnTo>
                  <a:lnTo>
                    <a:pt x="945" y="9"/>
                  </a:lnTo>
                  <a:lnTo>
                    <a:pt x="913" y="5"/>
                  </a:lnTo>
                  <a:lnTo>
                    <a:pt x="880" y="2"/>
                  </a:lnTo>
                  <a:lnTo>
                    <a:pt x="848" y="0"/>
                  </a:lnTo>
                  <a:lnTo>
                    <a:pt x="824" y="0"/>
                  </a:lnTo>
                  <a:lnTo>
                    <a:pt x="797" y="0"/>
                  </a:lnTo>
                  <a:lnTo>
                    <a:pt x="771" y="0"/>
                  </a:lnTo>
                  <a:lnTo>
                    <a:pt x="745" y="2"/>
                  </a:lnTo>
                  <a:lnTo>
                    <a:pt x="720" y="3"/>
                  </a:lnTo>
                  <a:lnTo>
                    <a:pt x="696" y="6"/>
                  </a:lnTo>
                  <a:lnTo>
                    <a:pt x="671" y="9"/>
                  </a:lnTo>
                  <a:lnTo>
                    <a:pt x="646" y="14"/>
                  </a:lnTo>
                  <a:lnTo>
                    <a:pt x="623" y="19"/>
                  </a:lnTo>
                  <a:lnTo>
                    <a:pt x="599" y="23"/>
                  </a:lnTo>
                  <a:lnTo>
                    <a:pt x="576" y="29"/>
                  </a:lnTo>
                  <a:lnTo>
                    <a:pt x="553" y="36"/>
                  </a:lnTo>
                  <a:lnTo>
                    <a:pt x="529" y="42"/>
                  </a:lnTo>
                  <a:lnTo>
                    <a:pt x="508" y="49"/>
                  </a:lnTo>
                  <a:lnTo>
                    <a:pt x="486" y="56"/>
                  </a:lnTo>
                  <a:lnTo>
                    <a:pt x="465" y="63"/>
                  </a:lnTo>
                  <a:lnTo>
                    <a:pt x="443" y="72"/>
                  </a:lnTo>
                  <a:lnTo>
                    <a:pt x="423" y="80"/>
                  </a:lnTo>
                  <a:lnTo>
                    <a:pt x="402" y="89"/>
                  </a:lnTo>
                  <a:lnTo>
                    <a:pt x="382" y="99"/>
                  </a:lnTo>
                  <a:lnTo>
                    <a:pt x="363" y="108"/>
                  </a:lnTo>
                  <a:lnTo>
                    <a:pt x="343" y="117"/>
                  </a:lnTo>
                  <a:lnTo>
                    <a:pt x="325" y="128"/>
                  </a:lnTo>
                  <a:lnTo>
                    <a:pt x="308" y="139"/>
                  </a:lnTo>
                  <a:lnTo>
                    <a:pt x="289" y="148"/>
                  </a:lnTo>
                  <a:lnTo>
                    <a:pt x="272" y="159"/>
                  </a:lnTo>
                  <a:lnTo>
                    <a:pt x="255" y="169"/>
                  </a:lnTo>
                  <a:lnTo>
                    <a:pt x="240" y="180"/>
                  </a:lnTo>
                  <a:lnTo>
                    <a:pt x="223" y="191"/>
                  </a:lnTo>
                  <a:lnTo>
                    <a:pt x="209" y="202"/>
                  </a:lnTo>
                  <a:lnTo>
                    <a:pt x="194" y="213"/>
                  </a:lnTo>
                  <a:lnTo>
                    <a:pt x="180" y="225"/>
                  </a:lnTo>
                  <a:lnTo>
                    <a:pt x="166" y="234"/>
                  </a:lnTo>
                  <a:lnTo>
                    <a:pt x="154" y="245"/>
                  </a:lnTo>
                  <a:lnTo>
                    <a:pt x="141" y="256"/>
                  </a:lnTo>
                  <a:lnTo>
                    <a:pt x="131" y="266"/>
                  </a:lnTo>
                  <a:lnTo>
                    <a:pt x="120" y="277"/>
                  </a:lnTo>
                  <a:lnTo>
                    <a:pt x="109" y="288"/>
                  </a:lnTo>
                  <a:lnTo>
                    <a:pt x="98" y="299"/>
                  </a:lnTo>
                  <a:lnTo>
                    <a:pt x="89" y="310"/>
                  </a:lnTo>
                  <a:lnTo>
                    <a:pt x="80" y="319"/>
                  </a:lnTo>
                  <a:lnTo>
                    <a:pt x="71" y="330"/>
                  </a:lnTo>
                  <a:lnTo>
                    <a:pt x="63" y="340"/>
                  </a:lnTo>
                  <a:lnTo>
                    <a:pt x="55" y="351"/>
                  </a:lnTo>
                  <a:lnTo>
                    <a:pt x="49" y="362"/>
                  </a:lnTo>
                  <a:lnTo>
                    <a:pt x="41" y="371"/>
                  </a:lnTo>
                  <a:lnTo>
                    <a:pt x="35" y="382"/>
                  </a:lnTo>
                  <a:lnTo>
                    <a:pt x="31" y="393"/>
                  </a:lnTo>
                  <a:lnTo>
                    <a:pt x="24" y="402"/>
                  </a:lnTo>
                  <a:lnTo>
                    <a:pt x="20" y="413"/>
                  </a:lnTo>
                  <a:lnTo>
                    <a:pt x="15" y="422"/>
                  </a:lnTo>
                  <a:lnTo>
                    <a:pt x="12" y="433"/>
                  </a:lnTo>
                  <a:lnTo>
                    <a:pt x="9" y="442"/>
                  </a:lnTo>
                  <a:lnTo>
                    <a:pt x="6" y="453"/>
                  </a:lnTo>
                  <a:lnTo>
                    <a:pt x="4" y="462"/>
                  </a:lnTo>
                  <a:lnTo>
                    <a:pt x="1" y="471"/>
                  </a:lnTo>
                  <a:lnTo>
                    <a:pt x="1" y="480"/>
                  </a:lnTo>
                  <a:lnTo>
                    <a:pt x="0" y="491"/>
                  </a:lnTo>
                  <a:lnTo>
                    <a:pt x="0" y="500"/>
                  </a:lnTo>
                  <a:lnTo>
                    <a:pt x="0" y="510"/>
                  </a:lnTo>
                  <a:lnTo>
                    <a:pt x="0" y="519"/>
                  </a:lnTo>
                  <a:lnTo>
                    <a:pt x="1" y="528"/>
                  </a:lnTo>
                  <a:lnTo>
                    <a:pt x="3" y="537"/>
                  </a:lnTo>
                  <a:lnTo>
                    <a:pt x="4" y="545"/>
                  </a:lnTo>
                  <a:lnTo>
                    <a:pt x="6" y="554"/>
                  </a:lnTo>
                  <a:lnTo>
                    <a:pt x="9" y="563"/>
                  </a:lnTo>
                  <a:lnTo>
                    <a:pt x="12" y="571"/>
                  </a:lnTo>
                  <a:lnTo>
                    <a:pt x="17" y="580"/>
                  </a:lnTo>
                  <a:lnTo>
                    <a:pt x="20" y="588"/>
                  </a:lnTo>
                  <a:lnTo>
                    <a:pt x="24" y="597"/>
                  </a:lnTo>
                  <a:lnTo>
                    <a:pt x="31" y="605"/>
                  </a:lnTo>
                  <a:lnTo>
                    <a:pt x="35" y="613"/>
                  </a:lnTo>
                  <a:lnTo>
                    <a:pt x="41" y="620"/>
                  </a:lnTo>
                  <a:lnTo>
                    <a:pt x="48" y="628"/>
                  </a:lnTo>
                  <a:lnTo>
                    <a:pt x="55" y="636"/>
                  </a:lnTo>
                  <a:lnTo>
                    <a:pt x="61" y="643"/>
                  </a:lnTo>
                  <a:lnTo>
                    <a:pt x="69" y="651"/>
                  </a:lnTo>
                  <a:lnTo>
                    <a:pt x="77" y="657"/>
                  </a:lnTo>
                  <a:lnTo>
                    <a:pt x="86" y="665"/>
                  </a:lnTo>
                  <a:lnTo>
                    <a:pt x="95" y="671"/>
                  </a:lnTo>
                  <a:lnTo>
                    <a:pt x="104" y="679"/>
                  </a:lnTo>
                  <a:lnTo>
                    <a:pt x="114" y="685"/>
                  </a:lnTo>
                  <a:lnTo>
                    <a:pt x="125" y="691"/>
                  </a:lnTo>
                  <a:lnTo>
                    <a:pt x="135" y="697"/>
                  </a:lnTo>
                  <a:lnTo>
                    <a:pt x="146" y="704"/>
                  </a:lnTo>
                  <a:lnTo>
                    <a:pt x="157" y="710"/>
                  </a:lnTo>
                  <a:lnTo>
                    <a:pt x="169" y="716"/>
                  </a:lnTo>
                  <a:lnTo>
                    <a:pt x="181" y="720"/>
                  </a:lnTo>
                  <a:lnTo>
                    <a:pt x="194" y="727"/>
                  </a:lnTo>
                  <a:lnTo>
                    <a:pt x="208" y="731"/>
                  </a:lnTo>
                  <a:lnTo>
                    <a:pt x="222" y="736"/>
                  </a:lnTo>
                  <a:lnTo>
                    <a:pt x="235" y="740"/>
                  </a:lnTo>
                  <a:lnTo>
                    <a:pt x="249" y="745"/>
                  </a:lnTo>
                  <a:lnTo>
                    <a:pt x="265" y="750"/>
                  </a:lnTo>
                  <a:lnTo>
                    <a:pt x="280" y="754"/>
                  </a:lnTo>
                  <a:lnTo>
                    <a:pt x="295" y="757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2" name="Freeform 28"/>
            <p:cNvSpPr>
              <a:spLocks/>
            </p:cNvSpPr>
            <p:nvPr/>
          </p:nvSpPr>
          <p:spPr bwMode="auto">
            <a:xfrm>
              <a:off x="703" y="1557"/>
              <a:ext cx="91" cy="57"/>
            </a:xfrm>
            <a:custGeom>
              <a:avLst/>
              <a:gdLst>
                <a:gd name="T0" fmla="*/ 0 w 183"/>
                <a:gd name="T1" fmla="*/ 0 h 116"/>
                <a:gd name="T2" fmla="*/ 1 w 183"/>
                <a:gd name="T3" fmla="*/ 0 h 116"/>
                <a:gd name="T4" fmla="*/ 0 w 183"/>
                <a:gd name="T5" fmla="*/ 0 h 116"/>
                <a:gd name="T6" fmla="*/ 0 w 183"/>
                <a:gd name="T7" fmla="*/ 0 h 1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3"/>
                <a:gd name="T13" fmla="*/ 0 h 116"/>
                <a:gd name="T14" fmla="*/ 183 w 183"/>
                <a:gd name="T15" fmla="*/ 116 h 1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3" h="116">
                  <a:moveTo>
                    <a:pt x="18" y="0"/>
                  </a:moveTo>
                  <a:lnTo>
                    <a:pt x="183" y="87"/>
                  </a:lnTo>
                  <a:lnTo>
                    <a:pt x="0" y="116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3" name="Line 29"/>
            <p:cNvSpPr>
              <a:spLocks noChangeShapeType="1"/>
            </p:cNvSpPr>
            <p:nvPr/>
          </p:nvSpPr>
          <p:spPr bwMode="auto">
            <a:xfrm>
              <a:off x="816" y="1062"/>
              <a:ext cx="28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4" name="Rectangle 30"/>
            <p:cNvSpPr>
              <a:spLocks noChangeArrowheads="1"/>
            </p:cNvSpPr>
            <p:nvPr/>
          </p:nvSpPr>
          <p:spPr bwMode="auto">
            <a:xfrm>
              <a:off x="811" y="1076"/>
              <a:ext cx="3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4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25" name="Line 31"/>
            <p:cNvSpPr>
              <a:spLocks noChangeShapeType="1"/>
            </p:cNvSpPr>
            <p:nvPr/>
          </p:nvSpPr>
          <p:spPr bwMode="auto">
            <a:xfrm>
              <a:off x="3708" y="1686"/>
              <a:ext cx="65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6" name="Freeform 32"/>
            <p:cNvSpPr>
              <a:spLocks/>
            </p:cNvSpPr>
            <p:nvPr/>
          </p:nvSpPr>
          <p:spPr bwMode="auto">
            <a:xfrm>
              <a:off x="4354" y="1657"/>
              <a:ext cx="88" cy="58"/>
            </a:xfrm>
            <a:custGeom>
              <a:avLst/>
              <a:gdLst>
                <a:gd name="T0" fmla="*/ 0 w 176"/>
                <a:gd name="T1" fmla="*/ 0 h 117"/>
                <a:gd name="T2" fmla="*/ 2 w 176"/>
                <a:gd name="T3" fmla="*/ 0 h 117"/>
                <a:gd name="T4" fmla="*/ 0 w 176"/>
                <a:gd name="T5" fmla="*/ 0 h 117"/>
                <a:gd name="T6" fmla="*/ 0 w 176"/>
                <a:gd name="T7" fmla="*/ 0 h 1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117"/>
                <a:gd name="T14" fmla="*/ 176 w 176"/>
                <a:gd name="T15" fmla="*/ 117 h 1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117">
                  <a:moveTo>
                    <a:pt x="0" y="0"/>
                  </a:moveTo>
                  <a:lnTo>
                    <a:pt x="176" y="59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7" name="Freeform 33"/>
            <p:cNvSpPr>
              <a:spLocks/>
            </p:cNvSpPr>
            <p:nvPr/>
          </p:nvSpPr>
          <p:spPr bwMode="auto">
            <a:xfrm>
              <a:off x="4442" y="1451"/>
              <a:ext cx="489" cy="489"/>
            </a:xfrm>
            <a:custGeom>
              <a:avLst/>
              <a:gdLst>
                <a:gd name="T0" fmla="*/ 8 w 977"/>
                <a:gd name="T1" fmla="*/ 4 h 977"/>
                <a:gd name="T2" fmla="*/ 8 w 977"/>
                <a:gd name="T3" fmla="*/ 3 h 977"/>
                <a:gd name="T4" fmla="*/ 8 w 977"/>
                <a:gd name="T5" fmla="*/ 3 h 977"/>
                <a:gd name="T6" fmla="*/ 8 w 977"/>
                <a:gd name="T7" fmla="*/ 2 h 977"/>
                <a:gd name="T8" fmla="*/ 7 w 977"/>
                <a:gd name="T9" fmla="*/ 2 h 977"/>
                <a:gd name="T10" fmla="*/ 7 w 977"/>
                <a:gd name="T11" fmla="*/ 1 h 977"/>
                <a:gd name="T12" fmla="*/ 6 w 977"/>
                <a:gd name="T13" fmla="*/ 1 h 977"/>
                <a:gd name="T14" fmla="*/ 6 w 977"/>
                <a:gd name="T15" fmla="*/ 1 h 977"/>
                <a:gd name="T16" fmla="*/ 5 w 977"/>
                <a:gd name="T17" fmla="*/ 1 h 977"/>
                <a:gd name="T18" fmla="*/ 5 w 977"/>
                <a:gd name="T19" fmla="*/ 1 h 977"/>
                <a:gd name="T20" fmla="*/ 4 w 977"/>
                <a:gd name="T21" fmla="*/ 0 h 977"/>
                <a:gd name="T22" fmla="*/ 4 w 977"/>
                <a:gd name="T23" fmla="*/ 1 h 977"/>
                <a:gd name="T24" fmla="*/ 3 w 977"/>
                <a:gd name="T25" fmla="*/ 1 h 977"/>
                <a:gd name="T26" fmla="*/ 3 w 977"/>
                <a:gd name="T27" fmla="*/ 1 h 977"/>
                <a:gd name="T28" fmla="*/ 2 w 977"/>
                <a:gd name="T29" fmla="*/ 1 h 977"/>
                <a:gd name="T30" fmla="*/ 2 w 977"/>
                <a:gd name="T31" fmla="*/ 1 h 977"/>
                <a:gd name="T32" fmla="*/ 1 w 977"/>
                <a:gd name="T33" fmla="*/ 2 h 977"/>
                <a:gd name="T34" fmla="*/ 1 w 977"/>
                <a:gd name="T35" fmla="*/ 2 h 977"/>
                <a:gd name="T36" fmla="*/ 1 w 977"/>
                <a:gd name="T37" fmla="*/ 3 h 977"/>
                <a:gd name="T38" fmla="*/ 1 w 977"/>
                <a:gd name="T39" fmla="*/ 3 h 977"/>
                <a:gd name="T40" fmla="*/ 1 w 977"/>
                <a:gd name="T41" fmla="*/ 4 h 977"/>
                <a:gd name="T42" fmla="*/ 0 w 977"/>
                <a:gd name="T43" fmla="*/ 4 h 977"/>
                <a:gd name="T44" fmla="*/ 1 w 977"/>
                <a:gd name="T45" fmla="*/ 5 h 977"/>
                <a:gd name="T46" fmla="*/ 1 w 977"/>
                <a:gd name="T47" fmla="*/ 6 h 977"/>
                <a:gd name="T48" fmla="*/ 1 w 977"/>
                <a:gd name="T49" fmla="*/ 6 h 977"/>
                <a:gd name="T50" fmla="*/ 1 w 977"/>
                <a:gd name="T51" fmla="*/ 7 h 977"/>
                <a:gd name="T52" fmla="*/ 2 w 977"/>
                <a:gd name="T53" fmla="*/ 7 h 977"/>
                <a:gd name="T54" fmla="*/ 2 w 977"/>
                <a:gd name="T55" fmla="*/ 7 h 977"/>
                <a:gd name="T56" fmla="*/ 2 w 977"/>
                <a:gd name="T57" fmla="*/ 8 h 977"/>
                <a:gd name="T58" fmla="*/ 3 w 977"/>
                <a:gd name="T59" fmla="*/ 8 h 977"/>
                <a:gd name="T60" fmla="*/ 4 w 977"/>
                <a:gd name="T61" fmla="*/ 8 h 977"/>
                <a:gd name="T62" fmla="*/ 4 w 977"/>
                <a:gd name="T63" fmla="*/ 8 h 977"/>
                <a:gd name="T64" fmla="*/ 5 w 977"/>
                <a:gd name="T65" fmla="*/ 8 h 977"/>
                <a:gd name="T66" fmla="*/ 5 w 977"/>
                <a:gd name="T67" fmla="*/ 8 h 977"/>
                <a:gd name="T68" fmla="*/ 6 w 977"/>
                <a:gd name="T69" fmla="*/ 8 h 977"/>
                <a:gd name="T70" fmla="*/ 6 w 977"/>
                <a:gd name="T71" fmla="*/ 8 h 977"/>
                <a:gd name="T72" fmla="*/ 7 w 977"/>
                <a:gd name="T73" fmla="*/ 7 h 977"/>
                <a:gd name="T74" fmla="*/ 7 w 977"/>
                <a:gd name="T75" fmla="*/ 7 h 977"/>
                <a:gd name="T76" fmla="*/ 7 w 977"/>
                <a:gd name="T77" fmla="*/ 6 h 977"/>
                <a:gd name="T78" fmla="*/ 8 w 977"/>
                <a:gd name="T79" fmla="*/ 6 h 977"/>
                <a:gd name="T80" fmla="*/ 8 w 977"/>
                <a:gd name="T81" fmla="*/ 5 h 977"/>
                <a:gd name="T82" fmla="*/ 8 w 977"/>
                <a:gd name="T83" fmla="*/ 5 h 977"/>
                <a:gd name="T84" fmla="*/ 8 w 977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6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7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8" y="275"/>
                  </a:lnTo>
                  <a:lnTo>
                    <a:pt x="917" y="255"/>
                  </a:lnTo>
                  <a:lnTo>
                    <a:pt x="907" y="233"/>
                  </a:lnTo>
                  <a:lnTo>
                    <a:pt x="894" y="215"/>
                  </a:lnTo>
                  <a:lnTo>
                    <a:pt x="880" y="195"/>
                  </a:lnTo>
                  <a:lnTo>
                    <a:pt x="865" y="177"/>
                  </a:lnTo>
                  <a:lnTo>
                    <a:pt x="850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70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6" y="9"/>
                  </a:lnTo>
                  <a:lnTo>
                    <a:pt x="563" y="4"/>
                  </a:lnTo>
                  <a:lnTo>
                    <a:pt x="539" y="1"/>
                  </a:lnTo>
                  <a:lnTo>
                    <a:pt x="514" y="0"/>
                  </a:lnTo>
                  <a:lnTo>
                    <a:pt x="488" y="0"/>
                  </a:lnTo>
                  <a:lnTo>
                    <a:pt x="463" y="0"/>
                  </a:lnTo>
                  <a:lnTo>
                    <a:pt x="439" y="1"/>
                  </a:lnTo>
                  <a:lnTo>
                    <a:pt x="414" y="4"/>
                  </a:lnTo>
                  <a:lnTo>
                    <a:pt x="389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9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70"/>
                  </a:lnTo>
                  <a:lnTo>
                    <a:pt x="215" y="83"/>
                  </a:lnTo>
                  <a:lnTo>
                    <a:pt x="195" y="96"/>
                  </a:lnTo>
                  <a:lnTo>
                    <a:pt x="177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3" y="215"/>
                  </a:lnTo>
                  <a:lnTo>
                    <a:pt x="71" y="233"/>
                  </a:lnTo>
                  <a:lnTo>
                    <a:pt x="58" y="255"/>
                  </a:lnTo>
                  <a:lnTo>
                    <a:pt x="48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4" y="414"/>
                  </a:lnTo>
                  <a:lnTo>
                    <a:pt x="1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1" y="538"/>
                  </a:lnTo>
                  <a:lnTo>
                    <a:pt x="4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8" y="700"/>
                  </a:lnTo>
                  <a:lnTo>
                    <a:pt x="58" y="720"/>
                  </a:lnTo>
                  <a:lnTo>
                    <a:pt x="71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7" y="864"/>
                  </a:lnTo>
                  <a:lnTo>
                    <a:pt x="195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9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89" y="966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3" y="975"/>
                  </a:lnTo>
                  <a:lnTo>
                    <a:pt x="488" y="977"/>
                  </a:lnTo>
                  <a:lnTo>
                    <a:pt x="514" y="975"/>
                  </a:lnTo>
                  <a:lnTo>
                    <a:pt x="539" y="974"/>
                  </a:lnTo>
                  <a:lnTo>
                    <a:pt x="563" y="971"/>
                  </a:lnTo>
                  <a:lnTo>
                    <a:pt x="586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0" y="817"/>
                  </a:lnTo>
                  <a:lnTo>
                    <a:pt x="865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7" y="741"/>
                  </a:lnTo>
                  <a:lnTo>
                    <a:pt x="917" y="720"/>
                  </a:lnTo>
                  <a:lnTo>
                    <a:pt x="928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7" y="586"/>
                  </a:lnTo>
                  <a:lnTo>
                    <a:pt x="971" y="561"/>
                  </a:lnTo>
                  <a:lnTo>
                    <a:pt x="974" y="538"/>
                  </a:lnTo>
                  <a:lnTo>
                    <a:pt x="976" y="512"/>
                  </a:lnTo>
                  <a:lnTo>
                    <a:pt x="977" y="4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8" name="Freeform 34"/>
            <p:cNvSpPr>
              <a:spLocks/>
            </p:cNvSpPr>
            <p:nvPr/>
          </p:nvSpPr>
          <p:spPr bwMode="auto">
            <a:xfrm>
              <a:off x="4442" y="1451"/>
              <a:ext cx="489" cy="489"/>
            </a:xfrm>
            <a:custGeom>
              <a:avLst/>
              <a:gdLst>
                <a:gd name="T0" fmla="*/ 8 w 977"/>
                <a:gd name="T1" fmla="*/ 4 h 977"/>
                <a:gd name="T2" fmla="*/ 8 w 977"/>
                <a:gd name="T3" fmla="*/ 3 h 977"/>
                <a:gd name="T4" fmla="*/ 8 w 977"/>
                <a:gd name="T5" fmla="*/ 3 h 977"/>
                <a:gd name="T6" fmla="*/ 8 w 977"/>
                <a:gd name="T7" fmla="*/ 2 h 977"/>
                <a:gd name="T8" fmla="*/ 7 w 977"/>
                <a:gd name="T9" fmla="*/ 2 h 977"/>
                <a:gd name="T10" fmla="*/ 7 w 977"/>
                <a:gd name="T11" fmla="*/ 1 h 977"/>
                <a:gd name="T12" fmla="*/ 6 w 977"/>
                <a:gd name="T13" fmla="*/ 1 h 977"/>
                <a:gd name="T14" fmla="*/ 6 w 977"/>
                <a:gd name="T15" fmla="*/ 1 h 977"/>
                <a:gd name="T16" fmla="*/ 5 w 977"/>
                <a:gd name="T17" fmla="*/ 1 h 977"/>
                <a:gd name="T18" fmla="*/ 5 w 977"/>
                <a:gd name="T19" fmla="*/ 1 h 977"/>
                <a:gd name="T20" fmla="*/ 4 w 977"/>
                <a:gd name="T21" fmla="*/ 0 h 977"/>
                <a:gd name="T22" fmla="*/ 4 w 977"/>
                <a:gd name="T23" fmla="*/ 1 h 977"/>
                <a:gd name="T24" fmla="*/ 3 w 977"/>
                <a:gd name="T25" fmla="*/ 1 h 977"/>
                <a:gd name="T26" fmla="*/ 3 w 977"/>
                <a:gd name="T27" fmla="*/ 1 h 977"/>
                <a:gd name="T28" fmla="*/ 2 w 977"/>
                <a:gd name="T29" fmla="*/ 1 h 977"/>
                <a:gd name="T30" fmla="*/ 2 w 977"/>
                <a:gd name="T31" fmla="*/ 1 h 977"/>
                <a:gd name="T32" fmla="*/ 1 w 977"/>
                <a:gd name="T33" fmla="*/ 2 h 977"/>
                <a:gd name="T34" fmla="*/ 1 w 977"/>
                <a:gd name="T35" fmla="*/ 2 h 977"/>
                <a:gd name="T36" fmla="*/ 1 w 977"/>
                <a:gd name="T37" fmla="*/ 3 h 977"/>
                <a:gd name="T38" fmla="*/ 1 w 977"/>
                <a:gd name="T39" fmla="*/ 3 h 977"/>
                <a:gd name="T40" fmla="*/ 1 w 977"/>
                <a:gd name="T41" fmla="*/ 4 h 977"/>
                <a:gd name="T42" fmla="*/ 0 w 977"/>
                <a:gd name="T43" fmla="*/ 4 h 977"/>
                <a:gd name="T44" fmla="*/ 1 w 977"/>
                <a:gd name="T45" fmla="*/ 5 h 977"/>
                <a:gd name="T46" fmla="*/ 1 w 977"/>
                <a:gd name="T47" fmla="*/ 6 h 977"/>
                <a:gd name="T48" fmla="*/ 1 w 977"/>
                <a:gd name="T49" fmla="*/ 6 h 977"/>
                <a:gd name="T50" fmla="*/ 1 w 977"/>
                <a:gd name="T51" fmla="*/ 7 h 977"/>
                <a:gd name="T52" fmla="*/ 2 w 977"/>
                <a:gd name="T53" fmla="*/ 7 h 977"/>
                <a:gd name="T54" fmla="*/ 2 w 977"/>
                <a:gd name="T55" fmla="*/ 7 h 977"/>
                <a:gd name="T56" fmla="*/ 2 w 977"/>
                <a:gd name="T57" fmla="*/ 8 h 977"/>
                <a:gd name="T58" fmla="*/ 3 w 977"/>
                <a:gd name="T59" fmla="*/ 8 h 977"/>
                <a:gd name="T60" fmla="*/ 4 w 977"/>
                <a:gd name="T61" fmla="*/ 8 h 977"/>
                <a:gd name="T62" fmla="*/ 4 w 977"/>
                <a:gd name="T63" fmla="*/ 8 h 977"/>
                <a:gd name="T64" fmla="*/ 5 w 977"/>
                <a:gd name="T65" fmla="*/ 8 h 977"/>
                <a:gd name="T66" fmla="*/ 5 w 977"/>
                <a:gd name="T67" fmla="*/ 8 h 977"/>
                <a:gd name="T68" fmla="*/ 6 w 977"/>
                <a:gd name="T69" fmla="*/ 8 h 977"/>
                <a:gd name="T70" fmla="*/ 6 w 977"/>
                <a:gd name="T71" fmla="*/ 8 h 977"/>
                <a:gd name="T72" fmla="*/ 7 w 977"/>
                <a:gd name="T73" fmla="*/ 7 h 977"/>
                <a:gd name="T74" fmla="*/ 7 w 977"/>
                <a:gd name="T75" fmla="*/ 7 h 977"/>
                <a:gd name="T76" fmla="*/ 7 w 977"/>
                <a:gd name="T77" fmla="*/ 6 h 977"/>
                <a:gd name="T78" fmla="*/ 8 w 977"/>
                <a:gd name="T79" fmla="*/ 6 h 977"/>
                <a:gd name="T80" fmla="*/ 8 w 977"/>
                <a:gd name="T81" fmla="*/ 5 h 977"/>
                <a:gd name="T82" fmla="*/ 8 w 977"/>
                <a:gd name="T83" fmla="*/ 5 h 977"/>
                <a:gd name="T84" fmla="*/ 8 w 977"/>
                <a:gd name="T85" fmla="*/ 4 h 97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77"/>
                <a:gd name="T130" fmla="*/ 0 h 977"/>
                <a:gd name="T131" fmla="*/ 977 w 977"/>
                <a:gd name="T132" fmla="*/ 977 h 97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77" h="977">
                  <a:moveTo>
                    <a:pt x="977" y="487"/>
                  </a:moveTo>
                  <a:lnTo>
                    <a:pt x="976" y="463"/>
                  </a:lnTo>
                  <a:lnTo>
                    <a:pt x="974" y="438"/>
                  </a:lnTo>
                  <a:lnTo>
                    <a:pt x="971" y="414"/>
                  </a:lnTo>
                  <a:lnTo>
                    <a:pt x="967" y="389"/>
                  </a:lnTo>
                  <a:lnTo>
                    <a:pt x="962" y="366"/>
                  </a:lnTo>
                  <a:lnTo>
                    <a:pt x="956" y="343"/>
                  </a:lnTo>
                  <a:lnTo>
                    <a:pt x="948" y="320"/>
                  </a:lnTo>
                  <a:lnTo>
                    <a:pt x="939" y="297"/>
                  </a:lnTo>
                  <a:lnTo>
                    <a:pt x="928" y="275"/>
                  </a:lnTo>
                  <a:lnTo>
                    <a:pt x="917" y="255"/>
                  </a:lnTo>
                  <a:lnTo>
                    <a:pt x="907" y="233"/>
                  </a:lnTo>
                  <a:lnTo>
                    <a:pt x="894" y="215"/>
                  </a:lnTo>
                  <a:lnTo>
                    <a:pt x="880" y="195"/>
                  </a:lnTo>
                  <a:lnTo>
                    <a:pt x="865" y="177"/>
                  </a:lnTo>
                  <a:lnTo>
                    <a:pt x="850" y="160"/>
                  </a:lnTo>
                  <a:lnTo>
                    <a:pt x="834" y="143"/>
                  </a:lnTo>
                  <a:lnTo>
                    <a:pt x="817" y="126"/>
                  </a:lnTo>
                  <a:lnTo>
                    <a:pt x="799" y="110"/>
                  </a:lnTo>
                  <a:lnTo>
                    <a:pt x="780" y="96"/>
                  </a:lnTo>
                  <a:lnTo>
                    <a:pt x="762" y="83"/>
                  </a:lnTo>
                  <a:lnTo>
                    <a:pt x="742" y="70"/>
                  </a:lnTo>
                  <a:lnTo>
                    <a:pt x="722" y="58"/>
                  </a:lnTo>
                  <a:lnTo>
                    <a:pt x="700" y="47"/>
                  </a:lnTo>
                  <a:lnTo>
                    <a:pt x="679" y="36"/>
                  </a:lnTo>
                  <a:lnTo>
                    <a:pt x="656" y="29"/>
                  </a:lnTo>
                  <a:lnTo>
                    <a:pt x="634" y="21"/>
                  </a:lnTo>
                  <a:lnTo>
                    <a:pt x="611" y="15"/>
                  </a:lnTo>
                  <a:lnTo>
                    <a:pt x="586" y="9"/>
                  </a:lnTo>
                  <a:lnTo>
                    <a:pt x="563" y="4"/>
                  </a:lnTo>
                  <a:lnTo>
                    <a:pt x="539" y="1"/>
                  </a:lnTo>
                  <a:lnTo>
                    <a:pt x="514" y="0"/>
                  </a:lnTo>
                  <a:lnTo>
                    <a:pt x="488" y="0"/>
                  </a:lnTo>
                  <a:lnTo>
                    <a:pt x="463" y="0"/>
                  </a:lnTo>
                  <a:lnTo>
                    <a:pt x="439" y="1"/>
                  </a:lnTo>
                  <a:lnTo>
                    <a:pt x="414" y="4"/>
                  </a:lnTo>
                  <a:lnTo>
                    <a:pt x="389" y="9"/>
                  </a:lnTo>
                  <a:lnTo>
                    <a:pt x="366" y="15"/>
                  </a:lnTo>
                  <a:lnTo>
                    <a:pt x="343" y="21"/>
                  </a:lnTo>
                  <a:lnTo>
                    <a:pt x="320" y="29"/>
                  </a:lnTo>
                  <a:lnTo>
                    <a:pt x="299" y="36"/>
                  </a:lnTo>
                  <a:lnTo>
                    <a:pt x="277" y="47"/>
                  </a:lnTo>
                  <a:lnTo>
                    <a:pt x="255" y="58"/>
                  </a:lnTo>
                  <a:lnTo>
                    <a:pt x="235" y="70"/>
                  </a:lnTo>
                  <a:lnTo>
                    <a:pt x="215" y="83"/>
                  </a:lnTo>
                  <a:lnTo>
                    <a:pt x="195" y="96"/>
                  </a:lnTo>
                  <a:lnTo>
                    <a:pt x="177" y="110"/>
                  </a:lnTo>
                  <a:lnTo>
                    <a:pt x="160" y="126"/>
                  </a:lnTo>
                  <a:lnTo>
                    <a:pt x="143" y="143"/>
                  </a:lnTo>
                  <a:lnTo>
                    <a:pt x="126" y="160"/>
                  </a:lnTo>
                  <a:lnTo>
                    <a:pt x="111" y="177"/>
                  </a:lnTo>
                  <a:lnTo>
                    <a:pt x="97" y="195"/>
                  </a:lnTo>
                  <a:lnTo>
                    <a:pt x="83" y="215"/>
                  </a:lnTo>
                  <a:lnTo>
                    <a:pt x="71" y="233"/>
                  </a:lnTo>
                  <a:lnTo>
                    <a:pt x="58" y="255"/>
                  </a:lnTo>
                  <a:lnTo>
                    <a:pt x="48" y="275"/>
                  </a:lnTo>
                  <a:lnTo>
                    <a:pt x="38" y="297"/>
                  </a:lnTo>
                  <a:lnTo>
                    <a:pt x="29" y="320"/>
                  </a:lnTo>
                  <a:lnTo>
                    <a:pt x="21" y="343"/>
                  </a:lnTo>
                  <a:lnTo>
                    <a:pt x="15" y="366"/>
                  </a:lnTo>
                  <a:lnTo>
                    <a:pt x="9" y="389"/>
                  </a:lnTo>
                  <a:lnTo>
                    <a:pt x="4" y="414"/>
                  </a:lnTo>
                  <a:lnTo>
                    <a:pt x="1" y="438"/>
                  </a:lnTo>
                  <a:lnTo>
                    <a:pt x="0" y="463"/>
                  </a:lnTo>
                  <a:lnTo>
                    <a:pt x="0" y="487"/>
                  </a:lnTo>
                  <a:lnTo>
                    <a:pt x="0" y="512"/>
                  </a:lnTo>
                  <a:lnTo>
                    <a:pt x="1" y="538"/>
                  </a:lnTo>
                  <a:lnTo>
                    <a:pt x="4" y="561"/>
                  </a:lnTo>
                  <a:lnTo>
                    <a:pt x="9" y="586"/>
                  </a:lnTo>
                  <a:lnTo>
                    <a:pt x="15" y="609"/>
                  </a:lnTo>
                  <a:lnTo>
                    <a:pt x="21" y="632"/>
                  </a:lnTo>
                  <a:lnTo>
                    <a:pt x="29" y="655"/>
                  </a:lnTo>
                  <a:lnTo>
                    <a:pt x="38" y="678"/>
                  </a:lnTo>
                  <a:lnTo>
                    <a:pt x="48" y="700"/>
                  </a:lnTo>
                  <a:lnTo>
                    <a:pt x="58" y="720"/>
                  </a:lnTo>
                  <a:lnTo>
                    <a:pt x="71" y="741"/>
                  </a:lnTo>
                  <a:lnTo>
                    <a:pt x="83" y="761"/>
                  </a:lnTo>
                  <a:lnTo>
                    <a:pt x="97" y="780"/>
                  </a:lnTo>
                  <a:lnTo>
                    <a:pt x="111" y="798"/>
                  </a:lnTo>
                  <a:lnTo>
                    <a:pt x="126" y="817"/>
                  </a:lnTo>
                  <a:lnTo>
                    <a:pt x="143" y="834"/>
                  </a:lnTo>
                  <a:lnTo>
                    <a:pt x="160" y="849"/>
                  </a:lnTo>
                  <a:lnTo>
                    <a:pt x="177" y="864"/>
                  </a:lnTo>
                  <a:lnTo>
                    <a:pt x="195" y="878"/>
                  </a:lnTo>
                  <a:lnTo>
                    <a:pt x="215" y="892"/>
                  </a:lnTo>
                  <a:lnTo>
                    <a:pt x="235" y="906"/>
                  </a:lnTo>
                  <a:lnTo>
                    <a:pt x="255" y="917"/>
                  </a:lnTo>
                  <a:lnTo>
                    <a:pt x="277" y="928"/>
                  </a:lnTo>
                  <a:lnTo>
                    <a:pt x="299" y="938"/>
                  </a:lnTo>
                  <a:lnTo>
                    <a:pt x="320" y="946"/>
                  </a:lnTo>
                  <a:lnTo>
                    <a:pt x="343" y="954"/>
                  </a:lnTo>
                  <a:lnTo>
                    <a:pt x="366" y="961"/>
                  </a:lnTo>
                  <a:lnTo>
                    <a:pt x="389" y="966"/>
                  </a:lnTo>
                  <a:lnTo>
                    <a:pt x="414" y="971"/>
                  </a:lnTo>
                  <a:lnTo>
                    <a:pt x="439" y="974"/>
                  </a:lnTo>
                  <a:lnTo>
                    <a:pt x="463" y="975"/>
                  </a:lnTo>
                  <a:lnTo>
                    <a:pt x="488" y="977"/>
                  </a:lnTo>
                  <a:lnTo>
                    <a:pt x="514" y="975"/>
                  </a:lnTo>
                  <a:lnTo>
                    <a:pt x="539" y="974"/>
                  </a:lnTo>
                  <a:lnTo>
                    <a:pt x="563" y="971"/>
                  </a:lnTo>
                  <a:lnTo>
                    <a:pt x="586" y="966"/>
                  </a:lnTo>
                  <a:lnTo>
                    <a:pt x="611" y="961"/>
                  </a:lnTo>
                  <a:lnTo>
                    <a:pt x="634" y="954"/>
                  </a:lnTo>
                  <a:lnTo>
                    <a:pt x="656" y="946"/>
                  </a:lnTo>
                  <a:lnTo>
                    <a:pt x="679" y="938"/>
                  </a:lnTo>
                  <a:lnTo>
                    <a:pt x="700" y="928"/>
                  </a:lnTo>
                  <a:lnTo>
                    <a:pt x="722" y="917"/>
                  </a:lnTo>
                  <a:lnTo>
                    <a:pt x="742" y="906"/>
                  </a:lnTo>
                  <a:lnTo>
                    <a:pt x="762" y="892"/>
                  </a:lnTo>
                  <a:lnTo>
                    <a:pt x="780" y="878"/>
                  </a:lnTo>
                  <a:lnTo>
                    <a:pt x="799" y="864"/>
                  </a:lnTo>
                  <a:lnTo>
                    <a:pt x="817" y="849"/>
                  </a:lnTo>
                  <a:lnTo>
                    <a:pt x="834" y="834"/>
                  </a:lnTo>
                  <a:lnTo>
                    <a:pt x="850" y="817"/>
                  </a:lnTo>
                  <a:lnTo>
                    <a:pt x="865" y="798"/>
                  </a:lnTo>
                  <a:lnTo>
                    <a:pt x="880" y="780"/>
                  </a:lnTo>
                  <a:lnTo>
                    <a:pt x="894" y="761"/>
                  </a:lnTo>
                  <a:lnTo>
                    <a:pt x="907" y="741"/>
                  </a:lnTo>
                  <a:lnTo>
                    <a:pt x="917" y="720"/>
                  </a:lnTo>
                  <a:lnTo>
                    <a:pt x="928" y="700"/>
                  </a:lnTo>
                  <a:lnTo>
                    <a:pt x="939" y="678"/>
                  </a:lnTo>
                  <a:lnTo>
                    <a:pt x="948" y="655"/>
                  </a:lnTo>
                  <a:lnTo>
                    <a:pt x="956" y="632"/>
                  </a:lnTo>
                  <a:lnTo>
                    <a:pt x="962" y="609"/>
                  </a:lnTo>
                  <a:lnTo>
                    <a:pt x="967" y="586"/>
                  </a:lnTo>
                  <a:lnTo>
                    <a:pt x="971" y="561"/>
                  </a:lnTo>
                  <a:lnTo>
                    <a:pt x="974" y="538"/>
                  </a:lnTo>
                  <a:lnTo>
                    <a:pt x="976" y="512"/>
                  </a:lnTo>
                  <a:lnTo>
                    <a:pt x="977" y="48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29" name="Rectangle 35"/>
            <p:cNvSpPr>
              <a:spLocks noChangeArrowheads="1"/>
            </p:cNvSpPr>
            <p:nvPr/>
          </p:nvSpPr>
          <p:spPr bwMode="auto">
            <a:xfrm>
              <a:off x="4561" y="1614"/>
              <a:ext cx="24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0" name="Rectangle 36"/>
            <p:cNvSpPr>
              <a:spLocks noChangeArrowheads="1"/>
            </p:cNvSpPr>
            <p:nvPr/>
          </p:nvSpPr>
          <p:spPr bwMode="auto">
            <a:xfrm>
              <a:off x="3219" y="1960"/>
              <a:ext cx="4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1" name="Rectangle 37"/>
            <p:cNvSpPr>
              <a:spLocks noChangeArrowheads="1"/>
            </p:cNvSpPr>
            <p:nvPr/>
          </p:nvSpPr>
          <p:spPr bwMode="auto">
            <a:xfrm>
              <a:off x="4440" y="1960"/>
              <a:ext cx="49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sz="1700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001 010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5632" name="Freeform 38"/>
            <p:cNvSpPr>
              <a:spLocks/>
            </p:cNvSpPr>
            <p:nvPr/>
          </p:nvSpPr>
          <p:spPr bwMode="auto">
            <a:xfrm>
              <a:off x="164" y="1705"/>
              <a:ext cx="5377" cy="730"/>
            </a:xfrm>
            <a:custGeom>
              <a:avLst/>
              <a:gdLst>
                <a:gd name="T0" fmla="*/ 79 w 10754"/>
                <a:gd name="T1" fmla="*/ 0 h 1459"/>
                <a:gd name="T2" fmla="*/ 79 w 10754"/>
                <a:gd name="T3" fmla="*/ 1 h 1459"/>
                <a:gd name="T4" fmla="*/ 80 w 10754"/>
                <a:gd name="T5" fmla="*/ 1 h 1459"/>
                <a:gd name="T6" fmla="*/ 80 w 10754"/>
                <a:gd name="T7" fmla="*/ 1 h 1459"/>
                <a:gd name="T8" fmla="*/ 80 w 10754"/>
                <a:gd name="T9" fmla="*/ 1 h 1459"/>
                <a:gd name="T10" fmla="*/ 81 w 10754"/>
                <a:gd name="T11" fmla="*/ 1 h 1459"/>
                <a:gd name="T12" fmla="*/ 82 w 10754"/>
                <a:gd name="T13" fmla="*/ 1 h 1459"/>
                <a:gd name="T14" fmla="*/ 82 w 10754"/>
                <a:gd name="T15" fmla="*/ 2 h 1459"/>
                <a:gd name="T16" fmla="*/ 83 w 10754"/>
                <a:gd name="T17" fmla="*/ 2 h 1459"/>
                <a:gd name="T18" fmla="*/ 83 w 10754"/>
                <a:gd name="T19" fmla="*/ 3 h 1459"/>
                <a:gd name="T20" fmla="*/ 84 w 10754"/>
                <a:gd name="T21" fmla="*/ 3 h 1459"/>
                <a:gd name="T22" fmla="*/ 84 w 10754"/>
                <a:gd name="T23" fmla="*/ 4 h 1459"/>
                <a:gd name="T24" fmla="*/ 84 w 10754"/>
                <a:gd name="T25" fmla="*/ 4 h 1459"/>
                <a:gd name="T26" fmla="*/ 84 w 10754"/>
                <a:gd name="T27" fmla="*/ 5 h 1459"/>
                <a:gd name="T28" fmla="*/ 84 w 10754"/>
                <a:gd name="T29" fmla="*/ 5 h 1459"/>
                <a:gd name="T30" fmla="*/ 84 w 10754"/>
                <a:gd name="T31" fmla="*/ 6 h 1459"/>
                <a:gd name="T32" fmla="*/ 85 w 10754"/>
                <a:gd name="T33" fmla="*/ 6 h 1459"/>
                <a:gd name="T34" fmla="*/ 85 w 10754"/>
                <a:gd name="T35" fmla="*/ 6 h 1459"/>
                <a:gd name="T36" fmla="*/ 84 w 10754"/>
                <a:gd name="T37" fmla="*/ 7 h 1459"/>
                <a:gd name="T38" fmla="*/ 84 w 10754"/>
                <a:gd name="T39" fmla="*/ 7 h 1459"/>
                <a:gd name="T40" fmla="*/ 84 w 10754"/>
                <a:gd name="T41" fmla="*/ 7 h 1459"/>
                <a:gd name="T42" fmla="*/ 84 w 10754"/>
                <a:gd name="T43" fmla="*/ 8 h 1459"/>
                <a:gd name="T44" fmla="*/ 84 w 10754"/>
                <a:gd name="T45" fmla="*/ 8 h 1459"/>
                <a:gd name="T46" fmla="*/ 84 w 10754"/>
                <a:gd name="T47" fmla="*/ 9 h 1459"/>
                <a:gd name="T48" fmla="*/ 83 w 10754"/>
                <a:gd name="T49" fmla="*/ 9 h 1459"/>
                <a:gd name="T50" fmla="*/ 83 w 10754"/>
                <a:gd name="T51" fmla="*/ 10 h 1459"/>
                <a:gd name="T52" fmla="*/ 82 w 10754"/>
                <a:gd name="T53" fmla="*/ 11 h 1459"/>
                <a:gd name="T54" fmla="*/ 82 w 10754"/>
                <a:gd name="T55" fmla="*/ 11 h 1459"/>
                <a:gd name="T56" fmla="*/ 81 w 10754"/>
                <a:gd name="T57" fmla="*/ 11 h 1459"/>
                <a:gd name="T58" fmla="*/ 81 w 10754"/>
                <a:gd name="T59" fmla="*/ 11 h 1459"/>
                <a:gd name="T60" fmla="*/ 80 w 10754"/>
                <a:gd name="T61" fmla="*/ 12 h 1459"/>
                <a:gd name="T62" fmla="*/ 80 w 10754"/>
                <a:gd name="T63" fmla="*/ 12 h 1459"/>
                <a:gd name="T64" fmla="*/ 79 w 10754"/>
                <a:gd name="T65" fmla="*/ 12 h 1459"/>
                <a:gd name="T66" fmla="*/ 79 w 10754"/>
                <a:gd name="T67" fmla="*/ 12 h 1459"/>
                <a:gd name="T68" fmla="*/ 79 w 10754"/>
                <a:gd name="T69" fmla="*/ 12 h 1459"/>
                <a:gd name="T70" fmla="*/ 6 w 10754"/>
                <a:gd name="T71" fmla="*/ 12 h 1459"/>
                <a:gd name="T72" fmla="*/ 6 w 10754"/>
                <a:gd name="T73" fmla="*/ 12 h 1459"/>
                <a:gd name="T74" fmla="*/ 5 w 10754"/>
                <a:gd name="T75" fmla="*/ 12 h 1459"/>
                <a:gd name="T76" fmla="*/ 5 w 10754"/>
                <a:gd name="T77" fmla="*/ 12 h 1459"/>
                <a:gd name="T78" fmla="*/ 4 w 10754"/>
                <a:gd name="T79" fmla="*/ 12 h 1459"/>
                <a:gd name="T80" fmla="*/ 3 w 10754"/>
                <a:gd name="T81" fmla="*/ 12 h 1459"/>
                <a:gd name="T82" fmla="*/ 3 w 10754"/>
                <a:gd name="T83" fmla="*/ 11 h 1459"/>
                <a:gd name="T84" fmla="*/ 2 w 10754"/>
                <a:gd name="T85" fmla="*/ 11 h 1459"/>
                <a:gd name="T86" fmla="*/ 2 w 10754"/>
                <a:gd name="T87" fmla="*/ 10 h 1459"/>
                <a:gd name="T88" fmla="*/ 1 w 10754"/>
                <a:gd name="T89" fmla="*/ 10 h 1459"/>
                <a:gd name="T90" fmla="*/ 1 w 10754"/>
                <a:gd name="T91" fmla="*/ 9 h 1459"/>
                <a:gd name="T92" fmla="*/ 1 w 10754"/>
                <a:gd name="T93" fmla="*/ 8 h 1459"/>
                <a:gd name="T94" fmla="*/ 0 w 10754"/>
                <a:gd name="T95" fmla="*/ 8 h 1459"/>
                <a:gd name="T96" fmla="*/ 1 w 10754"/>
                <a:gd name="T97" fmla="*/ 7 h 1459"/>
                <a:gd name="T98" fmla="*/ 1 w 10754"/>
                <a:gd name="T99" fmla="*/ 6 h 1459"/>
                <a:gd name="T100" fmla="*/ 1 w 10754"/>
                <a:gd name="T101" fmla="*/ 5 h 1459"/>
                <a:gd name="T102" fmla="*/ 2 w 10754"/>
                <a:gd name="T103" fmla="*/ 5 h 1459"/>
                <a:gd name="T104" fmla="*/ 2 w 10754"/>
                <a:gd name="T105" fmla="*/ 4 h 1459"/>
                <a:gd name="T106" fmla="*/ 3 w 10754"/>
                <a:gd name="T107" fmla="*/ 3 h 1459"/>
                <a:gd name="T108" fmla="*/ 4 w 10754"/>
                <a:gd name="T109" fmla="*/ 3 h 1459"/>
                <a:gd name="T110" fmla="*/ 5 w 10754"/>
                <a:gd name="T111" fmla="*/ 3 h 1459"/>
                <a:gd name="T112" fmla="*/ 6 w 10754"/>
                <a:gd name="T113" fmla="*/ 3 h 1459"/>
                <a:gd name="T114" fmla="*/ 8 w 10754"/>
                <a:gd name="T115" fmla="*/ 2 h 145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0754"/>
                <a:gd name="T175" fmla="*/ 0 h 1459"/>
                <a:gd name="T176" fmla="*/ 10754 w 10754"/>
                <a:gd name="T177" fmla="*/ 1459 h 145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0754" h="1459">
                  <a:moveTo>
                    <a:pt x="9533" y="0"/>
                  </a:moveTo>
                  <a:lnTo>
                    <a:pt x="10022" y="0"/>
                  </a:lnTo>
                  <a:lnTo>
                    <a:pt x="10040" y="0"/>
                  </a:lnTo>
                  <a:lnTo>
                    <a:pt x="10059" y="0"/>
                  </a:lnTo>
                  <a:lnTo>
                    <a:pt x="10077" y="2"/>
                  </a:lnTo>
                  <a:lnTo>
                    <a:pt x="10095" y="3"/>
                  </a:lnTo>
                  <a:lnTo>
                    <a:pt x="10114" y="5"/>
                  </a:lnTo>
                  <a:lnTo>
                    <a:pt x="10132" y="7"/>
                  </a:lnTo>
                  <a:lnTo>
                    <a:pt x="10151" y="10"/>
                  </a:lnTo>
                  <a:lnTo>
                    <a:pt x="10168" y="13"/>
                  </a:lnTo>
                  <a:lnTo>
                    <a:pt x="10186" y="17"/>
                  </a:lnTo>
                  <a:lnTo>
                    <a:pt x="10203" y="20"/>
                  </a:lnTo>
                  <a:lnTo>
                    <a:pt x="10222" y="25"/>
                  </a:lnTo>
                  <a:lnTo>
                    <a:pt x="10239" y="30"/>
                  </a:lnTo>
                  <a:lnTo>
                    <a:pt x="10256" y="36"/>
                  </a:lnTo>
                  <a:lnTo>
                    <a:pt x="10273" y="40"/>
                  </a:lnTo>
                  <a:lnTo>
                    <a:pt x="10289" y="47"/>
                  </a:lnTo>
                  <a:lnTo>
                    <a:pt x="10305" y="53"/>
                  </a:lnTo>
                  <a:lnTo>
                    <a:pt x="10337" y="67"/>
                  </a:lnTo>
                  <a:lnTo>
                    <a:pt x="10370" y="82"/>
                  </a:lnTo>
                  <a:lnTo>
                    <a:pt x="10400" y="99"/>
                  </a:lnTo>
                  <a:lnTo>
                    <a:pt x="10430" y="117"/>
                  </a:lnTo>
                  <a:lnTo>
                    <a:pt x="10459" y="137"/>
                  </a:lnTo>
                  <a:lnTo>
                    <a:pt x="10487" y="157"/>
                  </a:lnTo>
                  <a:lnTo>
                    <a:pt x="10513" y="179"/>
                  </a:lnTo>
                  <a:lnTo>
                    <a:pt x="10537" y="202"/>
                  </a:lnTo>
                  <a:lnTo>
                    <a:pt x="10562" y="227"/>
                  </a:lnTo>
                  <a:lnTo>
                    <a:pt x="10585" y="253"/>
                  </a:lnTo>
                  <a:lnTo>
                    <a:pt x="10607" y="279"/>
                  </a:lnTo>
                  <a:lnTo>
                    <a:pt x="10628" y="307"/>
                  </a:lnTo>
                  <a:lnTo>
                    <a:pt x="10647" y="334"/>
                  </a:lnTo>
                  <a:lnTo>
                    <a:pt x="10665" y="364"/>
                  </a:lnTo>
                  <a:lnTo>
                    <a:pt x="10681" y="394"/>
                  </a:lnTo>
                  <a:lnTo>
                    <a:pt x="10696" y="425"/>
                  </a:lnTo>
                  <a:lnTo>
                    <a:pt x="10702" y="442"/>
                  </a:lnTo>
                  <a:lnTo>
                    <a:pt x="10708" y="458"/>
                  </a:lnTo>
                  <a:lnTo>
                    <a:pt x="10714" y="474"/>
                  </a:lnTo>
                  <a:lnTo>
                    <a:pt x="10721" y="490"/>
                  </a:lnTo>
                  <a:lnTo>
                    <a:pt x="10725" y="507"/>
                  </a:lnTo>
                  <a:lnTo>
                    <a:pt x="10730" y="524"/>
                  </a:lnTo>
                  <a:lnTo>
                    <a:pt x="10734" y="541"/>
                  </a:lnTo>
                  <a:lnTo>
                    <a:pt x="10739" y="558"/>
                  </a:lnTo>
                  <a:lnTo>
                    <a:pt x="10742" y="574"/>
                  </a:lnTo>
                  <a:lnTo>
                    <a:pt x="10745" y="593"/>
                  </a:lnTo>
                  <a:lnTo>
                    <a:pt x="10748" y="610"/>
                  </a:lnTo>
                  <a:lnTo>
                    <a:pt x="10750" y="627"/>
                  </a:lnTo>
                  <a:lnTo>
                    <a:pt x="10751" y="645"/>
                  </a:lnTo>
                  <a:lnTo>
                    <a:pt x="10753" y="664"/>
                  </a:lnTo>
                  <a:lnTo>
                    <a:pt x="10754" y="681"/>
                  </a:lnTo>
                  <a:lnTo>
                    <a:pt x="10754" y="699"/>
                  </a:lnTo>
                  <a:lnTo>
                    <a:pt x="10754" y="713"/>
                  </a:lnTo>
                  <a:lnTo>
                    <a:pt x="10754" y="733"/>
                  </a:lnTo>
                  <a:lnTo>
                    <a:pt x="10754" y="751"/>
                  </a:lnTo>
                  <a:lnTo>
                    <a:pt x="10753" y="770"/>
                  </a:lnTo>
                  <a:lnTo>
                    <a:pt x="10751" y="788"/>
                  </a:lnTo>
                  <a:lnTo>
                    <a:pt x="10748" y="807"/>
                  </a:lnTo>
                  <a:lnTo>
                    <a:pt x="10747" y="825"/>
                  </a:lnTo>
                  <a:lnTo>
                    <a:pt x="10744" y="844"/>
                  </a:lnTo>
                  <a:lnTo>
                    <a:pt x="10741" y="861"/>
                  </a:lnTo>
                  <a:lnTo>
                    <a:pt x="10736" y="879"/>
                  </a:lnTo>
                  <a:lnTo>
                    <a:pt x="10731" y="896"/>
                  </a:lnTo>
                  <a:lnTo>
                    <a:pt x="10727" y="915"/>
                  </a:lnTo>
                  <a:lnTo>
                    <a:pt x="10722" y="932"/>
                  </a:lnTo>
                  <a:lnTo>
                    <a:pt x="10716" y="948"/>
                  </a:lnTo>
                  <a:lnTo>
                    <a:pt x="10710" y="965"/>
                  </a:lnTo>
                  <a:lnTo>
                    <a:pt x="10704" y="982"/>
                  </a:lnTo>
                  <a:lnTo>
                    <a:pt x="10697" y="999"/>
                  </a:lnTo>
                  <a:lnTo>
                    <a:pt x="10690" y="1015"/>
                  </a:lnTo>
                  <a:lnTo>
                    <a:pt x="10682" y="1032"/>
                  </a:lnTo>
                  <a:lnTo>
                    <a:pt x="10667" y="1062"/>
                  </a:lnTo>
                  <a:lnTo>
                    <a:pt x="10648" y="1093"/>
                  </a:lnTo>
                  <a:lnTo>
                    <a:pt x="10630" y="1124"/>
                  </a:lnTo>
                  <a:lnTo>
                    <a:pt x="10610" y="1152"/>
                  </a:lnTo>
                  <a:lnTo>
                    <a:pt x="10587" y="1179"/>
                  </a:lnTo>
                  <a:lnTo>
                    <a:pt x="10565" y="1206"/>
                  </a:lnTo>
                  <a:lnTo>
                    <a:pt x="10540" y="1232"/>
                  </a:lnTo>
                  <a:lnTo>
                    <a:pt x="10514" y="1256"/>
                  </a:lnTo>
                  <a:lnTo>
                    <a:pt x="10488" y="1279"/>
                  </a:lnTo>
                  <a:lnTo>
                    <a:pt x="10460" y="1301"/>
                  </a:lnTo>
                  <a:lnTo>
                    <a:pt x="10431" y="1321"/>
                  </a:lnTo>
                  <a:lnTo>
                    <a:pt x="10402" y="1341"/>
                  </a:lnTo>
                  <a:lnTo>
                    <a:pt x="10371" y="1358"/>
                  </a:lnTo>
                  <a:lnTo>
                    <a:pt x="10339" y="1375"/>
                  </a:lnTo>
                  <a:lnTo>
                    <a:pt x="10323" y="1381"/>
                  </a:lnTo>
                  <a:lnTo>
                    <a:pt x="10306" y="1389"/>
                  </a:lnTo>
                  <a:lnTo>
                    <a:pt x="10291" y="1395"/>
                  </a:lnTo>
                  <a:lnTo>
                    <a:pt x="10274" y="1403"/>
                  </a:lnTo>
                  <a:lnTo>
                    <a:pt x="10257" y="1407"/>
                  </a:lnTo>
                  <a:lnTo>
                    <a:pt x="10240" y="1413"/>
                  </a:lnTo>
                  <a:lnTo>
                    <a:pt x="10222" y="1418"/>
                  </a:lnTo>
                  <a:lnTo>
                    <a:pt x="10205" y="1423"/>
                  </a:lnTo>
                  <a:lnTo>
                    <a:pt x="10186" y="1427"/>
                  </a:lnTo>
                  <a:lnTo>
                    <a:pt x="10169" y="1432"/>
                  </a:lnTo>
                  <a:lnTo>
                    <a:pt x="10151" y="1435"/>
                  </a:lnTo>
                  <a:lnTo>
                    <a:pt x="10132" y="1438"/>
                  </a:lnTo>
                  <a:lnTo>
                    <a:pt x="10115" y="1441"/>
                  </a:lnTo>
                  <a:lnTo>
                    <a:pt x="10097" y="1443"/>
                  </a:lnTo>
                  <a:lnTo>
                    <a:pt x="10079" y="1444"/>
                  </a:lnTo>
                  <a:lnTo>
                    <a:pt x="10059" y="1446"/>
                  </a:lnTo>
                  <a:lnTo>
                    <a:pt x="10040" y="1446"/>
                  </a:lnTo>
                  <a:lnTo>
                    <a:pt x="10022" y="1446"/>
                  </a:lnTo>
                  <a:lnTo>
                    <a:pt x="10022" y="1447"/>
                  </a:lnTo>
                  <a:lnTo>
                    <a:pt x="734" y="1447"/>
                  </a:lnTo>
                  <a:lnTo>
                    <a:pt x="718" y="1449"/>
                  </a:lnTo>
                  <a:lnTo>
                    <a:pt x="702" y="1452"/>
                  </a:lnTo>
                  <a:lnTo>
                    <a:pt x="687" y="1453"/>
                  </a:lnTo>
                  <a:lnTo>
                    <a:pt x="671" y="1456"/>
                  </a:lnTo>
                  <a:lnTo>
                    <a:pt x="654" y="1456"/>
                  </a:lnTo>
                  <a:lnTo>
                    <a:pt x="639" y="1458"/>
                  </a:lnTo>
                  <a:lnTo>
                    <a:pt x="624" y="1458"/>
                  </a:lnTo>
                  <a:lnTo>
                    <a:pt x="608" y="1459"/>
                  </a:lnTo>
                  <a:lnTo>
                    <a:pt x="593" y="1458"/>
                  </a:lnTo>
                  <a:lnTo>
                    <a:pt x="577" y="1458"/>
                  </a:lnTo>
                  <a:lnTo>
                    <a:pt x="547" y="1455"/>
                  </a:lnTo>
                  <a:lnTo>
                    <a:pt x="516" y="1452"/>
                  </a:lnTo>
                  <a:lnTo>
                    <a:pt x="487" y="1446"/>
                  </a:lnTo>
                  <a:lnTo>
                    <a:pt x="457" y="1439"/>
                  </a:lnTo>
                  <a:lnTo>
                    <a:pt x="428" y="1432"/>
                  </a:lnTo>
                  <a:lnTo>
                    <a:pt x="399" y="1421"/>
                  </a:lnTo>
                  <a:lnTo>
                    <a:pt x="371" y="1410"/>
                  </a:lnTo>
                  <a:lnTo>
                    <a:pt x="343" y="1398"/>
                  </a:lnTo>
                  <a:lnTo>
                    <a:pt x="317" y="1384"/>
                  </a:lnTo>
                  <a:lnTo>
                    <a:pt x="291" y="1370"/>
                  </a:lnTo>
                  <a:lnTo>
                    <a:pt x="266" y="1353"/>
                  </a:lnTo>
                  <a:lnTo>
                    <a:pt x="242" y="1336"/>
                  </a:lnTo>
                  <a:lnTo>
                    <a:pt x="217" y="1318"/>
                  </a:lnTo>
                  <a:lnTo>
                    <a:pt x="196" y="1299"/>
                  </a:lnTo>
                  <a:lnTo>
                    <a:pt x="172" y="1278"/>
                  </a:lnTo>
                  <a:lnTo>
                    <a:pt x="152" y="1256"/>
                  </a:lnTo>
                  <a:lnTo>
                    <a:pt x="132" y="1235"/>
                  </a:lnTo>
                  <a:lnTo>
                    <a:pt x="114" y="1210"/>
                  </a:lnTo>
                  <a:lnTo>
                    <a:pt x="95" y="1186"/>
                  </a:lnTo>
                  <a:lnTo>
                    <a:pt x="80" y="1161"/>
                  </a:lnTo>
                  <a:lnTo>
                    <a:pt x="65" y="1133"/>
                  </a:lnTo>
                  <a:lnTo>
                    <a:pt x="51" y="1107"/>
                  </a:lnTo>
                  <a:lnTo>
                    <a:pt x="37" y="1078"/>
                  </a:lnTo>
                  <a:lnTo>
                    <a:pt x="26" y="1049"/>
                  </a:lnTo>
                  <a:lnTo>
                    <a:pt x="15" y="1019"/>
                  </a:lnTo>
                  <a:lnTo>
                    <a:pt x="8" y="989"/>
                  </a:lnTo>
                  <a:lnTo>
                    <a:pt x="0" y="958"/>
                  </a:lnTo>
                  <a:lnTo>
                    <a:pt x="0" y="927"/>
                  </a:lnTo>
                  <a:lnTo>
                    <a:pt x="2" y="896"/>
                  </a:lnTo>
                  <a:lnTo>
                    <a:pt x="6" y="839"/>
                  </a:lnTo>
                  <a:lnTo>
                    <a:pt x="12" y="787"/>
                  </a:lnTo>
                  <a:lnTo>
                    <a:pt x="23" y="738"/>
                  </a:lnTo>
                  <a:lnTo>
                    <a:pt x="35" y="691"/>
                  </a:lnTo>
                  <a:lnTo>
                    <a:pt x="51" y="650"/>
                  </a:lnTo>
                  <a:lnTo>
                    <a:pt x="69" y="611"/>
                  </a:lnTo>
                  <a:lnTo>
                    <a:pt x="89" y="576"/>
                  </a:lnTo>
                  <a:lnTo>
                    <a:pt x="112" y="542"/>
                  </a:lnTo>
                  <a:lnTo>
                    <a:pt x="137" y="513"/>
                  </a:lnTo>
                  <a:lnTo>
                    <a:pt x="165" y="485"/>
                  </a:lnTo>
                  <a:lnTo>
                    <a:pt x="194" y="461"/>
                  </a:lnTo>
                  <a:lnTo>
                    <a:pt x="226" y="438"/>
                  </a:lnTo>
                  <a:lnTo>
                    <a:pt x="260" y="418"/>
                  </a:lnTo>
                  <a:lnTo>
                    <a:pt x="296" y="399"/>
                  </a:lnTo>
                  <a:lnTo>
                    <a:pt x="333" y="384"/>
                  </a:lnTo>
                  <a:lnTo>
                    <a:pt x="373" y="368"/>
                  </a:lnTo>
                  <a:lnTo>
                    <a:pt x="413" y="354"/>
                  </a:lnTo>
                  <a:lnTo>
                    <a:pt x="456" y="342"/>
                  </a:lnTo>
                  <a:lnTo>
                    <a:pt x="500" y="331"/>
                  </a:lnTo>
                  <a:lnTo>
                    <a:pt x="545" y="322"/>
                  </a:lnTo>
                  <a:lnTo>
                    <a:pt x="591" y="313"/>
                  </a:lnTo>
                  <a:lnTo>
                    <a:pt x="641" y="304"/>
                  </a:lnTo>
                  <a:lnTo>
                    <a:pt x="690" y="296"/>
                  </a:lnTo>
                  <a:lnTo>
                    <a:pt x="739" y="288"/>
                  </a:lnTo>
                  <a:lnTo>
                    <a:pt x="791" y="281"/>
                  </a:lnTo>
                  <a:lnTo>
                    <a:pt x="896" y="267"/>
                  </a:lnTo>
                  <a:lnTo>
                    <a:pt x="1005" y="250"/>
                  </a:lnTo>
                  <a:lnTo>
                    <a:pt x="1116" y="231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633" name="Freeform 39"/>
            <p:cNvSpPr>
              <a:spLocks/>
            </p:cNvSpPr>
            <p:nvPr/>
          </p:nvSpPr>
          <p:spPr bwMode="auto">
            <a:xfrm>
              <a:off x="709" y="1794"/>
              <a:ext cx="92" cy="57"/>
            </a:xfrm>
            <a:custGeom>
              <a:avLst/>
              <a:gdLst>
                <a:gd name="T0" fmla="*/ 0 w 185"/>
                <a:gd name="T1" fmla="*/ 0 h 114"/>
                <a:gd name="T2" fmla="*/ 1 w 185"/>
                <a:gd name="T3" fmla="*/ 1 h 114"/>
                <a:gd name="T4" fmla="*/ 0 w 185"/>
                <a:gd name="T5" fmla="*/ 1 h 114"/>
                <a:gd name="T6" fmla="*/ 0 w 185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14"/>
                <a:gd name="T14" fmla="*/ 185 w 185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14">
                  <a:moveTo>
                    <a:pt x="0" y="0"/>
                  </a:moveTo>
                  <a:lnTo>
                    <a:pt x="185" y="22"/>
                  </a:lnTo>
                  <a:lnTo>
                    <a:pt x="23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63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Re-writing State Table Of Example</a:t>
            </a:r>
            <a:endParaRPr lang="zh-TW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209800" y="152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endParaRPr lang="en-US" altLang="zh-TW" sz="2400" b="0" dirty="0">
              <a:solidFill>
                <a:srgbClr val="000099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41368"/>
              </p:ext>
            </p:extLst>
          </p:nvPr>
        </p:nvGraphicFramePr>
        <p:xfrm>
          <a:off x="1752600" y="2133601"/>
          <a:ext cx="3875088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473200" imgH="762000" progId="Excel.Sheet.8">
                  <p:embed/>
                </p:oleObj>
              </mc:Choice>
              <mc:Fallback>
                <p:oleObj name="Worksheet" r:id="rId3" imgW="1473200" imgH="762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1"/>
                        <a:ext cx="3875088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" name="Group 6"/>
          <p:cNvGrpSpPr>
            <a:grpSpLocks/>
          </p:cNvGrpSpPr>
          <p:nvPr/>
        </p:nvGrpSpPr>
        <p:grpSpPr bwMode="auto">
          <a:xfrm>
            <a:off x="6019800" y="2133601"/>
            <a:ext cx="4351338" cy="3052763"/>
            <a:chOff x="2832" y="1344"/>
            <a:chExt cx="2741" cy="1923"/>
          </a:xfrm>
        </p:grpSpPr>
        <p:sp>
          <p:nvSpPr>
            <p:cNvPr id="27655" name="AutoShape 7"/>
            <p:cNvSpPr>
              <a:spLocks noChangeAspect="1" noChangeArrowheads="1" noTextEdit="1"/>
            </p:cNvSpPr>
            <p:nvPr/>
          </p:nvSpPr>
          <p:spPr bwMode="auto">
            <a:xfrm>
              <a:off x="2832" y="1344"/>
              <a:ext cx="2729" cy="191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229" y="1356"/>
              <a:ext cx="3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State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57" name="Rectangle 9"/>
            <p:cNvSpPr>
              <a:spLocks noChangeArrowheads="1"/>
            </p:cNvSpPr>
            <p:nvPr/>
          </p:nvSpPr>
          <p:spPr bwMode="auto">
            <a:xfrm>
              <a:off x="3698" y="1356"/>
              <a:ext cx="42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carew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58" name="Rectangle 10"/>
            <p:cNvSpPr>
              <a:spLocks noChangeArrowheads="1"/>
            </p:cNvSpPr>
            <p:nvPr/>
          </p:nvSpPr>
          <p:spPr bwMode="auto">
            <a:xfrm>
              <a:off x="4190" y="1356"/>
              <a:ext cx="5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address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59" name="Rectangle 11"/>
            <p:cNvSpPr>
              <a:spLocks noChangeArrowheads="1"/>
            </p:cNvSpPr>
            <p:nvPr/>
          </p:nvSpPr>
          <p:spPr bwMode="auto">
            <a:xfrm>
              <a:off x="5020" y="1356"/>
              <a:ext cx="31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data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2868" y="1584"/>
              <a:ext cx="25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3349" y="158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3866" y="158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4347" y="1584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4840" y="1584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00100001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5" name="Rectangle 17"/>
            <p:cNvSpPr>
              <a:spLocks noChangeArrowheads="1"/>
            </p:cNvSpPr>
            <p:nvPr/>
          </p:nvSpPr>
          <p:spPr bwMode="auto">
            <a:xfrm>
              <a:off x="3349" y="17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866" y="178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7" name="Rectangle 19"/>
            <p:cNvSpPr>
              <a:spLocks noChangeArrowheads="1"/>
            </p:cNvSpPr>
            <p:nvPr/>
          </p:nvSpPr>
          <p:spPr bwMode="auto">
            <a:xfrm>
              <a:off x="4347" y="1789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8" name="Rectangle 20"/>
            <p:cNvSpPr>
              <a:spLocks noChangeArrowheads="1"/>
            </p:cNvSpPr>
            <p:nvPr/>
          </p:nvSpPr>
          <p:spPr bwMode="auto">
            <a:xfrm>
              <a:off x="4840" y="1789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01100001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69" name="Rectangle 21"/>
            <p:cNvSpPr>
              <a:spLocks noChangeArrowheads="1"/>
            </p:cNvSpPr>
            <p:nvPr/>
          </p:nvSpPr>
          <p:spPr bwMode="auto">
            <a:xfrm>
              <a:off x="2868" y="1993"/>
              <a:ext cx="24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yns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0" name="Rectangle 22"/>
            <p:cNvSpPr>
              <a:spLocks noChangeArrowheads="1"/>
            </p:cNvSpPr>
            <p:nvPr/>
          </p:nvSpPr>
          <p:spPr bwMode="auto">
            <a:xfrm>
              <a:off x="3349" y="19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1" name="Rectangle 23"/>
            <p:cNvSpPr>
              <a:spLocks noChangeArrowheads="1"/>
            </p:cNvSpPr>
            <p:nvPr/>
          </p:nvSpPr>
          <p:spPr bwMode="auto">
            <a:xfrm>
              <a:off x="3866" y="199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2" name="Rectangle 24"/>
            <p:cNvSpPr>
              <a:spLocks noChangeArrowheads="1"/>
            </p:cNvSpPr>
            <p:nvPr/>
          </p:nvSpPr>
          <p:spPr bwMode="auto">
            <a:xfrm>
              <a:off x="4347" y="1993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3" name="Rectangle 25"/>
            <p:cNvSpPr>
              <a:spLocks noChangeArrowheads="1"/>
            </p:cNvSpPr>
            <p:nvPr/>
          </p:nvSpPr>
          <p:spPr bwMode="auto">
            <a:xfrm>
              <a:off x="4840" y="1993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11010001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4" name="Rectangle 26"/>
            <p:cNvSpPr>
              <a:spLocks noChangeArrowheads="1"/>
            </p:cNvSpPr>
            <p:nvPr/>
          </p:nvSpPr>
          <p:spPr bwMode="auto">
            <a:xfrm>
              <a:off x="3349" y="2197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5" name="Rectangle 27"/>
            <p:cNvSpPr>
              <a:spLocks noChangeArrowheads="1"/>
            </p:cNvSpPr>
            <p:nvPr/>
          </p:nvSpPr>
          <p:spPr bwMode="auto">
            <a:xfrm>
              <a:off x="3866" y="219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347" y="2197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840" y="2197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11010001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8" name="Rectangle 30"/>
            <p:cNvSpPr>
              <a:spLocks noChangeArrowheads="1"/>
            </p:cNvSpPr>
            <p:nvPr/>
          </p:nvSpPr>
          <p:spPr bwMode="auto">
            <a:xfrm>
              <a:off x="2868" y="2414"/>
              <a:ext cx="2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gew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79" name="Rectangle 31"/>
            <p:cNvSpPr>
              <a:spLocks noChangeArrowheads="1"/>
            </p:cNvSpPr>
            <p:nvPr/>
          </p:nvSpPr>
          <p:spPr bwMode="auto">
            <a:xfrm>
              <a:off x="3349" y="2414"/>
              <a:ext cx="1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0" name="Rectangle 32"/>
            <p:cNvSpPr>
              <a:spLocks noChangeArrowheads="1"/>
            </p:cNvSpPr>
            <p:nvPr/>
          </p:nvSpPr>
          <p:spPr bwMode="auto">
            <a:xfrm>
              <a:off x="3866" y="241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347" y="2414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840" y="2414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10001100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3" name="Rectangle 35"/>
            <p:cNvSpPr>
              <a:spLocks noChangeArrowheads="1"/>
            </p:cNvSpPr>
            <p:nvPr/>
          </p:nvSpPr>
          <p:spPr bwMode="auto">
            <a:xfrm>
              <a:off x="3349" y="2618"/>
              <a:ext cx="1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866" y="261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5" name="Rectangle 37"/>
            <p:cNvSpPr>
              <a:spLocks noChangeArrowheads="1"/>
            </p:cNvSpPr>
            <p:nvPr/>
          </p:nvSpPr>
          <p:spPr bwMode="auto">
            <a:xfrm>
              <a:off x="4347" y="2618"/>
              <a:ext cx="2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111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6" name="Rectangle 38"/>
            <p:cNvSpPr>
              <a:spLocks noChangeArrowheads="1"/>
            </p:cNvSpPr>
            <p:nvPr/>
          </p:nvSpPr>
          <p:spPr bwMode="auto">
            <a:xfrm>
              <a:off x="4840" y="2618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10001100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2868" y="2822"/>
              <a:ext cx="2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yew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8" name="Rectangle 40"/>
            <p:cNvSpPr>
              <a:spLocks noChangeArrowheads="1"/>
            </p:cNvSpPr>
            <p:nvPr/>
          </p:nvSpPr>
          <p:spPr bwMode="auto">
            <a:xfrm>
              <a:off x="3349" y="282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89" name="Rectangle 41"/>
            <p:cNvSpPr>
              <a:spLocks noChangeArrowheads="1"/>
            </p:cNvSpPr>
            <p:nvPr/>
          </p:nvSpPr>
          <p:spPr bwMode="auto">
            <a:xfrm>
              <a:off x="3866" y="282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4347" y="2822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1" name="Rectangle 43"/>
            <p:cNvSpPr>
              <a:spLocks noChangeArrowheads="1"/>
            </p:cNvSpPr>
            <p:nvPr/>
          </p:nvSpPr>
          <p:spPr bwMode="auto">
            <a:xfrm>
              <a:off x="4840" y="2822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00001010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2" name="Rectangle 44"/>
            <p:cNvSpPr>
              <a:spLocks noChangeArrowheads="1"/>
            </p:cNvSpPr>
            <p:nvPr/>
          </p:nvSpPr>
          <p:spPr bwMode="auto">
            <a:xfrm>
              <a:off x="3349" y="303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3" name="Rectangle 45"/>
            <p:cNvSpPr>
              <a:spLocks noChangeArrowheads="1"/>
            </p:cNvSpPr>
            <p:nvPr/>
          </p:nvSpPr>
          <p:spPr bwMode="auto">
            <a:xfrm>
              <a:off x="3866" y="303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4" name="Rectangle 46"/>
            <p:cNvSpPr>
              <a:spLocks noChangeArrowheads="1"/>
            </p:cNvSpPr>
            <p:nvPr/>
          </p:nvSpPr>
          <p:spPr bwMode="auto">
            <a:xfrm>
              <a:off x="4347" y="3039"/>
              <a:ext cx="2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101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5" name="Rectangle 47"/>
            <p:cNvSpPr>
              <a:spLocks noChangeArrowheads="1"/>
            </p:cNvSpPr>
            <p:nvPr/>
          </p:nvSpPr>
          <p:spPr bwMode="auto">
            <a:xfrm>
              <a:off x="4840" y="3039"/>
              <a:ext cx="71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TW" b="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rPr>
                <a:t>00001010</a:t>
              </a:r>
              <a:endParaRPr lang="en-US" altLang="zh-TW" b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>
              <a:off x="2832" y="1344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7" name="Rectangle 49"/>
            <p:cNvSpPr>
              <a:spLocks noChangeArrowheads="1"/>
            </p:cNvSpPr>
            <p:nvPr/>
          </p:nvSpPr>
          <p:spPr bwMode="auto">
            <a:xfrm>
              <a:off x="2832" y="1344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>
              <a:off x="4166" y="1344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699" name="Rectangle 51"/>
            <p:cNvSpPr>
              <a:spLocks noChangeArrowheads="1"/>
            </p:cNvSpPr>
            <p:nvPr/>
          </p:nvSpPr>
          <p:spPr bwMode="auto">
            <a:xfrm>
              <a:off x="4166" y="1344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0" name="Rectangle 52"/>
            <p:cNvSpPr>
              <a:spLocks noChangeArrowheads="1"/>
            </p:cNvSpPr>
            <p:nvPr/>
          </p:nvSpPr>
          <p:spPr bwMode="auto">
            <a:xfrm>
              <a:off x="2832" y="1536"/>
              <a:ext cx="2729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1" name="Line 53"/>
            <p:cNvSpPr>
              <a:spLocks noChangeShapeType="1"/>
            </p:cNvSpPr>
            <p:nvPr/>
          </p:nvSpPr>
          <p:spPr bwMode="auto">
            <a:xfrm>
              <a:off x="2832" y="1344"/>
              <a:ext cx="1" cy="204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2" name="Rectangle 54"/>
            <p:cNvSpPr>
              <a:spLocks noChangeArrowheads="1"/>
            </p:cNvSpPr>
            <p:nvPr/>
          </p:nvSpPr>
          <p:spPr bwMode="auto">
            <a:xfrm>
              <a:off x="2832" y="1344"/>
              <a:ext cx="12" cy="2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3" name="Line 55"/>
            <p:cNvSpPr>
              <a:spLocks noChangeShapeType="1"/>
            </p:cNvSpPr>
            <p:nvPr/>
          </p:nvSpPr>
          <p:spPr bwMode="auto">
            <a:xfrm>
              <a:off x="3193" y="1344"/>
              <a:ext cx="1" cy="204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4" name="Rectangle 56"/>
            <p:cNvSpPr>
              <a:spLocks noChangeArrowheads="1"/>
            </p:cNvSpPr>
            <p:nvPr/>
          </p:nvSpPr>
          <p:spPr bwMode="auto">
            <a:xfrm>
              <a:off x="3193" y="1344"/>
              <a:ext cx="12" cy="2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5" name="Line 57"/>
            <p:cNvSpPr>
              <a:spLocks noChangeShapeType="1"/>
            </p:cNvSpPr>
            <p:nvPr/>
          </p:nvSpPr>
          <p:spPr bwMode="auto">
            <a:xfrm>
              <a:off x="3649" y="1344"/>
              <a:ext cx="1" cy="204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6" name="Rectangle 58"/>
            <p:cNvSpPr>
              <a:spLocks noChangeArrowheads="1"/>
            </p:cNvSpPr>
            <p:nvPr/>
          </p:nvSpPr>
          <p:spPr bwMode="auto">
            <a:xfrm>
              <a:off x="3649" y="1344"/>
              <a:ext cx="13" cy="2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7" name="Line 59"/>
            <p:cNvSpPr>
              <a:spLocks noChangeShapeType="1"/>
            </p:cNvSpPr>
            <p:nvPr/>
          </p:nvSpPr>
          <p:spPr bwMode="auto">
            <a:xfrm>
              <a:off x="2832" y="1777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08" name="Rectangle 60"/>
            <p:cNvSpPr>
              <a:spLocks noChangeArrowheads="1"/>
            </p:cNvSpPr>
            <p:nvPr/>
          </p:nvSpPr>
          <p:spPr bwMode="auto">
            <a:xfrm>
              <a:off x="2832" y="1777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09" name="Line 61"/>
            <p:cNvSpPr>
              <a:spLocks noChangeShapeType="1"/>
            </p:cNvSpPr>
            <p:nvPr/>
          </p:nvSpPr>
          <p:spPr bwMode="auto">
            <a:xfrm>
              <a:off x="4166" y="1777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0" name="Rectangle 62"/>
            <p:cNvSpPr>
              <a:spLocks noChangeArrowheads="1"/>
            </p:cNvSpPr>
            <p:nvPr/>
          </p:nvSpPr>
          <p:spPr bwMode="auto">
            <a:xfrm>
              <a:off x="4166" y="1777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11" name="Line 63"/>
            <p:cNvSpPr>
              <a:spLocks noChangeShapeType="1"/>
            </p:cNvSpPr>
            <p:nvPr/>
          </p:nvSpPr>
          <p:spPr bwMode="auto">
            <a:xfrm>
              <a:off x="5549" y="1344"/>
              <a:ext cx="1" cy="204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2" name="Rectangle 64"/>
            <p:cNvSpPr>
              <a:spLocks noChangeArrowheads="1"/>
            </p:cNvSpPr>
            <p:nvPr/>
          </p:nvSpPr>
          <p:spPr bwMode="auto">
            <a:xfrm>
              <a:off x="5549" y="1344"/>
              <a:ext cx="12" cy="2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13" name="Line 65"/>
            <p:cNvSpPr>
              <a:spLocks noChangeShapeType="1"/>
            </p:cNvSpPr>
            <p:nvPr/>
          </p:nvSpPr>
          <p:spPr bwMode="auto">
            <a:xfrm>
              <a:off x="2832" y="1981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4" name="Rectangle 66"/>
            <p:cNvSpPr>
              <a:spLocks noChangeArrowheads="1"/>
            </p:cNvSpPr>
            <p:nvPr/>
          </p:nvSpPr>
          <p:spPr bwMode="auto">
            <a:xfrm>
              <a:off x="2832" y="1981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15" name="Line 67"/>
            <p:cNvSpPr>
              <a:spLocks noChangeShapeType="1"/>
            </p:cNvSpPr>
            <p:nvPr/>
          </p:nvSpPr>
          <p:spPr bwMode="auto">
            <a:xfrm>
              <a:off x="4166" y="1981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6" name="Rectangle 68"/>
            <p:cNvSpPr>
              <a:spLocks noChangeArrowheads="1"/>
            </p:cNvSpPr>
            <p:nvPr/>
          </p:nvSpPr>
          <p:spPr bwMode="auto">
            <a:xfrm>
              <a:off x="4166" y="1981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17" name="Line 69"/>
            <p:cNvSpPr>
              <a:spLocks noChangeShapeType="1"/>
            </p:cNvSpPr>
            <p:nvPr/>
          </p:nvSpPr>
          <p:spPr bwMode="auto">
            <a:xfrm>
              <a:off x="2832" y="2185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18" name="Rectangle 70"/>
            <p:cNvSpPr>
              <a:spLocks noChangeArrowheads="1"/>
            </p:cNvSpPr>
            <p:nvPr/>
          </p:nvSpPr>
          <p:spPr bwMode="auto">
            <a:xfrm>
              <a:off x="2832" y="2185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19" name="Line 71"/>
            <p:cNvSpPr>
              <a:spLocks noChangeShapeType="1"/>
            </p:cNvSpPr>
            <p:nvPr/>
          </p:nvSpPr>
          <p:spPr bwMode="auto">
            <a:xfrm>
              <a:off x="4166" y="2185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0" name="Rectangle 72"/>
            <p:cNvSpPr>
              <a:spLocks noChangeArrowheads="1"/>
            </p:cNvSpPr>
            <p:nvPr/>
          </p:nvSpPr>
          <p:spPr bwMode="auto">
            <a:xfrm>
              <a:off x="4166" y="2185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21" name="Line 73"/>
            <p:cNvSpPr>
              <a:spLocks noChangeShapeType="1"/>
            </p:cNvSpPr>
            <p:nvPr/>
          </p:nvSpPr>
          <p:spPr bwMode="auto">
            <a:xfrm>
              <a:off x="2832" y="2402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2" name="Rectangle 74"/>
            <p:cNvSpPr>
              <a:spLocks noChangeArrowheads="1"/>
            </p:cNvSpPr>
            <p:nvPr/>
          </p:nvSpPr>
          <p:spPr bwMode="auto">
            <a:xfrm>
              <a:off x="2832" y="2402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23" name="Line 75"/>
            <p:cNvSpPr>
              <a:spLocks noChangeShapeType="1"/>
            </p:cNvSpPr>
            <p:nvPr/>
          </p:nvSpPr>
          <p:spPr bwMode="auto">
            <a:xfrm>
              <a:off x="4166" y="2402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4" name="Rectangle 76"/>
            <p:cNvSpPr>
              <a:spLocks noChangeArrowheads="1"/>
            </p:cNvSpPr>
            <p:nvPr/>
          </p:nvSpPr>
          <p:spPr bwMode="auto">
            <a:xfrm>
              <a:off x="4166" y="2402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25" name="Line 77"/>
            <p:cNvSpPr>
              <a:spLocks noChangeShapeType="1"/>
            </p:cNvSpPr>
            <p:nvPr/>
          </p:nvSpPr>
          <p:spPr bwMode="auto">
            <a:xfrm>
              <a:off x="2832" y="2606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6" name="Rectangle 78"/>
            <p:cNvSpPr>
              <a:spLocks noChangeArrowheads="1"/>
            </p:cNvSpPr>
            <p:nvPr/>
          </p:nvSpPr>
          <p:spPr bwMode="auto">
            <a:xfrm>
              <a:off x="2832" y="2606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27" name="Line 79"/>
            <p:cNvSpPr>
              <a:spLocks noChangeShapeType="1"/>
            </p:cNvSpPr>
            <p:nvPr/>
          </p:nvSpPr>
          <p:spPr bwMode="auto">
            <a:xfrm>
              <a:off x="4166" y="2606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28" name="Rectangle 80"/>
            <p:cNvSpPr>
              <a:spLocks noChangeArrowheads="1"/>
            </p:cNvSpPr>
            <p:nvPr/>
          </p:nvSpPr>
          <p:spPr bwMode="auto">
            <a:xfrm>
              <a:off x="4166" y="2606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29" name="Line 81"/>
            <p:cNvSpPr>
              <a:spLocks noChangeShapeType="1"/>
            </p:cNvSpPr>
            <p:nvPr/>
          </p:nvSpPr>
          <p:spPr bwMode="auto">
            <a:xfrm>
              <a:off x="2832" y="2810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30" name="Rectangle 82"/>
            <p:cNvSpPr>
              <a:spLocks noChangeArrowheads="1"/>
            </p:cNvSpPr>
            <p:nvPr/>
          </p:nvSpPr>
          <p:spPr bwMode="auto">
            <a:xfrm>
              <a:off x="2832" y="2810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31" name="Line 83"/>
            <p:cNvSpPr>
              <a:spLocks noChangeShapeType="1"/>
            </p:cNvSpPr>
            <p:nvPr/>
          </p:nvSpPr>
          <p:spPr bwMode="auto">
            <a:xfrm>
              <a:off x="4166" y="2810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32" name="Rectangle 84"/>
            <p:cNvSpPr>
              <a:spLocks noChangeArrowheads="1"/>
            </p:cNvSpPr>
            <p:nvPr/>
          </p:nvSpPr>
          <p:spPr bwMode="auto">
            <a:xfrm>
              <a:off x="4166" y="2810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33" name="Line 85"/>
            <p:cNvSpPr>
              <a:spLocks noChangeShapeType="1"/>
            </p:cNvSpPr>
            <p:nvPr/>
          </p:nvSpPr>
          <p:spPr bwMode="auto">
            <a:xfrm>
              <a:off x="2832" y="3027"/>
              <a:ext cx="1298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34" name="Rectangle 86"/>
            <p:cNvSpPr>
              <a:spLocks noChangeArrowheads="1"/>
            </p:cNvSpPr>
            <p:nvPr/>
          </p:nvSpPr>
          <p:spPr bwMode="auto">
            <a:xfrm>
              <a:off x="2832" y="3027"/>
              <a:ext cx="1298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35" name="Line 87"/>
            <p:cNvSpPr>
              <a:spLocks noChangeShapeType="1"/>
            </p:cNvSpPr>
            <p:nvPr/>
          </p:nvSpPr>
          <p:spPr bwMode="auto">
            <a:xfrm>
              <a:off x="4166" y="3027"/>
              <a:ext cx="602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36" name="Rectangle 88"/>
            <p:cNvSpPr>
              <a:spLocks noChangeArrowheads="1"/>
            </p:cNvSpPr>
            <p:nvPr/>
          </p:nvSpPr>
          <p:spPr bwMode="auto">
            <a:xfrm>
              <a:off x="4166" y="3027"/>
              <a:ext cx="60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37" name="Rectangle 89"/>
            <p:cNvSpPr>
              <a:spLocks noChangeArrowheads="1"/>
            </p:cNvSpPr>
            <p:nvPr/>
          </p:nvSpPr>
          <p:spPr bwMode="auto">
            <a:xfrm>
              <a:off x="2832" y="3231"/>
              <a:ext cx="2729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38" name="Line 90"/>
            <p:cNvSpPr>
              <a:spLocks noChangeShapeType="1"/>
            </p:cNvSpPr>
            <p:nvPr/>
          </p:nvSpPr>
          <p:spPr bwMode="auto">
            <a:xfrm>
              <a:off x="2832" y="1584"/>
              <a:ext cx="1" cy="164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39" name="Rectangle 91"/>
            <p:cNvSpPr>
              <a:spLocks noChangeArrowheads="1"/>
            </p:cNvSpPr>
            <p:nvPr/>
          </p:nvSpPr>
          <p:spPr bwMode="auto">
            <a:xfrm>
              <a:off x="2832" y="1584"/>
              <a:ext cx="12" cy="164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0" name="Line 92"/>
            <p:cNvSpPr>
              <a:spLocks noChangeShapeType="1"/>
            </p:cNvSpPr>
            <p:nvPr/>
          </p:nvSpPr>
          <p:spPr bwMode="auto">
            <a:xfrm>
              <a:off x="3193" y="1584"/>
              <a:ext cx="1" cy="164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1" name="Rectangle 93"/>
            <p:cNvSpPr>
              <a:spLocks noChangeArrowheads="1"/>
            </p:cNvSpPr>
            <p:nvPr/>
          </p:nvSpPr>
          <p:spPr bwMode="auto">
            <a:xfrm>
              <a:off x="3193" y="1584"/>
              <a:ext cx="12" cy="164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2" name="Line 94"/>
            <p:cNvSpPr>
              <a:spLocks noChangeShapeType="1"/>
            </p:cNvSpPr>
            <p:nvPr/>
          </p:nvSpPr>
          <p:spPr bwMode="auto">
            <a:xfrm>
              <a:off x="3649" y="1584"/>
              <a:ext cx="1" cy="164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3" name="Rectangle 95"/>
            <p:cNvSpPr>
              <a:spLocks noChangeArrowheads="1"/>
            </p:cNvSpPr>
            <p:nvPr/>
          </p:nvSpPr>
          <p:spPr bwMode="auto">
            <a:xfrm>
              <a:off x="3649" y="1584"/>
              <a:ext cx="13" cy="164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4" name="Rectangle 96"/>
            <p:cNvSpPr>
              <a:spLocks noChangeArrowheads="1"/>
            </p:cNvSpPr>
            <p:nvPr/>
          </p:nvSpPr>
          <p:spPr bwMode="auto">
            <a:xfrm>
              <a:off x="4130" y="1344"/>
              <a:ext cx="36" cy="19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5" name="Rectangle 97"/>
            <p:cNvSpPr>
              <a:spLocks noChangeArrowheads="1"/>
            </p:cNvSpPr>
            <p:nvPr/>
          </p:nvSpPr>
          <p:spPr bwMode="auto">
            <a:xfrm>
              <a:off x="4768" y="1344"/>
              <a:ext cx="36" cy="192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6" name="Line 98"/>
            <p:cNvSpPr>
              <a:spLocks noChangeShapeType="1"/>
            </p:cNvSpPr>
            <p:nvPr/>
          </p:nvSpPr>
          <p:spPr bwMode="auto">
            <a:xfrm>
              <a:off x="5549" y="1584"/>
              <a:ext cx="1" cy="1647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7" name="Rectangle 99"/>
            <p:cNvSpPr>
              <a:spLocks noChangeArrowheads="1"/>
            </p:cNvSpPr>
            <p:nvPr/>
          </p:nvSpPr>
          <p:spPr bwMode="auto">
            <a:xfrm>
              <a:off x="5549" y="1584"/>
              <a:ext cx="12" cy="164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48" name="Line 100"/>
            <p:cNvSpPr>
              <a:spLocks noChangeShapeType="1"/>
            </p:cNvSpPr>
            <p:nvPr/>
          </p:nvSpPr>
          <p:spPr bwMode="auto">
            <a:xfrm>
              <a:off x="4804" y="1344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49" name="Rectangle 101"/>
            <p:cNvSpPr>
              <a:spLocks noChangeArrowheads="1"/>
            </p:cNvSpPr>
            <p:nvPr/>
          </p:nvSpPr>
          <p:spPr bwMode="auto">
            <a:xfrm>
              <a:off x="4804" y="1344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50" name="Line 102"/>
            <p:cNvSpPr>
              <a:spLocks noChangeShapeType="1"/>
            </p:cNvSpPr>
            <p:nvPr/>
          </p:nvSpPr>
          <p:spPr bwMode="auto">
            <a:xfrm>
              <a:off x="5561" y="156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51" name="Rectangle 103"/>
            <p:cNvSpPr>
              <a:spLocks noChangeArrowheads="1"/>
            </p:cNvSpPr>
            <p:nvPr/>
          </p:nvSpPr>
          <p:spPr bwMode="auto">
            <a:xfrm>
              <a:off x="5561" y="1560"/>
              <a:ext cx="1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52" name="Line 104"/>
            <p:cNvSpPr>
              <a:spLocks noChangeShapeType="1"/>
            </p:cNvSpPr>
            <p:nvPr/>
          </p:nvSpPr>
          <p:spPr bwMode="auto">
            <a:xfrm>
              <a:off x="4804" y="1777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53" name="Rectangle 105"/>
            <p:cNvSpPr>
              <a:spLocks noChangeArrowheads="1"/>
            </p:cNvSpPr>
            <p:nvPr/>
          </p:nvSpPr>
          <p:spPr bwMode="auto">
            <a:xfrm>
              <a:off x="4804" y="1777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54" name="Line 106"/>
            <p:cNvSpPr>
              <a:spLocks noChangeShapeType="1"/>
            </p:cNvSpPr>
            <p:nvPr/>
          </p:nvSpPr>
          <p:spPr bwMode="auto">
            <a:xfrm>
              <a:off x="4804" y="1981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55" name="Rectangle 107"/>
            <p:cNvSpPr>
              <a:spLocks noChangeArrowheads="1"/>
            </p:cNvSpPr>
            <p:nvPr/>
          </p:nvSpPr>
          <p:spPr bwMode="auto">
            <a:xfrm>
              <a:off x="4804" y="1981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56" name="Line 108"/>
            <p:cNvSpPr>
              <a:spLocks noChangeShapeType="1"/>
            </p:cNvSpPr>
            <p:nvPr/>
          </p:nvSpPr>
          <p:spPr bwMode="auto">
            <a:xfrm>
              <a:off x="4804" y="2185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57" name="Rectangle 109"/>
            <p:cNvSpPr>
              <a:spLocks noChangeArrowheads="1"/>
            </p:cNvSpPr>
            <p:nvPr/>
          </p:nvSpPr>
          <p:spPr bwMode="auto">
            <a:xfrm>
              <a:off x="4804" y="2185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58" name="Line 110"/>
            <p:cNvSpPr>
              <a:spLocks noChangeShapeType="1"/>
            </p:cNvSpPr>
            <p:nvPr/>
          </p:nvSpPr>
          <p:spPr bwMode="auto">
            <a:xfrm>
              <a:off x="4804" y="2402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59" name="Rectangle 111"/>
            <p:cNvSpPr>
              <a:spLocks noChangeArrowheads="1"/>
            </p:cNvSpPr>
            <p:nvPr/>
          </p:nvSpPr>
          <p:spPr bwMode="auto">
            <a:xfrm>
              <a:off x="4804" y="2402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60" name="Line 112"/>
            <p:cNvSpPr>
              <a:spLocks noChangeShapeType="1"/>
            </p:cNvSpPr>
            <p:nvPr/>
          </p:nvSpPr>
          <p:spPr bwMode="auto">
            <a:xfrm>
              <a:off x="4804" y="2606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61" name="Rectangle 113"/>
            <p:cNvSpPr>
              <a:spLocks noChangeArrowheads="1"/>
            </p:cNvSpPr>
            <p:nvPr/>
          </p:nvSpPr>
          <p:spPr bwMode="auto">
            <a:xfrm>
              <a:off x="4804" y="2606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62" name="Line 114"/>
            <p:cNvSpPr>
              <a:spLocks noChangeShapeType="1"/>
            </p:cNvSpPr>
            <p:nvPr/>
          </p:nvSpPr>
          <p:spPr bwMode="auto">
            <a:xfrm>
              <a:off x="4804" y="2810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63" name="Rectangle 115"/>
            <p:cNvSpPr>
              <a:spLocks noChangeArrowheads="1"/>
            </p:cNvSpPr>
            <p:nvPr/>
          </p:nvSpPr>
          <p:spPr bwMode="auto">
            <a:xfrm>
              <a:off x="4804" y="2810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64" name="Line 116"/>
            <p:cNvSpPr>
              <a:spLocks noChangeShapeType="1"/>
            </p:cNvSpPr>
            <p:nvPr/>
          </p:nvSpPr>
          <p:spPr bwMode="auto">
            <a:xfrm>
              <a:off x="4804" y="3027"/>
              <a:ext cx="757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65" name="Rectangle 117"/>
            <p:cNvSpPr>
              <a:spLocks noChangeArrowheads="1"/>
            </p:cNvSpPr>
            <p:nvPr/>
          </p:nvSpPr>
          <p:spPr bwMode="auto">
            <a:xfrm>
              <a:off x="4804" y="3027"/>
              <a:ext cx="769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  <p:sp>
          <p:nvSpPr>
            <p:cNvPr id="27766" name="Line 118"/>
            <p:cNvSpPr>
              <a:spLocks noChangeShapeType="1"/>
            </p:cNvSpPr>
            <p:nvPr/>
          </p:nvSpPr>
          <p:spPr bwMode="auto">
            <a:xfrm>
              <a:off x="5561" y="324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767" name="Rectangle 119"/>
            <p:cNvSpPr>
              <a:spLocks noChangeArrowheads="1"/>
            </p:cNvSpPr>
            <p:nvPr/>
          </p:nvSpPr>
          <p:spPr bwMode="auto">
            <a:xfrm>
              <a:off x="5561" y="3243"/>
              <a:ext cx="12" cy="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endParaRPr lang="en-US" altLang="zh-TW">
                <a:ea typeface="MS PGothic" panose="020B0600070205080204" pitchFamily="34" charset="-128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5890882" y="1542197"/>
            <a:ext cx="595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原來的寫法太簡化，要跟據所有</a:t>
            </a:r>
            <a:r>
              <a:rPr lang="en-US" altLang="zh-TW" dirty="0">
                <a:solidFill>
                  <a:srgbClr val="FF0000"/>
                </a:solidFill>
              </a:rPr>
              <a:t>state</a:t>
            </a:r>
            <a:r>
              <a:rPr lang="zh-TW" altLang="en-US" dirty="0">
                <a:solidFill>
                  <a:srgbClr val="FF0000"/>
                </a:solidFill>
              </a:rPr>
              <a:t>和輸入變化完全展開</a:t>
            </a:r>
          </a:p>
        </p:txBody>
      </p:sp>
    </p:spTree>
    <p:extLst>
      <p:ext uri="{BB962C8B-B14F-4D97-AF65-F5344CB8AC3E}">
        <p14:creationId xmlns:p14="http://schemas.microsoft.com/office/powerpoint/2010/main" val="409101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5936</TotalTime>
  <Words>3948</Words>
  <Application>Microsoft Office PowerPoint</Application>
  <PresentationFormat>寬螢幕</PresentationFormat>
  <Paragraphs>776</Paragraphs>
  <Slides>45</Slides>
  <Notes>37</Notes>
  <HiddenSlides>2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45</vt:i4>
      </vt:variant>
    </vt:vector>
  </HeadingPairs>
  <TitlesOfParts>
    <vt:vector size="59" baseType="lpstr">
      <vt:lpstr>(使用中文字型)</vt:lpstr>
      <vt:lpstr>Arial Unicode MS</vt:lpstr>
      <vt:lpstr>MS PGothic</vt:lpstr>
      <vt:lpstr>Arial</vt:lpstr>
      <vt:lpstr>Calibri</vt:lpstr>
      <vt:lpstr>Courier New</vt:lpstr>
      <vt:lpstr>Helvetica</vt:lpstr>
      <vt:lpstr>Symbol</vt:lpstr>
      <vt:lpstr>Times New Roman</vt:lpstr>
      <vt:lpstr>Wingdings</vt:lpstr>
      <vt:lpstr>佈景主題1</vt:lpstr>
      <vt:lpstr>工作表</vt:lpstr>
      <vt:lpstr>Visio</vt:lpstr>
      <vt:lpstr>Worksheet</vt:lpstr>
      <vt:lpstr>Digital Circuits and Systems Lecture 11 Microcode</vt:lpstr>
      <vt:lpstr>概念 [Dally. Ch. 18]</vt:lpstr>
      <vt:lpstr>概念 [Dally. Ch. 18]</vt:lpstr>
      <vt:lpstr>Sir Maurice Wilkes with a piece of EDSAC</vt:lpstr>
      <vt:lpstr>Figure from Wilkes 1953 paper on Microcode</vt:lpstr>
      <vt:lpstr>Microcode – an FSM realized with a memory array</vt:lpstr>
      <vt:lpstr>Microcode – the picture</vt:lpstr>
      <vt:lpstr>Example: Simple Light-Traffic Controller</vt:lpstr>
      <vt:lpstr>Re-writing State Table Of Example</vt:lpstr>
      <vt:lpstr>Re-writing State Table Of Example</vt:lpstr>
      <vt:lpstr>Microcode Of Light-Traffic Controller</vt:lpstr>
      <vt:lpstr>Microcoded Traffic Light Controller – in Verilog</vt:lpstr>
      <vt:lpstr>Waveforms Of Light-Traffic Controller Microcode</vt:lpstr>
      <vt:lpstr>A New-and-Improved Light-Traffic Controller</vt:lpstr>
      <vt:lpstr>Light-Traffic Control State Diagram</vt:lpstr>
      <vt:lpstr>Light-Traffic Controller State Microcode</vt:lpstr>
      <vt:lpstr>Waveforms Of Light-Traffic Controller Microcode</vt:lpstr>
      <vt:lpstr>From FSM table to instruction sequencing 邁向CPU設計之路</vt:lpstr>
      <vt:lpstr>簡單ROM based table</vt:lpstr>
      <vt:lpstr>Instruction Sequencing</vt:lpstr>
      <vt:lpstr>Instruction Sequencing – the picture</vt:lpstr>
      <vt:lpstr>Branching Logic</vt:lpstr>
      <vt:lpstr>Branch Microinstructions</vt:lpstr>
      <vt:lpstr>Microcode Of Traffic-Light Controller With Branches</vt:lpstr>
      <vt:lpstr>Microcode Of Traffic-Light Controller With Branches</vt:lpstr>
      <vt:lpstr>Microinstruction Format</vt:lpstr>
      <vt:lpstr>Implementing Microcode Of Light-Traffic Controller With Branches Using Verilog</vt:lpstr>
      <vt:lpstr>Data Organization</vt:lpstr>
      <vt:lpstr>Data Organization – Packed Structs &amp; Packed Unions</vt:lpstr>
      <vt:lpstr>Data Organization – Packed Structs &amp; Packed Unions</vt:lpstr>
      <vt:lpstr>Microcode Of Light-Traffic Controller With Left Turn</vt:lpstr>
      <vt:lpstr>Waveforms Of Light-Traffic Controller With Left Turn Microcode</vt:lpstr>
      <vt:lpstr>Waveforms Of Light-Traffic Controller With Left Turn Microcode</vt:lpstr>
      <vt:lpstr>Alternate Microcode For Light-Traffic Controller With Left Turn (多方向branch指令)</vt:lpstr>
      <vt:lpstr>Waveforms Of Alternate Microcode</vt:lpstr>
      <vt:lpstr>Multiple Instruction Types (指令可以縮短嗎)</vt:lpstr>
      <vt:lpstr>Instruction Format Of Microcode With 2 Instruction Types (一次用一種)</vt:lpstr>
      <vt:lpstr>One step on the path to a processor 邁向CPU設計之路</vt:lpstr>
      <vt:lpstr>Block Diagram Of Microcode With Output Instructions</vt:lpstr>
      <vt:lpstr>Microcode For Traffic-Light Controller With brx &amp; ldx Instructions</vt:lpstr>
      <vt:lpstr>Microcode For Traffic-Light Controller With brx &amp; ldx Instructions (Cont)</vt:lpstr>
      <vt:lpstr>Implementing Traffic-Light Controller Microcode With brx &amp; ldx Instructions In Verilog</vt:lpstr>
      <vt:lpstr>Implementing Traffic-Light Controller Microcode With brx &amp; ldx Instructions In Verilog (Cont)</vt:lpstr>
      <vt:lpstr>Extending this to a processor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147</cp:revision>
  <dcterms:created xsi:type="dcterms:W3CDTF">2009-12-14T10:41:03Z</dcterms:created>
  <dcterms:modified xsi:type="dcterms:W3CDTF">2024-02-17T02:34:52Z</dcterms:modified>
</cp:coreProperties>
</file>