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1" r:id="rId3"/>
    <p:sldId id="27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9" r:id="rId28"/>
    <p:sldId id="301" r:id="rId29"/>
    <p:sldId id="300" r:id="rId30"/>
    <p:sldId id="298" r:id="rId31"/>
    <p:sldId id="302" r:id="rId32"/>
    <p:sldId id="303" r:id="rId33"/>
    <p:sldId id="304" r:id="rId34"/>
    <p:sldId id="286" r:id="rId35"/>
    <p:sldId id="287" r:id="rId36"/>
    <p:sldId id="288" r:id="rId37"/>
    <p:sldId id="305" r:id="rId38"/>
    <p:sldId id="289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364" autoAdjust="0"/>
  </p:normalViewPr>
  <p:slideViewPr>
    <p:cSldViewPr>
      <p:cViewPr varScale="1">
        <p:scale>
          <a:sx n="75" d="100"/>
          <a:sy n="75" d="100"/>
        </p:scale>
        <p:origin x="191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0334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EBC8-B13E-4527-B005-505465D02C0C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6F18-A175-41EF-B0E0-E518334B7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45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CB7509-E91C-4ED4-92F1-2F23E29BDAA8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63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0510C59-BDB8-410F-B894-BD552ABCF4CD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0-&gt;1</a:t>
            </a:r>
          </a:p>
        </p:txBody>
      </p:sp>
    </p:spTree>
    <p:extLst>
      <p:ext uri="{BB962C8B-B14F-4D97-AF65-F5344CB8AC3E}">
        <p14:creationId xmlns:p14="http://schemas.microsoft.com/office/powerpoint/2010/main" val="82869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56132E-F7DB-4636-9464-4C32828A60A5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232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77A7C4-1E70-4D8A-A207-AE4AB1CDE799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763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3E56AC-F329-495A-ACC6-A49B384BF82E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80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C8619E-5FDC-4FEB-BFDA-2430462DA800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723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6C3872-C6C3-40E1-85C8-71F2F6204500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1808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http://www.sunburst-design.com/papers/CummingsSNUG2008Boston_CDC.pdf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8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236875-68F8-49DD-B07B-C008B2B646D1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227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5D03D4-82F6-4231-81F7-D487A6C950C5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82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2BD3F3-FA3C-498A-8AC7-E72C22C96BCB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926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7475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72D6E5-02B7-43BC-AB55-FF309E34A30A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6835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F1ED49-0714-44C0-A827-B715297BBAA5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15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0FE94B-0DBC-46DD-A9C1-9EF0FA8522CF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Clk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0, =&gt;</a:t>
            </a:r>
            <a:r>
              <a:rPr lang="en-US" altLang="zh-TW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clkbar</a:t>
            </a:r>
            <a:r>
              <a:rPr lang="en-US" altLang="zh-TW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1, D =&gt; V1, =&gt; V2 (setup time)</a:t>
            </a:r>
          </a:p>
          <a:p>
            <a:r>
              <a:rPr lang="en-US" altLang="zh-TW" baseline="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Clk</a:t>
            </a:r>
            <a:r>
              <a:rPr lang="en-US" altLang="zh-TW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1, </a:t>
            </a:r>
            <a:r>
              <a:rPr lang="en-US" altLang="zh-TW" baseline="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clkbar</a:t>
            </a:r>
            <a:r>
              <a:rPr lang="en-US" altLang="zh-TW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=0, switch off, another switch on, V2=&gt; V1, loop</a:t>
            </a:r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43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977111-9B30-4886-9E50-93972BDC04DD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611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CD0FE0-FC7D-408E-9C9C-A3B1FE81E6A2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從藍線開始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V1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，輸出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V2</a:t>
            </a:r>
            <a:r>
              <a:rPr lang="zh-TW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紅線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5066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0BE162C-8522-4117-8F69-E14E5AD65B9A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959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2FFA25-DFF9-4DB4-94AB-9F79782F78C3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70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B3650F-1565-41B3-B8B9-1A9017B510E4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809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E7831C5-CA39-4CC9-9EC8-A15579A61B63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661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200" b="1" i="0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8356EC-D0D5-A7B7-BE7C-76907CB002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316188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Digital Circuits and Systems</a:t>
            </a:r>
            <a:b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</a:br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Lecture 12 </a:t>
            </a:r>
            <a:r>
              <a:rPr lang="en-US" altLang="zh-TW" sz="4400" dirty="0" err="1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Metastability</a:t>
            </a:r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 and Synchronization Failure</a:t>
            </a:r>
            <a:endParaRPr lang="zh-TW" altLang="en-US" sz="2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1290" y="5429264"/>
            <a:ext cx="7058052" cy="966782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ea typeface="ＭＳ Ｐゴシック" panose="020B0600070205080204" pitchFamily="34" charset="-128"/>
              </a:rPr>
              <a:t>(or When Good Flip-Flops go Bad)</a:t>
            </a:r>
            <a:r>
              <a:rPr lang="zh-TW" altLang="en-US" sz="1800" dirty="0">
                <a:ea typeface="ＭＳ Ｐゴシック" panose="020B0600070205080204" pitchFamily="34" charset="-128"/>
              </a:rPr>
              <a:t>為什麼</a:t>
            </a:r>
            <a:r>
              <a:rPr lang="en-US" altLang="zh-TW" sz="1800" dirty="0">
                <a:ea typeface="ＭＳ Ｐゴシック" panose="020B0600070205080204" pitchFamily="34" charset="-128"/>
              </a:rPr>
              <a:t>DFF</a:t>
            </a:r>
            <a:r>
              <a:rPr lang="zh-TW" altLang="en-US" sz="1800" dirty="0">
                <a:ea typeface="ＭＳ Ｐゴシック" panose="020B0600070205080204" pitchFamily="34" charset="-128"/>
              </a:rPr>
              <a:t>會壞掉</a:t>
            </a:r>
            <a:endParaRPr lang="en-US" altLang="zh-TW" sz="1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38348" y="38576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Tian </a:t>
            </a:r>
            <a:r>
              <a:rPr lang="en-US" altLang="zh-TW" sz="2400" dirty="0" err="1"/>
              <a:t>Sheuan</a:t>
            </a:r>
            <a:r>
              <a:rPr lang="en-US" altLang="zh-TW" sz="2400" dirty="0"/>
              <a:t> Chang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9416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Metastable state of 4011 Nand RS Latch</a:t>
            </a:r>
            <a:br>
              <a:rPr lang="en-US" altLang="zh-TW"/>
            </a:br>
            <a:r>
              <a:rPr lang="en-US" altLang="zh-TW"/>
              <a:t>What</a:t>
            </a:r>
            <a:r>
              <a:rPr lang="ja-JP" altLang="en-US"/>
              <a:t>’</a:t>
            </a:r>
            <a:r>
              <a:rPr lang="en-US" altLang="ja-JP"/>
              <a:t>s going on here?</a:t>
            </a:r>
            <a:endParaRPr lang="en-US" altLang="zh-TW"/>
          </a:p>
        </p:txBody>
      </p:sp>
      <p:pic>
        <p:nvPicPr>
          <p:cNvPr id="23556" name="Picture 5" descr="ee108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379538"/>
            <a:ext cx="8353425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64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 time this waveform fills in too</a:t>
            </a:r>
          </a:p>
        </p:txBody>
      </p:sp>
      <p:pic>
        <p:nvPicPr>
          <p:cNvPr id="24580" name="Picture 4" descr="ee108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20" y="1136452"/>
            <a:ext cx="8277225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Actual circuit of 4011 Nand RS Latch</a:t>
            </a: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66534"/>
              </p:ext>
            </p:extLst>
          </p:nvPr>
        </p:nvGraphicFramePr>
        <p:xfrm>
          <a:off x="551384" y="2492896"/>
          <a:ext cx="5246687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84400" imgH="859320" progId="Visio.Drawing.6">
                  <p:embed/>
                </p:oleObj>
              </mc:Choice>
              <mc:Fallback>
                <p:oleObj name="Visio" r:id="rId3" imgW="2084400" imgH="859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2492896"/>
                        <a:ext cx="5246687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4789F5C5-98B6-432F-B4C5-B8C12A171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310" y="2132856"/>
            <a:ext cx="6370872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4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Initial state when both inputs are low</a:t>
            </a:r>
          </a:p>
        </p:txBody>
      </p:sp>
      <p:graphicFrame>
        <p:nvGraphicFramePr>
          <p:cNvPr id="26628" name="Object 2"/>
          <p:cNvGraphicFramePr>
            <a:graphicFrameLocks noChangeAspect="1"/>
          </p:cNvGraphicFramePr>
          <p:nvPr/>
        </p:nvGraphicFramePr>
        <p:xfrm>
          <a:off x="3476626" y="2209800"/>
          <a:ext cx="5237163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84400" imgH="959760" progId="Visio.Drawing.6">
                  <p:embed/>
                </p:oleObj>
              </mc:Choice>
              <mc:Fallback>
                <p:oleObj name="Visio" r:id="rId3" imgW="2084400" imgH="95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6" y="2209800"/>
                        <a:ext cx="5237163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77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both inputs go high, it becomes a </a:t>
            </a:r>
            <a:r>
              <a:rPr lang="en-US" altLang="zh-TW" dirty="0">
                <a:solidFill>
                  <a:srgbClr val="FF0000"/>
                </a:solidFill>
              </a:rPr>
              <a:t>6-stage ring oscillator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Oscillation is </a:t>
            </a:r>
            <a:r>
              <a:rPr lang="en-US" altLang="zh-TW" dirty="0">
                <a:solidFill>
                  <a:srgbClr val="FF0000"/>
                </a:solidFill>
              </a:rPr>
              <a:t>metastable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3476626" y="2835275"/>
          <a:ext cx="5237163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84400" imgH="959760" progId="Visio.Drawing.6">
                  <p:embed/>
                </p:oleObj>
              </mc:Choice>
              <mc:Fallback>
                <p:oleObj name="Visio" r:id="rId3" imgW="2084400" imgH="95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6" y="2835275"/>
                        <a:ext cx="5237163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34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Oscillation is metastable</a:t>
            </a:r>
          </a:p>
        </p:txBody>
      </p:sp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3979864" y="1295401"/>
          <a:ext cx="42322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82280" imgH="849960" progId="Visio.Drawing.6">
                  <p:embed/>
                </p:oleObj>
              </mc:Choice>
              <mc:Fallback>
                <p:oleObj name="Visio" r:id="rId3" imgW="1682280" imgH="849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4" y="1295401"/>
                        <a:ext cx="4232275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2316164" y="4219575"/>
          <a:ext cx="75596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98800" imgH="329040" progId="Visio.Drawing.6">
                  <p:embed/>
                </p:oleObj>
              </mc:Choice>
              <mc:Fallback>
                <p:oleObj name="Visio" r:id="rId5" imgW="2998800" imgH="329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4" y="4219575"/>
                        <a:ext cx="75596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97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6838"/>
            <a:ext cx="10972800" cy="939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If delays are balanced, ring sequences through six states repeatedly</a:t>
            </a:r>
          </a:p>
        </p:txBody>
      </p:sp>
      <p:graphicFrame>
        <p:nvGraphicFramePr>
          <p:cNvPr id="29699" name="Object 2"/>
          <p:cNvGraphicFramePr>
            <a:graphicFrameLocks noChangeAspect="1"/>
          </p:cNvGraphicFramePr>
          <p:nvPr/>
        </p:nvGraphicFramePr>
        <p:xfrm>
          <a:off x="3087689" y="1036638"/>
          <a:ext cx="6015037" cy="582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98800" imgH="2907360" progId="Visio.Drawing.6">
                  <p:embed/>
                </p:oleObj>
              </mc:Choice>
              <mc:Fallback>
                <p:oleObj name="Visio" r:id="rId3" imgW="2998800" imgH="290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9" y="1036638"/>
                        <a:ext cx="6015037" cy="582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FAFAFBE9-6086-4098-A177-49F500DBB719}"/>
              </a:ext>
            </a:extLst>
          </p:cNvPr>
          <p:cNvCxnSpPr/>
          <p:nvPr/>
        </p:nvCxnSpPr>
        <p:spPr>
          <a:xfrm>
            <a:off x="6240016" y="2060848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DBEDAD0-BD38-4A24-8421-400657C60244}"/>
              </a:ext>
            </a:extLst>
          </p:cNvPr>
          <p:cNvCxnSpPr/>
          <p:nvPr/>
        </p:nvCxnSpPr>
        <p:spPr>
          <a:xfrm>
            <a:off x="7104112" y="306896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36FDDB5-967B-487A-9A55-065FD5E412CB}"/>
              </a:ext>
            </a:extLst>
          </p:cNvPr>
          <p:cNvCxnSpPr/>
          <p:nvPr/>
        </p:nvCxnSpPr>
        <p:spPr>
          <a:xfrm>
            <a:off x="8040216" y="41490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D0B1839-C247-469F-9D94-59BDA82B96C0}"/>
              </a:ext>
            </a:extLst>
          </p:cNvPr>
          <p:cNvCxnSpPr/>
          <p:nvPr/>
        </p:nvCxnSpPr>
        <p:spPr>
          <a:xfrm>
            <a:off x="4367808" y="515719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EE3961F-66EC-46A2-8E1E-44FEA5B50AD0}"/>
              </a:ext>
            </a:extLst>
          </p:cNvPr>
          <p:cNvCxnSpPr/>
          <p:nvPr/>
        </p:nvCxnSpPr>
        <p:spPr>
          <a:xfrm>
            <a:off x="5303912" y="616530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對設計的影響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何時最容易發生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7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A Brute-Force Synchronizer</a:t>
            </a: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4011614" y="1447801"/>
          <a:ext cx="416877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75400" imgH="740520" progId="Visio.Drawing.5">
                  <p:embed/>
                </p:oleObj>
              </mc:Choice>
              <mc:Fallback>
                <p:oleObj name="VISIO" r:id="rId3" imgW="2075400" imgH="7405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4" y="1447801"/>
                        <a:ext cx="4168775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3630614" y="3505200"/>
          <a:ext cx="3940175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14680" imgH="1654560" progId="Visio.Drawing.5">
                  <p:embed/>
                </p:oleObj>
              </mc:Choice>
              <mc:Fallback>
                <p:oleObj name="VISIO" r:id="rId5" imgW="2614680" imgH="1654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4" y="3505200"/>
                        <a:ext cx="3940175" cy="249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94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What if AW is </a:t>
            </a:r>
            <a:r>
              <a:rPr lang="en-US" altLang="zh-TW" i="1">
                <a:ea typeface="ＭＳ Ｐゴシック" panose="020B0600070205080204" pitchFamily="34" charset="-128"/>
              </a:rPr>
              <a:t>still</a:t>
            </a:r>
            <a:r>
              <a:rPr lang="en-US" altLang="zh-TW">
                <a:ea typeface="ＭＳ Ｐゴシック" panose="020B0600070205080204" pitchFamily="34" charset="-128"/>
              </a:rPr>
              <a:t> in a metastable state when FF2 is clocked?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3581400" y="2514601"/>
          <a:ext cx="5246688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14680" imgH="1654560" progId="Visio.Drawing.5">
                  <p:embed/>
                </p:oleObj>
              </mc:Choice>
              <mc:Fallback>
                <p:oleObj name="VISIO" r:id="rId3" imgW="2614680" imgH="16545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14601"/>
                        <a:ext cx="5246688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9408368" y="537321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訊號根本不穩定</a:t>
            </a:r>
            <a:endParaRPr lang="en-US" altLang="zh-TW" dirty="0"/>
          </a:p>
          <a:p>
            <a:r>
              <a:rPr lang="zh-TW" altLang="en-US" dirty="0"/>
              <a:t>會抓錯值</a:t>
            </a:r>
          </a:p>
        </p:txBody>
      </p:sp>
    </p:spTree>
    <p:extLst>
      <p:ext uri="{BB962C8B-B14F-4D97-AF65-F5344CB8AC3E}">
        <p14:creationId xmlns:p14="http://schemas.microsoft.com/office/powerpoint/2010/main" val="32113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r>
              <a:rPr lang="zh-TW" altLang="en-US" dirty="0"/>
              <a:t> </a:t>
            </a:r>
            <a:r>
              <a:rPr lang="en-US" altLang="zh-TW" dirty="0"/>
              <a:t>[Dally Ch. 27/28]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壞掉的</a:t>
            </a:r>
            <a:r>
              <a:rPr lang="en-US" altLang="zh-TW" dirty="0"/>
              <a:t>DFF</a:t>
            </a:r>
          </a:p>
          <a:p>
            <a:pPr lvl="1"/>
            <a:r>
              <a:rPr lang="zh-TW" altLang="en-US" dirty="0"/>
              <a:t>當你違反</a:t>
            </a:r>
            <a:r>
              <a:rPr lang="en-US" altLang="zh-TW" dirty="0"/>
              <a:t>setup time/hold time constraints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zh-TW" altLang="en-US" dirty="0"/>
              <a:t>對設計的影響與其解法</a:t>
            </a:r>
            <a:endParaRPr lang="en-US" altLang="zh-TW"/>
          </a:p>
          <a:p>
            <a:pPr lvl="1"/>
            <a:r>
              <a:rPr lang="en-US" altLang="zh-TW"/>
              <a:t>(</a:t>
            </a:r>
            <a:r>
              <a:rPr lang="zh-TW" altLang="en-US" dirty="0"/>
              <a:t>何時最容易發生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0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訊號跨越不同</a:t>
            </a:r>
            <a:r>
              <a:rPr lang="en-US" altLang="zh-TW" dirty="0"/>
              <a:t>clock domain</a:t>
            </a:r>
            <a:r>
              <a:rPr lang="zh-TW" altLang="en-US" dirty="0"/>
              <a:t>時，最容易發生</a:t>
            </a:r>
          </a:p>
        </p:txBody>
      </p:sp>
      <p:pic>
        <p:nvPicPr>
          <p:cNvPr id="7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472" y="1412776"/>
            <a:ext cx="9053636" cy="51502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5360" y="6490871"/>
            <a:ext cx="8376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http://www.sunburst-design.com/papers/CummingsSNUG2008Boston_CDC.pdf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15880" y="5805264"/>
            <a:ext cx="2304256" cy="685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59824" y="4149080"/>
            <a:ext cx="2304256" cy="685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67808" y="3861048"/>
            <a:ext cx="504056" cy="64807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579417" y="5194726"/>
            <a:ext cx="1368152" cy="61053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2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Metastable bdat1 output propagating invalid data throughout the design</a:t>
            </a:r>
            <a:endParaRPr lang="zh-TW" altLang="en-US" dirty="0"/>
          </a:p>
        </p:txBody>
      </p:sp>
      <p:pic>
        <p:nvPicPr>
          <p:cNvPr id="3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456" y="1412776"/>
            <a:ext cx="8805718" cy="5257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47728" y="1772816"/>
            <a:ext cx="4032448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295800" y="5877272"/>
            <a:ext cx="1368152" cy="5385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發生機率</a:t>
            </a:r>
            <a:r>
              <a:rPr lang="en-US" altLang="zh-TW" dirty="0"/>
              <a:t>MTBF (mean time between failure)</a:t>
            </a:r>
            <a:endParaRPr lang="zh-TW" altLang="en-US" dirty="0"/>
          </a:p>
        </p:txBody>
      </p:sp>
      <p:pic>
        <p:nvPicPr>
          <p:cNvPr id="3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488" y="1412776"/>
            <a:ext cx="6308729" cy="26854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16219" y="45811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failures occur more frequently (shorter MTBF) in higher speed designs, or when the sampled data changes more frequently.</a:t>
            </a:r>
          </a:p>
          <a:p>
            <a:r>
              <a:rPr lang="zh-TW" altLang="en-US" dirty="0"/>
              <a:t>越高頻或訊號變化越快，越容易產生錯誤</a:t>
            </a:r>
          </a:p>
        </p:txBody>
      </p:sp>
    </p:spTree>
    <p:extLst>
      <p:ext uri="{BB962C8B-B14F-4D97-AF65-F5344CB8AC3E}">
        <p14:creationId xmlns:p14="http://schemas.microsoft.com/office/powerpoint/2010/main" val="1918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那設計要怎麼做</a:t>
            </a:r>
            <a:r>
              <a:rPr lang="en-US" altLang="zh-TW" dirty="0"/>
              <a:t>?single bit case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700808"/>
            <a:ext cx="7591540" cy="137085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11424" y="1214438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超高頻設計，就用三個</a:t>
            </a:r>
            <a:r>
              <a:rPr lang="en-US" altLang="zh-TW" sz="2400" dirty="0">
                <a:solidFill>
                  <a:srgbClr val="FF0000"/>
                </a:solidFill>
              </a:rPr>
              <a:t>DFF</a:t>
            </a:r>
            <a:r>
              <a:rPr lang="zh-TW" altLang="en-US" sz="2400" dirty="0">
                <a:solidFill>
                  <a:srgbClr val="FF0000"/>
                </a:solidFill>
              </a:rPr>
              <a:t>串接</a:t>
            </a:r>
          </a:p>
        </p:txBody>
      </p:sp>
    </p:spTree>
    <p:extLst>
      <p:ext uri="{BB962C8B-B14F-4D97-AF65-F5344CB8AC3E}">
        <p14:creationId xmlns:p14="http://schemas.microsoft.com/office/powerpoint/2010/main" val="27140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不良示範</a:t>
            </a:r>
            <a:r>
              <a:rPr lang="en-US" altLang="zh-TW" dirty="0"/>
              <a:t>:</a:t>
            </a:r>
            <a:r>
              <a:rPr lang="zh-TW" altLang="en-US" dirty="0"/>
              <a:t> 沒經過</a:t>
            </a:r>
            <a:r>
              <a:rPr lang="en-US" altLang="zh-TW" dirty="0"/>
              <a:t>register</a:t>
            </a:r>
            <a:r>
              <a:rPr lang="zh-TW" altLang="en-US" dirty="0"/>
              <a:t>就送過去</a:t>
            </a:r>
          </a:p>
        </p:txBody>
      </p:sp>
      <p:pic>
        <p:nvPicPr>
          <p:cNvPr id="3" name="image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472" y="1052736"/>
            <a:ext cx="9505056" cy="54726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07768" y="1700808"/>
            <a:ext cx="1368152" cy="115212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9602033" y="306896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訊號亂動，抓錯機率高</a:t>
            </a:r>
          </a:p>
        </p:txBody>
      </p:sp>
      <p:sp>
        <p:nvSpPr>
          <p:cNvPr id="6" name="矩形 5"/>
          <p:cNvSpPr/>
          <p:nvPr/>
        </p:nvSpPr>
        <p:spPr>
          <a:xfrm>
            <a:off x="2855640" y="5589239"/>
            <a:ext cx="792088" cy="43204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320136" y="5517232"/>
            <a:ext cx="792088" cy="43204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927648" y="4509120"/>
            <a:ext cx="28803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428148" y="4572718"/>
            <a:ext cx="28803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5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優良設計</a:t>
            </a:r>
          </a:p>
        </p:txBody>
      </p:sp>
      <p:pic>
        <p:nvPicPr>
          <p:cNvPr id="3" name="image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334" y="1188259"/>
            <a:ext cx="8805718" cy="5429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43872" y="1578174"/>
            <a:ext cx="1008112" cy="115212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73193" y="1578174"/>
            <a:ext cx="1368152" cy="115212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221699" y="8423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接收端用兩顆串接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518963" y="851201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發送端經</a:t>
            </a:r>
            <a:r>
              <a:rPr lang="en-US" altLang="zh-TW" dirty="0">
                <a:solidFill>
                  <a:srgbClr val="FF0000"/>
                </a:solidFill>
              </a:rPr>
              <a:t>DFF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278026" y="19695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訊號較穩，抓錯機率小</a:t>
            </a:r>
          </a:p>
        </p:txBody>
      </p:sp>
      <p:sp>
        <p:nvSpPr>
          <p:cNvPr id="9" name="矩形 8"/>
          <p:cNvSpPr/>
          <p:nvPr/>
        </p:nvSpPr>
        <p:spPr>
          <a:xfrm>
            <a:off x="7320136" y="5517232"/>
            <a:ext cx="792088" cy="43204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428148" y="4572718"/>
            <a:ext cx="28803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55640" y="5589239"/>
            <a:ext cx="792088" cy="43204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927648" y="4509120"/>
            <a:ext cx="288032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發送端訊號要怎麼給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不能太短，會被錯過</a:t>
            </a:r>
          </a:p>
        </p:txBody>
      </p:sp>
      <p:pic>
        <p:nvPicPr>
          <p:cNvPr id="3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464" y="1412776"/>
            <a:ext cx="9309774" cy="5257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87688" y="4149080"/>
            <a:ext cx="1440160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31704" y="5517232"/>
            <a:ext cx="1656184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27848" y="5967598"/>
            <a:ext cx="1656184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83432" y="1202047"/>
            <a:ext cx="3569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adat</a:t>
            </a:r>
            <a:r>
              <a:rPr lang="en-US" altLang="zh-TW" sz="2800" dirty="0">
                <a:solidFill>
                  <a:srgbClr val="FF0000"/>
                </a:solidFill>
              </a:rPr>
              <a:t> length &lt; </a:t>
            </a:r>
            <a:r>
              <a:rPr lang="en-US" altLang="zh-TW" sz="2800" dirty="0" err="1">
                <a:solidFill>
                  <a:srgbClr val="FF0000"/>
                </a:solidFill>
              </a:rPr>
              <a:t>bclk</a:t>
            </a:r>
            <a:r>
              <a:rPr lang="en-US" altLang="zh-TW" sz="2800" dirty="0">
                <a:solidFill>
                  <a:srgbClr val="FF0000"/>
                </a:solidFill>
              </a:rPr>
              <a:t> cycle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5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發送端訊號要怎麼給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不夠長，也會被錯過</a:t>
            </a:r>
            <a:endParaRPr lang="zh-TW" altLang="en-US" dirty="0"/>
          </a:p>
        </p:txBody>
      </p:sp>
      <p:pic>
        <p:nvPicPr>
          <p:cNvPr id="3" name="image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472" y="1214438"/>
            <a:ext cx="9069070" cy="54292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87688" y="4149080"/>
            <a:ext cx="864096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31704" y="5517232"/>
            <a:ext cx="936104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159896" y="5517232"/>
            <a:ext cx="936104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95655" y="4149080"/>
            <a:ext cx="864096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83432" y="1202047"/>
            <a:ext cx="608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adat</a:t>
            </a:r>
            <a:r>
              <a:rPr lang="en-US" altLang="zh-TW" sz="2800" dirty="0">
                <a:solidFill>
                  <a:srgbClr val="FF0000"/>
                </a:solidFill>
              </a:rPr>
              <a:t> length slightly larger than </a:t>
            </a:r>
            <a:r>
              <a:rPr lang="en-US" altLang="zh-TW" sz="2800" dirty="0" err="1">
                <a:solidFill>
                  <a:srgbClr val="FF0000"/>
                </a:solidFill>
              </a:rPr>
              <a:t>bclk</a:t>
            </a:r>
            <a:r>
              <a:rPr lang="en-US" altLang="zh-TW" sz="2800" dirty="0">
                <a:solidFill>
                  <a:srgbClr val="FF0000"/>
                </a:solidFill>
              </a:rPr>
              <a:t> cycle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90" y="239647"/>
            <a:ext cx="9953625" cy="63817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07368" y="335699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訊號要夠長，</a:t>
            </a:r>
            <a:r>
              <a:rPr lang="en-US" altLang="zh-TW">
                <a:solidFill>
                  <a:srgbClr val="FF0000"/>
                </a:solidFill>
              </a:rPr>
              <a:t>&gt;=1.5X </a:t>
            </a:r>
            <a:r>
              <a:rPr lang="en-US" altLang="zh-TW" dirty="0" err="1">
                <a:solidFill>
                  <a:srgbClr val="FF0000"/>
                </a:solidFill>
              </a:rPr>
              <a:t>bclk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07768" y="3161833"/>
            <a:ext cx="1008112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672064" y="200620"/>
            <a:ext cx="420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adat</a:t>
            </a:r>
            <a:r>
              <a:rPr lang="en-US" altLang="zh-TW" sz="2800" dirty="0">
                <a:solidFill>
                  <a:srgbClr val="FF0000"/>
                </a:solidFill>
              </a:rPr>
              <a:t> length &gt;=1.5 </a:t>
            </a:r>
            <a:r>
              <a:rPr lang="en-US" altLang="zh-TW" sz="2800" dirty="0" err="1">
                <a:solidFill>
                  <a:srgbClr val="FF0000"/>
                </a:solidFill>
              </a:rPr>
              <a:t>bclk</a:t>
            </a:r>
            <a:r>
              <a:rPr lang="en-US" altLang="zh-TW" sz="2800" dirty="0">
                <a:solidFill>
                  <a:srgbClr val="FF0000"/>
                </a:solidFill>
              </a:rPr>
              <a:t> cycle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776" y="4639587"/>
            <a:ext cx="936104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70079" y="4639587"/>
            <a:ext cx="936104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70690" y="3144832"/>
            <a:ext cx="1008112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0"/>
            <a:ext cx="9295805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78113" y="3140968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要寄有回條的掛號信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接收端回傳一個訊號，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告訴發送端已經收到，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發送端再關掉訊號</a:t>
            </a:r>
          </a:p>
        </p:txBody>
      </p:sp>
      <p:sp>
        <p:nvSpPr>
          <p:cNvPr id="7" name="手繪多邊形 6"/>
          <p:cNvSpPr/>
          <p:nvPr/>
        </p:nvSpPr>
        <p:spPr>
          <a:xfrm>
            <a:off x="5095875" y="3952875"/>
            <a:ext cx="219111" cy="1678298"/>
          </a:xfrm>
          <a:custGeom>
            <a:avLst/>
            <a:gdLst>
              <a:gd name="connsiteX0" fmla="*/ 47625 w 219111"/>
              <a:gd name="connsiteY0" fmla="*/ 0 h 1678298"/>
              <a:gd name="connsiteX1" fmla="*/ 38100 w 219111"/>
              <a:gd name="connsiteY1" fmla="*/ 47625 h 1678298"/>
              <a:gd name="connsiteX2" fmla="*/ 19050 w 219111"/>
              <a:gd name="connsiteY2" fmla="*/ 104775 h 1678298"/>
              <a:gd name="connsiteX3" fmla="*/ 9525 w 219111"/>
              <a:gd name="connsiteY3" fmla="*/ 133350 h 1678298"/>
              <a:gd name="connsiteX4" fmla="*/ 0 w 219111"/>
              <a:gd name="connsiteY4" fmla="*/ 171450 h 1678298"/>
              <a:gd name="connsiteX5" fmla="*/ 9525 w 219111"/>
              <a:gd name="connsiteY5" fmla="*/ 447675 h 1678298"/>
              <a:gd name="connsiteX6" fmla="*/ 19050 w 219111"/>
              <a:gd name="connsiteY6" fmla="*/ 533400 h 1678298"/>
              <a:gd name="connsiteX7" fmla="*/ 38100 w 219111"/>
              <a:gd name="connsiteY7" fmla="*/ 895350 h 1678298"/>
              <a:gd name="connsiteX8" fmla="*/ 47625 w 219111"/>
              <a:gd name="connsiteY8" fmla="*/ 1133475 h 1678298"/>
              <a:gd name="connsiteX9" fmla="*/ 66675 w 219111"/>
              <a:gd name="connsiteY9" fmla="*/ 1171575 h 1678298"/>
              <a:gd name="connsiteX10" fmla="*/ 76200 w 219111"/>
              <a:gd name="connsiteY10" fmla="*/ 1209675 h 1678298"/>
              <a:gd name="connsiteX11" fmla="*/ 85725 w 219111"/>
              <a:gd name="connsiteY11" fmla="*/ 1304925 h 1678298"/>
              <a:gd name="connsiteX12" fmla="*/ 95250 w 219111"/>
              <a:gd name="connsiteY12" fmla="*/ 1333500 h 1678298"/>
              <a:gd name="connsiteX13" fmla="*/ 123825 w 219111"/>
              <a:gd name="connsiteY13" fmla="*/ 1362075 h 1678298"/>
              <a:gd name="connsiteX14" fmla="*/ 133350 w 219111"/>
              <a:gd name="connsiteY14" fmla="*/ 1428750 h 1678298"/>
              <a:gd name="connsiteX15" fmla="*/ 142875 w 219111"/>
              <a:gd name="connsiteY15" fmla="*/ 1457325 h 1678298"/>
              <a:gd name="connsiteX16" fmla="*/ 152400 w 219111"/>
              <a:gd name="connsiteY16" fmla="*/ 1495425 h 1678298"/>
              <a:gd name="connsiteX17" fmla="*/ 161925 w 219111"/>
              <a:gd name="connsiteY17" fmla="*/ 1590675 h 1678298"/>
              <a:gd name="connsiteX18" fmla="*/ 200025 w 219111"/>
              <a:gd name="connsiteY18" fmla="*/ 1647825 h 1678298"/>
              <a:gd name="connsiteX19" fmla="*/ 219075 w 219111"/>
              <a:gd name="connsiteY19" fmla="*/ 1666875 h 167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9111" h="1678298">
                <a:moveTo>
                  <a:pt x="47625" y="0"/>
                </a:moveTo>
                <a:cubicBezTo>
                  <a:pt x="44450" y="15875"/>
                  <a:pt x="42360" y="32006"/>
                  <a:pt x="38100" y="47625"/>
                </a:cubicBezTo>
                <a:cubicBezTo>
                  <a:pt x="32816" y="66998"/>
                  <a:pt x="25400" y="85725"/>
                  <a:pt x="19050" y="104775"/>
                </a:cubicBezTo>
                <a:cubicBezTo>
                  <a:pt x="15875" y="114300"/>
                  <a:pt x="11960" y="123610"/>
                  <a:pt x="9525" y="133350"/>
                </a:cubicBezTo>
                <a:lnTo>
                  <a:pt x="0" y="171450"/>
                </a:lnTo>
                <a:cubicBezTo>
                  <a:pt x="3175" y="263525"/>
                  <a:pt x="4683" y="355673"/>
                  <a:pt x="9525" y="447675"/>
                </a:cubicBezTo>
                <a:cubicBezTo>
                  <a:pt x="11036" y="476386"/>
                  <a:pt x="17744" y="504679"/>
                  <a:pt x="19050" y="533400"/>
                </a:cubicBezTo>
                <a:cubicBezTo>
                  <a:pt x="35575" y="896951"/>
                  <a:pt x="-7186" y="759491"/>
                  <a:pt x="38100" y="895350"/>
                </a:cubicBezTo>
                <a:cubicBezTo>
                  <a:pt x="41275" y="974725"/>
                  <a:pt x="39451" y="1054458"/>
                  <a:pt x="47625" y="1133475"/>
                </a:cubicBezTo>
                <a:cubicBezTo>
                  <a:pt x="49086" y="1147599"/>
                  <a:pt x="61689" y="1158280"/>
                  <a:pt x="66675" y="1171575"/>
                </a:cubicBezTo>
                <a:cubicBezTo>
                  <a:pt x="71272" y="1183832"/>
                  <a:pt x="73025" y="1196975"/>
                  <a:pt x="76200" y="1209675"/>
                </a:cubicBezTo>
                <a:cubicBezTo>
                  <a:pt x="79375" y="1241425"/>
                  <a:pt x="80873" y="1273388"/>
                  <a:pt x="85725" y="1304925"/>
                </a:cubicBezTo>
                <a:cubicBezTo>
                  <a:pt x="87252" y="1314848"/>
                  <a:pt x="89681" y="1325146"/>
                  <a:pt x="95250" y="1333500"/>
                </a:cubicBezTo>
                <a:cubicBezTo>
                  <a:pt x="102722" y="1344708"/>
                  <a:pt x="114300" y="1352550"/>
                  <a:pt x="123825" y="1362075"/>
                </a:cubicBezTo>
                <a:cubicBezTo>
                  <a:pt x="127000" y="1384300"/>
                  <a:pt x="128947" y="1406735"/>
                  <a:pt x="133350" y="1428750"/>
                </a:cubicBezTo>
                <a:cubicBezTo>
                  <a:pt x="135319" y="1438595"/>
                  <a:pt x="140117" y="1447671"/>
                  <a:pt x="142875" y="1457325"/>
                </a:cubicBezTo>
                <a:cubicBezTo>
                  <a:pt x="146471" y="1469912"/>
                  <a:pt x="149225" y="1482725"/>
                  <a:pt x="152400" y="1495425"/>
                </a:cubicBezTo>
                <a:cubicBezTo>
                  <a:pt x="155575" y="1527175"/>
                  <a:pt x="152408" y="1560219"/>
                  <a:pt x="161925" y="1590675"/>
                </a:cubicBezTo>
                <a:cubicBezTo>
                  <a:pt x="168754" y="1612528"/>
                  <a:pt x="187325" y="1628775"/>
                  <a:pt x="200025" y="1647825"/>
                </a:cubicBezTo>
                <a:cubicBezTo>
                  <a:pt x="220836" y="1679042"/>
                  <a:pt x="219075" y="1687848"/>
                  <a:pt x="219075" y="16668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5324475" y="5667375"/>
            <a:ext cx="1047750" cy="428625"/>
          </a:xfrm>
          <a:custGeom>
            <a:avLst/>
            <a:gdLst>
              <a:gd name="connsiteX0" fmla="*/ 0 w 1047750"/>
              <a:gd name="connsiteY0" fmla="*/ 0 h 428625"/>
              <a:gd name="connsiteX1" fmla="*/ 19050 w 1047750"/>
              <a:gd name="connsiteY1" fmla="*/ 47625 h 428625"/>
              <a:gd name="connsiteX2" fmla="*/ 76200 w 1047750"/>
              <a:gd name="connsiteY2" fmla="*/ 66675 h 428625"/>
              <a:gd name="connsiteX3" fmla="*/ 104775 w 1047750"/>
              <a:gd name="connsiteY3" fmla="*/ 95250 h 428625"/>
              <a:gd name="connsiteX4" fmla="*/ 133350 w 1047750"/>
              <a:gd name="connsiteY4" fmla="*/ 104775 h 428625"/>
              <a:gd name="connsiteX5" fmla="*/ 161925 w 1047750"/>
              <a:gd name="connsiteY5" fmla="*/ 123825 h 428625"/>
              <a:gd name="connsiteX6" fmla="*/ 247650 w 1047750"/>
              <a:gd name="connsiteY6" fmla="*/ 142875 h 428625"/>
              <a:gd name="connsiteX7" fmla="*/ 304800 w 1047750"/>
              <a:gd name="connsiteY7" fmla="*/ 171450 h 428625"/>
              <a:gd name="connsiteX8" fmla="*/ 361950 w 1047750"/>
              <a:gd name="connsiteY8" fmla="*/ 219075 h 428625"/>
              <a:gd name="connsiteX9" fmla="*/ 390525 w 1047750"/>
              <a:gd name="connsiteY9" fmla="*/ 228600 h 428625"/>
              <a:gd name="connsiteX10" fmla="*/ 419100 w 1047750"/>
              <a:gd name="connsiteY10" fmla="*/ 247650 h 428625"/>
              <a:gd name="connsiteX11" fmla="*/ 476250 w 1047750"/>
              <a:gd name="connsiteY11" fmla="*/ 266700 h 428625"/>
              <a:gd name="connsiteX12" fmla="*/ 504825 w 1047750"/>
              <a:gd name="connsiteY12" fmla="*/ 276225 h 428625"/>
              <a:gd name="connsiteX13" fmla="*/ 533400 w 1047750"/>
              <a:gd name="connsiteY13" fmla="*/ 285750 h 428625"/>
              <a:gd name="connsiteX14" fmla="*/ 571500 w 1047750"/>
              <a:gd name="connsiteY14" fmla="*/ 295275 h 428625"/>
              <a:gd name="connsiteX15" fmla="*/ 600075 w 1047750"/>
              <a:gd name="connsiteY15" fmla="*/ 304800 h 428625"/>
              <a:gd name="connsiteX16" fmla="*/ 685800 w 1047750"/>
              <a:gd name="connsiteY16" fmla="*/ 314325 h 428625"/>
              <a:gd name="connsiteX17" fmla="*/ 714375 w 1047750"/>
              <a:gd name="connsiteY17" fmla="*/ 323850 h 428625"/>
              <a:gd name="connsiteX18" fmla="*/ 752475 w 1047750"/>
              <a:gd name="connsiteY18" fmla="*/ 333375 h 428625"/>
              <a:gd name="connsiteX19" fmla="*/ 838200 w 1047750"/>
              <a:gd name="connsiteY19" fmla="*/ 361950 h 428625"/>
              <a:gd name="connsiteX20" fmla="*/ 866775 w 1047750"/>
              <a:gd name="connsiteY20" fmla="*/ 371475 h 428625"/>
              <a:gd name="connsiteX21" fmla="*/ 904875 w 1047750"/>
              <a:gd name="connsiteY21" fmla="*/ 390525 h 428625"/>
              <a:gd name="connsiteX22" fmla="*/ 942975 w 1047750"/>
              <a:gd name="connsiteY22" fmla="*/ 400050 h 428625"/>
              <a:gd name="connsiteX23" fmla="*/ 971550 w 1047750"/>
              <a:gd name="connsiteY23" fmla="*/ 409575 h 428625"/>
              <a:gd name="connsiteX24" fmla="*/ 1047750 w 1047750"/>
              <a:gd name="connsiteY24" fmla="*/ 428625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47750" h="428625">
                <a:moveTo>
                  <a:pt x="0" y="0"/>
                </a:moveTo>
                <a:cubicBezTo>
                  <a:pt x="6350" y="15875"/>
                  <a:pt x="6183" y="36366"/>
                  <a:pt x="19050" y="47625"/>
                </a:cubicBezTo>
                <a:cubicBezTo>
                  <a:pt x="34162" y="60848"/>
                  <a:pt x="76200" y="66675"/>
                  <a:pt x="76200" y="66675"/>
                </a:cubicBezTo>
                <a:cubicBezTo>
                  <a:pt x="85725" y="76200"/>
                  <a:pt x="93567" y="87778"/>
                  <a:pt x="104775" y="95250"/>
                </a:cubicBezTo>
                <a:cubicBezTo>
                  <a:pt x="113129" y="100819"/>
                  <a:pt x="124370" y="100285"/>
                  <a:pt x="133350" y="104775"/>
                </a:cubicBezTo>
                <a:cubicBezTo>
                  <a:pt x="143589" y="109895"/>
                  <a:pt x="151403" y="119316"/>
                  <a:pt x="161925" y="123825"/>
                </a:cubicBezTo>
                <a:cubicBezTo>
                  <a:pt x="173695" y="128869"/>
                  <a:pt x="239174" y="141180"/>
                  <a:pt x="247650" y="142875"/>
                </a:cubicBezTo>
                <a:cubicBezTo>
                  <a:pt x="329542" y="197470"/>
                  <a:pt x="225930" y="132015"/>
                  <a:pt x="304800" y="171450"/>
                </a:cubicBezTo>
                <a:cubicBezTo>
                  <a:pt x="367126" y="202613"/>
                  <a:pt x="298753" y="176944"/>
                  <a:pt x="361950" y="219075"/>
                </a:cubicBezTo>
                <a:cubicBezTo>
                  <a:pt x="370304" y="224644"/>
                  <a:pt x="381545" y="224110"/>
                  <a:pt x="390525" y="228600"/>
                </a:cubicBezTo>
                <a:cubicBezTo>
                  <a:pt x="400764" y="233720"/>
                  <a:pt x="408639" y="243001"/>
                  <a:pt x="419100" y="247650"/>
                </a:cubicBezTo>
                <a:cubicBezTo>
                  <a:pt x="437450" y="255805"/>
                  <a:pt x="457200" y="260350"/>
                  <a:pt x="476250" y="266700"/>
                </a:cubicBezTo>
                <a:lnTo>
                  <a:pt x="504825" y="276225"/>
                </a:lnTo>
                <a:cubicBezTo>
                  <a:pt x="514350" y="279400"/>
                  <a:pt x="523660" y="283315"/>
                  <a:pt x="533400" y="285750"/>
                </a:cubicBezTo>
                <a:cubicBezTo>
                  <a:pt x="546100" y="288925"/>
                  <a:pt x="558913" y="291679"/>
                  <a:pt x="571500" y="295275"/>
                </a:cubicBezTo>
                <a:cubicBezTo>
                  <a:pt x="581154" y="298033"/>
                  <a:pt x="590171" y="303149"/>
                  <a:pt x="600075" y="304800"/>
                </a:cubicBezTo>
                <a:cubicBezTo>
                  <a:pt x="628435" y="309527"/>
                  <a:pt x="657225" y="311150"/>
                  <a:pt x="685800" y="314325"/>
                </a:cubicBezTo>
                <a:cubicBezTo>
                  <a:pt x="695325" y="317500"/>
                  <a:pt x="704721" y="321092"/>
                  <a:pt x="714375" y="323850"/>
                </a:cubicBezTo>
                <a:cubicBezTo>
                  <a:pt x="726962" y="327446"/>
                  <a:pt x="739963" y="329525"/>
                  <a:pt x="752475" y="333375"/>
                </a:cubicBezTo>
                <a:cubicBezTo>
                  <a:pt x="781264" y="342233"/>
                  <a:pt x="809625" y="352425"/>
                  <a:pt x="838200" y="361950"/>
                </a:cubicBezTo>
                <a:cubicBezTo>
                  <a:pt x="847725" y="365125"/>
                  <a:pt x="857795" y="366985"/>
                  <a:pt x="866775" y="371475"/>
                </a:cubicBezTo>
                <a:cubicBezTo>
                  <a:pt x="879475" y="377825"/>
                  <a:pt x="891580" y="385539"/>
                  <a:pt x="904875" y="390525"/>
                </a:cubicBezTo>
                <a:cubicBezTo>
                  <a:pt x="917132" y="395122"/>
                  <a:pt x="930388" y="396454"/>
                  <a:pt x="942975" y="400050"/>
                </a:cubicBezTo>
                <a:cubicBezTo>
                  <a:pt x="952629" y="402808"/>
                  <a:pt x="961749" y="407397"/>
                  <a:pt x="971550" y="409575"/>
                </a:cubicBezTo>
                <a:cubicBezTo>
                  <a:pt x="1048534" y="426682"/>
                  <a:pt x="1006710" y="408105"/>
                  <a:pt x="1047750" y="4286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6372225" y="4591050"/>
            <a:ext cx="324618" cy="1495425"/>
          </a:xfrm>
          <a:custGeom>
            <a:avLst/>
            <a:gdLst>
              <a:gd name="connsiteX0" fmla="*/ 0 w 324618"/>
              <a:gd name="connsiteY0" fmla="*/ 1495425 h 1495425"/>
              <a:gd name="connsiteX1" fmla="*/ 66675 w 324618"/>
              <a:gd name="connsiteY1" fmla="*/ 1390650 h 1495425"/>
              <a:gd name="connsiteX2" fmla="*/ 85725 w 324618"/>
              <a:gd name="connsiteY2" fmla="*/ 1362075 h 1495425"/>
              <a:gd name="connsiteX3" fmla="*/ 114300 w 324618"/>
              <a:gd name="connsiteY3" fmla="*/ 1304925 h 1495425"/>
              <a:gd name="connsiteX4" fmla="*/ 171450 w 324618"/>
              <a:gd name="connsiteY4" fmla="*/ 1257300 h 1495425"/>
              <a:gd name="connsiteX5" fmla="*/ 209550 w 324618"/>
              <a:gd name="connsiteY5" fmla="*/ 1200150 h 1495425"/>
              <a:gd name="connsiteX6" fmla="*/ 228600 w 324618"/>
              <a:gd name="connsiteY6" fmla="*/ 1143000 h 1495425"/>
              <a:gd name="connsiteX7" fmla="*/ 219075 w 324618"/>
              <a:gd name="connsiteY7" fmla="*/ 1009650 h 1495425"/>
              <a:gd name="connsiteX8" fmla="*/ 209550 w 324618"/>
              <a:gd name="connsiteY8" fmla="*/ 895350 h 1495425"/>
              <a:gd name="connsiteX9" fmla="*/ 219075 w 324618"/>
              <a:gd name="connsiteY9" fmla="*/ 619125 h 1495425"/>
              <a:gd name="connsiteX10" fmla="*/ 228600 w 324618"/>
              <a:gd name="connsiteY10" fmla="*/ 561975 h 1495425"/>
              <a:gd name="connsiteX11" fmla="*/ 266700 w 324618"/>
              <a:gd name="connsiteY11" fmla="*/ 504825 h 1495425"/>
              <a:gd name="connsiteX12" fmla="*/ 276225 w 324618"/>
              <a:gd name="connsiteY12" fmla="*/ 466725 h 1495425"/>
              <a:gd name="connsiteX13" fmla="*/ 285750 w 324618"/>
              <a:gd name="connsiteY13" fmla="*/ 419100 h 1495425"/>
              <a:gd name="connsiteX14" fmla="*/ 295275 w 324618"/>
              <a:gd name="connsiteY14" fmla="*/ 390525 h 1495425"/>
              <a:gd name="connsiteX15" fmla="*/ 314325 w 324618"/>
              <a:gd name="connsiteY15" fmla="*/ 209550 h 1495425"/>
              <a:gd name="connsiteX16" fmla="*/ 323850 w 324618"/>
              <a:gd name="connsiteY16" fmla="*/ 114300 h 1495425"/>
              <a:gd name="connsiteX17" fmla="*/ 323850 w 324618"/>
              <a:gd name="connsiteY17" fmla="*/ 0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4618" h="1495425">
                <a:moveTo>
                  <a:pt x="0" y="1495425"/>
                </a:moveTo>
                <a:cubicBezTo>
                  <a:pt x="40355" y="1428167"/>
                  <a:pt x="18306" y="1463204"/>
                  <a:pt x="66675" y="1390650"/>
                </a:cubicBezTo>
                <a:cubicBezTo>
                  <a:pt x="73025" y="1381125"/>
                  <a:pt x="82105" y="1372935"/>
                  <a:pt x="85725" y="1362075"/>
                </a:cubicBezTo>
                <a:cubicBezTo>
                  <a:pt x="93472" y="1338834"/>
                  <a:pt x="95836" y="1323389"/>
                  <a:pt x="114300" y="1304925"/>
                </a:cubicBezTo>
                <a:cubicBezTo>
                  <a:pt x="169333" y="1249892"/>
                  <a:pt x="116835" y="1327519"/>
                  <a:pt x="171450" y="1257300"/>
                </a:cubicBezTo>
                <a:cubicBezTo>
                  <a:pt x="185506" y="1239228"/>
                  <a:pt x="202310" y="1221870"/>
                  <a:pt x="209550" y="1200150"/>
                </a:cubicBezTo>
                <a:lnTo>
                  <a:pt x="228600" y="1143000"/>
                </a:lnTo>
                <a:cubicBezTo>
                  <a:pt x="225425" y="1098550"/>
                  <a:pt x="222493" y="1054082"/>
                  <a:pt x="219075" y="1009650"/>
                </a:cubicBezTo>
                <a:cubicBezTo>
                  <a:pt x="216143" y="971531"/>
                  <a:pt x="209550" y="933582"/>
                  <a:pt x="209550" y="895350"/>
                </a:cubicBezTo>
                <a:cubicBezTo>
                  <a:pt x="209550" y="803220"/>
                  <a:pt x="215900" y="711200"/>
                  <a:pt x="219075" y="619125"/>
                </a:cubicBezTo>
                <a:cubicBezTo>
                  <a:pt x="202556" y="569568"/>
                  <a:pt x="207827" y="610444"/>
                  <a:pt x="228600" y="561975"/>
                </a:cubicBezTo>
                <a:cubicBezTo>
                  <a:pt x="253203" y="504568"/>
                  <a:pt x="216475" y="538308"/>
                  <a:pt x="266700" y="504825"/>
                </a:cubicBezTo>
                <a:cubicBezTo>
                  <a:pt x="269875" y="492125"/>
                  <a:pt x="273385" y="479504"/>
                  <a:pt x="276225" y="466725"/>
                </a:cubicBezTo>
                <a:cubicBezTo>
                  <a:pt x="279737" y="450921"/>
                  <a:pt x="281823" y="434806"/>
                  <a:pt x="285750" y="419100"/>
                </a:cubicBezTo>
                <a:cubicBezTo>
                  <a:pt x="288185" y="409360"/>
                  <a:pt x="292100" y="400050"/>
                  <a:pt x="295275" y="390525"/>
                </a:cubicBezTo>
                <a:cubicBezTo>
                  <a:pt x="301625" y="330200"/>
                  <a:pt x="308289" y="269907"/>
                  <a:pt x="314325" y="209550"/>
                </a:cubicBezTo>
                <a:cubicBezTo>
                  <a:pt x="317500" y="177800"/>
                  <a:pt x="322401" y="146175"/>
                  <a:pt x="323850" y="114300"/>
                </a:cubicBezTo>
                <a:cubicBezTo>
                  <a:pt x="325580" y="76239"/>
                  <a:pt x="323850" y="38100"/>
                  <a:pt x="32385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6724650" y="4210050"/>
            <a:ext cx="619125" cy="409648"/>
          </a:xfrm>
          <a:custGeom>
            <a:avLst/>
            <a:gdLst>
              <a:gd name="connsiteX0" fmla="*/ 0 w 619125"/>
              <a:gd name="connsiteY0" fmla="*/ 0 h 409648"/>
              <a:gd name="connsiteX1" fmla="*/ 38100 w 619125"/>
              <a:gd name="connsiteY1" fmla="*/ 47625 h 409648"/>
              <a:gd name="connsiteX2" fmla="*/ 95250 w 619125"/>
              <a:gd name="connsiteY2" fmla="*/ 76200 h 409648"/>
              <a:gd name="connsiteX3" fmla="*/ 152400 w 619125"/>
              <a:gd name="connsiteY3" fmla="*/ 123825 h 409648"/>
              <a:gd name="connsiteX4" fmla="*/ 219075 w 619125"/>
              <a:gd name="connsiteY4" fmla="*/ 161925 h 409648"/>
              <a:gd name="connsiteX5" fmla="*/ 247650 w 619125"/>
              <a:gd name="connsiteY5" fmla="*/ 190500 h 409648"/>
              <a:gd name="connsiteX6" fmla="*/ 304800 w 619125"/>
              <a:gd name="connsiteY6" fmla="*/ 228600 h 409648"/>
              <a:gd name="connsiteX7" fmla="*/ 352425 w 619125"/>
              <a:gd name="connsiteY7" fmla="*/ 266700 h 409648"/>
              <a:gd name="connsiteX8" fmla="*/ 409575 w 619125"/>
              <a:gd name="connsiteY8" fmla="*/ 304800 h 409648"/>
              <a:gd name="connsiteX9" fmla="*/ 476250 w 619125"/>
              <a:gd name="connsiteY9" fmla="*/ 333375 h 409648"/>
              <a:gd name="connsiteX10" fmla="*/ 542925 w 619125"/>
              <a:gd name="connsiteY10" fmla="*/ 371475 h 409648"/>
              <a:gd name="connsiteX11" fmla="*/ 619125 w 619125"/>
              <a:gd name="connsiteY11" fmla="*/ 409575 h 40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9125" h="409648">
                <a:moveTo>
                  <a:pt x="0" y="0"/>
                </a:moveTo>
                <a:cubicBezTo>
                  <a:pt x="12700" y="15875"/>
                  <a:pt x="23725" y="33250"/>
                  <a:pt x="38100" y="47625"/>
                </a:cubicBezTo>
                <a:cubicBezTo>
                  <a:pt x="65397" y="74922"/>
                  <a:pt x="64262" y="60706"/>
                  <a:pt x="95250" y="76200"/>
                </a:cubicBezTo>
                <a:cubicBezTo>
                  <a:pt x="130723" y="93937"/>
                  <a:pt x="120802" y="97493"/>
                  <a:pt x="152400" y="123825"/>
                </a:cubicBezTo>
                <a:cubicBezTo>
                  <a:pt x="206394" y="168820"/>
                  <a:pt x="153861" y="115344"/>
                  <a:pt x="219075" y="161925"/>
                </a:cubicBezTo>
                <a:cubicBezTo>
                  <a:pt x="230036" y="169755"/>
                  <a:pt x="237017" y="182230"/>
                  <a:pt x="247650" y="190500"/>
                </a:cubicBezTo>
                <a:cubicBezTo>
                  <a:pt x="265722" y="204556"/>
                  <a:pt x="304800" y="228600"/>
                  <a:pt x="304800" y="228600"/>
                </a:cubicBezTo>
                <a:cubicBezTo>
                  <a:pt x="339999" y="281398"/>
                  <a:pt x="303711" y="239637"/>
                  <a:pt x="352425" y="266700"/>
                </a:cubicBezTo>
                <a:cubicBezTo>
                  <a:pt x="372439" y="277819"/>
                  <a:pt x="387855" y="297560"/>
                  <a:pt x="409575" y="304800"/>
                </a:cubicBezTo>
                <a:cubicBezTo>
                  <a:pt x="432894" y="312573"/>
                  <a:pt x="455652" y="318662"/>
                  <a:pt x="476250" y="333375"/>
                </a:cubicBezTo>
                <a:cubicBezTo>
                  <a:pt x="537363" y="377027"/>
                  <a:pt x="469132" y="353027"/>
                  <a:pt x="542925" y="371475"/>
                </a:cubicBezTo>
                <a:cubicBezTo>
                  <a:pt x="605359" y="413097"/>
                  <a:pt x="577180" y="409575"/>
                  <a:pt x="619125" y="4095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7410450" y="3419475"/>
            <a:ext cx="781050" cy="1276350"/>
          </a:xfrm>
          <a:custGeom>
            <a:avLst/>
            <a:gdLst>
              <a:gd name="connsiteX0" fmla="*/ 0 w 781050"/>
              <a:gd name="connsiteY0" fmla="*/ 1276350 h 1276350"/>
              <a:gd name="connsiteX1" fmla="*/ 57150 w 781050"/>
              <a:gd name="connsiteY1" fmla="*/ 1266825 h 1276350"/>
              <a:gd name="connsiteX2" fmla="*/ 114300 w 781050"/>
              <a:gd name="connsiteY2" fmla="*/ 1247775 h 1276350"/>
              <a:gd name="connsiteX3" fmla="*/ 133350 w 781050"/>
              <a:gd name="connsiteY3" fmla="*/ 1219200 h 1276350"/>
              <a:gd name="connsiteX4" fmla="*/ 190500 w 781050"/>
              <a:gd name="connsiteY4" fmla="*/ 1200150 h 1276350"/>
              <a:gd name="connsiteX5" fmla="*/ 219075 w 781050"/>
              <a:gd name="connsiteY5" fmla="*/ 1190625 h 1276350"/>
              <a:gd name="connsiteX6" fmla="*/ 247650 w 781050"/>
              <a:gd name="connsiteY6" fmla="*/ 1181100 h 1276350"/>
              <a:gd name="connsiteX7" fmla="*/ 314325 w 781050"/>
              <a:gd name="connsiteY7" fmla="*/ 1152525 h 1276350"/>
              <a:gd name="connsiteX8" fmla="*/ 381000 w 781050"/>
              <a:gd name="connsiteY8" fmla="*/ 1114425 h 1276350"/>
              <a:gd name="connsiteX9" fmla="*/ 419100 w 781050"/>
              <a:gd name="connsiteY9" fmla="*/ 1057275 h 1276350"/>
              <a:gd name="connsiteX10" fmla="*/ 447675 w 781050"/>
              <a:gd name="connsiteY10" fmla="*/ 1028700 h 1276350"/>
              <a:gd name="connsiteX11" fmla="*/ 466725 w 781050"/>
              <a:gd name="connsiteY11" fmla="*/ 1000125 h 1276350"/>
              <a:gd name="connsiteX12" fmla="*/ 485775 w 781050"/>
              <a:gd name="connsiteY12" fmla="*/ 942975 h 1276350"/>
              <a:gd name="connsiteX13" fmla="*/ 495300 w 781050"/>
              <a:gd name="connsiteY13" fmla="*/ 914400 h 1276350"/>
              <a:gd name="connsiteX14" fmla="*/ 523875 w 781050"/>
              <a:gd name="connsiteY14" fmla="*/ 895350 h 1276350"/>
              <a:gd name="connsiteX15" fmla="*/ 542925 w 781050"/>
              <a:gd name="connsiteY15" fmla="*/ 857250 h 1276350"/>
              <a:gd name="connsiteX16" fmla="*/ 552450 w 781050"/>
              <a:gd name="connsiteY16" fmla="*/ 828675 h 1276350"/>
              <a:gd name="connsiteX17" fmla="*/ 600075 w 781050"/>
              <a:gd name="connsiteY17" fmla="*/ 733425 h 1276350"/>
              <a:gd name="connsiteX18" fmla="*/ 609600 w 781050"/>
              <a:gd name="connsiteY18" fmla="*/ 704850 h 1276350"/>
              <a:gd name="connsiteX19" fmla="*/ 657225 w 781050"/>
              <a:gd name="connsiteY19" fmla="*/ 647700 h 1276350"/>
              <a:gd name="connsiteX20" fmla="*/ 685800 w 781050"/>
              <a:gd name="connsiteY20" fmla="*/ 581025 h 1276350"/>
              <a:gd name="connsiteX21" fmla="*/ 723900 w 781050"/>
              <a:gd name="connsiteY21" fmla="*/ 571500 h 1276350"/>
              <a:gd name="connsiteX22" fmla="*/ 752475 w 781050"/>
              <a:gd name="connsiteY22" fmla="*/ 504825 h 1276350"/>
              <a:gd name="connsiteX23" fmla="*/ 781050 w 781050"/>
              <a:gd name="connsiteY23" fmla="*/ 447675 h 1276350"/>
              <a:gd name="connsiteX24" fmla="*/ 771525 w 781050"/>
              <a:gd name="connsiteY24" fmla="*/ 333375 h 1276350"/>
              <a:gd name="connsiteX25" fmla="*/ 752475 w 781050"/>
              <a:gd name="connsiteY25" fmla="*/ 266700 h 1276350"/>
              <a:gd name="connsiteX26" fmla="*/ 733425 w 781050"/>
              <a:gd name="connsiteY26" fmla="*/ 142875 h 1276350"/>
              <a:gd name="connsiteX27" fmla="*/ 723900 w 781050"/>
              <a:gd name="connsiteY27" fmla="*/ 114300 h 1276350"/>
              <a:gd name="connsiteX28" fmla="*/ 723900 w 781050"/>
              <a:gd name="connsiteY28" fmla="*/ 0 h 127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81050" h="1276350">
                <a:moveTo>
                  <a:pt x="0" y="1276350"/>
                </a:moveTo>
                <a:cubicBezTo>
                  <a:pt x="19050" y="1273175"/>
                  <a:pt x="38414" y="1271509"/>
                  <a:pt x="57150" y="1266825"/>
                </a:cubicBezTo>
                <a:cubicBezTo>
                  <a:pt x="76631" y="1261955"/>
                  <a:pt x="114300" y="1247775"/>
                  <a:pt x="114300" y="1247775"/>
                </a:cubicBezTo>
                <a:cubicBezTo>
                  <a:pt x="120650" y="1238250"/>
                  <a:pt x="123642" y="1225267"/>
                  <a:pt x="133350" y="1219200"/>
                </a:cubicBezTo>
                <a:cubicBezTo>
                  <a:pt x="150378" y="1208557"/>
                  <a:pt x="171450" y="1206500"/>
                  <a:pt x="190500" y="1200150"/>
                </a:cubicBezTo>
                <a:lnTo>
                  <a:pt x="219075" y="1190625"/>
                </a:lnTo>
                <a:cubicBezTo>
                  <a:pt x="228600" y="1187450"/>
                  <a:pt x="238670" y="1185590"/>
                  <a:pt x="247650" y="1181100"/>
                </a:cubicBezTo>
                <a:cubicBezTo>
                  <a:pt x="294730" y="1157560"/>
                  <a:pt x="272280" y="1166540"/>
                  <a:pt x="314325" y="1152525"/>
                </a:cubicBezTo>
                <a:cubicBezTo>
                  <a:pt x="338041" y="1081378"/>
                  <a:pt x="298398" y="1172247"/>
                  <a:pt x="381000" y="1114425"/>
                </a:cubicBezTo>
                <a:cubicBezTo>
                  <a:pt x="399757" y="1101295"/>
                  <a:pt x="402911" y="1073464"/>
                  <a:pt x="419100" y="1057275"/>
                </a:cubicBezTo>
                <a:cubicBezTo>
                  <a:pt x="428625" y="1047750"/>
                  <a:pt x="439051" y="1039048"/>
                  <a:pt x="447675" y="1028700"/>
                </a:cubicBezTo>
                <a:cubicBezTo>
                  <a:pt x="455004" y="1019906"/>
                  <a:pt x="462076" y="1010586"/>
                  <a:pt x="466725" y="1000125"/>
                </a:cubicBezTo>
                <a:cubicBezTo>
                  <a:pt x="474880" y="981775"/>
                  <a:pt x="479425" y="962025"/>
                  <a:pt x="485775" y="942975"/>
                </a:cubicBezTo>
                <a:cubicBezTo>
                  <a:pt x="488950" y="933450"/>
                  <a:pt x="486946" y="919969"/>
                  <a:pt x="495300" y="914400"/>
                </a:cubicBezTo>
                <a:lnTo>
                  <a:pt x="523875" y="895350"/>
                </a:lnTo>
                <a:cubicBezTo>
                  <a:pt x="530225" y="882650"/>
                  <a:pt x="537332" y="870301"/>
                  <a:pt x="542925" y="857250"/>
                </a:cubicBezTo>
                <a:cubicBezTo>
                  <a:pt x="546880" y="848022"/>
                  <a:pt x="548243" y="837791"/>
                  <a:pt x="552450" y="828675"/>
                </a:cubicBezTo>
                <a:cubicBezTo>
                  <a:pt x="567326" y="796445"/>
                  <a:pt x="588850" y="767101"/>
                  <a:pt x="600075" y="733425"/>
                </a:cubicBezTo>
                <a:cubicBezTo>
                  <a:pt x="603250" y="723900"/>
                  <a:pt x="605110" y="713830"/>
                  <a:pt x="609600" y="704850"/>
                </a:cubicBezTo>
                <a:cubicBezTo>
                  <a:pt x="622861" y="678328"/>
                  <a:pt x="636159" y="668766"/>
                  <a:pt x="657225" y="647700"/>
                </a:cubicBezTo>
                <a:cubicBezTo>
                  <a:pt x="662004" y="628583"/>
                  <a:pt x="666066" y="594181"/>
                  <a:pt x="685800" y="581025"/>
                </a:cubicBezTo>
                <a:cubicBezTo>
                  <a:pt x="696692" y="573763"/>
                  <a:pt x="711200" y="574675"/>
                  <a:pt x="723900" y="571500"/>
                </a:cubicBezTo>
                <a:cubicBezTo>
                  <a:pt x="734586" y="539442"/>
                  <a:pt x="733643" y="537781"/>
                  <a:pt x="752475" y="504825"/>
                </a:cubicBezTo>
                <a:cubicBezTo>
                  <a:pt x="782018" y="453124"/>
                  <a:pt x="763586" y="500066"/>
                  <a:pt x="781050" y="447675"/>
                </a:cubicBezTo>
                <a:cubicBezTo>
                  <a:pt x="777875" y="409575"/>
                  <a:pt x="776267" y="371312"/>
                  <a:pt x="771525" y="333375"/>
                </a:cubicBezTo>
                <a:cubicBezTo>
                  <a:pt x="767071" y="297742"/>
                  <a:pt x="760383" y="298332"/>
                  <a:pt x="752475" y="266700"/>
                </a:cubicBezTo>
                <a:cubicBezTo>
                  <a:pt x="735470" y="198679"/>
                  <a:pt x="748848" y="227701"/>
                  <a:pt x="733425" y="142875"/>
                </a:cubicBezTo>
                <a:cubicBezTo>
                  <a:pt x="731629" y="132997"/>
                  <a:pt x="724568" y="124318"/>
                  <a:pt x="723900" y="114300"/>
                </a:cubicBezTo>
                <a:cubicBezTo>
                  <a:pt x="721366" y="76284"/>
                  <a:pt x="723900" y="38100"/>
                  <a:pt x="72390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8181975" y="3524250"/>
            <a:ext cx="828675" cy="438467"/>
          </a:xfrm>
          <a:custGeom>
            <a:avLst/>
            <a:gdLst>
              <a:gd name="connsiteX0" fmla="*/ 0 w 828675"/>
              <a:gd name="connsiteY0" fmla="*/ 0 h 438467"/>
              <a:gd name="connsiteX1" fmla="*/ 47625 w 828675"/>
              <a:gd name="connsiteY1" fmla="*/ 28575 h 438467"/>
              <a:gd name="connsiteX2" fmla="*/ 76200 w 828675"/>
              <a:gd name="connsiteY2" fmla="*/ 47625 h 438467"/>
              <a:gd name="connsiteX3" fmla="*/ 85725 w 828675"/>
              <a:gd name="connsiteY3" fmla="*/ 76200 h 438467"/>
              <a:gd name="connsiteX4" fmla="*/ 142875 w 828675"/>
              <a:gd name="connsiteY4" fmla="*/ 104775 h 438467"/>
              <a:gd name="connsiteX5" fmla="*/ 219075 w 828675"/>
              <a:gd name="connsiteY5" fmla="*/ 171450 h 438467"/>
              <a:gd name="connsiteX6" fmla="*/ 247650 w 828675"/>
              <a:gd name="connsiteY6" fmla="*/ 190500 h 438467"/>
              <a:gd name="connsiteX7" fmla="*/ 257175 w 828675"/>
              <a:gd name="connsiteY7" fmla="*/ 219075 h 438467"/>
              <a:gd name="connsiteX8" fmla="*/ 314325 w 828675"/>
              <a:gd name="connsiteY8" fmla="*/ 247650 h 438467"/>
              <a:gd name="connsiteX9" fmla="*/ 342900 w 828675"/>
              <a:gd name="connsiteY9" fmla="*/ 304800 h 438467"/>
              <a:gd name="connsiteX10" fmla="*/ 419100 w 828675"/>
              <a:gd name="connsiteY10" fmla="*/ 323850 h 438467"/>
              <a:gd name="connsiteX11" fmla="*/ 447675 w 828675"/>
              <a:gd name="connsiteY11" fmla="*/ 342900 h 438467"/>
              <a:gd name="connsiteX12" fmla="*/ 533400 w 828675"/>
              <a:gd name="connsiteY12" fmla="*/ 361950 h 438467"/>
              <a:gd name="connsiteX13" fmla="*/ 600075 w 828675"/>
              <a:gd name="connsiteY13" fmla="*/ 390525 h 438467"/>
              <a:gd name="connsiteX14" fmla="*/ 657225 w 828675"/>
              <a:gd name="connsiteY14" fmla="*/ 400050 h 438467"/>
              <a:gd name="connsiteX15" fmla="*/ 714375 w 828675"/>
              <a:gd name="connsiteY15" fmla="*/ 419100 h 438467"/>
              <a:gd name="connsiteX16" fmla="*/ 771525 w 828675"/>
              <a:gd name="connsiteY16" fmla="*/ 428625 h 438467"/>
              <a:gd name="connsiteX17" fmla="*/ 828675 w 828675"/>
              <a:gd name="connsiteY17" fmla="*/ 438150 h 43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28675" h="438467">
                <a:moveTo>
                  <a:pt x="0" y="0"/>
                </a:moveTo>
                <a:cubicBezTo>
                  <a:pt x="15875" y="9525"/>
                  <a:pt x="31926" y="18763"/>
                  <a:pt x="47625" y="28575"/>
                </a:cubicBezTo>
                <a:cubicBezTo>
                  <a:pt x="57333" y="34642"/>
                  <a:pt x="69049" y="38686"/>
                  <a:pt x="76200" y="47625"/>
                </a:cubicBezTo>
                <a:cubicBezTo>
                  <a:pt x="82472" y="55465"/>
                  <a:pt x="79453" y="68360"/>
                  <a:pt x="85725" y="76200"/>
                </a:cubicBezTo>
                <a:cubicBezTo>
                  <a:pt x="99154" y="92986"/>
                  <a:pt x="124051" y="98500"/>
                  <a:pt x="142875" y="104775"/>
                </a:cubicBezTo>
                <a:cubicBezTo>
                  <a:pt x="174625" y="152400"/>
                  <a:pt x="152400" y="127000"/>
                  <a:pt x="219075" y="171450"/>
                </a:cubicBezTo>
                <a:lnTo>
                  <a:pt x="247650" y="190500"/>
                </a:lnTo>
                <a:cubicBezTo>
                  <a:pt x="250825" y="200025"/>
                  <a:pt x="250903" y="211235"/>
                  <a:pt x="257175" y="219075"/>
                </a:cubicBezTo>
                <a:cubicBezTo>
                  <a:pt x="270604" y="235861"/>
                  <a:pt x="295501" y="241375"/>
                  <a:pt x="314325" y="247650"/>
                </a:cubicBezTo>
                <a:cubicBezTo>
                  <a:pt x="320600" y="266474"/>
                  <a:pt x="326114" y="291371"/>
                  <a:pt x="342900" y="304800"/>
                </a:cubicBezTo>
                <a:cubicBezTo>
                  <a:pt x="352663" y="312610"/>
                  <a:pt x="416728" y="323376"/>
                  <a:pt x="419100" y="323850"/>
                </a:cubicBezTo>
                <a:cubicBezTo>
                  <a:pt x="428625" y="330200"/>
                  <a:pt x="437436" y="337780"/>
                  <a:pt x="447675" y="342900"/>
                </a:cubicBezTo>
                <a:cubicBezTo>
                  <a:pt x="471123" y="354624"/>
                  <a:pt x="511450" y="358292"/>
                  <a:pt x="533400" y="361950"/>
                </a:cubicBezTo>
                <a:cubicBezTo>
                  <a:pt x="556696" y="373598"/>
                  <a:pt x="574848" y="384919"/>
                  <a:pt x="600075" y="390525"/>
                </a:cubicBezTo>
                <a:cubicBezTo>
                  <a:pt x="618928" y="394715"/>
                  <a:pt x="638489" y="395366"/>
                  <a:pt x="657225" y="400050"/>
                </a:cubicBezTo>
                <a:cubicBezTo>
                  <a:pt x="676706" y="404920"/>
                  <a:pt x="694568" y="415799"/>
                  <a:pt x="714375" y="419100"/>
                </a:cubicBezTo>
                <a:cubicBezTo>
                  <a:pt x="733425" y="422275"/>
                  <a:pt x="752672" y="424435"/>
                  <a:pt x="771525" y="428625"/>
                </a:cubicBezTo>
                <a:cubicBezTo>
                  <a:pt x="827942" y="441162"/>
                  <a:pt x="772219" y="438150"/>
                  <a:pt x="828675" y="4381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8858250" y="4000500"/>
            <a:ext cx="714375" cy="1676400"/>
          </a:xfrm>
          <a:custGeom>
            <a:avLst/>
            <a:gdLst>
              <a:gd name="connsiteX0" fmla="*/ 38100 w 714375"/>
              <a:gd name="connsiteY0" fmla="*/ 0 h 1676400"/>
              <a:gd name="connsiteX1" fmla="*/ 0 w 714375"/>
              <a:gd name="connsiteY1" fmla="*/ 85725 h 1676400"/>
              <a:gd name="connsiteX2" fmla="*/ 9525 w 714375"/>
              <a:gd name="connsiteY2" fmla="*/ 542925 h 1676400"/>
              <a:gd name="connsiteX3" fmla="*/ 38100 w 714375"/>
              <a:gd name="connsiteY3" fmla="*/ 638175 h 1676400"/>
              <a:gd name="connsiteX4" fmla="*/ 47625 w 714375"/>
              <a:gd name="connsiteY4" fmla="*/ 685800 h 1676400"/>
              <a:gd name="connsiteX5" fmla="*/ 57150 w 714375"/>
              <a:gd name="connsiteY5" fmla="*/ 714375 h 1676400"/>
              <a:gd name="connsiteX6" fmla="*/ 85725 w 714375"/>
              <a:gd name="connsiteY6" fmla="*/ 819150 h 1676400"/>
              <a:gd name="connsiteX7" fmla="*/ 95250 w 714375"/>
              <a:gd name="connsiteY7" fmla="*/ 847725 h 1676400"/>
              <a:gd name="connsiteX8" fmla="*/ 123825 w 714375"/>
              <a:gd name="connsiteY8" fmla="*/ 876300 h 1676400"/>
              <a:gd name="connsiteX9" fmla="*/ 133350 w 714375"/>
              <a:gd name="connsiteY9" fmla="*/ 914400 h 1676400"/>
              <a:gd name="connsiteX10" fmla="*/ 152400 w 714375"/>
              <a:gd name="connsiteY10" fmla="*/ 942975 h 1676400"/>
              <a:gd name="connsiteX11" fmla="*/ 190500 w 714375"/>
              <a:gd name="connsiteY11" fmla="*/ 1009650 h 1676400"/>
              <a:gd name="connsiteX12" fmla="*/ 228600 w 714375"/>
              <a:gd name="connsiteY12" fmla="*/ 1066800 h 1676400"/>
              <a:gd name="connsiteX13" fmla="*/ 276225 w 714375"/>
              <a:gd name="connsiteY13" fmla="*/ 1181100 h 1676400"/>
              <a:gd name="connsiteX14" fmla="*/ 304800 w 714375"/>
              <a:gd name="connsiteY14" fmla="*/ 1200150 h 1676400"/>
              <a:gd name="connsiteX15" fmla="*/ 323850 w 714375"/>
              <a:gd name="connsiteY15" fmla="*/ 1276350 h 1676400"/>
              <a:gd name="connsiteX16" fmla="*/ 361950 w 714375"/>
              <a:gd name="connsiteY16" fmla="*/ 1333500 h 1676400"/>
              <a:gd name="connsiteX17" fmla="*/ 419100 w 714375"/>
              <a:gd name="connsiteY17" fmla="*/ 1428750 h 1676400"/>
              <a:gd name="connsiteX18" fmla="*/ 438150 w 714375"/>
              <a:gd name="connsiteY18" fmla="*/ 1457325 h 1676400"/>
              <a:gd name="connsiteX19" fmla="*/ 457200 w 714375"/>
              <a:gd name="connsiteY19" fmla="*/ 1485900 h 1676400"/>
              <a:gd name="connsiteX20" fmla="*/ 514350 w 714375"/>
              <a:gd name="connsiteY20" fmla="*/ 1524000 h 1676400"/>
              <a:gd name="connsiteX21" fmla="*/ 542925 w 714375"/>
              <a:gd name="connsiteY21" fmla="*/ 1543050 h 1676400"/>
              <a:gd name="connsiteX22" fmla="*/ 600075 w 714375"/>
              <a:gd name="connsiteY22" fmla="*/ 1590675 h 1676400"/>
              <a:gd name="connsiteX23" fmla="*/ 657225 w 714375"/>
              <a:gd name="connsiteY23" fmla="*/ 1619250 h 1676400"/>
              <a:gd name="connsiteX24" fmla="*/ 676275 w 714375"/>
              <a:gd name="connsiteY24" fmla="*/ 1647825 h 1676400"/>
              <a:gd name="connsiteX25" fmla="*/ 714375 w 714375"/>
              <a:gd name="connsiteY25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4375" h="1676400">
                <a:moveTo>
                  <a:pt x="38100" y="0"/>
                </a:moveTo>
                <a:cubicBezTo>
                  <a:pt x="22610" y="25816"/>
                  <a:pt x="0" y="53023"/>
                  <a:pt x="0" y="85725"/>
                </a:cubicBezTo>
                <a:cubicBezTo>
                  <a:pt x="0" y="238158"/>
                  <a:pt x="3667" y="390605"/>
                  <a:pt x="9525" y="542925"/>
                </a:cubicBezTo>
                <a:cubicBezTo>
                  <a:pt x="10191" y="560244"/>
                  <a:pt x="35970" y="630364"/>
                  <a:pt x="38100" y="638175"/>
                </a:cubicBezTo>
                <a:cubicBezTo>
                  <a:pt x="42360" y="653794"/>
                  <a:pt x="43698" y="670094"/>
                  <a:pt x="47625" y="685800"/>
                </a:cubicBezTo>
                <a:cubicBezTo>
                  <a:pt x="50060" y="695540"/>
                  <a:pt x="54715" y="704635"/>
                  <a:pt x="57150" y="714375"/>
                </a:cubicBezTo>
                <a:cubicBezTo>
                  <a:pt x="84076" y="822080"/>
                  <a:pt x="44857" y="696545"/>
                  <a:pt x="85725" y="819150"/>
                </a:cubicBezTo>
                <a:cubicBezTo>
                  <a:pt x="88900" y="828675"/>
                  <a:pt x="88150" y="840625"/>
                  <a:pt x="95250" y="847725"/>
                </a:cubicBezTo>
                <a:lnTo>
                  <a:pt x="123825" y="876300"/>
                </a:lnTo>
                <a:cubicBezTo>
                  <a:pt x="127000" y="889000"/>
                  <a:pt x="128193" y="902368"/>
                  <a:pt x="133350" y="914400"/>
                </a:cubicBezTo>
                <a:cubicBezTo>
                  <a:pt x="137859" y="924922"/>
                  <a:pt x="148380" y="932256"/>
                  <a:pt x="152400" y="942975"/>
                </a:cubicBezTo>
                <a:cubicBezTo>
                  <a:pt x="177902" y="1010980"/>
                  <a:pt x="138745" y="975147"/>
                  <a:pt x="190500" y="1009650"/>
                </a:cubicBezTo>
                <a:cubicBezTo>
                  <a:pt x="203200" y="1028700"/>
                  <a:pt x="223047" y="1044588"/>
                  <a:pt x="228600" y="1066800"/>
                </a:cubicBezTo>
                <a:cubicBezTo>
                  <a:pt x="243385" y="1125941"/>
                  <a:pt x="236861" y="1141736"/>
                  <a:pt x="276225" y="1181100"/>
                </a:cubicBezTo>
                <a:cubicBezTo>
                  <a:pt x="284320" y="1189195"/>
                  <a:pt x="295275" y="1193800"/>
                  <a:pt x="304800" y="1200150"/>
                </a:cubicBezTo>
                <a:cubicBezTo>
                  <a:pt x="307439" y="1213345"/>
                  <a:pt x="314697" y="1259875"/>
                  <a:pt x="323850" y="1276350"/>
                </a:cubicBezTo>
                <a:cubicBezTo>
                  <a:pt x="334969" y="1296364"/>
                  <a:pt x="351711" y="1313022"/>
                  <a:pt x="361950" y="1333500"/>
                </a:cubicBezTo>
                <a:cubicBezTo>
                  <a:pt x="391239" y="1392078"/>
                  <a:pt x="373124" y="1359786"/>
                  <a:pt x="419100" y="1428750"/>
                </a:cubicBezTo>
                <a:lnTo>
                  <a:pt x="438150" y="1457325"/>
                </a:lnTo>
                <a:cubicBezTo>
                  <a:pt x="444500" y="1466850"/>
                  <a:pt x="447675" y="1479550"/>
                  <a:pt x="457200" y="1485900"/>
                </a:cubicBezTo>
                <a:lnTo>
                  <a:pt x="514350" y="1524000"/>
                </a:lnTo>
                <a:cubicBezTo>
                  <a:pt x="523875" y="1530350"/>
                  <a:pt x="534830" y="1534955"/>
                  <a:pt x="542925" y="1543050"/>
                </a:cubicBezTo>
                <a:cubicBezTo>
                  <a:pt x="563991" y="1564116"/>
                  <a:pt x="573553" y="1577414"/>
                  <a:pt x="600075" y="1590675"/>
                </a:cubicBezTo>
                <a:cubicBezTo>
                  <a:pt x="678945" y="1630110"/>
                  <a:pt x="575333" y="1564655"/>
                  <a:pt x="657225" y="1619250"/>
                </a:cubicBezTo>
                <a:cubicBezTo>
                  <a:pt x="663575" y="1628775"/>
                  <a:pt x="667336" y="1640674"/>
                  <a:pt x="676275" y="1647825"/>
                </a:cubicBezTo>
                <a:cubicBezTo>
                  <a:pt x="725317" y="1687059"/>
                  <a:pt x="690650" y="1628950"/>
                  <a:pt x="714375" y="16764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5657850" y="685800"/>
            <a:ext cx="5762731" cy="1209675"/>
          </a:xfrm>
          <a:custGeom>
            <a:avLst/>
            <a:gdLst>
              <a:gd name="connsiteX0" fmla="*/ 876300 w 5762731"/>
              <a:gd name="connsiteY0" fmla="*/ 1200150 h 1209675"/>
              <a:gd name="connsiteX1" fmla="*/ 942975 w 5762731"/>
              <a:gd name="connsiteY1" fmla="*/ 1190625 h 1209675"/>
              <a:gd name="connsiteX2" fmla="*/ 1028700 w 5762731"/>
              <a:gd name="connsiteY2" fmla="*/ 1181100 h 1209675"/>
              <a:gd name="connsiteX3" fmla="*/ 1085850 w 5762731"/>
              <a:gd name="connsiteY3" fmla="*/ 1171575 h 1209675"/>
              <a:gd name="connsiteX4" fmla="*/ 1276350 w 5762731"/>
              <a:gd name="connsiteY4" fmla="*/ 1181100 h 1209675"/>
              <a:gd name="connsiteX5" fmla="*/ 1495425 w 5762731"/>
              <a:gd name="connsiteY5" fmla="*/ 1190625 h 1209675"/>
              <a:gd name="connsiteX6" fmla="*/ 1533525 w 5762731"/>
              <a:gd name="connsiteY6" fmla="*/ 1200150 h 1209675"/>
              <a:gd name="connsiteX7" fmla="*/ 1666875 w 5762731"/>
              <a:gd name="connsiteY7" fmla="*/ 1209675 h 1209675"/>
              <a:gd name="connsiteX8" fmla="*/ 1790700 w 5762731"/>
              <a:gd name="connsiteY8" fmla="*/ 1200150 h 1209675"/>
              <a:gd name="connsiteX9" fmla="*/ 1876425 w 5762731"/>
              <a:gd name="connsiteY9" fmla="*/ 1181100 h 1209675"/>
              <a:gd name="connsiteX10" fmla="*/ 2447925 w 5762731"/>
              <a:gd name="connsiteY10" fmla="*/ 1171575 h 1209675"/>
              <a:gd name="connsiteX11" fmla="*/ 2943225 w 5762731"/>
              <a:gd name="connsiteY11" fmla="*/ 1152525 h 1209675"/>
              <a:gd name="connsiteX12" fmla="*/ 3514725 w 5762731"/>
              <a:gd name="connsiteY12" fmla="*/ 1143000 h 1209675"/>
              <a:gd name="connsiteX13" fmla="*/ 3800475 w 5762731"/>
              <a:gd name="connsiteY13" fmla="*/ 1162050 h 1209675"/>
              <a:gd name="connsiteX14" fmla="*/ 3857625 w 5762731"/>
              <a:gd name="connsiteY14" fmla="*/ 1171575 h 1209675"/>
              <a:gd name="connsiteX15" fmla="*/ 4010025 w 5762731"/>
              <a:gd name="connsiteY15" fmla="*/ 1181100 h 1209675"/>
              <a:gd name="connsiteX16" fmla="*/ 4600575 w 5762731"/>
              <a:gd name="connsiteY16" fmla="*/ 1162050 h 1209675"/>
              <a:gd name="connsiteX17" fmla="*/ 4676775 w 5762731"/>
              <a:gd name="connsiteY17" fmla="*/ 1143000 h 1209675"/>
              <a:gd name="connsiteX18" fmla="*/ 4714875 w 5762731"/>
              <a:gd name="connsiteY18" fmla="*/ 1133475 h 1209675"/>
              <a:gd name="connsiteX19" fmla="*/ 4857750 w 5762731"/>
              <a:gd name="connsiteY19" fmla="*/ 1095375 h 1209675"/>
              <a:gd name="connsiteX20" fmla="*/ 4943475 w 5762731"/>
              <a:gd name="connsiteY20" fmla="*/ 1085850 h 1209675"/>
              <a:gd name="connsiteX21" fmla="*/ 5114925 w 5762731"/>
              <a:gd name="connsiteY21" fmla="*/ 1057275 h 1209675"/>
              <a:gd name="connsiteX22" fmla="*/ 5143500 w 5762731"/>
              <a:gd name="connsiteY22" fmla="*/ 1047750 h 1209675"/>
              <a:gd name="connsiteX23" fmla="*/ 5229225 w 5762731"/>
              <a:gd name="connsiteY23" fmla="*/ 1038225 h 1209675"/>
              <a:gd name="connsiteX24" fmla="*/ 5257800 w 5762731"/>
              <a:gd name="connsiteY24" fmla="*/ 1019175 h 1209675"/>
              <a:gd name="connsiteX25" fmla="*/ 5419725 w 5762731"/>
              <a:gd name="connsiteY25" fmla="*/ 981075 h 1209675"/>
              <a:gd name="connsiteX26" fmla="*/ 5448300 w 5762731"/>
              <a:gd name="connsiteY26" fmla="*/ 971550 h 1209675"/>
              <a:gd name="connsiteX27" fmla="*/ 5505450 w 5762731"/>
              <a:gd name="connsiteY27" fmla="*/ 962025 h 1209675"/>
              <a:gd name="connsiteX28" fmla="*/ 5600700 w 5762731"/>
              <a:gd name="connsiteY28" fmla="*/ 914400 h 1209675"/>
              <a:gd name="connsiteX29" fmla="*/ 5667375 w 5762731"/>
              <a:gd name="connsiteY29" fmla="*/ 866775 h 1209675"/>
              <a:gd name="connsiteX30" fmla="*/ 5743575 w 5762731"/>
              <a:gd name="connsiteY30" fmla="*/ 819150 h 1209675"/>
              <a:gd name="connsiteX31" fmla="*/ 5753100 w 5762731"/>
              <a:gd name="connsiteY31" fmla="*/ 781050 h 1209675"/>
              <a:gd name="connsiteX32" fmla="*/ 5762625 w 5762731"/>
              <a:gd name="connsiteY32" fmla="*/ 752475 h 1209675"/>
              <a:gd name="connsiteX33" fmla="*/ 5724525 w 5762731"/>
              <a:gd name="connsiteY33" fmla="*/ 647700 h 1209675"/>
              <a:gd name="connsiteX34" fmla="*/ 5695950 w 5762731"/>
              <a:gd name="connsiteY34" fmla="*/ 628650 h 1209675"/>
              <a:gd name="connsiteX35" fmla="*/ 5686425 w 5762731"/>
              <a:gd name="connsiteY35" fmla="*/ 581025 h 1209675"/>
              <a:gd name="connsiteX36" fmla="*/ 5638800 w 5762731"/>
              <a:gd name="connsiteY36" fmla="*/ 495300 h 1209675"/>
              <a:gd name="connsiteX37" fmla="*/ 5610225 w 5762731"/>
              <a:gd name="connsiteY37" fmla="*/ 409575 h 1209675"/>
              <a:gd name="connsiteX38" fmla="*/ 5572125 w 5762731"/>
              <a:gd name="connsiteY38" fmla="*/ 352425 h 1209675"/>
              <a:gd name="connsiteX39" fmla="*/ 5562600 w 5762731"/>
              <a:gd name="connsiteY39" fmla="*/ 323850 h 1209675"/>
              <a:gd name="connsiteX40" fmla="*/ 5524500 w 5762731"/>
              <a:gd name="connsiteY40" fmla="*/ 314325 h 1209675"/>
              <a:gd name="connsiteX41" fmla="*/ 5495925 w 5762731"/>
              <a:gd name="connsiteY41" fmla="*/ 276225 h 1209675"/>
              <a:gd name="connsiteX42" fmla="*/ 5467350 w 5762731"/>
              <a:gd name="connsiteY42" fmla="*/ 228600 h 1209675"/>
              <a:gd name="connsiteX43" fmla="*/ 5438775 w 5762731"/>
              <a:gd name="connsiteY43" fmla="*/ 209550 h 1209675"/>
              <a:gd name="connsiteX44" fmla="*/ 5400675 w 5762731"/>
              <a:gd name="connsiteY44" fmla="*/ 180975 h 1209675"/>
              <a:gd name="connsiteX45" fmla="*/ 5334000 w 5762731"/>
              <a:gd name="connsiteY45" fmla="*/ 171450 h 1209675"/>
              <a:gd name="connsiteX46" fmla="*/ 5305425 w 5762731"/>
              <a:gd name="connsiteY46" fmla="*/ 161925 h 1209675"/>
              <a:gd name="connsiteX47" fmla="*/ 5200650 w 5762731"/>
              <a:gd name="connsiteY47" fmla="*/ 133350 h 1209675"/>
              <a:gd name="connsiteX48" fmla="*/ 5172075 w 5762731"/>
              <a:gd name="connsiteY48" fmla="*/ 114300 h 1209675"/>
              <a:gd name="connsiteX49" fmla="*/ 5029200 w 5762731"/>
              <a:gd name="connsiteY49" fmla="*/ 76200 h 1209675"/>
              <a:gd name="connsiteX50" fmla="*/ 4953000 w 5762731"/>
              <a:gd name="connsiteY50" fmla="*/ 85725 h 1209675"/>
              <a:gd name="connsiteX51" fmla="*/ 4876800 w 5762731"/>
              <a:gd name="connsiteY51" fmla="*/ 76200 h 1209675"/>
              <a:gd name="connsiteX52" fmla="*/ 4781550 w 5762731"/>
              <a:gd name="connsiteY52" fmla="*/ 66675 h 1209675"/>
              <a:gd name="connsiteX53" fmla="*/ 4552950 w 5762731"/>
              <a:gd name="connsiteY53" fmla="*/ 28575 h 1209675"/>
              <a:gd name="connsiteX54" fmla="*/ 4524375 w 5762731"/>
              <a:gd name="connsiteY54" fmla="*/ 19050 h 1209675"/>
              <a:gd name="connsiteX55" fmla="*/ 4143375 w 5762731"/>
              <a:gd name="connsiteY55" fmla="*/ 0 h 1209675"/>
              <a:gd name="connsiteX56" fmla="*/ 2581275 w 5762731"/>
              <a:gd name="connsiteY56" fmla="*/ 19050 h 1209675"/>
              <a:gd name="connsiteX57" fmla="*/ 2486025 w 5762731"/>
              <a:gd name="connsiteY57" fmla="*/ 28575 h 1209675"/>
              <a:gd name="connsiteX58" fmla="*/ 2276475 w 5762731"/>
              <a:gd name="connsiteY58" fmla="*/ 38100 h 1209675"/>
              <a:gd name="connsiteX59" fmla="*/ 1981200 w 5762731"/>
              <a:gd name="connsiteY59" fmla="*/ 47625 h 1209675"/>
              <a:gd name="connsiteX60" fmla="*/ 1743075 w 5762731"/>
              <a:gd name="connsiteY60" fmla="*/ 57150 h 1209675"/>
              <a:gd name="connsiteX61" fmla="*/ 1104900 w 5762731"/>
              <a:gd name="connsiteY61" fmla="*/ 47625 h 1209675"/>
              <a:gd name="connsiteX62" fmla="*/ 1057275 w 5762731"/>
              <a:gd name="connsiteY62" fmla="*/ 38100 h 1209675"/>
              <a:gd name="connsiteX63" fmla="*/ 247650 w 5762731"/>
              <a:gd name="connsiteY63" fmla="*/ 47625 h 1209675"/>
              <a:gd name="connsiteX64" fmla="*/ 19050 w 5762731"/>
              <a:gd name="connsiteY64" fmla="*/ 47625 h 1209675"/>
              <a:gd name="connsiteX65" fmla="*/ 0 w 5762731"/>
              <a:gd name="connsiteY65" fmla="*/ 952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762731" h="1209675">
                <a:moveTo>
                  <a:pt x="876300" y="1200150"/>
                </a:moveTo>
                <a:lnTo>
                  <a:pt x="942975" y="1190625"/>
                </a:lnTo>
                <a:cubicBezTo>
                  <a:pt x="971504" y="1187059"/>
                  <a:pt x="1000201" y="1184900"/>
                  <a:pt x="1028700" y="1181100"/>
                </a:cubicBezTo>
                <a:cubicBezTo>
                  <a:pt x="1047843" y="1178548"/>
                  <a:pt x="1066800" y="1174750"/>
                  <a:pt x="1085850" y="1171575"/>
                </a:cubicBezTo>
                <a:lnTo>
                  <a:pt x="1276350" y="1181100"/>
                </a:lnTo>
                <a:cubicBezTo>
                  <a:pt x="1349365" y="1184496"/>
                  <a:pt x="1422531" y="1185225"/>
                  <a:pt x="1495425" y="1190625"/>
                </a:cubicBezTo>
                <a:cubicBezTo>
                  <a:pt x="1508480" y="1191592"/>
                  <a:pt x="1520514" y="1198704"/>
                  <a:pt x="1533525" y="1200150"/>
                </a:cubicBezTo>
                <a:cubicBezTo>
                  <a:pt x="1577816" y="1205071"/>
                  <a:pt x="1622425" y="1206500"/>
                  <a:pt x="1666875" y="1209675"/>
                </a:cubicBezTo>
                <a:cubicBezTo>
                  <a:pt x="1708150" y="1206500"/>
                  <a:pt x="1749683" y="1205743"/>
                  <a:pt x="1790700" y="1200150"/>
                </a:cubicBezTo>
                <a:cubicBezTo>
                  <a:pt x="1819704" y="1196195"/>
                  <a:pt x="1847181" y="1182371"/>
                  <a:pt x="1876425" y="1181100"/>
                </a:cubicBezTo>
                <a:cubicBezTo>
                  <a:pt x="2066772" y="1172824"/>
                  <a:pt x="2257425" y="1174750"/>
                  <a:pt x="2447925" y="1171575"/>
                </a:cubicBezTo>
                <a:cubicBezTo>
                  <a:pt x="2684281" y="1154692"/>
                  <a:pt x="2583795" y="1159860"/>
                  <a:pt x="2943225" y="1152525"/>
                </a:cubicBezTo>
                <a:lnTo>
                  <a:pt x="3514725" y="1143000"/>
                </a:lnTo>
                <a:cubicBezTo>
                  <a:pt x="3596089" y="1147520"/>
                  <a:pt x="3714805" y="1152531"/>
                  <a:pt x="3800475" y="1162050"/>
                </a:cubicBezTo>
                <a:cubicBezTo>
                  <a:pt x="3819670" y="1164183"/>
                  <a:pt x="3838392" y="1169827"/>
                  <a:pt x="3857625" y="1171575"/>
                </a:cubicBezTo>
                <a:cubicBezTo>
                  <a:pt x="3908315" y="1176183"/>
                  <a:pt x="3959225" y="1177925"/>
                  <a:pt x="4010025" y="1181100"/>
                </a:cubicBezTo>
                <a:cubicBezTo>
                  <a:pt x="4164391" y="1178187"/>
                  <a:pt x="4412352" y="1188939"/>
                  <a:pt x="4600575" y="1162050"/>
                </a:cubicBezTo>
                <a:cubicBezTo>
                  <a:pt x="4658671" y="1153751"/>
                  <a:pt x="4632453" y="1155663"/>
                  <a:pt x="4676775" y="1143000"/>
                </a:cubicBezTo>
                <a:cubicBezTo>
                  <a:pt x="4689362" y="1139404"/>
                  <a:pt x="4702288" y="1137071"/>
                  <a:pt x="4714875" y="1133475"/>
                </a:cubicBezTo>
                <a:cubicBezTo>
                  <a:pt x="4773436" y="1116743"/>
                  <a:pt x="4762150" y="1105997"/>
                  <a:pt x="4857750" y="1095375"/>
                </a:cubicBezTo>
                <a:cubicBezTo>
                  <a:pt x="4886325" y="1092200"/>
                  <a:pt x="4915115" y="1090577"/>
                  <a:pt x="4943475" y="1085850"/>
                </a:cubicBezTo>
                <a:cubicBezTo>
                  <a:pt x="5171057" y="1047920"/>
                  <a:pt x="4888342" y="1082451"/>
                  <a:pt x="5114925" y="1057275"/>
                </a:cubicBezTo>
                <a:cubicBezTo>
                  <a:pt x="5124450" y="1054100"/>
                  <a:pt x="5133596" y="1049401"/>
                  <a:pt x="5143500" y="1047750"/>
                </a:cubicBezTo>
                <a:cubicBezTo>
                  <a:pt x="5171860" y="1043023"/>
                  <a:pt x="5201333" y="1045198"/>
                  <a:pt x="5229225" y="1038225"/>
                </a:cubicBezTo>
                <a:cubicBezTo>
                  <a:pt x="5240331" y="1035449"/>
                  <a:pt x="5247171" y="1023427"/>
                  <a:pt x="5257800" y="1019175"/>
                </a:cubicBezTo>
                <a:cubicBezTo>
                  <a:pt x="5304861" y="1000351"/>
                  <a:pt x="5372897" y="991882"/>
                  <a:pt x="5419725" y="981075"/>
                </a:cubicBezTo>
                <a:cubicBezTo>
                  <a:pt x="5429508" y="978817"/>
                  <a:pt x="5438499" y="973728"/>
                  <a:pt x="5448300" y="971550"/>
                </a:cubicBezTo>
                <a:cubicBezTo>
                  <a:pt x="5467153" y="967360"/>
                  <a:pt x="5486400" y="965200"/>
                  <a:pt x="5505450" y="962025"/>
                </a:cubicBezTo>
                <a:cubicBezTo>
                  <a:pt x="5570468" y="897007"/>
                  <a:pt x="5511574" y="941138"/>
                  <a:pt x="5600700" y="914400"/>
                </a:cubicBezTo>
                <a:cubicBezTo>
                  <a:pt x="5653356" y="898603"/>
                  <a:pt x="5626381" y="896589"/>
                  <a:pt x="5667375" y="866775"/>
                </a:cubicBezTo>
                <a:cubicBezTo>
                  <a:pt x="5691599" y="849158"/>
                  <a:pt x="5743575" y="819150"/>
                  <a:pt x="5743575" y="819150"/>
                </a:cubicBezTo>
                <a:cubicBezTo>
                  <a:pt x="5746750" y="806450"/>
                  <a:pt x="5749504" y="793637"/>
                  <a:pt x="5753100" y="781050"/>
                </a:cubicBezTo>
                <a:cubicBezTo>
                  <a:pt x="5755858" y="771396"/>
                  <a:pt x="5763734" y="762454"/>
                  <a:pt x="5762625" y="752475"/>
                </a:cubicBezTo>
                <a:cubicBezTo>
                  <a:pt x="5761982" y="746689"/>
                  <a:pt x="5730756" y="656423"/>
                  <a:pt x="5724525" y="647700"/>
                </a:cubicBezTo>
                <a:cubicBezTo>
                  <a:pt x="5717871" y="638385"/>
                  <a:pt x="5705475" y="635000"/>
                  <a:pt x="5695950" y="628650"/>
                </a:cubicBezTo>
                <a:cubicBezTo>
                  <a:pt x="5692775" y="612775"/>
                  <a:pt x="5691958" y="596240"/>
                  <a:pt x="5686425" y="581025"/>
                </a:cubicBezTo>
                <a:cubicBezTo>
                  <a:pt x="5672947" y="543961"/>
                  <a:pt x="5658798" y="525297"/>
                  <a:pt x="5638800" y="495300"/>
                </a:cubicBezTo>
                <a:cubicBezTo>
                  <a:pt x="5630761" y="463145"/>
                  <a:pt x="5626779" y="439925"/>
                  <a:pt x="5610225" y="409575"/>
                </a:cubicBezTo>
                <a:cubicBezTo>
                  <a:pt x="5599262" y="389475"/>
                  <a:pt x="5579365" y="374145"/>
                  <a:pt x="5572125" y="352425"/>
                </a:cubicBezTo>
                <a:cubicBezTo>
                  <a:pt x="5568950" y="342900"/>
                  <a:pt x="5570440" y="330122"/>
                  <a:pt x="5562600" y="323850"/>
                </a:cubicBezTo>
                <a:cubicBezTo>
                  <a:pt x="5552378" y="315672"/>
                  <a:pt x="5537200" y="317500"/>
                  <a:pt x="5524500" y="314325"/>
                </a:cubicBezTo>
                <a:cubicBezTo>
                  <a:pt x="5514975" y="301625"/>
                  <a:pt x="5504731" y="289434"/>
                  <a:pt x="5495925" y="276225"/>
                </a:cubicBezTo>
                <a:cubicBezTo>
                  <a:pt x="5485656" y="260821"/>
                  <a:pt x="5479398" y="242656"/>
                  <a:pt x="5467350" y="228600"/>
                </a:cubicBezTo>
                <a:cubicBezTo>
                  <a:pt x="5459900" y="219908"/>
                  <a:pt x="5448090" y="216204"/>
                  <a:pt x="5438775" y="209550"/>
                </a:cubicBezTo>
                <a:cubicBezTo>
                  <a:pt x="5425857" y="200323"/>
                  <a:pt x="5415594" y="186400"/>
                  <a:pt x="5400675" y="180975"/>
                </a:cubicBezTo>
                <a:cubicBezTo>
                  <a:pt x="5379576" y="173303"/>
                  <a:pt x="5356225" y="174625"/>
                  <a:pt x="5334000" y="171450"/>
                </a:cubicBezTo>
                <a:cubicBezTo>
                  <a:pt x="5324475" y="168275"/>
                  <a:pt x="5315079" y="164683"/>
                  <a:pt x="5305425" y="161925"/>
                </a:cubicBezTo>
                <a:cubicBezTo>
                  <a:pt x="5270617" y="151980"/>
                  <a:pt x="5234742" y="145526"/>
                  <a:pt x="5200650" y="133350"/>
                </a:cubicBezTo>
                <a:cubicBezTo>
                  <a:pt x="5189869" y="129500"/>
                  <a:pt x="5182935" y="117920"/>
                  <a:pt x="5172075" y="114300"/>
                </a:cubicBezTo>
                <a:cubicBezTo>
                  <a:pt x="5125315" y="98713"/>
                  <a:pt x="5029200" y="76200"/>
                  <a:pt x="5029200" y="76200"/>
                </a:cubicBezTo>
                <a:cubicBezTo>
                  <a:pt x="5003800" y="79375"/>
                  <a:pt x="4978598" y="85725"/>
                  <a:pt x="4953000" y="85725"/>
                </a:cubicBezTo>
                <a:cubicBezTo>
                  <a:pt x="4927402" y="85725"/>
                  <a:pt x="4902241" y="79027"/>
                  <a:pt x="4876800" y="76200"/>
                </a:cubicBezTo>
                <a:cubicBezTo>
                  <a:pt x="4845087" y="72676"/>
                  <a:pt x="4813300" y="69850"/>
                  <a:pt x="4781550" y="66675"/>
                </a:cubicBezTo>
                <a:cubicBezTo>
                  <a:pt x="4643874" y="27339"/>
                  <a:pt x="4781905" y="62918"/>
                  <a:pt x="4552950" y="28575"/>
                </a:cubicBezTo>
                <a:cubicBezTo>
                  <a:pt x="4543021" y="27086"/>
                  <a:pt x="4534253" y="20846"/>
                  <a:pt x="4524375" y="19050"/>
                </a:cubicBezTo>
                <a:cubicBezTo>
                  <a:pt x="4414127" y="-995"/>
                  <a:pt x="4208427" y="2033"/>
                  <a:pt x="4143375" y="0"/>
                </a:cubicBezTo>
                <a:cubicBezTo>
                  <a:pt x="3405066" y="29532"/>
                  <a:pt x="4313587" y="-4203"/>
                  <a:pt x="2581275" y="19050"/>
                </a:cubicBezTo>
                <a:cubicBezTo>
                  <a:pt x="2549370" y="19478"/>
                  <a:pt x="2517871" y="26585"/>
                  <a:pt x="2486025" y="28575"/>
                </a:cubicBezTo>
                <a:cubicBezTo>
                  <a:pt x="2416239" y="32937"/>
                  <a:pt x="2346347" y="35463"/>
                  <a:pt x="2276475" y="38100"/>
                </a:cubicBezTo>
                <a:lnTo>
                  <a:pt x="1981200" y="47625"/>
                </a:lnTo>
                <a:lnTo>
                  <a:pt x="1743075" y="57150"/>
                </a:lnTo>
                <a:lnTo>
                  <a:pt x="1104900" y="47625"/>
                </a:lnTo>
                <a:cubicBezTo>
                  <a:pt x="1088717" y="47175"/>
                  <a:pt x="1073464" y="38100"/>
                  <a:pt x="1057275" y="38100"/>
                </a:cubicBezTo>
                <a:cubicBezTo>
                  <a:pt x="787381" y="38100"/>
                  <a:pt x="517525" y="44450"/>
                  <a:pt x="247650" y="47625"/>
                </a:cubicBezTo>
                <a:cubicBezTo>
                  <a:pt x="163438" y="68678"/>
                  <a:pt x="147011" y="76707"/>
                  <a:pt x="19050" y="47625"/>
                </a:cubicBezTo>
                <a:cubicBezTo>
                  <a:pt x="5204" y="44478"/>
                  <a:pt x="0" y="9525"/>
                  <a:pt x="0" y="95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856422" y="3710689"/>
            <a:ext cx="4263913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265066" y="5424872"/>
            <a:ext cx="4503341" cy="5040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壞掉的</a:t>
            </a:r>
            <a:r>
              <a:rPr lang="en-US" altLang="zh-TW" dirty="0"/>
              <a:t>DFF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變成震盪器了</a:t>
            </a:r>
            <a:br>
              <a:rPr lang="en-US" altLang="zh-TW" dirty="0"/>
            </a:br>
            <a:r>
              <a:rPr lang="zh-TW" altLang="en-US" dirty="0"/>
              <a:t>當你違反</a:t>
            </a:r>
            <a:r>
              <a:rPr lang="en-US" altLang="zh-TW" dirty="0"/>
              <a:t>setup time/hold time constraints</a:t>
            </a:r>
            <a:r>
              <a:rPr lang="zh-TW" altLang="en-US" dirty="0"/>
              <a:t>時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3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那設計要怎麼做</a:t>
            </a:r>
            <a:r>
              <a:rPr lang="en-US" altLang="zh-TW" dirty="0"/>
              <a:t>?multi-bit case (control sig)</a:t>
            </a:r>
            <a:endParaRPr lang="zh-TW" altLang="en-US" dirty="0"/>
          </a:p>
        </p:txBody>
      </p:sp>
      <p:pic>
        <p:nvPicPr>
          <p:cNvPr id="3" name="image1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500" y="1214438"/>
            <a:ext cx="9001000" cy="537321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839416" y="1628800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一次要對齊多個</a:t>
            </a:r>
            <a:r>
              <a:rPr lang="en-US" altLang="zh-TW" dirty="0">
                <a:solidFill>
                  <a:srgbClr val="FF0000"/>
                </a:solidFill>
              </a:rPr>
              <a:t>bit</a:t>
            </a:r>
            <a:r>
              <a:rPr lang="zh-TW" altLang="en-US" dirty="0">
                <a:solidFill>
                  <a:srgbClr val="FF0000"/>
                </a:solidFill>
              </a:rPr>
              <a:t>很難，容易錯位</a:t>
            </a:r>
          </a:p>
        </p:txBody>
      </p:sp>
      <p:sp>
        <p:nvSpPr>
          <p:cNvPr id="5" name="矩形 4"/>
          <p:cNvSpPr/>
          <p:nvPr/>
        </p:nvSpPr>
        <p:spPr>
          <a:xfrm>
            <a:off x="1595499" y="3626672"/>
            <a:ext cx="1340205" cy="9544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67203" y="3881793"/>
            <a:ext cx="840565" cy="98736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680177" y="1844824"/>
            <a:ext cx="504056" cy="102646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408368" y="3429000"/>
            <a:ext cx="576064" cy="133369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52285" y="3479784"/>
            <a:ext cx="612068" cy="117335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932205" y="4221088"/>
            <a:ext cx="612068" cy="36004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14017" y="39472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個別傳過去</a:t>
            </a:r>
          </a:p>
        </p:txBody>
      </p:sp>
      <p:sp>
        <p:nvSpPr>
          <p:cNvPr id="12" name="矩形 11"/>
          <p:cNvSpPr/>
          <p:nvPr/>
        </p:nvSpPr>
        <p:spPr>
          <a:xfrm>
            <a:off x="10535452" y="38817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容易錯位</a:t>
            </a:r>
          </a:p>
        </p:txBody>
      </p:sp>
    </p:spTree>
    <p:extLst>
      <p:ext uri="{BB962C8B-B14F-4D97-AF65-F5344CB8AC3E}">
        <p14:creationId xmlns:p14="http://schemas.microsoft.com/office/powerpoint/2010/main" val="15105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那設計要怎麼做</a:t>
            </a:r>
            <a:r>
              <a:rPr lang="en-US" altLang="zh-TW" dirty="0"/>
              <a:t>?multi-bit case (control sig)</a:t>
            </a:r>
            <a:endParaRPr lang="zh-TW" altLang="en-US" dirty="0"/>
          </a:p>
        </p:txBody>
      </p:sp>
      <p:pic>
        <p:nvPicPr>
          <p:cNvPr id="3" name="image1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9145" y="1412776"/>
            <a:ext cx="8733710" cy="5257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67408" y="1772816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合併成單一控制訊號，比照單一</a:t>
            </a:r>
            <a:r>
              <a:rPr lang="en-US" altLang="zh-TW" dirty="0">
                <a:solidFill>
                  <a:srgbClr val="FF0000"/>
                </a:solidFill>
              </a:rPr>
              <a:t>bit</a:t>
            </a:r>
            <a:r>
              <a:rPr lang="zh-TW" altLang="en-US" dirty="0">
                <a:solidFill>
                  <a:srgbClr val="FF0000"/>
                </a:solidFill>
              </a:rPr>
              <a:t>去傳</a:t>
            </a:r>
          </a:p>
        </p:txBody>
      </p:sp>
      <p:sp>
        <p:nvSpPr>
          <p:cNvPr id="5" name="矩形 4"/>
          <p:cNvSpPr/>
          <p:nvPr/>
        </p:nvSpPr>
        <p:spPr>
          <a:xfrm>
            <a:off x="1595499" y="3626672"/>
            <a:ext cx="1340205" cy="95445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80933" y="3933056"/>
            <a:ext cx="856775" cy="72008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680176" y="1978839"/>
            <a:ext cx="504056" cy="7920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27141" y="458112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合併成單一控制訊號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616280" y="3311812"/>
            <a:ext cx="504056" cy="7920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5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多個</a:t>
            </a:r>
            <a:r>
              <a:rPr lang="en-US" altLang="zh-TW" dirty="0"/>
              <a:t>data bit </a:t>
            </a:r>
            <a:r>
              <a:rPr lang="zh-TW" altLang="en-US" dirty="0"/>
              <a:t>要傳，直接傳會出錯</a:t>
            </a:r>
          </a:p>
        </p:txBody>
      </p:sp>
      <p:pic>
        <p:nvPicPr>
          <p:cNvPr id="3" name="image1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504" y="1214438"/>
            <a:ext cx="9145016" cy="53952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31504" y="2780928"/>
            <a:ext cx="2736304" cy="122413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80176" y="1484784"/>
            <a:ext cx="360040" cy="4320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544272" y="4437112"/>
            <a:ext cx="720080" cy="4320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40216" y="1881039"/>
            <a:ext cx="360040" cy="4320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88288" y="3573017"/>
            <a:ext cx="396044" cy="60479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31504" y="1340768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One hot active low address decoder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9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用單一控制訊號過同步器，再去控制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pic>
        <p:nvPicPr>
          <p:cNvPr id="3" name="image18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9145" y="1181828"/>
            <a:ext cx="8733710" cy="53949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19736" y="3909396"/>
            <a:ext cx="831512" cy="8157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67244" y="4725144"/>
            <a:ext cx="1664459" cy="57606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56240" y="3645024"/>
            <a:ext cx="864096" cy="36004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408368" y="6021288"/>
            <a:ext cx="864096" cy="36004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8904312" y="1844824"/>
            <a:ext cx="0" cy="3168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631504" y="1340768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One hot active low address decoder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9774" y="40868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單一控制訊號</a:t>
            </a:r>
            <a:endParaRPr lang="zh-TW" altLang="en-US" dirty="0"/>
          </a:p>
        </p:txBody>
      </p:sp>
      <p:sp>
        <p:nvSpPr>
          <p:cNvPr id="9" name="五角星形 8"/>
          <p:cNvSpPr/>
          <p:nvPr/>
        </p:nvSpPr>
        <p:spPr>
          <a:xfrm>
            <a:off x="4695265" y="4063584"/>
            <a:ext cx="288032" cy="30713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8760296" y="3567235"/>
            <a:ext cx="288032" cy="30713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/>
      <p:bldP spid="9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67000"/>
            <a:ext cx="8305800" cy="1295400"/>
          </a:xfrm>
          <a:ln w="28575" cap="flat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Warning:  The Surgeon General has determined that passing binary-coded and one-hot signals through a brute-force synchronizer can be hazardous to your circuits.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95400" y="476672"/>
            <a:ext cx="32223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FF0000"/>
                </a:solidFill>
              </a:rPr>
              <a:t>傳</a:t>
            </a:r>
            <a:r>
              <a:rPr lang="en-US" altLang="zh-TW" sz="4400" dirty="0">
                <a:solidFill>
                  <a:srgbClr val="FF0000"/>
                </a:solidFill>
              </a:rPr>
              <a:t>counter </a:t>
            </a:r>
            <a:r>
              <a:rPr lang="zh-TW" altLang="en-US" sz="4400" dirty="0">
                <a:solidFill>
                  <a:srgbClr val="FF0000"/>
                </a:solidFill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5150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Gray Code </a:t>
            </a:r>
            <a:r>
              <a:rPr lang="zh-TW" altLang="en-US" dirty="0"/>
              <a:t>是個好主意，一次只有一個</a:t>
            </a:r>
            <a:r>
              <a:rPr lang="en-US" altLang="zh-TW" dirty="0"/>
              <a:t>bit</a:t>
            </a:r>
            <a:r>
              <a:rPr lang="zh-TW" altLang="en-US" dirty="0"/>
              <a:t>變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228600" algn="l"/>
              </a:tabLst>
            </a:pPr>
            <a:r>
              <a:rPr lang="en-US" altLang="zh-TW">
                <a:ea typeface="ＭＳ Ｐゴシック" panose="020B0600070205080204" pitchFamily="34" charset="-128"/>
              </a:rPr>
              <a:t>Solution: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altLang="zh-TW">
                <a:ea typeface="ＭＳ Ｐゴシック" panose="020B0600070205080204" pitchFamily="34" charset="-128"/>
              </a:rPr>
              <a:t>Use a Gray code counter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altLang="zh-TW">
                <a:ea typeface="ＭＳ Ｐゴシック" panose="020B0600070205080204" pitchFamily="34" charset="-128"/>
              </a:rPr>
              <a:t>For all but the MSB: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altLang="zh-TW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zh-TW" sz="16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next_b[i] = (b[i-1] &amp; !(|b[i-2:0])) ? !xor(b[n-1:i+1]) : b[i];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altLang="zh-TW">
                <a:ea typeface="ＭＳ Ｐゴシック" panose="020B0600070205080204" pitchFamily="34" charset="-128"/>
              </a:rPr>
              <a:t>For the MSB:</a:t>
            </a:r>
          </a:p>
          <a:p>
            <a:pPr marL="0" indent="0">
              <a:buNone/>
              <a:tabLst>
                <a:tab pos="228600" algn="l"/>
              </a:tabLst>
            </a:pPr>
            <a:r>
              <a:rPr lang="en-US" altLang="zh-TW" sz="1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zh-TW" sz="16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next_b[i] = (|b[i-2:0]) ? b[i] : b[i-1] ;</a:t>
            </a:r>
          </a:p>
          <a:p>
            <a:pPr marL="0" indent="0">
              <a:buNone/>
              <a:tabLst>
                <a:tab pos="228600" algn="l"/>
              </a:tabLst>
            </a:pPr>
            <a:endParaRPr lang="en-US" altLang="zh-TW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228600" algn="l"/>
              </a:tabLst>
            </a:pPr>
            <a:r>
              <a:rPr lang="en-US" altLang="zh-TW">
                <a:ea typeface="ＭＳ Ｐゴシック" panose="020B0600070205080204" pitchFamily="34" charset="-128"/>
              </a:rPr>
              <a:t>Can we use this Gray code for the head and tail pointers of our FIFO?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752600" y="1908176"/>
            <a:ext cx="86106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/>
              <a:t>module GrayCount4(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rst</a:t>
            </a:r>
            <a:r>
              <a:rPr lang="en-US" altLang="zh-TW" sz="1600" dirty="0"/>
              <a:t>, out)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/>
              <a:t>  input 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rst</a:t>
            </a:r>
            <a:r>
              <a:rPr lang="en-US" altLang="zh-TW" sz="1600" dirty="0"/>
              <a:t>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/>
              <a:t>  output [3:0] out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/>
              <a:t>  wire [3:0] out, next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600" dirty="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/>
              <a:t>  DFF #(4) count(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, next, out)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600" dirty="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/>
              <a:t>  assign next[0] = !</a:t>
            </a:r>
            <a:r>
              <a:rPr lang="en-US" altLang="zh-TW" sz="1600" dirty="0" err="1"/>
              <a:t>rst</a:t>
            </a:r>
            <a:r>
              <a:rPr lang="en-US" altLang="zh-TW" sz="1600" dirty="0"/>
              <a:t> &amp; !(out[1]^out[2]^out[3])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/>
              <a:t>  assign next[1] = !</a:t>
            </a:r>
            <a:r>
              <a:rPr lang="en-US" altLang="zh-TW" sz="1600" dirty="0" err="1"/>
              <a:t>rst</a:t>
            </a:r>
            <a:r>
              <a:rPr lang="en-US" altLang="zh-TW" sz="1600" dirty="0"/>
              <a:t> &amp; (out[0] ? !(out[2]^out[3]) : out[1])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/>
              <a:t>  assign next[2] = !</a:t>
            </a:r>
            <a:r>
              <a:rPr lang="en-US" altLang="zh-TW" sz="1600" dirty="0" err="1"/>
              <a:t>rst</a:t>
            </a:r>
            <a:r>
              <a:rPr lang="en-US" altLang="zh-TW" sz="1600" dirty="0"/>
              <a:t> &amp; ((out[1] &amp; !out[0]) ? !out[3] : out[2])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/>
              <a:t>  assign next[3] = !</a:t>
            </a:r>
            <a:r>
              <a:rPr lang="en-US" altLang="zh-TW" sz="1600" dirty="0" err="1"/>
              <a:t>rst</a:t>
            </a:r>
            <a:r>
              <a:rPr lang="en-US" altLang="zh-TW" sz="1600" dirty="0"/>
              <a:t> &amp; (!(|out[1:0]) ? out[2] : out[3])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600" dirty="0" err="1"/>
              <a:t>endmodule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5947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5560" y="764704"/>
            <a:ext cx="741682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gray2bin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#(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gray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always_comb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nn-NO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bin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^(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gray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nn-NO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35560" y="3789040"/>
            <a:ext cx="60960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bin2gray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#(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SIZE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gray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SIZE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de-DE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gray </a:t>
            </a:r>
            <a:r>
              <a:rPr lang="de-DE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</a:t>
            </a:r>
            <a:r>
              <a:rPr lang="de-DE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</a:t>
            </a:r>
            <a:r>
              <a:rPr lang="de-DE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^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bin</a:t>
            </a:r>
            <a:r>
              <a:rPr lang="de-DE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de-DE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372100" y="533401"/>
            <a:ext cx="14478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xxxx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0000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0001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0011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0010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0110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0111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0101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0100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1100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1101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1111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1110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1010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1011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1001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1000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0000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0001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0011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/>
              <a:t># 0010 </a:t>
            </a:r>
          </a:p>
        </p:txBody>
      </p:sp>
    </p:spTree>
    <p:extLst>
      <p:ext uri="{BB962C8B-B14F-4D97-AF65-F5344CB8AC3E}">
        <p14:creationId xmlns:p14="http://schemas.microsoft.com/office/powerpoint/2010/main" val="324529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What happens when we violate setup and hold time constraints?</a:t>
            </a:r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144103"/>
              </p:ext>
            </p:extLst>
          </p:nvPr>
        </p:nvGraphicFramePr>
        <p:xfrm>
          <a:off x="3559175" y="1594240"/>
          <a:ext cx="5073650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82280" imgH="1645560" progId="Visio.Drawing.6">
                  <p:embed/>
                </p:oleObj>
              </mc:Choice>
              <mc:Fallback>
                <p:oleObj name="Visio" r:id="rId3" imgW="1682280" imgH="1645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1594240"/>
                        <a:ext cx="5073650" cy="49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095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Look at structure of CMOS latch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Storage loop gets initialized with an </a:t>
            </a:r>
            <a:r>
              <a:rPr lang="ja-JP" altLang="en-US" dirty="0">
                <a:ea typeface="ＭＳ Ｐゴシック" panose="020B0600070205080204" pitchFamily="34" charset="-128"/>
              </a:rPr>
              <a:t>‘</a:t>
            </a:r>
            <a:r>
              <a:rPr lang="en-US" altLang="ja-JP" dirty="0">
                <a:ea typeface="ＭＳ Ｐゴシック" panose="020B0600070205080204" pitchFamily="34" charset="-128"/>
              </a:rPr>
              <a:t>analog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value</a:t>
            </a:r>
          </a:p>
          <a:p>
            <a:r>
              <a:rPr lang="en-US" altLang="zh-TW" dirty="0">
                <a:ea typeface="ＭＳ Ｐゴシック" panose="020B0600070205080204" pitchFamily="34" charset="-128"/>
              </a:rPr>
              <a:t>Latch is a </a:t>
            </a:r>
            <a:r>
              <a:rPr lang="ja-JP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time-to-voltage</a:t>
            </a:r>
            <a:r>
              <a:rPr lang="ja-JP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converter</a:t>
            </a:r>
            <a:endParaRPr lang="en-US" altLang="zh-TW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62176"/>
              </p:ext>
            </p:extLst>
          </p:nvPr>
        </p:nvGraphicFramePr>
        <p:xfrm>
          <a:off x="1919536" y="2492896"/>
          <a:ext cx="3894138" cy="335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279800" imgH="1106280" progId="Visio.Drawing.6">
                  <p:embed/>
                </p:oleObj>
              </mc:Choice>
              <mc:Fallback>
                <p:oleObj name="Visio" r:id="rId3" imgW="1279800" imgH="1106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2492896"/>
                        <a:ext cx="3894138" cy="335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5165"/>
              </p:ext>
            </p:extLst>
          </p:nvPr>
        </p:nvGraphicFramePr>
        <p:xfrm>
          <a:off x="6567736" y="2632596"/>
          <a:ext cx="3729038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55800" imgH="1444320" progId="Visio.Drawing.6">
                  <p:embed/>
                </p:oleObj>
              </mc:Choice>
              <mc:Fallback>
                <p:oleObj name="Visio" r:id="rId5" imgW="1855800" imgH="1444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736" y="2632596"/>
                        <a:ext cx="3729038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26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Storage loop has a metastable state between 0 and 1</a:t>
            </a: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2667001" y="2362200"/>
          <a:ext cx="17827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6000" imgH="795240" progId="Visio.Drawing.6">
                  <p:embed/>
                </p:oleObj>
              </mc:Choice>
              <mc:Fallback>
                <p:oleObj name="Visio" r:id="rId3" imgW="576000" imgH="79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362200"/>
                        <a:ext cx="178276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5181600" y="1066800"/>
          <a:ext cx="5329238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121120" imgH="2038680" progId="Visio.Drawing.6">
                  <p:embed/>
                </p:oleObj>
              </mc:Choice>
              <mc:Fallback>
                <p:oleObj name="Visio" r:id="rId5" imgW="2121120" imgH="203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066800"/>
                        <a:ext cx="5329238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50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Dynamics of </a:t>
            </a:r>
            <a:r>
              <a:rPr lang="en-US" altLang="zh-TW">
                <a:latin typeface="Symbol" panose="05050102010706020507" pitchFamily="18" charset="2"/>
                <a:ea typeface="ＭＳ Ｐゴシック" panose="020B0600070205080204" pitchFamily="34" charset="-128"/>
              </a:rPr>
              <a:t>D</a:t>
            </a:r>
            <a:r>
              <a:rPr lang="en-US" altLang="zh-TW">
                <a:ea typeface="ＭＳ Ｐゴシック" panose="020B0600070205080204" pitchFamily="34" charset="-128"/>
              </a:rPr>
              <a:t>V</a:t>
            </a: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4953000" y="838200"/>
          <a:ext cx="5329238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21120" imgH="2038680" progId="Visio.Drawing.6">
                  <p:embed/>
                </p:oleObj>
              </mc:Choice>
              <mc:Fallback>
                <p:oleObj name="Visio" r:id="rId3" imgW="2121120" imgH="2038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838200"/>
                        <a:ext cx="5329238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2667001" y="2362200"/>
          <a:ext cx="1782763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6000" imgH="795240" progId="Visio.Drawing.6">
                  <p:embed/>
                </p:oleObj>
              </mc:Choice>
              <mc:Fallback>
                <p:oleObj name="Visio" r:id="rId5" imgW="576000" imgH="795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362200"/>
                        <a:ext cx="1782763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8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Metastable state of FF1 – 4007 Nand RS Latch</a:t>
            </a:r>
          </a:p>
        </p:txBody>
      </p:sp>
      <p:pic>
        <p:nvPicPr>
          <p:cNvPr id="21508" name="Picture 6" descr="ee108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047900"/>
            <a:ext cx="8324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49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Over time the waveform fills in</a:t>
            </a:r>
          </a:p>
        </p:txBody>
      </p:sp>
      <p:pic>
        <p:nvPicPr>
          <p:cNvPr id="22532" name="Picture 4" descr="ee108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492" y="1120776"/>
            <a:ext cx="83343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2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2605</TotalTime>
  <Words>1128</Words>
  <Application>Microsoft Office PowerPoint</Application>
  <PresentationFormat>寬螢幕</PresentationFormat>
  <Paragraphs>173</Paragraphs>
  <Slides>38</Slides>
  <Notes>21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9" baseType="lpstr">
      <vt:lpstr>(使用中文字型)</vt:lpstr>
      <vt:lpstr>Arial Unicode MS</vt:lpstr>
      <vt:lpstr>ＭＳ Ｐゴシック</vt:lpstr>
      <vt:lpstr>Arial</vt:lpstr>
      <vt:lpstr>Calibri</vt:lpstr>
      <vt:lpstr>Courier New</vt:lpstr>
      <vt:lpstr>Symbol</vt:lpstr>
      <vt:lpstr>Times New Roman</vt:lpstr>
      <vt:lpstr>佈景主題1</vt:lpstr>
      <vt:lpstr>Visio</vt:lpstr>
      <vt:lpstr>VISIO</vt:lpstr>
      <vt:lpstr>Digital Circuits and Systems Lecture 12 Metastability and Synchronization Failure</vt:lpstr>
      <vt:lpstr>Outline [Dally Ch. 27/28]</vt:lpstr>
      <vt:lpstr>壞掉的DFF =&gt; 變成震盪器了 當你違反setup time/hold time constraints時 </vt:lpstr>
      <vt:lpstr>What happens when we violate setup and hold time constraints?</vt:lpstr>
      <vt:lpstr>Look at structure of CMOS latch</vt:lpstr>
      <vt:lpstr>Storage loop has a metastable state between 0 and 1</vt:lpstr>
      <vt:lpstr>Dynamics of DV</vt:lpstr>
      <vt:lpstr>Metastable state of FF1 – 4007 Nand RS Latch</vt:lpstr>
      <vt:lpstr>Over time the waveform fills in</vt:lpstr>
      <vt:lpstr>Metastable state of 4011 Nand RS Latch What’s going on here?</vt:lpstr>
      <vt:lpstr>Over time this waveform fills in too</vt:lpstr>
      <vt:lpstr>Actual circuit of 4011 Nand RS Latch</vt:lpstr>
      <vt:lpstr>Initial state when both inputs are low</vt:lpstr>
      <vt:lpstr>PowerPoint 簡報</vt:lpstr>
      <vt:lpstr>Oscillation is metastable</vt:lpstr>
      <vt:lpstr>If delays are balanced, ring sequences through six states repeatedly</vt:lpstr>
      <vt:lpstr>對設計的影響 (何時最容易發生)</vt:lpstr>
      <vt:lpstr>A Brute-Force Synchronizer</vt:lpstr>
      <vt:lpstr>What if AW is still in a metastable state when FF2 is clocked?</vt:lpstr>
      <vt:lpstr>訊號跨越不同clock domain時，最容易發生</vt:lpstr>
      <vt:lpstr>Metastable bdat1 output propagating invalid data throughout the design</vt:lpstr>
      <vt:lpstr>發生機率MTBF (mean time between failure)</vt:lpstr>
      <vt:lpstr>那設計要怎麼做?single bit case</vt:lpstr>
      <vt:lpstr>不良示範: 沒經過register就送過去</vt:lpstr>
      <vt:lpstr>優良設計</vt:lpstr>
      <vt:lpstr>發送端訊號要怎麼給: 不能太短，會被錯過</vt:lpstr>
      <vt:lpstr>發送端訊號要怎麼給: 不夠長，也會被錯過</vt:lpstr>
      <vt:lpstr>PowerPoint 簡報</vt:lpstr>
      <vt:lpstr>PowerPoint 簡報</vt:lpstr>
      <vt:lpstr>那設計要怎麼做?multi-bit case (control sig)</vt:lpstr>
      <vt:lpstr>那設計要怎麼做?multi-bit case (control sig)</vt:lpstr>
      <vt:lpstr>多個data bit 要傳，直接傳會出錯</vt:lpstr>
      <vt:lpstr>用單一控制訊號過同步器，再去控制data</vt:lpstr>
      <vt:lpstr>Warning:  The Surgeon General has determined that passing binary-coded and one-hot signals through a brute-force synchronizer can be hazardous to your circuits.</vt:lpstr>
      <vt:lpstr>Gray Code 是個好主意，一次只有一個bit變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110</cp:revision>
  <dcterms:created xsi:type="dcterms:W3CDTF">2009-12-14T10:41:03Z</dcterms:created>
  <dcterms:modified xsi:type="dcterms:W3CDTF">2024-02-17T02:36:29Z</dcterms:modified>
</cp:coreProperties>
</file>