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  <p:sldMasterId id="2147483685" r:id="rId3"/>
  </p:sldMasterIdLst>
  <p:notesMasterIdLst>
    <p:notesMasterId r:id="rId50"/>
  </p:notesMasterIdLst>
  <p:handoutMasterIdLst>
    <p:handoutMasterId r:id="rId51"/>
  </p:handoutMasterIdLst>
  <p:sldIdLst>
    <p:sldId id="256" r:id="rId4"/>
    <p:sldId id="261" r:id="rId5"/>
    <p:sldId id="319" r:id="rId6"/>
    <p:sldId id="321" r:id="rId7"/>
    <p:sldId id="317" r:id="rId8"/>
    <p:sldId id="327" r:id="rId9"/>
    <p:sldId id="323" r:id="rId10"/>
    <p:sldId id="292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94" r:id="rId19"/>
    <p:sldId id="295" r:id="rId20"/>
    <p:sldId id="296" r:id="rId21"/>
    <p:sldId id="297" r:id="rId22"/>
    <p:sldId id="298" r:id="rId23"/>
    <p:sldId id="299" r:id="rId24"/>
    <p:sldId id="670" r:id="rId25"/>
    <p:sldId id="671" r:id="rId26"/>
    <p:sldId id="293" r:id="rId27"/>
    <p:sldId id="271" r:id="rId28"/>
    <p:sldId id="272" r:id="rId29"/>
    <p:sldId id="273" r:id="rId30"/>
    <p:sldId id="290" r:id="rId31"/>
    <p:sldId id="274" r:id="rId32"/>
    <p:sldId id="275" r:id="rId33"/>
    <p:sldId id="276" r:id="rId34"/>
    <p:sldId id="277" r:id="rId35"/>
    <p:sldId id="291" r:id="rId36"/>
    <p:sldId id="278" r:id="rId37"/>
    <p:sldId id="300" r:id="rId38"/>
    <p:sldId id="279" r:id="rId39"/>
    <p:sldId id="280" r:id="rId40"/>
    <p:sldId id="281" r:id="rId41"/>
    <p:sldId id="282" r:id="rId42"/>
    <p:sldId id="283" r:id="rId43"/>
    <p:sldId id="284" r:id="rId44"/>
    <p:sldId id="285" r:id="rId45"/>
    <p:sldId id="286" r:id="rId46"/>
    <p:sldId id="287" r:id="rId47"/>
    <p:sldId id="288" r:id="rId48"/>
    <p:sldId id="289" r:id="rId4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7158" autoAdjust="0"/>
  </p:normalViewPr>
  <p:slideViewPr>
    <p:cSldViewPr>
      <p:cViewPr varScale="1">
        <p:scale>
          <a:sx n="90" d="100"/>
          <a:sy n="90" d="100"/>
        </p:scale>
        <p:origin x="1356" y="6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11736"/>
    </p:cViewPr>
  </p:sorterViewPr>
  <p:notesViewPr>
    <p:cSldViewPr>
      <p:cViewPr varScale="1">
        <p:scale>
          <a:sx n="57" d="100"/>
          <a:sy n="57" d="100"/>
        </p:scale>
        <p:origin x="198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viewProps" Target="viewProps.xml"/><Relationship Id="rId5" Type="http://schemas.openxmlformats.org/officeDocument/2006/relationships/slide" Target="slides/slide2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8" Type="http://schemas.openxmlformats.org/officeDocument/2006/relationships/slide" Target="slides/slide5.xml"/><Relationship Id="rId51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92EBC8-B13E-4527-B005-505465D02C0C}" type="datetimeFigureOut">
              <a:rPr lang="zh-TW" altLang="en-US" smtClean="0"/>
              <a:t>2024/2/17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FC6F18-A175-41EF-B0E0-E518334B71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14506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D5CB37-7836-4836-AF2A-A8CD648A3996}" type="datetimeFigureOut">
              <a:rPr lang="zh-TW" altLang="en-US" smtClean="0"/>
              <a:t>2024/2/17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91393B-4809-4716-9DD1-58F8F14908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60021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91393B-4809-4716-9DD1-58F8F1490811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45630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38916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915988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742950" indent="-285750" algn="r" defTabSz="915988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marL="1143000" indent="-228600" algn="r" defTabSz="915988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marL="1600200" indent="-228600" algn="r" defTabSz="915988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marL="2057400" indent="-228600" algn="r" defTabSz="915988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2514600" indent="-228600" algn="r" defTabSz="915988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2971800" indent="-228600" algn="r" defTabSz="915988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3429000" indent="-228600" algn="r" defTabSz="915988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3886200" indent="-228600" algn="r" defTabSz="915988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TW" sz="1000">
                <a:latin typeface="Times New Roman" panose="02020603050405020304" pitchFamily="18" charset="0"/>
              </a:rPr>
              <a:t>3/10/2005</a:t>
            </a:r>
          </a:p>
        </p:txBody>
      </p:sp>
      <p:sp>
        <p:nvSpPr>
          <p:cNvPr id="38917" name="Slide Number Placeholder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915988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742950" indent="-285750" algn="r" defTabSz="915988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marL="1143000" indent="-228600" algn="r" defTabSz="915988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marL="1600200" indent="-228600" algn="r" defTabSz="915988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marL="2057400" indent="-228600" algn="r" defTabSz="915988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2514600" indent="-228600" algn="r" defTabSz="915988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2971800" indent="-228600" algn="r" defTabSz="915988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3429000" indent="-228600" algn="r" defTabSz="915988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3886200" indent="-228600" algn="r" defTabSz="915988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F44B684A-E458-4122-96B6-97FF5CDB3166}" type="slidenum">
              <a:rPr lang="en-US" altLang="zh-TW" sz="100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14</a:t>
            </a:fld>
            <a:endParaRPr lang="en-US" altLang="zh-TW" sz="10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27956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39940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915988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742950" indent="-285750" algn="r" defTabSz="915988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marL="1143000" indent="-228600" algn="r" defTabSz="915988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marL="1600200" indent="-228600" algn="r" defTabSz="915988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marL="2057400" indent="-228600" algn="r" defTabSz="915988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2514600" indent="-228600" algn="r" defTabSz="915988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2971800" indent="-228600" algn="r" defTabSz="915988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3429000" indent="-228600" algn="r" defTabSz="915988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3886200" indent="-228600" algn="r" defTabSz="915988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TW" sz="1000">
                <a:latin typeface="Times New Roman" panose="02020603050405020304" pitchFamily="18" charset="0"/>
              </a:rPr>
              <a:t>3/10/2005</a:t>
            </a:r>
          </a:p>
        </p:txBody>
      </p:sp>
      <p:sp>
        <p:nvSpPr>
          <p:cNvPr id="39941" name="Slide Number Placeholder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915988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742950" indent="-285750" algn="r" defTabSz="915988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marL="1143000" indent="-228600" algn="r" defTabSz="915988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marL="1600200" indent="-228600" algn="r" defTabSz="915988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marL="2057400" indent="-228600" algn="r" defTabSz="915988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2514600" indent="-228600" algn="r" defTabSz="915988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2971800" indent="-228600" algn="r" defTabSz="915988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3429000" indent="-228600" algn="r" defTabSz="915988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3886200" indent="-228600" algn="r" defTabSz="915988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2D168E82-9114-4434-B29B-776899FEDB8A}" type="slidenum">
              <a:rPr lang="en-US" altLang="zh-TW" sz="100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15</a:t>
            </a:fld>
            <a:endParaRPr lang="en-US" altLang="zh-TW" sz="10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33390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7738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947738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947738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947738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947738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CF17C072-3C95-4F7B-80C7-833F6A895BF9}" type="slidenum">
              <a:rPr lang="en-US" altLang="zh-TW" sz="1200"/>
              <a:pPr eaLnBrk="1" hangingPunct="1"/>
              <a:t>17</a:t>
            </a:fld>
            <a:endParaRPr lang="en-US" altLang="zh-TW" sz="120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413" y="785813"/>
            <a:ext cx="6843712" cy="3849687"/>
          </a:xfrm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5675" y="4870450"/>
            <a:ext cx="5173663" cy="46355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688" tIns="47844" rIns="95688" bIns="47844"/>
          <a:lstStyle/>
          <a:p>
            <a:pPr eaLnBrk="1" hangingPunct="1"/>
            <a:endParaRPr lang="en-US" altLang="zh-TW"/>
          </a:p>
          <a:p>
            <a:pPr eaLnBrk="1" hangingPunct="1"/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36696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7738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947738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947738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947738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947738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49BB71AB-F4B0-4AF0-93F7-AEC1EB7E29E4}" type="slidenum">
              <a:rPr lang="en-US" altLang="zh-TW" sz="1200"/>
              <a:pPr eaLnBrk="1" hangingPunct="1"/>
              <a:t>18</a:t>
            </a:fld>
            <a:endParaRPr lang="en-US" altLang="zh-TW" sz="120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2238" y="785813"/>
            <a:ext cx="6842125" cy="3849687"/>
          </a:xfrm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1971464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7738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947738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947738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947738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947738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AD529BE2-BA96-49CA-83B9-9FD8D61B2ABC}" type="slidenum">
              <a:rPr lang="en-US" altLang="zh-TW" sz="1200"/>
              <a:pPr eaLnBrk="1" hangingPunct="1"/>
              <a:t>19</a:t>
            </a:fld>
            <a:endParaRPr lang="en-US" altLang="zh-TW" sz="120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2238" y="785813"/>
            <a:ext cx="6842125" cy="3849687"/>
          </a:xfrm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6493519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7738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947738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947738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947738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947738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38B063AA-4A52-40CE-A01A-D57B1DBADEC6}" type="slidenum">
              <a:rPr lang="en-US" altLang="zh-TW" sz="1200"/>
              <a:pPr eaLnBrk="1" hangingPunct="1"/>
              <a:t>20</a:t>
            </a:fld>
            <a:endParaRPr lang="en-US" altLang="zh-TW" sz="1200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2238" y="785813"/>
            <a:ext cx="6842125" cy="3849687"/>
          </a:xfrm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2378066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7738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947738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947738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947738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947738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0BF3F1D4-7E17-4C73-BB6D-6C79C987CB5D}" type="slidenum">
              <a:rPr lang="en-US" altLang="zh-TW" sz="1200"/>
              <a:pPr eaLnBrk="1" hangingPunct="1"/>
              <a:t>21</a:t>
            </a:fld>
            <a:endParaRPr lang="en-US" altLang="zh-TW" sz="1200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2238" y="785813"/>
            <a:ext cx="6842125" cy="3849687"/>
          </a:xfrm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9023731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FFBC8C6-13DF-4CD1-8D50-98FC47EFC73F}" type="slidenum">
              <a:rPr kumimoji="0" lang="en-US" altLang="zh-TW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altLang="zh-TW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01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601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5328724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B8D0F6-D33F-4BCF-BEBC-FFD7F9844A40}" type="slidenum">
              <a:rPr kumimoji="0" lang="en-US" altLang="zh-TW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altLang="zh-TW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03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603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</p:spPr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9654201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40964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915988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742950" indent="-285750" algn="r" defTabSz="915988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marL="1143000" indent="-228600" algn="r" defTabSz="915988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marL="1600200" indent="-228600" algn="r" defTabSz="915988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marL="2057400" indent="-228600" algn="r" defTabSz="915988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2514600" indent="-228600" algn="r" defTabSz="915988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2971800" indent="-228600" algn="r" defTabSz="915988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3429000" indent="-228600" algn="r" defTabSz="915988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3886200" indent="-228600" algn="r" defTabSz="915988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TW" sz="1000">
                <a:latin typeface="Times New Roman" panose="02020603050405020304" pitchFamily="18" charset="0"/>
              </a:rPr>
              <a:t>3/10/2005</a:t>
            </a:r>
          </a:p>
        </p:txBody>
      </p:sp>
      <p:sp>
        <p:nvSpPr>
          <p:cNvPr id="4096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915988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742950" indent="-285750" algn="r" defTabSz="915988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marL="1143000" indent="-228600" algn="r" defTabSz="915988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marL="1600200" indent="-228600" algn="r" defTabSz="915988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marL="2057400" indent="-228600" algn="r" defTabSz="915988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2514600" indent="-228600" algn="r" defTabSz="915988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2971800" indent="-228600" algn="r" defTabSz="915988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3429000" indent="-228600" algn="r" defTabSz="915988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3886200" indent="-228600" algn="r" defTabSz="915988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B5667E48-18F2-4F9F-81E4-6AA729AEB6FF}" type="slidenum">
              <a:rPr lang="en-US" altLang="zh-TW" sz="100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25</a:t>
            </a:fld>
            <a:endParaRPr lang="en-US" altLang="zh-TW" sz="10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20679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針對兩種傳資料方式討論</a:t>
            </a:r>
            <a:endParaRPr lang="en-US" altLang="zh-TW" dirty="0"/>
          </a:p>
          <a:p>
            <a:pPr lvl="1"/>
            <a:r>
              <a:rPr lang="zh-TW" altLang="en-US" dirty="0"/>
              <a:t>一對一</a:t>
            </a:r>
            <a:r>
              <a:rPr lang="en-US" altLang="zh-TW" dirty="0"/>
              <a:t>(</a:t>
            </a:r>
            <a:r>
              <a:rPr lang="zh-TW" altLang="en-US" dirty="0"/>
              <a:t>點對點</a:t>
            </a:r>
            <a:r>
              <a:rPr lang="en-US" altLang="zh-TW" dirty="0"/>
              <a:t>)</a:t>
            </a:r>
            <a:r>
              <a:rPr lang="zh-TW" altLang="en-US" dirty="0"/>
              <a:t>傳遞資料</a:t>
            </a:r>
            <a:endParaRPr lang="en-US" altLang="zh-TW" dirty="0"/>
          </a:p>
          <a:p>
            <a:pPr lvl="1"/>
            <a:r>
              <a:rPr lang="zh-TW" altLang="en-US" dirty="0"/>
              <a:t>多對多傳遞資料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91393B-4809-4716-9DD1-58F8F1490811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700990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 dirty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41988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915988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742950" indent="-285750" algn="r" defTabSz="915988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marL="1143000" indent="-228600" algn="r" defTabSz="915988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marL="1600200" indent="-228600" algn="r" defTabSz="915988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marL="2057400" indent="-228600" algn="r" defTabSz="915988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2514600" indent="-228600" algn="r" defTabSz="915988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2971800" indent="-228600" algn="r" defTabSz="915988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3429000" indent="-228600" algn="r" defTabSz="915988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3886200" indent="-228600" algn="r" defTabSz="915988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TW" sz="1000">
                <a:latin typeface="Times New Roman" panose="02020603050405020304" pitchFamily="18" charset="0"/>
              </a:rPr>
              <a:t>3/10/2005</a:t>
            </a:r>
          </a:p>
        </p:txBody>
      </p:sp>
      <p:sp>
        <p:nvSpPr>
          <p:cNvPr id="4198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915988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742950" indent="-285750" algn="r" defTabSz="915988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marL="1143000" indent="-228600" algn="r" defTabSz="915988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marL="1600200" indent="-228600" algn="r" defTabSz="915988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marL="2057400" indent="-228600" algn="r" defTabSz="915988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2514600" indent="-228600" algn="r" defTabSz="915988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2971800" indent="-228600" algn="r" defTabSz="915988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3429000" indent="-228600" algn="r" defTabSz="915988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3886200" indent="-228600" algn="r" defTabSz="915988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87B779E7-5134-4067-B707-6CB68077E5A4}" type="slidenum">
              <a:rPr lang="en-US" altLang="zh-TW" sz="100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26</a:t>
            </a:fld>
            <a:endParaRPr lang="en-US" altLang="zh-TW" sz="10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315526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43012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915988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742950" indent="-285750" algn="r" defTabSz="915988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marL="1143000" indent="-228600" algn="r" defTabSz="915988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marL="1600200" indent="-228600" algn="r" defTabSz="915988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marL="2057400" indent="-228600" algn="r" defTabSz="915988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2514600" indent="-228600" algn="r" defTabSz="915988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2971800" indent="-228600" algn="r" defTabSz="915988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3429000" indent="-228600" algn="r" defTabSz="915988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3886200" indent="-228600" algn="r" defTabSz="915988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TW" sz="1000">
                <a:latin typeface="Times New Roman" panose="02020603050405020304" pitchFamily="18" charset="0"/>
              </a:rPr>
              <a:t>3/10/2005</a:t>
            </a:r>
          </a:p>
        </p:txBody>
      </p:sp>
      <p:sp>
        <p:nvSpPr>
          <p:cNvPr id="4301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915988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742950" indent="-285750" algn="r" defTabSz="915988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marL="1143000" indent="-228600" algn="r" defTabSz="915988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marL="1600200" indent="-228600" algn="r" defTabSz="915988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marL="2057400" indent="-228600" algn="r" defTabSz="915988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2514600" indent="-228600" algn="r" defTabSz="915988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2971800" indent="-228600" algn="r" defTabSz="915988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3429000" indent="-228600" algn="r" defTabSz="915988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3886200" indent="-228600" algn="r" defTabSz="915988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669F9E50-D662-42B8-A24C-66D4DD44A0CE}" type="slidenum">
              <a:rPr lang="en-US" altLang="zh-TW" sz="100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27</a:t>
            </a:fld>
            <a:endParaRPr lang="en-US" altLang="zh-TW" sz="10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517327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44036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915988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742950" indent="-285750" algn="r" defTabSz="915988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marL="1143000" indent="-228600" algn="r" defTabSz="915988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marL="1600200" indent="-228600" algn="r" defTabSz="915988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marL="2057400" indent="-228600" algn="r" defTabSz="915988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2514600" indent="-228600" algn="r" defTabSz="915988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2971800" indent="-228600" algn="r" defTabSz="915988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3429000" indent="-228600" algn="r" defTabSz="915988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3886200" indent="-228600" algn="r" defTabSz="915988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TW" sz="1000">
                <a:latin typeface="Times New Roman" panose="02020603050405020304" pitchFamily="18" charset="0"/>
              </a:rPr>
              <a:t>3/10/2005</a:t>
            </a:r>
          </a:p>
        </p:txBody>
      </p:sp>
      <p:sp>
        <p:nvSpPr>
          <p:cNvPr id="44037" name="Slide Number Placeholder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915988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742950" indent="-285750" algn="r" defTabSz="915988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marL="1143000" indent="-228600" algn="r" defTabSz="915988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marL="1600200" indent="-228600" algn="r" defTabSz="915988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marL="2057400" indent="-228600" algn="r" defTabSz="915988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2514600" indent="-228600" algn="r" defTabSz="915988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2971800" indent="-228600" algn="r" defTabSz="915988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3429000" indent="-228600" algn="r" defTabSz="915988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3886200" indent="-228600" algn="r" defTabSz="915988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47D2E3C8-31EE-47B6-85AF-A421611824BF}" type="slidenum">
              <a:rPr lang="en-US" altLang="zh-TW" sz="100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29</a:t>
            </a:fld>
            <a:endParaRPr lang="en-US" altLang="zh-TW" sz="10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264531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45060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915988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742950" indent="-285750" algn="r" defTabSz="915988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marL="1143000" indent="-228600" algn="r" defTabSz="915988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marL="1600200" indent="-228600" algn="r" defTabSz="915988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marL="2057400" indent="-228600" algn="r" defTabSz="915988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2514600" indent="-228600" algn="r" defTabSz="915988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2971800" indent="-228600" algn="r" defTabSz="915988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3429000" indent="-228600" algn="r" defTabSz="915988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3886200" indent="-228600" algn="r" defTabSz="915988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TW" sz="1000">
                <a:latin typeface="Times New Roman" panose="02020603050405020304" pitchFamily="18" charset="0"/>
              </a:rPr>
              <a:t>3/10/2005</a:t>
            </a:r>
          </a:p>
        </p:txBody>
      </p:sp>
      <p:sp>
        <p:nvSpPr>
          <p:cNvPr id="45061" name="Slide Number Placeholder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915988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742950" indent="-285750" algn="r" defTabSz="915988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marL="1143000" indent="-228600" algn="r" defTabSz="915988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marL="1600200" indent="-228600" algn="r" defTabSz="915988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marL="2057400" indent="-228600" algn="r" defTabSz="915988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2514600" indent="-228600" algn="r" defTabSz="915988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2971800" indent="-228600" algn="r" defTabSz="915988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3429000" indent="-228600" algn="r" defTabSz="915988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3886200" indent="-228600" algn="r" defTabSz="915988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BE221997-7940-4301-97C0-8007CB0D1825}" type="slidenum">
              <a:rPr lang="en-US" altLang="zh-TW" sz="100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30</a:t>
            </a:fld>
            <a:endParaRPr lang="en-US" altLang="zh-TW" sz="10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507201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46084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915988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742950" indent="-285750" algn="r" defTabSz="915988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marL="1143000" indent="-228600" algn="r" defTabSz="915988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marL="1600200" indent="-228600" algn="r" defTabSz="915988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marL="2057400" indent="-228600" algn="r" defTabSz="915988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2514600" indent="-228600" algn="r" defTabSz="915988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2971800" indent="-228600" algn="r" defTabSz="915988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3429000" indent="-228600" algn="r" defTabSz="915988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3886200" indent="-228600" algn="r" defTabSz="915988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TW" sz="1000">
                <a:latin typeface="Times New Roman" panose="02020603050405020304" pitchFamily="18" charset="0"/>
              </a:rPr>
              <a:t>3/10/2005</a:t>
            </a:r>
          </a:p>
        </p:txBody>
      </p:sp>
      <p:sp>
        <p:nvSpPr>
          <p:cNvPr id="4608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915988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742950" indent="-285750" algn="r" defTabSz="915988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marL="1143000" indent="-228600" algn="r" defTabSz="915988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marL="1600200" indent="-228600" algn="r" defTabSz="915988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marL="2057400" indent="-228600" algn="r" defTabSz="915988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2514600" indent="-228600" algn="r" defTabSz="915988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2971800" indent="-228600" algn="r" defTabSz="915988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3429000" indent="-228600" algn="r" defTabSz="915988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3886200" indent="-228600" algn="r" defTabSz="915988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B069D2FF-5A3A-49E9-87E6-0CCFC832933E}" type="slidenum">
              <a:rPr lang="en-US" altLang="zh-TW" sz="100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31</a:t>
            </a:fld>
            <a:endParaRPr lang="en-US" altLang="zh-TW" sz="10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87628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47108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915988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742950" indent="-285750" algn="r" defTabSz="915988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marL="1143000" indent="-228600" algn="r" defTabSz="915988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marL="1600200" indent="-228600" algn="r" defTabSz="915988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marL="2057400" indent="-228600" algn="r" defTabSz="915988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2514600" indent="-228600" algn="r" defTabSz="915988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2971800" indent="-228600" algn="r" defTabSz="915988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3429000" indent="-228600" algn="r" defTabSz="915988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3886200" indent="-228600" algn="r" defTabSz="915988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TW" sz="1000">
                <a:latin typeface="Times New Roman" panose="02020603050405020304" pitchFamily="18" charset="0"/>
              </a:rPr>
              <a:t>3/10/2005</a:t>
            </a:r>
          </a:p>
        </p:txBody>
      </p:sp>
      <p:sp>
        <p:nvSpPr>
          <p:cNvPr id="4710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915988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742950" indent="-285750" algn="r" defTabSz="915988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marL="1143000" indent="-228600" algn="r" defTabSz="915988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marL="1600200" indent="-228600" algn="r" defTabSz="915988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marL="2057400" indent="-228600" algn="r" defTabSz="915988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2514600" indent="-228600" algn="r" defTabSz="915988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2971800" indent="-228600" algn="r" defTabSz="915988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3429000" indent="-228600" algn="r" defTabSz="915988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3886200" indent="-228600" algn="r" defTabSz="915988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CEDF2770-C2E2-4230-B6B1-5BE2B520AC73}" type="slidenum">
              <a:rPr lang="en-US" altLang="zh-TW" sz="100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32</a:t>
            </a:fld>
            <a:endParaRPr lang="en-US" altLang="zh-TW" sz="10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334973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48132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915988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742950" indent="-285750" algn="r" defTabSz="915988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marL="1143000" indent="-228600" algn="r" defTabSz="915988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marL="1600200" indent="-228600" algn="r" defTabSz="915988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marL="2057400" indent="-228600" algn="r" defTabSz="915988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2514600" indent="-228600" algn="r" defTabSz="915988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2971800" indent="-228600" algn="r" defTabSz="915988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3429000" indent="-228600" algn="r" defTabSz="915988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3886200" indent="-228600" algn="r" defTabSz="915988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TW" sz="1000">
                <a:latin typeface="Times New Roman" panose="02020603050405020304" pitchFamily="18" charset="0"/>
              </a:rPr>
              <a:t>3/10/2005</a:t>
            </a:r>
          </a:p>
        </p:txBody>
      </p:sp>
      <p:sp>
        <p:nvSpPr>
          <p:cNvPr id="4813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915988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742950" indent="-285750" algn="r" defTabSz="915988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marL="1143000" indent="-228600" algn="r" defTabSz="915988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marL="1600200" indent="-228600" algn="r" defTabSz="915988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marL="2057400" indent="-228600" algn="r" defTabSz="915988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2514600" indent="-228600" algn="r" defTabSz="915988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2971800" indent="-228600" algn="r" defTabSz="915988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3429000" indent="-228600" algn="r" defTabSz="915988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3886200" indent="-228600" algn="r" defTabSz="915988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3B485F58-A61E-48F4-82BF-CCE1B5661234}" type="slidenum">
              <a:rPr lang="en-US" altLang="zh-TW" sz="100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34</a:t>
            </a:fld>
            <a:endParaRPr lang="en-US" altLang="zh-TW" sz="10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35887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https://semiengineering.com/embedded-memory-impact-power-grids/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91393B-4809-4716-9DD1-58F8F1490811}" type="slidenum">
              <a:rPr lang="zh-TW" altLang="en-US" smtClean="0"/>
              <a:t>35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792232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49156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915988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742950" indent="-285750" algn="r" defTabSz="915988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marL="1143000" indent="-228600" algn="r" defTabSz="915988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marL="1600200" indent="-228600" algn="r" defTabSz="915988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marL="2057400" indent="-228600" algn="r" defTabSz="915988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2514600" indent="-228600" algn="r" defTabSz="915988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2971800" indent="-228600" algn="r" defTabSz="915988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3429000" indent="-228600" algn="r" defTabSz="915988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3886200" indent="-228600" algn="r" defTabSz="915988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TW" sz="1000">
                <a:latin typeface="Times New Roman" panose="02020603050405020304" pitchFamily="18" charset="0"/>
              </a:rPr>
              <a:t>3/10/2005</a:t>
            </a:r>
          </a:p>
        </p:txBody>
      </p:sp>
      <p:sp>
        <p:nvSpPr>
          <p:cNvPr id="49157" name="Slide Number Placeholder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915988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742950" indent="-285750" algn="r" defTabSz="915988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marL="1143000" indent="-228600" algn="r" defTabSz="915988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marL="1600200" indent="-228600" algn="r" defTabSz="915988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marL="2057400" indent="-228600" algn="r" defTabSz="915988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2514600" indent="-228600" algn="r" defTabSz="915988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2971800" indent="-228600" algn="r" defTabSz="915988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3429000" indent="-228600" algn="r" defTabSz="915988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3886200" indent="-228600" algn="r" defTabSz="915988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FA9BFA77-623F-419E-B353-CCA1BA4926A5}" type="slidenum">
              <a:rPr lang="en-US" altLang="zh-TW" sz="100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36</a:t>
            </a:fld>
            <a:endParaRPr lang="en-US" altLang="zh-TW" sz="10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643307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Address is</a:t>
            </a:r>
            <a:r>
              <a:rPr lang="en-US" altLang="zh-TW" baseline="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 split into </a:t>
            </a:r>
            <a:r>
              <a:rPr lang="en-US" altLang="zh-TW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Bank,</a:t>
            </a:r>
            <a:r>
              <a:rPr lang="en-US" altLang="zh-TW" baseline="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 row, column</a:t>
            </a:r>
            <a:endParaRPr lang="en-US" altLang="zh-TW" dirty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50180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915988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742950" indent="-285750" algn="r" defTabSz="915988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marL="1143000" indent="-228600" algn="r" defTabSz="915988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marL="1600200" indent="-228600" algn="r" defTabSz="915988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marL="2057400" indent="-228600" algn="r" defTabSz="915988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2514600" indent="-228600" algn="r" defTabSz="915988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2971800" indent="-228600" algn="r" defTabSz="915988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3429000" indent="-228600" algn="r" defTabSz="915988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3886200" indent="-228600" algn="r" defTabSz="915988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TW" sz="1000">
                <a:latin typeface="Times New Roman" panose="02020603050405020304" pitchFamily="18" charset="0"/>
              </a:rPr>
              <a:t>3/10/2005</a:t>
            </a:r>
          </a:p>
        </p:txBody>
      </p:sp>
      <p:sp>
        <p:nvSpPr>
          <p:cNvPr id="50181" name="Slide Number Placeholder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915988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742950" indent="-285750" algn="r" defTabSz="915988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marL="1143000" indent="-228600" algn="r" defTabSz="915988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marL="1600200" indent="-228600" algn="r" defTabSz="915988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marL="2057400" indent="-228600" algn="r" defTabSz="915988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2514600" indent="-228600" algn="r" defTabSz="915988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2971800" indent="-228600" algn="r" defTabSz="915988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3429000" indent="-228600" algn="r" defTabSz="915988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3886200" indent="-228600" algn="r" defTabSz="915988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633EC494-98AF-469D-9C56-65A3BC9C34F0}" type="slidenum">
              <a:rPr lang="en-US" altLang="zh-TW" sz="100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37</a:t>
            </a:fld>
            <a:endParaRPr lang="en-US" altLang="zh-TW" sz="10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31254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79488">
              <a:defRPr sz="2500" i="1">
                <a:solidFill>
                  <a:schemeClr val="tx1"/>
                </a:solidFill>
                <a:latin typeface="Arial" charset="0"/>
              </a:defRPr>
            </a:lvl1pPr>
            <a:lvl2pPr marL="742950" indent="-285750" defTabSz="979488">
              <a:defRPr sz="2500" i="1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79488">
              <a:defRPr sz="2500" i="1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79488">
              <a:defRPr sz="2500" i="1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79488">
              <a:defRPr sz="2500" i="1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79488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r" defTabSz="9794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AE0E79-938A-44C9-9086-7CEBD689B6DC}" type="slidenum">
              <a:rPr kumimoji="0" lang="en-US" altLang="zh-TW" sz="1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新細明體" panose="02020500000000000000" pitchFamily="18" charset="-120"/>
                <a:cs typeface="+mn-cs"/>
              </a:rPr>
              <a:pPr marL="0" marR="0" lvl="0" indent="0" algn="r" defTabSz="9794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altLang="zh-TW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8113" y="766763"/>
            <a:ext cx="6823075" cy="3838575"/>
          </a:xfrm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zh-TW">
                <a:solidFill>
                  <a:schemeClr val="tx2"/>
                </a:solidFill>
                <a:latin typeface="Arial" charset="0"/>
              </a:rPr>
              <a:t>Many systems include Analog and Digital functions.</a:t>
            </a:r>
          </a:p>
          <a:p>
            <a:r>
              <a:rPr lang="en-US" altLang="zh-TW">
                <a:solidFill>
                  <a:schemeClr val="tx2"/>
                </a:solidFill>
                <a:latin typeface="Arial" charset="0"/>
              </a:rPr>
              <a:t>This course will deal only with digital designs.</a:t>
            </a:r>
          </a:p>
          <a:p>
            <a:endParaRPr lang="en-US" altLang="zh-TW">
              <a:solidFill>
                <a:schemeClr val="tx2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516468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51204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915988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742950" indent="-285750" algn="r" defTabSz="915988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marL="1143000" indent="-228600" algn="r" defTabSz="915988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marL="1600200" indent="-228600" algn="r" defTabSz="915988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marL="2057400" indent="-228600" algn="r" defTabSz="915988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2514600" indent="-228600" algn="r" defTabSz="915988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2971800" indent="-228600" algn="r" defTabSz="915988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3429000" indent="-228600" algn="r" defTabSz="915988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3886200" indent="-228600" algn="r" defTabSz="915988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TW" sz="1000">
                <a:latin typeface="Times New Roman" panose="02020603050405020304" pitchFamily="18" charset="0"/>
              </a:rPr>
              <a:t>3/10/2005</a:t>
            </a:r>
          </a:p>
        </p:txBody>
      </p:sp>
      <p:sp>
        <p:nvSpPr>
          <p:cNvPr id="5120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915988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742950" indent="-285750" algn="r" defTabSz="915988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marL="1143000" indent="-228600" algn="r" defTabSz="915988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marL="1600200" indent="-228600" algn="r" defTabSz="915988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marL="2057400" indent="-228600" algn="r" defTabSz="915988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2514600" indent="-228600" algn="r" defTabSz="915988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2971800" indent="-228600" algn="r" defTabSz="915988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3429000" indent="-228600" algn="r" defTabSz="915988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3886200" indent="-228600" algn="r" defTabSz="915988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C21FDD48-9CFB-425C-A5C0-1A61864344A8}" type="slidenum">
              <a:rPr lang="en-US" altLang="zh-TW" sz="100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38</a:t>
            </a:fld>
            <a:endParaRPr lang="en-US" altLang="zh-TW" sz="10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978251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52228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915988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742950" indent="-285750" algn="r" defTabSz="915988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marL="1143000" indent="-228600" algn="r" defTabSz="915988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marL="1600200" indent="-228600" algn="r" defTabSz="915988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marL="2057400" indent="-228600" algn="r" defTabSz="915988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2514600" indent="-228600" algn="r" defTabSz="915988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2971800" indent="-228600" algn="r" defTabSz="915988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3429000" indent="-228600" algn="r" defTabSz="915988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3886200" indent="-228600" algn="r" defTabSz="915988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TW" sz="1000">
                <a:latin typeface="Times New Roman" panose="02020603050405020304" pitchFamily="18" charset="0"/>
              </a:rPr>
              <a:t>3/10/2005</a:t>
            </a:r>
          </a:p>
        </p:txBody>
      </p:sp>
      <p:sp>
        <p:nvSpPr>
          <p:cNvPr id="5222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915988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742950" indent="-285750" algn="r" defTabSz="915988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marL="1143000" indent="-228600" algn="r" defTabSz="915988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marL="1600200" indent="-228600" algn="r" defTabSz="915988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marL="2057400" indent="-228600" algn="r" defTabSz="915988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2514600" indent="-228600" algn="r" defTabSz="915988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2971800" indent="-228600" algn="r" defTabSz="915988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3429000" indent="-228600" algn="r" defTabSz="915988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3886200" indent="-228600" algn="r" defTabSz="915988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BCFC81BA-8F26-4FB9-8223-5C62A64137C6}" type="slidenum">
              <a:rPr lang="en-US" altLang="zh-TW" sz="100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40</a:t>
            </a:fld>
            <a:endParaRPr lang="en-US" altLang="zh-TW" sz="10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544689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53252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915988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742950" indent="-285750" algn="r" defTabSz="915988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marL="1143000" indent="-228600" algn="r" defTabSz="915988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marL="1600200" indent="-228600" algn="r" defTabSz="915988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marL="2057400" indent="-228600" algn="r" defTabSz="915988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2514600" indent="-228600" algn="r" defTabSz="915988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2971800" indent="-228600" algn="r" defTabSz="915988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3429000" indent="-228600" algn="r" defTabSz="915988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3886200" indent="-228600" algn="r" defTabSz="915988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TW" sz="1000">
                <a:latin typeface="Times New Roman" panose="02020603050405020304" pitchFamily="18" charset="0"/>
              </a:rPr>
              <a:t>3/10/2005</a:t>
            </a:r>
          </a:p>
        </p:txBody>
      </p:sp>
      <p:sp>
        <p:nvSpPr>
          <p:cNvPr id="5325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915988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742950" indent="-285750" algn="r" defTabSz="915988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marL="1143000" indent="-228600" algn="r" defTabSz="915988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marL="1600200" indent="-228600" algn="r" defTabSz="915988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marL="2057400" indent="-228600" algn="r" defTabSz="915988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2514600" indent="-228600" algn="r" defTabSz="915988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2971800" indent="-228600" algn="r" defTabSz="915988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3429000" indent="-228600" algn="r" defTabSz="915988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3886200" indent="-228600" algn="r" defTabSz="915988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27F097DD-27F9-43F9-A3F1-8567A4931E4E}" type="slidenum">
              <a:rPr lang="en-US" altLang="zh-TW" sz="100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41</a:t>
            </a:fld>
            <a:endParaRPr lang="en-US" altLang="zh-TW" sz="10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435709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54276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915988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742950" indent="-285750" algn="r" defTabSz="915988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marL="1143000" indent="-228600" algn="r" defTabSz="915988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marL="1600200" indent="-228600" algn="r" defTabSz="915988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marL="2057400" indent="-228600" algn="r" defTabSz="915988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2514600" indent="-228600" algn="r" defTabSz="915988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2971800" indent="-228600" algn="r" defTabSz="915988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3429000" indent="-228600" algn="r" defTabSz="915988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3886200" indent="-228600" algn="r" defTabSz="915988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TW" sz="1000">
                <a:latin typeface="Times New Roman" panose="02020603050405020304" pitchFamily="18" charset="0"/>
              </a:rPr>
              <a:t>3/10/2005</a:t>
            </a:r>
          </a:p>
        </p:txBody>
      </p:sp>
      <p:sp>
        <p:nvSpPr>
          <p:cNvPr id="54277" name="Slide Number Placeholder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915988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742950" indent="-285750" algn="r" defTabSz="915988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marL="1143000" indent="-228600" algn="r" defTabSz="915988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marL="1600200" indent="-228600" algn="r" defTabSz="915988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marL="2057400" indent="-228600" algn="r" defTabSz="915988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2514600" indent="-228600" algn="r" defTabSz="915988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2971800" indent="-228600" algn="r" defTabSz="915988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3429000" indent="-228600" algn="r" defTabSz="915988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3886200" indent="-228600" algn="r" defTabSz="915988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6CCF9ADC-1CE6-4939-A8B9-1B87285FF4EC}" type="slidenum">
              <a:rPr lang="en-US" altLang="zh-TW" sz="100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42</a:t>
            </a:fld>
            <a:endParaRPr lang="en-US" altLang="zh-TW" sz="10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316758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55300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915988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742950" indent="-285750" algn="r" defTabSz="915988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marL="1143000" indent="-228600" algn="r" defTabSz="915988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marL="1600200" indent="-228600" algn="r" defTabSz="915988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marL="2057400" indent="-228600" algn="r" defTabSz="915988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2514600" indent="-228600" algn="r" defTabSz="915988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2971800" indent="-228600" algn="r" defTabSz="915988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3429000" indent="-228600" algn="r" defTabSz="915988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3886200" indent="-228600" algn="r" defTabSz="915988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TW" sz="1000">
                <a:latin typeface="Times New Roman" panose="02020603050405020304" pitchFamily="18" charset="0"/>
              </a:rPr>
              <a:t>3/10/2005</a:t>
            </a:r>
          </a:p>
        </p:txBody>
      </p:sp>
      <p:sp>
        <p:nvSpPr>
          <p:cNvPr id="55301" name="Slide Number Placeholder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915988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742950" indent="-285750" algn="r" defTabSz="915988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marL="1143000" indent="-228600" algn="r" defTabSz="915988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marL="1600200" indent="-228600" algn="r" defTabSz="915988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marL="2057400" indent="-228600" algn="r" defTabSz="915988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2514600" indent="-228600" algn="r" defTabSz="915988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2971800" indent="-228600" algn="r" defTabSz="915988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3429000" indent="-228600" algn="r" defTabSz="915988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3886200" indent="-228600" algn="r" defTabSz="915988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71F8AEC6-B782-42A0-9C80-8D6CE64A17A0}" type="slidenum">
              <a:rPr lang="en-US" altLang="zh-TW" sz="100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43</a:t>
            </a:fld>
            <a:endParaRPr lang="en-US" altLang="zh-TW" sz="10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663853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56324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915988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742950" indent="-285750" algn="r" defTabSz="915988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marL="1143000" indent="-228600" algn="r" defTabSz="915988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marL="1600200" indent="-228600" algn="r" defTabSz="915988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marL="2057400" indent="-228600" algn="r" defTabSz="915988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2514600" indent="-228600" algn="r" defTabSz="915988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2971800" indent="-228600" algn="r" defTabSz="915988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3429000" indent="-228600" algn="r" defTabSz="915988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3886200" indent="-228600" algn="r" defTabSz="915988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TW" sz="1000">
                <a:latin typeface="Times New Roman" panose="02020603050405020304" pitchFamily="18" charset="0"/>
              </a:rPr>
              <a:t>3/10/2005</a:t>
            </a:r>
          </a:p>
        </p:txBody>
      </p:sp>
      <p:sp>
        <p:nvSpPr>
          <p:cNvPr id="5632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915988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742950" indent="-285750" algn="r" defTabSz="915988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marL="1143000" indent="-228600" algn="r" defTabSz="915988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marL="1600200" indent="-228600" algn="r" defTabSz="915988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marL="2057400" indent="-228600" algn="r" defTabSz="915988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2514600" indent="-228600" algn="r" defTabSz="915988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2971800" indent="-228600" algn="r" defTabSz="915988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3429000" indent="-228600" algn="r" defTabSz="915988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3886200" indent="-228600" algn="r" defTabSz="915988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3ADB1BD5-63E5-465A-BC3F-2603DFD7AB1D}" type="slidenum">
              <a:rPr lang="en-US" altLang="zh-TW" sz="100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44</a:t>
            </a:fld>
            <a:endParaRPr lang="en-US" altLang="zh-TW" sz="10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273083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57348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915988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742950" indent="-285750" algn="r" defTabSz="915988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marL="1143000" indent="-228600" algn="r" defTabSz="915988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marL="1600200" indent="-228600" algn="r" defTabSz="915988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marL="2057400" indent="-228600" algn="r" defTabSz="915988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2514600" indent="-228600" algn="r" defTabSz="915988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2971800" indent="-228600" algn="r" defTabSz="915988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3429000" indent="-228600" algn="r" defTabSz="915988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3886200" indent="-228600" algn="r" defTabSz="915988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TW" sz="1000">
                <a:latin typeface="Times New Roman" panose="02020603050405020304" pitchFamily="18" charset="0"/>
              </a:rPr>
              <a:t>3/10/2005</a:t>
            </a:r>
          </a:p>
        </p:txBody>
      </p:sp>
      <p:sp>
        <p:nvSpPr>
          <p:cNvPr id="5734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915988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742950" indent="-285750" algn="r" defTabSz="915988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marL="1143000" indent="-228600" algn="r" defTabSz="915988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marL="1600200" indent="-228600" algn="r" defTabSz="915988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marL="2057400" indent="-228600" algn="r" defTabSz="915988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2514600" indent="-228600" algn="r" defTabSz="915988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2971800" indent="-228600" algn="r" defTabSz="915988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3429000" indent="-228600" algn="r" defTabSz="915988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3886200" indent="-228600" algn="r" defTabSz="915988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57E249A0-8B7E-4C5E-B8C2-82086963DAFF}" type="slidenum">
              <a:rPr lang="en-US" altLang="zh-TW" sz="100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45</a:t>
            </a:fld>
            <a:endParaRPr lang="en-US" altLang="zh-TW" sz="10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95478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58372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915988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742950" indent="-285750" algn="r" defTabSz="915988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marL="1143000" indent="-228600" algn="r" defTabSz="915988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marL="1600200" indent="-228600" algn="r" defTabSz="915988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marL="2057400" indent="-228600" algn="r" defTabSz="915988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2514600" indent="-228600" algn="r" defTabSz="915988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2971800" indent="-228600" algn="r" defTabSz="915988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3429000" indent="-228600" algn="r" defTabSz="915988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3886200" indent="-228600" algn="r" defTabSz="915988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TW" sz="1000">
                <a:latin typeface="Times New Roman" panose="02020603050405020304" pitchFamily="18" charset="0"/>
              </a:rPr>
              <a:t>3/10/2005</a:t>
            </a:r>
          </a:p>
        </p:txBody>
      </p:sp>
      <p:sp>
        <p:nvSpPr>
          <p:cNvPr id="5837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915988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742950" indent="-285750" algn="r" defTabSz="915988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marL="1143000" indent="-228600" algn="r" defTabSz="915988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marL="1600200" indent="-228600" algn="r" defTabSz="915988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marL="2057400" indent="-228600" algn="r" defTabSz="915988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2514600" indent="-228600" algn="r" defTabSz="915988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2971800" indent="-228600" algn="r" defTabSz="915988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3429000" indent="-228600" algn="r" defTabSz="915988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3886200" indent="-228600" algn="r" defTabSz="915988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5C99C338-DC05-4DE7-A924-5B8887E162C8}" type="slidenum">
              <a:rPr lang="en-US" altLang="zh-TW" sz="100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46</a:t>
            </a:fld>
            <a:endParaRPr lang="en-US" altLang="zh-TW" sz="10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65578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7738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defTabSz="947738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defTabSz="947738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defTabSz="947738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defTabSz="947738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marL="0" marR="0" lvl="0" indent="0" algn="r" defTabSz="9477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CBA3DFD-0E74-47EE-A117-B15C7D215C84}" type="slidenum">
              <a:rPr kumimoji="1" lang="en-US" altLang="zh-TW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rPr>
              <a:pPr marL="0" marR="0" lvl="0" indent="0" algn="r" defTabSz="94773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1" lang="en-US" altLang="zh-TW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413" y="785813"/>
            <a:ext cx="6843712" cy="3849687"/>
          </a:xfrm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5675" y="4870450"/>
            <a:ext cx="5173663" cy="46355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688" tIns="47844" rIns="95688" bIns="47844"/>
          <a:lstStyle/>
          <a:p>
            <a:pPr eaLnBrk="1" hangingPunct="1"/>
            <a:endParaRPr lang="en-US" altLang="zh-TW"/>
          </a:p>
          <a:p>
            <a:pPr eaLnBrk="1" hangingPunct="1"/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413466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https://www.chegg.com/homework-help/questions-and-answers/exercise-828-use-mips-memory-mapped-o-interact-user-time-user-presses-button-pattern-choic-q30535077</a:t>
            </a:r>
          </a:p>
          <a:p>
            <a:r>
              <a:rPr lang="en-US" altLang="zh-TW" dirty="0"/>
              <a:t>http://vegetableavenger.blogspot.com/2013/12/beagleboen-black-io-library-mmap.html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91393B-4809-4716-9DD1-58F8F1490811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147360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34820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915988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742950" indent="-285750" algn="r" defTabSz="915988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marL="1143000" indent="-228600" algn="r" defTabSz="915988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marL="1600200" indent="-228600" algn="r" defTabSz="915988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marL="2057400" indent="-228600" algn="r" defTabSz="915988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2514600" indent="-228600" algn="r" defTabSz="915988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2971800" indent="-228600" algn="r" defTabSz="915988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3429000" indent="-228600" algn="r" defTabSz="915988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3886200" indent="-228600" algn="r" defTabSz="915988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TW" sz="1000">
                <a:latin typeface="Times New Roman" panose="02020603050405020304" pitchFamily="18" charset="0"/>
              </a:rPr>
              <a:t>3/10/2005</a:t>
            </a:r>
          </a:p>
        </p:txBody>
      </p:sp>
      <p:sp>
        <p:nvSpPr>
          <p:cNvPr id="34821" name="Slide Number Placeholder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915988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742950" indent="-285750" algn="r" defTabSz="915988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marL="1143000" indent="-228600" algn="r" defTabSz="915988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marL="1600200" indent="-228600" algn="r" defTabSz="915988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marL="2057400" indent="-228600" algn="r" defTabSz="915988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2514600" indent="-228600" algn="r" defTabSz="915988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2971800" indent="-228600" algn="r" defTabSz="915988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3429000" indent="-228600" algn="r" defTabSz="915988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3886200" indent="-228600" algn="r" defTabSz="915988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84003119-5ADD-4796-B094-E7BB02B2CA48}" type="slidenum">
              <a:rPr lang="en-US" altLang="zh-TW" sz="100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10</a:t>
            </a:fld>
            <a:endParaRPr lang="en-US" altLang="zh-TW" sz="10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35989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35844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915988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742950" indent="-285750" algn="r" defTabSz="915988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marL="1143000" indent="-228600" algn="r" defTabSz="915988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marL="1600200" indent="-228600" algn="r" defTabSz="915988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marL="2057400" indent="-228600" algn="r" defTabSz="915988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2514600" indent="-228600" algn="r" defTabSz="915988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2971800" indent="-228600" algn="r" defTabSz="915988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3429000" indent="-228600" algn="r" defTabSz="915988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3886200" indent="-228600" algn="r" defTabSz="915988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TW" sz="1000">
                <a:latin typeface="Times New Roman" panose="02020603050405020304" pitchFamily="18" charset="0"/>
              </a:rPr>
              <a:t>3/10/2005</a:t>
            </a:r>
          </a:p>
        </p:txBody>
      </p:sp>
      <p:sp>
        <p:nvSpPr>
          <p:cNvPr id="3584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915988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742950" indent="-285750" algn="r" defTabSz="915988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marL="1143000" indent="-228600" algn="r" defTabSz="915988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marL="1600200" indent="-228600" algn="r" defTabSz="915988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marL="2057400" indent="-228600" algn="r" defTabSz="915988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2514600" indent="-228600" algn="r" defTabSz="915988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2971800" indent="-228600" algn="r" defTabSz="915988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3429000" indent="-228600" algn="r" defTabSz="915988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3886200" indent="-228600" algn="r" defTabSz="915988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A54D6204-6B47-41EA-8DAA-AD4447978FA0}" type="slidenum">
              <a:rPr lang="en-US" altLang="zh-TW" sz="100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11</a:t>
            </a:fld>
            <a:endParaRPr lang="en-US" altLang="zh-TW" sz="10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15094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36868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915988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742950" indent="-285750" algn="r" defTabSz="915988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marL="1143000" indent="-228600" algn="r" defTabSz="915988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marL="1600200" indent="-228600" algn="r" defTabSz="915988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marL="2057400" indent="-228600" algn="r" defTabSz="915988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2514600" indent="-228600" algn="r" defTabSz="915988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2971800" indent="-228600" algn="r" defTabSz="915988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3429000" indent="-228600" algn="r" defTabSz="915988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3886200" indent="-228600" algn="r" defTabSz="915988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TW" sz="1000">
                <a:latin typeface="Times New Roman" panose="02020603050405020304" pitchFamily="18" charset="0"/>
              </a:rPr>
              <a:t>3/10/2005</a:t>
            </a:r>
          </a:p>
        </p:txBody>
      </p:sp>
      <p:sp>
        <p:nvSpPr>
          <p:cNvPr id="3686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915988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742950" indent="-285750" algn="r" defTabSz="915988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marL="1143000" indent="-228600" algn="r" defTabSz="915988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marL="1600200" indent="-228600" algn="r" defTabSz="915988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marL="2057400" indent="-228600" algn="r" defTabSz="915988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2514600" indent="-228600" algn="r" defTabSz="915988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2971800" indent="-228600" algn="r" defTabSz="915988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3429000" indent="-228600" algn="r" defTabSz="915988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3886200" indent="-228600" algn="r" defTabSz="915988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999FB8E6-406E-4F8C-9E07-83D387930B37}" type="slidenum">
              <a:rPr lang="en-US" altLang="zh-TW" sz="100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12</a:t>
            </a:fld>
            <a:endParaRPr lang="en-US" altLang="zh-TW" sz="10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94293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37892" name="Date Placeholder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915988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742950" indent="-285750" algn="r" defTabSz="915988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marL="1143000" indent="-228600" algn="r" defTabSz="915988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marL="1600200" indent="-228600" algn="r" defTabSz="915988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marL="2057400" indent="-228600" algn="r" defTabSz="915988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2514600" indent="-228600" algn="r" defTabSz="915988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2971800" indent="-228600" algn="r" defTabSz="915988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3429000" indent="-228600" algn="r" defTabSz="915988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3886200" indent="-228600" algn="r" defTabSz="915988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TW" sz="1000">
                <a:latin typeface="Times New Roman" panose="02020603050405020304" pitchFamily="18" charset="0"/>
              </a:rPr>
              <a:t>3/10/2005</a:t>
            </a:r>
          </a:p>
        </p:txBody>
      </p:sp>
      <p:sp>
        <p:nvSpPr>
          <p:cNvPr id="3789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915988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742950" indent="-285750" algn="r" defTabSz="915988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marL="1143000" indent="-228600" algn="r" defTabSz="915988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marL="1600200" indent="-228600" algn="r" defTabSz="915988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marL="2057400" indent="-228600" algn="r" defTabSz="915988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2514600" indent="-228600" algn="r" defTabSz="915988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2971800" indent="-228600" algn="r" defTabSz="915988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3429000" indent="-228600" algn="r" defTabSz="915988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3886200" indent="-228600" algn="r" defTabSz="915988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52F5F4DA-F3C8-46C5-B0DF-5920742646A8}" type="slidenum">
              <a:rPr lang="en-US" altLang="zh-TW" sz="100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13</a:t>
            </a:fld>
            <a:endParaRPr lang="en-US" altLang="zh-TW" sz="10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13520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接點 3"/>
          <p:cNvCxnSpPr/>
          <p:nvPr/>
        </p:nvCxnSpPr>
        <p:spPr>
          <a:xfrm>
            <a:off x="952501" y="3714750"/>
            <a:ext cx="11239500" cy="1588"/>
          </a:xfrm>
          <a:prstGeom prst="line">
            <a:avLst/>
          </a:prstGeom>
          <a:ln w="12700" cmpd="sng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>
            <a:normAutofit/>
          </a:bodyPr>
          <a:lstStyle>
            <a:lvl1pPr algn="ctr">
              <a:defRPr sz="4200" b="1" i="0" baseline="0">
                <a:latin typeface="(使用中文字型)"/>
                <a:cs typeface="Times New Roman" pitchFamily="18" charset="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9410736" cy="1752600"/>
          </a:xfrm>
        </p:spPr>
        <p:txBody>
          <a:bodyPr>
            <a:normAutofit/>
          </a:bodyPr>
          <a:lstStyle>
            <a:lvl1pPr marL="0" indent="0" algn="r">
              <a:buNone/>
              <a:defRPr sz="24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zh-TW" altLang="en-US" dirty="0"/>
          </a:p>
        </p:txBody>
      </p:sp>
      <p:sp>
        <p:nvSpPr>
          <p:cNvPr id="6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9E4BAB45-CC32-4EA4-861C-55A130FC9389}" type="datetimeFigureOut">
              <a:rPr lang="zh-TW" altLang="en-US" smtClean="0"/>
              <a:pPr/>
              <a:t>2024/2/17</a:t>
            </a:fld>
            <a:endParaRPr lang="zh-TW" altLang="en-US"/>
          </a:p>
        </p:txBody>
      </p:sp>
      <p:sp>
        <p:nvSpPr>
          <p:cNvPr id="7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endParaRPr lang="zh-TW" altLang="en-US"/>
          </a:p>
        </p:txBody>
      </p:sp>
      <p:sp>
        <p:nvSpPr>
          <p:cNvPr id="8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B7ED870F-9485-4D56-AFF4-B9828BB10F8F}" type="slidenum">
              <a:rPr lang="zh-TW" altLang="en-US" smtClean="0"/>
              <a:pPr/>
              <a:t>‹#›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4B9F795-8E3A-0F7F-34BC-EAF7E3D025C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20536" y="15936"/>
            <a:ext cx="1511939" cy="151193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接點 3"/>
          <p:cNvCxnSpPr/>
          <p:nvPr/>
        </p:nvCxnSpPr>
        <p:spPr>
          <a:xfrm>
            <a:off x="571501" y="1285875"/>
            <a:ext cx="11620500" cy="1588"/>
          </a:xfrm>
          <a:prstGeom prst="line">
            <a:avLst/>
          </a:prstGeom>
          <a:ln w="12700" cmpd="sng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9E4BAB45-CC32-4EA4-861C-55A130FC9389}" type="datetimeFigureOut">
              <a:rPr lang="zh-TW" altLang="en-US" smtClean="0"/>
              <a:pPr/>
              <a:t>2024/2/17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7ED870F-9485-4D56-AFF4-B9828BB10F8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4BAB45-CC32-4EA4-861C-55A130FC9389}" type="datetimeFigureOut">
              <a:rPr lang="zh-TW" altLang="en-US" smtClean="0"/>
              <a:pPr/>
              <a:t>2024/2/17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ED870F-9485-4D56-AFF4-B9828BB10F8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(c) 2005-2012 W. J. Dally </a:t>
            </a:r>
          </a:p>
        </p:txBody>
      </p:sp>
    </p:spTree>
    <p:extLst>
      <p:ext uri="{BB962C8B-B14F-4D97-AF65-F5344CB8AC3E}">
        <p14:creationId xmlns:p14="http://schemas.microsoft.com/office/powerpoint/2010/main" val="42423210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接點 3"/>
          <p:cNvCxnSpPr/>
          <p:nvPr/>
        </p:nvCxnSpPr>
        <p:spPr>
          <a:xfrm>
            <a:off x="952501" y="3714750"/>
            <a:ext cx="11239500" cy="1588"/>
          </a:xfrm>
          <a:prstGeom prst="line">
            <a:avLst/>
          </a:prstGeom>
          <a:ln w="12700" cmpd="sng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9" descr="Nctulogo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049001" y="285751"/>
            <a:ext cx="980017" cy="735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>
            <a:normAutofit/>
          </a:bodyPr>
          <a:lstStyle>
            <a:lvl1pPr algn="ctr">
              <a:defRPr sz="3600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9410736" cy="1752600"/>
          </a:xfrm>
        </p:spPr>
        <p:txBody>
          <a:bodyPr>
            <a:normAutofit/>
          </a:bodyPr>
          <a:lstStyle>
            <a:lvl1pPr marL="0" indent="0" algn="r">
              <a:buNone/>
              <a:defRPr sz="24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zh-TW" altLang="en-US" dirty="0"/>
          </a:p>
        </p:txBody>
      </p:sp>
      <p:sp>
        <p:nvSpPr>
          <p:cNvPr id="6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9E4BAB45-CC32-4EA4-861C-55A130FC9389}" type="datetimeFigureOut">
              <a:rPr lang="zh-TW" altLang="en-US" smtClean="0"/>
              <a:pPr/>
              <a:t>2024/2/17</a:t>
            </a:fld>
            <a:endParaRPr lang="zh-TW" altLang="en-US"/>
          </a:p>
        </p:txBody>
      </p:sp>
      <p:sp>
        <p:nvSpPr>
          <p:cNvPr id="7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endParaRPr lang="zh-TW" altLang="en-US"/>
          </a:p>
        </p:txBody>
      </p:sp>
      <p:sp>
        <p:nvSpPr>
          <p:cNvPr id="8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B7ED870F-9485-4D56-AFF4-B9828BB10F8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28935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4BAB45-CC32-4EA4-861C-55A130FC9389}" type="datetimeFigureOut">
              <a:rPr lang="zh-TW" altLang="en-US" smtClean="0"/>
              <a:pPr/>
              <a:t>2024/2/17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ED870F-9485-4D56-AFF4-B9828BB10F8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39093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4BAB45-CC32-4EA4-861C-55A130FC9389}" type="datetimeFigureOut">
              <a:rPr lang="zh-TW" altLang="en-US" smtClean="0"/>
              <a:pPr/>
              <a:t>2024/2/17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ED870F-9485-4D56-AFF4-B9828BB10F8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62555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接點 4"/>
          <p:cNvCxnSpPr/>
          <p:nvPr/>
        </p:nvCxnSpPr>
        <p:spPr>
          <a:xfrm>
            <a:off x="571501" y="1285875"/>
            <a:ext cx="11620500" cy="1588"/>
          </a:xfrm>
          <a:prstGeom prst="line">
            <a:avLst/>
          </a:prstGeom>
          <a:ln w="12700" cmpd="sng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357298"/>
            <a:ext cx="5384800" cy="492922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357298"/>
            <a:ext cx="5384800" cy="492922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9E4BAB45-CC32-4EA4-861C-55A130FC9389}" type="datetimeFigureOut">
              <a:rPr lang="zh-TW" altLang="en-US" smtClean="0"/>
              <a:pPr/>
              <a:t>2024/2/17</a:t>
            </a:fld>
            <a:endParaRPr lang="zh-TW" altLang="en-US"/>
          </a:p>
        </p:txBody>
      </p:sp>
      <p:sp>
        <p:nvSpPr>
          <p:cNvPr id="7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8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7ED870F-9485-4D56-AFF4-B9828BB10F8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40490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線接點 6"/>
          <p:cNvCxnSpPr/>
          <p:nvPr/>
        </p:nvCxnSpPr>
        <p:spPr>
          <a:xfrm>
            <a:off x="571501" y="1285875"/>
            <a:ext cx="11620500" cy="1588"/>
          </a:xfrm>
          <a:prstGeom prst="line">
            <a:avLst/>
          </a:prstGeom>
          <a:ln w="12700" cmpd="sng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357299"/>
            <a:ext cx="5386917" cy="57150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1928802"/>
            <a:ext cx="5386917" cy="442915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357299"/>
            <a:ext cx="5389033" cy="57150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1928802"/>
            <a:ext cx="5389033" cy="442915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8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9E4BAB45-CC32-4EA4-861C-55A130FC9389}" type="datetimeFigureOut">
              <a:rPr lang="zh-TW" altLang="en-US" smtClean="0"/>
              <a:pPr/>
              <a:t>2024/2/17</a:t>
            </a:fld>
            <a:endParaRPr lang="zh-TW" altLang="en-US"/>
          </a:p>
        </p:txBody>
      </p:sp>
      <p:sp>
        <p:nvSpPr>
          <p:cNvPr id="9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10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7ED870F-9485-4D56-AFF4-B9828BB10F8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92387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4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9E4BAB45-CC32-4EA4-861C-55A130FC9389}" type="datetimeFigureOut">
              <a:rPr lang="zh-TW" altLang="en-US" smtClean="0"/>
              <a:pPr/>
              <a:t>2024/2/17</a:t>
            </a:fld>
            <a:endParaRPr lang="zh-TW" altLang="en-US"/>
          </a:p>
        </p:txBody>
      </p:sp>
      <p:sp>
        <p:nvSpPr>
          <p:cNvPr id="5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7ED870F-9485-4D56-AFF4-B9828BB10F8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360642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4BAB45-CC32-4EA4-861C-55A130FC9389}" type="datetimeFigureOut">
              <a:rPr lang="zh-TW" altLang="en-US" smtClean="0"/>
              <a:pPr/>
              <a:t>2024/2/17</a:t>
            </a:fld>
            <a:endParaRPr lang="zh-TW" altLang="en-US"/>
          </a:p>
        </p:txBody>
      </p:sp>
      <p:sp>
        <p:nvSpPr>
          <p:cNvPr id="3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ED870F-9485-4D56-AFF4-B9828BB10F8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6430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4BAB45-CC32-4EA4-861C-55A130FC9389}" type="datetimeFigureOut">
              <a:rPr lang="zh-TW" altLang="en-US" smtClean="0"/>
              <a:pPr/>
              <a:t>2024/2/17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ED870F-9485-4D56-AFF4-B9828BB10F8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4BAB45-CC32-4EA4-861C-55A130FC9389}" type="datetimeFigureOut">
              <a:rPr lang="zh-TW" altLang="en-US" smtClean="0"/>
              <a:pPr/>
              <a:t>2024/2/17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ED870F-9485-4D56-AFF4-B9828BB10F8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914100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4BAB45-CC32-4EA4-861C-55A130FC9389}" type="datetimeFigureOut">
              <a:rPr lang="zh-TW" altLang="en-US" smtClean="0"/>
              <a:pPr/>
              <a:t>2024/2/17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ED870F-9485-4D56-AFF4-B9828BB10F8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99807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接點 3"/>
          <p:cNvCxnSpPr/>
          <p:nvPr/>
        </p:nvCxnSpPr>
        <p:spPr>
          <a:xfrm>
            <a:off x="571501" y="1285875"/>
            <a:ext cx="11620500" cy="1588"/>
          </a:xfrm>
          <a:prstGeom prst="line">
            <a:avLst/>
          </a:prstGeom>
          <a:ln w="12700" cmpd="sng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9E4BAB45-CC32-4EA4-861C-55A130FC9389}" type="datetimeFigureOut">
              <a:rPr lang="zh-TW" altLang="en-US" smtClean="0"/>
              <a:pPr/>
              <a:t>2024/2/17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7ED870F-9485-4D56-AFF4-B9828BB10F8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231683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4BAB45-CC32-4EA4-861C-55A130FC9389}" type="datetimeFigureOut">
              <a:rPr lang="zh-TW" altLang="en-US" smtClean="0"/>
              <a:pPr/>
              <a:t>2024/2/17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ED870F-9485-4D56-AFF4-B9828BB10F8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777632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接點 3"/>
          <p:cNvCxnSpPr/>
          <p:nvPr/>
        </p:nvCxnSpPr>
        <p:spPr>
          <a:xfrm>
            <a:off x="952501" y="3714750"/>
            <a:ext cx="11239500" cy="1588"/>
          </a:xfrm>
          <a:prstGeom prst="line">
            <a:avLst/>
          </a:prstGeom>
          <a:ln w="12700" cmpd="sng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9" descr="Nctu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049001" y="285751"/>
            <a:ext cx="980017" cy="735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>
            <a:normAutofit/>
          </a:bodyPr>
          <a:lstStyle>
            <a:lvl1pPr algn="ctr">
              <a:defRPr sz="3600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9410736" cy="1752600"/>
          </a:xfrm>
        </p:spPr>
        <p:txBody>
          <a:bodyPr>
            <a:normAutofit/>
          </a:bodyPr>
          <a:lstStyle>
            <a:lvl1pPr marL="0" indent="0" algn="r">
              <a:buNone/>
              <a:defRPr sz="24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zh-TW" altLang="en-US" dirty="0"/>
          </a:p>
        </p:txBody>
      </p:sp>
      <p:sp>
        <p:nvSpPr>
          <p:cNvPr id="6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9E4BAB45-CC32-4EA4-861C-55A130FC9389}" type="datetimeFigureOut">
              <a:rPr lang="zh-TW" altLang="en-US" smtClean="0"/>
              <a:pPr/>
              <a:t>2024/2/17</a:t>
            </a:fld>
            <a:endParaRPr lang="zh-TW" altLang="en-US"/>
          </a:p>
        </p:txBody>
      </p:sp>
      <p:sp>
        <p:nvSpPr>
          <p:cNvPr id="7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endParaRPr lang="zh-TW" altLang="en-US"/>
          </a:p>
        </p:txBody>
      </p:sp>
      <p:sp>
        <p:nvSpPr>
          <p:cNvPr id="8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B7ED870F-9485-4D56-AFF4-B9828BB10F8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638984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4BAB45-CC32-4EA4-861C-55A130FC9389}" type="datetimeFigureOut">
              <a:rPr lang="zh-TW" altLang="en-US" smtClean="0"/>
              <a:pPr/>
              <a:t>2024/2/17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ED870F-9485-4D56-AFF4-B9828BB10F8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807319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4BAB45-CC32-4EA4-861C-55A130FC9389}" type="datetimeFigureOut">
              <a:rPr lang="zh-TW" altLang="en-US" smtClean="0"/>
              <a:pPr/>
              <a:t>2024/2/17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ED870F-9485-4D56-AFF4-B9828BB10F8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86844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接點 4"/>
          <p:cNvCxnSpPr/>
          <p:nvPr/>
        </p:nvCxnSpPr>
        <p:spPr>
          <a:xfrm>
            <a:off x="571501" y="1285875"/>
            <a:ext cx="11620500" cy="1588"/>
          </a:xfrm>
          <a:prstGeom prst="line">
            <a:avLst/>
          </a:prstGeom>
          <a:ln w="12700" cmpd="sng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357298"/>
            <a:ext cx="5384800" cy="492922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357298"/>
            <a:ext cx="5384800" cy="492922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9E4BAB45-CC32-4EA4-861C-55A130FC9389}" type="datetimeFigureOut">
              <a:rPr lang="zh-TW" altLang="en-US" smtClean="0"/>
              <a:pPr/>
              <a:t>2024/2/17</a:t>
            </a:fld>
            <a:endParaRPr lang="zh-TW" altLang="en-US"/>
          </a:p>
        </p:txBody>
      </p:sp>
      <p:sp>
        <p:nvSpPr>
          <p:cNvPr id="7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8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7ED870F-9485-4D56-AFF4-B9828BB10F8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553056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線接點 6"/>
          <p:cNvCxnSpPr/>
          <p:nvPr/>
        </p:nvCxnSpPr>
        <p:spPr>
          <a:xfrm>
            <a:off x="571501" y="1285875"/>
            <a:ext cx="11620500" cy="1588"/>
          </a:xfrm>
          <a:prstGeom prst="line">
            <a:avLst/>
          </a:prstGeom>
          <a:ln w="12700" cmpd="sng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357299"/>
            <a:ext cx="5386917" cy="57150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1928802"/>
            <a:ext cx="5386917" cy="442915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357299"/>
            <a:ext cx="5389033" cy="57150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1928802"/>
            <a:ext cx="5389033" cy="442915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8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9E4BAB45-CC32-4EA4-861C-55A130FC9389}" type="datetimeFigureOut">
              <a:rPr lang="zh-TW" altLang="en-US" smtClean="0"/>
              <a:pPr/>
              <a:t>2024/2/17</a:t>
            </a:fld>
            <a:endParaRPr lang="zh-TW" altLang="en-US"/>
          </a:p>
        </p:txBody>
      </p:sp>
      <p:sp>
        <p:nvSpPr>
          <p:cNvPr id="9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10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7ED870F-9485-4D56-AFF4-B9828BB10F8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914782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4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9E4BAB45-CC32-4EA4-861C-55A130FC9389}" type="datetimeFigureOut">
              <a:rPr lang="zh-TW" altLang="en-US" smtClean="0"/>
              <a:pPr/>
              <a:t>2024/2/17</a:t>
            </a:fld>
            <a:endParaRPr lang="zh-TW" altLang="en-US"/>
          </a:p>
        </p:txBody>
      </p:sp>
      <p:sp>
        <p:nvSpPr>
          <p:cNvPr id="5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7ED870F-9485-4D56-AFF4-B9828BB10F8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2772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 baseline="0">
                <a:latin typeface="(使用中文字型)"/>
                <a:cs typeface="Times New Roman" pitchFamily="18" charset="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4BAB45-CC32-4EA4-861C-55A130FC9389}" type="datetimeFigureOut">
              <a:rPr lang="zh-TW" altLang="en-US" smtClean="0"/>
              <a:pPr/>
              <a:t>2024/2/17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ED870F-9485-4D56-AFF4-B9828BB10F8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4BAB45-CC32-4EA4-861C-55A130FC9389}" type="datetimeFigureOut">
              <a:rPr lang="zh-TW" altLang="en-US" smtClean="0"/>
              <a:pPr/>
              <a:t>2024/2/17</a:t>
            </a:fld>
            <a:endParaRPr lang="zh-TW" altLang="en-US"/>
          </a:p>
        </p:txBody>
      </p:sp>
      <p:sp>
        <p:nvSpPr>
          <p:cNvPr id="3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ED870F-9485-4D56-AFF4-B9828BB10F8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506172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4BAB45-CC32-4EA4-861C-55A130FC9389}" type="datetimeFigureOut">
              <a:rPr lang="zh-TW" altLang="en-US" smtClean="0"/>
              <a:pPr/>
              <a:t>2024/2/17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ED870F-9485-4D56-AFF4-B9828BB10F8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507899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4BAB45-CC32-4EA4-861C-55A130FC9389}" type="datetimeFigureOut">
              <a:rPr lang="zh-TW" altLang="en-US" smtClean="0"/>
              <a:pPr/>
              <a:t>2024/2/17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ED870F-9485-4D56-AFF4-B9828BB10F8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520814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接點 3"/>
          <p:cNvCxnSpPr/>
          <p:nvPr/>
        </p:nvCxnSpPr>
        <p:spPr>
          <a:xfrm>
            <a:off x="571501" y="1285875"/>
            <a:ext cx="11620500" cy="1588"/>
          </a:xfrm>
          <a:prstGeom prst="line">
            <a:avLst/>
          </a:prstGeom>
          <a:ln w="12700" cmpd="sng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9E4BAB45-CC32-4EA4-861C-55A130FC9389}" type="datetimeFigureOut">
              <a:rPr lang="zh-TW" altLang="en-US" smtClean="0"/>
              <a:pPr/>
              <a:t>2024/2/17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7ED870F-9485-4D56-AFF4-B9828BB10F8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616893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4BAB45-CC32-4EA4-861C-55A130FC9389}" type="datetimeFigureOut">
              <a:rPr lang="zh-TW" altLang="en-US" smtClean="0"/>
              <a:pPr/>
              <a:t>2024/2/17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ED870F-9485-4D56-AFF4-B9828BB10F8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849039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4"/>
          <p:cNvSpPr>
            <a:spLocks noGrp="1"/>
          </p:cNvSpPr>
          <p:nvPr>
            <p:ph type="ftr" sz="quarter" idx="10"/>
          </p:nvPr>
        </p:nvSpPr>
        <p:spPr>
          <a:xfrm>
            <a:off x="4057651" y="6524625"/>
            <a:ext cx="5590116" cy="217488"/>
          </a:xfrm>
        </p:spPr>
        <p:txBody>
          <a:bodyPr/>
          <a:lstStyle>
            <a:lvl1pPr>
              <a:defRPr/>
            </a:lvl1pPr>
          </a:lstStyle>
          <a:p>
            <a:endParaRPr lang="zh-TW" altLang="zh-TW"/>
          </a:p>
        </p:txBody>
      </p:sp>
      <p:sp>
        <p:nvSpPr>
          <p:cNvPr id="6" name="日期版面配置區 5"/>
          <p:cNvSpPr>
            <a:spLocks noGrp="1"/>
          </p:cNvSpPr>
          <p:nvPr>
            <p:ph type="dt" sz="half" idx="11"/>
          </p:nvPr>
        </p:nvSpPr>
        <p:spPr>
          <a:xfrm>
            <a:off x="433918" y="6537326"/>
            <a:ext cx="2205567" cy="276225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2005.09</a:t>
            </a: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10085918" y="6524626"/>
            <a:ext cx="1098549" cy="2508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52E282A5-2A87-4048-ACF7-CE42498FD657}" type="slidenum">
              <a:rPr lang="en-US" altLang="zh-TW"/>
              <a:pPr/>
              <a:t>‹#›</a:t>
            </a:fld>
            <a:endParaRPr lang="en-US" altLang="zh-TW"/>
          </a:p>
        </p:txBody>
      </p:sp>
      <p:sp>
        <p:nvSpPr>
          <p:cNvPr id="8" name="標題版面配置區 1"/>
          <p:cNvSpPr>
            <a:spLocks noGrp="1"/>
          </p:cNvSpPr>
          <p:nvPr>
            <p:ph type="title"/>
          </p:nvPr>
        </p:nvSpPr>
        <p:spPr>
          <a:xfrm>
            <a:off x="609600" y="116632"/>
            <a:ext cx="8654752" cy="9221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40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977096468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接點 4"/>
          <p:cNvCxnSpPr/>
          <p:nvPr/>
        </p:nvCxnSpPr>
        <p:spPr>
          <a:xfrm>
            <a:off x="571501" y="1285875"/>
            <a:ext cx="11620500" cy="1588"/>
          </a:xfrm>
          <a:prstGeom prst="line">
            <a:avLst/>
          </a:prstGeom>
          <a:ln w="12700" cmpd="sng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357298"/>
            <a:ext cx="5384800" cy="492922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357298"/>
            <a:ext cx="5384800" cy="492922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9E4BAB45-CC32-4EA4-861C-55A130FC9389}" type="datetimeFigureOut">
              <a:rPr lang="zh-TW" altLang="en-US" smtClean="0"/>
              <a:pPr/>
              <a:t>2024/2/17</a:t>
            </a:fld>
            <a:endParaRPr lang="zh-TW" altLang="en-US"/>
          </a:p>
        </p:txBody>
      </p:sp>
      <p:sp>
        <p:nvSpPr>
          <p:cNvPr id="7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8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7ED870F-9485-4D56-AFF4-B9828BB10F8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線接點 6"/>
          <p:cNvCxnSpPr/>
          <p:nvPr/>
        </p:nvCxnSpPr>
        <p:spPr>
          <a:xfrm>
            <a:off x="571501" y="1285875"/>
            <a:ext cx="11620500" cy="1588"/>
          </a:xfrm>
          <a:prstGeom prst="line">
            <a:avLst/>
          </a:prstGeom>
          <a:ln w="12700" cmpd="sng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357299"/>
            <a:ext cx="5386917" cy="57150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1928802"/>
            <a:ext cx="5386917" cy="442915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357299"/>
            <a:ext cx="5389033" cy="57150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1928802"/>
            <a:ext cx="5389033" cy="442915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8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9E4BAB45-CC32-4EA4-861C-55A130FC9389}" type="datetimeFigureOut">
              <a:rPr lang="zh-TW" altLang="en-US" smtClean="0"/>
              <a:pPr/>
              <a:t>2024/2/17</a:t>
            </a:fld>
            <a:endParaRPr lang="zh-TW" altLang="en-US"/>
          </a:p>
        </p:txBody>
      </p:sp>
      <p:sp>
        <p:nvSpPr>
          <p:cNvPr id="9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10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7ED870F-9485-4D56-AFF4-B9828BB10F8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4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9E4BAB45-CC32-4EA4-861C-55A130FC9389}" type="datetimeFigureOut">
              <a:rPr lang="zh-TW" altLang="en-US" smtClean="0"/>
              <a:pPr/>
              <a:t>2024/2/17</a:t>
            </a:fld>
            <a:endParaRPr lang="zh-TW" altLang="en-US"/>
          </a:p>
        </p:txBody>
      </p:sp>
      <p:sp>
        <p:nvSpPr>
          <p:cNvPr id="5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7ED870F-9485-4D56-AFF4-B9828BB10F8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4BAB45-CC32-4EA4-861C-55A130FC9389}" type="datetimeFigureOut">
              <a:rPr lang="zh-TW" altLang="en-US" smtClean="0"/>
              <a:pPr/>
              <a:t>2024/2/17</a:t>
            </a:fld>
            <a:endParaRPr lang="zh-TW" altLang="en-US"/>
          </a:p>
        </p:txBody>
      </p:sp>
      <p:sp>
        <p:nvSpPr>
          <p:cNvPr id="3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ED870F-9485-4D56-AFF4-B9828BB10F8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4BAB45-CC32-4EA4-861C-55A130FC9389}" type="datetimeFigureOut">
              <a:rPr lang="zh-TW" altLang="en-US" smtClean="0"/>
              <a:pPr/>
              <a:t>2024/2/17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ED870F-9485-4D56-AFF4-B9828BB10F8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4BAB45-CC32-4EA4-861C-55A130FC9389}" type="datetimeFigureOut">
              <a:rPr lang="zh-TW" altLang="en-US" smtClean="0"/>
              <a:pPr/>
              <a:t>2024/2/17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ED870F-9485-4D56-AFF4-B9828BB10F8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標題版面配置區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93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4099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609600" y="1357314"/>
            <a:ext cx="10972800" cy="500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tint val="75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1pPr>
          </a:lstStyle>
          <a:p>
            <a:fld id="{9E4BAB45-CC32-4EA4-861C-55A130FC9389}" type="datetimeFigureOut">
              <a:rPr lang="zh-TW" altLang="en-US" smtClean="0"/>
              <a:pPr/>
              <a:t>2024/2/17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tint val="75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1pPr>
          </a:lstStyle>
          <a:p>
            <a:fld id="{B7ED870F-9485-4D56-AFF4-B9828BB10F8F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0" y="0"/>
            <a:ext cx="12192000" cy="214290"/>
          </a:xfrm>
          <a:prstGeom prst="rect">
            <a:avLst/>
          </a:prstGeom>
          <a:gradFill flip="none" rotWithShape="1">
            <a:gsLst>
              <a:gs pos="12000">
                <a:schemeClr val="accent1"/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 extrusionH="57150">
              <a:bevelT w="57150" h="38100" prst="hardEdge"/>
            </a:sp3d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 sz="1200" b="1" dirty="0">
              <a:ln w="12700">
                <a:noFill/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  <a:reflection blurRad="6350" stA="60000" endA="900" endPos="58000" dir="5400000" sy="-100000" algn="bl" rotWithShape="0"/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矩形 14"/>
          <p:cNvSpPr/>
          <p:nvPr/>
        </p:nvSpPr>
        <p:spPr>
          <a:xfrm rot="16200000">
            <a:off x="5988844" y="654844"/>
            <a:ext cx="214312" cy="12192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1400" b="1" spc="300" dirty="0">
                <a:latin typeface="Times New Roman" pitchFamily="18" charset="0"/>
                <a:cs typeface="Times New Roman" pitchFamily="18" charset="0"/>
              </a:rPr>
              <a:t>NYCU.EE</a:t>
            </a:r>
            <a:r>
              <a:rPr kumimoji="0" lang="en-US" altLang="zh-TW" sz="1400" b="1" dirty="0">
                <a:latin typeface="Times New Roman" pitchFamily="18" charset="0"/>
                <a:cs typeface="Times New Roman" pitchFamily="18" charset="0"/>
              </a:rPr>
              <a:t>, Hsinchu, Taiwan</a:t>
            </a:r>
            <a:endParaRPr kumimoji="0" lang="zh-TW" altLang="en-US" sz="1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" y="1500188"/>
            <a:ext cx="285751" cy="5357812"/>
          </a:xfrm>
          <a:prstGeom prst="rect">
            <a:avLst/>
          </a:prstGeom>
          <a:gradFill flip="none" rotWithShape="1">
            <a:gsLst>
              <a:gs pos="56000">
                <a:srgbClr val="92D050"/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tIns="3024000" bIns="468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1400" dirty="0">
                <a:latin typeface="Times New Roman" pitchFamily="18" charset="0"/>
                <a:cs typeface="Times New Roman" pitchFamily="18" charset="0"/>
              </a:rPr>
              <a:t>VLSI Signal Processing Lab.</a:t>
            </a:r>
            <a:endParaRPr kumimoji="0" lang="zh-TW" altLang="en-US" sz="1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rial Unicode MS" pitchFamily="34" charset="-120"/>
          <a:ea typeface="Arial Unicode MS" pitchFamily="34" charset="-120"/>
          <a:cs typeface="Arial Unicode MS" pitchFamily="34" charset="-12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Unicode MS" pitchFamily="34" charset="-120"/>
          <a:ea typeface="Arial Unicode MS" pitchFamily="34" charset="-120"/>
          <a:cs typeface="Arial Unicode MS" pitchFamily="34" charset="-12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Unicode MS" pitchFamily="34" charset="-120"/>
          <a:ea typeface="Arial Unicode MS" pitchFamily="34" charset="-120"/>
          <a:cs typeface="Arial Unicode MS" pitchFamily="34" charset="-12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Unicode MS" pitchFamily="34" charset="-120"/>
          <a:ea typeface="Arial Unicode MS" pitchFamily="34" charset="-120"/>
          <a:cs typeface="Arial Unicode MS" pitchFamily="34" charset="-12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Unicode MS" pitchFamily="34" charset="-120"/>
          <a:ea typeface="Arial Unicode MS" pitchFamily="34" charset="-120"/>
          <a:cs typeface="Arial Unicode MS" pitchFamily="34" charset="-12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Arial Unicode MS" pitchFamily="34" charset="-120"/>
          <a:ea typeface="Arial Unicode MS" pitchFamily="34" charset="-120"/>
          <a:cs typeface="Arial Unicode MS" pitchFamily="34" charset="-12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rgbClr val="376092"/>
          </a:solidFill>
          <a:latin typeface="Arial Unicode MS" pitchFamily="34" charset="-120"/>
          <a:ea typeface="Arial Unicode MS" pitchFamily="34" charset="-120"/>
          <a:cs typeface="Arial Unicode MS" pitchFamily="34" charset="-12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rgbClr val="4F6228"/>
          </a:solidFill>
          <a:latin typeface="Arial Unicode MS" pitchFamily="34" charset="-120"/>
          <a:ea typeface="Arial Unicode MS" pitchFamily="34" charset="-120"/>
          <a:cs typeface="Arial Unicode MS" pitchFamily="34" charset="-12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rgbClr val="953735"/>
          </a:solidFill>
          <a:latin typeface="Arial Unicode MS" pitchFamily="34" charset="-120"/>
          <a:ea typeface="Arial Unicode MS" pitchFamily="34" charset="-120"/>
          <a:cs typeface="Arial Unicode MS" pitchFamily="34" charset="-12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kern="1200">
          <a:solidFill>
            <a:srgbClr val="E46C0A"/>
          </a:solidFill>
          <a:latin typeface="Arial Unicode MS" pitchFamily="34" charset="-120"/>
          <a:ea typeface="Arial Unicode MS" pitchFamily="34" charset="-120"/>
          <a:cs typeface="Arial Unicode MS" pitchFamily="34" charset="-12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標題版面配置區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93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4099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609600" y="1357314"/>
            <a:ext cx="10972800" cy="500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tint val="75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1pPr>
          </a:lstStyle>
          <a:p>
            <a:fld id="{9E4BAB45-CC32-4EA4-861C-55A130FC9389}" type="datetimeFigureOut">
              <a:rPr lang="zh-TW" altLang="en-US" smtClean="0"/>
              <a:pPr/>
              <a:t>2024/2/17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tint val="75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1pPr>
          </a:lstStyle>
          <a:p>
            <a:fld id="{B7ED870F-9485-4D56-AFF4-B9828BB10F8F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0" y="0"/>
            <a:ext cx="12192000" cy="214290"/>
          </a:xfrm>
          <a:prstGeom prst="rect">
            <a:avLst/>
          </a:prstGeom>
          <a:gradFill flip="none" rotWithShape="1">
            <a:gsLst>
              <a:gs pos="12000">
                <a:schemeClr val="accent1"/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 extrusionH="57150">
              <a:bevelT w="57150" h="38100" prst="hardEdge"/>
            </a:sp3d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1200" b="1" dirty="0">
                <a:ln w="12700">
                  <a:noFill/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  <a:reflection blurRad="6350" stA="60000" endA="900" endPos="58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Platform Based Design Group</a:t>
            </a:r>
            <a:endParaRPr kumimoji="0" lang="zh-TW" altLang="en-US" sz="1200" b="1" dirty="0">
              <a:ln w="12700">
                <a:noFill/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  <a:reflection blurRad="6350" stA="60000" endA="900" endPos="58000" dir="5400000" sy="-100000" algn="bl" rotWithShape="0"/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矩形 14"/>
          <p:cNvSpPr/>
          <p:nvPr/>
        </p:nvSpPr>
        <p:spPr>
          <a:xfrm rot="16200000">
            <a:off x="5988844" y="654844"/>
            <a:ext cx="214312" cy="12192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1400" b="1" spc="300" dirty="0">
                <a:latin typeface="Times New Roman" pitchFamily="18" charset="0"/>
                <a:cs typeface="Times New Roman" pitchFamily="18" charset="0"/>
              </a:rPr>
              <a:t>NCTU.EE</a:t>
            </a:r>
            <a:r>
              <a:rPr kumimoji="0" lang="en-US" altLang="zh-TW" sz="1400" b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kumimoji="0" lang="en-US" altLang="zh-TW" sz="1400" b="1" dirty="0" err="1">
                <a:latin typeface="Times New Roman" pitchFamily="18" charset="0"/>
                <a:cs typeface="Times New Roman" pitchFamily="18" charset="0"/>
              </a:rPr>
              <a:t>Hsinchu</a:t>
            </a:r>
            <a:r>
              <a:rPr kumimoji="0" lang="en-US" altLang="zh-TW" sz="1400" b="1" dirty="0">
                <a:latin typeface="Times New Roman" pitchFamily="18" charset="0"/>
                <a:cs typeface="Times New Roman" pitchFamily="18" charset="0"/>
              </a:rPr>
              <a:t>, Taiwan</a:t>
            </a:r>
            <a:endParaRPr kumimoji="0" lang="zh-TW" altLang="en-US" sz="1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" y="1500188"/>
            <a:ext cx="285751" cy="5357812"/>
          </a:xfrm>
          <a:prstGeom prst="rect">
            <a:avLst/>
          </a:prstGeom>
          <a:gradFill flip="none" rotWithShape="1">
            <a:gsLst>
              <a:gs pos="56000">
                <a:srgbClr val="92D050"/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tIns="3024000" bIns="468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1400" dirty="0">
                <a:latin typeface="Times New Roman" pitchFamily="18" charset="0"/>
                <a:cs typeface="Times New Roman" pitchFamily="18" charset="0"/>
              </a:rPr>
              <a:t>VLSI Signal Processing Lab.</a:t>
            </a:r>
            <a:endParaRPr kumimoji="0" lang="zh-TW" altLang="en-US" sz="1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1956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rial Unicode MS" pitchFamily="34" charset="-120"/>
          <a:ea typeface="Arial Unicode MS" pitchFamily="34" charset="-120"/>
          <a:cs typeface="Arial Unicode MS" pitchFamily="34" charset="-12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Unicode MS" pitchFamily="34" charset="-120"/>
          <a:ea typeface="Arial Unicode MS" pitchFamily="34" charset="-120"/>
          <a:cs typeface="Arial Unicode MS" pitchFamily="34" charset="-12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Unicode MS" pitchFamily="34" charset="-120"/>
          <a:ea typeface="Arial Unicode MS" pitchFamily="34" charset="-120"/>
          <a:cs typeface="Arial Unicode MS" pitchFamily="34" charset="-12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Unicode MS" pitchFamily="34" charset="-120"/>
          <a:ea typeface="Arial Unicode MS" pitchFamily="34" charset="-120"/>
          <a:cs typeface="Arial Unicode MS" pitchFamily="34" charset="-12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Unicode MS" pitchFamily="34" charset="-120"/>
          <a:ea typeface="Arial Unicode MS" pitchFamily="34" charset="-120"/>
          <a:cs typeface="Arial Unicode MS" pitchFamily="34" charset="-12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Arial Unicode MS" pitchFamily="34" charset="-120"/>
          <a:ea typeface="Arial Unicode MS" pitchFamily="34" charset="-120"/>
          <a:cs typeface="Arial Unicode MS" pitchFamily="34" charset="-12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rgbClr val="376092"/>
          </a:solidFill>
          <a:latin typeface="Arial Unicode MS" pitchFamily="34" charset="-120"/>
          <a:ea typeface="Arial Unicode MS" pitchFamily="34" charset="-120"/>
          <a:cs typeface="Arial Unicode MS" pitchFamily="34" charset="-12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rgbClr val="4F6228"/>
          </a:solidFill>
          <a:latin typeface="Arial Unicode MS" pitchFamily="34" charset="-120"/>
          <a:ea typeface="Arial Unicode MS" pitchFamily="34" charset="-120"/>
          <a:cs typeface="Arial Unicode MS" pitchFamily="34" charset="-12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rgbClr val="953735"/>
          </a:solidFill>
          <a:latin typeface="Arial Unicode MS" pitchFamily="34" charset="-120"/>
          <a:ea typeface="Arial Unicode MS" pitchFamily="34" charset="-120"/>
          <a:cs typeface="Arial Unicode MS" pitchFamily="34" charset="-12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kern="1200">
          <a:solidFill>
            <a:srgbClr val="E46C0A"/>
          </a:solidFill>
          <a:latin typeface="Arial Unicode MS" pitchFamily="34" charset="-120"/>
          <a:ea typeface="Arial Unicode MS" pitchFamily="34" charset="-120"/>
          <a:cs typeface="Arial Unicode MS" pitchFamily="34" charset="-12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標題版面配置區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93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4099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609600" y="1357314"/>
            <a:ext cx="10972800" cy="500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tint val="75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1pPr>
          </a:lstStyle>
          <a:p>
            <a:fld id="{9E4BAB45-CC32-4EA4-861C-55A130FC9389}" type="datetimeFigureOut">
              <a:rPr lang="zh-TW" altLang="en-US" smtClean="0"/>
              <a:pPr/>
              <a:t>2024/2/17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tint val="75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1pPr>
          </a:lstStyle>
          <a:p>
            <a:fld id="{B7ED870F-9485-4D56-AFF4-B9828BB10F8F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0" y="0"/>
            <a:ext cx="12192000" cy="214290"/>
          </a:xfrm>
          <a:prstGeom prst="rect">
            <a:avLst/>
          </a:prstGeom>
          <a:gradFill flip="none" rotWithShape="1">
            <a:gsLst>
              <a:gs pos="12000">
                <a:schemeClr val="accent1"/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 extrusionH="57150">
              <a:bevelT w="57150" h="38100" prst="hardEdge"/>
            </a:sp3d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1200" b="1" dirty="0">
                <a:ln w="12700">
                  <a:noFill/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  <a:reflection blurRad="6350" stA="60000" endA="900" endPos="58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Platform Based Design Group</a:t>
            </a:r>
            <a:endParaRPr kumimoji="0" lang="zh-TW" altLang="en-US" sz="1200" b="1" dirty="0">
              <a:ln w="12700">
                <a:noFill/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  <a:reflection blurRad="6350" stA="60000" endA="900" endPos="58000" dir="5400000" sy="-100000" algn="bl" rotWithShape="0"/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矩形 14"/>
          <p:cNvSpPr/>
          <p:nvPr/>
        </p:nvSpPr>
        <p:spPr>
          <a:xfrm rot="16200000">
            <a:off x="5988844" y="654844"/>
            <a:ext cx="214312" cy="12192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1400" b="1" spc="300" dirty="0">
                <a:latin typeface="Times New Roman" pitchFamily="18" charset="0"/>
                <a:cs typeface="Times New Roman" pitchFamily="18" charset="0"/>
              </a:rPr>
              <a:t>NCTU.EE</a:t>
            </a:r>
            <a:r>
              <a:rPr kumimoji="0" lang="en-US" altLang="zh-TW" sz="1400" b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kumimoji="0" lang="en-US" altLang="zh-TW" sz="1400" b="1" dirty="0" err="1">
                <a:latin typeface="Times New Roman" pitchFamily="18" charset="0"/>
                <a:cs typeface="Times New Roman" pitchFamily="18" charset="0"/>
              </a:rPr>
              <a:t>Hsinchu</a:t>
            </a:r>
            <a:r>
              <a:rPr kumimoji="0" lang="en-US" altLang="zh-TW" sz="1400" b="1" dirty="0">
                <a:latin typeface="Times New Roman" pitchFamily="18" charset="0"/>
                <a:cs typeface="Times New Roman" pitchFamily="18" charset="0"/>
              </a:rPr>
              <a:t>, Taiwan</a:t>
            </a:r>
            <a:endParaRPr kumimoji="0" lang="zh-TW" altLang="en-US" sz="1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" y="1500188"/>
            <a:ext cx="285751" cy="5357812"/>
          </a:xfrm>
          <a:prstGeom prst="rect">
            <a:avLst/>
          </a:prstGeom>
          <a:gradFill flip="none" rotWithShape="1">
            <a:gsLst>
              <a:gs pos="56000">
                <a:srgbClr val="92D050"/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tIns="3024000" bIns="468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1400" dirty="0">
                <a:latin typeface="Times New Roman" pitchFamily="18" charset="0"/>
                <a:cs typeface="Times New Roman" pitchFamily="18" charset="0"/>
              </a:rPr>
              <a:t>VLSI Signal Processing Lab.</a:t>
            </a:r>
            <a:endParaRPr kumimoji="0" lang="zh-TW" altLang="en-US" sz="1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7628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rial Unicode MS" pitchFamily="34" charset="-120"/>
          <a:ea typeface="Arial Unicode MS" pitchFamily="34" charset="-120"/>
          <a:cs typeface="Arial Unicode MS" pitchFamily="34" charset="-12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Unicode MS" pitchFamily="34" charset="-120"/>
          <a:ea typeface="Arial Unicode MS" pitchFamily="34" charset="-120"/>
          <a:cs typeface="Arial Unicode MS" pitchFamily="34" charset="-12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Unicode MS" pitchFamily="34" charset="-120"/>
          <a:ea typeface="Arial Unicode MS" pitchFamily="34" charset="-120"/>
          <a:cs typeface="Arial Unicode MS" pitchFamily="34" charset="-12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Unicode MS" pitchFamily="34" charset="-120"/>
          <a:ea typeface="Arial Unicode MS" pitchFamily="34" charset="-120"/>
          <a:cs typeface="Arial Unicode MS" pitchFamily="34" charset="-12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Unicode MS" pitchFamily="34" charset="-120"/>
          <a:ea typeface="Arial Unicode MS" pitchFamily="34" charset="-120"/>
          <a:cs typeface="Arial Unicode MS" pitchFamily="34" charset="-12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Arial Unicode MS" pitchFamily="34" charset="-120"/>
          <a:ea typeface="Arial Unicode MS" pitchFamily="34" charset="-120"/>
          <a:cs typeface="Arial Unicode MS" pitchFamily="34" charset="-12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rgbClr val="376092"/>
          </a:solidFill>
          <a:latin typeface="Arial Unicode MS" pitchFamily="34" charset="-120"/>
          <a:ea typeface="Arial Unicode MS" pitchFamily="34" charset="-120"/>
          <a:cs typeface="Arial Unicode MS" pitchFamily="34" charset="-12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rgbClr val="4F6228"/>
          </a:solidFill>
          <a:latin typeface="Arial Unicode MS" pitchFamily="34" charset="-120"/>
          <a:ea typeface="Arial Unicode MS" pitchFamily="34" charset="-120"/>
          <a:cs typeface="Arial Unicode MS" pitchFamily="34" charset="-12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rgbClr val="953735"/>
          </a:solidFill>
          <a:latin typeface="Arial Unicode MS" pitchFamily="34" charset="-120"/>
          <a:ea typeface="Arial Unicode MS" pitchFamily="34" charset="-120"/>
          <a:cs typeface="Arial Unicode MS" pitchFamily="34" charset="-12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kern="1200">
          <a:solidFill>
            <a:srgbClr val="E46C0A"/>
          </a:solidFill>
          <a:latin typeface="Arial Unicode MS" pitchFamily="34" charset="-120"/>
          <a:ea typeface="Arial Unicode MS" pitchFamily="34" charset="-120"/>
          <a:cs typeface="Arial Unicode MS" pitchFamily="34" charset="-12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sz="4400" dirty="0">
                <a:solidFill>
                  <a:prstClr val="black"/>
                </a:solidFill>
                <a:latin typeface="Arial Unicode MS" pitchFamily="34" charset="-120"/>
                <a:ea typeface="標楷體" panose="03000509000000000000" pitchFamily="65" charset="-120"/>
              </a:rPr>
              <a:t>Digital Circuits and Systems</a:t>
            </a:r>
            <a:br>
              <a:rPr lang="en-US" altLang="zh-TW" sz="4400" dirty="0">
                <a:solidFill>
                  <a:prstClr val="black"/>
                </a:solidFill>
                <a:latin typeface="Arial Unicode MS" pitchFamily="34" charset="-120"/>
                <a:ea typeface="標楷體" panose="03000509000000000000" pitchFamily="65" charset="-120"/>
              </a:rPr>
            </a:br>
            <a:r>
              <a:rPr lang="en-US" altLang="zh-TW" sz="4400" dirty="0">
                <a:solidFill>
                  <a:prstClr val="black"/>
                </a:solidFill>
                <a:latin typeface="Arial Unicode MS" pitchFamily="34" charset="-120"/>
                <a:ea typeface="標楷體" panose="03000509000000000000" pitchFamily="65" charset="-120"/>
              </a:rPr>
              <a:t>Lecture 13 Interfaces, Interconnect, and Memory</a:t>
            </a:r>
            <a:endParaRPr lang="zh-TW" altLang="en-US" sz="2800" dirty="0">
              <a:latin typeface="Arial Unicode MS" pitchFamily="34" charset="-120"/>
              <a:cs typeface="Arial Unicode MS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881290" y="5429264"/>
            <a:ext cx="7823222" cy="966782"/>
          </a:xfrm>
        </p:spPr>
        <p:txBody>
          <a:bodyPr>
            <a:normAutofit/>
          </a:bodyPr>
          <a:lstStyle/>
          <a:p>
            <a:r>
              <a:rPr lang="zh-TW" altLang="en-US" sz="1800" dirty="0">
                <a:latin typeface="Arial Unicode MS" pitchFamily="34" charset="-120"/>
                <a:cs typeface="Arial Unicode MS" pitchFamily="34" charset="-120"/>
              </a:rPr>
              <a:t>資料要從一個模組傳到另一個模組，要如何溝通，告訴對方這是有效的資料</a:t>
            </a:r>
            <a:r>
              <a:rPr lang="en-US" altLang="zh-TW" sz="1800" dirty="0">
                <a:latin typeface="Arial Unicode MS" pitchFamily="34" charset="-120"/>
                <a:cs typeface="Arial Unicode MS" pitchFamily="34" charset="-120"/>
              </a:rPr>
              <a:t>?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2238348" y="3857628"/>
            <a:ext cx="77867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Tian </a:t>
            </a:r>
            <a:r>
              <a:rPr lang="en-US" altLang="zh-TW" sz="2400" dirty="0" err="1"/>
              <a:t>Sheuan</a:t>
            </a:r>
            <a:r>
              <a:rPr lang="en-US" altLang="zh-TW" sz="2400" dirty="0"/>
              <a:t> Chang</a:t>
            </a:r>
            <a:endParaRPr lang="zh-TW" altLang="en-US" sz="24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839416" y="659735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ea typeface="ＭＳ Ｐゴシック" panose="020B0600070205080204" pitchFamily="34" charset="-128"/>
              </a:rPr>
              <a:t>簡單的方式</a:t>
            </a:r>
            <a:br>
              <a:rPr lang="zh-TW" altLang="en-US" dirty="0">
                <a:ea typeface="ＭＳ Ｐゴシック" panose="020B0600070205080204" pitchFamily="34" charset="-128"/>
              </a:rPr>
            </a:br>
            <a:r>
              <a:rPr lang="en-US" altLang="zh-TW" dirty="0">
                <a:ea typeface="ＭＳ Ｐゴシック" panose="020B0600070205080204" pitchFamily="34" charset="-128"/>
              </a:rPr>
              <a:t>Always Valid Timing</a:t>
            </a:r>
          </a:p>
        </p:txBody>
      </p:sp>
      <p:sp>
        <p:nvSpPr>
          <p:cNvPr id="6147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742950" indent="-285750" algn="r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marL="1143000" indent="-228600" algn="r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marL="1600200" indent="-228600" algn="r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marL="2057400" indent="-228600" algn="r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altLang="zh-TW" sz="1000">
                <a:latin typeface="Arial" panose="020B0604020202020204" pitchFamily="34" charset="0"/>
              </a:rPr>
              <a:t>(c) 2005-2012 W. J. Dally </a:t>
            </a:r>
          </a:p>
        </p:txBody>
      </p:sp>
      <p:pic>
        <p:nvPicPr>
          <p:cNvPr id="6148" name="Picture 4" descr="Screen shot 2011-11-27 at 9.39.03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1664" y="1662112"/>
            <a:ext cx="6311900" cy="200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9" name="Picture 5" descr="Screen shot 2011-11-27 at 9.40.25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800475"/>
            <a:ext cx="9144000" cy="229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3575720" y="5819278"/>
            <a:ext cx="724807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(</a:t>
            </a:r>
            <a:r>
              <a:rPr lang="zh-TW" altLang="en-US" dirty="0">
                <a:solidFill>
                  <a:srgbClr val="FF0000"/>
                </a:solidFill>
              </a:rPr>
              <a:t>通常都是這種，晶片內部用較多，確定性高</a:t>
            </a:r>
            <a:r>
              <a:rPr lang="en-US" altLang="zh-TW" dirty="0">
                <a:solidFill>
                  <a:srgbClr val="FF0000"/>
                </a:solidFill>
              </a:rPr>
              <a:t>)</a:t>
            </a:r>
          </a:p>
          <a:p>
            <a:r>
              <a:rPr lang="en-US" altLang="zh-TW" dirty="0" err="1">
                <a:solidFill>
                  <a:srgbClr val="FF0000"/>
                </a:solidFill>
              </a:rPr>
              <a:t>Dataum</a:t>
            </a:r>
            <a:r>
              <a:rPr lang="en-US" altLang="zh-TW" dirty="0">
                <a:solidFill>
                  <a:srgbClr val="FF0000"/>
                </a:solidFill>
              </a:rPr>
              <a:t> is valid every cycle, and can be sampled by the receiver at any time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585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簡單的方式</a:t>
            </a:r>
            <a:br>
              <a:rPr lang="en-US" altLang="zh-TW" dirty="0"/>
            </a:br>
            <a:r>
              <a:rPr lang="en-US" altLang="zh-TW" dirty="0">
                <a:ea typeface="ＭＳ Ｐゴシック" panose="020B0600070205080204" pitchFamily="34" charset="-128"/>
              </a:rPr>
              <a:t>Periodically Valid Timing </a:t>
            </a:r>
          </a:p>
        </p:txBody>
      </p:sp>
      <p:pic>
        <p:nvPicPr>
          <p:cNvPr id="7172" name="Picture 4" descr="Screen shot 2011-11-27 at 9.39.03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672" y="1593849"/>
            <a:ext cx="6311900" cy="200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Picture 5" descr="Screen shot 2011-11-27 at 9.41.49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551455"/>
            <a:ext cx="9144000" cy="212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字方塊 1"/>
          <p:cNvSpPr txBox="1"/>
          <p:nvPr/>
        </p:nvSpPr>
        <p:spPr>
          <a:xfrm>
            <a:off x="1796388" y="5414189"/>
            <a:ext cx="978601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通常會有一個</a:t>
            </a:r>
            <a:r>
              <a:rPr lang="en-US" altLang="zh-TW" dirty="0" err="1">
                <a:solidFill>
                  <a:srgbClr val="FF0000"/>
                </a:solidFill>
              </a:rPr>
              <a:t>data_valid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zh-TW" altLang="en-US" dirty="0">
                <a:solidFill>
                  <a:srgbClr val="FF0000"/>
                </a:solidFill>
              </a:rPr>
              <a:t>訊號，表示資料在</a:t>
            </a:r>
            <a:r>
              <a:rPr lang="en-US" altLang="zh-TW" dirty="0" err="1">
                <a:solidFill>
                  <a:srgbClr val="FF0000"/>
                </a:solidFill>
              </a:rPr>
              <a:t>data_valid</a:t>
            </a:r>
            <a:r>
              <a:rPr lang="en-US" altLang="zh-TW" dirty="0">
                <a:solidFill>
                  <a:srgbClr val="FF0000"/>
                </a:solidFill>
              </a:rPr>
              <a:t> ==1 </a:t>
            </a:r>
            <a:r>
              <a:rPr lang="zh-TW" altLang="en-US" dirty="0">
                <a:solidFill>
                  <a:srgbClr val="FF0000"/>
                </a:solidFill>
              </a:rPr>
              <a:t>那段時間有效，可以讀，規則時就省略</a:t>
            </a:r>
            <a:endParaRPr lang="en-US" altLang="zh-TW" dirty="0">
              <a:solidFill>
                <a:srgbClr val="FF0000"/>
              </a:solidFill>
            </a:endParaRPr>
          </a:p>
          <a:p>
            <a:r>
              <a:rPr lang="zh-TW" altLang="en-US" dirty="0">
                <a:solidFill>
                  <a:srgbClr val="FF0000"/>
                </a:solidFill>
              </a:rPr>
              <a:t>不規則出現會需要明白此訊號表示</a:t>
            </a:r>
            <a:endParaRPr lang="en-US" altLang="zh-TW" dirty="0">
              <a:solidFill>
                <a:srgbClr val="FF0000"/>
              </a:solidFill>
            </a:endParaRPr>
          </a:p>
          <a:p>
            <a:r>
              <a:rPr lang="en-US" altLang="zh-TW" dirty="0">
                <a:solidFill>
                  <a:srgbClr val="FF0000"/>
                </a:solidFill>
              </a:rPr>
              <a:t>No flow control, and values cannot be dropped or repeated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Need flow control to move the valid signal across clock domain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2145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複雜的方式</a:t>
            </a:r>
            <a:br>
              <a:rPr lang="en-US" altLang="zh-TW" dirty="0"/>
            </a:br>
            <a:r>
              <a:rPr lang="en-US" altLang="zh-TW" dirty="0">
                <a:ea typeface="ＭＳ Ｐゴシック" panose="020B0600070205080204" pitchFamily="34" charset="-128"/>
              </a:rPr>
              <a:t>Flow Control: ready-valid flow</a:t>
            </a:r>
          </a:p>
        </p:txBody>
      </p:sp>
      <p:pic>
        <p:nvPicPr>
          <p:cNvPr id="8196" name="Picture 5" descr="Screen shot 2011-11-27 at 9.43.25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9816" y="1412776"/>
            <a:ext cx="3228975" cy="184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7" name="Picture 6" descr="Screen shot 2011-11-27 at 9.44.02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6741" y="3130451"/>
            <a:ext cx="6624637" cy="3544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直線單箭頭接點 3"/>
          <p:cNvCxnSpPr/>
          <p:nvPr/>
        </p:nvCxnSpPr>
        <p:spPr>
          <a:xfrm>
            <a:off x="4439816" y="5194945"/>
            <a:ext cx="384000" cy="576064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/>
          <p:cNvCxnSpPr/>
          <p:nvPr/>
        </p:nvCxnSpPr>
        <p:spPr>
          <a:xfrm flipV="1">
            <a:off x="5183856" y="5410969"/>
            <a:ext cx="216024" cy="36004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字方塊 1"/>
          <p:cNvSpPr txBox="1"/>
          <p:nvPr/>
        </p:nvSpPr>
        <p:spPr>
          <a:xfrm>
            <a:off x="8544272" y="2276872"/>
            <a:ext cx="26266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Ready </a:t>
            </a:r>
            <a:r>
              <a:rPr lang="zh-TW" altLang="en-US" dirty="0"/>
              <a:t>或</a:t>
            </a:r>
            <a:r>
              <a:rPr lang="en-US" altLang="zh-TW" dirty="0"/>
              <a:t>valid </a:t>
            </a:r>
            <a:r>
              <a:rPr lang="zh-TW" altLang="en-US" dirty="0"/>
              <a:t>兩者都為</a:t>
            </a:r>
            <a:r>
              <a:rPr lang="en-US" altLang="zh-TW" dirty="0"/>
              <a:t>1 </a:t>
            </a:r>
          </a:p>
          <a:p>
            <a:r>
              <a:rPr lang="zh-TW" altLang="en-US" dirty="0"/>
              <a:t>才能傳</a:t>
            </a:r>
          </a:p>
        </p:txBody>
      </p:sp>
    </p:spTree>
    <p:extLst>
      <p:ext uri="{BB962C8B-B14F-4D97-AF65-F5344CB8AC3E}">
        <p14:creationId xmlns:p14="http://schemas.microsoft.com/office/powerpoint/2010/main" val="2099280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ＭＳ Ｐゴシック" panose="020B0600070205080204" pitchFamily="34" charset="-128"/>
              </a:rPr>
              <a:t>Flow-control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609600" y="1069643"/>
            <a:ext cx="10972800" cy="2425298"/>
          </a:xfrm>
        </p:spPr>
        <p:txBody>
          <a:bodyPr>
            <a:normAutofit/>
          </a:bodyPr>
          <a:lstStyle/>
          <a:p>
            <a:r>
              <a:rPr lang="en-US" altLang="zh-TW" dirty="0">
                <a:ea typeface="ＭＳ Ｐゴシック" panose="020B0600070205080204" pitchFamily="34" charset="-128"/>
              </a:rPr>
              <a:t>Valid – </a:t>
            </a:r>
            <a:r>
              <a:rPr lang="en-US" altLang="zh-TW" dirty="0" err="1">
                <a:ea typeface="ＭＳ Ｐゴシック" panose="020B0600070205080204" pitchFamily="34" charset="-128"/>
              </a:rPr>
              <a:t>Tx</a:t>
            </a:r>
            <a:r>
              <a:rPr lang="en-US" altLang="zh-TW" dirty="0">
                <a:ea typeface="ＭＳ Ｐゴシック" panose="020B0600070205080204" pitchFamily="34" charset="-128"/>
              </a:rPr>
              <a:t> has data available</a:t>
            </a:r>
            <a:r>
              <a:rPr lang="zh-TW" altLang="en-US" dirty="0">
                <a:ea typeface="ＭＳ Ｐゴシック" panose="020B0600070205080204" pitchFamily="34" charset="-128"/>
              </a:rPr>
              <a:t> 傳送端資料是有效的</a:t>
            </a:r>
            <a:endParaRPr lang="en-US" altLang="zh-TW" dirty="0">
              <a:ea typeface="ＭＳ Ｐゴシック" panose="020B0600070205080204" pitchFamily="34" charset="-128"/>
            </a:endParaRPr>
          </a:p>
          <a:p>
            <a:r>
              <a:rPr lang="en-US" altLang="zh-TW" dirty="0">
                <a:ea typeface="ＭＳ Ｐゴシック" panose="020B0600070205080204" pitchFamily="34" charset="-128"/>
              </a:rPr>
              <a:t>Ready – Rx able to take data</a:t>
            </a:r>
            <a:r>
              <a:rPr lang="zh-TW" altLang="en-US" dirty="0">
                <a:ea typeface="ＭＳ Ｐゴシック" panose="020B0600070205080204" pitchFamily="34" charset="-128"/>
              </a:rPr>
              <a:t> 通關訊號，接收端可以收資料</a:t>
            </a:r>
            <a:endParaRPr lang="en-US" altLang="zh-TW" dirty="0">
              <a:ea typeface="ＭＳ Ｐゴシック" panose="020B0600070205080204" pitchFamily="34" charset="-128"/>
            </a:endParaRPr>
          </a:p>
          <a:p>
            <a:r>
              <a:rPr lang="zh-TW" altLang="en-US" dirty="0">
                <a:ea typeface="ＭＳ Ｐゴシック" panose="020B0600070205080204" pitchFamily="34" charset="-128"/>
              </a:rPr>
              <a:t>特例 </a:t>
            </a:r>
            <a:endParaRPr lang="en-US" altLang="zh-TW" dirty="0">
              <a:ea typeface="ＭＳ Ｐゴシック" panose="020B0600070205080204" pitchFamily="34" charset="-128"/>
            </a:endParaRPr>
          </a:p>
          <a:p>
            <a:pPr lvl="1"/>
            <a:r>
              <a:rPr lang="en-US" altLang="zh-TW" dirty="0">
                <a:ea typeface="ＭＳ Ｐゴシック" panose="020B0600070205080204" pitchFamily="34" charset="-128"/>
              </a:rPr>
              <a:t>Push flow control – assume Rx always Ready</a:t>
            </a:r>
            <a:r>
              <a:rPr lang="zh-TW" altLang="en-US" dirty="0">
                <a:ea typeface="ＭＳ Ｐゴシック" panose="020B0600070205080204" pitchFamily="34" charset="-128"/>
              </a:rPr>
              <a:t> </a:t>
            </a:r>
            <a:endParaRPr lang="en-US" altLang="zh-TW" dirty="0">
              <a:ea typeface="ＭＳ Ｐゴシック" panose="020B0600070205080204" pitchFamily="34" charset="-128"/>
            </a:endParaRPr>
          </a:p>
          <a:p>
            <a:pPr lvl="1"/>
            <a:r>
              <a:rPr lang="en-US" altLang="zh-TW" dirty="0">
                <a:ea typeface="ＭＳ Ｐゴシック" panose="020B0600070205080204" pitchFamily="34" charset="-128"/>
              </a:rPr>
              <a:t>Pull flow control – assume </a:t>
            </a:r>
            <a:r>
              <a:rPr lang="en-US" altLang="zh-TW" dirty="0" err="1">
                <a:ea typeface="ＭＳ Ｐゴシック" panose="020B0600070205080204" pitchFamily="34" charset="-128"/>
              </a:rPr>
              <a:t>Tx</a:t>
            </a:r>
            <a:r>
              <a:rPr lang="en-US" altLang="zh-TW" dirty="0">
                <a:ea typeface="ＭＳ Ｐゴシック" panose="020B0600070205080204" pitchFamily="34" charset="-128"/>
              </a:rPr>
              <a:t> always Valid</a:t>
            </a:r>
          </a:p>
        </p:txBody>
      </p:sp>
      <p:sp>
        <p:nvSpPr>
          <p:cNvPr id="922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742950" indent="-285750" algn="r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marL="1143000" indent="-228600" algn="r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marL="1600200" indent="-228600" algn="r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marL="2057400" indent="-228600" algn="r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altLang="zh-TW" sz="1000">
                <a:latin typeface="Arial" panose="020B0604020202020204" pitchFamily="34" charset="0"/>
              </a:rPr>
              <a:t>(c) 2005-2012 W. J. Dally </a:t>
            </a:r>
          </a:p>
        </p:txBody>
      </p:sp>
      <p:pic>
        <p:nvPicPr>
          <p:cNvPr id="9221" name="Picture 4" descr="Screen shot 2011-11-27 at 9.44.02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7728" y="3494941"/>
            <a:ext cx="5688533" cy="30439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02566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複雜的方式 </a:t>
            </a:r>
            <a:r>
              <a:rPr lang="en-US" altLang="zh-TW" dirty="0">
                <a:ea typeface="ＭＳ Ｐゴシック" panose="020B0600070205080204" pitchFamily="34" charset="-128"/>
              </a:rPr>
              <a:t>Serialization:</a:t>
            </a:r>
            <a:r>
              <a:rPr lang="zh-TW" altLang="en-US" dirty="0">
                <a:ea typeface="ＭＳ Ｐゴシック" panose="020B0600070205080204" pitchFamily="34" charset="-128"/>
              </a:rPr>
              <a:t> </a:t>
            </a:r>
            <a:r>
              <a:rPr lang="en-US" altLang="zh-TW" dirty="0">
                <a:ea typeface="ＭＳ Ｐゴシック" panose="020B0600070205080204" pitchFamily="34" charset="-128"/>
              </a:rPr>
              <a:t>USB, SATA, I</a:t>
            </a:r>
            <a:r>
              <a:rPr lang="en-US" altLang="zh-TW" baseline="30000" dirty="0">
                <a:ea typeface="ＭＳ Ｐゴシック" panose="020B0600070205080204" pitchFamily="34" charset="-128"/>
              </a:rPr>
              <a:t>2</a:t>
            </a:r>
            <a:r>
              <a:rPr lang="en-US" altLang="zh-TW" dirty="0">
                <a:ea typeface="ＭＳ Ｐゴシック" panose="020B0600070205080204" pitchFamily="34" charset="-128"/>
              </a:rPr>
              <a:t>C, I</a:t>
            </a:r>
            <a:r>
              <a:rPr lang="en-US" altLang="zh-TW" baseline="30000" dirty="0">
                <a:ea typeface="ＭＳ Ｐゴシック" panose="020B0600070205080204" pitchFamily="34" charset="-128"/>
              </a:rPr>
              <a:t>2</a:t>
            </a:r>
            <a:r>
              <a:rPr lang="en-US" altLang="zh-TW" dirty="0">
                <a:ea typeface="ＭＳ Ｐゴシック" panose="020B0600070205080204" pitchFamily="34" charset="-128"/>
              </a:rPr>
              <a:t>S</a:t>
            </a:r>
          </a:p>
        </p:txBody>
      </p:sp>
      <p:pic>
        <p:nvPicPr>
          <p:cNvPr id="10243" name="Content Placeholder 4" descr="int_ser.pdf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21" t="79" r="4112" b="-79"/>
          <a:stretch>
            <a:fillRect/>
          </a:stretch>
        </p:blipFill>
        <p:spPr>
          <a:xfrm>
            <a:off x="1603375" y="896938"/>
            <a:ext cx="8948738" cy="3529012"/>
          </a:xfrm>
        </p:spPr>
      </p:pic>
      <p:sp>
        <p:nvSpPr>
          <p:cNvPr id="1024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742950" indent="-285750" algn="r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marL="1143000" indent="-228600" algn="r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marL="1600200" indent="-228600" algn="r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marL="2057400" indent="-228600" algn="r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altLang="zh-TW" sz="1000">
                <a:latin typeface="Arial" panose="020B0604020202020204" pitchFamily="34" charset="0"/>
              </a:rPr>
              <a:t>(c) 2005-2012 W. J. Dally </a:t>
            </a:r>
          </a:p>
        </p:txBody>
      </p:sp>
      <p:sp>
        <p:nvSpPr>
          <p:cNvPr id="10245" name="TextBox 5"/>
          <p:cNvSpPr txBox="1">
            <a:spLocks noChangeArrowheads="1"/>
          </p:cNvSpPr>
          <p:nvPr/>
        </p:nvSpPr>
        <p:spPr bwMode="auto">
          <a:xfrm>
            <a:off x="2147888" y="4224338"/>
            <a:ext cx="7244291" cy="86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742950" indent="-285750" algn="r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marL="1143000" indent="-228600" algn="r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marL="1600200" indent="-228600" algn="r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marL="2057400" indent="-228600" algn="r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algn="l"/>
            <a:r>
              <a:rPr lang="en-US" altLang="zh-TW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Frame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 signals start of new serial frame (in this case 4 words)</a:t>
            </a:r>
          </a:p>
          <a:p>
            <a:pPr algn="l"/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Flow control can be </a:t>
            </a:r>
            <a:r>
              <a:rPr lang="en-US" altLang="zh-TW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 frame granularity 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or </a:t>
            </a:r>
            <a:r>
              <a:rPr lang="en-US" altLang="zh-TW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word granularity</a:t>
            </a:r>
          </a:p>
        </p:txBody>
      </p:sp>
      <p:sp>
        <p:nvSpPr>
          <p:cNvPr id="2" name="文字方塊 1"/>
          <p:cNvSpPr txBox="1"/>
          <p:nvPr/>
        </p:nvSpPr>
        <p:spPr>
          <a:xfrm>
            <a:off x="2423592" y="384385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傳送開始</a:t>
            </a:r>
          </a:p>
        </p:txBody>
      </p:sp>
      <p:cxnSp>
        <p:nvCxnSpPr>
          <p:cNvPr id="6" name="直線單箭頭接點 5"/>
          <p:cNvCxnSpPr/>
          <p:nvPr/>
        </p:nvCxnSpPr>
        <p:spPr>
          <a:xfrm flipV="1">
            <a:off x="2783632" y="3429000"/>
            <a:ext cx="72008" cy="504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2423592" y="3205424"/>
            <a:ext cx="936104" cy="475604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4871864" y="3138693"/>
            <a:ext cx="936104" cy="475604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7896200" y="3138693"/>
            <a:ext cx="936104" cy="475604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文字方塊 2"/>
          <p:cNvSpPr txBox="1"/>
          <p:nvPr/>
        </p:nvSpPr>
        <p:spPr>
          <a:xfrm>
            <a:off x="1919536" y="5589240"/>
            <a:ext cx="5032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高頻或介面接腳數量有限狀況時，會用這個方法</a:t>
            </a:r>
          </a:p>
        </p:txBody>
      </p:sp>
    </p:spTree>
    <p:extLst>
      <p:ext uri="{BB962C8B-B14F-4D97-AF65-F5344CB8AC3E}">
        <p14:creationId xmlns:p14="http://schemas.microsoft.com/office/powerpoint/2010/main" val="1498672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5" grpId="0"/>
      <p:bldP spid="2" grpId="0"/>
      <p:bldP spid="7" grpId="0" animBg="1"/>
      <p:bldP spid="12" grpId="0" animBg="1"/>
      <p:bldP spid="13" grpId="0" animBg="1"/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ＭＳ Ｐゴシック" panose="020B0600070205080204" pitchFamily="34" charset="-128"/>
              </a:rPr>
              <a:t>Serialization with word granularity FC</a:t>
            </a:r>
          </a:p>
        </p:txBody>
      </p:sp>
      <p:pic>
        <p:nvPicPr>
          <p:cNvPr id="11267" name="Content Placeholder 4" descr="int_mem_ser.pdf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441" r="3358"/>
          <a:stretch>
            <a:fillRect/>
          </a:stretch>
        </p:blipFill>
        <p:spPr>
          <a:xfrm>
            <a:off x="1546225" y="896938"/>
            <a:ext cx="9048750" cy="4449762"/>
          </a:xfrm>
        </p:spPr>
      </p:pic>
      <p:sp>
        <p:nvSpPr>
          <p:cNvPr id="1126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742950" indent="-285750" algn="r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marL="1143000" indent="-228600" algn="r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marL="1600200" indent="-228600" algn="r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marL="2057400" indent="-228600" algn="r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altLang="zh-TW" sz="1000">
                <a:latin typeface="Arial" panose="020B0604020202020204" pitchFamily="34" charset="0"/>
              </a:rPr>
              <a:t>(c) 2005-2012 W. J. Dally </a:t>
            </a:r>
          </a:p>
        </p:txBody>
      </p:sp>
      <p:sp>
        <p:nvSpPr>
          <p:cNvPr id="2" name="文字方塊 1"/>
          <p:cNvSpPr txBox="1"/>
          <p:nvPr/>
        </p:nvSpPr>
        <p:spPr>
          <a:xfrm>
            <a:off x="7536160" y="4941168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不能接收，資料要再延續下去</a:t>
            </a:r>
          </a:p>
        </p:txBody>
      </p:sp>
      <p:cxnSp>
        <p:nvCxnSpPr>
          <p:cNvPr id="4" name="直線單箭頭接點 3"/>
          <p:cNvCxnSpPr/>
          <p:nvPr/>
        </p:nvCxnSpPr>
        <p:spPr>
          <a:xfrm flipV="1">
            <a:off x="7752184" y="3284984"/>
            <a:ext cx="1080120" cy="1152128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8364252" y="2752352"/>
            <a:ext cx="936104" cy="475604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6364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常見介面訊號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Control</a:t>
            </a:r>
          </a:p>
          <a:p>
            <a:pPr lvl="1"/>
            <a:r>
              <a:rPr lang="en-US" altLang="zh-TW" dirty="0"/>
              <a:t>Read/write, sequential, non-sequential</a:t>
            </a:r>
          </a:p>
          <a:p>
            <a:r>
              <a:rPr lang="en-US" altLang="zh-TW" dirty="0"/>
              <a:t>Address</a:t>
            </a:r>
          </a:p>
          <a:p>
            <a:pPr lvl="1"/>
            <a:r>
              <a:rPr lang="zh-TW" altLang="en-US" dirty="0"/>
              <a:t>讀寫位置</a:t>
            </a:r>
            <a:endParaRPr lang="en-US" altLang="zh-TW" dirty="0"/>
          </a:p>
          <a:p>
            <a:pPr lvl="1"/>
            <a:r>
              <a:rPr lang="zh-TW" altLang="en-US" dirty="0"/>
              <a:t>特別是用於</a:t>
            </a:r>
            <a:r>
              <a:rPr lang="en-US" altLang="zh-TW" dirty="0"/>
              <a:t>bus or memory</a:t>
            </a:r>
          </a:p>
          <a:p>
            <a:r>
              <a:rPr lang="en-US" altLang="zh-TW" dirty="0"/>
              <a:t>Data</a:t>
            </a:r>
          </a:p>
          <a:p>
            <a:pPr lvl="1"/>
            <a:r>
              <a:rPr lang="zh-TW" altLang="en-US" dirty="0"/>
              <a:t>有時候會再細分成不同</a:t>
            </a:r>
            <a:r>
              <a:rPr lang="en-US" altLang="zh-TW" dirty="0"/>
              <a:t>field</a:t>
            </a:r>
            <a:r>
              <a:rPr lang="zh-TW" altLang="en-US" dirty="0"/>
              <a:t>，方便使用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36055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投影片編號版面配置區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DE085C24-5403-45EB-92FC-9B6639C5F2CD}" type="slidenum">
              <a:rPr lang="en-US" altLang="zh-TW" sz="1200"/>
              <a:pPr eaLnBrk="1" hangingPunct="1"/>
              <a:t>17</a:t>
            </a:fld>
            <a:endParaRPr lang="en-US" altLang="zh-TW" sz="1200"/>
          </a:p>
        </p:txBody>
      </p:sp>
      <p:sp>
        <p:nvSpPr>
          <p:cNvPr id="3076" name="日期版面配置區 5"/>
          <p:cNvSpPr>
            <a:spLocks noGrp="1"/>
          </p:cNvSpPr>
          <p:nvPr>
            <p:ph type="dt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1200"/>
              <a:t>copyright © 2004</a:t>
            </a:r>
          </a:p>
        </p:txBody>
      </p:sp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An Example AMBA System</a:t>
            </a:r>
          </a:p>
        </p:txBody>
      </p:sp>
      <p:graphicFrame>
        <p:nvGraphicFramePr>
          <p:cNvPr id="3074" name="Object 3"/>
          <p:cNvGraphicFramePr>
            <a:graphicFrameLocks noGrp="1" noChangeAspect="1"/>
          </p:cNvGraphicFramePr>
          <p:nvPr>
            <p:ph type="body" idx="1"/>
          </p:nvPr>
        </p:nvGraphicFramePr>
        <p:xfrm>
          <a:off x="2057400" y="1514475"/>
          <a:ext cx="8458200" cy="466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點陣圖影像" r:id="rId3" imgW="6035563" imgH="3330229" progId="Paint.Picture">
                  <p:embed/>
                </p:oleObj>
              </mc:Choice>
              <mc:Fallback>
                <p:oleObj name="點陣圖影像" r:id="rId3" imgW="6035563" imgH="3330229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1514475"/>
                        <a:ext cx="8458200" cy="4667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02620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投影片編號版面配置區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5833ED7F-CA20-45DE-B144-20AD761FCEF9}" type="slidenum">
              <a:rPr lang="en-US" altLang="zh-TW" sz="1200"/>
              <a:pPr eaLnBrk="1" hangingPunct="1"/>
              <a:t>18</a:t>
            </a:fld>
            <a:endParaRPr lang="en-US" altLang="zh-TW" sz="1200"/>
          </a:p>
        </p:txBody>
      </p:sp>
      <p:sp>
        <p:nvSpPr>
          <p:cNvPr id="4100" name="日期版面配置區 5"/>
          <p:cNvSpPr>
            <a:spLocks noGrp="1"/>
          </p:cNvSpPr>
          <p:nvPr>
            <p:ph type="dt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1200"/>
              <a:t>copyright © 2004</a:t>
            </a:r>
          </a:p>
        </p:txBody>
      </p:sp>
      <p:sp>
        <p:nvSpPr>
          <p:cNvPr id="41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AHB Interconnect</a:t>
            </a:r>
          </a:p>
        </p:txBody>
      </p:sp>
      <p:graphicFrame>
        <p:nvGraphicFramePr>
          <p:cNvPr id="4098" name="Object 3"/>
          <p:cNvGraphicFramePr>
            <a:graphicFrameLocks noGrp="1" noChangeAspect="1"/>
          </p:cNvGraphicFramePr>
          <p:nvPr>
            <p:ph type="body" idx="1"/>
          </p:nvPr>
        </p:nvGraphicFramePr>
        <p:xfrm>
          <a:off x="1752600" y="1066801"/>
          <a:ext cx="5715000" cy="550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點陣圖影像" r:id="rId3" imgW="4336156" imgH="4175238" progId="Paint.Picture">
                  <p:embed/>
                </p:oleObj>
              </mc:Choice>
              <mc:Fallback>
                <p:oleObj name="點陣圖影像" r:id="rId3" imgW="4336156" imgH="4175238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1066801"/>
                        <a:ext cx="5715000" cy="5502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2" name="Text Box 4"/>
          <p:cNvSpPr txBox="1">
            <a:spLocks noChangeArrowheads="1"/>
          </p:cNvSpPr>
          <p:nvPr/>
        </p:nvSpPr>
        <p:spPr bwMode="auto">
          <a:xfrm>
            <a:off x="7772400" y="1600200"/>
            <a:ext cx="2786340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400">
                <a:latin typeface="Arial" panose="020B0604020202020204" pitchFamily="34" charset="0"/>
              </a:rPr>
              <a:t>Basic components:</a:t>
            </a:r>
          </a:p>
          <a:p>
            <a:pPr eaLnBrk="1" hangingPunct="1">
              <a:buFontTx/>
              <a:buChar char="•"/>
            </a:pPr>
            <a:r>
              <a:rPr lang="en-US" altLang="zh-TW" sz="2400">
                <a:latin typeface="Arial" panose="020B0604020202020204" pitchFamily="34" charset="0"/>
              </a:rPr>
              <a:t>Master</a:t>
            </a:r>
          </a:p>
          <a:p>
            <a:pPr eaLnBrk="1" hangingPunct="1">
              <a:buFontTx/>
              <a:buChar char="•"/>
            </a:pPr>
            <a:r>
              <a:rPr lang="en-US" altLang="zh-TW" sz="2400">
                <a:latin typeface="Arial" panose="020B0604020202020204" pitchFamily="34" charset="0"/>
              </a:rPr>
              <a:t>Slave</a:t>
            </a:r>
          </a:p>
          <a:p>
            <a:pPr eaLnBrk="1" hangingPunct="1">
              <a:buFontTx/>
              <a:buChar char="•"/>
            </a:pPr>
            <a:r>
              <a:rPr lang="en-US" altLang="zh-TW" sz="2400">
                <a:latin typeface="Arial" panose="020B0604020202020204" pitchFamily="34" charset="0"/>
              </a:rPr>
              <a:t>Arbiter</a:t>
            </a:r>
          </a:p>
          <a:p>
            <a:pPr eaLnBrk="1" hangingPunct="1">
              <a:buFontTx/>
              <a:buChar char="•"/>
            </a:pPr>
            <a:r>
              <a:rPr lang="en-US" altLang="zh-TW" sz="2400">
                <a:latin typeface="Arial" panose="020B0604020202020204" pitchFamily="34" charset="0"/>
              </a:rPr>
              <a:t>Decoder</a:t>
            </a:r>
          </a:p>
          <a:p>
            <a:pPr eaLnBrk="1" hangingPunct="1">
              <a:buFontTx/>
              <a:buChar char="•"/>
            </a:pPr>
            <a:r>
              <a:rPr lang="en-US" altLang="zh-TW" sz="2400">
                <a:latin typeface="Arial" panose="020B0604020202020204" pitchFamily="34" charset="0"/>
              </a:rPr>
              <a:t>Mux</a:t>
            </a:r>
          </a:p>
        </p:txBody>
      </p:sp>
    </p:spTree>
    <p:extLst>
      <p:ext uri="{BB962C8B-B14F-4D97-AF65-F5344CB8AC3E}">
        <p14:creationId xmlns:p14="http://schemas.microsoft.com/office/powerpoint/2010/main" val="787225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投影片編號版面配置區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7B39B255-99B4-49F6-B3ED-DB7644946820}" type="slidenum">
              <a:rPr lang="en-US" altLang="zh-TW" sz="1200"/>
              <a:pPr eaLnBrk="1" hangingPunct="1"/>
              <a:t>19</a:t>
            </a:fld>
            <a:endParaRPr lang="en-US" altLang="zh-TW" sz="1200"/>
          </a:p>
        </p:txBody>
      </p:sp>
      <p:sp>
        <p:nvSpPr>
          <p:cNvPr id="5124" name="日期版面配置區 5"/>
          <p:cNvSpPr>
            <a:spLocks noGrp="1"/>
          </p:cNvSpPr>
          <p:nvPr>
            <p:ph type="dt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1200"/>
              <a:t>copyright © 2004</a:t>
            </a:r>
          </a:p>
        </p:txBody>
      </p:sp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AHB Simple Transfer</a:t>
            </a:r>
          </a:p>
        </p:txBody>
      </p:sp>
      <p:graphicFrame>
        <p:nvGraphicFramePr>
          <p:cNvPr id="5122" name="Object 3"/>
          <p:cNvGraphicFramePr>
            <a:graphicFrameLocks noGrp="1" noChangeAspect="1"/>
          </p:cNvGraphicFramePr>
          <p:nvPr>
            <p:ph type="body" idx="1"/>
          </p:nvPr>
        </p:nvGraphicFramePr>
        <p:xfrm>
          <a:off x="1676401" y="1219201"/>
          <a:ext cx="5072063" cy="3827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點陣圖影像" r:id="rId3" imgW="5585944" imgH="4214225" progId="Paint.Picture">
                  <p:embed/>
                </p:oleObj>
              </mc:Choice>
              <mc:Fallback>
                <p:oleObj name="點陣圖影像" r:id="rId3" imgW="5585944" imgH="4214225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1" y="1219201"/>
                        <a:ext cx="5072063" cy="38274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6" name="Rectangle 4"/>
          <p:cNvSpPr>
            <a:spLocks noChangeArrowheads="1"/>
          </p:cNvSpPr>
          <p:nvPr/>
        </p:nvSpPr>
        <p:spPr bwMode="auto">
          <a:xfrm>
            <a:off x="2743200" y="5181600"/>
            <a:ext cx="762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5127" name="Rectangle 5"/>
          <p:cNvSpPr>
            <a:spLocks noChangeArrowheads="1"/>
          </p:cNvSpPr>
          <p:nvPr/>
        </p:nvSpPr>
        <p:spPr bwMode="auto">
          <a:xfrm>
            <a:off x="3505200" y="5638800"/>
            <a:ext cx="762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5128" name="Rectangle 6"/>
          <p:cNvSpPr>
            <a:spLocks noChangeArrowheads="1"/>
          </p:cNvSpPr>
          <p:nvPr/>
        </p:nvSpPr>
        <p:spPr bwMode="auto">
          <a:xfrm>
            <a:off x="3505200" y="5181600"/>
            <a:ext cx="762000" cy="4572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5129" name="Rectangle 7"/>
          <p:cNvSpPr>
            <a:spLocks noChangeArrowheads="1"/>
          </p:cNvSpPr>
          <p:nvPr/>
        </p:nvSpPr>
        <p:spPr bwMode="auto">
          <a:xfrm>
            <a:off x="4267200" y="5638800"/>
            <a:ext cx="762000" cy="4572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5130" name="Rectangle 8"/>
          <p:cNvSpPr>
            <a:spLocks noChangeArrowheads="1"/>
          </p:cNvSpPr>
          <p:nvPr/>
        </p:nvSpPr>
        <p:spPr bwMode="auto">
          <a:xfrm>
            <a:off x="4267200" y="5181600"/>
            <a:ext cx="762000" cy="457200"/>
          </a:xfrm>
          <a:prstGeom prst="rect">
            <a:avLst/>
          </a:prstGeom>
          <a:solidFill>
            <a:srgbClr val="33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5131" name="Rectangle 9"/>
          <p:cNvSpPr>
            <a:spLocks noChangeArrowheads="1"/>
          </p:cNvSpPr>
          <p:nvPr/>
        </p:nvSpPr>
        <p:spPr bwMode="auto">
          <a:xfrm>
            <a:off x="5029200" y="5638800"/>
            <a:ext cx="762000" cy="457200"/>
          </a:xfrm>
          <a:prstGeom prst="rect">
            <a:avLst/>
          </a:prstGeom>
          <a:solidFill>
            <a:srgbClr val="33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5132" name="Rectangle 10"/>
          <p:cNvSpPr>
            <a:spLocks noChangeArrowheads="1"/>
          </p:cNvSpPr>
          <p:nvPr/>
        </p:nvSpPr>
        <p:spPr bwMode="auto">
          <a:xfrm>
            <a:off x="5029200" y="5181600"/>
            <a:ext cx="762000" cy="4572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5133" name="Rectangle 11"/>
          <p:cNvSpPr>
            <a:spLocks noChangeArrowheads="1"/>
          </p:cNvSpPr>
          <p:nvPr/>
        </p:nvSpPr>
        <p:spPr bwMode="auto">
          <a:xfrm>
            <a:off x="5791200" y="5638800"/>
            <a:ext cx="762000" cy="4572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5134" name="Text Box 12"/>
          <p:cNvSpPr txBox="1">
            <a:spLocks noChangeArrowheads="1"/>
          </p:cNvSpPr>
          <p:nvPr/>
        </p:nvSpPr>
        <p:spPr bwMode="auto">
          <a:xfrm>
            <a:off x="1752600" y="5181600"/>
            <a:ext cx="9144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1400" b="1">
                <a:latin typeface="Arial" panose="020B0604020202020204" pitchFamily="34" charset="0"/>
              </a:rPr>
              <a:t>Address control</a:t>
            </a:r>
          </a:p>
        </p:txBody>
      </p:sp>
      <p:sp>
        <p:nvSpPr>
          <p:cNvPr id="5135" name="Text Box 13"/>
          <p:cNvSpPr txBox="1">
            <a:spLocks noChangeArrowheads="1"/>
          </p:cNvSpPr>
          <p:nvPr/>
        </p:nvSpPr>
        <p:spPr bwMode="auto">
          <a:xfrm>
            <a:off x="1905001" y="5867400"/>
            <a:ext cx="5683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1400" b="1">
                <a:latin typeface="Arial" panose="020B0604020202020204" pitchFamily="34" charset="0"/>
              </a:rPr>
              <a:t>Data</a:t>
            </a:r>
          </a:p>
        </p:txBody>
      </p:sp>
      <p:sp>
        <p:nvSpPr>
          <p:cNvPr id="5136" name="Text Box 14"/>
          <p:cNvSpPr txBox="1">
            <a:spLocks noChangeArrowheads="1"/>
          </p:cNvSpPr>
          <p:nvPr/>
        </p:nvSpPr>
        <p:spPr bwMode="auto">
          <a:xfrm>
            <a:off x="2971800" y="5257801"/>
            <a:ext cx="349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1800" b="1">
                <a:latin typeface="Arial" panose="020B0604020202020204" pitchFamily="34" charset="0"/>
              </a:rPr>
              <a:t>A</a:t>
            </a:r>
          </a:p>
        </p:txBody>
      </p:sp>
      <p:sp>
        <p:nvSpPr>
          <p:cNvPr id="5137" name="Text Box 15"/>
          <p:cNvSpPr txBox="1">
            <a:spLocks noChangeArrowheads="1"/>
          </p:cNvSpPr>
          <p:nvPr/>
        </p:nvSpPr>
        <p:spPr bwMode="auto">
          <a:xfrm>
            <a:off x="3657600" y="5715001"/>
            <a:ext cx="349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1800" b="1">
                <a:latin typeface="Arial" panose="020B0604020202020204" pitchFamily="34" charset="0"/>
              </a:rPr>
              <a:t>A</a:t>
            </a:r>
          </a:p>
        </p:txBody>
      </p:sp>
      <p:sp>
        <p:nvSpPr>
          <p:cNvPr id="5138" name="Text Box 16"/>
          <p:cNvSpPr txBox="1">
            <a:spLocks noChangeArrowheads="1"/>
          </p:cNvSpPr>
          <p:nvPr/>
        </p:nvSpPr>
        <p:spPr bwMode="auto">
          <a:xfrm>
            <a:off x="3657600" y="5257801"/>
            <a:ext cx="349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1800" b="1">
                <a:latin typeface="Arial" panose="020B0604020202020204" pitchFamily="34" charset="0"/>
              </a:rPr>
              <a:t>B</a:t>
            </a:r>
          </a:p>
        </p:txBody>
      </p:sp>
      <p:sp>
        <p:nvSpPr>
          <p:cNvPr id="5139" name="Text Box 17"/>
          <p:cNvSpPr txBox="1">
            <a:spLocks noChangeArrowheads="1"/>
          </p:cNvSpPr>
          <p:nvPr/>
        </p:nvSpPr>
        <p:spPr bwMode="auto">
          <a:xfrm>
            <a:off x="4419600" y="5715001"/>
            <a:ext cx="349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1800" b="1">
                <a:latin typeface="Arial" panose="020B0604020202020204" pitchFamily="34" charset="0"/>
              </a:rPr>
              <a:t>B</a:t>
            </a:r>
          </a:p>
        </p:txBody>
      </p:sp>
      <p:sp>
        <p:nvSpPr>
          <p:cNvPr id="5140" name="Text Box 18"/>
          <p:cNvSpPr txBox="1">
            <a:spLocks noChangeArrowheads="1"/>
          </p:cNvSpPr>
          <p:nvPr/>
        </p:nvSpPr>
        <p:spPr bwMode="auto">
          <a:xfrm>
            <a:off x="4419600" y="5257801"/>
            <a:ext cx="349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1800" b="1">
                <a:latin typeface="Arial" panose="020B0604020202020204" pitchFamily="34" charset="0"/>
              </a:rPr>
              <a:t>C</a:t>
            </a:r>
          </a:p>
        </p:txBody>
      </p:sp>
      <p:sp>
        <p:nvSpPr>
          <p:cNvPr id="5141" name="Text Box 19"/>
          <p:cNvSpPr txBox="1">
            <a:spLocks noChangeArrowheads="1"/>
          </p:cNvSpPr>
          <p:nvPr/>
        </p:nvSpPr>
        <p:spPr bwMode="auto">
          <a:xfrm>
            <a:off x="5181600" y="5715001"/>
            <a:ext cx="349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1800" b="1">
                <a:latin typeface="Arial" panose="020B0604020202020204" pitchFamily="34" charset="0"/>
              </a:rPr>
              <a:t>C</a:t>
            </a:r>
          </a:p>
        </p:txBody>
      </p:sp>
      <p:sp>
        <p:nvSpPr>
          <p:cNvPr id="5142" name="Text Box 20"/>
          <p:cNvSpPr txBox="1">
            <a:spLocks noChangeArrowheads="1"/>
          </p:cNvSpPr>
          <p:nvPr/>
        </p:nvSpPr>
        <p:spPr bwMode="auto">
          <a:xfrm>
            <a:off x="5181600" y="5257801"/>
            <a:ext cx="349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1800" b="1">
                <a:latin typeface="Arial" panose="020B0604020202020204" pitchFamily="34" charset="0"/>
              </a:rPr>
              <a:t>D</a:t>
            </a:r>
          </a:p>
        </p:txBody>
      </p:sp>
      <p:sp>
        <p:nvSpPr>
          <p:cNvPr id="5143" name="Text Box 21"/>
          <p:cNvSpPr txBox="1">
            <a:spLocks noChangeArrowheads="1"/>
          </p:cNvSpPr>
          <p:nvPr/>
        </p:nvSpPr>
        <p:spPr bwMode="auto">
          <a:xfrm>
            <a:off x="5943600" y="5715001"/>
            <a:ext cx="349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1800" b="1">
                <a:latin typeface="Arial" panose="020B0604020202020204" pitchFamily="34" charset="0"/>
              </a:rPr>
              <a:t>D</a:t>
            </a:r>
          </a:p>
        </p:txBody>
      </p:sp>
      <p:sp>
        <p:nvSpPr>
          <p:cNvPr id="5144" name="Text Box 22"/>
          <p:cNvSpPr txBox="1">
            <a:spLocks noChangeArrowheads="1"/>
          </p:cNvSpPr>
          <p:nvPr/>
        </p:nvSpPr>
        <p:spPr bwMode="auto">
          <a:xfrm>
            <a:off x="6477000" y="3352801"/>
            <a:ext cx="4572000" cy="146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1800">
                <a:latin typeface="Arial" panose="020B0604020202020204" pitchFamily="34" charset="0"/>
              </a:rPr>
              <a:t>Two phases to complete an access as the </a:t>
            </a:r>
            <a:r>
              <a:rPr lang="en-US" altLang="zh-TW" sz="1800">
                <a:solidFill>
                  <a:srgbClr val="CC3300"/>
                </a:solidFill>
                <a:latin typeface="Arial" panose="020B0604020202020204" pitchFamily="34" charset="0"/>
              </a:rPr>
              <a:t>pipeline</a:t>
            </a:r>
            <a:endParaRPr lang="en-US" altLang="zh-TW" sz="1800" b="1">
              <a:solidFill>
                <a:schemeClr val="accent2"/>
              </a:solidFill>
              <a:latin typeface="Arial" panose="020B0604020202020204" pitchFamily="34" charset="0"/>
            </a:endParaRPr>
          </a:p>
          <a:p>
            <a:pPr eaLnBrk="1" hangingPunct="1"/>
            <a:r>
              <a:rPr lang="en-US" altLang="zh-TW" sz="1800" b="1">
                <a:solidFill>
                  <a:schemeClr val="accent2"/>
                </a:solidFill>
                <a:latin typeface="Arial" panose="020B0604020202020204" pitchFamily="34" charset="0"/>
              </a:rPr>
              <a:t>Address phase</a:t>
            </a:r>
            <a:r>
              <a:rPr lang="en-US" altLang="zh-TW" sz="1800" b="1">
                <a:latin typeface="Arial" panose="020B0604020202020204" pitchFamily="34" charset="0"/>
              </a:rPr>
              <a:t>:</a:t>
            </a:r>
            <a:r>
              <a:rPr lang="en-US" altLang="zh-TW" sz="1800">
                <a:latin typeface="Arial" panose="020B0604020202020204" pitchFamily="34" charset="0"/>
              </a:rPr>
              <a:t> lasts only a single cycle</a:t>
            </a:r>
            <a:endParaRPr lang="en-US" altLang="zh-TW" sz="1800" b="1">
              <a:solidFill>
                <a:srgbClr val="CC3300"/>
              </a:solidFill>
              <a:latin typeface="Arial" panose="020B0604020202020204" pitchFamily="34" charset="0"/>
            </a:endParaRPr>
          </a:p>
          <a:p>
            <a:pPr eaLnBrk="1" hangingPunct="1"/>
            <a:r>
              <a:rPr lang="en-US" altLang="zh-TW" sz="1800" b="1">
                <a:solidFill>
                  <a:srgbClr val="CC3300"/>
                </a:solidFill>
                <a:latin typeface="Arial" panose="020B0604020202020204" pitchFamily="34" charset="0"/>
              </a:rPr>
              <a:t>Data phase:</a:t>
            </a:r>
            <a:r>
              <a:rPr lang="en-US" altLang="zh-TW" sz="1800">
                <a:latin typeface="Arial" panose="020B0604020202020204" pitchFamily="34" charset="0"/>
              </a:rPr>
              <a:t> can be stretched for several cycles by slave</a:t>
            </a:r>
          </a:p>
        </p:txBody>
      </p:sp>
      <p:sp>
        <p:nvSpPr>
          <p:cNvPr id="5145" name="Rectangle 23"/>
          <p:cNvSpPr>
            <a:spLocks noChangeArrowheads="1"/>
          </p:cNvSpPr>
          <p:nvPr/>
        </p:nvSpPr>
        <p:spPr bwMode="auto">
          <a:xfrm>
            <a:off x="3200400" y="2133600"/>
            <a:ext cx="1295400" cy="1066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5146" name="Rectangle 24"/>
          <p:cNvSpPr>
            <a:spLocks noChangeArrowheads="1"/>
          </p:cNvSpPr>
          <p:nvPr/>
        </p:nvSpPr>
        <p:spPr bwMode="auto">
          <a:xfrm>
            <a:off x="4495800" y="3276600"/>
            <a:ext cx="1371600" cy="16002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5147" name="Rectangle 25"/>
          <p:cNvSpPr>
            <a:spLocks noChangeArrowheads="1"/>
          </p:cNvSpPr>
          <p:nvPr/>
        </p:nvSpPr>
        <p:spPr bwMode="auto">
          <a:xfrm>
            <a:off x="6324600" y="1295400"/>
            <a:ext cx="4724400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altLang="zh-TW" sz="1800" b="1">
                <a:latin typeface="Arial Black" panose="020B0A04020102020204" pitchFamily="34" charset="0"/>
                <a:ea typeface="標楷體" panose="03000509000000000000" pitchFamily="65" charset="-120"/>
              </a:rPr>
              <a:t>HCLK</a:t>
            </a:r>
            <a:r>
              <a:rPr lang="en-US" altLang="zh-TW" sz="1800">
                <a:latin typeface="Arial Black" panose="020B0A04020102020204" pitchFamily="34" charset="0"/>
                <a:ea typeface="標楷體" panose="03000509000000000000" pitchFamily="65" charset="-120"/>
              </a:rPr>
              <a:t>:</a:t>
            </a:r>
            <a:r>
              <a:rPr lang="en-US" altLang="zh-TW" sz="1800">
                <a:latin typeface="Arial" panose="020B0604020202020204" pitchFamily="34" charset="0"/>
                <a:ea typeface="標楷體" panose="03000509000000000000" pitchFamily="65" charset="-120"/>
              </a:rPr>
              <a:t> Reference for all AHB activity</a:t>
            </a:r>
            <a:endParaRPr lang="en-US" altLang="zh-TW" sz="1800">
              <a:latin typeface="Arial Black" panose="020B0A04020102020204" pitchFamily="34" charset="0"/>
              <a:ea typeface="標楷體" panose="03000509000000000000" pitchFamily="65" charset="-120"/>
            </a:endParaRPr>
          </a:p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altLang="zh-TW" sz="1800" b="1">
                <a:solidFill>
                  <a:srgbClr val="000099"/>
                </a:solidFill>
                <a:latin typeface="Arial Black" panose="020B0A04020102020204" pitchFamily="34" charset="0"/>
                <a:ea typeface="標楷體" panose="03000509000000000000" pitchFamily="65" charset="-120"/>
              </a:rPr>
              <a:t>HADDR</a:t>
            </a:r>
            <a:r>
              <a:rPr lang="en-US" altLang="zh-TW" sz="1800">
                <a:solidFill>
                  <a:srgbClr val="000099"/>
                </a:solidFill>
                <a:latin typeface="Arial Black" panose="020B0A04020102020204" pitchFamily="34" charset="0"/>
                <a:ea typeface="標楷體" panose="03000509000000000000" pitchFamily="65" charset="-120"/>
              </a:rPr>
              <a:t>:</a:t>
            </a:r>
            <a:r>
              <a:rPr lang="en-US" altLang="zh-TW" sz="1800">
                <a:latin typeface="Arial" panose="020B0604020202020204" pitchFamily="34" charset="0"/>
                <a:ea typeface="標楷體" panose="03000509000000000000" pitchFamily="65" charset="-120"/>
              </a:rPr>
              <a:t> 32 bit Address Bus</a:t>
            </a:r>
            <a:endParaRPr lang="en-US" altLang="zh-TW" sz="1800">
              <a:solidFill>
                <a:srgbClr val="000099"/>
              </a:solidFill>
              <a:latin typeface="Arial Black" panose="020B0A04020102020204" pitchFamily="34" charset="0"/>
              <a:ea typeface="標楷體" panose="03000509000000000000" pitchFamily="65" charset="-120"/>
            </a:endParaRPr>
          </a:p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altLang="zh-TW" sz="1800" b="1">
                <a:solidFill>
                  <a:srgbClr val="000099"/>
                </a:solidFill>
                <a:latin typeface="Arial Black" panose="020B0A04020102020204" pitchFamily="34" charset="0"/>
                <a:ea typeface="標楷體" panose="03000509000000000000" pitchFamily="65" charset="-120"/>
              </a:rPr>
              <a:t>HWRITE</a:t>
            </a:r>
            <a:r>
              <a:rPr lang="en-US" altLang="zh-TW" sz="1800">
                <a:solidFill>
                  <a:srgbClr val="000099"/>
                </a:solidFill>
                <a:latin typeface="Arial Black" panose="020B0A04020102020204" pitchFamily="34" charset="0"/>
                <a:ea typeface="標楷體" panose="03000509000000000000" pitchFamily="65" charset="-120"/>
              </a:rPr>
              <a:t>:</a:t>
            </a:r>
            <a:r>
              <a:rPr lang="en-US" altLang="zh-TW" sz="1800">
                <a:latin typeface="Arial" panose="020B0604020202020204" pitchFamily="34" charset="0"/>
                <a:ea typeface="標楷體" panose="03000509000000000000" pitchFamily="65" charset="-120"/>
              </a:rPr>
              <a:t> Read/Write cycle</a:t>
            </a:r>
            <a:endParaRPr lang="en-US" altLang="zh-TW" sz="1800">
              <a:solidFill>
                <a:srgbClr val="000099"/>
              </a:solidFill>
              <a:latin typeface="Arial Black" panose="020B0A04020102020204" pitchFamily="34" charset="0"/>
              <a:ea typeface="標楷體" panose="03000509000000000000" pitchFamily="65" charset="-120"/>
            </a:endParaRPr>
          </a:p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altLang="zh-TW" sz="1800" b="1">
                <a:solidFill>
                  <a:srgbClr val="000099"/>
                </a:solidFill>
                <a:latin typeface="Arial Black" panose="020B0A04020102020204" pitchFamily="34" charset="0"/>
                <a:ea typeface="標楷體" panose="03000509000000000000" pitchFamily="65" charset="-120"/>
              </a:rPr>
              <a:t>HWDATA</a:t>
            </a:r>
            <a:r>
              <a:rPr lang="en-US" altLang="zh-TW" sz="1800">
                <a:solidFill>
                  <a:srgbClr val="000099"/>
                </a:solidFill>
                <a:latin typeface="Arial Black" panose="020B0A04020102020204" pitchFamily="34" charset="0"/>
                <a:ea typeface="標楷體" panose="03000509000000000000" pitchFamily="65" charset="-120"/>
              </a:rPr>
              <a:t>:</a:t>
            </a:r>
            <a:r>
              <a:rPr lang="en-US" altLang="zh-TW" sz="1800">
                <a:latin typeface="Arial" panose="020B0604020202020204" pitchFamily="34" charset="0"/>
                <a:ea typeface="標楷體" panose="03000509000000000000" pitchFamily="65" charset="-120"/>
              </a:rPr>
              <a:t> Write Data Bus</a:t>
            </a:r>
            <a:endParaRPr lang="en-US" altLang="zh-TW" sz="1800">
              <a:solidFill>
                <a:srgbClr val="CC3300"/>
              </a:solidFill>
              <a:latin typeface="Arial Black" panose="020B0A04020102020204" pitchFamily="34" charset="0"/>
              <a:ea typeface="標楷體" panose="03000509000000000000" pitchFamily="65" charset="-120"/>
            </a:endParaRPr>
          </a:p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altLang="zh-TW" sz="1800" b="1">
                <a:solidFill>
                  <a:srgbClr val="CC3300"/>
                </a:solidFill>
                <a:latin typeface="Arial Black" panose="020B0A04020102020204" pitchFamily="34" charset="0"/>
                <a:ea typeface="標楷體" panose="03000509000000000000" pitchFamily="65" charset="-120"/>
              </a:rPr>
              <a:t>HREADY</a:t>
            </a:r>
            <a:r>
              <a:rPr lang="en-US" altLang="zh-TW" sz="1800">
                <a:solidFill>
                  <a:srgbClr val="CC3300"/>
                </a:solidFill>
                <a:latin typeface="Arial Black" panose="020B0A04020102020204" pitchFamily="34" charset="0"/>
                <a:ea typeface="標楷體" panose="03000509000000000000" pitchFamily="65" charset="-120"/>
              </a:rPr>
              <a:t>:</a:t>
            </a:r>
            <a:r>
              <a:rPr lang="en-US" altLang="zh-TW" sz="1800">
                <a:latin typeface="Arial" panose="020B0604020202020204" pitchFamily="34" charset="0"/>
                <a:ea typeface="標楷體" panose="03000509000000000000" pitchFamily="65" charset="-120"/>
              </a:rPr>
              <a:t> Transfer complete response</a:t>
            </a:r>
          </a:p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altLang="zh-TW" sz="1800" b="1">
                <a:solidFill>
                  <a:srgbClr val="CC3300"/>
                </a:solidFill>
                <a:latin typeface="Arial Black" panose="020B0A04020102020204" pitchFamily="34" charset="0"/>
                <a:ea typeface="標楷體" panose="03000509000000000000" pitchFamily="65" charset="-120"/>
              </a:rPr>
              <a:t>HRDATA</a:t>
            </a:r>
            <a:r>
              <a:rPr lang="en-US" altLang="zh-TW" sz="1800">
                <a:solidFill>
                  <a:srgbClr val="CC3300"/>
                </a:solidFill>
                <a:latin typeface="Arial Black" panose="020B0A04020102020204" pitchFamily="34" charset="0"/>
                <a:ea typeface="標楷體" panose="03000509000000000000" pitchFamily="65" charset="-120"/>
              </a:rPr>
              <a:t>:</a:t>
            </a:r>
            <a:r>
              <a:rPr lang="en-US" altLang="zh-TW" sz="1800">
                <a:latin typeface="Arial" panose="020B0604020202020204" pitchFamily="34" charset="0"/>
                <a:ea typeface="標楷體" panose="03000509000000000000" pitchFamily="65" charset="-120"/>
              </a:rPr>
              <a:t> Read Data Bus</a:t>
            </a:r>
          </a:p>
        </p:txBody>
      </p:sp>
      <p:sp>
        <p:nvSpPr>
          <p:cNvPr id="28" name="矩形 27"/>
          <p:cNvSpPr/>
          <p:nvPr/>
        </p:nvSpPr>
        <p:spPr>
          <a:xfrm flipV="1">
            <a:off x="3266970" y="1111634"/>
            <a:ext cx="1000230" cy="363155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矩形 28"/>
          <p:cNvSpPr/>
          <p:nvPr/>
        </p:nvSpPr>
        <p:spPr>
          <a:xfrm flipV="1">
            <a:off x="4530620" y="1065866"/>
            <a:ext cx="1000230" cy="363155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0552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45" grpId="0" animBg="1"/>
      <p:bldP spid="5146" grpId="0" animBg="1"/>
      <p:bldP spid="28" grpId="0" animBg="1"/>
      <p:bldP spid="2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Outline [Dally. Ch. 22. 24. 25]</a:t>
            </a:r>
            <a:endParaRPr lang="zh-TW" altLang="en-US" dirty="0"/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Interface Timing: sequencing the transfer of data</a:t>
            </a:r>
          </a:p>
          <a:p>
            <a:pPr lvl="1"/>
            <a:r>
              <a:rPr lang="zh-TW" altLang="en-US" dirty="0"/>
              <a:t>安排資料怎麼傳</a:t>
            </a:r>
            <a:endParaRPr lang="en-US" altLang="zh-TW" dirty="0"/>
          </a:p>
          <a:p>
            <a:pPr lvl="1"/>
            <a:r>
              <a:rPr lang="zh-TW" altLang="en-US" dirty="0"/>
              <a:t>從簡單到複雜的方式</a:t>
            </a:r>
            <a:endParaRPr lang="en-US" altLang="zh-TW" dirty="0"/>
          </a:p>
          <a:p>
            <a:r>
              <a:rPr lang="en-US" altLang="zh-TW" dirty="0"/>
              <a:t>Interconnect</a:t>
            </a:r>
          </a:p>
          <a:p>
            <a:pPr lvl="1"/>
            <a:r>
              <a:rPr lang="zh-TW" altLang="en-US" dirty="0"/>
              <a:t>實體電路的樣子</a:t>
            </a:r>
            <a:endParaRPr lang="en-US" altLang="zh-TW" dirty="0"/>
          </a:p>
          <a:p>
            <a:pPr lvl="1"/>
            <a:r>
              <a:rPr lang="zh-TW" altLang="en-US" dirty="0"/>
              <a:t>從簡單到複雜的方式</a:t>
            </a:r>
            <a:endParaRPr lang="en-US" altLang="zh-TW" dirty="0"/>
          </a:p>
          <a:p>
            <a:r>
              <a:rPr lang="en-US" altLang="zh-TW" dirty="0"/>
              <a:t>Memory</a:t>
            </a:r>
          </a:p>
          <a:p>
            <a:pPr lvl="1"/>
            <a:r>
              <a:rPr lang="zh-TW" altLang="en-US" dirty="0"/>
              <a:t>先存起來，慢慢再用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42062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投影片編號版面配置區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FD479C71-1BCB-45D6-A5E8-B9C5868C14D6}" type="slidenum">
              <a:rPr lang="en-US" altLang="zh-TW" sz="1200"/>
              <a:pPr eaLnBrk="1" hangingPunct="1"/>
              <a:t>20</a:t>
            </a:fld>
            <a:endParaRPr lang="en-US" altLang="zh-TW" sz="1200"/>
          </a:p>
        </p:txBody>
      </p:sp>
      <p:sp>
        <p:nvSpPr>
          <p:cNvPr id="6148" name="日期版面配置區 5"/>
          <p:cNvSpPr>
            <a:spLocks noGrp="1"/>
          </p:cNvSpPr>
          <p:nvPr>
            <p:ph type="dt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1200"/>
              <a:t>copyright © 2004</a:t>
            </a:r>
          </a:p>
        </p:txBody>
      </p:sp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AHB Transfer with Wait States</a:t>
            </a:r>
          </a:p>
        </p:txBody>
      </p:sp>
      <p:graphicFrame>
        <p:nvGraphicFramePr>
          <p:cNvPr id="6146" name="Object 3"/>
          <p:cNvGraphicFramePr>
            <a:graphicFrameLocks noGrp="1" noChangeAspect="1"/>
          </p:cNvGraphicFramePr>
          <p:nvPr>
            <p:ph type="body" idx="1"/>
          </p:nvPr>
        </p:nvGraphicFramePr>
        <p:xfrm>
          <a:off x="1905000" y="1066801"/>
          <a:ext cx="6858000" cy="3871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點陣圖影像" r:id="rId3" imgW="6439458" imgH="3635055" progId="Paint.Picture">
                  <p:embed/>
                </p:oleObj>
              </mc:Choice>
              <mc:Fallback>
                <p:oleObj name="點陣圖影像" r:id="rId3" imgW="6439458" imgH="3635055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1066801"/>
                        <a:ext cx="6858000" cy="3871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0" name="Oval 4"/>
          <p:cNvSpPr>
            <a:spLocks noChangeArrowheads="1"/>
          </p:cNvSpPr>
          <p:nvPr/>
        </p:nvSpPr>
        <p:spPr bwMode="auto">
          <a:xfrm>
            <a:off x="5486400" y="3733800"/>
            <a:ext cx="381000" cy="5334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6151" name="Oval 5"/>
          <p:cNvSpPr>
            <a:spLocks noChangeArrowheads="1"/>
          </p:cNvSpPr>
          <p:nvPr/>
        </p:nvSpPr>
        <p:spPr bwMode="auto">
          <a:xfrm>
            <a:off x="6629400" y="3733800"/>
            <a:ext cx="381000" cy="5334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6152" name="Text Box 6"/>
          <p:cNvSpPr txBox="1">
            <a:spLocks noChangeArrowheads="1"/>
          </p:cNvSpPr>
          <p:nvPr/>
        </p:nvSpPr>
        <p:spPr bwMode="auto">
          <a:xfrm>
            <a:off x="2057400" y="5257801"/>
            <a:ext cx="86106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400">
                <a:solidFill>
                  <a:srgbClr val="CC3300"/>
                </a:solidFill>
                <a:latin typeface="Arial" panose="020B0604020202020204" pitchFamily="34" charset="0"/>
              </a:rPr>
              <a:t>* Access is stretched by slave which keep HREADY deassert</a:t>
            </a:r>
          </a:p>
          <a:p>
            <a:pPr eaLnBrk="1" hangingPunct="1"/>
            <a:r>
              <a:rPr lang="en-US" altLang="zh-TW" sz="2400">
                <a:solidFill>
                  <a:srgbClr val="CC3300"/>
                </a:solidFill>
                <a:latin typeface="Arial" panose="020B0604020202020204" pitchFamily="34" charset="0"/>
              </a:rPr>
              <a:t>* It is recommended, but not mandatory, that slave do not insert more than 16 wait states</a:t>
            </a:r>
          </a:p>
        </p:txBody>
      </p:sp>
      <p:sp>
        <p:nvSpPr>
          <p:cNvPr id="6153" name="Rectangle 7"/>
          <p:cNvSpPr>
            <a:spLocks noChangeArrowheads="1"/>
          </p:cNvSpPr>
          <p:nvPr/>
        </p:nvSpPr>
        <p:spPr bwMode="auto">
          <a:xfrm>
            <a:off x="3352800" y="2057400"/>
            <a:ext cx="1219200" cy="10668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6154" name="Rectangle 8"/>
          <p:cNvSpPr>
            <a:spLocks noChangeArrowheads="1"/>
          </p:cNvSpPr>
          <p:nvPr/>
        </p:nvSpPr>
        <p:spPr bwMode="auto">
          <a:xfrm>
            <a:off x="4876800" y="3124200"/>
            <a:ext cx="3276600" cy="16002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 flipV="1">
            <a:off x="3266970" y="1111634"/>
            <a:ext cx="1000230" cy="363155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 flipV="1">
            <a:off x="5809435" y="1066801"/>
            <a:ext cx="1000230" cy="363155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3760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0" grpId="0" animBg="1"/>
      <p:bldP spid="6151" grpId="0" animBg="1"/>
      <p:bldP spid="6153" grpId="0" animBg="1"/>
      <p:bldP spid="6154" grpId="0" animBg="1"/>
      <p:bldP spid="11" grpId="0" animBg="1"/>
      <p:bldP spid="1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投影片編號版面配置區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B79E2E9A-0749-4E9C-B435-2DE82491405A}" type="slidenum">
              <a:rPr lang="en-US" altLang="zh-TW" sz="1200"/>
              <a:pPr eaLnBrk="1" hangingPunct="1"/>
              <a:t>21</a:t>
            </a:fld>
            <a:endParaRPr lang="en-US" altLang="zh-TW" sz="1200"/>
          </a:p>
        </p:txBody>
      </p:sp>
      <p:sp>
        <p:nvSpPr>
          <p:cNvPr id="7172" name="日期版面配置區 5"/>
          <p:cNvSpPr>
            <a:spLocks noGrp="1"/>
          </p:cNvSpPr>
          <p:nvPr>
            <p:ph type="dt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1200"/>
              <a:t>copyright © 2004</a:t>
            </a:r>
          </a:p>
        </p:txBody>
      </p:sp>
      <p:sp>
        <p:nvSpPr>
          <p:cNvPr id="71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Multiple Transfers</a:t>
            </a:r>
          </a:p>
        </p:txBody>
      </p:sp>
      <p:graphicFrame>
        <p:nvGraphicFramePr>
          <p:cNvPr id="7170" name="Object 3"/>
          <p:cNvGraphicFramePr>
            <a:graphicFrameLocks noGrp="1" noChangeAspect="1"/>
          </p:cNvGraphicFramePr>
          <p:nvPr>
            <p:ph type="body" idx="1"/>
          </p:nvPr>
        </p:nvGraphicFramePr>
        <p:xfrm>
          <a:off x="1752600" y="1371600"/>
          <a:ext cx="8229600" cy="3778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點陣圖影像" r:id="rId3" imgW="5791702" imgH="2659048" progId="Paint.Picture">
                  <p:embed/>
                </p:oleObj>
              </mc:Choice>
              <mc:Fallback>
                <p:oleObj name="點陣圖影像" r:id="rId3" imgW="5791702" imgH="2659048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1371600"/>
                        <a:ext cx="8229600" cy="3778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4" name="Rectangle 4"/>
          <p:cNvSpPr>
            <a:spLocks noChangeArrowheads="1"/>
          </p:cNvSpPr>
          <p:nvPr/>
        </p:nvSpPr>
        <p:spPr bwMode="auto">
          <a:xfrm>
            <a:off x="3276600" y="2057400"/>
            <a:ext cx="1143000" cy="1143000"/>
          </a:xfrm>
          <a:prstGeom prst="rect">
            <a:avLst/>
          </a:prstGeom>
          <a:noFill/>
          <a:ln w="57150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7175" name="Rectangle 5"/>
          <p:cNvSpPr>
            <a:spLocks noChangeArrowheads="1"/>
          </p:cNvSpPr>
          <p:nvPr/>
        </p:nvSpPr>
        <p:spPr bwMode="auto">
          <a:xfrm>
            <a:off x="4495800" y="3276600"/>
            <a:ext cx="1143000" cy="1676400"/>
          </a:xfrm>
          <a:prstGeom prst="rect">
            <a:avLst/>
          </a:prstGeom>
          <a:noFill/>
          <a:ln w="57150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7176" name="Rectangle 6"/>
          <p:cNvSpPr>
            <a:spLocks noChangeArrowheads="1"/>
          </p:cNvSpPr>
          <p:nvPr/>
        </p:nvSpPr>
        <p:spPr bwMode="auto">
          <a:xfrm>
            <a:off x="4572000" y="2057400"/>
            <a:ext cx="1143000" cy="1143000"/>
          </a:xfrm>
          <a:prstGeom prst="rect">
            <a:avLst/>
          </a:prstGeom>
          <a:noFill/>
          <a:ln w="57150">
            <a:solidFill>
              <a:srgbClr val="CC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7177" name="Rectangle 7"/>
          <p:cNvSpPr>
            <a:spLocks noChangeArrowheads="1"/>
          </p:cNvSpPr>
          <p:nvPr/>
        </p:nvSpPr>
        <p:spPr bwMode="auto">
          <a:xfrm>
            <a:off x="5715000" y="3276600"/>
            <a:ext cx="2514600" cy="1676400"/>
          </a:xfrm>
          <a:prstGeom prst="rect">
            <a:avLst/>
          </a:prstGeom>
          <a:noFill/>
          <a:ln w="57150">
            <a:solidFill>
              <a:srgbClr val="CC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7178" name="Rectangle 8"/>
          <p:cNvSpPr>
            <a:spLocks noChangeArrowheads="1"/>
          </p:cNvSpPr>
          <p:nvPr/>
        </p:nvSpPr>
        <p:spPr bwMode="auto">
          <a:xfrm>
            <a:off x="5867400" y="2057400"/>
            <a:ext cx="2286000" cy="1143000"/>
          </a:xfrm>
          <a:prstGeom prst="rect">
            <a:avLst/>
          </a:prstGeom>
          <a:noFill/>
          <a:ln w="57150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7179" name="Rectangle 9"/>
          <p:cNvSpPr>
            <a:spLocks noChangeArrowheads="1"/>
          </p:cNvSpPr>
          <p:nvPr/>
        </p:nvSpPr>
        <p:spPr bwMode="auto">
          <a:xfrm>
            <a:off x="8305800" y="3276600"/>
            <a:ext cx="1143000" cy="1676400"/>
          </a:xfrm>
          <a:prstGeom prst="rect">
            <a:avLst/>
          </a:prstGeom>
          <a:noFill/>
          <a:ln w="57150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7180" name="Rectangle 10"/>
          <p:cNvSpPr>
            <a:spLocks noChangeArrowheads="1"/>
          </p:cNvSpPr>
          <p:nvPr/>
        </p:nvSpPr>
        <p:spPr bwMode="auto">
          <a:xfrm>
            <a:off x="2819400" y="5334000"/>
            <a:ext cx="762000" cy="457200"/>
          </a:xfrm>
          <a:prstGeom prst="rect">
            <a:avLst/>
          </a:prstGeom>
          <a:solidFill>
            <a:srgbClr val="33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7181" name="Rectangle 11"/>
          <p:cNvSpPr>
            <a:spLocks noChangeArrowheads="1"/>
          </p:cNvSpPr>
          <p:nvPr/>
        </p:nvSpPr>
        <p:spPr bwMode="auto">
          <a:xfrm>
            <a:off x="3581400" y="5791200"/>
            <a:ext cx="762000" cy="457200"/>
          </a:xfrm>
          <a:prstGeom prst="rect">
            <a:avLst/>
          </a:prstGeom>
          <a:solidFill>
            <a:srgbClr val="33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7182" name="Rectangle 12"/>
          <p:cNvSpPr>
            <a:spLocks noChangeArrowheads="1"/>
          </p:cNvSpPr>
          <p:nvPr/>
        </p:nvSpPr>
        <p:spPr bwMode="auto">
          <a:xfrm>
            <a:off x="3581400" y="5334000"/>
            <a:ext cx="762000" cy="4572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7183" name="Rectangle 13"/>
          <p:cNvSpPr>
            <a:spLocks noChangeArrowheads="1"/>
          </p:cNvSpPr>
          <p:nvPr/>
        </p:nvSpPr>
        <p:spPr bwMode="auto">
          <a:xfrm>
            <a:off x="4343400" y="5791200"/>
            <a:ext cx="1524000" cy="4572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7184" name="Rectangle 14"/>
          <p:cNvSpPr>
            <a:spLocks noChangeArrowheads="1"/>
          </p:cNvSpPr>
          <p:nvPr/>
        </p:nvSpPr>
        <p:spPr bwMode="auto">
          <a:xfrm>
            <a:off x="4343400" y="5334000"/>
            <a:ext cx="1524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7185" name="Rectangle 15"/>
          <p:cNvSpPr>
            <a:spLocks noChangeArrowheads="1"/>
          </p:cNvSpPr>
          <p:nvPr/>
        </p:nvSpPr>
        <p:spPr bwMode="auto">
          <a:xfrm>
            <a:off x="5867400" y="5791200"/>
            <a:ext cx="762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7186" name="Text Box 16"/>
          <p:cNvSpPr txBox="1">
            <a:spLocks noChangeArrowheads="1"/>
          </p:cNvSpPr>
          <p:nvPr/>
        </p:nvSpPr>
        <p:spPr bwMode="auto">
          <a:xfrm>
            <a:off x="1752600" y="5334000"/>
            <a:ext cx="990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1400" b="1">
                <a:latin typeface="Arial" panose="020B0604020202020204" pitchFamily="34" charset="0"/>
              </a:rPr>
              <a:t>Address &amp; control</a:t>
            </a:r>
          </a:p>
        </p:txBody>
      </p:sp>
      <p:sp>
        <p:nvSpPr>
          <p:cNvPr id="7187" name="Text Box 17"/>
          <p:cNvSpPr txBox="1">
            <a:spLocks noChangeArrowheads="1"/>
          </p:cNvSpPr>
          <p:nvPr/>
        </p:nvSpPr>
        <p:spPr bwMode="auto">
          <a:xfrm>
            <a:off x="1752600" y="5867400"/>
            <a:ext cx="10668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1400" b="1">
                <a:latin typeface="Arial" panose="020B0604020202020204" pitchFamily="34" charset="0"/>
              </a:rPr>
              <a:t>Data &amp; Response</a:t>
            </a:r>
          </a:p>
        </p:txBody>
      </p:sp>
      <p:sp>
        <p:nvSpPr>
          <p:cNvPr id="7188" name="Text Box 18"/>
          <p:cNvSpPr txBox="1">
            <a:spLocks noChangeArrowheads="1"/>
          </p:cNvSpPr>
          <p:nvPr/>
        </p:nvSpPr>
        <p:spPr bwMode="auto">
          <a:xfrm>
            <a:off x="3048000" y="5410201"/>
            <a:ext cx="349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1800" b="1">
                <a:latin typeface="Arial" panose="020B0604020202020204" pitchFamily="34" charset="0"/>
              </a:rPr>
              <a:t>A</a:t>
            </a:r>
          </a:p>
        </p:txBody>
      </p:sp>
      <p:sp>
        <p:nvSpPr>
          <p:cNvPr id="7189" name="Text Box 19"/>
          <p:cNvSpPr txBox="1">
            <a:spLocks noChangeArrowheads="1"/>
          </p:cNvSpPr>
          <p:nvPr/>
        </p:nvSpPr>
        <p:spPr bwMode="auto">
          <a:xfrm>
            <a:off x="3733800" y="5867401"/>
            <a:ext cx="349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1800" b="1">
                <a:latin typeface="Arial" panose="020B0604020202020204" pitchFamily="34" charset="0"/>
              </a:rPr>
              <a:t>A</a:t>
            </a:r>
          </a:p>
        </p:txBody>
      </p:sp>
      <p:sp>
        <p:nvSpPr>
          <p:cNvPr id="7190" name="Text Box 20"/>
          <p:cNvSpPr txBox="1">
            <a:spLocks noChangeArrowheads="1"/>
          </p:cNvSpPr>
          <p:nvPr/>
        </p:nvSpPr>
        <p:spPr bwMode="auto">
          <a:xfrm>
            <a:off x="3733800" y="5410201"/>
            <a:ext cx="349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1800" b="1">
                <a:latin typeface="Arial" panose="020B0604020202020204" pitchFamily="34" charset="0"/>
              </a:rPr>
              <a:t>B</a:t>
            </a:r>
          </a:p>
        </p:txBody>
      </p:sp>
      <p:sp>
        <p:nvSpPr>
          <p:cNvPr id="7191" name="Text Box 21"/>
          <p:cNvSpPr txBox="1">
            <a:spLocks noChangeArrowheads="1"/>
          </p:cNvSpPr>
          <p:nvPr/>
        </p:nvSpPr>
        <p:spPr bwMode="auto">
          <a:xfrm>
            <a:off x="4953000" y="5867401"/>
            <a:ext cx="349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1800" b="1">
                <a:latin typeface="Arial" panose="020B0604020202020204" pitchFamily="34" charset="0"/>
              </a:rPr>
              <a:t>B</a:t>
            </a:r>
          </a:p>
        </p:txBody>
      </p:sp>
      <p:sp>
        <p:nvSpPr>
          <p:cNvPr id="7192" name="Text Box 22"/>
          <p:cNvSpPr txBox="1">
            <a:spLocks noChangeArrowheads="1"/>
          </p:cNvSpPr>
          <p:nvPr/>
        </p:nvSpPr>
        <p:spPr bwMode="auto">
          <a:xfrm>
            <a:off x="4876800" y="5410201"/>
            <a:ext cx="349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1800" b="1">
                <a:latin typeface="Arial" panose="020B0604020202020204" pitchFamily="34" charset="0"/>
              </a:rPr>
              <a:t>C</a:t>
            </a:r>
          </a:p>
        </p:txBody>
      </p:sp>
      <p:sp>
        <p:nvSpPr>
          <p:cNvPr id="7193" name="Text Box 23"/>
          <p:cNvSpPr txBox="1">
            <a:spLocks noChangeArrowheads="1"/>
          </p:cNvSpPr>
          <p:nvPr/>
        </p:nvSpPr>
        <p:spPr bwMode="auto">
          <a:xfrm>
            <a:off x="6096000" y="5867401"/>
            <a:ext cx="349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1800" b="1">
                <a:latin typeface="Arial" panose="020B0604020202020204" pitchFamily="34" charset="0"/>
              </a:rPr>
              <a:t>C</a:t>
            </a:r>
          </a:p>
        </p:txBody>
      </p:sp>
      <p:sp>
        <p:nvSpPr>
          <p:cNvPr id="7194" name="Text Box 24"/>
          <p:cNvSpPr txBox="1">
            <a:spLocks noChangeArrowheads="1"/>
          </p:cNvSpPr>
          <p:nvPr/>
        </p:nvSpPr>
        <p:spPr bwMode="auto">
          <a:xfrm>
            <a:off x="6629400" y="5410200"/>
            <a:ext cx="4267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1800" b="1">
                <a:solidFill>
                  <a:schemeClr val="accent2"/>
                </a:solidFill>
                <a:latin typeface="Arial" panose="020B0604020202020204" pitchFamily="34" charset="0"/>
              </a:rPr>
              <a:t>* Address phase of </a:t>
            </a:r>
            <a:r>
              <a:rPr lang="en-US" altLang="zh-TW" sz="1800">
                <a:solidFill>
                  <a:schemeClr val="accent2"/>
                </a:solidFill>
                <a:latin typeface="Arial Black" panose="020B0A04020102020204" pitchFamily="34" charset="0"/>
              </a:rPr>
              <a:t>C</a:t>
            </a:r>
            <a:r>
              <a:rPr lang="en-US" altLang="zh-TW" sz="1800" b="1">
                <a:solidFill>
                  <a:schemeClr val="accent2"/>
                </a:solidFill>
                <a:latin typeface="Arial" panose="020B0604020202020204" pitchFamily="34" charset="0"/>
              </a:rPr>
              <a:t> is stretched because of stretched data phase of </a:t>
            </a:r>
            <a:r>
              <a:rPr lang="en-US" altLang="zh-TW" sz="1800">
                <a:solidFill>
                  <a:schemeClr val="accent2"/>
                </a:solidFill>
                <a:latin typeface="Arial Black" panose="020B0A04020102020204" pitchFamily="34" charset="0"/>
              </a:rPr>
              <a:t>B</a:t>
            </a:r>
            <a:r>
              <a:rPr lang="en-US" altLang="zh-TW" sz="1800" b="1">
                <a:solidFill>
                  <a:schemeClr val="accent2"/>
                </a:solidFill>
                <a:latin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73976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D7CD6D-E8FC-4B10-8ECD-9672D662EB26}" type="slidenum">
              <a:rPr kumimoji="0" lang="en-US" altLang="zh-TW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altLang="zh-TW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46" name="日期版面配置區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copyright © 2004</a:t>
            </a:r>
          </a:p>
        </p:txBody>
      </p:sp>
      <p:pic>
        <p:nvPicPr>
          <p:cNvPr id="600066" name="Picture 2" descr="a2e12B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0"/>
            <a:ext cx="9906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00067" name="Text Box 3"/>
          <p:cNvSpPr txBox="1">
            <a:spLocks noChangeArrowheads="1"/>
          </p:cNvSpPr>
          <p:nvPr/>
        </p:nvSpPr>
        <p:spPr bwMode="auto">
          <a:xfrm>
            <a:off x="1835404" y="230189"/>
            <a:ext cx="7575042" cy="686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48047" rIns="96094" bIns="48047">
            <a:spAutoFit/>
          </a:bodyPr>
          <a:lstStyle>
            <a:lvl1pPr defTabSz="96043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481013" defTabSz="96043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960438" defTabSz="96043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441450" defTabSz="96043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1922463" defTabSz="96043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379663" defTabSz="960438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836863" defTabSz="960438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294063" defTabSz="960438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751263" defTabSz="960438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marL="0" marR="0" lvl="0" indent="0" algn="just" defTabSz="960438" rtl="0" eaLnBrk="1" fontAlgn="auto" latinLnBrk="0" hangingPunct="1">
              <a:lnSpc>
                <a:spcPts val="4625"/>
              </a:lnSpc>
              <a:spcBef>
                <a:spcPts val="13"/>
              </a:spcBef>
              <a:spcAft>
                <a:spcPts val="13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4600" b="0" i="0" u="none" strike="noStrike" kern="1200" cap="none" spc="0" normalizeH="0" baseline="0" noProof="0">
                <a:ln>
                  <a:noFill/>
                </a:ln>
                <a:solidFill>
                  <a:srgbClr val="00004A"/>
                </a:solidFill>
                <a:effectLst/>
                <a:uLnTx/>
                <a:uFillTx/>
                <a:latin typeface="Arial Bold" panose="020B0704020202020204" pitchFamily="34" charset="0"/>
                <a:ea typeface="新細明體" panose="02020500000000000000" pitchFamily="18" charset="-120"/>
                <a:cs typeface="+mn-cs"/>
              </a:rPr>
              <a:t>Example without Interface </a:t>
            </a:r>
          </a:p>
        </p:txBody>
      </p:sp>
      <p:sp>
        <p:nvSpPr>
          <p:cNvPr id="600068" name="Text Box 4"/>
          <p:cNvSpPr txBox="1">
            <a:spLocks noChangeArrowheads="1"/>
          </p:cNvSpPr>
          <p:nvPr/>
        </p:nvSpPr>
        <p:spPr bwMode="auto">
          <a:xfrm>
            <a:off x="6519419" y="1225551"/>
            <a:ext cx="1482027" cy="2893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48047" rIns="96094" bIns="48047">
            <a:spAutoFit/>
          </a:bodyPr>
          <a:lstStyle>
            <a:lvl1pPr defTabSz="96043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481013" defTabSz="96043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960438" defTabSz="96043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441450" defTabSz="96043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1922463" defTabSz="96043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379663" defTabSz="960438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836863" defTabSz="960438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294063" defTabSz="960438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751263" defTabSz="960438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marL="0" marR="0" lvl="0" indent="0" algn="just" defTabSz="960438" rtl="0" eaLnBrk="1" fontAlgn="auto" latinLnBrk="0" hangingPunct="1">
              <a:lnSpc>
                <a:spcPts val="1475"/>
              </a:lnSpc>
              <a:spcBef>
                <a:spcPts val="13"/>
              </a:spcBef>
              <a:spcAft>
                <a:spcPts val="13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5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 Bold" panose="02070609020205020404" pitchFamily="49" charset="0"/>
                <a:ea typeface="新細明體" panose="02020500000000000000" pitchFamily="18" charset="-120"/>
                <a:cs typeface="+mn-cs"/>
              </a:rPr>
              <a:t>module</a:t>
            </a:r>
            <a:r>
              <a:rPr kumimoji="1" lang="en-US" altLang="zh-TW" sz="15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 top; </a:t>
            </a:r>
          </a:p>
        </p:txBody>
      </p:sp>
      <p:sp>
        <p:nvSpPr>
          <p:cNvPr id="600069" name="Text Box 5"/>
          <p:cNvSpPr txBox="1">
            <a:spLocks noChangeArrowheads="1"/>
          </p:cNvSpPr>
          <p:nvPr/>
        </p:nvSpPr>
        <p:spPr bwMode="auto">
          <a:xfrm>
            <a:off x="1553669" y="1317626"/>
            <a:ext cx="3790351" cy="2893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48047" rIns="96094" bIns="48047">
            <a:spAutoFit/>
          </a:bodyPr>
          <a:lstStyle>
            <a:lvl1pPr defTabSz="96043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481013" defTabSz="96043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960438" defTabSz="96043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441450" defTabSz="96043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1922463" defTabSz="96043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379663" defTabSz="960438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836863" defTabSz="960438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294063" defTabSz="960438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751263" defTabSz="960438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marL="0" marR="0" lvl="0" indent="0" algn="just" defTabSz="960438" rtl="0" eaLnBrk="1" fontAlgn="auto" latinLnBrk="0" hangingPunct="1">
              <a:lnSpc>
                <a:spcPts val="1475"/>
              </a:lnSpc>
              <a:spcBef>
                <a:spcPts val="13"/>
              </a:spcBef>
              <a:spcAft>
                <a:spcPts val="13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5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 Bold" panose="02070609020205020404" pitchFamily="49" charset="0"/>
                <a:ea typeface="新細明體" panose="02020500000000000000" pitchFamily="18" charset="-120"/>
                <a:cs typeface="+mn-cs"/>
              </a:rPr>
              <a:t>module</a:t>
            </a:r>
            <a:r>
              <a:rPr kumimoji="1" lang="en-US" altLang="zh-TW" sz="15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 memMod(</a:t>
            </a:r>
            <a:r>
              <a:rPr kumimoji="1" lang="en-US" altLang="zh-TW" sz="15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 Bold" panose="02070609020205020404" pitchFamily="49" charset="0"/>
                <a:ea typeface="新細明體" panose="02020500000000000000" pitchFamily="18" charset="-120"/>
                <a:cs typeface="+mn-cs"/>
              </a:rPr>
              <a:t>input  logic</a:t>
            </a:r>
            <a:r>
              <a:rPr kumimoji="1" lang="en-US" altLang="zh-TW" sz="15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 req, </a:t>
            </a:r>
          </a:p>
        </p:txBody>
      </p:sp>
      <p:sp>
        <p:nvSpPr>
          <p:cNvPr id="600070" name="Text Box 6"/>
          <p:cNvSpPr txBox="1">
            <a:spLocks noChangeArrowheads="1"/>
          </p:cNvSpPr>
          <p:nvPr/>
        </p:nvSpPr>
        <p:spPr bwMode="auto">
          <a:xfrm>
            <a:off x="6751081" y="1417639"/>
            <a:ext cx="2982438" cy="2893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48047" rIns="96094" bIns="48047">
            <a:spAutoFit/>
          </a:bodyPr>
          <a:lstStyle>
            <a:lvl1pPr defTabSz="96043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481013" defTabSz="96043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960438" defTabSz="96043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441450" defTabSz="96043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1922463" defTabSz="96043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379663" defTabSz="960438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836863" defTabSz="960438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294063" defTabSz="960438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751263" defTabSz="960438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marL="0" marR="0" lvl="0" indent="0" algn="just" defTabSz="960438" rtl="0" eaLnBrk="1" fontAlgn="auto" latinLnBrk="0" hangingPunct="1">
              <a:lnSpc>
                <a:spcPts val="1475"/>
              </a:lnSpc>
              <a:spcBef>
                <a:spcPts val="13"/>
              </a:spcBef>
              <a:spcAft>
                <a:spcPts val="13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5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 Bold" panose="02070609020205020404" pitchFamily="49" charset="0"/>
                <a:ea typeface="新細明體" panose="02020500000000000000" pitchFamily="18" charset="-120"/>
                <a:cs typeface="+mn-cs"/>
              </a:rPr>
              <a:t>logic</a:t>
            </a:r>
            <a:r>
              <a:rPr kumimoji="1" lang="en-US" altLang="zh-TW" sz="15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 req,gnt,start,rdy; </a:t>
            </a:r>
          </a:p>
        </p:txBody>
      </p:sp>
      <p:sp>
        <p:nvSpPr>
          <p:cNvPr id="600071" name="Text Box 7"/>
          <p:cNvSpPr txBox="1">
            <a:spLocks noChangeArrowheads="1"/>
          </p:cNvSpPr>
          <p:nvPr/>
        </p:nvSpPr>
        <p:spPr bwMode="auto">
          <a:xfrm>
            <a:off x="3978711" y="1531939"/>
            <a:ext cx="1135778" cy="2893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48047" rIns="96094" bIns="48047">
            <a:spAutoFit/>
          </a:bodyPr>
          <a:lstStyle>
            <a:lvl1pPr defTabSz="96043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481013" defTabSz="96043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960438" defTabSz="96043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441450" defTabSz="96043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1922463" defTabSz="96043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379663" defTabSz="960438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836863" defTabSz="960438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294063" defTabSz="960438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751263" defTabSz="960438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marL="0" marR="0" lvl="0" indent="0" algn="just" defTabSz="960438" rtl="0" eaLnBrk="1" fontAlgn="auto" latinLnBrk="0" hangingPunct="1">
              <a:lnSpc>
                <a:spcPts val="1475"/>
              </a:lnSpc>
              <a:spcBef>
                <a:spcPts val="13"/>
              </a:spcBef>
              <a:spcAft>
                <a:spcPts val="13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5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 Bold" panose="02070609020205020404" pitchFamily="49" charset="0"/>
                <a:ea typeface="新細明體" panose="02020500000000000000" pitchFamily="18" charset="-120"/>
                <a:cs typeface="+mn-cs"/>
              </a:rPr>
              <a:t>bit</a:t>
            </a:r>
            <a:r>
              <a:rPr kumimoji="1" lang="en-US" altLang="zh-TW" sz="15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 clk, </a:t>
            </a:r>
          </a:p>
        </p:txBody>
      </p:sp>
      <p:sp>
        <p:nvSpPr>
          <p:cNvPr id="600072" name="Text Box 8"/>
          <p:cNvSpPr txBox="1">
            <a:spLocks noChangeArrowheads="1"/>
          </p:cNvSpPr>
          <p:nvPr/>
        </p:nvSpPr>
        <p:spPr bwMode="auto">
          <a:xfrm>
            <a:off x="6750784" y="1611314"/>
            <a:ext cx="2059108" cy="2893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48047" rIns="96094" bIns="48047">
            <a:spAutoFit/>
          </a:bodyPr>
          <a:lstStyle>
            <a:lvl1pPr defTabSz="96043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481013" defTabSz="96043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960438" defTabSz="96043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441450" defTabSz="96043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1922463" defTabSz="96043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379663" defTabSz="960438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836863" defTabSz="960438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294063" defTabSz="960438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751263" defTabSz="960438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marL="0" marR="0" lvl="0" indent="0" algn="just" defTabSz="960438" rtl="0" eaLnBrk="1" fontAlgn="auto" latinLnBrk="0" hangingPunct="1">
              <a:lnSpc>
                <a:spcPts val="1475"/>
              </a:lnSpc>
              <a:spcBef>
                <a:spcPts val="13"/>
              </a:spcBef>
              <a:spcAft>
                <a:spcPts val="13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5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 Bold" panose="02070609020205020404" pitchFamily="49" charset="0"/>
                <a:ea typeface="新細明體" panose="02020500000000000000" pitchFamily="18" charset="-120"/>
                <a:cs typeface="+mn-cs"/>
              </a:rPr>
              <a:t>bit   </a:t>
            </a:r>
            <a:r>
              <a:rPr kumimoji="1" lang="en-US" altLang="zh-TW" sz="15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  clk = 0; </a:t>
            </a:r>
          </a:p>
        </p:txBody>
      </p:sp>
      <p:sp>
        <p:nvSpPr>
          <p:cNvPr id="600073" name="Text Box 9"/>
          <p:cNvSpPr txBox="1">
            <a:spLocks noChangeArrowheads="1"/>
          </p:cNvSpPr>
          <p:nvPr/>
        </p:nvSpPr>
        <p:spPr bwMode="auto">
          <a:xfrm>
            <a:off x="3978861" y="1744664"/>
            <a:ext cx="1597443" cy="2893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48047" rIns="96094" bIns="48047">
            <a:spAutoFit/>
          </a:bodyPr>
          <a:lstStyle>
            <a:lvl1pPr defTabSz="96043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481013" defTabSz="96043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960438" defTabSz="96043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441450" defTabSz="96043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1922463" defTabSz="96043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379663" defTabSz="960438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836863" defTabSz="960438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294063" defTabSz="960438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751263" defTabSz="960438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marL="0" marR="0" lvl="0" indent="0" algn="just" defTabSz="960438" rtl="0" eaLnBrk="1" fontAlgn="auto" latinLnBrk="0" hangingPunct="1">
              <a:lnSpc>
                <a:spcPts val="1475"/>
              </a:lnSpc>
              <a:spcBef>
                <a:spcPts val="13"/>
              </a:spcBef>
              <a:spcAft>
                <a:spcPts val="13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5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 Bold" panose="02070609020205020404" pitchFamily="49" charset="0"/>
                <a:ea typeface="新細明體" panose="02020500000000000000" pitchFamily="18" charset="-120"/>
                <a:cs typeface="+mn-cs"/>
              </a:rPr>
              <a:t>logic</a:t>
            </a:r>
            <a:r>
              <a:rPr kumimoji="1" lang="en-US" altLang="zh-TW" sz="15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 start, </a:t>
            </a:r>
          </a:p>
        </p:txBody>
      </p:sp>
      <p:sp>
        <p:nvSpPr>
          <p:cNvPr id="600074" name="Text Box 10"/>
          <p:cNvSpPr txBox="1">
            <a:spLocks noChangeArrowheads="1"/>
          </p:cNvSpPr>
          <p:nvPr/>
        </p:nvSpPr>
        <p:spPr bwMode="auto">
          <a:xfrm>
            <a:off x="6751019" y="1803401"/>
            <a:ext cx="2174524" cy="2893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48047" rIns="96094" bIns="48047">
            <a:spAutoFit/>
          </a:bodyPr>
          <a:lstStyle>
            <a:lvl1pPr defTabSz="96043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481013" defTabSz="96043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960438" defTabSz="96043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441450" defTabSz="96043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1922463" defTabSz="96043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379663" defTabSz="960438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836863" defTabSz="960438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294063" defTabSz="960438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751263" defTabSz="960438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marL="0" marR="0" lvl="0" indent="0" algn="just" defTabSz="960438" rtl="0" eaLnBrk="1" fontAlgn="auto" latinLnBrk="0" hangingPunct="1">
              <a:lnSpc>
                <a:spcPts val="1475"/>
              </a:lnSpc>
              <a:spcBef>
                <a:spcPts val="13"/>
              </a:spcBef>
              <a:spcAft>
                <a:spcPts val="13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5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 Bold" panose="02070609020205020404" pitchFamily="49" charset="0"/>
                <a:ea typeface="新細明體" panose="02020500000000000000" pitchFamily="18" charset="-120"/>
                <a:cs typeface="+mn-cs"/>
              </a:rPr>
              <a:t>logic </a:t>
            </a:r>
            <a:r>
              <a:rPr kumimoji="1" lang="en-US" altLang="zh-TW" sz="15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[1:0] mode; </a:t>
            </a:r>
          </a:p>
        </p:txBody>
      </p:sp>
      <p:sp>
        <p:nvSpPr>
          <p:cNvPr id="600075" name="Text Box 11"/>
          <p:cNvSpPr txBox="1">
            <a:spLocks noChangeArrowheads="1"/>
          </p:cNvSpPr>
          <p:nvPr/>
        </p:nvSpPr>
        <p:spPr bwMode="auto">
          <a:xfrm>
            <a:off x="3979009" y="1958976"/>
            <a:ext cx="2059108" cy="2893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48047" rIns="96094" bIns="48047">
            <a:spAutoFit/>
          </a:bodyPr>
          <a:lstStyle>
            <a:lvl1pPr defTabSz="96043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481013" defTabSz="96043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960438" defTabSz="96043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441450" defTabSz="96043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1922463" defTabSz="96043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379663" defTabSz="960438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836863" defTabSz="960438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294063" defTabSz="960438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751263" defTabSz="960438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marL="0" marR="0" lvl="0" indent="0" algn="just" defTabSz="960438" rtl="0" eaLnBrk="1" fontAlgn="auto" latinLnBrk="0" hangingPunct="1">
              <a:lnSpc>
                <a:spcPts val="1475"/>
              </a:lnSpc>
              <a:spcBef>
                <a:spcPts val="13"/>
              </a:spcBef>
              <a:spcAft>
                <a:spcPts val="13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5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 Bold" panose="02070609020205020404" pitchFamily="49" charset="0"/>
                <a:ea typeface="新細明體" panose="02020500000000000000" pitchFamily="18" charset="-120"/>
                <a:cs typeface="+mn-cs"/>
              </a:rPr>
              <a:t>logic</a:t>
            </a:r>
            <a:r>
              <a:rPr kumimoji="1" lang="en-US" altLang="zh-TW" sz="15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[1:0] mode, </a:t>
            </a:r>
          </a:p>
        </p:txBody>
      </p:sp>
      <p:sp>
        <p:nvSpPr>
          <p:cNvPr id="600076" name="Text Box 12"/>
          <p:cNvSpPr txBox="1">
            <a:spLocks noChangeArrowheads="1"/>
          </p:cNvSpPr>
          <p:nvPr/>
        </p:nvSpPr>
        <p:spPr bwMode="auto">
          <a:xfrm>
            <a:off x="6751405" y="1997076"/>
            <a:ext cx="2751605" cy="2893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48047" rIns="96094" bIns="48047">
            <a:spAutoFit/>
          </a:bodyPr>
          <a:lstStyle>
            <a:lvl1pPr defTabSz="96043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481013" defTabSz="96043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960438" defTabSz="96043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441450" defTabSz="96043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1922463" defTabSz="96043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379663" defTabSz="960438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836863" defTabSz="960438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294063" defTabSz="960438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751263" defTabSz="960438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marL="0" marR="0" lvl="0" indent="0" algn="just" defTabSz="960438" rtl="0" eaLnBrk="1" fontAlgn="auto" latinLnBrk="0" hangingPunct="1">
              <a:lnSpc>
                <a:spcPts val="1475"/>
              </a:lnSpc>
              <a:spcBef>
                <a:spcPts val="13"/>
              </a:spcBef>
              <a:spcAft>
                <a:spcPts val="13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5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 Bold" panose="02070609020205020404" pitchFamily="49" charset="0"/>
                <a:ea typeface="新細明體" panose="02020500000000000000" pitchFamily="18" charset="-120"/>
                <a:cs typeface="+mn-cs"/>
              </a:rPr>
              <a:t>logic</a:t>
            </a:r>
            <a:r>
              <a:rPr kumimoji="1" lang="en-US" altLang="zh-TW" sz="15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 [7:0] addr,data; </a:t>
            </a:r>
          </a:p>
        </p:txBody>
      </p:sp>
      <p:sp>
        <p:nvSpPr>
          <p:cNvPr id="600077" name="Text Box 13"/>
          <p:cNvSpPr txBox="1">
            <a:spLocks noChangeArrowheads="1"/>
          </p:cNvSpPr>
          <p:nvPr/>
        </p:nvSpPr>
        <p:spPr bwMode="auto">
          <a:xfrm>
            <a:off x="3979009" y="2171701"/>
            <a:ext cx="2059108" cy="2893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48047" rIns="96094" bIns="48047">
            <a:spAutoFit/>
          </a:bodyPr>
          <a:lstStyle>
            <a:lvl1pPr defTabSz="96043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481013" defTabSz="96043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960438" defTabSz="96043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441450" defTabSz="96043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1922463" defTabSz="96043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379663" defTabSz="960438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836863" defTabSz="960438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294063" defTabSz="960438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751263" defTabSz="960438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marL="0" marR="0" lvl="0" indent="0" algn="just" defTabSz="960438" rtl="0" eaLnBrk="1" fontAlgn="auto" latinLnBrk="0" hangingPunct="1">
              <a:lnSpc>
                <a:spcPts val="1475"/>
              </a:lnSpc>
              <a:spcBef>
                <a:spcPts val="13"/>
              </a:spcBef>
              <a:spcAft>
                <a:spcPts val="13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5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 Bold" panose="02070609020205020404" pitchFamily="49" charset="0"/>
                <a:ea typeface="新細明體" panose="02020500000000000000" pitchFamily="18" charset="-120"/>
                <a:cs typeface="+mn-cs"/>
              </a:rPr>
              <a:t>logic</a:t>
            </a:r>
            <a:r>
              <a:rPr kumimoji="1" lang="en-US" altLang="zh-TW" sz="15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[7:0] addr, </a:t>
            </a:r>
          </a:p>
        </p:txBody>
      </p:sp>
      <p:sp>
        <p:nvSpPr>
          <p:cNvPr id="600078" name="Text Box 14"/>
          <p:cNvSpPr txBox="1">
            <a:spLocks noChangeArrowheads="1"/>
          </p:cNvSpPr>
          <p:nvPr/>
        </p:nvSpPr>
        <p:spPr bwMode="auto">
          <a:xfrm>
            <a:off x="3170475" y="2386014"/>
            <a:ext cx="2982438" cy="2893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48047" rIns="96094" bIns="48047">
            <a:spAutoFit/>
          </a:bodyPr>
          <a:lstStyle>
            <a:lvl1pPr defTabSz="96043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481013" defTabSz="96043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960438" defTabSz="96043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441450" defTabSz="96043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1922463" defTabSz="96043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379663" defTabSz="960438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836863" defTabSz="960438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294063" defTabSz="960438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751263" defTabSz="960438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marL="0" marR="0" lvl="0" indent="0" algn="just" defTabSz="960438" rtl="0" eaLnBrk="1" fontAlgn="auto" latinLnBrk="0" hangingPunct="1">
              <a:lnSpc>
                <a:spcPts val="1475"/>
              </a:lnSpc>
              <a:spcBef>
                <a:spcPts val="13"/>
              </a:spcBef>
              <a:spcAft>
                <a:spcPts val="13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5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 Bold" panose="02070609020205020404" pitchFamily="49" charset="0"/>
                <a:ea typeface="新細明體" panose="02020500000000000000" pitchFamily="18" charset="-120"/>
                <a:cs typeface="+mn-cs"/>
              </a:rPr>
              <a:t>inout   logic</a:t>
            </a:r>
            <a:r>
              <a:rPr kumimoji="1" lang="en-US" altLang="zh-TW" sz="15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[7:0] data, </a:t>
            </a:r>
          </a:p>
        </p:txBody>
      </p:sp>
      <p:sp>
        <p:nvSpPr>
          <p:cNvPr id="600079" name="Text Box 15"/>
          <p:cNvSpPr txBox="1">
            <a:spLocks noChangeArrowheads="1"/>
          </p:cNvSpPr>
          <p:nvPr/>
        </p:nvSpPr>
        <p:spPr bwMode="auto">
          <a:xfrm>
            <a:off x="6519927" y="2382839"/>
            <a:ext cx="3674935" cy="2893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48047" rIns="96094" bIns="48047">
            <a:spAutoFit/>
          </a:bodyPr>
          <a:lstStyle>
            <a:lvl1pPr defTabSz="96043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481013" defTabSz="96043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960438" defTabSz="96043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441450" defTabSz="96043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1922463" defTabSz="96043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379663" defTabSz="960438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836863" defTabSz="960438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294063" defTabSz="960438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751263" defTabSz="960438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marL="0" marR="0" lvl="0" indent="0" algn="just" defTabSz="960438" rtl="0" eaLnBrk="1" fontAlgn="auto" latinLnBrk="0" hangingPunct="1">
              <a:lnSpc>
                <a:spcPts val="1475"/>
              </a:lnSpc>
              <a:spcBef>
                <a:spcPts val="13"/>
              </a:spcBef>
              <a:spcAft>
                <a:spcPts val="13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5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memMod mem(req,clk,start,mode, </a:t>
            </a:r>
          </a:p>
        </p:txBody>
      </p:sp>
      <p:sp>
        <p:nvSpPr>
          <p:cNvPr id="600080" name="Text Box 16"/>
          <p:cNvSpPr txBox="1">
            <a:spLocks noChangeArrowheads="1"/>
          </p:cNvSpPr>
          <p:nvPr/>
        </p:nvSpPr>
        <p:spPr bwMode="auto">
          <a:xfrm>
            <a:off x="3170413" y="2598739"/>
            <a:ext cx="2174524" cy="2893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48047" rIns="96094" bIns="48047">
            <a:spAutoFit/>
          </a:bodyPr>
          <a:lstStyle>
            <a:lvl1pPr defTabSz="96043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481013" defTabSz="96043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960438" defTabSz="96043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441450" defTabSz="96043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1922463" defTabSz="96043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379663" defTabSz="960438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836863" defTabSz="960438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294063" defTabSz="960438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751263" defTabSz="960438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marL="0" marR="0" lvl="0" indent="0" algn="just" defTabSz="960438" rtl="0" eaLnBrk="1" fontAlgn="auto" latinLnBrk="0" hangingPunct="1">
              <a:lnSpc>
                <a:spcPts val="1475"/>
              </a:lnSpc>
              <a:spcBef>
                <a:spcPts val="13"/>
              </a:spcBef>
              <a:spcAft>
                <a:spcPts val="13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5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 Bold" panose="02070609020205020404" pitchFamily="49" charset="0"/>
                <a:ea typeface="新細明體" panose="02020500000000000000" pitchFamily="18" charset="-120"/>
                <a:cs typeface="+mn-cs"/>
              </a:rPr>
              <a:t>output logic</a:t>
            </a:r>
            <a:r>
              <a:rPr kumimoji="1" lang="en-US" altLang="zh-TW" sz="15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 gnt, </a:t>
            </a:r>
          </a:p>
        </p:txBody>
      </p:sp>
      <p:sp>
        <p:nvSpPr>
          <p:cNvPr id="600081" name="Text Box 17"/>
          <p:cNvSpPr txBox="1">
            <a:spLocks noChangeArrowheads="1"/>
          </p:cNvSpPr>
          <p:nvPr/>
        </p:nvSpPr>
        <p:spPr bwMode="auto">
          <a:xfrm>
            <a:off x="7790510" y="2574926"/>
            <a:ext cx="2405357" cy="2893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48047" rIns="96094" bIns="48047">
            <a:spAutoFit/>
          </a:bodyPr>
          <a:lstStyle>
            <a:lvl1pPr defTabSz="96043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481013" defTabSz="96043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960438" defTabSz="96043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441450" defTabSz="96043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1922463" defTabSz="96043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379663" defTabSz="960438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836863" defTabSz="960438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294063" defTabSz="960438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751263" defTabSz="960438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marL="0" marR="0" lvl="0" indent="0" algn="just" defTabSz="960438" rtl="0" eaLnBrk="1" fontAlgn="auto" latinLnBrk="0" hangingPunct="1">
              <a:lnSpc>
                <a:spcPts val="1475"/>
              </a:lnSpc>
              <a:spcBef>
                <a:spcPts val="13"/>
              </a:spcBef>
              <a:spcAft>
                <a:spcPts val="13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5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addr,data,gnt,rdy); </a:t>
            </a:r>
          </a:p>
        </p:txBody>
      </p:sp>
      <p:sp>
        <p:nvSpPr>
          <p:cNvPr id="600082" name="Text Box 18"/>
          <p:cNvSpPr txBox="1">
            <a:spLocks noChangeArrowheads="1"/>
          </p:cNvSpPr>
          <p:nvPr/>
        </p:nvSpPr>
        <p:spPr bwMode="auto">
          <a:xfrm>
            <a:off x="6520250" y="2767014"/>
            <a:ext cx="3444103" cy="2893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48047" rIns="96094" bIns="48047">
            <a:spAutoFit/>
          </a:bodyPr>
          <a:lstStyle>
            <a:lvl1pPr defTabSz="96043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481013" defTabSz="96043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960438" defTabSz="96043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441450" defTabSz="96043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1922463" defTabSz="96043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379663" defTabSz="960438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836863" defTabSz="960438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294063" defTabSz="960438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751263" defTabSz="960438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marL="0" marR="0" lvl="0" indent="0" algn="just" defTabSz="960438" rtl="0" eaLnBrk="1" fontAlgn="auto" latinLnBrk="0" hangingPunct="1">
              <a:lnSpc>
                <a:spcPts val="1475"/>
              </a:lnSpc>
              <a:spcBef>
                <a:spcPts val="13"/>
              </a:spcBef>
              <a:spcAft>
                <a:spcPts val="13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5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cpuMod cpu(clk,gnt,rdy,data, </a:t>
            </a:r>
          </a:p>
        </p:txBody>
      </p:sp>
      <p:sp>
        <p:nvSpPr>
          <p:cNvPr id="600083" name="Text Box 19"/>
          <p:cNvSpPr txBox="1">
            <a:spLocks noChangeArrowheads="1"/>
          </p:cNvSpPr>
          <p:nvPr/>
        </p:nvSpPr>
        <p:spPr bwMode="auto">
          <a:xfrm>
            <a:off x="3978625" y="2813051"/>
            <a:ext cx="1482027" cy="2893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48047" rIns="96094" bIns="48047">
            <a:spAutoFit/>
          </a:bodyPr>
          <a:lstStyle>
            <a:lvl1pPr defTabSz="96043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481013" defTabSz="96043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960438" defTabSz="96043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441450" defTabSz="96043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1922463" defTabSz="96043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379663" defTabSz="960438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836863" defTabSz="960438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294063" defTabSz="960438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751263" defTabSz="960438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marL="0" marR="0" lvl="0" indent="0" algn="just" defTabSz="960438" rtl="0" eaLnBrk="1" fontAlgn="auto" latinLnBrk="0" hangingPunct="1">
              <a:lnSpc>
                <a:spcPts val="1475"/>
              </a:lnSpc>
              <a:spcBef>
                <a:spcPts val="13"/>
              </a:spcBef>
              <a:spcAft>
                <a:spcPts val="13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5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 Bold" panose="02070609020205020404" pitchFamily="49" charset="0"/>
                <a:ea typeface="新細明體" panose="02020500000000000000" pitchFamily="18" charset="-120"/>
                <a:cs typeface="+mn-cs"/>
              </a:rPr>
              <a:t>logic</a:t>
            </a:r>
            <a:r>
              <a:rPr kumimoji="1" lang="en-US" altLang="zh-TW" sz="15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 rdy); </a:t>
            </a:r>
          </a:p>
        </p:txBody>
      </p:sp>
      <p:sp>
        <p:nvSpPr>
          <p:cNvPr id="600084" name="Text Box 20"/>
          <p:cNvSpPr txBox="1">
            <a:spLocks noChangeArrowheads="1"/>
          </p:cNvSpPr>
          <p:nvPr/>
        </p:nvSpPr>
        <p:spPr bwMode="auto">
          <a:xfrm>
            <a:off x="7790981" y="2960689"/>
            <a:ext cx="2636189" cy="2893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48047" rIns="96094" bIns="48047">
            <a:spAutoFit/>
          </a:bodyPr>
          <a:lstStyle>
            <a:lvl1pPr defTabSz="96043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481013" defTabSz="96043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960438" defTabSz="96043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441450" defTabSz="96043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1922463" defTabSz="96043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379663" defTabSz="960438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836863" defTabSz="960438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294063" defTabSz="960438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751263" defTabSz="960438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marL="0" marR="0" lvl="0" indent="0" algn="just" defTabSz="960438" rtl="0" eaLnBrk="1" fontAlgn="auto" latinLnBrk="0" hangingPunct="1">
              <a:lnSpc>
                <a:spcPts val="1475"/>
              </a:lnSpc>
              <a:spcBef>
                <a:spcPts val="13"/>
              </a:spcBef>
              <a:spcAft>
                <a:spcPts val="13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5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req,start,addr,mode); </a:t>
            </a:r>
          </a:p>
        </p:txBody>
      </p:sp>
      <p:sp>
        <p:nvSpPr>
          <p:cNvPr id="600085" name="Text Box 21"/>
          <p:cNvSpPr txBox="1">
            <a:spLocks noChangeArrowheads="1"/>
          </p:cNvSpPr>
          <p:nvPr/>
        </p:nvSpPr>
        <p:spPr bwMode="auto">
          <a:xfrm>
            <a:off x="1552900" y="3025776"/>
            <a:ext cx="2636189" cy="2893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48047" rIns="96094" bIns="48047">
            <a:spAutoFit/>
          </a:bodyPr>
          <a:lstStyle>
            <a:lvl1pPr defTabSz="96043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481013" defTabSz="96043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960438" defTabSz="96043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441450" defTabSz="96043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1922463" defTabSz="96043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379663" defTabSz="960438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836863" defTabSz="960438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294063" defTabSz="960438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751263" defTabSz="960438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marL="0" marR="0" lvl="0" indent="0" algn="just" defTabSz="960438" rtl="0" eaLnBrk="1" fontAlgn="auto" latinLnBrk="0" hangingPunct="1">
              <a:lnSpc>
                <a:spcPts val="1475"/>
              </a:lnSpc>
              <a:spcBef>
                <a:spcPts val="13"/>
              </a:spcBef>
              <a:spcAft>
                <a:spcPts val="13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5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 Bold" panose="02070609020205020404" pitchFamily="49" charset="0"/>
                <a:ea typeface="新細明體" panose="02020500000000000000" pitchFamily="18" charset="-120"/>
                <a:cs typeface="+mn-cs"/>
              </a:rPr>
              <a:t>always @(posedge</a:t>
            </a:r>
            <a:r>
              <a:rPr kumimoji="1" lang="en-US" altLang="zh-TW" sz="15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 clk</a:t>
            </a:r>
            <a:r>
              <a:rPr kumimoji="1" lang="en-US" altLang="zh-TW" sz="15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 Bold" panose="02070609020205020404" pitchFamily="49" charset="0"/>
                <a:ea typeface="新細明體" panose="02020500000000000000" pitchFamily="18" charset="-120"/>
                <a:cs typeface="+mn-cs"/>
              </a:rPr>
              <a:t>) </a:t>
            </a:r>
          </a:p>
        </p:txBody>
      </p:sp>
      <p:sp>
        <p:nvSpPr>
          <p:cNvPr id="600086" name="Text Box 22"/>
          <p:cNvSpPr txBox="1">
            <a:spLocks noChangeArrowheads="1"/>
          </p:cNvSpPr>
          <p:nvPr/>
        </p:nvSpPr>
        <p:spPr bwMode="auto">
          <a:xfrm>
            <a:off x="6518947" y="3152776"/>
            <a:ext cx="1251195" cy="2893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48047" rIns="96094" bIns="48047">
            <a:spAutoFit/>
          </a:bodyPr>
          <a:lstStyle>
            <a:lvl1pPr defTabSz="96043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481013" defTabSz="96043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960438" defTabSz="96043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441450" defTabSz="96043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1922463" defTabSz="96043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379663" defTabSz="960438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836863" defTabSz="960438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294063" defTabSz="960438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751263" defTabSz="960438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marL="0" marR="0" lvl="0" indent="0" algn="just" defTabSz="960438" rtl="0" eaLnBrk="1" fontAlgn="auto" latinLnBrk="0" hangingPunct="1">
              <a:lnSpc>
                <a:spcPts val="1475"/>
              </a:lnSpc>
              <a:spcBef>
                <a:spcPts val="13"/>
              </a:spcBef>
              <a:spcAft>
                <a:spcPts val="13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5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 Bold" panose="02070609020205020404" pitchFamily="49" charset="0"/>
                <a:ea typeface="新細明體" panose="02020500000000000000" pitchFamily="18" charset="-120"/>
                <a:cs typeface="+mn-cs"/>
              </a:rPr>
              <a:t>endmodule </a:t>
            </a:r>
          </a:p>
        </p:txBody>
      </p:sp>
      <p:sp>
        <p:nvSpPr>
          <p:cNvPr id="600087" name="Text Box 23"/>
          <p:cNvSpPr txBox="1">
            <a:spLocks noChangeArrowheads="1"/>
          </p:cNvSpPr>
          <p:nvPr/>
        </p:nvSpPr>
        <p:spPr bwMode="auto">
          <a:xfrm>
            <a:off x="1784204" y="3240089"/>
            <a:ext cx="2405357" cy="2893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48047" rIns="96094" bIns="48047">
            <a:spAutoFit/>
          </a:bodyPr>
          <a:lstStyle>
            <a:lvl1pPr defTabSz="96043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481013" defTabSz="96043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960438" defTabSz="96043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441450" defTabSz="96043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1922463" defTabSz="96043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379663" defTabSz="960438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836863" defTabSz="960438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294063" defTabSz="960438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751263" defTabSz="960438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marL="0" marR="0" lvl="0" indent="0" algn="just" defTabSz="960438" rtl="0" eaLnBrk="1" fontAlgn="auto" latinLnBrk="0" hangingPunct="1">
              <a:lnSpc>
                <a:spcPts val="1475"/>
              </a:lnSpc>
              <a:spcBef>
                <a:spcPts val="13"/>
              </a:spcBef>
              <a:spcAft>
                <a:spcPts val="13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5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gnt &lt;= req &amp; avail; </a:t>
            </a:r>
          </a:p>
        </p:txBody>
      </p:sp>
      <p:sp>
        <p:nvSpPr>
          <p:cNvPr id="600088" name="Text Box 24"/>
          <p:cNvSpPr txBox="1">
            <a:spLocks noChangeArrowheads="1"/>
          </p:cNvSpPr>
          <p:nvPr/>
        </p:nvSpPr>
        <p:spPr bwMode="auto">
          <a:xfrm>
            <a:off x="1551660" y="3452814"/>
            <a:ext cx="1251195" cy="2893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48047" rIns="96094" bIns="48047">
            <a:spAutoFit/>
          </a:bodyPr>
          <a:lstStyle>
            <a:lvl1pPr defTabSz="96043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481013" defTabSz="96043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960438" defTabSz="96043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441450" defTabSz="96043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1922463" defTabSz="96043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379663" defTabSz="960438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836863" defTabSz="960438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294063" defTabSz="960438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751263" defTabSz="960438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marL="0" marR="0" lvl="0" indent="0" algn="just" defTabSz="960438" rtl="0" eaLnBrk="1" fontAlgn="auto" latinLnBrk="0" hangingPunct="1">
              <a:lnSpc>
                <a:spcPts val="1475"/>
              </a:lnSpc>
              <a:spcBef>
                <a:spcPts val="13"/>
              </a:spcBef>
              <a:spcAft>
                <a:spcPts val="13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5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 Bold" panose="02070609020205020404" pitchFamily="49" charset="0"/>
                <a:ea typeface="新細明體" panose="02020500000000000000" pitchFamily="18" charset="-120"/>
                <a:cs typeface="+mn-cs"/>
              </a:rPr>
              <a:t>endmodule </a:t>
            </a:r>
          </a:p>
        </p:txBody>
      </p:sp>
      <p:sp>
        <p:nvSpPr>
          <p:cNvPr id="600089" name="Text Box 25"/>
          <p:cNvSpPr txBox="1">
            <a:spLocks noChangeArrowheads="1"/>
          </p:cNvSpPr>
          <p:nvPr/>
        </p:nvSpPr>
        <p:spPr bwMode="auto">
          <a:xfrm>
            <a:off x="6541746" y="3629026"/>
            <a:ext cx="705532" cy="4176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48047" rIns="96094" bIns="48047">
            <a:spAutoFit/>
          </a:bodyPr>
          <a:lstStyle>
            <a:lvl1pPr defTabSz="96043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481013" defTabSz="96043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960438" defTabSz="96043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441450" defTabSz="96043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1922463" defTabSz="96043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379663" defTabSz="960438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836863" defTabSz="960438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294063" defTabSz="960438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751263" defTabSz="960438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marL="0" marR="0" lvl="0" indent="0" algn="just" defTabSz="960438" rtl="0" eaLnBrk="1" fontAlgn="auto" latinLnBrk="0" hangingPunct="1">
              <a:lnSpc>
                <a:spcPts val="2525"/>
              </a:lnSpc>
              <a:spcBef>
                <a:spcPts val="13"/>
              </a:spcBef>
              <a:spcAft>
                <a:spcPts val="13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5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Top </a:t>
            </a:r>
          </a:p>
        </p:txBody>
      </p:sp>
      <p:sp>
        <p:nvSpPr>
          <p:cNvPr id="600090" name="Text Box 26"/>
          <p:cNvSpPr txBox="1">
            <a:spLocks noChangeArrowheads="1"/>
          </p:cNvSpPr>
          <p:nvPr/>
        </p:nvSpPr>
        <p:spPr bwMode="auto">
          <a:xfrm>
            <a:off x="8268395" y="3727451"/>
            <a:ext cx="425649" cy="3150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48047" rIns="96094" bIns="48047">
            <a:spAutoFit/>
          </a:bodyPr>
          <a:lstStyle>
            <a:lvl1pPr defTabSz="96043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481013" defTabSz="96043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960438" defTabSz="96043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441450" defTabSz="96043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1922463" defTabSz="96043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379663" defTabSz="960438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836863" defTabSz="960438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294063" defTabSz="960438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751263" defTabSz="960438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marL="0" marR="0" lvl="0" indent="0" algn="just" defTabSz="960438" rtl="0" eaLnBrk="1" fontAlgn="auto" latinLnBrk="0" hangingPunct="1">
              <a:lnSpc>
                <a:spcPts val="1688"/>
              </a:lnSpc>
              <a:spcBef>
                <a:spcPts val="13"/>
              </a:spcBef>
              <a:spcAft>
                <a:spcPts val="13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7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clk </a:t>
            </a:r>
          </a:p>
        </p:txBody>
      </p:sp>
      <p:sp>
        <p:nvSpPr>
          <p:cNvPr id="600091" name="Text Box 27"/>
          <p:cNvSpPr txBox="1">
            <a:spLocks noChangeArrowheads="1"/>
          </p:cNvSpPr>
          <p:nvPr/>
        </p:nvSpPr>
        <p:spPr bwMode="auto">
          <a:xfrm>
            <a:off x="1549400" y="3879851"/>
            <a:ext cx="3721100" cy="507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8047" rIns="96094" bIns="48047">
            <a:spAutoFit/>
          </a:bodyPr>
          <a:lstStyle>
            <a:lvl1pPr marL="2347913" indent="-2347913" defTabSz="96043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2347913" defTabSz="96043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2347913" defTabSz="96043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2347913" defTabSz="96043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347913" defTabSz="96043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805113" defTabSz="960438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3262313" defTabSz="960438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719513" defTabSz="960438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4176713" defTabSz="960438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marL="2347913" marR="0" lvl="0" indent="-2347913" algn="just" defTabSz="960438" rtl="0" eaLnBrk="1" fontAlgn="auto" latinLnBrk="0" hangingPunct="1">
              <a:lnSpc>
                <a:spcPts val="1613"/>
              </a:lnSpc>
              <a:spcBef>
                <a:spcPts val="13"/>
              </a:spcBef>
              <a:spcAft>
                <a:spcPts val="13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5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 Bold" panose="02070609020205020404" pitchFamily="49" charset="0"/>
                <a:ea typeface="新細明體" panose="02020500000000000000" pitchFamily="18" charset="-120"/>
                <a:cs typeface="+mn-cs"/>
              </a:rPr>
              <a:t>module</a:t>
            </a:r>
            <a:r>
              <a:rPr kumimoji="1" lang="en-US" altLang="zh-TW" sz="15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 cpuMod(</a:t>
            </a:r>
            <a:r>
              <a:rPr kumimoji="1" lang="en-US" altLang="zh-TW" sz="15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 Bold" panose="02070609020205020404" pitchFamily="49" charset="0"/>
                <a:ea typeface="新細明體" panose="02020500000000000000" pitchFamily="18" charset="-120"/>
                <a:cs typeface="+mn-cs"/>
              </a:rPr>
              <a:t>input   bit</a:t>
            </a:r>
            <a:r>
              <a:rPr kumimoji="1" lang="en-US" altLang="zh-TW" sz="15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 clk, </a:t>
            </a:r>
            <a:r>
              <a:rPr kumimoji="1" lang="en-US" altLang="zh-TW" sz="15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 Bold" panose="02070609020205020404" pitchFamily="49" charset="0"/>
                <a:ea typeface="新細明體" panose="02020500000000000000" pitchFamily="18" charset="-120"/>
                <a:cs typeface="+mn-cs"/>
              </a:rPr>
              <a:t>logic</a:t>
            </a:r>
            <a:r>
              <a:rPr kumimoji="1" lang="en-US" altLang="zh-TW" sz="15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 gnt, </a:t>
            </a:r>
          </a:p>
        </p:txBody>
      </p:sp>
      <p:sp>
        <p:nvSpPr>
          <p:cNvPr id="600092" name="Text Box 28"/>
          <p:cNvSpPr txBox="1">
            <a:spLocks noChangeArrowheads="1"/>
          </p:cNvSpPr>
          <p:nvPr/>
        </p:nvSpPr>
        <p:spPr bwMode="auto">
          <a:xfrm>
            <a:off x="8146545" y="4219576"/>
            <a:ext cx="345498" cy="2380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48047" rIns="96094" bIns="48047">
            <a:spAutoFit/>
          </a:bodyPr>
          <a:lstStyle>
            <a:lvl1pPr defTabSz="96043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481013" defTabSz="96043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960438" defTabSz="96043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441450" defTabSz="96043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1922463" defTabSz="96043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379663" defTabSz="960438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836863" defTabSz="960438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294063" defTabSz="960438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751263" defTabSz="960438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marL="0" marR="0" lvl="0" indent="0" algn="just" defTabSz="960438" rtl="0" eaLnBrk="1" fontAlgn="auto" latinLnBrk="0" hangingPunct="1">
              <a:lnSpc>
                <a:spcPts val="1050"/>
              </a:lnSpc>
              <a:spcBef>
                <a:spcPts val="13"/>
              </a:spcBef>
              <a:spcAft>
                <a:spcPts val="13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1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req </a:t>
            </a:r>
          </a:p>
        </p:txBody>
      </p:sp>
      <p:sp>
        <p:nvSpPr>
          <p:cNvPr id="600093" name="Text Box 29"/>
          <p:cNvSpPr txBox="1">
            <a:spLocks noChangeArrowheads="1"/>
          </p:cNvSpPr>
          <p:nvPr/>
        </p:nvSpPr>
        <p:spPr bwMode="auto">
          <a:xfrm>
            <a:off x="3979183" y="4306889"/>
            <a:ext cx="1366611" cy="2893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48047" rIns="96094" bIns="48047">
            <a:spAutoFit/>
          </a:bodyPr>
          <a:lstStyle>
            <a:lvl1pPr defTabSz="96043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481013" defTabSz="96043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960438" defTabSz="96043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441450" defTabSz="96043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1922463" defTabSz="96043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379663" defTabSz="960438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836863" defTabSz="960438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294063" defTabSz="960438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751263" defTabSz="960438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marL="0" marR="0" lvl="0" indent="0" algn="just" defTabSz="960438" rtl="0" eaLnBrk="1" fontAlgn="auto" latinLnBrk="0" hangingPunct="1">
              <a:lnSpc>
                <a:spcPts val="1475"/>
              </a:lnSpc>
              <a:spcBef>
                <a:spcPts val="13"/>
              </a:spcBef>
              <a:spcAft>
                <a:spcPts val="13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5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 Bold" panose="02070609020205020404" pitchFamily="49" charset="0"/>
                <a:ea typeface="新細明體" panose="02020500000000000000" pitchFamily="18" charset="-120"/>
                <a:cs typeface="+mn-cs"/>
              </a:rPr>
              <a:t>logic</a:t>
            </a:r>
            <a:r>
              <a:rPr kumimoji="1" lang="en-US" altLang="zh-TW" sz="15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 rdy, </a:t>
            </a:r>
          </a:p>
        </p:txBody>
      </p:sp>
      <p:sp>
        <p:nvSpPr>
          <p:cNvPr id="600094" name="Text Box 30"/>
          <p:cNvSpPr txBox="1">
            <a:spLocks noChangeArrowheads="1"/>
          </p:cNvSpPr>
          <p:nvPr/>
        </p:nvSpPr>
        <p:spPr bwMode="auto">
          <a:xfrm>
            <a:off x="8147761" y="4371976"/>
            <a:ext cx="422443" cy="2380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48047" rIns="96094" bIns="48047">
            <a:spAutoFit/>
          </a:bodyPr>
          <a:lstStyle>
            <a:lvl1pPr defTabSz="96043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481013" defTabSz="96043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960438" defTabSz="96043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441450" defTabSz="96043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1922463" defTabSz="96043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379663" defTabSz="960438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836863" defTabSz="960438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294063" defTabSz="960438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751263" defTabSz="960438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marL="0" marR="0" lvl="0" indent="0" algn="just" defTabSz="960438" rtl="0" eaLnBrk="1" fontAlgn="auto" latinLnBrk="0" hangingPunct="1">
              <a:lnSpc>
                <a:spcPts val="1050"/>
              </a:lnSpc>
              <a:spcBef>
                <a:spcPts val="13"/>
              </a:spcBef>
              <a:spcAft>
                <a:spcPts val="13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1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start </a:t>
            </a:r>
          </a:p>
        </p:txBody>
      </p:sp>
      <p:sp>
        <p:nvSpPr>
          <p:cNvPr id="600095" name="Text Box 31"/>
          <p:cNvSpPr txBox="1">
            <a:spLocks noChangeArrowheads="1"/>
          </p:cNvSpPr>
          <p:nvPr/>
        </p:nvSpPr>
        <p:spPr bwMode="auto">
          <a:xfrm>
            <a:off x="8147339" y="4525964"/>
            <a:ext cx="345498" cy="2380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48047" rIns="96094" bIns="48047">
            <a:spAutoFit/>
          </a:bodyPr>
          <a:lstStyle>
            <a:lvl1pPr defTabSz="96043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481013" defTabSz="96043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960438" defTabSz="96043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441450" defTabSz="96043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1922463" defTabSz="96043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379663" defTabSz="960438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836863" defTabSz="960438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294063" defTabSz="960438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751263" defTabSz="960438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marL="0" marR="0" lvl="0" indent="0" algn="just" defTabSz="960438" rtl="0" eaLnBrk="1" fontAlgn="auto" latinLnBrk="0" hangingPunct="1">
              <a:lnSpc>
                <a:spcPts val="1050"/>
              </a:lnSpc>
              <a:spcBef>
                <a:spcPts val="13"/>
              </a:spcBef>
              <a:spcAft>
                <a:spcPts val="13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1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gnt </a:t>
            </a:r>
          </a:p>
        </p:txBody>
      </p:sp>
      <p:sp>
        <p:nvSpPr>
          <p:cNvPr id="600096" name="Text Box 32"/>
          <p:cNvSpPr txBox="1">
            <a:spLocks noChangeArrowheads="1"/>
          </p:cNvSpPr>
          <p:nvPr/>
        </p:nvSpPr>
        <p:spPr bwMode="auto">
          <a:xfrm>
            <a:off x="3170711" y="4521201"/>
            <a:ext cx="3097854" cy="2893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48047" rIns="96094" bIns="48047">
            <a:spAutoFit/>
          </a:bodyPr>
          <a:lstStyle>
            <a:lvl1pPr defTabSz="96043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481013" defTabSz="96043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960438" defTabSz="96043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441450" defTabSz="96043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1922463" defTabSz="96043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379663" defTabSz="960438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836863" defTabSz="960438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294063" defTabSz="960438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751263" defTabSz="960438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marL="0" marR="0" lvl="0" indent="0" algn="just" defTabSz="960438" rtl="0" eaLnBrk="1" fontAlgn="auto" latinLnBrk="0" hangingPunct="1">
              <a:lnSpc>
                <a:spcPts val="1475"/>
              </a:lnSpc>
              <a:spcBef>
                <a:spcPts val="13"/>
              </a:spcBef>
              <a:spcAft>
                <a:spcPts val="13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5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 Bold" panose="02070609020205020404" pitchFamily="49" charset="0"/>
                <a:ea typeface="新細明體" panose="02020500000000000000" pitchFamily="18" charset="-120"/>
                <a:cs typeface="+mn-cs"/>
              </a:rPr>
              <a:t>inout   logic</a:t>
            </a:r>
            <a:r>
              <a:rPr kumimoji="1" lang="en-US" altLang="zh-TW" sz="15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 [7:0] data, </a:t>
            </a:r>
          </a:p>
        </p:txBody>
      </p:sp>
      <p:sp>
        <p:nvSpPr>
          <p:cNvPr id="600097" name="Text Box 33"/>
          <p:cNvSpPr txBox="1">
            <a:spLocks noChangeArrowheads="1"/>
          </p:cNvSpPr>
          <p:nvPr/>
        </p:nvSpPr>
        <p:spPr bwMode="auto">
          <a:xfrm>
            <a:off x="8146561" y="4678364"/>
            <a:ext cx="342292" cy="2380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48047" rIns="96094" bIns="48047">
            <a:spAutoFit/>
          </a:bodyPr>
          <a:lstStyle>
            <a:lvl1pPr defTabSz="96043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481013" defTabSz="96043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960438" defTabSz="96043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441450" defTabSz="96043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1922463" defTabSz="96043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379663" defTabSz="960438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836863" defTabSz="960438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294063" defTabSz="960438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751263" defTabSz="960438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marL="0" marR="0" lvl="0" indent="0" algn="just" defTabSz="960438" rtl="0" eaLnBrk="1" fontAlgn="auto" latinLnBrk="0" hangingPunct="1">
              <a:lnSpc>
                <a:spcPts val="1050"/>
              </a:lnSpc>
              <a:spcBef>
                <a:spcPts val="13"/>
              </a:spcBef>
              <a:spcAft>
                <a:spcPts val="13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1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rdy </a:t>
            </a:r>
          </a:p>
        </p:txBody>
      </p:sp>
      <p:sp>
        <p:nvSpPr>
          <p:cNvPr id="600098" name="Text Box 34"/>
          <p:cNvSpPr txBox="1">
            <a:spLocks noChangeArrowheads="1"/>
          </p:cNvSpPr>
          <p:nvPr/>
        </p:nvSpPr>
        <p:spPr bwMode="auto">
          <a:xfrm>
            <a:off x="3170413" y="4733926"/>
            <a:ext cx="2174524" cy="2893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48047" rIns="96094" bIns="48047">
            <a:spAutoFit/>
          </a:bodyPr>
          <a:lstStyle>
            <a:lvl1pPr defTabSz="96043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481013" defTabSz="96043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960438" defTabSz="96043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441450" defTabSz="96043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1922463" defTabSz="96043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379663" defTabSz="960438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836863" defTabSz="960438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294063" defTabSz="960438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751263" defTabSz="960438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marL="0" marR="0" lvl="0" indent="0" algn="just" defTabSz="960438" rtl="0" eaLnBrk="1" fontAlgn="auto" latinLnBrk="0" hangingPunct="1">
              <a:lnSpc>
                <a:spcPts val="1475"/>
              </a:lnSpc>
              <a:spcBef>
                <a:spcPts val="13"/>
              </a:spcBef>
              <a:spcAft>
                <a:spcPts val="13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5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 Bold" panose="02070609020205020404" pitchFamily="49" charset="0"/>
                <a:ea typeface="新細明體" panose="02020500000000000000" pitchFamily="18" charset="-120"/>
                <a:cs typeface="+mn-cs"/>
              </a:rPr>
              <a:t>output logic</a:t>
            </a:r>
            <a:r>
              <a:rPr kumimoji="1" lang="en-US" altLang="zh-TW" sz="15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 req, </a:t>
            </a:r>
          </a:p>
        </p:txBody>
      </p:sp>
      <p:sp>
        <p:nvSpPr>
          <p:cNvPr id="600099" name="Text Box 35"/>
          <p:cNvSpPr txBox="1">
            <a:spLocks noChangeArrowheads="1"/>
          </p:cNvSpPr>
          <p:nvPr/>
        </p:nvSpPr>
        <p:spPr bwMode="auto">
          <a:xfrm>
            <a:off x="8141161" y="4830764"/>
            <a:ext cx="802354" cy="2380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48047" rIns="96094" bIns="48047">
            <a:spAutoFit/>
          </a:bodyPr>
          <a:lstStyle>
            <a:lvl1pPr defTabSz="96043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481013" defTabSz="96043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960438" defTabSz="96043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441450" defTabSz="96043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1922463" defTabSz="96043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379663" defTabSz="960438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836863" defTabSz="960438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294063" defTabSz="960438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751263" defTabSz="960438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marL="0" marR="0" lvl="0" indent="0" algn="just" defTabSz="960438" rtl="0" eaLnBrk="1" fontAlgn="auto" latinLnBrk="0" hangingPunct="1">
              <a:lnSpc>
                <a:spcPts val="1050"/>
              </a:lnSpc>
              <a:spcBef>
                <a:spcPts val="13"/>
              </a:spcBef>
              <a:spcAft>
                <a:spcPts val="13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1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mode[1:0] </a:t>
            </a:r>
          </a:p>
        </p:txBody>
      </p:sp>
      <p:sp>
        <p:nvSpPr>
          <p:cNvPr id="600100" name="Text Box 36"/>
          <p:cNvSpPr txBox="1">
            <a:spLocks noChangeArrowheads="1"/>
          </p:cNvSpPr>
          <p:nvPr/>
        </p:nvSpPr>
        <p:spPr bwMode="auto">
          <a:xfrm>
            <a:off x="3978861" y="4948239"/>
            <a:ext cx="1597443" cy="2893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48047" rIns="96094" bIns="48047">
            <a:spAutoFit/>
          </a:bodyPr>
          <a:lstStyle>
            <a:lvl1pPr defTabSz="96043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481013" defTabSz="96043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960438" defTabSz="96043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441450" defTabSz="96043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1922463" defTabSz="96043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379663" defTabSz="960438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836863" defTabSz="960438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294063" defTabSz="960438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751263" defTabSz="960438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marL="0" marR="0" lvl="0" indent="0" algn="just" defTabSz="960438" rtl="0" eaLnBrk="1" fontAlgn="auto" latinLnBrk="0" hangingPunct="1">
              <a:lnSpc>
                <a:spcPts val="1475"/>
              </a:lnSpc>
              <a:spcBef>
                <a:spcPts val="13"/>
              </a:spcBef>
              <a:spcAft>
                <a:spcPts val="13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5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 Bold" panose="02070609020205020404" pitchFamily="49" charset="0"/>
                <a:ea typeface="新細明體" panose="02020500000000000000" pitchFamily="18" charset="-120"/>
                <a:cs typeface="+mn-cs"/>
              </a:rPr>
              <a:t>logic</a:t>
            </a:r>
            <a:r>
              <a:rPr kumimoji="1" lang="en-US" altLang="zh-TW" sz="15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 start, </a:t>
            </a:r>
          </a:p>
        </p:txBody>
      </p:sp>
      <p:sp>
        <p:nvSpPr>
          <p:cNvPr id="600101" name="Text Box 37"/>
          <p:cNvSpPr txBox="1">
            <a:spLocks noChangeArrowheads="1"/>
          </p:cNvSpPr>
          <p:nvPr/>
        </p:nvSpPr>
        <p:spPr bwMode="auto">
          <a:xfrm>
            <a:off x="6692691" y="4810126"/>
            <a:ext cx="776706" cy="4176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48047" rIns="96094" bIns="48047">
            <a:spAutoFit/>
          </a:bodyPr>
          <a:lstStyle>
            <a:lvl1pPr defTabSz="96043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481013" defTabSz="96043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960438" defTabSz="96043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441450" defTabSz="96043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1922463" defTabSz="96043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379663" defTabSz="960438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836863" defTabSz="960438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294063" defTabSz="960438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751263" defTabSz="960438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marL="0" marR="0" lvl="0" indent="0" algn="just" defTabSz="960438" rtl="0" eaLnBrk="1" fontAlgn="auto" latinLnBrk="0" hangingPunct="1">
              <a:lnSpc>
                <a:spcPts val="2525"/>
              </a:lnSpc>
              <a:spcBef>
                <a:spcPts val="13"/>
              </a:spcBef>
              <a:spcAft>
                <a:spcPts val="13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5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CPU </a:t>
            </a:r>
          </a:p>
        </p:txBody>
      </p:sp>
      <p:sp>
        <p:nvSpPr>
          <p:cNvPr id="600102" name="Text Box 38"/>
          <p:cNvSpPr txBox="1">
            <a:spLocks noChangeArrowheads="1"/>
          </p:cNvSpPr>
          <p:nvPr/>
        </p:nvSpPr>
        <p:spPr bwMode="auto">
          <a:xfrm>
            <a:off x="9012310" y="4810126"/>
            <a:ext cx="882504" cy="4176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48047" rIns="96094" bIns="48047">
            <a:spAutoFit/>
          </a:bodyPr>
          <a:lstStyle>
            <a:lvl1pPr defTabSz="96043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481013" defTabSz="96043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960438" defTabSz="96043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441450" defTabSz="96043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1922463" defTabSz="96043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379663" defTabSz="960438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836863" defTabSz="960438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294063" defTabSz="960438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751263" defTabSz="960438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marL="0" marR="0" lvl="0" indent="0" algn="just" defTabSz="960438" rtl="0" eaLnBrk="1" fontAlgn="auto" latinLnBrk="0" hangingPunct="1">
              <a:lnSpc>
                <a:spcPts val="2525"/>
              </a:lnSpc>
              <a:spcBef>
                <a:spcPts val="13"/>
              </a:spcBef>
              <a:spcAft>
                <a:spcPts val="13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5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Mem </a:t>
            </a:r>
          </a:p>
        </p:txBody>
      </p:sp>
      <p:sp>
        <p:nvSpPr>
          <p:cNvPr id="600103" name="Text Box 39"/>
          <p:cNvSpPr txBox="1">
            <a:spLocks noChangeArrowheads="1"/>
          </p:cNvSpPr>
          <p:nvPr/>
        </p:nvSpPr>
        <p:spPr bwMode="auto">
          <a:xfrm>
            <a:off x="8059724" y="5137151"/>
            <a:ext cx="736631" cy="2380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48047" rIns="96094" bIns="48047">
            <a:spAutoFit/>
          </a:bodyPr>
          <a:lstStyle>
            <a:lvl1pPr defTabSz="96043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481013" defTabSz="96043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960438" defTabSz="96043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441450" defTabSz="96043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1922463" defTabSz="96043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379663" defTabSz="960438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836863" defTabSz="960438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294063" defTabSz="960438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751263" defTabSz="960438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marL="0" marR="0" lvl="0" indent="0" algn="just" defTabSz="960438" rtl="0" eaLnBrk="1" fontAlgn="auto" latinLnBrk="0" hangingPunct="1">
              <a:lnSpc>
                <a:spcPts val="1050"/>
              </a:lnSpc>
              <a:spcBef>
                <a:spcPts val="13"/>
              </a:spcBef>
              <a:spcAft>
                <a:spcPts val="13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1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addr[7:0] </a:t>
            </a:r>
          </a:p>
        </p:txBody>
      </p:sp>
      <p:sp>
        <p:nvSpPr>
          <p:cNvPr id="600104" name="Text Box 40"/>
          <p:cNvSpPr txBox="1">
            <a:spLocks noChangeArrowheads="1"/>
          </p:cNvSpPr>
          <p:nvPr/>
        </p:nvSpPr>
        <p:spPr bwMode="auto">
          <a:xfrm>
            <a:off x="3979009" y="5160964"/>
            <a:ext cx="2059108" cy="2893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48047" rIns="96094" bIns="48047">
            <a:spAutoFit/>
          </a:bodyPr>
          <a:lstStyle>
            <a:lvl1pPr defTabSz="96043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481013" defTabSz="96043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960438" defTabSz="96043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441450" defTabSz="96043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1922463" defTabSz="96043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379663" defTabSz="960438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836863" defTabSz="960438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294063" defTabSz="960438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751263" defTabSz="960438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marL="0" marR="0" lvl="0" indent="0" algn="just" defTabSz="960438" rtl="0" eaLnBrk="1" fontAlgn="auto" latinLnBrk="0" hangingPunct="1">
              <a:lnSpc>
                <a:spcPts val="1475"/>
              </a:lnSpc>
              <a:spcBef>
                <a:spcPts val="13"/>
              </a:spcBef>
              <a:spcAft>
                <a:spcPts val="13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5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 Bold" panose="02070609020205020404" pitchFamily="49" charset="0"/>
                <a:ea typeface="新細明體" panose="02020500000000000000" pitchFamily="18" charset="-120"/>
                <a:cs typeface="+mn-cs"/>
              </a:rPr>
              <a:t>logic</a:t>
            </a:r>
            <a:r>
              <a:rPr kumimoji="1" lang="en-US" altLang="zh-TW" sz="15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[7:0] addr, </a:t>
            </a:r>
          </a:p>
        </p:txBody>
      </p:sp>
      <p:sp>
        <p:nvSpPr>
          <p:cNvPr id="600105" name="Text Box 41"/>
          <p:cNvSpPr txBox="1">
            <a:spLocks noChangeArrowheads="1"/>
          </p:cNvSpPr>
          <p:nvPr/>
        </p:nvSpPr>
        <p:spPr bwMode="auto">
          <a:xfrm>
            <a:off x="3979244" y="5375276"/>
            <a:ext cx="2174524" cy="2893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48047" rIns="96094" bIns="48047">
            <a:spAutoFit/>
          </a:bodyPr>
          <a:lstStyle>
            <a:lvl1pPr defTabSz="96043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481013" defTabSz="96043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960438" defTabSz="96043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441450" defTabSz="96043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1922463" defTabSz="96043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379663" defTabSz="960438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836863" defTabSz="960438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294063" defTabSz="960438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751263" defTabSz="960438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marL="0" marR="0" lvl="0" indent="0" algn="just" defTabSz="960438" rtl="0" eaLnBrk="1" fontAlgn="auto" latinLnBrk="0" hangingPunct="1">
              <a:lnSpc>
                <a:spcPts val="1475"/>
              </a:lnSpc>
              <a:spcBef>
                <a:spcPts val="13"/>
              </a:spcBef>
              <a:spcAft>
                <a:spcPts val="13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5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 Bold" panose="02070609020205020404" pitchFamily="49" charset="0"/>
                <a:ea typeface="新細明體" panose="02020500000000000000" pitchFamily="18" charset="-120"/>
                <a:cs typeface="+mn-cs"/>
              </a:rPr>
              <a:t>logic</a:t>
            </a:r>
            <a:r>
              <a:rPr kumimoji="1" lang="en-US" altLang="zh-TW" sz="15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[1:0] mode); </a:t>
            </a:r>
          </a:p>
        </p:txBody>
      </p:sp>
      <p:sp>
        <p:nvSpPr>
          <p:cNvPr id="600106" name="Text Box 42"/>
          <p:cNvSpPr txBox="1">
            <a:spLocks noChangeArrowheads="1"/>
          </p:cNvSpPr>
          <p:nvPr/>
        </p:nvSpPr>
        <p:spPr bwMode="auto">
          <a:xfrm>
            <a:off x="8143908" y="5443539"/>
            <a:ext cx="727013" cy="2380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48047" rIns="96094" bIns="48047">
            <a:spAutoFit/>
          </a:bodyPr>
          <a:lstStyle>
            <a:lvl1pPr defTabSz="96043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481013" defTabSz="96043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960438" defTabSz="96043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441450" defTabSz="96043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1922463" defTabSz="96043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379663" defTabSz="960438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836863" defTabSz="960438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294063" defTabSz="960438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751263" defTabSz="960438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marL="0" marR="0" lvl="0" indent="0" algn="just" defTabSz="960438" rtl="0" eaLnBrk="1" fontAlgn="auto" latinLnBrk="0" hangingPunct="1">
              <a:lnSpc>
                <a:spcPts val="1050"/>
              </a:lnSpc>
              <a:spcBef>
                <a:spcPts val="13"/>
              </a:spcBef>
              <a:spcAft>
                <a:spcPts val="13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1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data[7:0] </a:t>
            </a:r>
          </a:p>
        </p:txBody>
      </p:sp>
      <p:sp>
        <p:nvSpPr>
          <p:cNvPr id="600107" name="Text Box 43"/>
          <p:cNvSpPr txBox="1">
            <a:spLocks noChangeArrowheads="1"/>
          </p:cNvSpPr>
          <p:nvPr/>
        </p:nvSpPr>
        <p:spPr bwMode="auto">
          <a:xfrm>
            <a:off x="1551660" y="5588001"/>
            <a:ext cx="1251195" cy="2893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48047" rIns="96094" bIns="48047">
            <a:spAutoFit/>
          </a:bodyPr>
          <a:lstStyle>
            <a:lvl1pPr defTabSz="96043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481013" defTabSz="96043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960438" defTabSz="96043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441450" defTabSz="96043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1922463" defTabSz="96043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379663" defTabSz="960438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836863" defTabSz="960438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294063" defTabSz="960438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751263" defTabSz="960438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marL="0" marR="0" lvl="0" indent="0" algn="just" defTabSz="960438" rtl="0" eaLnBrk="1" fontAlgn="auto" latinLnBrk="0" hangingPunct="1">
              <a:lnSpc>
                <a:spcPts val="1475"/>
              </a:lnSpc>
              <a:spcBef>
                <a:spcPts val="13"/>
              </a:spcBef>
              <a:spcAft>
                <a:spcPts val="13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5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 Bold" panose="02070609020205020404" pitchFamily="49" charset="0"/>
                <a:ea typeface="新細明體" panose="02020500000000000000" pitchFamily="18" charset="-120"/>
                <a:cs typeface="+mn-cs"/>
              </a:rPr>
              <a:t>endmodule </a:t>
            </a:r>
          </a:p>
        </p:txBody>
      </p:sp>
    </p:spTree>
    <p:extLst>
      <p:ext uri="{BB962C8B-B14F-4D97-AF65-F5344CB8AC3E}">
        <p14:creationId xmlns:p14="http://schemas.microsoft.com/office/powerpoint/2010/main" val="1532310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01D460E-DAF3-49C4-B680-EE7B7A2E0BD8}" type="slidenum">
              <a:rPr kumimoji="0" lang="en-US" altLang="zh-TW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altLang="zh-TW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42" name="日期版面配置區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copyright © 2004</a:t>
            </a:r>
          </a:p>
        </p:txBody>
      </p:sp>
      <p:pic>
        <p:nvPicPr>
          <p:cNvPr id="602114" name="Picture 2" descr="a2e12B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0"/>
            <a:ext cx="9906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02115" name="Text Box 3"/>
          <p:cNvSpPr txBox="1">
            <a:spLocks noChangeArrowheads="1"/>
          </p:cNvSpPr>
          <p:nvPr/>
        </p:nvSpPr>
        <p:spPr bwMode="auto">
          <a:xfrm>
            <a:off x="1754218" y="265114"/>
            <a:ext cx="6800791" cy="635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48047" rIns="96094" bIns="48047">
            <a:spAutoFit/>
          </a:bodyPr>
          <a:lstStyle>
            <a:lvl1pPr defTabSz="96043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481013" defTabSz="96043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960438" defTabSz="96043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441450" defTabSz="96043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1922463" defTabSz="96043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379663" defTabSz="960438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836863" defTabSz="960438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294063" defTabSz="960438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751263" defTabSz="960438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marL="0" marR="0" lvl="0" indent="0" algn="just" defTabSz="960438" rtl="0" eaLnBrk="1" fontAlgn="auto" latinLnBrk="0" hangingPunct="1">
              <a:lnSpc>
                <a:spcPts val="4200"/>
              </a:lnSpc>
              <a:spcBef>
                <a:spcPts val="13"/>
              </a:spcBef>
              <a:spcAft>
                <a:spcPts val="13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4200" b="0" i="0" u="none" strike="noStrike" kern="1200" cap="none" spc="0" normalizeH="0" baseline="0" noProof="0">
                <a:ln>
                  <a:noFill/>
                </a:ln>
                <a:solidFill>
                  <a:srgbClr val="00004A"/>
                </a:solidFill>
                <a:effectLst/>
                <a:uLnTx/>
                <a:uFillTx/>
                <a:latin typeface="Arial Bold" panose="020B0704020202020204" pitchFamily="34" charset="0"/>
                <a:ea typeface="新細明體" panose="02020500000000000000" pitchFamily="18" charset="-120"/>
                <a:cs typeface="+mn-cs"/>
              </a:rPr>
              <a:t>Example Using Interfaces </a:t>
            </a:r>
          </a:p>
        </p:txBody>
      </p:sp>
      <p:sp>
        <p:nvSpPr>
          <p:cNvPr id="602116" name="Text Box 4"/>
          <p:cNvSpPr txBox="1">
            <a:spLocks noChangeArrowheads="1"/>
          </p:cNvSpPr>
          <p:nvPr/>
        </p:nvSpPr>
        <p:spPr bwMode="auto">
          <a:xfrm>
            <a:off x="9480518" y="1347789"/>
            <a:ext cx="1068452" cy="3150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48047" rIns="96094" bIns="48047">
            <a:spAutoFit/>
          </a:bodyPr>
          <a:lstStyle>
            <a:lvl1pPr defTabSz="96043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481013" defTabSz="96043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960438" defTabSz="96043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441450" defTabSz="96043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1922463" defTabSz="96043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379663" defTabSz="960438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836863" defTabSz="960438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294063" defTabSz="960438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751263" defTabSz="960438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marL="0" marR="0" lvl="0" indent="0" algn="just" defTabSz="960438" rtl="0" eaLnBrk="1" fontAlgn="auto" latinLnBrk="0" hangingPunct="1">
              <a:lnSpc>
                <a:spcPts val="1688"/>
              </a:lnSpc>
              <a:spcBef>
                <a:spcPts val="13"/>
              </a:spcBef>
              <a:spcAft>
                <a:spcPts val="13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7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old" panose="020B0704020202020204" pitchFamily="34" charset="0"/>
                <a:ea typeface="新細明體" panose="02020500000000000000" pitchFamily="18" charset="-120"/>
                <a:cs typeface="+mn-cs"/>
              </a:rPr>
              <a:t>interface </a:t>
            </a:r>
          </a:p>
        </p:txBody>
      </p:sp>
      <p:sp>
        <p:nvSpPr>
          <p:cNvPr id="602117" name="Text Box 5"/>
          <p:cNvSpPr txBox="1">
            <a:spLocks noChangeArrowheads="1"/>
          </p:cNvSpPr>
          <p:nvPr/>
        </p:nvSpPr>
        <p:spPr bwMode="auto">
          <a:xfrm>
            <a:off x="4813336" y="1423989"/>
            <a:ext cx="1711257" cy="3150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48047" rIns="96094" bIns="48047">
            <a:spAutoFit/>
          </a:bodyPr>
          <a:lstStyle>
            <a:lvl1pPr defTabSz="96043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481013" defTabSz="96043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960438" defTabSz="96043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441450" defTabSz="96043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1922463" defTabSz="96043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379663" defTabSz="960438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836863" defTabSz="960438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294063" defTabSz="960438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751263" defTabSz="960438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marL="0" marR="0" lvl="0" indent="0" algn="just" defTabSz="960438" rtl="0" eaLnBrk="1" fontAlgn="auto" latinLnBrk="0" hangingPunct="1">
              <a:lnSpc>
                <a:spcPts val="1688"/>
              </a:lnSpc>
              <a:spcBef>
                <a:spcPts val="13"/>
              </a:spcBef>
              <a:spcAft>
                <a:spcPts val="13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7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old" panose="020B0704020202020204" pitchFamily="34" charset="0"/>
                <a:ea typeface="新細明體" panose="02020500000000000000" pitchFamily="18" charset="-120"/>
                <a:cs typeface="+mn-cs"/>
              </a:rPr>
              <a:t>Bundle signals </a:t>
            </a:r>
          </a:p>
        </p:txBody>
      </p:sp>
      <p:sp>
        <p:nvSpPr>
          <p:cNvPr id="602118" name="Text Box 6"/>
          <p:cNvSpPr txBox="1">
            <a:spLocks noChangeArrowheads="1"/>
          </p:cNvSpPr>
          <p:nvPr/>
        </p:nvSpPr>
        <p:spPr bwMode="auto">
          <a:xfrm>
            <a:off x="1601994" y="1547814"/>
            <a:ext cx="2988850" cy="3150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48047" rIns="96094" bIns="48047">
            <a:spAutoFit/>
          </a:bodyPr>
          <a:lstStyle>
            <a:lvl1pPr defTabSz="96043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481013" defTabSz="96043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960438" defTabSz="96043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441450" defTabSz="96043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1922463" defTabSz="96043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379663" defTabSz="960438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836863" defTabSz="960438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294063" defTabSz="960438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751263" defTabSz="960438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marL="0" marR="0" lvl="0" indent="0" algn="just" defTabSz="960438" rtl="0" eaLnBrk="1" fontAlgn="auto" latinLnBrk="0" hangingPunct="1">
              <a:lnSpc>
                <a:spcPts val="1688"/>
              </a:lnSpc>
              <a:spcBef>
                <a:spcPts val="13"/>
              </a:spcBef>
              <a:spcAft>
                <a:spcPts val="13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7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 Bold" panose="02070609020205020404" pitchFamily="49" charset="0"/>
                <a:ea typeface="新細明體" panose="02020500000000000000" pitchFamily="18" charset="-120"/>
                <a:cs typeface="+mn-cs"/>
              </a:rPr>
              <a:t>interface</a:t>
            </a:r>
            <a:r>
              <a:rPr kumimoji="1" lang="en-US" altLang="zh-TW" sz="1700" b="0" i="0" u="none" strike="noStrike" kern="1200" cap="none" spc="0" normalizeH="0" baseline="0" noProof="0">
                <a:ln>
                  <a:noFill/>
                </a:ln>
                <a:solidFill>
                  <a:srgbClr val="000064"/>
                </a:solidFill>
                <a:effectLst/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 simple_bus</a:t>
            </a:r>
            <a:r>
              <a:rPr kumimoji="1" lang="en-US" altLang="zh-TW" sz="17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; </a:t>
            </a:r>
          </a:p>
        </p:txBody>
      </p:sp>
      <p:sp>
        <p:nvSpPr>
          <p:cNvPr id="602119" name="Text Box 7"/>
          <p:cNvSpPr txBox="1">
            <a:spLocks noChangeArrowheads="1"/>
          </p:cNvSpPr>
          <p:nvPr/>
        </p:nvSpPr>
        <p:spPr bwMode="auto">
          <a:xfrm>
            <a:off x="6561352" y="1547814"/>
            <a:ext cx="1674387" cy="3150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48047" rIns="96094" bIns="48047">
            <a:spAutoFit/>
          </a:bodyPr>
          <a:lstStyle>
            <a:lvl1pPr defTabSz="96043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481013" defTabSz="96043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960438" defTabSz="96043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441450" defTabSz="96043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1922463" defTabSz="96043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379663" defTabSz="960438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836863" defTabSz="960438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294063" defTabSz="960438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751263" defTabSz="960438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marL="0" marR="0" lvl="0" indent="0" algn="just" defTabSz="960438" rtl="0" eaLnBrk="1" fontAlgn="auto" latinLnBrk="0" hangingPunct="1">
              <a:lnSpc>
                <a:spcPts val="1688"/>
              </a:lnSpc>
              <a:spcBef>
                <a:spcPts val="13"/>
              </a:spcBef>
              <a:spcAft>
                <a:spcPts val="13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7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 Bold" panose="02070609020205020404" pitchFamily="49" charset="0"/>
                <a:ea typeface="新細明體" panose="02020500000000000000" pitchFamily="18" charset="-120"/>
                <a:cs typeface="+mn-cs"/>
              </a:rPr>
              <a:t>module</a:t>
            </a:r>
            <a:r>
              <a:rPr kumimoji="1" lang="en-US" altLang="zh-TW" sz="17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 top; </a:t>
            </a:r>
          </a:p>
        </p:txBody>
      </p:sp>
      <p:sp>
        <p:nvSpPr>
          <p:cNvPr id="602120" name="Text Box 8"/>
          <p:cNvSpPr txBox="1">
            <a:spLocks noChangeArrowheads="1"/>
          </p:cNvSpPr>
          <p:nvPr/>
        </p:nvSpPr>
        <p:spPr bwMode="auto">
          <a:xfrm>
            <a:off x="9490953" y="1593851"/>
            <a:ext cx="1044408" cy="3150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48047" rIns="96094" bIns="48047">
            <a:spAutoFit/>
          </a:bodyPr>
          <a:lstStyle>
            <a:lvl1pPr defTabSz="96043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481013" defTabSz="96043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960438" defTabSz="96043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441450" defTabSz="96043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1922463" defTabSz="96043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379663" defTabSz="960438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836863" defTabSz="960438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294063" defTabSz="960438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751263" defTabSz="960438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marL="0" marR="0" lvl="0" indent="0" algn="just" defTabSz="960438" rtl="0" eaLnBrk="1" fontAlgn="auto" latinLnBrk="0" hangingPunct="1">
              <a:lnSpc>
                <a:spcPts val="1688"/>
              </a:lnSpc>
              <a:spcBef>
                <a:spcPts val="13"/>
              </a:spcBef>
              <a:spcAft>
                <a:spcPts val="13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7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old" panose="020B0704020202020204" pitchFamily="34" charset="0"/>
                <a:ea typeface="新細明體" panose="02020500000000000000" pitchFamily="18" charset="-120"/>
                <a:cs typeface="+mn-cs"/>
              </a:rPr>
              <a:t>instance </a:t>
            </a:r>
          </a:p>
        </p:txBody>
      </p:sp>
      <p:sp>
        <p:nvSpPr>
          <p:cNvPr id="602121" name="Text Box 9"/>
          <p:cNvSpPr txBox="1">
            <a:spLocks noChangeArrowheads="1"/>
          </p:cNvSpPr>
          <p:nvPr/>
        </p:nvSpPr>
        <p:spPr bwMode="auto">
          <a:xfrm>
            <a:off x="5019204" y="1670051"/>
            <a:ext cx="1323330" cy="3150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48047" rIns="96094" bIns="48047">
            <a:spAutoFit/>
          </a:bodyPr>
          <a:lstStyle>
            <a:lvl1pPr defTabSz="96043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481013" defTabSz="96043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960438" defTabSz="96043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441450" defTabSz="96043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1922463" defTabSz="96043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379663" defTabSz="960438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836863" defTabSz="960438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294063" defTabSz="960438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751263" defTabSz="960438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marL="0" marR="0" lvl="0" indent="0" algn="just" defTabSz="960438" rtl="0" eaLnBrk="1" fontAlgn="auto" latinLnBrk="0" hangingPunct="1">
              <a:lnSpc>
                <a:spcPts val="1688"/>
              </a:lnSpc>
              <a:spcBef>
                <a:spcPts val="13"/>
              </a:spcBef>
              <a:spcAft>
                <a:spcPts val="13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7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old" panose="020B0704020202020204" pitchFamily="34" charset="0"/>
                <a:ea typeface="新細明體" panose="02020500000000000000" pitchFamily="18" charset="-120"/>
                <a:cs typeface="+mn-cs"/>
              </a:rPr>
              <a:t>in interface </a:t>
            </a:r>
          </a:p>
        </p:txBody>
      </p:sp>
      <p:sp>
        <p:nvSpPr>
          <p:cNvPr id="602122" name="Text Box 10"/>
          <p:cNvSpPr txBox="1">
            <a:spLocks noChangeArrowheads="1"/>
          </p:cNvSpPr>
          <p:nvPr/>
        </p:nvSpPr>
        <p:spPr bwMode="auto">
          <a:xfrm>
            <a:off x="1862031" y="1792289"/>
            <a:ext cx="2068726" cy="3150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48047" rIns="96094" bIns="48047">
            <a:spAutoFit/>
          </a:bodyPr>
          <a:lstStyle>
            <a:lvl1pPr defTabSz="96043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481013" defTabSz="96043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960438" defTabSz="96043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441450" defTabSz="96043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1922463" defTabSz="96043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379663" defTabSz="960438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836863" defTabSz="960438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294063" defTabSz="960438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751263" defTabSz="960438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marL="0" marR="0" lvl="0" indent="0" algn="just" defTabSz="960438" rtl="0" eaLnBrk="1" fontAlgn="auto" latinLnBrk="0" hangingPunct="1">
              <a:lnSpc>
                <a:spcPts val="1688"/>
              </a:lnSpc>
              <a:spcBef>
                <a:spcPts val="13"/>
              </a:spcBef>
              <a:spcAft>
                <a:spcPts val="13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7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 Bold" panose="02070609020205020404" pitchFamily="49" charset="0"/>
                <a:ea typeface="新細明體" panose="02020500000000000000" pitchFamily="18" charset="-120"/>
                <a:cs typeface="+mn-cs"/>
              </a:rPr>
              <a:t>logic</a:t>
            </a:r>
            <a:r>
              <a:rPr kumimoji="1" lang="en-US" altLang="zh-TW" sz="1700" b="0" i="0" u="none" strike="noStrike" kern="1200" cap="none" spc="0" normalizeH="0" baseline="0" noProof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Courier New Bold" panose="02070609020205020404" pitchFamily="49" charset="0"/>
                <a:ea typeface="新細明體" panose="02020500000000000000" pitchFamily="18" charset="-120"/>
                <a:cs typeface="+mn-cs"/>
              </a:rPr>
              <a:t> req</a:t>
            </a:r>
            <a:r>
              <a:rPr kumimoji="1" lang="en-US" altLang="zh-TW" sz="17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,gnt; </a:t>
            </a:r>
          </a:p>
        </p:txBody>
      </p:sp>
      <p:sp>
        <p:nvSpPr>
          <p:cNvPr id="602123" name="Text Box 11"/>
          <p:cNvSpPr txBox="1">
            <a:spLocks noChangeArrowheads="1"/>
          </p:cNvSpPr>
          <p:nvPr/>
        </p:nvSpPr>
        <p:spPr bwMode="auto">
          <a:xfrm>
            <a:off x="6826621" y="1792289"/>
            <a:ext cx="1805834" cy="3150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48047" rIns="96094" bIns="48047">
            <a:spAutoFit/>
          </a:bodyPr>
          <a:lstStyle>
            <a:lvl1pPr defTabSz="96043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481013" defTabSz="96043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960438" defTabSz="96043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441450" defTabSz="96043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1922463" defTabSz="96043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379663" defTabSz="960438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836863" defTabSz="960438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294063" defTabSz="960438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751263" defTabSz="960438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marL="0" marR="0" lvl="0" indent="0" algn="just" defTabSz="960438" rtl="0" eaLnBrk="1" fontAlgn="auto" latinLnBrk="0" hangingPunct="1">
              <a:lnSpc>
                <a:spcPts val="1688"/>
              </a:lnSpc>
              <a:spcBef>
                <a:spcPts val="13"/>
              </a:spcBef>
              <a:spcAft>
                <a:spcPts val="13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7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bit clk = 0; </a:t>
            </a:r>
          </a:p>
        </p:txBody>
      </p:sp>
      <p:sp>
        <p:nvSpPr>
          <p:cNvPr id="602124" name="Text Box 12"/>
          <p:cNvSpPr txBox="1">
            <a:spLocks noChangeArrowheads="1"/>
          </p:cNvSpPr>
          <p:nvPr/>
        </p:nvSpPr>
        <p:spPr bwMode="auto">
          <a:xfrm>
            <a:off x="1867265" y="2038351"/>
            <a:ext cx="3120296" cy="3150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48047" rIns="96094" bIns="48047">
            <a:spAutoFit/>
          </a:bodyPr>
          <a:lstStyle>
            <a:lvl1pPr defTabSz="96043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481013" defTabSz="96043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960438" defTabSz="96043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441450" defTabSz="96043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1922463" defTabSz="96043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379663" defTabSz="960438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836863" defTabSz="960438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294063" defTabSz="960438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751263" defTabSz="960438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marL="0" marR="0" lvl="0" indent="0" algn="just" defTabSz="960438" rtl="0" eaLnBrk="1" fontAlgn="auto" latinLnBrk="0" hangingPunct="1">
              <a:lnSpc>
                <a:spcPts val="1688"/>
              </a:lnSpc>
              <a:spcBef>
                <a:spcPts val="13"/>
              </a:spcBef>
              <a:spcAft>
                <a:spcPts val="13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7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 Bold" panose="02070609020205020404" pitchFamily="49" charset="0"/>
                <a:ea typeface="新細明體" panose="02020500000000000000" pitchFamily="18" charset="-120"/>
                <a:cs typeface="+mn-cs"/>
              </a:rPr>
              <a:t>logic</a:t>
            </a:r>
            <a:r>
              <a:rPr kumimoji="1" lang="en-US" altLang="zh-TW" sz="17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 [7:0] addr,data; </a:t>
            </a:r>
          </a:p>
        </p:txBody>
      </p:sp>
      <p:sp>
        <p:nvSpPr>
          <p:cNvPr id="602125" name="Text Box 13"/>
          <p:cNvSpPr txBox="1">
            <a:spLocks noChangeArrowheads="1"/>
          </p:cNvSpPr>
          <p:nvPr/>
        </p:nvSpPr>
        <p:spPr bwMode="auto">
          <a:xfrm>
            <a:off x="6832492" y="2038351"/>
            <a:ext cx="2725957" cy="3150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48047" rIns="96094" bIns="48047">
            <a:spAutoFit/>
          </a:bodyPr>
          <a:lstStyle>
            <a:lvl1pPr defTabSz="96043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481013" defTabSz="96043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960438" defTabSz="96043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441450" defTabSz="96043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1922463" defTabSz="96043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379663" defTabSz="960438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836863" defTabSz="960438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294063" defTabSz="960438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751263" defTabSz="960438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marL="0" marR="0" lvl="0" indent="0" algn="just" defTabSz="960438" rtl="0" eaLnBrk="1" fontAlgn="auto" latinLnBrk="0" hangingPunct="1">
              <a:lnSpc>
                <a:spcPts val="1688"/>
              </a:lnSpc>
              <a:spcBef>
                <a:spcPts val="13"/>
              </a:spcBef>
              <a:spcAft>
                <a:spcPts val="13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7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simple_bus sb_intf; </a:t>
            </a:r>
          </a:p>
        </p:txBody>
      </p:sp>
      <p:sp>
        <p:nvSpPr>
          <p:cNvPr id="602126" name="Text Box 14"/>
          <p:cNvSpPr txBox="1">
            <a:spLocks noChangeArrowheads="1"/>
          </p:cNvSpPr>
          <p:nvPr/>
        </p:nvSpPr>
        <p:spPr bwMode="auto">
          <a:xfrm>
            <a:off x="9829161" y="2036764"/>
            <a:ext cx="1029980" cy="3150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48047" rIns="96094" bIns="48047">
            <a:spAutoFit/>
          </a:bodyPr>
          <a:lstStyle>
            <a:lvl1pPr defTabSz="96043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481013" defTabSz="96043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960438" defTabSz="96043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441450" defTabSz="96043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1922463" defTabSz="96043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379663" defTabSz="960438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836863" defTabSz="960438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294063" defTabSz="960438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751263" defTabSz="960438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marL="0" marR="0" lvl="0" indent="0" algn="just" defTabSz="960438" rtl="0" eaLnBrk="1" fontAlgn="auto" latinLnBrk="0" hangingPunct="1">
              <a:lnSpc>
                <a:spcPts val="1688"/>
              </a:lnSpc>
              <a:spcBef>
                <a:spcPts val="13"/>
              </a:spcBef>
              <a:spcAft>
                <a:spcPts val="13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7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old" panose="020B0704020202020204" pitchFamily="34" charset="0"/>
                <a:ea typeface="新細明體" panose="02020500000000000000" pitchFamily="18" charset="-120"/>
                <a:cs typeface="+mn-cs"/>
              </a:rPr>
              <a:t>Connect </a:t>
            </a:r>
          </a:p>
        </p:txBody>
      </p:sp>
      <p:sp>
        <p:nvSpPr>
          <p:cNvPr id="602127" name="Text Box 15"/>
          <p:cNvSpPr txBox="1">
            <a:spLocks noChangeArrowheads="1"/>
          </p:cNvSpPr>
          <p:nvPr/>
        </p:nvSpPr>
        <p:spPr bwMode="auto">
          <a:xfrm>
            <a:off x="1864094" y="2282826"/>
            <a:ext cx="2463065" cy="3150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48047" rIns="96094" bIns="48047">
            <a:spAutoFit/>
          </a:bodyPr>
          <a:lstStyle>
            <a:lvl1pPr defTabSz="96043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481013" defTabSz="96043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960438" defTabSz="96043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441450" defTabSz="96043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1922463" defTabSz="96043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379663" defTabSz="960438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836863" defTabSz="960438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294063" defTabSz="960438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751263" defTabSz="960438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marL="0" marR="0" lvl="0" indent="0" algn="just" defTabSz="960438" rtl="0" eaLnBrk="1" fontAlgn="auto" latinLnBrk="0" hangingPunct="1">
              <a:lnSpc>
                <a:spcPts val="1688"/>
              </a:lnSpc>
              <a:spcBef>
                <a:spcPts val="13"/>
              </a:spcBef>
              <a:spcAft>
                <a:spcPts val="13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7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 Bold" panose="02070609020205020404" pitchFamily="49" charset="0"/>
                <a:ea typeface="新細明體" panose="02020500000000000000" pitchFamily="18" charset="-120"/>
                <a:cs typeface="+mn-cs"/>
              </a:rPr>
              <a:t>logic</a:t>
            </a:r>
            <a:r>
              <a:rPr kumimoji="1" lang="en-US" altLang="zh-TW" sz="17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 [1:0] mode; </a:t>
            </a:r>
          </a:p>
        </p:txBody>
      </p:sp>
      <p:sp>
        <p:nvSpPr>
          <p:cNvPr id="602128" name="Text Box 16"/>
          <p:cNvSpPr txBox="1">
            <a:spLocks noChangeArrowheads="1"/>
          </p:cNvSpPr>
          <p:nvPr/>
        </p:nvSpPr>
        <p:spPr bwMode="auto">
          <a:xfrm>
            <a:off x="9810718" y="2281239"/>
            <a:ext cx="1068452" cy="3150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48047" rIns="96094" bIns="48047">
            <a:spAutoFit/>
          </a:bodyPr>
          <a:lstStyle>
            <a:lvl1pPr defTabSz="96043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481013" defTabSz="96043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960438" defTabSz="96043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441450" defTabSz="96043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1922463" defTabSz="96043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379663" defTabSz="960438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836863" defTabSz="960438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294063" defTabSz="960438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751263" defTabSz="960438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marL="0" marR="0" lvl="0" indent="0" algn="just" defTabSz="960438" rtl="0" eaLnBrk="1" fontAlgn="auto" latinLnBrk="0" hangingPunct="1">
              <a:lnSpc>
                <a:spcPts val="1688"/>
              </a:lnSpc>
              <a:spcBef>
                <a:spcPts val="13"/>
              </a:spcBef>
              <a:spcAft>
                <a:spcPts val="13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7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old" panose="020B0704020202020204" pitchFamily="34" charset="0"/>
                <a:ea typeface="新細明體" panose="02020500000000000000" pitchFamily="18" charset="-120"/>
                <a:cs typeface="+mn-cs"/>
              </a:rPr>
              <a:t>interface </a:t>
            </a:r>
          </a:p>
        </p:txBody>
      </p:sp>
      <p:sp>
        <p:nvSpPr>
          <p:cNvPr id="602129" name="Text Box 17"/>
          <p:cNvSpPr txBox="1">
            <a:spLocks noChangeArrowheads="1"/>
          </p:cNvSpPr>
          <p:nvPr/>
        </p:nvSpPr>
        <p:spPr bwMode="auto">
          <a:xfrm>
            <a:off x="1863142" y="2528889"/>
            <a:ext cx="2331619" cy="3150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48047" rIns="96094" bIns="48047">
            <a:spAutoFit/>
          </a:bodyPr>
          <a:lstStyle>
            <a:lvl1pPr defTabSz="96043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481013" defTabSz="96043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960438" defTabSz="96043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441450" defTabSz="96043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1922463" defTabSz="96043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379663" defTabSz="960438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836863" defTabSz="960438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294063" defTabSz="960438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751263" defTabSz="960438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marL="0" marR="0" lvl="0" indent="0" algn="just" defTabSz="960438" rtl="0" eaLnBrk="1" fontAlgn="auto" latinLnBrk="0" hangingPunct="1">
              <a:lnSpc>
                <a:spcPts val="1688"/>
              </a:lnSpc>
              <a:spcBef>
                <a:spcPts val="13"/>
              </a:spcBef>
              <a:spcAft>
                <a:spcPts val="13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7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 Bold" panose="02070609020205020404" pitchFamily="49" charset="0"/>
                <a:ea typeface="新細明體" panose="02020500000000000000" pitchFamily="18" charset="-120"/>
                <a:cs typeface="+mn-cs"/>
              </a:rPr>
              <a:t>logic</a:t>
            </a:r>
            <a:r>
              <a:rPr kumimoji="1" lang="en-US" altLang="zh-TW" sz="17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 start,rdy; </a:t>
            </a:r>
          </a:p>
        </p:txBody>
      </p:sp>
      <p:sp>
        <p:nvSpPr>
          <p:cNvPr id="602130" name="Text Box 18"/>
          <p:cNvSpPr txBox="1">
            <a:spLocks noChangeArrowheads="1"/>
          </p:cNvSpPr>
          <p:nvPr/>
        </p:nvSpPr>
        <p:spPr bwMode="auto">
          <a:xfrm>
            <a:off x="6836615" y="2619376"/>
            <a:ext cx="3514635" cy="3150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48047" rIns="96094" bIns="48047">
            <a:spAutoFit/>
          </a:bodyPr>
          <a:lstStyle>
            <a:lvl1pPr defTabSz="96043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481013" defTabSz="96043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960438" defTabSz="96043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441450" defTabSz="96043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1922463" defTabSz="96043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379663" defTabSz="960438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836863" defTabSz="960438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294063" defTabSz="960438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751263" defTabSz="960438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marL="0" marR="0" lvl="0" indent="0" algn="just" defTabSz="960438" rtl="0" eaLnBrk="1" fontAlgn="auto" latinLnBrk="0" hangingPunct="1">
              <a:lnSpc>
                <a:spcPts val="1688"/>
              </a:lnSpc>
              <a:spcBef>
                <a:spcPts val="13"/>
              </a:spcBef>
              <a:spcAft>
                <a:spcPts val="13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7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memMod mem(</a:t>
            </a:r>
            <a:r>
              <a:rPr kumimoji="1" lang="en-US" altLang="zh-TW" sz="17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 Bold" panose="02070609020205020404" pitchFamily="49" charset="0"/>
                <a:ea typeface="新細明體" panose="02020500000000000000" pitchFamily="18" charset="-120"/>
                <a:cs typeface="+mn-cs"/>
              </a:rPr>
              <a:t>sb_intf</a:t>
            </a:r>
            <a:r>
              <a:rPr kumimoji="1" lang="en-US" altLang="zh-TW" sz="17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, clk); </a:t>
            </a:r>
          </a:p>
        </p:txBody>
      </p:sp>
      <p:sp>
        <p:nvSpPr>
          <p:cNvPr id="602131" name="Text Box 19"/>
          <p:cNvSpPr txBox="1">
            <a:spLocks noChangeArrowheads="1"/>
          </p:cNvSpPr>
          <p:nvPr/>
        </p:nvSpPr>
        <p:spPr bwMode="auto">
          <a:xfrm>
            <a:off x="1604057" y="2773364"/>
            <a:ext cx="3383188" cy="3150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48047" rIns="96094" bIns="48047">
            <a:spAutoFit/>
          </a:bodyPr>
          <a:lstStyle>
            <a:lvl1pPr defTabSz="96043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481013" defTabSz="96043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960438" defTabSz="96043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441450" defTabSz="96043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1922463" defTabSz="96043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379663" defTabSz="960438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836863" defTabSz="960438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294063" defTabSz="960438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751263" defTabSz="960438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marL="0" marR="0" lvl="0" indent="0" algn="just" defTabSz="960438" rtl="0" eaLnBrk="1" fontAlgn="auto" latinLnBrk="0" hangingPunct="1">
              <a:lnSpc>
                <a:spcPts val="1688"/>
              </a:lnSpc>
              <a:spcBef>
                <a:spcPts val="13"/>
              </a:spcBef>
              <a:spcAft>
                <a:spcPts val="13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7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 Bold" panose="02070609020205020404" pitchFamily="49" charset="0"/>
                <a:ea typeface="新細明體" panose="02020500000000000000" pitchFamily="18" charset="-120"/>
                <a:cs typeface="+mn-cs"/>
              </a:rPr>
              <a:t>endinterface</a:t>
            </a:r>
            <a:r>
              <a:rPr kumimoji="1" lang="en-US" altLang="zh-TW" sz="17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: simple_bus </a:t>
            </a:r>
          </a:p>
        </p:txBody>
      </p:sp>
      <p:sp>
        <p:nvSpPr>
          <p:cNvPr id="602132" name="Text Box 20"/>
          <p:cNvSpPr txBox="1">
            <a:spLocks noChangeArrowheads="1"/>
          </p:cNvSpPr>
          <p:nvPr/>
        </p:nvSpPr>
        <p:spPr bwMode="auto">
          <a:xfrm>
            <a:off x="6834711" y="2897189"/>
            <a:ext cx="3251742" cy="3150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48047" rIns="96094" bIns="48047">
            <a:spAutoFit/>
          </a:bodyPr>
          <a:lstStyle>
            <a:lvl1pPr defTabSz="96043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481013" defTabSz="96043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960438" defTabSz="96043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441450" defTabSz="96043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1922463" defTabSz="96043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379663" defTabSz="960438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836863" defTabSz="960438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294063" defTabSz="960438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751263" defTabSz="960438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marL="0" marR="0" lvl="0" indent="0" algn="just" defTabSz="960438" rtl="0" eaLnBrk="1" fontAlgn="auto" latinLnBrk="0" hangingPunct="1">
              <a:lnSpc>
                <a:spcPts val="1688"/>
              </a:lnSpc>
              <a:spcBef>
                <a:spcPts val="13"/>
              </a:spcBef>
              <a:spcAft>
                <a:spcPts val="13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7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cpuMod cpu(.b(</a:t>
            </a:r>
            <a:r>
              <a:rPr kumimoji="1" lang="en-US" altLang="zh-TW" sz="17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 Bold" panose="02070609020205020404" pitchFamily="49" charset="0"/>
                <a:ea typeface="新細明體" panose="02020500000000000000" pitchFamily="18" charset="-120"/>
                <a:cs typeface="+mn-cs"/>
              </a:rPr>
              <a:t>sb_intf</a:t>
            </a:r>
            <a:r>
              <a:rPr kumimoji="1" lang="en-US" altLang="zh-TW" sz="17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), </a:t>
            </a:r>
          </a:p>
        </p:txBody>
      </p:sp>
      <p:sp>
        <p:nvSpPr>
          <p:cNvPr id="602133" name="Text Box 21"/>
          <p:cNvSpPr txBox="1">
            <a:spLocks noChangeArrowheads="1"/>
          </p:cNvSpPr>
          <p:nvPr/>
        </p:nvSpPr>
        <p:spPr bwMode="auto">
          <a:xfrm>
            <a:off x="4236289" y="3167064"/>
            <a:ext cx="1873160" cy="3150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48047" rIns="96094" bIns="48047">
            <a:spAutoFit/>
          </a:bodyPr>
          <a:lstStyle>
            <a:lvl1pPr defTabSz="96043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481013" defTabSz="96043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960438" defTabSz="96043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441450" defTabSz="96043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1922463" defTabSz="96043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379663" defTabSz="960438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836863" defTabSz="960438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294063" defTabSz="960438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751263" defTabSz="960438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marL="0" marR="0" lvl="0" indent="0" algn="just" defTabSz="960438" rtl="0" eaLnBrk="1" fontAlgn="auto" latinLnBrk="0" hangingPunct="1">
              <a:lnSpc>
                <a:spcPts val="1688"/>
              </a:lnSpc>
              <a:spcBef>
                <a:spcPts val="13"/>
              </a:spcBef>
              <a:spcAft>
                <a:spcPts val="13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7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old" panose="020B0704020202020204" pitchFamily="34" charset="0"/>
                <a:ea typeface="新細明體" panose="02020500000000000000" pitchFamily="18" charset="-120"/>
                <a:cs typeface="+mn-cs"/>
              </a:rPr>
              <a:t>Use </a:t>
            </a:r>
            <a:r>
              <a:rPr kumimoji="1" lang="en-US" altLang="zh-TW" sz="17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 Bold" panose="02070609020205020404" pitchFamily="49" charset="0"/>
                <a:ea typeface="新細明體" panose="02020500000000000000" pitchFamily="18" charset="-120"/>
                <a:cs typeface="+mn-cs"/>
              </a:rPr>
              <a:t>interface </a:t>
            </a:r>
          </a:p>
        </p:txBody>
      </p:sp>
      <p:sp>
        <p:nvSpPr>
          <p:cNvPr id="602134" name="Text Box 22"/>
          <p:cNvSpPr txBox="1">
            <a:spLocks noChangeArrowheads="1"/>
          </p:cNvSpPr>
          <p:nvPr/>
        </p:nvSpPr>
        <p:spPr bwMode="auto">
          <a:xfrm>
            <a:off x="8289346" y="3141664"/>
            <a:ext cx="1674387" cy="3150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48047" rIns="96094" bIns="48047">
            <a:spAutoFit/>
          </a:bodyPr>
          <a:lstStyle>
            <a:lvl1pPr defTabSz="96043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481013" defTabSz="96043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960438" defTabSz="96043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441450" defTabSz="96043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1922463" defTabSz="96043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379663" defTabSz="960438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836863" defTabSz="960438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294063" defTabSz="960438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751263" defTabSz="960438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marL="0" marR="0" lvl="0" indent="0" algn="just" defTabSz="960438" rtl="0" eaLnBrk="1" fontAlgn="auto" latinLnBrk="0" hangingPunct="1">
              <a:lnSpc>
                <a:spcPts val="1688"/>
              </a:lnSpc>
              <a:spcBef>
                <a:spcPts val="13"/>
              </a:spcBef>
              <a:spcAft>
                <a:spcPts val="13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7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.clk(clk)); </a:t>
            </a:r>
          </a:p>
        </p:txBody>
      </p:sp>
      <p:sp>
        <p:nvSpPr>
          <p:cNvPr id="602135" name="Text Box 23"/>
          <p:cNvSpPr txBox="1">
            <a:spLocks noChangeArrowheads="1"/>
          </p:cNvSpPr>
          <p:nvPr/>
        </p:nvSpPr>
        <p:spPr bwMode="auto">
          <a:xfrm>
            <a:off x="6560242" y="3387726"/>
            <a:ext cx="1411495" cy="3150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48047" rIns="96094" bIns="48047">
            <a:spAutoFit/>
          </a:bodyPr>
          <a:lstStyle>
            <a:lvl1pPr defTabSz="96043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481013" defTabSz="96043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960438" defTabSz="96043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441450" defTabSz="96043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1922463" defTabSz="96043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379663" defTabSz="960438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836863" defTabSz="960438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294063" defTabSz="960438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751263" defTabSz="960438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marL="0" marR="0" lvl="0" indent="0" algn="just" defTabSz="960438" rtl="0" eaLnBrk="1" fontAlgn="auto" latinLnBrk="0" hangingPunct="1">
              <a:lnSpc>
                <a:spcPts val="1688"/>
              </a:lnSpc>
              <a:spcBef>
                <a:spcPts val="13"/>
              </a:spcBef>
              <a:spcAft>
                <a:spcPts val="13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7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 Bold" panose="02070609020205020404" pitchFamily="49" charset="0"/>
                <a:ea typeface="新細明體" panose="02020500000000000000" pitchFamily="18" charset="-120"/>
                <a:cs typeface="+mn-cs"/>
              </a:rPr>
              <a:t>endmodule </a:t>
            </a:r>
          </a:p>
        </p:txBody>
      </p:sp>
      <p:sp>
        <p:nvSpPr>
          <p:cNvPr id="602136" name="Text Box 24"/>
          <p:cNvSpPr txBox="1">
            <a:spLocks noChangeArrowheads="1"/>
          </p:cNvSpPr>
          <p:nvPr/>
        </p:nvSpPr>
        <p:spPr bwMode="auto">
          <a:xfrm>
            <a:off x="4090439" y="3427414"/>
            <a:ext cx="2160098" cy="3150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48047" rIns="96094" bIns="48047">
            <a:spAutoFit/>
          </a:bodyPr>
          <a:lstStyle>
            <a:lvl1pPr defTabSz="96043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481013" defTabSz="96043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960438" defTabSz="96043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441450" defTabSz="96043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1922463" defTabSz="96043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379663" defTabSz="960438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836863" defTabSz="960438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294063" defTabSz="960438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751263" defTabSz="960438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marL="0" marR="0" lvl="0" indent="0" algn="just" defTabSz="960438" rtl="0" eaLnBrk="1" fontAlgn="auto" latinLnBrk="0" hangingPunct="1">
              <a:lnSpc>
                <a:spcPts val="1688"/>
              </a:lnSpc>
              <a:spcBef>
                <a:spcPts val="13"/>
              </a:spcBef>
              <a:spcAft>
                <a:spcPts val="13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7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old" panose="020B0704020202020204" pitchFamily="34" charset="0"/>
                <a:ea typeface="新細明體" panose="02020500000000000000" pitchFamily="18" charset="-120"/>
                <a:cs typeface="+mn-cs"/>
              </a:rPr>
              <a:t>keyword in port list </a:t>
            </a:r>
          </a:p>
        </p:txBody>
      </p:sp>
      <p:sp>
        <p:nvSpPr>
          <p:cNvPr id="602137" name="Text Box 25"/>
          <p:cNvSpPr txBox="1">
            <a:spLocks noChangeArrowheads="1"/>
          </p:cNvSpPr>
          <p:nvPr/>
        </p:nvSpPr>
        <p:spPr bwMode="auto">
          <a:xfrm>
            <a:off x="1605961" y="3756026"/>
            <a:ext cx="3646081" cy="3150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48047" rIns="96094" bIns="48047">
            <a:spAutoFit/>
          </a:bodyPr>
          <a:lstStyle>
            <a:lvl1pPr defTabSz="96043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481013" defTabSz="96043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960438" defTabSz="96043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441450" defTabSz="96043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1922463" defTabSz="96043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379663" defTabSz="960438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836863" defTabSz="960438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294063" defTabSz="960438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751263" defTabSz="960438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marL="0" marR="0" lvl="0" indent="0" algn="just" defTabSz="960438" rtl="0" eaLnBrk="1" fontAlgn="auto" latinLnBrk="0" hangingPunct="1">
              <a:lnSpc>
                <a:spcPts val="1688"/>
              </a:lnSpc>
              <a:spcBef>
                <a:spcPts val="13"/>
              </a:spcBef>
              <a:spcAft>
                <a:spcPts val="13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7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 Bold" panose="02070609020205020404" pitchFamily="49" charset="0"/>
                <a:ea typeface="新細明體" panose="02020500000000000000" pitchFamily="18" charset="-120"/>
                <a:cs typeface="+mn-cs"/>
              </a:rPr>
              <a:t>module</a:t>
            </a:r>
            <a:r>
              <a:rPr kumimoji="1" lang="en-US" altLang="zh-TW" sz="17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 memMod(</a:t>
            </a:r>
            <a:r>
              <a:rPr kumimoji="1" lang="en-US" altLang="zh-TW" sz="1700" b="0" i="0" u="none" strike="noStrike" kern="1200" cap="none" spc="0" normalizeH="0" baseline="0" noProof="0">
                <a:ln>
                  <a:noFill/>
                </a:ln>
                <a:solidFill>
                  <a:srgbClr val="000064"/>
                </a:solidFill>
                <a:effectLst/>
                <a:uLnTx/>
                <a:uFillTx/>
                <a:latin typeface="Courier New Bold" panose="02070609020205020404" pitchFamily="49" charset="0"/>
                <a:ea typeface="新細明體" panose="02020500000000000000" pitchFamily="18" charset="-120"/>
                <a:cs typeface="+mn-cs"/>
              </a:rPr>
              <a:t>interface</a:t>
            </a:r>
            <a:r>
              <a:rPr kumimoji="1" lang="en-US" altLang="zh-TW" sz="17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 a, </a:t>
            </a:r>
          </a:p>
        </p:txBody>
      </p:sp>
      <p:sp>
        <p:nvSpPr>
          <p:cNvPr id="602138" name="Text Box 26"/>
          <p:cNvSpPr txBox="1">
            <a:spLocks noChangeArrowheads="1"/>
          </p:cNvSpPr>
          <p:nvPr/>
        </p:nvSpPr>
        <p:spPr bwMode="auto">
          <a:xfrm>
            <a:off x="6592547" y="3859214"/>
            <a:ext cx="705532" cy="4176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48047" rIns="96094" bIns="48047">
            <a:spAutoFit/>
          </a:bodyPr>
          <a:lstStyle>
            <a:lvl1pPr defTabSz="96043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481013" defTabSz="96043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960438" defTabSz="96043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441450" defTabSz="96043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1922463" defTabSz="96043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379663" defTabSz="960438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836863" defTabSz="960438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294063" defTabSz="960438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751263" defTabSz="960438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marL="0" marR="0" lvl="0" indent="0" algn="just" defTabSz="960438" rtl="0" eaLnBrk="1" fontAlgn="auto" latinLnBrk="0" hangingPunct="1">
              <a:lnSpc>
                <a:spcPts val="2525"/>
              </a:lnSpc>
              <a:spcBef>
                <a:spcPts val="13"/>
              </a:spcBef>
              <a:spcAft>
                <a:spcPts val="13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5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Top </a:t>
            </a:r>
          </a:p>
        </p:txBody>
      </p:sp>
      <p:sp>
        <p:nvSpPr>
          <p:cNvPr id="602139" name="Text Box 27"/>
          <p:cNvSpPr txBox="1">
            <a:spLocks noChangeArrowheads="1"/>
          </p:cNvSpPr>
          <p:nvPr/>
        </p:nvSpPr>
        <p:spPr bwMode="auto">
          <a:xfrm>
            <a:off x="8335865" y="3956051"/>
            <a:ext cx="425649" cy="3150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48047" rIns="96094" bIns="48047">
            <a:spAutoFit/>
          </a:bodyPr>
          <a:lstStyle>
            <a:lvl1pPr defTabSz="96043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481013" defTabSz="96043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960438" defTabSz="96043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441450" defTabSz="96043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1922463" defTabSz="96043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379663" defTabSz="960438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836863" defTabSz="960438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294063" defTabSz="960438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751263" defTabSz="960438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marL="0" marR="0" lvl="0" indent="0" algn="just" defTabSz="960438" rtl="0" eaLnBrk="1" fontAlgn="auto" latinLnBrk="0" hangingPunct="1">
              <a:lnSpc>
                <a:spcPts val="1688"/>
              </a:lnSpc>
              <a:spcBef>
                <a:spcPts val="13"/>
              </a:spcBef>
              <a:spcAft>
                <a:spcPts val="13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7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clk </a:t>
            </a:r>
          </a:p>
        </p:txBody>
      </p:sp>
      <p:sp>
        <p:nvSpPr>
          <p:cNvPr id="602140" name="Text Box 28"/>
          <p:cNvSpPr txBox="1">
            <a:spLocks noChangeArrowheads="1"/>
          </p:cNvSpPr>
          <p:nvPr/>
        </p:nvSpPr>
        <p:spPr bwMode="auto">
          <a:xfrm>
            <a:off x="3456833" y="4000501"/>
            <a:ext cx="2200172" cy="3150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48047" rIns="96094" bIns="48047">
            <a:spAutoFit/>
          </a:bodyPr>
          <a:lstStyle>
            <a:lvl1pPr defTabSz="96043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481013" defTabSz="96043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960438" defTabSz="96043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441450" defTabSz="96043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1922463" defTabSz="96043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379663" defTabSz="960438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836863" defTabSz="960438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294063" defTabSz="960438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751263" defTabSz="960438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marL="0" marR="0" lvl="0" indent="0" algn="just" defTabSz="960438" rtl="0" eaLnBrk="1" fontAlgn="auto" latinLnBrk="0" hangingPunct="1">
              <a:lnSpc>
                <a:spcPts val="1688"/>
              </a:lnSpc>
              <a:spcBef>
                <a:spcPts val="13"/>
              </a:spcBef>
              <a:spcAft>
                <a:spcPts val="13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7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 Bold" panose="02070609020205020404" pitchFamily="49" charset="0"/>
                <a:ea typeface="新細明體" panose="02020500000000000000" pitchFamily="18" charset="-120"/>
                <a:cs typeface="+mn-cs"/>
              </a:rPr>
              <a:t>input bit</a:t>
            </a:r>
            <a:r>
              <a:rPr kumimoji="1" lang="en-US" altLang="zh-TW" sz="17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 clk); </a:t>
            </a:r>
          </a:p>
        </p:txBody>
      </p:sp>
      <p:sp>
        <p:nvSpPr>
          <p:cNvPr id="602141" name="Text Box 29"/>
          <p:cNvSpPr txBox="1">
            <a:spLocks noChangeArrowheads="1"/>
          </p:cNvSpPr>
          <p:nvPr/>
        </p:nvSpPr>
        <p:spPr bwMode="auto">
          <a:xfrm>
            <a:off x="1860921" y="4246564"/>
            <a:ext cx="1805834" cy="3150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48047" rIns="96094" bIns="48047">
            <a:spAutoFit/>
          </a:bodyPr>
          <a:lstStyle>
            <a:lvl1pPr defTabSz="96043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481013" defTabSz="96043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960438" defTabSz="96043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441450" defTabSz="96043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1922463" defTabSz="96043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379663" defTabSz="960438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836863" defTabSz="960438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294063" defTabSz="960438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751263" defTabSz="960438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marL="0" marR="0" lvl="0" indent="0" algn="just" defTabSz="960438" rtl="0" eaLnBrk="1" fontAlgn="auto" latinLnBrk="0" hangingPunct="1">
              <a:lnSpc>
                <a:spcPts val="1688"/>
              </a:lnSpc>
              <a:spcBef>
                <a:spcPts val="13"/>
              </a:spcBef>
              <a:spcAft>
                <a:spcPts val="13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7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 Bold" panose="02070609020205020404" pitchFamily="49" charset="0"/>
                <a:ea typeface="新細明體" panose="02020500000000000000" pitchFamily="18" charset="-120"/>
                <a:cs typeface="+mn-cs"/>
              </a:rPr>
              <a:t>logic</a:t>
            </a:r>
            <a:r>
              <a:rPr kumimoji="1" lang="en-US" altLang="zh-TW" sz="17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 avail; </a:t>
            </a:r>
          </a:p>
        </p:txBody>
      </p:sp>
      <p:sp>
        <p:nvSpPr>
          <p:cNvPr id="602142" name="Text Box 30"/>
          <p:cNvSpPr txBox="1">
            <a:spLocks noChangeArrowheads="1"/>
          </p:cNvSpPr>
          <p:nvPr/>
        </p:nvSpPr>
        <p:spPr bwMode="auto">
          <a:xfrm>
            <a:off x="1866313" y="4491039"/>
            <a:ext cx="2988850" cy="3150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48047" rIns="96094" bIns="48047">
            <a:spAutoFit/>
          </a:bodyPr>
          <a:lstStyle>
            <a:lvl1pPr defTabSz="96043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481013" defTabSz="96043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960438" defTabSz="96043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441450" defTabSz="96043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1922463" defTabSz="96043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379663" defTabSz="960438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836863" defTabSz="960438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294063" defTabSz="960438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751263" defTabSz="960438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marL="0" marR="0" lvl="0" indent="0" algn="just" defTabSz="960438" rtl="0" eaLnBrk="1" fontAlgn="auto" latinLnBrk="0" hangingPunct="1">
              <a:lnSpc>
                <a:spcPts val="1688"/>
              </a:lnSpc>
              <a:spcBef>
                <a:spcPts val="13"/>
              </a:spcBef>
              <a:spcAft>
                <a:spcPts val="13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7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 Bold" panose="02070609020205020404" pitchFamily="49" charset="0"/>
                <a:ea typeface="新細明體" panose="02020500000000000000" pitchFamily="18" charset="-120"/>
                <a:cs typeface="+mn-cs"/>
              </a:rPr>
              <a:t>always</a:t>
            </a:r>
            <a:r>
              <a:rPr kumimoji="1" lang="en-US" altLang="zh-TW" sz="17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 @(</a:t>
            </a:r>
            <a:r>
              <a:rPr kumimoji="1" lang="en-US" altLang="zh-TW" sz="17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 Bold" panose="02070609020205020404" pitchFamily="49" charset="0"/>
                <a:ea typeface="新細明體" panose="02020500000000000000" pitchFamily="18" charset="-120"/>
                <a:cs typeface="+mn-cs"/>
              </a:rPr>
              <a:t>posedge</a:t>
            </a:r>
            <a:r>
              <a:rPr kumimoji="1" lang="en-US" altLang="zh-TW" sz="17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 clk) </a:t>
            </a:r>
          </a:p>
        </p:txBody>
      </p:sp>
      <p:sp>
        <p:nvSpPr>
          <p:cNvPr id="602143" name="Text Box 31"/>
          <p:cNvSpPr txBox="1">
            <a:spLocks noChangeArrowheads="1"/>
          </p:cNvSpPr>
          <p:nvPr/>
        </p:nvSpPr>
        <p:spPr bwMode="auto">
          <a:xfrm>
            <a:off x="2133329" y="4737101"/>
            <a:ext cx="3251742" cy="3150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48047" rIns="96094" bIns="48047">
            <a:spAutoFit/>
          </a:bodyPr>
          <a:lstStyle>
            <a:lvl1pPr defTabSz="96043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481013" defTabSz="96043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960438" defTabSz="96043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441450" defTabSz="96043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1922463" defTabSz="96043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379663" defTabSz="960438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836863" defTabSz="960438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294063" defTabSz="960438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751263" defTabSz="960438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marL="0" marR="0" lvl="0" indent="0" algn="just" defTabSz="960438" rtl="0" eaLnBrk="1" fontAlgn="auto" latinLnBrk="0" hangingPunct="1">
              <a:lnSpc>
                <a:spcPts val="1688"/>
              </a:lnSpc>
              <a:spcBef>
                <a:spcPts val="13"/>
              </a:spcBef>
              <a:spcAft>
                <a:spcPts val="13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7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a.gnt &lt;= </a:t>
            </a:r>
            <a:r>
              <a:rPr kumimoji="1" lang="en-US" altLang="zh-TW" sz="1700" b="0" i="0" u="none" strike="noStrike" kern="1200" cap="none" spc="0" normalizeH="0" baseline="0" noProof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Courier New Bold" panose="02070609020205020404" pitchFamily="49" charset="0"/>
                <a:ea typeface="新細明體" panose="02020500000000000000" pitchFamily="18" charset="-120"/>
                <a:cs typeface="+mn-cs"/>
              </a:rPr>
              <a:t>a.req</a:t>
            </a:r>
            <a:r>
              <a:rPr kumimoji="1" lang="en-US" altLang="zh-TW" sz="17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 &amp; avail; </a:t>
            </a:r>
          </a:p>
        </p:txBody>
      </p:sp>
      <p:sp>
        <p:nvSpPr>
          <p:cNvPr id="602144" name="Text Box 32"/>
          <p:cNvSpPr txBox="1">
            <a:spLocks noChangeArrowheads="1"/>
          </p:cNvSpPr>
          <p:nvPr/>
        </p:nvSpPr>
        <p:spPr bwMode="auto">
          <a:xfrm>
            <a:off x="8033714" y="4778376"/>
            <a:ext cx="1026774" cy="340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48047" rIns="96094" bIns="48047">
            <a:spAutoFit/>
          </a:bodyPr>
          <a:lstStyle>
            <a:lvl1pPr defTabSz="96043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481013" defTabSz="96043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960438" defTabSz="96043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441450" defTabSz="96043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1922463" defTabSz="96043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379663" defTabSz="960438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836863" defTabSz="960438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294063" defTabSz="960438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751263" defTabSz="960438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marL="0" marR="0" lvl="0" indent="0" algn="just" defTabSz="960438" rtl="0" eaLnBrk="1" fontAlgn="auto" latinLnBrk="0" hangingPunct="1">
              <a:lnSpc>
                <a:spcPts val="1888"/>
              </a:lnSpc>
              <a:spcBef>
                <a:spcPts val="13"/>
              </a:spcBef>
              <a:spcAft>
                <a:spcPts val="13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 Bold" panose="020B0804030504040204" pitchFamily="34" charset="0"/>
                <a:ea typeface="Tahoma Bold" panose="020B0804030504040204" pitchFamily="34" charset="0"/>
                <a:cs typeface="Tahoma Bold" panose="020B0804030504040204" pitchFamily="34" charset="0"/>
              </a:rPr>
              <a:t>sb_intf </a:t>
            </a:r>
          </a:p>
        </p:txBody>
      </p:sp>
      <p:sp>
        <p:nvSpPr>
          <p:cNvPr id="602145" name="Text Box 33"/>
          <p:cNvSpPr txBox="1">
            <a:spLocks noChangeArrowheads="1"/>
          </p:cNvSpPr>
          <p:nvPr/>
        </p:nvSpPr>
        <p:spPr bwMode="auto">
          <a:xfrm>
            <a:off x="1593748" y="4983164"/>
            <a:ext cx="1411495" cy="3150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48047" rIns="96094" bIns="48047">
            <a:spAutoFit/>
          </a:bodyPr>
          <a:lstStyle>
            <a:lvl1pPr defTabSz="96043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481013" defTabSz="96043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960438" defTabSz="96043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441450" defTabSz="96043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1922463" defTabSz="96043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379663" defTabSz="960438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836863" defTabSz="960438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294063" defTabSz="960438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751263" defTabSz="960438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marL="0" marR="0" lvl="0" indent="0" algn="just" defTabSz="960438" rtl="0" eaLnBrk="1" fontAlgn="auto" latinLnBrk="0" hangingPunct="1">
              <a:lnSpc>
                <a:spcPts val="1688"/>
              </a:lnSpc>
              <a:spcBef>
                <a:spcPts val="13"/>
              </a:spcBef>
              <a:spcAft>
                <a:spcPts val="13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7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 Bold" panose="02070609020205020404" pitchFamily="49" charset="0"/>
                <a:ea typeface="新細明體" panose="02020500000000000000" pitchFamily="18" charset="-120"/>
                <a:cs typeface="+mn-cs"/>
              </a:rPr>
              <a:t>endmodule </a:t>
            </a:r>
          </a:p>
        </p:txBody>
      </p:sp>
      <p:sp>
        <p:nvSpPr>
          <p:cNvPr id="602146" name="Text Box 34"/>
          <p:cNvSpPr txBox="1">
            <a:spLocks noChangeArrowheads="1"/>
          </p:cNvSpPr>
          <p:nvPr/>
        </p:nvSpPr>
        <p:spPr bwMode="auto">
          <a:xfrm>
            <a:off x="4772068" y="5140326"/>
            <a:ext cx="1381038" cy="3150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48047" rIns="96094" bIns="48047">
            <a:spAutoFit/>
          </a:bodyPr>
          <a:lstStyle>
            <a:lvl1pPr defTabSz="96043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481013" defTabSz="96043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960438" defTabSz="96043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441450" defTabSz="96043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1922463" defTabSz="96043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379663" defTabSz="960438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836863" defTabSz="960438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294063" defTabSz="960438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751263" defTabSz="960438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marL="0" marR="0" lvl="0" indent="0" algn="just" defTabSz="960438" rtl="0" eaLnBrk="1" fontAlgn="auto" latinLnBrk="0" hangingPunct="1">
              <a:lnSpc>
                <a:spcPts val="1688"/>
              </a:lnSpc>
              <a:spcBef>
                <a:spcPts val="13"/>
              </a:spcBef>
              <a:spcAft>
                <a:spcPts val="13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7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old" panose="020B0704020202020204" pitchFamily="34" charset="0"/>
                <a:ea typeface="新細明體" panose="02020500000000000000" pitchFamily="18" charset="-120"/>
                <a:cs typeface="+mn-cs"/>
              </a:rPr>
              <a:t>Refer to intf </a:t>
            </a:r>
          </a:p>
        </p:txBody>
      </p:sp>
      <p:sp>
        <p:nvSpPr>
          <p:cNvPr id="602147" name="Text Box 35"/>
          <p:cNvSpPr txBox="1">
            <a:spLocks noChangeArrowheads="1"/>
          </p:cNvSpPr>
          <p:nvPr/>
        </p:nvSpPr>
        <p:spPr bwMode="auto">
          <a:xfrm>
            <a:off x="6742697" y="5040314"/>
            <a:ext cx="776706" cy="4176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48047" rIns="96094" bIns="48047">
            <a:spAutoFit/>
          </a:bodyPr>
          <a:lstStyle>
            <a:lvl1pPr defTabSz="96043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481013" defTabSz="96043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960438" defTabSz="96043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441450" defTabSz="96043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1922463" defTabSz="96043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379663" defTabSz="960438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836863" defTabSz="960438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294063" defTabSz="960438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751263" defTabSz="960438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marL="0" marR="0" lvl="0" indent="0" algn="just" defTabSz="960438" rtl="0" eaLnBrk="1" fontAlgn="auto" latinLnBrk="0" hangingPunct="1">
              <a:lnSpc>
                <a:spcPts val="2525"/>
              </a:lnSpc>
              <a:spcBef>
                <a:spcPts val="13"/>
              </a:spcBef>
              <a:spcAft>
                <a:spcPts val="13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5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CPU </a:t>
            </a:r>
          </a:p>
        </p:txBody>
      </p:sp>
      <p:sp>
        <p:nvSpPr>
          <p:cNvPr id="602148" name="Text Box 36"/>
          <p:cNvSpPr txBox="1">
            <a:spLocks noChangeArrowheads="1"/>
          </p:cNvSpPr>
          <p:nvPr/>
        </p:nvSpPr>
        <p:spPr bwMode="auto">
          <a:xfrm>
            <a:off x="9552061" y="5040314"/>
            <a:ext cx="882504" cy="4176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48047" rIns="96094" bIns="48047">
            <a:spAutoFit/>
          </a:bodyPr>
          <a:lstStyle>
            <a:lvl1pPr defTabSz="96043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481013" defTabSz="96043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960438" defTabSz="96043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441450" defTabSz="96043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1922463" defTabSz="96043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379663" defTabSz="960438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836863" defTabSz="960438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294063" defTabSz="960438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751263" defTabSz="960438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marL="0" marR="0" lvl="0" indent="0" algn="just" defTabSz="960438" rtl="0" eaLnBrk="1" fontAlgn="auto" latinLnBrk="0" hangingPunct="1">
              <a:lnSpc>
                <a:spcPts val="2525"/>
              </a:lnSpc>
              <a:spcBef>
                <a:spcPts val="13"/>
              </a:spcBef>
              <a:spcAft>
                <a:spcPts val="13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5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 panose="020B0604030504040204" pitchFamily="34" charset="0"/>
                <a:ea typeface="新細明體" panose="02020500000000000000" pitchFamily="18" charset="-120"/>
                <a:cs typeface="+mn-cs"/>
              </a:rPr>
              <a:t>Mem </a:t>
            </a:r>
          </a:p>
        </p:txBody>
      </p:sp>
      <p:sp>
        <p:nvSpPr>
          <p:cNvPr id="602149" name="Text Box 37"/>
          <p:cNvSpPr txBox="1">
            <a:spLocks noChangeArrowheads="1"/>
          </p:cNvSpPr>
          <p:nvPr/>
        </p:nvSpPr>
        <p:spPr bwMode="auto">
          <a:xfrm>
            <a:off x="5006909" y="5386389"/>
            <a:ext cx="911358" cy="3150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48047" rIns="96094" bIns="48047">
            <a:spAutoFit/>
          </a:bodyPr>
          <a:lstStyle>
            <a:lvl1pPr defTabSz="96043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481013" defTabSz="96043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960438" defTabSz="96043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441450" defTabSz="96043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1922463" defTabSz="96043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379663" defTabSz="960438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836863" defTabSz="960438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294063" defTabSz="960438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751263" defTabSz="960438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marL="0" marR="0" lvl="0" indent="0" algn="just" defTabSz="960438" rtl="0" eaLnBrk="1" fontAlgn="auto" latinLnBrk="0" hangingPunct="1">
              <a:lnSpc>
                <a:spcPts val="1688"/>
              </a:lnSpc>
              <a:spcBef>
                <a:spcPts val="13"/>
              </a:spcBef>
              <a:spcAft>
                <a:spcPts val="13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7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old" panose="020B0704020202020204" pitchFamily="34" charset="0"/>
                <a:ea typeface="新細明體" panose="02020500000000000000" pitchFamily="18" charset="-120"/>
                <a:cs typeface="+mn-cs"/>
              </a:rPr>
              <a:t>signals </a:t>
            </a:r>
          </a:p>
        </p:txBody>
      </p:sp>
      <p:sp>
        <p:nvSpPr>
          <p:cNvPr id="602150" name="Text Box 38"/>
          <p:cNvSpPr txBox="1">
            <a:spLocks noChangeArrowheads="1"/>
          </p:cNvSpPr>
          <p:nvPr/>
        </p:nvSpPr>
        <p:spPr bwMode="auto">
          <a:xfrm>
            <a:off x="1633538" y="5718176"/>
            <a:ext cx="3987800" cy="5843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8047" rIns="96094" bIns="48047">
            <a:spAutoFit/>
          </a:bodyPr>
          <a:lstStyle>
            <a:lvl1pPr marL="1798638" indent="-1798638" defTabSz="96043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1798638" defTabSz="96043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798638" defTabSz="96043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798638" defTabSz="96043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1922463" defTabSz="96043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379663" defTabSz="960438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836863" defTabSz="960438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294063" defTabSz="960438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751263" defTabSz="960438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marL="1798638" marR="0" lvl="0" indent="-1798638" algn="just" defTabSz="960438" rtl="0" eaLnBrk="1" fontAlgn="auto" latinLnBrk="0" hangingPunct="1">
              <a:lnSpc>
                <a:spcPts val="1850"/>
              </a:lnSpc>
              <a:spcBef>
                <a:spcPts val="13"/>
              </a:spcBef>
              <a:spcAft>
                <a:spcPts val="13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7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 Bold" panose="02070609020205020404" pitchFamily="49" charset="0"/>
                <a:ea typeface="新細明體" panose="02020500000000000000" pitchFamily="18" charset="-120"/>
                <a:cs typeface="+mn-cs"/>
              </a:rPr>
              <a:t>module</a:t>
            </a:r>
            <a:r>
              <a:rPr kumimoji="1" lang="en-US" altLang="zh-TW" sz="17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 cpuMod(</a:t>
            </a:r>
            <a:r>
              <a:rPr kumimoji="1" lang="en-US" altLang="zh-TW" sz="1700" b="0" i="0" u="none" strike="noStrike" kern="1200" cap="none" spc="0" normalizeH="0" baseline="0" noProof="0">
                <a:ln>
                  <a:noFill/>
                </a:ln>
                <a:solidFill>
                  <a:srgbClr val="000064"/>
                </a:solidFill>
                <a:effectLst/>
                <a:uLnTx/>
                <a:uFillTx/>
                <a:latin typeface="Courier New Bold" panose="02070609020205020404" pitchFamily="49" charset="0"/>
                <a:ea typeface="新細明體" panose="02020500000000000000" pitchFamily="18" charset="-120"/>
                <a:cs typeface="+mn-cs"/>
              </a:rPr>
              <a:t>interface</a:t>
            </a:r>
            <a:r>
              <a:rPr kumimoji="1" lang="en-US" altLang="zh-TW" sz="17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 b, </a:t>
            </a:r>
            <a:r>
              <a:rPr kumimoji="1" lang="en-US" altLang="zh-TW" sz="17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 Bold" panose="02070609020205020404" pitchFamily="49" charset="0"/>
                <a:ea typeface="新細明體" panose="02020500000000000000" pitchFamily="18" charset="-120"/>
                <a:cs typeface="+mn-cs"/>
              </a:rPr>
              <a:t>input bit</a:t>
            </a:r>
            <a:r>
              <a:rPr kumimoji="1" lang="en-US" altLang="zh-TW" sz="17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新細明體" panose="02020500000000000000" pitchFamily="18" charset="-120"/>
                <a:cs typeface="+mn-cs"/>
              </a:rPr>
              <a:t> clk); </a:t>
            </a:r>
          </a:p>
        </p:txBody>
      </p:sp>
      <p:sp>
        <p:nvSpPr>
          <p:cNvPr id="602151" name="Text Box 39"/>
          <p:cNvSpPr txBox="1">
            <a:spLocks noChangeArrowheads="1"/>
          </p:cNvSpPr>
          <p:nvPr/>
        </p:nvSpPr>
        <p:spPr bwMode="auto">
          <a:xfrm>
            <a:off x="1593748" y="6208714"/>
            <a:ext cx="1411495" cy="3150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48047" rIns="96094" bIns="48047">
            <a:spAutoFit/>
          </a:bodyPr>
          <a:lstStyle>
            <a:lvl1pPr defTabSz="96043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481013" defTabSz="96043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960438" defTabSz="96043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441450" defTabSz="96043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1922463" defTabSz="96043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379663" defTabSz="960438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836863" defTabSz="960438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294063" defTabSz="960438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751263" defTabSz="960438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marL="0" marR="0" lvl="0" indent="0" algn="just" defTabSz="960438" rtl="0" eaLnBrk="1" fontAlgn="auto" latinLnBrk="0" hangingPunct="1">
              <a:lnSpc>
                <a:spcPts val="1688"/>
              </a:lnSpc>
              <a:spcBef>
                <a:spcPts val="13"/>
              </a:spcBef>
              <a:spcAft>
                <a:spcPts val="13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7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 Bold" panose="02070609020205020404" pitchFamily="49" charset="0"/>
                <a:ea typeface="新細明體" panose="02020500000000000000" pitchFamily="18" charset="-120"/>
                <a:cs typeface="+mn-cs"/>
              </a:rPr>
              <a:t>endmodule </a:t>
            </a:r>
          </a:p>
        </p:txBody>
      </p:sp>
    </p:spTree>
    <p:extLst>
      <p:ext uri="{BB962C8B-B14F-4D97-AF65-F5344CB8AC3E}">
        <p14:creationId xmlns:p14="http://schemas.microsoft.com/office/powerpoint/2010/main" val="830286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interconnection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8282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ＭＳ Ｐゴシック" panose="020B0600070205080204" pitchFamily="34" charset="-128"/>
              </a:rPr>
              <a:t>Interconnect</a:t>
            </a:r>
            <a:r>
              <a:rPr lang="zh-TW" altLang="en-US" dirty="0">
                <a:ea typeface="ＭＳ Ｐゴシック" panose="020B0600070205080204" pitchFamily="34" charset="-128"/>
              </a:rPr>
              <a:t> 不只是一對一連接時，還能怎麼做</a:t>
            </a:r>
            <a:r>
              <a:rPr lang="en-US" altLang="zh-TW" dirty="0">
                <a:ea typeface="ＭＳ Ｐゴシック" panose="020B0600070205080204" pitchFamily="34" charset="-128"/>
              </a:rPr>
              <a:t>?</a:t>
            </a:r>
          </a:p>
        </p:txBody>
      </p:sp>
      <p:sp>
        <p:nvSpPr>
          <p:cNvPr id="12291" name="Content Placeholder 6"/>
          <p:cNvSpPr>
            <a:spLocks noGrp="1"/>
          </p:cNvSpPr>
          <p:nvPr>
            <p:ph idx="1"/>
          </p:nvPr>
        </p:nvSpPr>
        <p:spPr>
          <a:xfrm>
            <a:off x="1676400" y="4724400"/>
            <a:ext cx="8763000" cy="1995488"/>
          </a:xfrm>
        </p:spPr>
        <p:txBody>
          <a:bodyPr/>
          <a:lstStyle/>
          <a:p>
            <a:r>
              <a:rPr lang="en-US" altLang="zh-TW" dirty="0">
                <a:ea typeface="ＭＳ Ｐゴシック" panose="020B0600070205080204" pitchFamily="34" charset="-128"/>
              </a:rPr>
              <a:t>Many clients need to communicate</a:t>
            </a:r>
          </a:p>
          <a:p>
            <a:r>
              <a:rPr lang="en-US" altLang="zh-TW" dirty="0">
                <a:ea typeface="ＭＳ Ｐゴシック" panose="020B0600070205080204" pitchFamily="34" charset="-128"/>
              </a:rPr>
              <a:t>Ad-hoc point-to-point wiring or shared interconnect</a:t>
            </a:r>
          </a:p>
          <a:p>
            <a:r>
              <a:rPr lang="en-US" altLang="zh-TW" dirty="0">
                <a:ea typeface="ＭＳ Ｐゴシック" panose="020B0600070205080204" pitchFamily="34" charset="-128"/>
              </a:rPr>
              <a:t>Like a telephone exchange</a:t>
            </a:r>
          </a:p>
        </p:txBody>
      </p:sp>
      <p:sp>
        <p:nvSpPr>
          <p:cNvPr id="1229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742950" indent="-285750" algn="r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marL="1143000" indent="-228600" algn="r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marL="1600200" indent="-228600" algn="r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marL="2057400" indent="-228600" algn="r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altLang="zh-TW" sz="1000">
                <a:latin typeface="Arial" panose="020B0604020202020204" pitchFamily="34" charset="0"/>
              </a:rPr>
              <a:t>(c) 2005-2012 W. J. Dally </a:t>
            </a:r>
          </a:p>
        </p:txBody>
      </p:sp>
      <p:pic>
        <p:nvPicPr>
          <p:cNvPr id="12293" name="Picture 4" descr="intc_abstract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3564" y="684213"/>
            <a:ext cx="5883275" cy="3922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66622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ＭＳ Ｐゴシック" panose="020B0600070205080204" pitchFamily="34" charset="-128"/>
              </a:rPr>
              <a:t>1. Bus:</a:t>
            </a:r>
          </a:p>
        </p:txBody>
      </p:sp>
      <p:pic>
        <p:nvPicPr>
          <p:cNvPr id="13315" name="Content Placeholder 4" descr="intc_bus.pdf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63" b="6685"/>
          <a:stretch>
            <a:fillRect/>
          </a:stretch>
        </p:blipFill>
        <p:spPr>
          <a:xfrm>
            <a:off x="2487614" y="827089"/>
            <a:ext cx="7551737" cy="5165725"/>
          </a:xfrm>
        </p:spPr>
      </p:pic>
      <p:sp>
        <p:nvSpPr>
          <p:cNvPr id="1331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742950" indent="-285750" algn="r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marL="1143000" indent="-228600" algn="r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marL="1600200" indent="-228600" algn="r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marL="2057400" indent="-228600" algn="r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altLang="zh-TW" sz="1000">
                <a:latin typeface="Arial" panose="020B0604020202020204" pitchFamily="34" charset="0"/>
              </a:rPr>
              <a:t>(c) 2005-2012 W. J. Dally </a:t>
            </a:r>
          </a:p>
        </p:txBody>
      </p:sp>
      <p:sp>
        <p:nvSpPr>
          <p:cNvPr id="2" name="矩形 1"/>
          <p:cNvSpPr/>
          <p:nvPr/>
        </p:nvSpPr>
        <p:spPr>
          <a:xfrm>
            <a:off x="8040216" y="4221088"/>
            <a:ext cx="42958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b="1" dirty="0">
                <a:solidFill>
                  <a:srgbClr val="FF0000"/>
                </a:solidFill>
              </a:rPr>
              <a:t>Shared Interconnect</a:t>
            </a:r>
          </a:p>
          <a:p>
            <a:r>
              <a:rPr lang="en-US" altLang="zh-TW" sz="2800" b="1" dirty="0">
                <a:solidFill>
                  <a:srgbClr val="FF0000"/>
                </a:solidFill>
              </a:rPr>
              <a:t>One sender/receiver pair allowed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3297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ＭＳ Ｐゴシック" panose="020B0600070205080204" pitchFamily="34" charset="-128"/>
              </a:rPr>
              <a:t>Verilog for a simple bus interface</a:t>
            </a:r>
          </a:p>
        </p:txBody>
      </p:sp>
      <p:sp>
        <p:nvSpPr>
          <p:cNvPr id="14340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742950" indent="-285750" algn="r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marL="1143000" indent="-228600" algn="r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marL="1600200" indent="-228600" algn="r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marL="2057400" indent="-228600" algn="r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altLang="zh-TW" sz="1000">
                <a:latin typeface="Arial" panose="020B0604020202020204" pitchFamily="34" charset="0"/>
              </a:rPr>
              <a:t>(c) 2005-2012 W. J. Dally </a:t>
            </a:r>
          </a:p>
        </p:txBody>
      </p:sp>
      <p:sp>
        <p:nvSpPr>
          <p:cNvPr id="4" name="矩形 3"/>
          <p:cNvSpPr/>
          <p:nvPr/>
        </p:nvSpPr>
        <p:spPr>
          <a:xfrm>
            <a:off x="645456" y="980728"/>
            <a:ext cx="11040888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Combinational Bus Interface</a:t>
            </a:r>
          </a:p>
          <a:p>
            <a:r>
              <a:rPr lang="en-US" altLang="zh-TW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</a:t>
            </a:r>
            <a:r>
              <a:rPr lang="en-US" altLang="zh-TW" sz="16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 (transmit) and r (receive) in signal names are from the perspective of the bus</a:t>
            </a:r>
          </a:p>
          <a:p>
            <a:r>
              <a:rPr lang="en-US" altLang="zh-TW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module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BusInt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cr_valid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cr_ready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cr_addr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cr_data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bus </a:t>
            </a:r>
            <a:r>
              <a:rPr lang="en-US" altLang="zh-TW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rx</a:t>
            </a:r>
            <a:r>
              <a:rPr lang="en-US" altLang="zh-TW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- to the bus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ct_valid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ct_data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        </a:t>
            </a:r>
            <a:r>
              <a:rPr lang="en-US" altLang="zh-TW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bus </a:t>
            </a:r>
            <a:r>
              <a:rPr lang="en-US" altLang="zh-TW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tx</a:t>
            </a:r>
            <a:r>
              <a:rPr lang="en-US" altLang="zh-TW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- from the bus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  </a:t>
            </a:r>
            <a:r>
              <a:rPr lang="en-US" altLang="zh-TW" b="1" dirty="0" err="1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br_addr</a:t>
            </a:r>
            <a:r>
              <a:rPr lang="en-US" altLang="zh-TW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altLang="zh-TW" b="1" dirty="0" err="1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br_data</a:t>
            </a:r>
            <a:r>
              <a:rPr lang="en-US" altLang="zh-TW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altLang="zh-TW" b="1" dirty="0" err="1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br_valid</a:t>
            </a:r>
            <a:r>
              <a:rPr lang="en-US" altLang="zh-TW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          // to the bus</a:t>
            </a:r>
          </a:p>
          <a:p>
            <a:r>
              <a:rPr lang="en-US" altLang="zh-TW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  </a:t>
            </a:r>
            <a:r>
              <a:rPr lang="en-US" altLang="zh-TW" b="1" dirty="0" err="1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bt_addr</a:t>
            </a:r>
            <a:r>
              <a:rPr lang="en-US" altLang="zh-TW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altLang="zh-TW" b="1" dirty="0" err="1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bt_data</a:t>
            </a:r>
            <a:r>
              <a:rPr lang="en-US" altLang="zh-TW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altLang="zh-TW" b="1" dirty="0" err="1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bt_valid</a:t>
            </a:r>
            <a:r>
              <a:rPr lang="en-US" altLang="zh-TW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          // from the bus</a:t>
            </a:r>
          </a:p>
          <a:p>
            <a:r>
              <a:rPr lang="en-US" altLang="zh-TW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  </a:t>
            </a:r>
            <a:r>
              <a:rPr lang="en-US" altLang="zh-TW" b="1" dirty="0" err="1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arb_req</a:t>
            </a:r>
            <a:r>
              <a:rPr lang="en-US" altLang="zh-TW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altLang="zh-TW" b="1" dirty="0" err="1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arb_grant</a:t>
            </a:r>
            <a:r>
              <a:rPr lang="en-US" altLang="zh-TW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                  // the arbiter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my_addr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                </a:t>
            </a:r>
            <a:r>
              <a:rPr lang="en-US" altLang="zh-TW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</a:t>
            </a:r>
            <a:r>
              <a:rPr lang="en-US" altLang="zh-TW" sz="16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address of this interface</a:t>
            </a:r>
          </a:p>
          <a:p>
            <a:endParaRPr lang="en-US" altLang="zh-TW" sz="1600" dirty="0">
              <a:solidFill>
                <a:srgbClr val="008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altLang="zh-TW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parameter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aw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address width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altLang="zh-TW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parameter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dw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4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data width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altLang="zh-TW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input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cr_valid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arb_grant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bt_valid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altLang="zh-TW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output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cr_ready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ct_valid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arb_req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br_valid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altLang="zh-TW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input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aw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-</a:t>
            </a:r>
            <a:r>
              <a:rPr lang="en-US" altLang="zh-TW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r>
              <a:rPr lang="en-US" altLang="zh-TW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cr_addr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bt_addr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my_addr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altLang="zh-TW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output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aw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-</a:t>
            </a:r>
            <a:r>
              <a:rPr lang="en-US" altLang="zh-TW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r>
              <a:rPr lang="en-US" altLang="zh-TW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br_addr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altLang="zh-TW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input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dw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-</a:t>
            </a:r>
            <a:r>
              <a:rPr lang="en-US" altLang="zh-TW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r>
              <a:rPr lang="en-US" altLang="zh-TW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cr_data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bt_data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altLang="zh-TW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output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dw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-</a:t>
            </a:r>
            <a:r>
              <a:rPr lang="en-US" altLang="zh-TW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r>
              <a:rPr lang="en-US" altLang="zh-TW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br_data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ct_data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8480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608800" y="1772816"/>
            <a:ext cx="1146386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arbitration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altLang="zh-TW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wire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arb_req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cr_valid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 //client data valid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altLang="zh-TW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wire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cr_ready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arb_grant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;//client ready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altLang="zh-TW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bus drive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altLang="zh-TW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assumes bus ORs these signals with those from other interfaces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altLang="zh-TW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wire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br_valid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arb_grant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 //client get grant to send data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altLang="zh-TW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wire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aw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-</a:t>
            </a:r>
            <a:r>
              <a:rPr lang="en-US" altLang="zh-TW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r>
              <a:rPr lang="en-US" altLang="zh-TW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br_addr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arb_grant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?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cr_addr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 //address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nn-NO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nn-NO" altLang="zh-TW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wire</a:t>
            </a:r>
            <a:r>
              <a:rPr lang="nn-NO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nn-NO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nn-NO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dw</a:t>
            </a:r>
            <a:r>
              <a:rPr lang="nn-NO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-</a:t>
            </a:r>
            <a:r>
              <a:rPr lang="nn-NO" altLang="zh-TW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</a:t>
            </a:r>
            <a:r>
              <a:rPr lang="nn-NO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r>
              <a:rPr lang="nn-NO" altLang="zh-TW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</a:t>
            </a:r>
            <a:r>
              <a:rPr lang="nn-NO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</a:t>
            </a:r>
            <a:r>
              <a:rPr lang="nn-NO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br_data </a:t>
            </a:r>
            <a:r>
              <a:rPr lang="nn-NO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nn-NO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arb_grant </a:t>
            </a:r>
            <a:r>
              <a:rPr lang="nn-NO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?</a:t>
            </a:r>
            <a:r>
              <a:rPr lang="nn-NO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cr_data </a:t>
            </a:r>
            <a:r>
              <a:rPr lang="nn-NO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r>
              <a:rPr lang="nn-NO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nn-NO" altLang="zh-TW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</a:t>
            </a:r>
            <a:r>
              <a:rPr lang="nn-NO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nn-NO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 //data</a:t>
            </a:r>
            <a:endParaRPr lang="nn-NO" altLang="zh-TW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altLang="zh-TW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bus receive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altLang="zh-TW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wire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ct_valid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bt_valid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&amp;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bt_addr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==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my_addr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 //if bus address==</a:t>
            </a:r>
            <a:r>
              <a:rPr lang="en-US" altLang="zh-TW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myaddr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altLang="zh-TW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wire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dw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-</a:t>
            </a:r>
            <a:r>
              <a:rPr lang="en-US" altLang="zh-TW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r>
              <a:rPr lang="en-US" altLang="zh-TW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ct_data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bt_data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</a:p>
          <a:p>
            <a:r>
              <a:rPr lang="en-US" altLang="zh-TW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endmodule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4151784" y="3757975"/>
            <a:ext cx="1368152" cy="535121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4840826" y="4851474"/>
            <a:ext cx="2479310" cy="257370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3071664" y="4851474"/>
            <a:ext cx="1224136" cy="257370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B2BC9820-F348-B374-F128-6C6CBF3B66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2104" y="332656"/>
            <a:ext cx="4004726" cy="2737694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590F41B5-9049-FF3B-7152-BBE6C7024716}"/>
              </a:ext>
            </a:extLst>
          </p:cNvPr>
          <p:cNvSpPr/>
          <p:nvPr/>
        </p:nvSpPr>
        <p:spPr>
          <a:xfrm>
            <a:off x="8976320" y="1196752"/>
            <a:ext cx="1152128" cy="86409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9946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ＭＳ Ｐゴシック" panose="020B0600070205080204" pitchFamily="34" charset="-128"/>
              </a:rPr>
              <a:t>2. Crossbar Switch:</a:t>
            </a:r>
          </a:p>
        </p:txBody>
      </p:sp>
      <p:pic>
        <p:nvPicPr>
          <p:cNvPr id="15363" name="Content Placeholder 6" descr="intc_xbar.pdf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97" t="16518" r="48187" b="50854"/>
          <a:stretch>
            <a:fillRect/>
          </a:stretch>
        </p:blipFill>
        <p:spPr>
          <a:xfrm>
            <a:off x="1775520" y="1404938"/>
            <a:ext cx="7027862" cy="5133975"/>
          </a:xfrm>
        </p:spPr>
      </p:pic>
      <p:sp>
        <p:nvSpPr>
          <p:cNvPr id="1536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742950" indent="-285750" algn="r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marL="1143000" indent="-228600" algn="r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marL="1600200" indent="-228600" algn="r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marL="2057400" indent="-228600" algn="r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altLang="zh-TW" sz="1000">
                <a:latin typeface="Arial" panose="020B0604020202020204" pitchFamily="34" charset="0"/>
              </a:rPr>
              <a:t>(c) 2005-2012 W. J. Dally </a:t>
            </a:r>
          </a:p>
        </p:txBody>
      </p:sp>
      <p:sp>
        <p:nvSpPr>
          <p:cNvPr id="2" name="矩形 1"/>
          <p:cNvSpPr/>
          <p:nvPr/>
        </p:nvSpPr>
        <p:spPr>
          <a:xfrm>
            <a:off x="8904312" y="1988840"/>
            <a:ext cx="3083408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</a:rPr>
              <a:t>全連接型態</a:t>
            </a:r>
            <a:endParaRPr lang="en-US" altLang="zh-TW" b="1" dirty="0">
              <a:solidFill>
                <a:srgbClr val="FF0000"/>
              </a:solidFill>
            </a:endParaRPr>
          </a:p>
          <a:p>
            <a:r>
              <a:rPr lang="zh-TW" altLang="en-US" b="1" dirty="0">
                <a:solidFill>
                  <a:srgbClr val="FF0000"/>
                </a:solidFill>
              </a:rPr>
              <a:t>可同時多個傳送</a:t>
            </a:r>
            <a:endParaRPr lang="en-US" altLang="zh-TW" b="1" dirty="0">
              <a:solidFill>
                <a:srgbClr val="FF0000"/>
              </a:solidFill>
            </a:endParaRPr>
          </a:p>
          <a:p>
            <a:r>
              <a:rPr lang="zh-TW" altLang="en-US" b="1" dirty="0">
                <a:solidFill>
                  <a:srgbClr val="FF0000"/>
                </a:solidFill>
              </a:rPr>
              <a:t>只要目的不同</a:t>
            </a:r>
            <a:endParaRPr lang="en-US" altLang="zh-TW" b="1" dirty="0">
              <a:solidFill>
                <a:srgbClr val="FF0000"/>
              </a:solidFill>
            </a:endParaRPr>
          </a:p>
          <a:p>
            <a:r>
              <a:rPr lang="en-US" altLang="zh-TW" b="1" dirty="0">
                <a:solidFill>
                  <a:srgbClr val="FF0000"/>
                </a:solidFill>
              </a:rPr>
              <a:t>Multiple sender/receiver pairs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1247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Recap: System on a Chip (SOC)</a:t>
            </a:r>
          </a:p>
        </p:txBody>
      </p:sp>
      <p:pic>
        <p:nvPicPr>
          <p:cNvPr id="60419" name="Picture 3" descr="so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050" y="1828801"/>
            <a:ext cx="7924800" cy="411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420" name="Text Box 4"/>
          <p:cNvSpPr txBox="1">
            <a:spLocks noChangeArrowheads="1"/>
          </p:cNvSpPr>
          <p:nvPr/>
        </p:nvSpPr>
        <p:spPr bwMode="auto">
          <a:xfrm>
            <a:off x="2546350" y="1524000"/>
            <a:ext cx="1785938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5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5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5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5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5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1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新細明體" charset="-120"/>
                <a:cs typeface="+mn-cs"/>
              </a:rPr>
              <a:t>Source: ARM</a:t>
            </a:r>
          </a:p>
        </p:txBody>
      </p:sp>
    </p:spTree>
    <p:extLst>
      <p:ext uri="{BB962C8B-B14F-4D97-AF65-F5344CB8AC3E}">
        <p14:creationId xmlns:p14="http://schemas.microsoft.com/office/powerpoint/2010/main" val="3621989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ＭＳ Ｐゴシック" panose="020B0600070205080204" pitchFamily="34" charset="-128"/>
              </a:rPr>
              <a:t>3. Interconnection Networks (Network on Chip:</a:t>
            </a:r>
            <a:r>
              <a:rPr lang="zh-TW" altLang="en-US" dirty="0">
                <a:ea typeface="ＭＳ Ｐゴシック" panose="020B0600070205080204" pitchFamily="34" charset="-128"/>
              </a:rPr>
              <a:t> </a:t>
            </a:r>
            <a:r>
              <a:rPr lang="en-US" altLang="zh-TW" dirty="0" err="1">
                <a:ea typeface="ＭＳ Ｐゴシック" panose="020B0600070205080204" pitchFamily="34" charset="-128"/>
              </a:rPr>
              <a:t>NoC</a:t>
            </a:r>
            <a:r>
              <a:rPr lang="en-US" altLang="zh-TW" dirty="0">
                <a:ea typeface="ＭＳ Ｐゴシック" panose="020B0600070205080204" pitchFamily="34" charset="-128"/>
              </a:rPr>
              <a:t>)</a:t>
            </a:r>
          </a:p>
        </p:txBody>
      </p:sp>
      <p:pic>
        <p:nvPicPr>
          <p:cNvPr id="16387" name="Content Placeholder 4" descr="intc_net.pdf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18" b="3496"/>
          <a:stretch>
            <a:fillRect/>
          </a:stretch>
        </p:blipFill>
        <p:spPr>
          <a:xfrm>
            <a:off x="3136901" y="998539"/>
            <a:ext cx="5732463" cy="4930775"/>
          </a:xfrm>
        </p:spPr>
      </p:pic>
      <p:sp>
        <p:nvSpPr>
          <p:cNvPr id="1638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742950" indent="-285750" algn="r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marL="1143000" indent="-228600" algn="r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marL="1600200" indent="-228600" algn="r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marL="2057400" indent="-228600" algn="r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altLang="zh-TW" sz="1000">
                <a:latin typeface="Arial" panose="020B0604020202020204" pitchFamily="34" charset="0"/>
              </a:rPr>
              <a:t>(c) 2005-2012 W. J. Dally </a:t>
            </a:r>
          </a:p>
        </p:txBody>
      </p:sp>
      <p:sp>
        <p:nvSpPr>
          <p:cNvPr id="2" name="文字方塊 1"/>
          <p:cNvSpPr txBox="1"/>
          <p:nvPr/>
        </p:nvSpPr>
        <p:spPr>
          <a:xfrm>
            <a:off x="9408368" y="285293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</a:rPr>
              <a:t>網路型</a:t>
            </a:r>
            <a:endParaRPr lang="en-US" altLang="zh-TW" b="1" dirty="0">
              <a:solidFill>
                <a:srgbClr val="FF0000"/>
              </a:solidFill>
            </a:endParaRPr>
          </a:p>
          <a:p>
            <a:r>
              <a:rPr lang="zh-TW" altLang="en-US" b="1" dirty="0">
                <a:solidFill>
                  <a:srgbClr val="FF0000"/>
                </a:solidFill>
              </a:rPr>
              <a:t>可以容忍更長時間延遲</a:t>
            </a:r>
          </a:p>
        </p:txBody>
      </p:sp>
      <p:sp>
        <p:nvSpPr>
          <p:cNvPr id="3" name="手繪多邊形 2"/>
          <p:cNvSpPr/>
          <p:nvPr/>
        </p:nvSpPr>
        <p:spPr>
          <a:xfrm>
            <a:off x="3646170" y="4000500"/>
            <a:ext cx="4815994" cy="1560736"/>
          </a:xfrm>
          <a:custGeom>
            <a:avLst/>
            <a:gdLst>
              <a:gd name="connsiteX0" fmla="*/ 0 w 4815994"/>
              <a:gd name="connsiteY0" fmla="*/ 640080 h 1560736"/>
              <a:gd name="connsiteX1" fmla="*/ 22860 w 4815994"/>
              <a:gd name="connsiteY1" fmla="*/ 697230 h 1560736"/>
              <a:gd name="connsiteX2" fmla="*/ 34290 w 4815994"/>
              <a:gd name="connsiteY2" fmla="*/ 742950 h 1560736"/>
              <a:gd name="connsiteX3" fmla="*/ 57150 w 4815994"/>
              <a:gd name="connsiteY3" fmla="*/ 811530 h 1560736"/>
              <a:gd name="connsiteX4" fmla="*/ 68580 w 4815994"/>
              <a:gd name="connsiteY4" fmla="*/ 845820 h 1560736"/>
              <a:gd name="connsiteX5" fmla="*/ 102870 w 4815994"/>
              <a:gd name="connsiteY5" fmla="*/ 891540 h 1560736"/>
              <a:gd name="connsiteX6" fmla="*/ 114300 w 4815994"/>
              <a:gd name="connsiteY6" fmla="*/ 925830 h 1560736"/>
              <a:gd name="connsiteX7" fmla="*/ 125730 w 4815994"/>
              <a:gd name="connsiteY7" fmla="*/ 971550 h 1560736"/>
              <a:gd name="connsiteX8" fmla="*/ 217170 w 4815994"/>
              <a:gd name="connsiteY8" fmla="*/ 1062990 h 1560736"/>
              <a:gd name="connsiteX9" fmla="*/ 251460 w 4815994"/>
              <a:gd name="connsiteY9" fmla="*/ 1097280 h 1560736"/>
              <a:gd name="connsiteX10" fmla="*/ 320040 w 4815994"/>
              <a:gd name="connsiteY10" fmla="*/ 1120140 h 1560736"/>
              <a:gd name="connsiteX11" fmla="*/ 411480 w 4815994"/>
              <a:gd name="connsiteY11" fmla="*/ 1143000 h 1560736"/>
              <a:gd name="connsiteX12" fmla="*/ 468630 w 4815994"/>
              <a:gd name="connsiteY12" fmla="*/ 1188720 h 1560736"/>
              <a:gd name="connsiteX13" fmla="*/ 525780 w 4815994"/>
              <a:gd name="connsiteY13" fmla="*/ 1234440 h 1560736"/>
              <a:gd name="connsiteX14" fmla="*/ 708660 w 4815994"/>
              <a:gd name="connsiteY14" fmla="*/ 1280160 h 1560736"/>
              <a:gd name="connsiteX15" fmla="*/ 754380 w 4815994"/>
              <a:gd name="connsiteY15" fmla="*/ 1303020 h 1560736"/>
              <a:gd name="connsiteX16" fmla="*/ 811530 w 4815994"/>
              <a:gd name="connsiteY16" fmla="*/ 1348740 h 1560736"/>
              <a:gd name="connsiteX17" fmla="*/ 857250 w 4815994"/>
              <a:gd name="connsiteY17" fmla="*/ 1360170 h 1560736"/>
              <a:gd name="connsiteX18" fmla="*/ 937260 w 4815994"/>
              <a:gd name="connsiteY18" fmla="*/ 1417320 h 1560736"/>
              <a:gd name="connsiteX19" fmla="*/ 971550 w 4815994"/>
              <a:gd name="connsiteY19" fmla="*/ 1451610 h 1560736"/>
              <a:gd name="connsiteX20" fmla="*/ 1017270 w 4815994"/>
              <a:gd name="connsiteY20" fmla="*/ 1463040 h 1560736"/>
              <a:gd name="connsiteX21" fmla="*/ 1097280 w 4815994"/>
              <a:gd name="connsiteY21" fmla="*/ 1497330 h 1560736"/>
              <a:gd name="connsiteX22" fmla="*/ 1131570 w 4815994"/>
              <a:gd name="connsiteY22" fmla="*/ 1520190 h 1560736"/>
              <a:gd name="connsiteX23" fmla="*/ 1200150 w 4815994"/>
              <a:gd name="connsiteY23" fmla="*/ 1531620 h 1560736"/>
              <a:gd name="connsiteX24" fmla="*/ 1234440 w 4815994"/>
              <a:gd name="connsiteY24" fmla="*/ 1554480 h 1560736"/>
              <a:gd name="connsiteX25" fmla="*/ 1314450 w 4815994"/>
              <a:gd name="connsiteY25" fmla="*/ 1543050 h 1560736"/>
              <a:gd name="connsiteX26" fmla="*/ 1417320 w 4815994"/>
              <a:gd name="connsiteY26" fmla="*/ 1520190 h 1560736"/>
              <a:gd name="connsiteX27" fmla="*/ 1451610 w 4815994"/>
              <a:gd name="connsiteY27" fmla="*/ 1497330 h 1560736"/>
              <a:gd name="connsiteX28" fmla="*/ 1554480 w 4815994"/>
              <a:gd name="connsiteY28" fmla="*/ 1485900 h 1560736"/>
              <a:gd name="connsiteX29" fmla="*/ 1668780 w 4815994"/>
              <a:gd name="connsiteY29" fmla="*/ 1463040 h 1560736"/>
              <a:gd name="connsiteX30" fmla="*/ 1851660 w 4815994"/>
              <a:gd name="connsiteY30" fmla="*/ 1451610 h 1560736"/>
              <a:gd name="connsiteX31" fmla="*/ 1965960 w 4815994"/>
              <a:gd name="connsiteY31" fmla="*/ 1440180 h 1560736"/>
              <a:gd name="connsiteX32" fmla="*/ 2377440 w 4815994"/>
              <a:gd name="connsiteY32" fmla="*/ 1417320 h 1560736"/>
              <a:gd name="connsiteX33" fmla="*/ 2457450 w 4815994"/>
              <a:gd name="connsiteY33" fmla="*/ 1405890 h 1560736"/>
              <a:gd name="connsiteX34" fmla="*/ 2640330 w 4815994"/>
              <a:gd name="connsiteY34" fmla="*/ 1383030 h 1560736"/>
              <a:gd name="connsiteX35" fmla="*/ 3634740 w 4815994"/>
              <a:gd name="connsiteY35" fmla="*/ 1394460 h 1560736"/>
              <a:gd name="connsiteX36" fmla="*/ 3703320 w 4815994"/>
              <a:gd name="connsiteY36" fmla="*/ 1405890 h 1560736"/>
              <a:gd name="connsiteX37" fmla="*/ 3851910 w 4815994"/>
              <a:gd name="connsiteY37" fmla="*/ 1417320 h 1560736"/>
              <a:gd name="connsiteX38" fmla="*/ 4034790 w 4815994"/>
              <a:gd name="connsiteY38" fmla="*/ 1451610 h 1560736"/>
              <a:gd name="connsiteX39" fmla="*/ 4126230 w 4815994"/>
              <a:gd name="connsiteY39" fmla="*/ 1474470 h 1560736"/>
              <a:gd name="connsiteX40" fmla="*/ 4160520 w 4815994"/>
              <a:gd name="connsiteY40" fmla="*/ 1485900 h 1560736"/>
              <a:gd name="connsiteX41" fmla="*/ 4217670 w 4815994"/>
              <a:gd name="connsiteY41" fmla="*/ 1497330 h 1560736"/>
              <a:gd name="connsiteX42" fmla="*/ 4377690 w 4815994"/>
              <a:gd name="connsiteY42" fmla="*/ 1543050 h 1560736"/>
              <a:gd name="connsiteX43" fmla="*/ 4503420 w 4815994"/>
              <a:gd name="connsiteY43" fmla="*/ 1554480 h 1560736"/>
              <a:gd name="connsiteX44" fmla="*/ 4777740 w 4815994"/>
              <a:gd name="connsiteY44" fmla="*/ 1497330 h 1560736"/>
              <a:gd name="connsiteX45" fmla="*/ 4743450 w 4815994"/>
              <a:gd name="connsiteY45" fmla="*/ 1440180 h 1560736"/>
              <a:gd name="connsiteX46" fmla="*/ 4754880 w 4815994"/>
              <a:gd name="connsiteY46" fmla="*/ 1234440 h 1560736"/>
              <a:gd name="connsiteX47" fmla="*/ 4732020 w 4815994"/>
              <a:gd name="connsiteY47" fmla="*/ 1017270 h 1560736"/>
              <a:gd name="connsiteX48" fmla="*/ 4720590 w 4815994"/>
              <a:gd name="connsiteY48" fmla="*/ 731520 h 1560736"/>
              <a:gd name="connsiteX49" fmla="*/ 4686300 w 4815994"/>
              <a:gd name="connsiteY49" fmla="*/ 514350 h 1560736"/>
              <a:gd name="connsiteX50" fmla="*/ 4674870 w 4815994"/>
              <a:gd name="connsiteY50" fmla="*/ 457200 h 1560736"/>
              <a:gd name="connsiteX51" fmla="*/ 4629150 w 4815994"/>
              <a:gd name="connsiteY51" fmla="*/ 377190 h 1560736"/>
              <a:gd name="connsiteX52" fmla="*/ 4617720 w 4815994"/>
              <a:gd name="connsiteY52" fmla="*/ 308610 h 1560736"/>
              <a:gd name="connsiteX53" fmla="*/ 4606290 w 4815994"/>
              <a:gd name="connsiteY53" fmla="*/ 262890 h 1560736"/>
              <a:gd name="connsiteX54" fmla="*/ 4606290 w 4815994"/>
              <a:gd name="connsiteY54" fmla="*/ 0 h 1560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4815994" h="1560736">
                <a:moveTo>
                  <a:pt x="0" y="640080"/>
                </a:moveTo>
                <a:cubicBezTo>
                  <a:pt x="7620" y="659130"/>
                  <a:pt x="16372" y="677765"/>
                  <a:pt x="22860" y="697230"/>
                </a:cubicBezTo>
                <a:cubicBezTo>
                  <a:pt x="27828" y="712133"/>
                  <a:pt x="29776" y="727903"/>
                  <a:pt x="34290" y="742950"/>
                </a:cubicBezTo>
                <a:cubicBezTo>
                  <a:pt x="41214" y="766030"/>
                  <a:pt x="49530" y="788670"/>
                  <a:pt x="57150" y="811530"/>
                </a:cubicBezTo>
                <a:cubicBezTo>
                  <a:pt x="60960" y="822960"/>
                  <a:pt x="61351" y="836181"/>
                  <a:pt x="68580" y="845820"/>
                </a:cubicBezTo>
                <a:lnTo>
                  <a:pt x="102870" y="891540"/>
                </a:lnTo>
                <a:cubicBezTo>
                  <a:pt x="106680" y="902970"/>
                  <a:pt x="110990" y="914245"/>
                  <a:pt x="114300" y="925830"/>
                </a:cubicBezTo>
                <a:cubicBezTo>
                  <a:pt x="118616" y="940935"/>
                  <a:pt x="118705" y="957499"/>
                  <a:pt x="125730" y="971550"/>
                </a:cubicBezTo>
                <a:cubicBezTo>
                  <a:pt x="149413" y="1018916"/>
                  <a:pt x="177473" y="1028255"/>
                  <a:pt x="217170" y="1062990"/>
                </a:cubicBezTo>
                <a:cubicBezTo>
                  <a:pt x="229335" y="1073634"/>
                  <a:pt x="237330" y="1089430"/>
                  <a:pt x="251460" y="1097280"/>
                </a:cubicBezTo>
                <a:cubicBezTo>
                  <a:pt x="272524" y="1108982"/>
                  <a:pt x="296663" y="1114296"/>
                  <a:pt x="320040" y="1120140"/>
                </a:cubicBezTo>
                <a:lnTo>
                  <a:pt x="411480" y="1143000"/>
                </a:lnTo>
                <a:cubicBezTo>
                  <a:pt x="459008" y="1214293"/>
                  <a:pt x="405534" y="1149285"/>
                  <a:pt x="468630" y="1188720"/>
                </a:cubicBezTo>
                <a:cubicBezTo>
                  <a:pt x="489318" y="1201650"/>
                  <a:pt x="503129" y="1225380"/>
                  <a:pt x="525780" y="1234440"/>
                </a:cubicBezTo>
                <a:cubicBezTo>
                  <a:pt x="656203" y="1286609"/>
                  <a:pt x="607874" y="1229767"/>
                  <a:pt x="708660" y="1280160"/>
                </a:cubicBezTo>
                <a:cubicBezTo>
                  <a:pt x="723900" y="1287780"/>
                  <a:pt x="740203" y="1293569"/>
                  <a:pt x="754380" y="1303020"/>
                </a:cubicBezTo>
                <a:cubicBezTo>
                  <a:pt x="774679" y="1316552"/>
                  <a:pt x="790204" y="1336892"/>
                  <a:pt x="811530" y="1348740"/>
                </a:cubicBezTo>
                <a:cubicBezTo>
                  <a:pt x="825262" y="1356369"/>
                  <a:pt x="842010" y="1356360"/>
                  <a:pt x="857250" y="1360170"/>
                </a:cubicBezTo>
                <a:cubicBezTo>
                  <a:pt x="933811" y="1462251"/>
                  <a:pt x="845974" y="1365157"/>
                  <a:pt x="937260" y="1417320"/>
                </a:cubicBezTo>
                <a:cubicBezTo>
                  <a:pt x="951295" y="1425340"/>
                  <a:pt x="957515" y="1443590"/>
                  <a:pt x="971550" y="1451610"/>
                </a:cubicBezTo>
                <a:cubicBezTo>
                  <a:pt x="985189" y="1459404"/>
                  <a:pt x="1002507" y="1457672"/>
                  <a:pt x="1017270" y="1463040"/>
                </a:cubicBezTo>
                <a:cubicBezTo>
                  <a:pt x="1044539" y="1472956"/>
                  <a:pt x="1071327" y="1484354"/>
                  <a:pt x="1097280" y="1497330"/>
                </a:cubicBezTo>
                <a:cubicBezTo>
                  <a:pt x="1109567" y="1503473"/>
                  <a:pt x="1118538" y="1515846"/>
                  <a:pt x="1131570" y="1520190"/>
                </a:cubicBezTo>
                <a:cubicBezTo>
                  <a:pt x="1153556" y="1527519"/>
                  <a:pt x="1177290" y="1527810"/>
                  <a:pt x="1200150" y="1531620"/>
                </a:cubicBezTo>
                <a:cubicBezTo>
                  <a:pt x="1211580" y="1539240"/>
                  <a:pt x="1220771" y="1553113"/>
                  <a:pt x="1234440" y="1554480"/>
                </a:cubicBezTo>
                <a:cubicBezTo>
                  <a:pt x="1261247" y="1557161"/>
                  <a:pt x="1287823" y="1547147"/>
                  <a:pt x="1314450" y="1543050"/>
                </a:cubicBezTo>
                <a:cubicBezTo>
                  <a:pt x="1339814" y="1539148"/>
                  <a:pt x="1389689" y="1534005"/>
                  <a:pt x="1417320" y="1520190"/>
                </a:cubicBezTo>
                <a:cubicBezTo>
                  <a:pt x="1429607" y="1514047"/>
                  <a:pt x="1438283" y="1500662"/>
                  <a:pt x="1451610" y="1497330"/>
                </a:cubicBezTo>
                <a:cubicBezTo>
                  <a:pt x="1485081" y="1488962"/>
                  <a:pt x="1520190" y="1489710"/>
                  <a:pt x="1554480" y="1485900"/>
                </a:cubicBezTo>
                <a:cubicBezTo>
                  <a:pt x="1595546" y="1475634"/>
                  <a:pt x="1624741" y="1467044"/>
                  <a:pt x="1668780" y="1463040"/>
                </a:cubicBezTo>
                <a:cubicBezTo>
                  <a:pt x="1729608" y="1457510"/>
                  <a:pt x="1790761" y="1456295"/>
                  <a:pt x="1851660" y="1451610"/>
                </a:cubicBezTo>
                <a:cubicBezTo>
                  <a:pt x="1889837" y="1448673"/>
                  <a:pt x="1927775" y="1443009"/>
                  <a:pt x="1965960" y="1440180"/>
                </a:cubicBezTo>
                <a:cubicBezTo>
                  <a:pt x="2042968" y="1434476"/>
                  <a:pt x="2307386" y="1421007"/>
                  <a:pt x="2377440" y="1417320"/>
                </a:cubicBezTo>
                <a:cubicBezTo>
                  <a:pt x="2404110" y="1413510"/>
                  <a:pt x="2430643" y="1408571"/>
                  <a:pt x="2457450" y="1405890"/>
                </a:cubicBezTo>
                <a:cubicBezTo>
                  <a:pt x="2633937" y="1388241"/>
                  <a:pt x="2555061" y="1411453"/>
                  <a:pt x="2640330" y="1383030"/>
                </a:cubicBezTo>
                <a:lnTo>
                  <a:pt x="3634740" y="1394460"/>
                </a:lnTo>
                <a:cubicBezTo>
                  <a:pt x="3657910" y="1394958"/>
                  <a:pt x="3680272" y="1403464"/>
                  <a:pt x="3703320" y="1405890"/>
                </a:cubicBezTo>
                <a:cubicBezTo>
                  <a:pt x="3752723" y="1411090"/>
                  <a:pt x="3802380" y="1413510"/>
                  <a:pt x="3851910" y="1417320"/>
                </a:cubicBezTo>
                <a:cubicBezTo>
                  <a:pt x="3926124" y="1429689"/>
                  <a:pt x="3952575" y="1433340"/>
                  <a:pt x="4034790" y="1451610"/>
                </a:cubicBezTo>
                <a:cubicBezTo>
                  <a:pt x="4065460" y="1458426"/>
                  <a:pt x="4096424" y="1464535"/>
                  <a:pt x="4126230" y="1474470"/>
                </a:cubicBezTo>
                <a:cubicBezTo>
                  <a:pt x="4137660" y="1478280"/>
                  <a:pt x="4148831" y="1482978"/>
                  <a:pt x="4160520" y="1485900"/>
                </a:cubicBezTo>
                <a:cubicBezTo>
                  <a:pt x="4179367" y="1490612"/>
                  <a:pt x="4198882" y="1492386"/>
                  <a:pt x="4217670" y="1497330"/>
                </a:cubicBezTo>
                <a:cubicBezTo>
                  <a:pt x="4271318" y="1511448"/>
                  <a:pt x="4322443" y="1538028"/>
                  <a:pt x="4377690" y="1543050"/>
                </a:cubicBezTo>
                <a:lnTo>
                  <a:pt x="4503420" y="1554480"/>
                </a:lnTo>
                <a:cubicBezTo>
                  <a:pt x="4847925" y="1527980"/>
                  <a:pt x="4851061" y="1614644"/>
                  <a:pt x="4777740" y="1497330"/>
                </a:cubicBezTo>
                <a:cubicBezTo>
                  <a:pt x="4765966" y="1478491"/>
                  <a:pt x="4754880" y="1459230"/>
                  <a:pt x="4743450" y="1440180"/>
                </a:cubicBezTo>
                <a:cubicBezTo>
                  <a:pt x="4747260" y="1371600"/>
                  <a:pt x="4756736" y="1303101"/>
                  <a:pt x="4754880" y="1234440"/>
                </a:cubicBezTo>
                <a:cubicBezTo>
                  <a:pt x="4752913" y="1161677"/>
                  <a:pt x="4732020" y="1017270"/>
                  <a:pt x="4732020" y="1017270"/>
                </a:cubicBezTo>
                <a:cubicBezTo>
                  <a:pt x="4728210" y="922020"/>
                  <a:pt x="4725350" y="826727"/>
                  <a:pt x="4720590" y="731520"/>
                </a:cubicBezTo>
                <a:cubicBezTo>
                  <a:pt x="4711516" y="550049"/>
                  <a:pt x="4733737" y="609224"/>
                  <a:pt x="4686300" y="514350"/>
                </a:cubicBezTo>
                <a:cubicBezTo>
                  <a:pt x="4682490" y="495300"/>
                  <a:pt x="4681013" y="475630"/>
                  <a:pt x="4674870" y="457200"/>
                </a:cubicBezTo>
                <a:cubicBezTo>
                  <a:pt x="4665202" y="428197"/>
                  <a:pt x="4645873" y="402274"/>
                  <a:pt x="4629150" y="377190"/>
                </a:cubicBezTo>
                <a:cubicBezTo>
                  <a:pt x="4625340" y="354330"/>
                  <a:pt x="4622265" y="331335"/>
                  <a:pt x="4617720" y="308610"/>
                </a:cubicBezTo>
                <a:cubicBezTo>
                  <a:pt x="4614639" y="293206"/>
                  <a:pt x="4606871" y="278588"/>
                  <a:pt x="4606290" y="262890"/>
                </a:cubicBezTo>
                <a:cubicBezTo>
                  <a:pt x="4603047" y="175320"/>
                  <a:pt x="4606290" y="87630"/>
                  <a:pt x="4606290" y="0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4626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ＭＳ Ｐゴシック" panose="020B0600070205080204" pitchFamily="34" charset="-128"/>
              </a:rPr>
              <a:t>Interconnection Networks</a:t>
            </a:r>
          </a:p>
        </p:txBody>
      </p:sp>
      <p:pic>
        <p:nvPicPr>
          <p:cNvPr id="17411" name="Content Placeholder 4" descr="intc_fc.pdf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73" b="2373"/>
          <a:stretch>
            <a:fillRect/>
          </a:stretch>
        </p:blipFill>
        <p:spPr/>
      </p:pic>
      <p:sp>
        <p:nvSpPr>
          <p:cNvPr id="1741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742950" indent="-285750" algn="r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marL="1143000" indent="-228600" algn="r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marL="1600200" indent="-228600" algn="r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marL="2057400" indent="-228600" algn="r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altLang="zh-TW" sz="1000">
                <a:latin typeface="Arial" panose="020B0604020202020204" pitchFamily="34" charset="0"/>
              </a:rPr>
              <a:t>(c) 2005-2012 W. J. Dally </a:t>
            </a:r>
          </a:p>
        </p:txBody>
      </p:sp>
    </p:spTree>
    <p:extLst>
      <p:ext uri="{BB962C8B-B14F-4D97-AF65-F5344CB8AC3E}">
        <p14:creationId xmlns:p14="http://schemas.microsoft.com/office/powerpoint/2010/main" val="3532741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ＭＳ Ｐゴシック" panose="020B0600070205080204" pitchFamily="34" charset="-128"/>
              </a:rPr>
              <a:t>What factors determine which interconnect solution you pick?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Bandwidth scalability</a:t>
            </a:r>
          </a:p>
          <a:p>
            <a:pPr lvl="1"/>
            <a:r>
              <a:rPr lang="en-US" altLang="zh-TW" dirty="0" err="1"/>
              <a:t>NoC</a:t>
            </a:r>
            <a:r>
              <a:rPr lang="en-US" altLang="zh-TW" dirty="0"/>
              <a:t> &gt; crossbar &gt; bus</a:t>
            </a:r>
          </a:p>
          <a:p>
            <a:r>
              <a:rPr lang="en-US" altLang="zh-TW" dirty="0"/>
              <a:t>Cost</a:t>
            </a:r>
          </a:p>
          <a:p>
            <a:pPr lvl="1"/>
            <a:r>
              <a:rPr lang="en-US" altLang="zh-TW" dirty="0"/>
              <a:t>Bus &lt; crossbar &lt; </a:t>
            </a:r>
            <a:r>
              <a:rPr lang="en-US" altLang="zh-TW" dirty="0" err="1"/>
              <a:t>NoC</a:t>
            </a:r>
            <a:endParaRPr lang="zh-TW" altLang="en-US" dirty="0"/>
          </a:p>
        </p:txBody>
      </p:sp>
      <p:sp>
        <p:nvSpPr>
          <p:cNvPr id="18435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742950" indent="-285750" algn="r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marL="1143000" indent="-228600" algn="r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marL="1600200" indent="-228600" algn="r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marL="2057400" indent="-228600" algn="r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altLang="zh-TW" sz="1000">
                <a:latin typeface="Arial" panose="020B0604020202020204" pitchFamily="34" charset="0"/>
              </a:rPr>
              <a:t>(c) 2005-2012 W. J. Dally </a:t>
            </a:r>
          </a:p>
        </p:txBody>
      </p:sp>
    </p:spTree>
    <p:extLst>
      <p:ext uri="{BB962C8B-B14F-4D97-AF65-F5344CB8AC3E}">
        <p14:creationId xmlns:p14="http://schemas.microsoft.com/office/powerpoint/2010/main" val="4143916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memory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9168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ＭＳ Ｐゴシック" panose="020B0600070205080204" pitchFamily="34" charset="-128"/>
              </a:rPr>
              <a:t>Memory</a:t>
            </a:r>
          </a:p>
        </p:txBody>
      </p:sp>
      <p:sp>
        <p:nvSpPr>
          <p:cNvPr id="19459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742950" indent="-285750" algn="r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marL="1143000" indent="-228600" algn="r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marL="1600200" indent="-228600" algn="r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marL="2057400" indent="-228600" algn="r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altLang="zh-TW" sz="1000">
                <a:latin typeface="Arial" panose="020B0604020202020204" pitchFamily="34" charset="0"/>
              </a:rPr>
              <a:t>(c) 2005-2012 W. J. Dally </a:t>
            </a:r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4941889" y="1520825"/>
            <a:ext cx="2211387" cy="2082800"/>
          </a:xfrm>
          <a:prstGeom prst="rect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algn="r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742950" indent="-285750" algn="r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marL="1143000" indent="-228600" algn="r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marL="1600200" indent="-228600" algn="r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marL="2057400" indent="-228600" algn="r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endParaRPr lang="en-US" altLang="zh-TW"/>
          </a:p>
        </p:txBody>
      </p:sp>
      <p:cxnSp>
        <p:nvCxnSpPr>
          <p:cNvPr id="19461" name="Straight Arrow Connector 8"/>
          <p:cNvCxnSpPr>
            <a:cxnSpLocks noChangeShapeType="1"/>
          </p:cNvCxnSpPr>
          <p:nvPr/>
        </p:nvCxnSpPr>
        <p:spPr bwMode="auto">
          <a:xfrm flipV="1">
            <a:off x="3792538" y="1941513"/>
            <a:ext cx="1149350" cy="63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62" name="Straight Arrow Connector 9"/>
          <p:cNvCxnSpPr>
            <a:cxnSpLocks noChangeShapeType="1"/>
          </p:cNvCxnSpPr>
          <p:nvPr/>
        </p:nvCxnSpPr>
        <p:spPr bwMode="auto">
          <a:xfrm flipV="1">
            <a:off x="3792538" y="3106739"/>
            <a:ext cx="1149350" cy="79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triangle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463" name="TextBox 10"/>
          <p:cNvSpPr txBox="1">
            <a:spLocks noChangeArrowheads="1"/>
          </p:cNvSpPr>
          <p:nvPr/>
        </p:nvSpPr>
        <p:spPr bwMode="auto">
          <a:xfrm>
            <a:off x="4999039" y="1763714"/>
            <a:ext cx="11080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742950" indent="-285750" algn="r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marL="1143000" indent="-228600" algn="r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marL="1600200" indent="-228600" algn="r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marL="2057400" indent="-228600" algn="r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algn="l"/>
            <a:r>
              <a:rPr lang="en-US" altLang="zh-TW" sz="1800" b="1">
                <a:latin typeface="Arial" panose="020B0604020202020204" pitchFamily="34" charset="0"/>
                <a:cs typeface="Arial" panose="020B0604020202020204" pitchFamily="34" charset="0"/>
              </a:rPr>
              <a:t>Address</a:t>
            </a:r>
          </a:p>
        </p:txBody>
      </p:sp>
      <p:sp>
        <p:nvSpPr>
          <p:cNvPr id="19464" name="TextBox 11"/>
          <p:cNvSpPr txBox="1">
            <a:spLocks noChangeArrowheads="1"/>
          </p:cNvSpPr>
          <p:nvPr/>
        </p:nvSpPr>
        <p:spPr bwMode="auto">
          <a:xfrm>
            <a:off x="5057775" y="2922588"/>
            <a:ext cx="6858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742950" indent="-285750" algn="r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marL="1143000" indent="-228600" algn="r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marL="1600200" indent="-228600" algn="r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marL="2057400" indent="-228600" algn="r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algn="l"/>
            <a:r>
              <a:rPr lang="en-US" altLang="zh-TW" sz="1800" b="1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</a:p>
        </p:txBody>
      </p:sp>
      <p:sp>
        <p:nvSpPr>
          <p:cNvPr id="19465" name="TextBox 12"/>
          <p:cNvSpPr txBox="1">
            <a:spLocks noChangeArrowheads="1"/>
          </p:cNvSpPr>
          <p:nvPr/>
        </p:nvSpPr>
        <p:spPr bwMode="auto">
          <a:xfrm>
            <a:off x="2860675" y="4198939"/>
            <a:ext cx="1441450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742950" indent="-285750" algn="r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marL="1143000" indent="-228600" algn="r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marL="1600200" indent="-228600" algn="r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marL="2057400" indent="-228600" algn="r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algn="l"/>
            <a:r>
              <a:rPr lang="en-US" altLang="zh-TW" sz="1800" b="1">
                <a:latin typeface="Arial" panose="020B0604020202020204" pitchFamily="34" charset="0"/>
                <a:cs typeface="Arial" panose="020B0604020202020204" pitchFamily="34" charset="0"/>
              </a:rPr>
              <a:t>Capacity</a:t>
            </a:r>
          </a:p>
          <a:p>
            <a:pPr algn="l"/>
            <a:r>
              <a:rPr lang="en-US" altLang="zh-TW" sz="1800" b="1">
                <a:latin typeface="Arial" panose="020B0604020202020204" pitchFamily="34" charset="0"/>
                <a:cs typeface="Arial" panose="020B0604020202020204" pitchFamily="34" charset="0"/>
              </a:rPr>
              <a:t>Bandwidth</a:t>
            </a:r>
          </a:p>
          <a:p>
            <a:pPr algn="l"/>
            <a:r>
              <a:rPr lang="en-US" altLang="zh-TW" sz="1800" b="1">
                <a:latin typeface="Arial" panose="020B0604020202020204" pitchFamily="34" charset="0"/>
                <a:cs typeface="Arial" panose="020B0604020202020204" pitchFamily="34" charset="0"/>
              </a:rPr>
              <a:t>Latency</a:t>
            </a:r>
          </a:p>
          <a:p>
            <a:pPr algn="l"/>
            <a:r>
              <a:rPr lang="en-US" altLang="zh-TW" sz="1800" b="1">
                <a:latin typeface="Arial" panose="020B0604020202020204" pitchFamily="34" charset="0"/>
                <a:cs typeface="Arial" panose="020B0604020202020204" pitchFamily="34" charset="0"/>
              </a:rPr>
              <a:t>Granularity</a:t>
            </a:r>
          </a:p>
        </p:txBody>
      </p:sp>
    </p:spTree>
    <p:extLst>
      <p:ext uri="{BB962C8B-B14F-4D97-AF65-F5344CB8AC3E}">
        <p14:creationId xmlns:p14="http://schemas.microsoft.com/office/powerpoint/2010/main" val="3498780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SRAM</a:t>
            </a:r>
            <a:endParaRPr lang="zh-TW" altLang="en-US" dirty="0"/>
          </a:p>
        </p:txBody>
      </p:sp>
      <p:pic>
        <p:nvPicPr>
          <p:cNvPr id="6146" name="Picture 2" descr="「SRAM memory」的圖片搜尋結果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08257"/>
            <a:ext cx="11496675" cy="6391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294316" y="6534834"/>
            <a:ext cx="90420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https://semiengineering.com/embedded-memory-impact-power-grids/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71681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ＭＳ Ｐゴシック" panose="020B0600070205080204" pitchFamily="34" charset="-128"/>
              </a:rPr>
              <a:t>SRAM Primitive</a:t>
            </a:r>
          </a:p>
        </p:txBody>
      </p:sp>
      <p:sp>
        <p:nvSpPr>
          <p:cNvPr id="20483" name="Footer Placeholder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742950" indent="-285750" algn="r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marL="1143000" indent="-228600" algn="r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marL="1600200" indent="-228600" algn="r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marL="2057400" indent="-228600" algn="r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altLang="zh-TW" sz="1000">
                <a:latin typeface="Arial" panose="020B0604020202020204" pitchFamily="34" charset="0"/>
              </a:rPr>
              <a:t>(c) 2005-2012 W. J. Dally </a:t>
            </a:r>
          </a:p>
        </p:txBody>
      </p:sp>
      <p:pic>
        <p:nvPicPr>
          <p:cNvPr id="20484" name="Picture 3" descr="mem_sram_time2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1338" y="1063626"/>
            <a:ext cx="8850312" cy="488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20522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ＭＳ Ｐゴシック" panose="020B0600070205080204" pitchFamily="34" charset="-128"/>
              </a:rPr>
              <a:t>DRAM Primitive</a:t>
            </a:r>
          </a:p>
        </p:txBody>
      </p:sp>
      <p:sp>
        <p:nvSpPr>
          <p:cNvPr id="21507" name="Footer Placeholder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742950" indent="-285750" algn="r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marL="1143000" indent="-228600" algn="r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marL="1600200" indent="-228600" algn="r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marL="2057400" indent="-228600" algn="r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altLang="zh-TW" sz="1000">
                <a:latin typeface="Arial" panose="020B0604020202020204" pitchFamily="34" charset="0"/>
              </a:rPr>
              <a:t>(c) 2005-2012 W. J. Dally </a:t>
            </a:r>
          </a:p>
        </p:txBody>
      </p:sp>
      <p:pic>
        <p:nvPicPr>
          <p:cNvPr id="21508" name="Picture 3" descr="mem_dram_time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829" y="921296"/>
            <a:ext cx="10338755" cy="3486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9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8651" y="4114800"/>
            <a:ext cx="5853113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文字方塊 1"/>
          <p:cNvSpPr txBox="1"/>
          <p:nvPr/>
        </p:nvSpPr>
        <p:spPr>
          <a:xfrm>
            <a:off x="3131110" y="5610979"/>
            <a:ext cx="58567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Address is split into Bank, row, column</a:t>
            </a:r>
            <a:endParaRPr lang="en-US" altLang="zh-TW" dirty="0"/>
          </a:p>
          <a:p>
            <a:r>
              <a:rPr lang="zh-TW" altLang="en-US" dirty="0"/>
              <a:t>三步驟存取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bank/row activation, column access, </a:t>
            </a:r>
            <a:r>
              <a:rPr lang="en-US" altLang="zh-TW" dirty="0" err="1"/>
              <a:t>precharge</a:t>
            </a:r>
            <a:endParaRPr lang="en-US" altLang="zh-TW" dirty="0"/>
          </a:p>
          <a:p>
            <a:r>
              <a:rPr lang="zh-TW" altLang="en-US" dirty="0"/>
              <a:t>同一</a:t>
            </a:r>
            <a:r>
              <a:rPr lang="en-US" altLang="zh-TW" dirty="0"/>
              <a:t>bank</a:t>
            </a:r>
            <a:r>
              <a:rPr lang="zh-TW" altLang="en-US" dirty="0"/>
              <a:t>，</a:t>
            </a:r>
            <a:r>
              <a:rPr lang="en-US" altLang="zh-TW" dirty="0"/>
              <a:t>changed to </a:t>
            </a:r>
            <a:r>
              <a:rPr lang="zh-TW" altLang="en-US" dirty="0"/>
              <a:t>不同</a:t>
            </a:r>
            <a:r>
              <a:rPr lang="en-US" altLang="zh-TW" dirty="0"/>
              <a:t>row</a:t>
            </a:r>
            <a:r>
              <a:rPr lang="zh-TW" altLang="en-US" dirty="0"/>
              <a:t>要先</a:t>
            </a:r>
            <a:r>
              <a:rPr lang="en-US" altLang="zh-TW" dirty="0" err="1"/>
              <a:t>precharge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53489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ＭＳ Ｐゴシック" panose="020B0600070205080204" pitchFamily="34" charset="-128"/>
              </a:rPr>
              <a:t>DRAM Operation</a:t>
            </a:r>
          </a:p>
        </p:txBody>
      </p:sp>
      <p:sp>
        <p:nvSpPr>
          <p:cNvPr id="22531" name="Footer Placeholder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742950" indent="-285750" algn="r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marL="1143000" indent="-228600" algn="r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marL="1600200" indent="-228600" algn="r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marL="2057400" indent="-228600" algn="r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altLang="zh-TW" sz="1000">
                <a:latin typeface="Arial" panose="020B0604020202020204" pitchFamily="34" charset="0"/>
              </a:rPr>
              <a:t>(c) 2005-2012 W. J. Dally </a:t>
            </a:r>
          </a:p>
        </p:txBody>
      </p:sp>
      <p:pic>
        <p:nvPicPr>
          <p:cNvPr id="22532" name="Picture 3" descr="mem_dram_ex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8939" y="1035050"/>
            <a:ext cx="5565775" cy="509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73395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ea typeface="ＭＳ Ｐゴシック" panose="020B0600070205080204" pitchFamily="34" charset="-128"/>
              </a:rPr>
              <a:t>如果一塊</a:t>
            </a:r>
            <a:r>
              <a:rPr lang="en-US" altLang="zh-TW" dirty="0">
                <a:ea typeface="ＭＳ Ｐゴシック" panose="020B0600070205080204" pitchFamily="34" charset="-128"/>
              </a:rPr>
              <a:t>memory</a:t>
            </a:r>
            <a:r>
              <a:rPr lang="zh-TW" altLang="en-US" dirty="0">
                <a:ea typeface="ＭＳ Ｐゴシック" panose="020B0600070205080204" pitchFamily="34" charset="-128"/>
              </a:rPr>
              <a:t>大小不夠或</a:t>
            </a:r>
            <a:r>
              <a:rPr lang="en-US" altLang="zh-TW" dirty="0">
                <a:ea typeface="ＭＳ Ｐゴシック" panose="020B0600070205080204" pitchFamily="34" charset="-128"/>
              </a:rPr>
              <a:t>bandwidth</a:t>
            </a:r>
            <a:r>
              <a:rPr lang="zh-TW" altLang="en-US" dirty="0">
                <a:ea typeface="ＭＳ Ｐゴシック" panose="020B0600070205080204" pitchFamily="34" charset="-128"/>
              </a:rPr>
              <a:t>輸出入頻寬不夠，那怎麼辦</a:t>
            </a:r>
            <a:r>
              <a:rPr lang="en-US" altLang="zh-TW" dirty="0">
                <a:ea typeface="ＭＳ Ｐゴシック" panose="020B0600070205080204" pitchFamily="34" charset="-128"/>
              </a:rPr>
              <a:t>?</a:t>
            </a:r>
            <a:br>
              <a:rPr lang="en-US" altLang="zh-TW" dirty="0">
                <a:ea typeface="ＭＳ Ｐゴシック" panose="020B0600070205080204" pitchFamily="34" charset="-128"/>
              </a:rPr>
            </a:br>
            <a:r>
              <a:rPr lang="zh-TW" altLang="en-US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一塊不夠，那就兩塊</a:t>
            </a:r>
            <a:r>
              <a:rPr lang="zh-TW" altLang="en-US" dirty="0">
                <a:ea typeface="ＭＳ Ｐゴシック" panose="020B0600070205080204" pitchFamily="34" charset="-128"/>
              </a:rPr>
              <a:t>，或更多塊</a:t>
            </a:r>
            <a:endParaRPr lang="en-US" altLang="zh-TW" dirty="0">
              <a:ea typeface="ＭＳ Ｐゴシック" panose="020B0600070205080204" pitchFamily="34" charset="-128"/>
            </a:endParaRPr>
          </a:p>
        </p:txBody>
      </p:sp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3555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742950" indent="-285750" algn="r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marL="1143000" indent="-228600" algn="r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marL="1600200" indent="-228600" algn="r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marL="2057400" indent="-228600" algn="r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altLang="zh-TW" sz="1000">
                <a:latin typeface="Arial" panose="020B0604020202020204" pitchFamily="34" charset="0"/>
              </a:rPr>
              <a:t>(c) 2005-2012 W. J. Dally </a:t>
            </a:r>
          </a:p>
        </p:txBody>
      </p:sp>
    </p:spTree>
    <p:extLst>
      <p:ext uri="{BB962C8B-B14F-4D97-AF65-F5344CB8AC3E}">
        <p14:creationId xmlns:p14="http://schemas.microsoft.com/office/powerpoint/2010/main" val="2898050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Recap: Breakdown of Modern SOC Design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Core</a:t>
            </a:r>
          </a:p>
          <a:p>
            <a:pPr lvl="1"/>
            <a:r>
              <a:rPr lang="en-US" altLang="zh-TW" dirty="0"/>
              <a:t>CPU/DSPs/GPUs</a:t>
            </a:r>
          </a:p>
          <a:p>
            <a:pPr lvl="1"/>
            <a:r>
              <a:rPr lang="en-US" altLang="zh-TW" dirty="0"/>
              <a:t>Hardware accelerators (AI engine/video codec/MP3 codec)</a:t>
            </a:r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Complex data path + FSMs (pipeline/parallel)</a:t>
            </a:r>
          </a:p>
          <a:p>
            <a:r>
              <a:rPr lang="en-US" altLang="zh-TW" dirty="0"/>
              <a:t>Bus</a:t>
            </a:r>
          </a:p>
          <a:p>
            <a:pPr lvl="1"/>
            <a:r>
              <a:rPr lang="en-US" altLang="zh-TW" dirty="0"/>
              <a:t>Connect core and peripherals</a:t>
            </a:r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MUX/arbiters</a:t>
            </a:r>
          </a:p>
          <a:p>
            <a:r>
              <a:rPr lang="en-US" altLang="zh-TW" dirty="0"/>
              <a:t>Peripheral</a:t>
            </a:r>
          </a:p>
          <a:p>
            <a:pPr lvl="1"/>
            <a:r>
              <a:rPr lang="en-US" altLang="zh-TW" dirty="0"/>
              <a:t>Interface from/to the external </a:t>
            </a:r>
          </a:p>
          <a:p>
            <a:pPr lvl="1"/>
            <a:r>
              <a:rPr lang="en-US" altLang="zh-TW" dirty="0"/>
              <a:t>speech/audio, camera/display, I2S/I2C, GPIO</a:t>
            </a:r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Serial to parallel</a:t>
            </a:r>
            <a:r>
              <a:rPr lang="en-US" altLang="zh-TW" dirty="0"/>
              <a:t>, </a:t>
            </a:r>
            <a:r>
              <a:rPr lang="en-US" altLang="zh-TW" dirty="0">
                <a:solidFill>
                  <a:srgbClr val="FF0000"/>
                </a:solidFill>
              </a:rPr>
              <a:t>parallel to serial + FSM </a:t>
            </a:r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64645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ea typeface="ＭＳ Ｐゴシック" panose="020B0600070205080204" pitchFamily="34" charset="-128"/>
              </a:rPr>
              <a:t>增加容量</a:t>
            </a:r>
            <a:r>
              <a:rPr lang="en-US" altLang="zh-TW" dirty="0">
                <a:ea typeface="ＭＳ Ｐゴシック" panose="020B0600070205080204" pitchFamily="34" charset="-128"/>
              </a:rPr>
              <a:t>:</a:t>
            </a:r>
            <a:r>
              <a:rPr lang="zh-TW" altLang="en-US" dirty="0">
                <a:ea typeface="ＭＳ Ｐゴシック" panose="020B0600070205080204" pitchFamily="34" charset="-128"/>
              </a:rPr>
              <a:t> </a:t>
            </a:r>
            <a:r>
              <a:rPr lang="en-US" altLang="zh-TW" dirty="0">
                <a:ea typeface="ＭＳ Ｐゴシック" panose="020B0600070205080204" pitchFamily="34" charset="-128"/>
              </a:rPr>
              <a:t>Bit-Slicing</a:t>
            </a:r>
          </a:p>
        </p:txBody>
      </p:sp>
      <p:sp>
        <p:nvSpPr>
          <p:cNvPr id="24579" name="Footer Placeholder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742950" indent="-285750" algn="r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marL="1143000" indent="-228600" algn="r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marL="1600200" indent="-228600" algn="r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marL="2057400" indent="-228600" algn="r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altLang="zh-TW" sz="1000">
                <a:latin typeface="Arial" panose="020B0604020202020204" pitchFamily="34" charset="0"/>
              </a:rPr>
              <a:t>(c) 2005-2012 W. J. Dally </a:t>
            </a:r>
          </a:p>
        </p:txBody>
      </p:sp>
      <p:pic>
        <p:nvPicPr>
          <p:cNvPr id="24580" name="Picture 3" descr="mem_slice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32" b="60202"/>
          <a:stretch>
            <a:fillRect/>
          </a:stretch>
        </p:blipFill>
        <p:spPr bwMode="auto">
          <a:xfrm>
            <a:off x="2809875" y="1198563"/>
            <a:ext cx="7170738" cy="3973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字方塊 2"/>
          <p:cNvSpPr txBox="1"/>
          <p:nvPr/>
        </p:nvSpPr>
        <p:spPr>
          <a:xfrm>
            <a:off x="8616280" y="3573016"/>
            <a:ext cx="25907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輸出入</a:t>
            </a:r>
            <a:r>
              <a:rPr lang="en-US" altLang="zh-TW" dirty="0" err="1"/>
              <a:t>bitwidth</a:t>
            </a:r>
            <a:r>
              <a:rPr lang="zh-TW" altLang="en-US" dirty="0"/>
              <a:t>可以增加</a:t>
            </a:r>
            <a:endParaRPr lang="en-US" altLang="zh-TW" dirty="0"/>
          </a:p>
          <a:p>
            <a:r>
              <a:rPr lang="en-US" altLang="zh-TW" dirty="0"/>
              <a:t>4bit x 16 =&gt; 64bit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03617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ea typeface="ＭＳ Ｐゴシック" panose="020B0600070205080204" pitchFamily="34" charset="-128"/>
              </a:rPr>
              <a:t>增加容量</a:t>
            </a:r>
            <a:r>
              <a:rPr lang="en-US" altLang="zh-TW" dirty="0">
                <a:ea typeface="ＭＳ Ｐゴシック" panose="020B0600070205080204" pitchFamily="34" charset="-128"/>
              </a:rPr>
              <a:t>:</a:t>
            </a:r>
            <a:r>
              <a:rPr lang="zh-TW" altLang="en-US" dirty="0">
                <a:ea typeface="ＭＳ Ｐゴシック" panose="020B0600070205080204" pitchFamily="34" charset="-128"/>
              </a:rPr>
              <a:t> </a:t>
            </a:r>
            <a:r>
              <a:rPr lang="en-US" altLang="zh-TW" dirty="0">
                <a:ea typeface="ＭＳ Ｐゴシック" panose="020B0600070205080204" pitchFamily="34" charset="-128"/>
              </a:rPr>
              <a:t>Banking</a:t>
            </a:r>
          </a:p>
        </p:txBody>
      </p:sp>
      <p:sp>
        <p:nvSpPr>
          <p:cNvPr id="25603" name="Footer Placeholder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742950" indent="-285750" algn="r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marL="1143000" indent="-228600" algn="r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marL="1600200" indent="-228600" algn="r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marL="2057400" indent="-228600" algn="r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altLang="zh-TW" sz="1000">
                <a:latin typeface="Arial" panose="020B0604020202020204" pitchFamily="34" charset="0"/>
              </a:rPr>
              <a:t>(c) 2005-2012 W. J. Dally </a:t>
            </a:r>
          </a:p>
        </p:txBody>
      </p:sp>
      <p:pic>
        <p:nvPicPr>
          <p:cNvPr id="25604" name="Picture 3" descr="mem_slice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487" b="2702"/>
          <a:stretch>
            <a:fillRect/>
          </a:stretch>
        </p:blipFill>
        <p:spPr bwMode="auto">
          <a:xfrm>
            <a:off x="2876551" y="1104901"/>
            <a:ext cx="5548313" cy="494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字方塊 1"/>
          <p:cNvSpPr txBox="1"/>
          <p:nvPr/>
        </p:nvSpPr>
        <p:spPr>
          <a:xfrm>
            <a:off x="8064640" y="2852936"/>
            <a:ext cx="3877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一次只讀寫一個，其他可以關掉省電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601711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ＭＳ Ｐゴシック" panose="020B0600070205080204" pitchFamily="34" charset="-128"/>
              </a:rPr>
              <a:t>Bit slicing &amp; banking</a:t>
            </a:r>
          </a:p>
        </p:txBody>
      </p:sp>
      <p:sp>
        <p:nvSpPr>
          <p:cNvPr id="26627" name="Footer Placeholder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742950" indent="-285750" algn="r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marL="1143000" indent="-228600" algn="r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marL="1600200" indent="-228600" algn="r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marL="2057400" indent="-228600" algn="r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altLang="zh-TW" sz="1000">
                <a:latin typeface="Arial" panose="020B0604020202020204" pitchFamily="34" charset="0"/>
              </a:rPr>
              <a:t>(c) 2005-2012 W. J. Dally </a:t>
            </a:r>
          </a:p>
        </p:txBody>
      </p:sp>
      <p:pic>
        <p:nvPicPr>
          <p:cNvPr id="26628" name="Picture 3" descr="mem_tile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4751" y="893763"/>
            <a:ext cx="5165725" cy="553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B8328052-3D90-F805-8E08-DF43E2CC17FB}"/>
              </a:ext>
            </a:extLst>
          </p:cNvPr>
          <p:cNvSpPr txBox="1"/>
          <p:nvPr/>
        </p:nvSpPr>
        <p:spPr>
          <a:xfrm>
            <a:off x="7464152" y="2780928"/>
            <a:ext cx="46123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Multi-bank access</a:t>
            </a:r>
          </a:p>
          <a:p>
            <a:r>
              <a:rPr lang="en-US" dirty="0"/>
              <a:t>Each bank allows one read one write</a:t>
            </a:r>
          </a:p>
          <a:p>
            <a:r>
              <a:rPr lang="en-US" dirty="0"/>
              <a:t>For this example, 4 read/write port are allowed</a:t>
            </a:r>
          </a:p>
          <a:p>
            <a:r>
              <a:rPr lang="en-US" dirty="0"/>
              <a:t>The only limitation is different address </a:t>
            </a:r>
          </a:p>
        </p:txBody>
      </p:sp>
    </p:spTree>
    <p:extLst>
      <p:ext uri="{BB962C8B-B14F-4D97-AF65-F5344CB8AC3E}">
        <p14:creationId xmlns:p14="http://schemas.microsoft.com/office/powerpoint/2010/main" val="4021368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ea typeface="ＭＳ Ｐゴシック" panose="020B0600070205080204" pitchFamily="34" charset="-128"/>
              </a:rPr>
              <a:t>多個同時讀寫</a:t>
            </a:r>
            <a:r>
              <a:rPr lang="en-US" altLang="zh-TW" dirty="0">
                <a:ea typeface="ＭＳ Ｐゴシック" panose="020B0600070205080204" pitchFamily="34" charset="-128"/>
              </a:rPr>
              <a:t>Interleaving</a:t>
            </a:r>
          </a:p>
        </p:txBody>
      </p:sp>
      <p:sp>
        <p:nvSpPr>
          <p:cNvPr id="27651" name="Footer Placeholder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742950" indent="-285750" algn="r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marL="1143000" indent="-228600" algn="r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marL="1600200" indent="-228600" algn="r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marL="2057400" indent="-228600" algn="r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altLang="zh-TW" sz="1000">
                <a:latin typeface="Arial" panose="020B0604020202020204" pitchFamily="34" charset="0"/>
              </a:rPr>
              <a:t>(c) 2005-2012 W. J. Dally </a:t>
            </a:r>
          </a:p>
        </p:txBody>
      </p:sp>
      <p:pic>
        <p:nvPicPr>
          <p:cNvPr id="27652" name="Picture 4" descr="mem_ileaved2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9088" y="1006475"/>
            <a:ext cx="9078912" cy="467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2250559" y="5836722"/>
            <a:ext cx="61574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Multiple bank </a:t>
            </a:r>
            <a:r>
              <a:rPr lang="zh-TW" altLang="en-US" dirty="0"/>
              <a:t>另種用法</a:t>
            </a:r>
            <a:r>
              <a:rPr lang="en-US" altLang="zh-TW" dirty="0"/>
              <a:t>:</a:t>
            </a:r>
            <a:r>
              <a:rPr lang="zh-TW" altLang="en-US" dirty="0"/>
              <a:t> 讀寫多個，但位址不一樣，有彈性</a:t>
            </a:r>
          </a:p>
        </p:txBody>
      </p:sp>
      <p:sp>
        <p:nvSpPr>
          <p:cNvPr id="3" name="文字方塊 2"/>
          <p:cNvSpPr txBox="1"/>
          <p:nvPr/>
        </p:nvSpPr>
        <p:spPr>
          <a:xfrm>
            <a:off x="2639616" y="5373216"/>
            <a:ext cx="2957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M</a:t>
            </a:r>
            <a:r>
              <a:rPr lang="zh-TW" altLang="en-US" dirty="0"/>
              <a:t> </a:t>
            </a:r>
            <a:r>
              <a:rPr lang="en-US" altLang="zh-TW" dirty="0"/>
              <a:t>request to N memory bank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469B867D-5A4F-A23F-B5BE-75A630F54466}"/>
              </a:ext>
            </a:extLst>
          </p:cNvPr>
          <p:cNvSpPr txBox="1"/>
          <p:nvPr/>
        </p:nvSpPr>
        <p:spPr>
          <a:xfrm>
            <a:off x="8976320" y="5836722"/>
            <a:ext cx="2890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Dual port/multiport memory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46565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ＭＳ Ｐゴシック" panose="020B0600070205080204" pitchFamily="34" charset="-128"/>
              </a:rPr>
              <a:t>Avoid head-of-line blocking</a:t>
            </a:r>
          </a:p>
        </p:txBody>
      </p:sp>
      <p:sp>
        <p:nvSpPr>
          <p:cNvPr id="28675" name="Footer Placeholder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742950" indent="-285750" algn="r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marL="1143000" indent="-228600" algn="r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marL="1600200" indent="-228600" algn="r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marL="2057400" indent="-228600" algn="r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altLang="zh-TW" sz="1000">
                <a:latin typeface="Arial" panose="020B0604020202020204" pitchFamily="34" charset="0"/>
              </a:rPr>
              <a:t>(c) 2005-2012 W. J. Dally </a:t>
            </a:r>
          </a:p>
        </p:txBody>
      </p:sp>
      <p:pic>
        <p:nvPicPr>
          <p:cNvPr id="28676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37"/>
          <a:stretch>
            <a:fillRect/>
          </a:stretch>
        </p:blipFill>
        <p:spPr bwMode="auto">
          <a:xfrm>
            <a:off x="2265364" y="893764"/>
            <a:ext cx="7521575" cy="535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字方塊 1"/>
          <p:cNvSpPr txBox="1"/>
          <p:nvPr/>
        </p:nvSpPr>
        <p:spPr>
          <a:xfrm>
            <a:off x="9091926" y="1648898"/>
            <a:ext cx="31854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若只能照順序讀寫，會被卡住</a:t>
            </a:r>
            <a:endParaRPr lang="en-US" altLang="zh-TW" dirty="0">
              <a:solidFill>
                <a:srgbClr val="FF0000"/>
              </a:solidFill>
            </a:endParaRPr>
          </a:p>
          <a:p>
            <a:r>
              <a:rPr lang="zh-TW" altLang="en-US" dirty="0">
                <a:solidFill>
                  <a:srgbClr val="FF0000"/>
                </a:solidFill>
              </a:rPr>
              <a:t>使用率低</a:t>
            </a:r>
          </a:p>
        </p:txBody>
      </p:sp>
      <p:sp>
        <p:nvSpPr>
          <p:cNvPr id="3" name="文字方塊 2"/>
          <p:cNvSpPr txBox="1"/>
          <p:nvPr/>
        </p:nvSpPr>
        <p:spPr>
          <a:xfrm>
            <a:off x="9079672" y="4581128"/>
            <a:ext cx="31854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不照順序讀寫，誰有空就去做</a:t>
            </a:r>
            <a:endParaRPr lang="en-US" altLang="zh-TW" dirty="0">
              <a:solidFill>
                <a:srgbClr val="FF0000"/>
              </a:solidFill>
            </a:endParaRPr>
          </a:p>
          <a:p>
            <a:r>
              <a:rPr lang="zh-TW" altLang="en-US" dirty="0">
                <a:solidFill>
                  <a:srgbClr val="FF0000"/>
                </a:solidFill>
              </a:rPr>
              <a:t>不會被卡住，使用率</a:t>
            </a:r>
            <a:r>
              <a:rPr lang="en-US" altLang="zh-TW" dirty="0">
                <a:solidFill>
                  <a:srgbClr val="FF0000"/>
                </a:solidFill>
              </a:rPr>
              <a:t>100%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9003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ＭＳ Ｐゴシック" panose="020B0600070205080204" pitchFamily="34" charset="-128"/>
              </a:rPr>
              <a:t>Hierarchy</a:t>
            </a:r>
          </a:p>
        </p:txBody>
      </p:sp>
      <p:sp>
        <p:nvSpPr>
          <p:cNvPr id="29699" name="Footer Placeholder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742950" indent="-285750" algn="r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marL="1143000" indent="-228600" algn="r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marL="1600200" indent="-228600" algn="r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marL="2057400" indent="-228600" algn="r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altLang="zh-TW" sz="1000">
                <a:latin typeface="Arial" panose="020B0604020202020204" pitchFamily="34" charset="0"/>
              </a:rPr>
              <a:t>(c) 2005-2012 W. J. Dally </a:t>
            </a:r>
          </a:p>
        </p:txBody>
      </p:sp>
      <p:pic>
        <p:nvPicPr>
          <p:cNvPr id="29700" name="Picture 3" descr="mem_hier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8650" y="998538"/>
            <a:ext cx="8186738" cy="409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字方塊 1"/>
          <p:cNvSpPr txBox="1"/>
          <p:nvPr/>
        </p:nvSpPr>
        <p:spPr>
          <a:xfrm>
            <a:off x="2711624" y="5589240"/>
            <a:ext cx="77748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容量小的速度快，放在靠近</a:t>
            </a:r>
            <a:r>
              <a:rPr lang="en-US" altLang="zh-TW" dirty="0"/>
              <a:t>logic</a:t>
            </a:r>
            <a:r>
              <a:rPr lang="zh-TW" altLang="en-US" dirty="0"/>
              <a:t>附近，容量大的速度慢，放在比較遠的地方</a:t>
            </a:r>
            <a:endParaRPr lang="en-US" altLang="zh-TW" dirty="0"/>
          </a:p>
          <a:p>
            <a:r>
              <a:rPr lang="zh-TW" altLang="en-US" dirty="0"/>
              <a:t>可以搭配</a:t>
            </a:r>
            <a:r>
              <a:rPr lang="en-US" altLang="zh-TW" dirty="0"/>
              <a:t>cache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39582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ＭＳ Ｐゴシック" panose="020B0600070205080204" pitchFamily="34" charset="-128"/>
              </a:rPr>
              <a:t>Summary</a:t>
            </a:r>
          </a:p>
        </p:txBody>
      </p:sp>
      <p:sp>
        <p:nvSpPr>
          <p:cNvPr id="30723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1800" dirty="0">
                <a:ea typeface="ＭＳ Ｐゴシック" panose="020B0600070205080204" pitchFamily="34" charset="-128"/>
              </a:rPr>
              <a:t>Interface timing</a:t>
            </a:r>
          </a:p>
          <a:p>
            <a:pPr lvl="1"/>
            <a:r>
              <a:rPr lang="en-US" altLang="zh-TW" sz="1800" dirty="0">
                <a:ea typeface="ＭＳ Ｐゴシック" panose="020B0600070205080204" pitchFamily="34" charset="-128"/>
              </a:rPr>
              <a:t>Convention about when data is transferred</a:t>
            </a:r>
          </a:p>
          <a:p>
            <a:pPr lvl="2"/>
            <a:r>
              <a:rPr lang="en-US" altLang="zh-TW" sz="1600" dirty="0">
                <a:ea typeface="ＭＳ Ｐゴシック" panose="020B0600070205080204" pitchFamily="34" charset="-128"/>
              </a:rPr>
              <a:t>When valid, when accepted</a:t>
            </a:r>
          </a:p>
          <a:p>
            <a:pPr lvl="2"/>
            <a:r>
              <a:rPr lang="en-US" altLang="zh-TW" sz="1600" dirty="0">
                <a:ea typeface="ＭＳ Ｐゴシック" panose="020B0600070205080204" pitchFamily="34" charset="-128"/>
              </a:rPr>
              <a:t>Open loop – always valid or periodic</a:t>
            </a:r>
          </a:p>
          <a:p>
            <a:pPr lvl="2"/>
            <a:r>
              <a:rPr lang="en-US" altLang="zh-TW" sz="1600" dirty="0">
                <a:ea typeface="ＭＳ Ｐゴシック" panose="020B0600070205080204" pitchFamily="34" charset="-128"/>
              </a:rPr>
              <a:t>Ready-valid flow-control, both ways, push, or pull</a:t>
            </a:r>
          </a:p>
          <a:p>
            <a:pPr lvl="1"/>
            <a:r>
              <a:rPr lang="en-US" altLang="zh-TW" sz="1800" dirty="0">
                <a:ea typeface="ＭＳ Ｐゴシック" panose="020B0600070205080204" pitchFamily="34" charset="-128"/>
              </a:rPr>
              <a:t>Serialization</a:t>
            </a:r>
          </a:p>
          <a:p>
            <a:endParaRPr lang="en-US" altLang="zh-TW" sz="1800" dirty="0">
              <a:ea typeface="ＭＳ Ｐゴシック" panose="020B0600070205080204" pitchFamily="34" charset="-128"/>
            </a:endParaRPr>
          </a:p>
          <a:p>
            <a:r>
              <a:rPr lang="en-US" altLang="zh-TW" sz="1800" dirty="0">
                <a:ea typeface="ＭＳ Ｐゴシック" panose="020B0600070205080204" pitchFamily="34" charset="-128"/>
              </a:rPr>
              <a:t>Interconnect</a:t>
            </a:r>
          </a:p>
          <a:p>
            <a:pPr lvl="1"/>
            <a:r>
              <a:rPr lang="en-US" altLang="zh-TW" sz="1800" dirty="0">
                <a:ea typeface="ＭＳ Ｐゴシック" panose="020B0600070205080204" pitchFamily="34" charset="-128"/>
              </a:rPr>
              <a:t>Allow any pair of clients to communicate</a:t>
            </a:r>
          </a:p>
          <a:p>
            <a:pPr lvl="1"/>
            <a:r>
              <a:rPr lang="en-US" altLang="zh-TW" sz="1800" dirty="0">
                <a:ea typeface="ＭＳ Ｐゴシック" panose="020B0600070205080204" pitchFamily="34" charset="-128"/>
              </a:rPr>
              <a:t>Bus, Crossbar, Network</a:t>
            </a:r>
          </a:p>
          <a:p>
            <a:endParaRPr lang="en-US" altLang="zh-TW" sz="1800" dirty="0">
              <a:ea typeface="ＭＳ Ｐゴシック" panose="020B0600070205080204" pitchFamily="34" charset="-128"/>
            </a:endParaRPr>
          </a:p>
          <a:p>
            <a:r>
              <a:rPr lang="en-US" altLang="zh-TW" sz="1800" dirty="0">
                <a:ea typeface="ＭＳ Ｐゴシック" panose="020B0600070205080204" pitchFamily="34" charset="-128"/>
              </a:rPr>
              <a:t>Memory</a:t>
            </a:r>
          </a:p>
          <a:p>
            <a:pPr lvl="1"/>
            <a:r>
              <a:rPr lang="en-US" altLang="zh-TW" sz="1800" dirty="0">
                <a:ea typeface="ＭＳ Ｐゴシック" panose="020B0600070205080204" pitchFamily="34" charset="-128"/>
              </a:rPr>
              <a:t>Capacity, bandwidth, latency, and granularity</a:t>
            </a:r>
          </a:p>
          <a:p>
            <a:pPr lvl="1"/>
            <a:r>
              <a:rPr lang="en-US" altLang="zh-TW" sz="1800" dirty="0">
                <a:ea typeface="ＭＳ Ｐゴシック" panose="020B0600070205080204" pitchFamily="34" charset="-128"/>
              </a:rPr>
              <a:t>SRAM and DRAM primitives</a:t>
            </a:r>
          </a:p>
          <a:p>
            <a:pPr lvl="1"/>
            <a:r>
              <a:rPr lang="en-US" altLang="zh-TW" sz="1800" dirty="0">
                <a:ea typeface="ＭＳ Ｐゴシック" panose="020B0600070205080204" pitchFamily="34" charset="-128"/>
              </a:rPr>
              <a:t>Bit-slice bank, or interleave to combine primitives</a:t>
            </a:r>
          </a:p>
          <a:p>
            <a:pPr lvl="1"/>
            <a:r>
              <a:rPr lang="en-US" altLang="zh-TW" sz="1800" dirty="0">
                <a:ea typeface="ＭＳ Ｐゴシック" panose="020B0600070205080204" pitchFamily="34" charset="-128"/>
              </a:rPr>
              <a:t>Hierarchy</a:t>
            </a:r>
          </a:p>
        </p:txBody>
      </p:sp>
      <p:sp>
        <p:nvSpPr>
          <p:cNvPr id="30724" name="Footer Placeholder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742950" indent="-285750" algn="r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marL="1143000" indent="-228600" algn="r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marL="1600200" indent="-228600" algn="r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marL="2057400" indent="-228600" algn="r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altLang="zh-TW" sz="1000">
                <a:latin typeface="Arial" panose="020B0604020202020204" pitchFamily="34" charset="0"/>
              </a:rPr>
              <a:t>(c) 2005-2012 W. J. Dally </a:t>
            </a:r>
          </a:p>
        </p:txBody>
      </p:sp>
    </p:spTree>
    <p:extLst>
      <p:ext uri="{BB962C8B-B14F-4D97-AF65-F5344CB8AC3E}">
        <p14:creationId xmlns:p14="http://schemas.microsoft.com/office/powerpoint/2010/main" val="1269320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投影片編號版面配置區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03269F-36B8-416C-925A-71EA73C47DF9}" type="slidenum">
              <a:rPr kumimoji="1" lang="en-US" altLang="zh-TW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Arial Unicode MS" pitchFamily="34" charset="-120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1" lang="en-US" altLang="zh-TW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新細明體" panose="02020500000000000000" pitchFamily="18" charset="-120"/>
              <a:cs typeface="Arial Unicode MS" pitchFamily="34" charset="-120"/>
            </a:endParaRPr>
          </a:p>
        </p:txBody>
      </p:sp>
      <p:sp>
        <p:nvSpPr>
          <p:cNvPr id="3076" name="日期版面配置區 5"/>
          <p:cNvSpPr>
            <a:spLocks noGrp="1"/>
          </p:cNvSpPr>
          <p:nvPr>
            <p:ph type="dt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Arial Unicode MS" pitchFamily="34" charset="-120"/>
              </a:rPr>
              <a:t>copyright © 2004</a:t>
            </a:r>
          </a:p>
        </p:txBody>
      </p:sp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Recap: An Example AMBA System</a:t>
            </a:r>
          </a:p>
        </p:txBody>
      </p:sp>
      <p:graphicFrame>
        <p:nvGraphicFramePr>
          <p:cNvPr id="3074" name="Object 3"/>
          <p:cNvGraphicFramePr>
            <a:graphicFrameLocks noGrp="1" noChangeAspect="1"/>
          </p:cNvGraphicFramePr>
          <p:nvPr>
            <p:ph type="body" idx="1"/>
          </p:nvPr>
        </p:nvGraphicFramePr>
        <p:xfrm>
          <a:off x="2057400" y="1514475"/>
          <a:ext cx="8458200" cy="466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點陣圖影像" r:id="rId3" imgW="6035563" imgH="3330229" progId="Paint.Picture">
                  <p:embed/>
                </p:oleObj>
              </mc:Choice>
              <mc:Fallback>
                <p:oleObj name="點陣圖影像" r:id="rId3" imgW="6035563" imgH="3330229" progId="Paint.Picture">
                  <p:embed/>
                  <p:pic>
                    <p:nvPicPr>
                      <p:cNvPr id="307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1514475"/>
                        <a:ext cx="8458200" cy="4667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25449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Recap: From C Array to Memory Access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335360" y="6500815"/>
            <a:ext cx="87849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http://www.phatcode.net/res/260/files/html/SystemOrganizationa2.html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  <p:pic>
        <p:nvPicPr>
          <p:cNvPr id="18434" name="Picture 2" descr="http://www.phatcode.net/res/260/files/html/images/SystemOrganization2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252" y="2204864"/>
            <a:ext cx="5905056" cy="2894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36" name="Picture 4" descr="http://www.phatcode.net/res/260/files/html/images/SystemOrganization3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466" y="2074927"/>
            <a:ext cx="5747432" cy="2796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/>
          <p:cNvSpPr/>
          <p:nvPr/>
        </p:nvSpPr>
        <p:spPr>
          <a:xfrm>
            <a:off x="1559496" y="5165410"/>
            <a:ext cx="32630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Black" panose="020B0A04020102020204" pitchFamily="34" charset="0"/>
                <a:ea typeface="新細明體" panose="02020500000000000000" pitchFamily="18" charset="-120"/>
                <a:cs typeface="+mn-cs"/>
              </a:rPr>
              <a:t>Memory Write Operation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Black" panose="020B0A0402010202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626209" y="5177442"/>
            <a:ext cx="32315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anose="020B0A04020102020204" pitchFamily="34" charset="0"/>
                <a:ea typeface="新細明體" panose="02020500000000000000" pitchFamily="18" charset="-120"/>
                <a:cs typeface="+mn-cs"/>
              </a:rPr>
              <a:t>Memory Read Operation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Black" panose="020B0A0402010202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320136" y="1552362"/>
            <a:ext cx="362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Black" panose="020B0A04020102020204" pitchFamily="34" charset="0"/>
                <a:ea typeface="新細明體" panose="02020500000000000000" pitchFamily="18" charset="-120"/>
                <a:cs typeface="+mn-cs"/>
              </a:rPr>
              <a:t>CPU = Memory [125]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 Black" panose="020B0A0402010202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415480" y="1613262"/>
            <a:ext cx="31071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Black" panose="020B0A04020102020204" pitchFamily="34" charset="0"/>
                <a:ea typeface="新細明體" panose="02020500000000000000" pitchFamily="18" charset="-120"/>
                <a:cs typeface="+mn-cs"/>
              </a:rPr>
              <a:t>Memory [125] = 0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 Black" panose="020B0A04020102020204" pitchFamily="34" charset="0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0390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Recap: How CPU access these I/O interface?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Memory mapped I/O (treat other components as memory)</a:t>
            </a:r>
            <a:endParaRPr lang="zh-TW" altLang="en-US" dirty="0"/>
          </a:p>
        </p:txBody>
      </p:sp>
      <p:pic>
        <p:nvPicPr>
          <p:cNvPr id="22530" name="Picture 2" descr="Address Decoder CLK CLK MemWrite WE Processor Address MemoryH WriteData CLK EDevice 10 /O ENT Devic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074" y="1924050"/>
            <a:ext cx="7553325" cy="4933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32" name="Picture 4" descr="http://4.bp.blogspot.com/-yc0VXVgprJ4/UrrNpIIabOI/AAAAAAAAAEs/HJcZVTKdwtA/s1600/mamory_map_i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9614" y="2678907"/>
            <a:ext cx="4286250" cy="2619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7100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Interface timing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4202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Interface Timing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How do you pass data from one module to another?</a:t>
            </a:r>
          </a:p>
          <a:p>
            <a:pPr lvl="1"/>
            <a:r>
              <a:rPr lang="en-US" altLang="zh-TW" dirty="0"/>
              <a:t>Open loop: </a:t>
            </a:r>
            <a:r>
              <a:rPr lang="zh-TW" altLang="en-US" dirty="0"/>
              <a:t>資料送了就送了，有沒有收到是你家的事，繼續送下一筆</a:t>
            </a:r>
            <a:endParaRPr lang="en-US" altLang="zh-TW" dirty="0"/>
          </a:p>
          <a:p>
            <a:pPr lvl="1"/>
            <a:r>
              <a:rPr lang="en-US" altLang="zh-TW" dirty="0"/>
              <a:t>Flow control:</a:t>
            </a:r>
            <a:r>
              <a:rPr lang="zh-TW" altLang="en-US" dirty="0"/>
              <a:t> 資料送了，要有通關訊號 或 回條，才送下一筆</a:t>
            </a:r>
            <a:endParaRPr lang="en-US" altLang="zh-TW" dirty="0"/>
          </a:p>
          <a:p>
            <a:pPr lvl="1"/>
            <a:r>
              <a:rPr lang="en-US" altLang="zh-TW" dirty="0"/>
              <a:t>Serialized:</a:t>
            </a:r>
            <a:r>
              <a:rPr lang="zh-TW" altLang="en-US" dirty="0"/>
              <a:t> 通道狹窄，一次只能傳一個</a:t>
            </a:r>
            <a:r>
              <a:rPr lang="en-US" altLang="zh-TW" dirty="0"/>
              <a:t>bit</a:t>
            </a:r>
          </a:p>
          <a:p>
            <a:pPr lvl="1"/>
            <a:endParaRPr lang="en-US" altLang="zh-TW" dirty="0"/>
          </a:p>
          <a:p>
            <a:pPr lvl="1"/>
            <a:r>
              <a:rPr lang="zh-TW" altLang="en-US" dirty="0"/>
              <a:t>比較複雜的通常都是晶片外面溝通用，或大模組間使用，因為不確定高</a:t>
            </a:r>
            <a:endParaRPr lang="en-US" altLang="zh-TW" dirty="0"/>
          </a:p>
        </p:txBody>
      </p:sp>
      <p:sp>
        <p:nvSpPr>
          <p:cNvPr id="512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>
            <a:normAutofit fontScale="92500" lnSpcReduction="10000"/>
          </a:bodyPr>
          <a:lstStyle>
            <a:lvl1pPr algn="r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742950" indent="-285750" algn="r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marL="1143000" indent="-228600" algn="r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marL="1600200" indent="-228600" algn="r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marL="2057400" indent="-228600" algn="r" eaLnBrk="0" hangingPunct="0">
              <a:spcBef>
                <a:spcPct val="50000"/>
              </a:spcBef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TW"/>
              <a:t>(c) 2005-2012 W. J. Dally </a:t>
            </a:r>
          </a:p>
        </p:txBody>
      </p:sp>
      <p:pic>
        <p:nvPicPr>
          <p:cNvPr id="5125" name="Picture 4" descr="Screen shot 2011-11-27 at 9.39.0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672" y="4233420"/>
            <a:ext cx="6311900" cy="200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7495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uiExpand="1" build="p"/>
    </p:bldLst>
  </p:timing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cture template" id="{774F2471-B825-41D9-83BB-856DA296DAC2}" vid="{E266F89B-1ED1-4737-97E1-6B66A935CCAE}"/>
    </a:ext>
  </a:extLst>
</a:theme>
</file>

<file path=ppt/theme/theme4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7107</TotalTime>
  <Words>2250</Words>
  <Application>Microsoft Office PowerPoint</Application>
  <PresentationFormat>寬螢幕</PresentationFormat>
  <Paragraphs>416</Paragraphs>
  <Slides>46</Slides>
  <Notes>37</Notes>
  <HiddenSlides>0</HiddenSlides>
  <MMClips>0</MMClips>
  <ScaleCrop>false</ScaleCrop>
  <HeadingPairs>
    <vt:vector size="8" baseType="variant">
      <vt:variant>
        <vt:lpstr>使用字型</vt:lpstr>
      </vt:variant>
      <vt:variant>
        <vt:i4>12</vt:i4>
      </vt:variant>
      <vt:variant>
        <vt:lpstr>佈景主題</vt:lpstr>
      </vt:variant>
      <vt:variant>
        <vt:i4>3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46</vt:i4>
      </vt:variant>
    </vt:vector>
  </HeadingPairs>
  <TitlesOfParts>
    <vt:vector size="62" baseType="lpstr">
      <vt:lpstr>(使用中文字型)</vt:lpstr>
      <vt:lpstr>Arial Unicode MS</vt:lpstr>
      <vt:lpstr>ＭＳ Ｐゴシック</vt:lpstr>
      <vt:lpstr>Arial</vt:lpstr>
      <vt:lpstr>Arial Black</vt:lpstr>
      <vt:lpstr>Arial Bold</vt:lpstr>
      <vt:lpstr>Calibri</vt:lpstr>
      <vt:lpstr>Courier New</vt:lpstr>
      <vt:lpstr>Courier New Bold</vt:lpstr>
      <vt:lpstr>Tahoma</vt:lpstr>
      <vt:lpstr>Tahoma Bold</vt:lpstr>
      <vt:lpstr>Times New Roman</vt:lpstr>
      <vt:lpstr>佈景主題1</vt:lpstr>
      <vt:lpstr>1_佈景主題1</vt:lpstr>
      <vt:lpstr>2_佈景主題1</vt:lpstr>
      <vt:lpstr>點陣圖影像</vt:lpstr>
      <vt:lpstr>Digital Circuits and Systems Lecture 13 Interfaces, Interconnect, and Memory</vt:lpstr>
      <vt:lpstr>Outline [Dally. Ch. 22. 24. 25]</vt:lpstr>
      <vt:lpstr>Recap: System on a Chip (SOC)</vt:lpstr>
      <vt:lpstr>Recap: Breakdown of Modern SOC Design</vt:lpstr>
      <vt:lpstr>Recap: An Example AMBA System</vt:lpstr>
      <vt:lpstr>Recap: From C Array to Memory Access</vt:lpstr>
      <vt:lpstr>Recap: How CPU access these I/O interface?</vt:lpstr>
      <vt:lpstr>Interface timing</vt:lpstr>
      <vt:lpstr>Interface Timing</vt:lpstr>
      <vt:lpstr>簡單的方式 Always Valid Timing</vt:lpstr>
      <vt:lpstr>簡單的方式 Periodically Valid Timing </vt:lpstr>
      <vt:lpstr>複雜的方式 Flow Control: ready-valid flow</vt:lpstr>
      <vt:lpstr>Flow-control</vt:lpstr>
      <vt:lpstr>複雜的方式 Serialization: USB, SATA, I2C, I2S</vt:lpstr>
      <vt:lpstr>Serialization with word granularity FC</vt:lpstr>
      <vt:lpstr>常見介面訊號</vt:lpstr>
      <vt:lpstr>An Example AMBA System</vt:lpstr>
      <vt:lpstr>AHB Interconnect</vt:lpstr>
      <vt:lpstr>AHB Simple Transfer</vt:lpstr>
      <vt:lpstr>AHB Transfer with Wait States</vt:lpstr>
      <vt:lpstr>Multiple Transfers</vt:lpstr>
      <vt:lpstr>PowerPoint 簡報</vt:lpstr>
      <vt:lpstr>PowerPoint 簡報</vt:lpstr>
      <vt:lpstr>interconnection</vt:lpstr>
      <vt:lpstr>Interconnect 不只是一對一連接時，還能怎麼做?</vt:lpstr>
      <vt:lpstr>1. Bus:</vt:lpstr>
      <vt:lpstr>Verilog for a simple bus interface</vt:lpstr>
      <vt:lpstr>PowerPoint 簡報</vt:lpstr>
      <vt:lpstr>2. Crossbar Switch:</vt:lpstr>
      <vt:lpstr>3. Interconnection Networks (Network on Chip: NoC)</vt:lpstr>
      <vt:lpstr>Interconnection Networks</vt:lpstr>
      <vt:lpstr>What factors determine which interconnect solution you pick?</vt:lpstr>
      <vt:lpstr>memory</vt:lpstr>
      <vt:lpstr>Memory</vt:lpstr>
      <vt:lpstr>SRAM</vt:lpstr>
      <vt:lpstr>SRAM Primitive</vt:lpstr>
      <vt:lpstr>DRAM Primitive</vt:lpstr>
      <vt:lpstr>DRAM Operation</vt:lpstr>
      <vt:lpstr>如果一塊memory大小不夠或bandwidth輸出入頻寬不夠，那怎麼辦? 一塊不夠，那就兩塊，或更多塊</vt:lpstr>
      <vt:lpstr>增加容量: Bit-Slicing</vt:lpstr>
      <vt:lpstr>增加容量: Banking</vt:lpstr>
      <vt:lpstr>Bit slicing &amp; banking</vt:lpstr>
      <vt:lpstr>多個同時讀寫Interleaving</vt:lpstr>
      <vt:lpstr>Avoid head-of-line blocking</vt:lpstr>
      <vt:lpstr>Hierarchy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Paper Survey An Efficient Perception-based Adaptive Color to Gray Transformation</dc:title>
  <dc:creator>yucheng</dc:creator>
  <cp:lastModifiedBy>Sheuan</cp:lastModifiedBy>
  <cp:revision>131</cp:revision>
  <dcterms:created xsi:type="dcterms:W3CDTF">2009-12-14T10:41:03Z</dcterms:created>
  <dcterms:modified xsi:type="dcterms:W3CDTF">2024-02-17T02:38:08Z</dcterms:modified>
</cp:coreProperties>
</file>