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90" r:id="rId22"/>
    <p:sldId id="283" r:id="rId23"/>
    <p:sldId id="284" r:id="rId24"/>
    <p:sldId id="285" r:id="rId25"/>
    <p:sldId id="286" r:id="rId26"/>
    <p:sldId id="287" r:id="rId27"/>
    <p:sldId id="288" r:id="rId28"/>
    <p:sldId id="289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2EBC8-B13E-4527-B005-505465D02C0C}" type="datetimeFigureOut">
              <a:rPr lang="zh-TW" altLang="en-US" smtClean="0"/>
              <a:t>2024/2/19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C6F18-A175-41EF-B0E0-E518334B7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450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5CB37-7836-4836-AF2A-A8CD648A3996}" type="datetimeFigureOut">
              <a:rPr lang="zh-TW" altLang="en-US" smtClean="0"/>
              <a:t>2024/2/19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1393B-4809-4716-9DD1-58F8F14908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00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563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 b="0">
                <a:latin typeface="Times New Roman" panose="02020603050405020304" pitchFamily="18" charset="0"/>
              </a:rPr>
              <a:t>1/27/2005</a:t>
            </a:r>
          </a:p>
        </p:txBody>
      </p:sp>
      <p:sp>
        <p:nvSpPr>
          <p:cNvPr id="5222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B85B0C9-BC5C-4AB4-AD00-A56BBA567A12}" type="slidenum">
              <a:rPr lang="en-US" altLang="zh-TW" sz="1000" b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12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5510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 b="0">
                <a:latin typeface="Times New Roman" panose="02020603050405020304" pitchFamily="18" charset="0"/>
              </a:rPr>
              <a:t>3/10/2005</a:t>
            </a:r>
          </a:p>
        </p:txBody>
      </p:sp>
      <p:sp>
        <p:nvSpPr>
          <p:cNvPr id="5325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02AB9FE-6F87-4155-B298-283F046662FF}" type="slidenum">
              <a:rPr lang="en-US" altLang="zh-TW" sz="1000" b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13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2183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 b="0">
                <a:latin typeface="Times New Roman" panose="02020603050405020304" pitchFamily="18" charset="0"/>
              </a:rPr>
              <a:t>2/1/2005</a:t>
            </a:r>
          </a:p>
        </p:txBody>
      </p:sp>
      <p:sp>
        <p:nvSpPr>
          <p:cNvPr id="5427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014B0B1-ABD3-49C6-9738-DE9D3BD9BB1B}" type="slidenum">
              <a:rPr lang="en-US" altLang="zh-TW" sz="1000" b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14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3916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 b="0">
                <a:latin typeface="Times New Roman" panose="02020603050405020304" pitchFamily="18" charset="0"/>
              </a:rPr>
              <a:t>3/10/2005</a:t>
            </a:r>
          </a:p>
        </p:txBody>
      </p:sp>
      <p:sp>
        <p:nvSpPr>
          <p:cNvPr id="5529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3C66C44-5BEC-4710-BDF4-4EBA835D9AE0}" type="slidenum">
              <a:rPr lang="en-US" altLang="zh-TW" sz="1000" b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15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1240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 b="0">
                <a:latin typeface="Times New Roman" panose="02020603050405020304" pitchFamily="18" charset="0"/>
              </a:rPr>
              <a:t>3/10/2005</a:t>
            </a:r>
          </a:p>
        </p:txBody>
      </p:sp>
      <p:sp>
        <p:nvSpPr>
          <p:cNvPr id="5632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FFC466D-40EF-4539-9E7E-EB82C72E80B9}" type="slidenum">
              <a:rPr lang="en-US" altLang="zh-TW" sz="1000" b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16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9513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 b="0">
                <a:latin typeface="Times New Roman" panose="02020603050405020304" pitchFamily="18" charset="0"/>
              </a:rPr>
              <a:t>3/10/2005</a:t>
            </a:r>
          </a:p>
        </p:txBody>
      </p:sp>
      <p:sp>
        <p:nvSpPr>
          <p:cNvPr id="5734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C3DB233-F0B2-42CF-A142-BC29B36C8939}" type="slidenum">
              <a:rPr lang="en-US" altLang="zh-TW" sz="1000" b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17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5734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294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 b="0">
                <a:latin typeface="Times New Roman" panose="02020603050405020304" pitchFamily="18" charset="0"/>
              </a:rPr>
              <a:t>3/10/2005</a:t>
            </a:r>
          </a:p>
        </p:txBody>
      </p:sp>
      <p:sp>
        <p:nvSpPr>
          <p:cNvPr id="5837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765BA2B-64D4-4F74-8410-E127937ACB81}" type="slidenum">
              <a:rPr lang="en-US" altLang="zh-TW" sz="1000" b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18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8838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 b="0">
                <a:latin typeface="Times New Roman" panose="02020603050405020304" pitchFamily="18" charset="0"/>
              </a:rPr>
              <a:t>3/1/2005</a:t>
            </a:r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7DBC96B-01BC-40DC-A575-756374B07638}" type="slidenum">
              <a:rPr lang="en-US" altLang="zh-TW" sz="1000" b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19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5182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 b="0">
                <a:latin typeface="Times New Roman" panose="02020603050405020304" pitchFamily="18" charset="0"/>
              </a:rPr>
              <a:t>3/10/2005</a:t>
            </a:r>
          </a:p>
        </p:txBody>
      </p:sp>
      <p:sp>
        <p:nvSpPr>
          <p:cNvPr id="6041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BAC6FA1-E15F-4476-8287-033ED9A1493F}" type="slidenum">
              <a:rPr lang="en-US" altLang="zh-TW" sz="1000" b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3300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6246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 b="0">
                <a:latin typeface="Times New Roman" panose="02020603050405020304" pitchFamily="18" charset="0"/>
              </a:rPr>
              <a:t>3/10/2005</a:t>
            </a:r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E803963-6D96-4ADE-8F0A-210056FB8141}" type="slidenum">
              <a:rPr lang="en-US" altLang="zh-TW" sz="1000" b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22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489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 b="0">
                <a:latin typeface="Times New Roman" panose="02020603050405020304" pitchFamily="18" charset="0"/>
              </a:rPr>
              <a:t>3/10/2005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3C6333D-F3E6-430E-8E69-13729D177267}" type="slidenum">
              <a:rPr lang="en-US" altLang="zh-TW" sz="1000" b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87877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 b="0">
                <a:latin typeface="Times New Roman" panose="02020603050405020304" pitchFamily="18" charset="0"/>
              </a:rPr>
              <a:t>3/10/2005</a:t>
            </a:r>
          </a:p>
        </p:txBody>
      </p:sp>
      <p:sp>
        <p:nvSpPr>
          <p:cNvPr id="6349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9D043FE-671F-44FC-9DE3-ABCD09605CE1}" type="slidenum">
              <a:rPr lang="en-US" altLang="zh-TW" sz="1000" b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23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60755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 b="0">
                <a:latin typeface="Times New Roman" panose="02020603050405020304" pitchFamily="18" charset="0"/>
              </a:rPr>
              <a:t>2/15/2005</a:t>
            </a:r>
          </a:p>
        </p:txBody>
      </p:sp>
      <p:sp>
        <p:nvSpPr>
          <p:cNvPr id="6451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E1895A1-738B-4016-B7F6-705692FA48A0}" type="slidenum">
              <a:rPr lang="en-US" altLang="zh-TW" sz="1000" b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24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64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58120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 b="0">
                <a:latin typeface="Times New Roman" panose="02020603050405020304" pitchFamily="18" charset="0"/>
              </a:rPr>
              <a:t>2/15/2005</a:t>
            </a:r>
          </a:p>
        </p:txBody>
      </p:sp>
      <p:sp>
        <p:nvSpPr>
          <p:cNvPr id="6553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2E01BB7-96A8-48F8-A8C5-FCB80C10C31E}" type="slidenum">
              <a:rPr lang="en-US" altLang="zh-TW" sz="1000" b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25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65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26530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 b="0">
                <a:latin typeface="Times New Roman" panose="02020603050405020304" pitchFamily="18" charset="0"/>
              </a:rPr>
              <a:t>3/10/2005</a:t>
            </a:r>
          </a:p>
        </p:txBody>
      </p:sp>
      <p:sp>
        <p:nvSpPr>
          <p:cNvPr id="6656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9D73953-A260-45F5-9EFD-9707FE57347D}" type="slidenum">
              <a:rPr lang="en-US" altLang="zh-TW" sz="1000" b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26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66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74102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 b="0">
                <a:latin typeface="Times New Roman" panose="02020603050405020304" pitchFamily="18" charset="0"/>
              </a:rPr>
              <a:t>3/10/2005</a:t>
            </a:r>
          </a:p>
        </p:txBody>
      </p:sp>
      <p:sp>
        <p:nvSpPr>
          <p:cNvPr id="6758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45872EB-384D-4A5D-B978-DEDAD50F4030}" type="slidenum">
              <a:rPr lang="en-US" altLang="zh-TW" sz="1000" b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27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12225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 b="0">
                <a:latin typeface="Times New Roman" panose="02020603050405020304" pitchFamily="18" charset="0"/>
              </a:rPr>
              <a:t>3/10/2005</a:t>
            </a:r>
          </a:p>
        </p:txBody>
      </p:sp>
      <p:sp>
        <p:nvSpPr>
          <p:cNvPr id="6861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68C4BF8-E3C7-4170-B9A1-82FFB3DB19D1}" type="slidenum">
              <a:rPr lang="en-US" altLang="zh-TW" sz="1000" b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28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686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1047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 b="0">
                <a:latin typeface="Times New Roman" panose="02020603050405020304" pitchFamily="18" charset="0"/>
              </a:rPr>
              <a:t>3/10/2005</a:t>
            </a:r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C54E2C6-9A41-4D8B-A597-9352546394B1}" type="slidenum">
              <a:rPr lang="en-US" altLang="zh-TW" sz="1000" b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6149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 b="0">
                <a:latin typeface="Times New Roman" panose="02020603050405020304" pitchFamily="18" charset="0"/>
              </a:rPr>
              <a:t>3/10/2005</a:t>
            </a:r>
          </a:p>
        </p:txBody>
      </p:sp>
      <p:sp>
        <p:nvSpPr>
          <p:cNvPr id="4608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4E288F1-A494-4661-A05B-382B58226624}" type="slidenum">
              <a:rPr lang="en-US" altLang="zh-TW" sz="1000" b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0426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 b="0">
                <a:latin typeface="Times New Roman" panose="02020603050405020304" pitchFamily="18" charset="0"/>
              </a:rPr>
              <a:t>10/3/2005</a:t>
            </a:r>
          </a:p>
        </p:txBody>
      </p:sp>
      <p:sp>
        <p:nvSpPr>
          <p:cNvPr id="4710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B7A0319-E8DE-4B96-861C-188AC626D87F}" type="slidenum">
              <a:rPr lang="en-US" altLang="zh-TW" sz="1000" b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3149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 b="0">
                <a:latin typeface="Times New Roman" panose="02020603050405020304" pitchFamily="18" charset="0"/>
              </a:rPr>
              <a:t>1/18/2005</a:t>
            </a:r>
          </a:p>
        </p:txBody>
      </p:sp>
      <p:sp>
        <p:nvSpPr>
          <p:cNvPr id="4813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75BF4D9-8956-4B05-A4E0-BC7A5B07A55E}" type="slidenum">
              <a:rPr lang="en-US" altLang="zh-TW" sz="1000" b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7782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 b="0">
                <a:latin typeface="Times New Roman" panose="02020603050405020304" pitchFamily="18" charset="0"/>
              </a:rPr>
              <a:t>3/10/2005</a:t>
            </a:r>
          </a:p>
        </p:txBody>
      </p:sp>
      <p:sp>
        <p:nvSpPr>
          <p:cNvPr id="4915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FFD5949-59CC-41B9-99C6-0C364B39152A}" type="slidenum">
              <a:rPr lang="en-US" altLang="zh-TW" sz="1000" b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3103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 b="0">
                <a:latin typeface="Times New Roman" panose="02020603050405020304" pitchFamily="18" charset="0"/>
              </a:rPr>
              <a:t>3/10/2005</a:t>
            </a:r>
          </a:p>
        </p:txBody>
      </p:sp>
      <p:sp>
        <p:nvSpPr>
          <p:cNvPr id="5017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04CADBA-9E14-45EA-B83A-FC1071E895B0}" type="slidenum">
              <a:rPr lang="en-US" altLang="zh-TW" sz="1000" b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10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3471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 b="0">
                <a:latin typeface="Times New Roman" panose="02020603050405020304" pitchFamily="18" charset="0"/>
              </a:rPr>
              <a:t>3/10/2005</a:t>
            </a:r>
          </a:p>
        </p:txBody>
      </p:sp>
      <p:sp>
        <p:nvSpPr>
          <p:cNvPr id="5120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F412CB3-F863-4431-AF8B-854695CC9CC4}" type="slidenum">
              <a:rPr lang="en-US" altLang="zh-TW" sz="1000" b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11</a:t>
            </a:fld>
            <a:endParaRPr lang="en-US" altLang="zh-TW" sz="1000" b="0">
              <a:latin typeface="Times New Roman" panose="02020603050405020304" pitchFamily="18" charset="0"/>
            </a:endParaRPr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8797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1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4200" b="1" i="0" baseline="0">
                <a:latin typeface="(使用中文字型)"/>
                <a:cs typeface="Times New Roman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9410736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(使用中文字型)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 smtClean="0">
                <a:latin typeface="(使用中文字型)"/>
                <a:cs typeface="Times New Roman" pitchFamily="18" charset="0"/>
              </a:defRPr>
            </a:lvl1pPr>
          </a:lstStyle>
          <a:p>
            <a:fld id="{9E4BAB45-CC32-4EA4-861C-55A130FC9389}" type="datetimeFigureOut">
              <a:rPr lang="zh-TW" altLang="en-US" smtClean="0"/>
              <a:pPr/>
              <a:t>2024/2/19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(使用中文字型)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 smtClean="0">
                <a:latin typeface="(使用中文字型)"/>
                <a:cs typeface="Times New Roman" pitchFamily="18" charset="0"/>
              </a:defRPr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5BAF5B6-4C35-576A-3017-78EDA88D93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0536" y="15936"/>
            <a:ext cx="1511939" cy="15119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2005-2012 W. J. Dally </a:t>
            </a:r>
          </a:p>
        </p:txBody>
      </p:sp>
    </p:spTree>
    <p:extLst>
      <p:ext uri="{BB962C8B-B14F-4D97-AF65-F5344CB8AC3E}">
        <p14:creationId xmlns:p14="http://schemas.microsoft.com/office/powerpoint/2010/main" val="198639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 baseline="0">
                <a:latin typeface="(使用中文字型)"/>
                <a:cs typeface="Times New Roman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2024/2/19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357299"/>
            <a:ext cx="5386917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1928802"/>
            <a:ext cx="5386917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357299"/>
            <a:ext cx="5389033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1928802"/>
            <a:ext cx="5389033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2024/2/19</a:t>
            </a:fld>
            <a:endParaRPr lang="zh-TW" altLang="en-US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2024/2/19</a:t>
            </a:fld>
            <a:endParaRPr lang="zh-TW" alt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2024/2/19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099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357314"/>
            <a:ext cx="109728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9E4BAB45-CC32-4EA4-861C-55A130FC9389}" type="datetimeFigureOut">
              <a:rPr lang="zh-TW" altLang="en-US" smtClean="0"/>
              <a:pPr/>
              <a:t>2024/2/19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200" b="1" dirty="0">
              <a:ln w="12700">
                <a:noFill/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spc="300" dirty="0">
                <a:latin typeface="Times New Roman" pitchFamily="18" charset="0"/>
                <a:cs typeface="Times New Roman" pitchFamily="18" charset="0"/>
              </a:rPr>
              <a:t>NYCU.EE</a:t>
            </a:r>
            <a:r>
              <a:rPr kumimoji="0" lang="en-US" altLang="zh-TW" sz="1400" b="1" dirty="0">
                <a:latin typeface="Times New Roman" pitchFamily="18" charset="0"/>
                <a:cs typeface="Times New Roman" pitchFamily="18" charset="0"/>
              </a:rPr>
              <a:t>, Hsinchu, Taiwan</a:t>
            </a:r>
            <a:endParaRPr kumimoji="0" lang="zh-TW" alt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latin typeface="Times New Roman" pitchFamily="18" charset="0"/>
                <a:cs typeface="Times New Roman" pitchFamily="18" charset="0"/>
              </a:rPr>
              <a:t>VLSI Signal Processing Lab.</a:t>
            </a:r>
            <a:endParaRPr kumimoji="0" lang="zh-TW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376092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F6228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953735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E46C0A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6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solidFill>
                  <a:prstClr val="black"/>
                </a:solidFill>
                <a:latin typeface="Arial Unicode MS" pitchFamily="34" charset="-120"/>
                <a:ea typeface="標楷體" panose="03000509000000000000" pitchFamily="65" charset="-120"/>
              </a:rPr>
              <a:t>Digital Circuits and Systems</a:t>
            </a:r>
            <a:br>
              <a:rPr lang="en-US" altLang="zh-TW" sz="4400">
                <a:solidFill>
                  <a:prstClr val="black"/>
                </a:solidFill>
                <a:latin typeface="Arial Unicode MS" pitchFamily="34" charset="-120"/>
                <a:ea typeface="標楷體" panose="03000509000000000000" pitchFamily="65" charset="-120"/>
              </a:rPr>
            </a:br>
            <a:r>
              <a:rPr lang="en-US" altLang="zh-TW" sz="4400">
                <a:solidFill>
                  <a:prstClr val="black"/>
                </a:solidFill>
                <a:latin typeface="Arial Unicode MS" pitchFamily="34" charset="-120"/>
                <a:ea typeface="標楷體" panose="03000509000000000000" pitchFamily="65" charset="-120"/>
              </a:rPr>
              <a:t>Lecture 14 </a:t>
            </a:r>
            <a:r>
              <a:rPr lang="en-US" altLang="zh-TW" sz="4400" dirty="0" err="1">
                <a:solidFill>
                  <a:prstClr val="black"/>
                </a:solidFill>
                <a:latin typeface="Arial Unicode MS" pitchFamily="34" charset="-120"/>
                <a:ea typeface="標楷體" panose="03000509000000000000" pitchFamily="65" charset="-120"/>
              </a:rPr>
              <a:t>Wrapup</a:t>
            </a:r>
            <a:endParaRPr lang="zh-TW" altLang="en-US" sz="2800" dirty="0">
              <a:latin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881290" y="5429264"/>
            <a:ext cx="7058052" cy="966782"/>
          </a:xfrm>
        </p:spPr>
        <p:txBody>
          <a:bodyPr>
            <a:normAutofit/>
          </a:bodyPr>
          <a:lstStyle/>
          <a:p>
            <a:endParaRPr lang="en-US" altLang="zh-TW" sz="1800" dirty="0">
              <a:latin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38348" y="3857628"/>
            <a:ext cx="7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Tian </a:t>
            </a:r>
            <a:r>
              <a:rPr lang="en-US" altLang="zh-TW" sz="2400" dirty="0" err="1"/>
              <a:t>Sheuan</a:t>
            </a:r>
            <a:r>
              <a:rPr lang="en-US" altLang="zh-TW" sz="2400" dirty="0"/>
              <a:t> Chang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39416" y="65973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Sequential circuits work properly if setup and hold time constraints are met</a:t>
            </a:r>
          </a:p>
        </p:txBody>
      </p:sp>
      <p:graphicFrame>
        <p:nvGraphicFramePr>
          <p:cNvPr id="2253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448493"/>
              </p:ext>
            </p:extLst>
          </p:nvPr>
        </p:nvGraphicFramePr>
        <p:xfrm>
          <a:off x="3935760" y="1519958"/>
          <a:ext cx="4186238" cy="372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084400" imgH="1855800" progId="Visio.Drawing.6">
                  <p:embed/>
                </p:oleObj>
              </mc:Choice>
              <mc:Fallback>
                <p:oleObj name="Visio" r:id="rId3" imgW="2084400" imgH="1855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760" y="1519958"/>
                        <a:ext cx="4186238" cy="372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671985" y="5379171"/>
            <a:ext cx="8534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TW" sz="2400" b="0">
                <a:solidFill>
                  <a:schemeClr val="tx2"/>
                </a:solidFill>
                <a:latin typeface="Tahoma" panose="020B0604030504040204" pitchFamily="34" charset="0"/>
              </a:rPr>
              <a:t>Suppose t</a:t>
            </a:r>
            <a:r>
              <a:rPr lang="en-US" altLang="zh-TW" sz="2400" b="0" baseline="-25000">
                <a:solidFill>
                  <a:schemeClr val="tx2"/>
                </a:solidFill>
                <a:latin typeface="Tahoma" panose="020B0604030504040204" pitchFamily="34" charset="0"/>
              </a:rPr>
              <a:t>dCQ</a:t>
            </a:r>
            <a:r>
              <a:rPr lang="en-US" altLang="zh-TW" sz="2400" b="0">
                <a:solidFill>
                  <a:schemeClr val="tx2"/>
                </a:solidFill>
                <a:latin typeface="Tahoma" panose="020B0604030504040204" pitchFamily="34" charset="0"/>
              </a:rPr>
              <a:t> = t</a:t>
            </a:r>
            <a:r>
              <a:rPr lang="en-US" altLang="zh-TW" sz="2400" b="0" baseline="-25000">
                <a:solidFill>
                  <a:schemeClr val="tx2"/>
                </a:solidFill>
                <a:latin typeface="Tahoma" panose="020B0604030504040204" pitchFamily="34" charset="0"/>
              </a:rPr>
              <a:t>s </a:t>
            </a:r>
            <a:r>
              <a:rPr lang="en-US" altLang="zh-TW" sz="2400" b="0">
                <a:solidFill>
                  <a:schemeClr val="tx2"/>
                </a:solidFill>
                <a:latin typeface="Tahoma" panose="020B0604030504040204" pitchFamily="34" charset="0"/>
              </a:rPr>
              <a:t>= t</a:t>
            </a:r>
            <a:r>
              <a:rPr lang="en-US" altLang="zh-TW" sz="2400" b="0" baseline="-25000">
                <a:solidFill>
                  <a:schemeClr val="tx2"/>
                </a:solidFill>
                <a:latin typeface="Tahoma" panose="020B0604030504040204" pitchFamily="34" charset="0"/>
              </a:rPr>
              <a:t>h</a:t>
            </a:r>
            <a:r>
              <a:rPr lang="en-US" altLang="zh-TW" sz="2400" b="0">
                <a:solidFill>
                  <a:schemeClr val="tx2"/>
                </a:solidFill>
                <a:latin typeface="Tahoma" panose="020B0604030504040204" pitchFamily="34" charset="0"/>
              </a:rPr>
              <a:t> = 100ps, t</a:t>
            </a:r>
            <a:r>
              <a:rPr lang="en-US" altLang="zh-TW" sz="2400" b="0" baseline="-25000">
                <a:solidFill>
                  <a:schemeClr val="tx2"/>
                </a:solidFill>
                <a:latin typeface="Tahoma" panose="020B0604030504040204" pitchFamily="34" charset="0"/>
              </a:rPr>
              <a:t>k </a:t>
            </a:r>
            <a:r>
              <a:rPr lang="en-US" altLang="zh-TW" sz="2400" b="0">
                <a:solidFill>
                  <a:schemeClr val="tx2"/>
                </a:solidFill>
                <a:latin typeface="Tahoma" panose="020B0604030504040204" pitchFamily="34" charset="0"/>
              </a:rPr>
              <a:t>= 200ps or –200ps, 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TW" sz="2400" b="0">
                <a:solidFill>
                  <a:schemeClr val="tx2"/>
                </a:solidFill>
                <a:latin typeface="Tahoma" panose="020B0604030504040204" pitchFamily="34" charset="0"/>
              </a:rPr>
              <a:t>t</a:t>
            </a:r>
            <a:r>
              <a:rPr lang="en-US" altLang="zh-TW" sz="2400" b="0" baseline="-25000">
                <a:solidFill>
                  <a:schemeClr val="tx2"/>
                </a:solidFill>
                <a:latin typeface="Tahoma" panose="020B0604030504040204" pitchFamily="34" charset="0"/>
              </a:rPr>
              <a:t>min</a:t>
            </a:r>
            <a:r>
              <a:rPr lang="en-US" altLang="zh-TW" sz="2400" b="0">
                <a:solidFill>
                  <a:schemeClr val="tx2"/>
                </a:solidFill>
                <a:latin typeface="Tahoma" panose="020B0604030504040204" pitchFamily="34" charset="0"/>
              </a:rPr>
              <a:t> = 50ps, t</a:t>
            </a:r>
            <a:r>
              <a:rPr lang="en-US" altLang="zh-TW" sz="2400" b="0" baseline="-25000">
                <a:solidFill>
                  <a:schemeClr val="tx2"/>
                </a:solidFill>
                <a:latin typeface="Tahoma" panose="020B0604030504040204" pitchFamily="34" charset="0"/>
              </a:rPr>
              <a:t>max</a:t>
            </a:r>
            <a:r>
              <a:rPr lang="en-US" altLang="zh-TW" sz="2400" b="0">
                <a:solidFill>
                  <a:schemeClr val="tx2"/>
                </a:solidFill>
                <a:latin typeface="Tahoma" panose="020B0604030504040204" pitchFamily="34" charset="0"/>
              </a:rPr>
              <a:t>=2ns.  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TW" sz="2400" b="0">
                <a:solidFill>
                  <a:schemeClr val="tx2"/>
                </a:solidFill>
                <a:latin typeface="Tahoma" panose="020B0604030504040204" pitchFamily="34" charset="0"/>
              </a:rPr>
              <a:t>Is hold time met?  What is minimum t</a:t>
            </a:r>
            <a:r>
              <a:rPr lang="en-US" altLang="zh-TW" sz="2400" b="0" baseline="-25000">
                <a:solidFill>
                  <a:schemeClr val="tx2"/>
                </a:solidFill>
                <a:latin typeface="Tahoma" panose="020B0604030504040204" pitchFamily="34" charset="0"/>
              </a:rPr>
              <a:t>cy </a:t>
            </a:r>
            <a:r>
              <a:rPr lang="en-US" altLang="zh-TW" sz="2400" b="0">
                <a:solidFill>
                  <a:schemeClr val="tx2"/>
                </a:solidFill>
                <a:latin typeface="Tahoma" panose="020B0604030504040204" pitchFamily="34" charset="0"/>
              </a:rPr>
              <a:t>?</a:t>
            </a:r>
          </a:p>
          <a:p>
            <a:pPr algn="l" eaLnBrk="1" hangingPunct="1">
              <a:spcBef>
                <a:spcPct val="0"/>
              </a:spcBef>
            </a:pPr>
            <a:endParaRPr lang="en-US" altLang="zh-TW" sz="2400" b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566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1000" b="0">
                <a:latin typeface="Arial" panose="020B0604020202020204" pitchFamily="34" charset="0"/>
              </a:rPr>
              <a:t>(c) 2005-2012 W. J. Dally </a:t>
            </a:r>
            <a:endParaRPr lang="en-US" altLang="zh-TW" sz="1400" b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Finite-State Machines</a:t>
            </a:r>
          </a:p>
        </p:txBody>
      </p:sp>
      <p:graphicFrame>
        <p:nvGraphicFramePr>
          <p:cNvPr id="2355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677218"/>
              </p:ext>
            </p:extLst>
          </p:nvPr>
        </p:nvGraphicFramePr>
        <p:xfrm>
          <a:off x="3562350" y="3645024"/>
          <a:ext cx="50673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055840" imgH="1343880" progId="Visio.Drawing.6">
                  <p:embed/>
                </p:oleObj>
              </mc:Choice>
              <mc:Fallback>
                <p:oleObj name="Visio" r:id="rId3" imgW="5055840" imgH="1343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3645024"/>
                        <a:ext cx="5067300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Finite-state machines are described by a next-state and output function</a:t>
            </a:r>
            <a:br>
              <a:rPr lang="en-US" altLang="zh-TW">
                <a:ea typeface="ＭＳ Ｐゴシック" panose="020B0600070205080204" pitchFamily="34" charset="-128"/>
              </a:rPr>
            </a:br>
            <a:br>
              <a:rPr lang="en-US" altLang="zh-TW">
                <a:ea typeface="ＭＳ Ｐゴシック" panose="020B0600070205080204" pitchFamily="34" charset="-128"/>
              </a:rPr>
            </a:br>
            <a:r>
              <a:rPr lang="en-US" altLang="zh-TW">
                <a:ea typeface="ＭＳ Ｐゴシック" panose="020B0600070205080204" pitchFamily="34" charset="-128"/>
              </a:rPr>
              <a:t>Can be described with a state diagram or state table.</a:t>
            </a:r>
          </a:p>
        </p:txBody>
      </p:sp>
    </p:spTree>
    <p:extLst>
      <p:ext uri="{BB962C8B-B14F-4D97-AF65-F5344CB8AC3E}">
        <p14:creationId xmlns:p14="http://schemas.microsoft.com/office/powerpoint/2010/main" val="1213977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1000" b="0">
                <a:latin typeface="Arial" panose="020B0604020202020204" pitchFamily="34" charset="0"/>
              </a:rPr>
              <a:t>(c) 2005-2012 W. J. Dally </a:t>
            </a:r>
            <a:endParaRPr lang="en-US" altLang="zh-TW" sz="1400" b="0">
              <a:latin typeface="Times New Roman" panose="02020603050405020304" pitchFamily="18" charset="0"/>
            </a:endParaRPr>
          </a:p>
        </p:txBody>
      </p:sp>
      <p:graphicFrame>
        <p:nvGraphicFramePr>
          <p:cNvPr id="24579" name="Object 2"/>
          <p:cNvGraphicFramePr>
            <a:graphicFrameLocks noChangeAspect="1"/>
          </p:cNvGraphicFramePr>
          <p:nvPr/>
        </p:nvGraphicFramePr>
        <p:xfrm>
          <a:off x="1524000" y="1101726"/>
          <a:ext cx="35560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055840" imgH="1343880" progId="Visio.Drawing.6">
                  <p:embed/>
                </p:oleObj>
              </mc:Choice>
              <mc:Fallback>
                <p:oleObj name="Visio" r:id="rId3" imgW="5055840" imgH="1343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101726"/>
                        <a:ext cx="35560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1779588" y="2046288"/>
            <a:ext cx="3581400" cy="3956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//---------------------------------------------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// FSM Example for Lecture 7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// Bill Dally 1/30/03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//---------------------------------------------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// define state assignment - one hot 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//---------------------------------------------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`define SWIDTH 4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`define GNS 4'b1000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`define YNS 4'b0100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`define GEW 4'b0010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`define YEW 4'b0001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//---------------------------------------------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// define output codes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//---------------------------------------------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`define GNSL 6'b100001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`define YNSL 6'b010001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`define GEWL 6'b001100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`define YEWL 6'b001010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//---------------------------------------------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// define flip-flop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//---------------------------------------------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module DFF(clk, in, out) 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  parameter n = 1;  // width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  input clk 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  input [n-1:0] in 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  output [n-1:0] out 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  reg [n-1:0] out 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endParaRPr lang="en-US" altLang="zh-TW" sz="900"/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  always @(posedge clk)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    out = in 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endmodule 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5257800" y="1101725"/>
            <a:ext cx="5530850" cy="445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//------------------------------------------------------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// Traffic_Light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// Inputs: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//   clk - system clock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//   rst - reset - high true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//   carew - car east/west - true when car is waiting in east-west direction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// Outputs: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//   lights - (6 bits) {gns, yns, rns, gew, yew, rew}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// Waits in state GNS until carew is true, then sequences YNS, GEW, YEW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// and back to GNS.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//------------------------------------------------------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module Traffic_Light(clk, rst, carew, lights) 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  input clk 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  input rst ;            // reset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  input carew ;          // car present on east-west road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  output [5:0] lights ;  // {gns, yns, rns, gew, yew, rew}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  wire [`SWIDTH-1:0] state, next ; // current and next state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  reg [`SWIDTH-1:0] next1 ;        // next state w/o reset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  reg [5:0] lights ;               // output - six lights 1=on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endParaRPr lang="en-US" altLang="zh-TW" sz="900"/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  // instantiate state register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  DFF #(`SWIDTH) state_reg(clk, next, state) 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endParaRPr lang="en-US" altLang="zh-TW" sz="900"/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  // next state and output equations - this is combinational logic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  always @(state or carew) begin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    case(state) 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      `GNS: {next1, lights} = {(carew ? `YNS : `GNS), `GNSL} 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      `YNS: {next1, lights} = {`GEW, `YNSL} 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      `GEW: {next1, lights} = {`YEW, `GEWL} 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      `YEW: {next1, lights} = {`GNS, `YEWL} 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    endcase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  end  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  // add reset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  assign next = rst ? `GNS : next1 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900"/>
              <a:t>endmodule</a:t>
            </a: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1739901" y="981075"/>
            <a:ext cx="652463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TW" sz="900" b="0">
                <a:latin typeface="Arial" panose="020B0604020202020204" pitchFamily="34" charset="0"/>
              </a:rPr>
              <a:t>¬carew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2344739" y="1408114"/>
            <a:ext cx="331787" cy="115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TW" sz="800" b="0"/>
              <a:t>carew</a:t>
            </a:r>
          </a:p>
        </p:txBody>
      </p:sp>
    </p:spTree>
    <p:extLst>
      <p:ext uri="{BB962C8B-B14F-4D97-AF65-F5344CB8AC3E}">
        <p14:creationId xmlns:p14="http://schemas.microsoft.com/office/powerpoint/2010/main" val="1248431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1000" b="0">
                <a:latin typeface="Arial" panose="020B0604020202020204" pitchFamily="34" charset="0"/>
              </a:rPr>
              <a:t>(c) 2005-2012 W. J. Dally </a:t>
            </a:r>
            <a:endParaRPr lang="en-US" altLang="zh-TW" sz="1400" b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ＭＳ Ｐゴシック" panose="020B0600070205080204" pitchFamily="34" charset="-128"/>
              </a:rPr>
              <a:t>Data paths are more easily described by realizing the next state function from </a:t>
            </a:r>
            <a:r>
              <a:rPr lang="en-US" altLang="zh-TW" i="1" dirty="0">
                <a:ea typeface="ＭＳ Ｐゴシック" panose="020B0600070205080204" pitchFamily="34" charset="-128"/>
              </a:rPr>
              <a:t>building blocks</a:t>
            </a:r>
            <a:endParaRPr lang="en-US" altLang="zh-TW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25604" name="Object 2"/>
          <p:cNvGraphicFramePr>
            <a:graphicFrameLocks noChangeAspect="1"/>
          </p:cNvGraphicFramePr>
          <p:nvPr/>
        </p:nvGraphicFramePr>
        <p:xfrm>
          <a:off x="3124201" y="1905001"/>
          <a:ext cx="6253163" cy="362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117600" imgH="1801080" progId="Visio.Drawing.6">
                  <p:embed/>
                </p:oleObj>
              </mc:Choice>
              <mc:Fallback>
                <p:oleObj name="Visio" r:id="rId3" imgW="3117600" imgH="1801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1905001"/>
                        <a:ext cx="6253163" cy="362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7311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714500" y="762001"/>
            <a:ext cx="87630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1800"/>
              <a:t>module Timer(clk, rst, load, in, done) 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1800"/>
              <a:t>  parameter n=4 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1800"/>
              <a:t>  input clk, rst, load 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1800"/>
              <a:t>  input [n-1:0] in 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1800"/>
              <a:t>  output done 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1800"/>
              <a:t>  wire [n-1:0] count, next_count 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1800"/>
              <a:t>  wire done 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endParaRPr lang="en-US" altLang="zh-TW" sz="1800"/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1800"/>
              <a:t>  DFF #(n) cnt(clk, next_count, count) 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endParaRPr lang="en-US" altLang="zh-TW" sz="1800"/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1800"/>
              <a:t>  always@(rst, load, in, out) begin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TW" sz="1800"/>
              <a:t>    casex({rst, load, done})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TW" sz="1800"/>
              <a:t>      3'b1xx: next_count = 0 ;  // reset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TW" sz="1800"/>
              <a:t>      3'b001: next_count = 0 ;  // done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TW" sz="1800"/>
              <a:t>      3'b01x: next_count = in ; // load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TW" sz="1800"/>
              <a:t>      default: next_count = count-1</a:t>
            </a:r>
            <a:r>
              <a:rPr lang="ja-JP" altLang="en-US" sz="1800"/>
              <a:t>’</a:t>
            </a:r>
            <a:r>
              <a:rPr lang="en-US" altLang="ja-JP" sz="1800"/>
              <a:t>b1; // count down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TW" sz="1800"/>
              <a:t>    endcase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TW" sz="1800"/>
              <a:t>  end</a:t>
            </a:r>
          </a:p>
          <a:p>
            <a:pPr algn="l" eaLnBrk="1" hangingPunct="1">
              <a:spcBef>
                <a:spcPct val="0"/>
              </a:spcBef>
            </a:pPr>
            <a:endParaRPr lang="en-US" altLang="zh-TW" sz="1800"/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1800"/>
              <a:t>  assign done = (count == 0) ;</a:t>
            </a:r>
          </a:p>
          <a:p>
            <a:pPr algn="l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z="1800"/>
              <a:t>endmodule</a:t>
            </a:r>
          </a:p>
        </p:txBody>
      </p:sp>
      <p:sp>
        <p:nvSpPr>
          <p:cNvPr id="26627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1000" b="0">
                <a:latin typeface="Arial" panose="020B0604020202020204" pitchFamily="34" charset="0"/>
              </a:rPr>
              <a:t>(c) 2005-2012 W. J. Dally </a:t>
            </a:r>
          </a:p>
        </p:txBody>
      </p:sp>
    </p:spTree>
    <p:extLst>
      <p:ext uri="{BB962C8B-B14F-4D97-AF65-F5344CB8AC3E}">
        <p14:creationId xmlns:p14="http://schemas.microsoft.com/office/powerpoint/2010/main" val="3131878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1000" b="0">
                <a:latin typeface="Arial" panose="020B0604020202020204" pitchFamily="34" charset="0"/>
              </a:rPr>
              <a:t>(c) 2005-2012 W. J. Dally </a:t>
            </a:r>
            <a:endParaRPr lang="en-US" altLang="zh-TW" sz="1400" b="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Factoring</a:t>
            </a:r>
          </a:p>
        </p:txBody>
      </p:sp>
      <p:graphicFrame>
        <p:nvGraphicFramePr>
          <p:cNvPr id="27652" name="Object 2"/>
          <p:cNvGraphicFramePr>
            <a:graphicFrameLocks noChangeAspect="1"/>
          </p:cNvGraphicFramePr>
          <p:nvPr/>
        </p:nvGraphicFramePr>
        <p:xfrm>
          <a:off x="5722938" y="1884364"/>
          <a:ext cx="4716462" cy="436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770200" imgH="2559960" progId="Visio.Drawing.6">
                  <p:embed/>
                </p:oleObj>
              </mc:Choice>
              <mc:Fallback>
                <p:oleObj name="Visio" r:id="rId3" imgW="2770200" imgH="25599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938" y="1884364"/>
                        <a:ext cx="4716462" cy="436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Rectangle 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Factor Machines to reduce complexity</a:t>
            </a:r>
            <a:br>
              <a:rPr lang="en-US" altLang="zh-TW">
                <a:ea typeface="ＭＳ Ｐゴシック" panose="020B0600070205080204" pitchFamily="34" charset="-128"/>
              </a:rPr>
            </a:br>
            <a:br>
              <a:rPr lang="en-US" altLang="zh-TW">
                <a:ea typeface="ＭＳ Ｐゴシック" panose="020B0600070205080204" pitchFamily="34" charset="-128"/>
              </a:rPr>
            </a:br>
            <a:r>
              <a:rPr lang="en-US" altLang="zh-TW">
                <a:ea typeface="ＭＳ Ｐゴシック" panose="020B0600070205080204" pitchFamily="34" charset="-128"/>
              </a:rPr>
              <a:t>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3177830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Most FSMs are a combination of a </a:t>
            </a:r>
            <a:r>
              <a:rPr lang="en-US" altLang="zh-TW" i="1">
                <a:ea typeface="ＭＳ Ｐゴシック" panose="020B0600070205080204" pitchFamily="34" charset="-128"/>
              </a:rPr>
              <a:t>data path</a:t>
            </a:r>
            <a:r>
              <a:rPr lang="en-US" altLang="zh-TW">
                <a:ea typeface="ＭＳ Ｐゴシック" panose="020B0600070205080204" pitchFamily="34" charset="-128"/>
              </a:rPr>
              <a:t> realized from building blocks, and a </a:t>
            </a:r>
            <a:r>
              <a:rPr lang="en-US" altLang="zh-TW" i="1">
                <a:ea typeface="ＭＳ Ｐゴシック" panose="020B0600070205080204" pitchFamily="34" charset="-128"/>
              </a:rPr>
              <a:t>controller</a:t>
            </a:r>
            <a:r>
              <a:rPr lang="en-US" altLang="zh-TW">
                <a:ea typeface="ＭＳ Ｐゴシック" panose="020B0600070205080204" pitchFamily="34" charset="-128"/>
              </a:rPr>
              <a:t> designed from a state diagram.</a:t>
            </a:r>
          </a:p>
        </p:txBody>
      </p:sp>
      <p:graphicFrame>
        <p:nvGraphicFramePr>
          <p:cNvPr id="28675" name="Object 2"/>
          <p:cNvGraphicFramePr>
            <a:graphicFrameLocks noChangeAspect="1"/>
          </p:cNvGraphicFramePr>
          <p:nvPr/>
        </p:nvGraphicFramePr>
        <p:xfrm>
          <a:off x="2057400" y="1676401"/>
          <a:ext cx="7824788" cy="494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598640" imgH="2907360" progId="Visio.Drawing.6">
                  <p:embed/>
                </p:oleObj>
              </mc:Choice>
              <mc:Fallback>
                <p:oleObj name="Visio" r:id="rId3" imgW="4598640" imgH="2907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76401"/>
                        <a:ext cx="7824788" cy="494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1000" b="0">
                <a:latin typeface="Arial" panose="020B0604020202020204" pitchFamily="34" charset="0"/>
              </a:rPr>
              <a:t>(c) 2005-2012 W. J. Dally </a:t>
            </a:r>
          </a:p>
        </p:txBody>
      </p:sp>
    </p:spTree>
    <p:extLst>
      <p:ext uri="{BB962C8B-B14F-4D97-AF65-F5344CB8AC3E}">
        <p14:creationId xmlns:p14="http://schemas.microsoft.com/office/powerpoint/2010/main" val="1238316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Microcode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Microcode, realizing a FSM with a memory - a programmable FSM</a:t>
            </a:r>
          </a:p>
          <a:p>
            <a:r>
              <a:rPr lang="en-US" altLang="zh-TW">
                <a:ea typeface="ＭＳ Ｐゴシック" panose="020B0600070205080204" pitchFamily="34" charset="-128"/>
              </a:rPr>
              <a:t>Compress the size of the memory by encoding control and output instructions</a:t>
            </a:r>
          </a:p>
        </p:txBody>
      </p:sp>
      <p:graphicFrame>
        <p:nvGraphicFramePr>
          <p:cNvPr id="29700" name="Object 2"/>
          <p:cNvGraphicFramePr>
            <a:graphicFrameLocks noChangeAspect="1"/>
          </p:cNvGraphicFramePr>
          <p:nvPr/>
        </p:nvGraphicFramePr>
        <p:xfrm>
          <a:off x="2286000" y="2286001"/>
          <a:ext cx="7696200" cy="278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860440" imgH="2111760" progId="Visio.Drawing.6">
                  <p:embed/>
                </p:oleObj>
              </mc:Choice>
              <mc:Fallback>
                <p:oleObj name="Visio" r:id="rId3" imgW="5860440" imgH="2111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286001"/>
                        <a:ext cx="7696200" cy="278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3"/>
          <p:cNvGraphicFramePr>
            <a:graphicFrameLocks noChangeAspect="1"/>
          </p:cNvGraphicFramePr>
          <p:nvPr/>
        </p:nvGraphicFramePr>
        <p:xfrm>
          <a:off x="4495801" y="5486400"/>
          <a:ext cx="3008313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998800" imgH="1197360" progId="Visio.Drawing.6">
                  <p:embed/>
                </p:oleObj>
              </mc:Choice>
              <mc:Fallback>
                <p:oleObj name="Visio" r:id="rId5" imgW="2998800" imgH="1197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1" y="5486400"/>
                        <a:ext cx="3008313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1000" b="0">
                <a:latin typeface="Arial" panose="020B0604020202020204" pitchFamily="34" charset="0"/>
              </a:rPr>
              <a:t>(c) 2005-2012 W. J. Dally </a:t>
            </a:r>
          </a:p>
        </p:txBody>
      </p:sp>
    </p:spTree>
    <p:extLst>
      <p:ext uri="{BB962C8B-B14F-4D97-AF65-F5344CB8AC3E}">
        <p14:creationId xmlns:p14="http://schemas.microsoft.com/office/powerpoint/2010/main" val="1202331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System Design – a process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1800">
                <a:ea typeface="ＭＳ Ｐゴシック" panose="020B0600070205080204" pitchFamily="34" charset="-128"/>
              </a:rPr>
              <a:t>Specification</a:t>
            </a:r>
          </a:p>
          <a:p>
            <a:pPr lvl="1">
              <a:lnSpc>
                <a:spcPct val="80000"/>
              </a:lnSpc>
            </a:pPr>
            <a:r>
              <a:rPr lang="en-US" altLang="zh-TW" sz="1800">
                <a:ea typeface="ＭＳ Ｐゴシック" panose="020B0600070205080204" pitchFamily="34" charset="-128"/>
              </a:rPr>
              <a:t>Understand what you need to build</a:t>
            </a:r>
          </a:p>
          <a:p>
            <a:pPr>
              <a:lnSpc>
                <a:spcPct val="80000"/>
              </a:lnSpc>
            </a:pPr>
            <a:r>
              <a:rPr lang="en-US" altLang="zh-TW" sz="1800">
                <a:ea typeface="ＭＳ Ｐゴシック" panose="020B0600070205080204" pitchFamily="34" charset="-128"/>
              </a:rPr>
              <a:t>Divide and conquer </a:t>
            </a:r>
          </a:p>
          <a:p>
            <a:pPr lvl="1">
              <a:lnSpc>
                <a:spcPct val="80000"/>
              </a:lnSpc>
            </a:pPr>
            <a:r>
              <a:rPr lang="en-US" altLang="zh-TW" sz="1800">
                <a:ea typeface="ＭＳ Ｐゴシック" panose="020B0600070205080204" pitchFamily="34" charset="-128"/>
              </a:rPr>
              <a:t>Break it down into manageable pieces</a:t>
            </a:r>
          </a:p>
          <a:p>
            <a:pPr>
              <a:lnSpc>
                <a:spcPct val="80000"/>
              </a:lnSpc>
            </a:pPr>
            <a:r>
              <a:rPr lang="en-US" altLang="zh-TW" sz="1800">
                <a:ea typeface="ＭＳ Ｐゴシック" panose="020B0600070205080204" pitchFamily="34" charset="-128"/>
              </a:rPr>
              <a:t>Define interfaces</a:t>
            </a:r>
          </a:p>
          <a:p>
            <a:pPr lvl="1">
              <a:lnSpc>
                <a:spcPct val="80000"/>
              </a:lnSpc>
            </a:pPr>
            <a:r>
              <a:rPr lang="en-US" altLang="zh-TW" sz="1800">
                <a:ea typeface="ＭＳ Ｐゴシック" panose="020B0600070205080204" pitchFamily="34" charset="-128"/>
              </a:rPr>
              <a:t>Clearly specify every signal between pieces</a:t>
            </a:r>
          </a:p>
          <a:p>
            <a:pPr lvl="1">
              <a:lnSpc>
                <a:spcPct val="80000"/>
              </a:lnSpc>
            </a:pPr>
            <a:r>
              <a:rPr lang="en-US" altLang="zh-TW" sz="1800">
                <a:ea typeface="ＭＳ Ｐゴシック" panose="020B0600070205080204" pitchFamily="34" charset="-128"/>
              </a:rPr>
              <a:t>Hide implementation</a:t>
            </a:r>
          </a:p>
          <a:p>
            <a:pPr lvl="1">
              <a:lnSpc>
                <a:spcPct val="80000"/>
              </a:lnSpc>
            </a:pPr>
            <a:r>
              <a:rPr lang="en-US" altLang="zh-TW" sz="1800">
                <a:ea typeface="ＭＳ Ｐゴシック" panose="020B0600070205080204" pitchFamily="34" charset="-128"/>
              </a:rPr>
              <a:t>Choose representations</a:t>
            </a:r>
          </a:p>
          <a:p>
            <a:pPr>
              <a:lnSpc>
                <a:spcPct val="80000"/>
              </a:lnSpc>
            </a:pPr>
            <a:r>
              <a:rPr lang="en-US" altLang="zh-TW" sz="1800">
                <a:ea typeface="ＭＳ Ｐゴシック" panose="020B0600070205080204" pitchFamily="34" charset="-128"/>
              </a:rPr>
              <a:t>Timing and sequencing</a:t>
            </a:r>
          </a:p>
          <a:p>
            <a:pPr lvl="1">
              <a:lnSpc>
                <a:spcPct val="80000"/>
              </a:lnSpc>
            </a:pPr>
            <a:r>
              <a:rPr lang="en-US" altLang="zh-TW" sz="1800">
                <a:ea typeface="ＭＳ Ｐゴシック" panose="020B0600070205080204" pitchFamily="34" charset="-128"/>
              </a:rPr>
              <a:t>Overall timing – use a table</a:t>
            </a:r>
          </a:p>
          <a:p>
            <a:pPr lvl="1">
              <a:lnSpc>
                <a:spcPct val="80000"/>
              </a:lnSpc>
            </a:pPr>
            <a:r>
              <a:rPr lang="en-US" altLang="zh-TW" sz="1800">
                <a:ea typeface="ＭＳ Ｐゴシック" panose="020B0600070205080204" pitchFamily="34" charset="-128"/>
              </a:rPr>
              <a:t>Timing of each interface – use a simple convention (e.g., valid – ready)</a:t>
            </a:r>
          </a:p>
          <a:p>
            <a:pPr>
              <a:lnSpc>
                <a:spcPct val="80000"/>
              </a:lnSpc>
            </a:pPr>
            <a:r>
              <a:rPr lang="en-US" altLang="zh-TW" sz="1800">
                <a:ea typeface="ＭＳ Ｐゴシック" panose="020B0600070205080204" pitchFamily="34" charset="-128"/>
              </a:rPr>
              <a:t>Add parallelism as needed (pipeline or duplicate units)</a:t>
            </a:r>
          </a:p>
          <a:p>
            <a:pPr>
              <a:lnSpc>
                <a:spcPct val="80000"/>
              </a:lnSpc>
            </a:pPr>
            <a:r>
              <a:rPr lang="en-US" altLang="zh-TW" sz="1800">
                <a:ea typeface="ＭＳ Ｐゴシック" panose="020B0600070205080204" pitchFamily="34" charset="-128"/>
              </a:rPr>
              <a:t>Timing and sequencing (of parallel structures)</a:t>
            </a:r>
          </a:p>
          <a:p>
            <a:pPr>
              <a:lnSpc>
                <a:spcPct val="80000"/>
              </a:lnSpc>
            </a:pPr>
            <a:r>
              <a:rPr lang="en-US" altLang="zh-TW" sz="1800">
                <a:ea typeface="ＭＳ Ｐゴシック" panose="020B0600070205080204" pitchFamily="34" charset="-128"/>
              </a:rPr>
              <a:t>Design each module</a:t>
            </a:r>
          </a:p>
          <a:p>
            <a:pPr>
              <a:lnSpc>
                <a:spcPct val="80000"/>
              </a:lnSpc>
            </a:pPr>
            <a:r>
              <a:rPr lang="en-US" altLang="zh-TW" sz="1800">
                <a:ea typeface="ＭＳ Ｐゴシック" panose="020B0600070205080204" pitchFamily="34" charset="-128"/>
              </a:rPr>
              <a:t>Code</a:t>
            </a:r>
          </a:p>
          <a:p>
            <a:pPr>
              <a:lnSpc>
                <a:spcPct val="80000"/>
              </a:lnSpc>
            </a:pPr>
            <a:r>
              <a:rPr lang="en-US" altLang="zh-TW" sz="1800">
                <a:ea typeface="ＭＳ Ｐゴシック" panose="020B0600070205080204" pitchFamily="34" charset="-128"/>
              </a:rPr>
              <a:t>Verify</a:t>
            </a:r>
          </a:p>
          <a:p>
            <a:pPr>
              <a:lnSpc>
                <a:spcPct val="80000"/>
              </a:lnSpc>
            </a:pPr>
            <a:endParaRPr lang="en-US" altLang="zh-TW" sz="180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>
                <a:ea typeface="ＭＳ Ｐゴシック" panose="020B0600070205080204" pitchFamily="34" charset="-128"/>
              </a:rPr>
              <a:t>Iterate back to the top at any step as needed.	</a:t>
            </a:r>
          </a:p>
        </p:txBody>
      </p:sp>
    </p:spTree>
    <p:extLst>
      <p:ext uri="{BB962C8B-B14F-4D97-AF65-F5344CB8AC3E}">
        <p14:creationId xmlns:p14="http://schemas.microsoft.com/office/powerpoint/2010/main" val="1389153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1000" b="0">
                <a:latin typeface="Arial" panose="020B0604020202020204" pitchFamily="34" charset="0"/>
              </a:rPr>
              <a:t>(c) 2005-2012 W. J. Dally </a:t>
            </a:r>
            <a:endParaRPr lang="en-US" altLang="zh-TW" sz="1400" b="0">
              <a:latin typeface="Times New Roman" panose="02020603050405020304" pitchFamily="18" charset="0"/>
            </a:endParaRP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DES Example</a:t>
            </a:r>
          </a:p>
        </p:txBody>
      </p:sp>
      <p:pic>
        <p:nvPicPr>
          <p:cNvPr id="317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22351"/>
            <a:ext cx="9144000" cy="433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662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1000" b="0">
                <a:latin typeface="Arial" panose="020B0604020202020204" pitchFamily="34" charset="0"/>
              </a:rPr>
              <a:t>(c) 2005-2012 W. J. Dally </a:t>
            </a:r>
            <a:endParaRPr lang="en-US" altLang="zh-TW" sz="1400" b="0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Restoring logic gives </a:t>
            </a:r>
            <a:r>
              <a:rPr lang="en-US" altLang="zh-TW" i="1">
                <a:ea typeface="ＭＳ Ｐゴシック" panose="020B0600070205080204" pitchFamily="34" charset="-128"/>
              </a:rPr>
              <a:t>noise margins</a:t>
            </a:r>
            <a:endParaRPr lang="en-US" altLang="zh-TW">
              <a:ea typeface="ＭＳ Ｐゴシック" panose="020B0600070205080204" pitchFamily="34" charset="-128"/>
            </a:endParaRPr>
          </a:p>
        </p:txBody>
      </p:sp>
      <p:graphicFrame>
        <p:nvGraphicFramePr>
          <p:cNvPr id="14340" name="Object 2"/>
          <p:cNvGraphicFramePr>
            <a:graphicFrameLocks noChangeAspect="1"/>
          </p:cNvGraphicFramePr>
          <p:nvPr/>
        </p:nvGraphicFramePr>
        <p:xfrm>
          <a:off x="1676400" y="2514600"/>
          <a:ext cx="8458200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617000" imgH="1444320" progId="Visio.Drawing.6">
                  <p:embed/>
                </p:oleObj>
              </mc:Choice>
              <mc:Fallback>
                <p:oleObj name="Visio" r:id="rId3" imgW="4617000" imgH="1444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514600"/>
                        <a:ext cx="8458200" cy="265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3921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1000" b="0">
                <a:latin typeface="Arial" panose="020B0604020202020204" pitchFamily="34" charset="0"/>
              </a:rPr>
              <a:t>(c) 2005-2012 W. J. Dally </a:t>
            </a:r>
            <a:endParaRPr lang="en-US" altLang="zh-TW" sz="1400" b="0">
              <a:latin typeface="Times New Roman" panose="02020603050405020304" pitchFamily="18" charset="0"/>
            </a:endParaRP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Pipelining</a:t>
            </a:r>
          </a:p>
        </p:txBody>
      </p:sp>
      <p:graphicFrame>
        <p:nvGraphicFramePr>
          <p:cNvPr id="32772" name="Object 2"/>
          <p:cNvGraphicFramePr>
            <a:graphicFrameLocks noChangeAspect="1"/>
          </p:cNvGraphicFramePr>
          <p:nvPr/>
        </p:nvGraphicFramePr>
        <p:xfrm>
          <a:off x="2895600" y="2743200"/>
          <a:ext cx="6015038" cy="317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998800" imgH="1572480" progId="Visio.Drawing.6">
                  <p:embed/>
                </p:oleObj>
              </mc:Choice>
              <mc:Fallback>
                <p:oleObj name="Visio" r:id="rId3" imgW="2998800" imgH="1572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743200"/>
                        <a:ext cx="6015038" cy="317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Rectangle 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Modules are composed in </a:t>
            </a:r>
            <a:r>
              <a:rPr lang="en-US" altLang="zh-TW" i="1">
                <a:ea typeface="ＭＳ Ｐゴシック" panose="020B0600070205080204" pitchFamily="34" charset="-128"/>
              </a:rPr>
              <a:t>pipelines</a:t>
            </a:r>
            <a:r>
              <a:rPr lang="en-US" altLang="zh-TW">
                <a:ea typeface="ＭＳ Ｐゴシック" panose="020B0600070205080204" pitchFamily="34" charset="-128"/>
              </a:rPr>
              <a:t> and </a:t>
            </a:r>
            <a:r>
              <a:rPr lang="en-US" altLang="zh-TW" i="1">
                <a:ea typeface="ＭＳ Ｐゴシック" panose="020B0600070205080204" pitchFamily="34" charset="-128"/>
              </a:rPr>
              <a:t>parallel </a:t>
            </a:r>
            <a:r>
              <a:rPr lang="en-US" altLang="zh-TW">
                <a:ea typeface="ＭＳ Ｐゴシック" panose="020B0600070205080204" pitchFamily="34" charset="-128"/>
              </a:rPr>
              <a:t>configurations</a:t>
            </a:r>
          </a:p>
          <a:p>
            <a:r>
              <a:rPr lang="en-US" altLang="zh-TW" i="1">
                <a:ea typeface="ＭＳ Ｐゴシック" panose="020B0600070205080204" pitchFamily="34" charset="-128"/>
              </a:rPr>
              <a:t>Throughput</a:t>
            </a:r>
            <a:r>
              <a:rPr lang="en-US" altLang="zh-TW">
                <a:ea typeface="ＭＳ Ｐゴシック" panose="020B0600070205080204" pitchFamily="34" charset="-128"/>
              </a:rPr>
              <a:t> and </a:t>
            </a:r>
            <a:r>
              <a:rPr lang="en-US" altLang="zh-TW" i="1">
                <a:ea typeface="ＭＳ Ｐゴシック" panose="020B0600070205080204" pitchFamily="34" charset="-128"/>
              </a:rPr>
              <a:t>latency</a:t>
            </a:r>
          </a:p>
        </p:txBody>
      </p:sp>
    </p:spTree>
    <p:extLst>
      <p:ext uri="{BB962C8B-B14F-4D97-AF65-F5344CB8AC3E}">
        <p14:creationId xmlns:p14="http://schemas.microsoft.com/office/powerpoint/2010/main" val="996082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How does a typical pipeline handshake work?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What signals are used between stages?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What values must these signals have for data to move from one stage to the next?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0237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Flow Control</a:t>
            </a: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1000" b="0">
                <a:latin typeface="Arial" panose="020B0604020202020204" pitchFamily="34" charset="0"/>
              </a:rPr>
              <a:t>(c) 2005-2012 W. J. Dally </a:t>
            </a:r>
          </a:p>
        </p:txBody>
      </p:sp>
      <p:pic>
        <p:nvPicPr>
          <p:cNvPr id="34820" name="Picture 5" descr="Screen shot 2011-11-27 at 9.43.2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4" y="942975"/>
            <a:ext cx="3228975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6" descr="Screen shot 2011-11-27 at 9.44.0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789" y="2660650"/>
            <a:ext cx="6624637" cy="354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621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1000" b="0">
                <a:latin typeface="Arial" panose="020B0604020202020204" pitchFamily="34" charset="0"/>
              </a:rPr>
              <a:t>(c) 2005-2012 W. J. Dally </a:t>
            </a:r>
            <a:endParaRPr lang="en-US" altLang="zh-TW" sz="1400" b="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Pipelines</a:t>
            </a:r>
          </a:p>
        </p:txBody>
      </p:sp>
      <p:graphicFrame>
        <p:nvGraphicFramePr>
          <p:cNvPr id="3584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425400"/>
              </p:ext>
            </p:extLst>
          </p:nvPr>
        </p:nvGraphicFramePr>
        <p:xfrm>
          <a:off x="2495600" y="2347281"/>
          <a:ext cx="7623175" cy="419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803400" imgH="2093400" progId="Visio.Drawing.6">
                  <p:embed/>
                </p:oleObj>
              </mc:Choice>
              <mc:Fallback>
                <p:oleObj name="Visio" r:id="rId3" imgW="3803400" imgH="2093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2347281"/>
                        <a:ext cx="7623175" cy="419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Rectangle 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Pipelines can stall and idle</a:t>
            </a:r>
          </a:p>
          <a:p>
            <a:r>
              <a:rPr lang="en-US" altLang="zh-TW">
                <a:ea typeface="ＭＳ Ｐゴシック" panose="020B0600070205080204" pitchFamily="34" charset="-128"/>
              </a:rPr>
              <a:t>When do these happen?  How can you prevent them</a:t>
            </a:r>
          </a:p>
        </p:txBody>
      </p:sp>
    </p:spTree>
    <p:extLst>
      <p:ext uri="{BB962C8B-B14F-4D97-AF65-F5344CB8AC3E}">
        <p14:creationId xmlns:p14="http://schemas.microsoft.com/office/powerpoint/2010/main" val="3042209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Synchronization Failure</a:t>
            </a:r>
          </a:p>
        </p:txBody>
      </p:sp>
      <p:sp>
        <p:nvSpPr>
          <p:cNvPr id="3686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>
            <a:normAutofit fontScale="70000" lnSpcReduction="20000"/>
          </a:bodyPr>
          <a:lstStyle>
            <a:lvl1pPr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TW"/>
              <a:t>(c) 2005-2012 W. J. Dally </a:t>
            </a:r>
          </a:p>
        </p:txBody>
      </p:sp>
      <p:pic>
        <p:nvPicPr>
          <p:cNvPr id="36868" name="Picture 4" descr="ee108a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215385"/>
            <a:ext cx="8334375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9989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1000" b="0">
                <a:latin typeface="Arial" panose="020B0604020202020204" pitchFamily="34" charset="0"/>
              </a:rPr>
              <a:t>(c) 2005-2012 W. J. Dally </a:t>
            </a:r>
            <a:endParaRPr lang="en-US" altLang="zh-TW" sz="1400" b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Failure Probability and Error Rate</a:t>
            </a:r>
          </a:p>
        </p:txBody>
      </p:sp>
      <p:graphicFrame>
        <p:nvGraphicFramePr>
          <p:cNvPr id="37892" name="Object 2"/>
          <p:cNvGraphicFramePr>
            <a:graphicFrameLocks noChangeAspect="1"/>
          </p:cNvGraphicFramePr>
          <p:nvPr/>
        </p:nvGraphicFramePr>
        <p:xfrm>
          <a:off x="6604001" y="1931988"/>
          <a:ext cx="314007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54120" imgH="621360" progId="Equation.3">
                  <p:embed/>
                </p:oleObj>
              </mc:Choice>
              <mc:Fallback>
                <p:oleObj name="Equation" r:id="rId3" imgW="1554120" imgH="621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1" y="1931988"/>
                        <a:ext cx="3140075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797767" y="1628800"/>
            <a:ext cx="4295775" cy="5351462"/>
          </a:xfrm>
        </p:spPr>
        <p:txBody>
          <a:bodyPr/>
          <a:lstStyle/>
          <a:p>
            <a:r>
              <a:rPr lang="en-US" altLang="zh-TW" sz="1800" dirty="0">
                <a:ea typeface="ＭＳ Ｐゴシック" panose="020B0600070205080204" pitchFamily="34" charset="-128"/>
              </a:rPr>
              <a:t>Each event can potentially fail.</a:t>
            </a:r>
          </a:p>
          <a:p>
            <a:r>
              <a:rPr lang="en-US" altLang="zh-TW" sz="1800" dirty="0">
                <a:ea typeface="ＭＳ Ｐゴシック" panose="020B0600070205080204" pitchFamily="34" charset="-128"/>
              </a:rPr>
              <a:t>Failure rate = event rate x failure probability</a:t>
            </a:r>
          </a:p>
        </p:txBody>
      </p:sp>
      <p:graphicFrame>
        <p:nvGraphicFramePr>
          <p:cNvPr id="37894" name="Object 3"/>
          <p:cNvGraphicFramePr>
            <a:graphicFrameLocks noChangeAspect="1"/>
          </p:cNvGraphicFramePr>
          <p:nvPr/>
        </p:nvGraphicFramePr>
        <p:xfrm>
          <a:off x="5791200" y="3657601"/>
          <a:ext cx="3875088" cy="257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568960" imgH="1700280" progId="Visio.Drawing.5">
                  <p:embed/>
                </p:oleObj>
              </mc:Choice>
              <mc:Fallback>
                <p:oleObj name="VISIO" r:id="rId5" imgW="2568960" imgH="170028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657601"/>
                        <a:ext cx="3875088" cy="257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4"/>
          <p:cNvGraphicFramePr>
            <a:graphicFrameLocks noChangeAspect="1"/>
          </p:cNvGraphicFramePr>
          <p:nvPr/>
        </p:nvGraphicFramePr>
        <p:xfrm>
          <a:off x="1828800" y="3746501"/>
          <a:ext cx="3962400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633040" imgH="1206720" progId="Visio.Drawing.6">
                  <p:embed/>
                </p:oleObj>
              </mc:Choice>
              <mc:Fallback>
                <p:oleObj name="Visio" r:id="rId7" imgW="2633040" imgH="1206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746501"/>
                        <a:ext cx="3962400" cy="180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8118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1000" b="0">
                <a:latin typeface="Arial" panose="020B0604020202020204" pitchFamily="34" charset="0"/>
              </a:rPr>
              <a:t>(c) 2005-2012 W. J. Dally </a:t>
            </a:r>
            <a:endParaRPr lang="en-US" altLang="zh-TW" sz="1400" b="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What is wrong with this picture?</a:t>
            </a:r>
          </a:p>
        </p:txBody>
      </p:sp>
      <p:graphicFrame>
        <p:nvGraphicFramePr>
          <p:cNvPr id="38916" name="Object 2"/>
          <p:cNvGraphicFramePr>
            <a:graphicFrameLocks noChangeAspect="1"/>
          </p:cNvGraphicFramePr>
          <p:nvPr/>
        </p:nvGraphicFramePr>
        <p:xfrm>
          <a:off x="3505200" y="2971801"/>
          <a:ext cx="5557838" cy="190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770200" imgH="941400" progId="Visio.Drawing.6">
                  <p:embed/>
                </p:oleObj>
              </mc:Choice>
              <mc:Fallback>
                <p:oleObj name="Visio" r:id="rId3" imgW="2770200" imgH="941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971801"/>
                        <a:ext cx="5557838" cy="190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201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1000" b="0">
                <a:latin typeface="Arial" panose="020B0604020202020204" pitchFamily="34" charset="0"/>
              </a:rPr>
              <a:t>(c) 2005-2012 W. J. Dally </a:t>
            </a:r>
            <a:endParaRPr lang="en-US" altLang="zh-TW" sz="1400" b="0">
              <a:latin typeface="Times New Roman" panose="02020603050405020304" pitchFamily="18" charset="0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676400" y="1095376"/>
            <a:ext cx="8839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spcBef>
                <a:spcPct val="50000"/>
              </a:spcBef>
              <a:tabLst>
                <a:tab pos="455613" algn="l"/>
                <a:tab pos="917575" algn="l"/>
                <a:tab pos="1373188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tabLst>
                <a:tab pos="455613" algn="l"/>
                <a:tab pos="917575" algn="l"/>
                <a:tab pos="1373188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tabLst>
                <a:tab pos="455613" algn="l"/>
                <a:tab pos="917575" algn="l"/>
                <a:tab pos="1373188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tabLst>
                <a:tab pos="455613" algn="l"/>
                <a:tab pos="917575" algn="l"/>
                <a:tab pos="1373188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tabLst>
                <a:tab pos="455613" algn="l"/>
                <a:tab pos="917575" algn="l"/>
                <a:tab pos="1373188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55613" algn="l"/>
                <a:tab pos="917575" algn="l"/>
                <a:tab pos="1373188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55613" algn="l"/>
                <a:tab pos="917575" algn="l"/>
                <a:tab pos="1373188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55613" algn="l"/>
                <a:tab pos="917575" algn="l"/>
                <a:tab pos="1373188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455613" algn="l"/>
                <a:tab pos="917575" algn="l"/>
                <a:tab pos="1373188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zh-TW" b="0">
                <a:latin typeface="Arial" panose="020B0604020202020204" pitchFamily="34" charset="0"/>
              </a:rPr>
              <a:t>Continuous state feedback</a:t>
            </a:r>
          </a:p>
          <a:p>
            <a:pPr algn="l" eaLnBrk="1" hangingPunct="1"/>
            <a:r>
              <a:rPr lang="en-US" altLang="zh-TW" b="0">
                <a:latin typeface="Arial" panose="020B0604020202020204" pitchFamily="34" charset="0"/>
              </a:rPr>
              <a:t>Affected by races and hazards</a:t>
            </a:r>
          </a:p>
          <a:p>
            <a:pPr algn="l" eaLnBrk="1" hangingPunct="1"/>
            <a:r>
              <a:rPr lang="en-US" altLang="zh-TW" b="0">
                <a:latin typeface="Arial" panose="020B0604020202020204" pitchFamily="34" charset="0"/>
              </a:rPr>
              <a:t>Synthesize/Analyze with flow tables</a:t>
            </a:r>
          </a:p>
        </p:txBody>
      </p:sp>
      <p:graphicFrame>
        <p:nvGraphicFramePr>
          <p:cNvPr id="39940" name="Object 2"/>
          <p:cNvGraphicFramePr>
            <a:graphicFrameLocks noChangeAspect="1"/>
          </p:cNvGraphicFramePr>
          <p:nvPr/>
        </p:nvGraphicFramePr>
        <p:xfrm>
          <a:off x="4057651" y="2500314"/>
          <a:ext cx="3806825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627200" imgH="731160" progId="Visio.Drawing.6">
                  <p:embed/>
                </p:oleObj>
              </mc:Choice>
              <mc:Fallback>
                <p:oleObj name="Visio" r:id="rId3" imgW="1627200" imgH="7311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1" y="2500314"/>
                        <a:ext cx="3806825" cy="172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3"/>
          <p:cNvGraphicFramePr>
            <a:graphicFrameLocks noChangeAspect="1"/>
          </p:cNvGraphicFramePr>
          <p:nvPr/>
        </p:nvGraphicFramePr>
        <p:xfrm>
          <a:off x="2359025" y="4554538"/>
          <a:ext cx="7321550" cy="156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916360" imgH="612360" progId="Visio.Drawing.6">
                  <p:embed/>
                </p:oleObj>
              </mc:Choice>
              <mc:Fallback>
                <p:oleObj name="Visio" r:id="rId5" imgW="2916360" imgH="612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5" y="4554538"/>
                        <a:ext cx="7321550" cy="156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Asynchronous logic design</a:t>
            </a:r>
          </a:p>
        </p:txBody>
      </p:sp>
    </p:spTree>
    <p:extLst>
      <p:ext uri="{BB962C8B-B14F-4D97-AF65-F5344CB8AC3E}">
        <p14:creationId xmlns:p14="http://schemas.microsoft.com/office/powerpoint/2010/main" val="2417374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1000" b="0">
                <a:latin typeface="Arial" panose="020B0604020202020204" pitchFamily="34" charset="0"/>
              </a:rPr>
              <a:t>(c) 2005-2012 W. J. Dally </a:t>
            </a:r>
            <a:endParaRPr lang="en-US" altLang="zh-TW" sz="1400" b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Congratulations!  You are now a logic designer.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800">
                <a:ea typeface="ＭＳ Ｐゴシック" panose="020B0600070205080204" pitchFamily="34" charset="-128"/>
              </a:rPr>
              <a:t>To become a better one: </a:t>
            </a:r>
          </a:p>
          <a:p>
            <a:pPr lvl="1"/>
            <a:r>
              <a:rPr lang="en-US" altLang="zh-TW" sz="1800">
                <a:ea typeface="ＭＳ Ｐゴシック" panose="020B0600070205080204" pitchFamily="34" charset="-128"/>
              </a:rPr>
              <a:t>Practice, practice, practice…</a:t>
            </a:r>
          </a:p>
          <a:p>
            <a:pPr lvl="1"/>
            <a:r>
              <a:rPr lang="en-US" altLang="zh-TW" sz="1800">
                <a:ea typeface="ＭＳ Ｐゴシック" panose="020B0600070205080204" pitchFamily="34" charset="-128"/>
              </a:rPr>
              <a:t>Study other designs</a:t>
            </a:r>
          </a:p>
          <a:p>
            <a:pPr lvl="1"/>
            <a:r>
              <a:rPr lang="en-US" altLang="zh-TW" sz="1800">
                <a:ea typeface="ＭＳ Ｐゴシック" panose="020B0600070205080204" pitchFamily="34" charset="-128"/>
              </a:rPr>
              <a:t>Become a student of the art of digital design</a:t>
            </a:r>
          </a:p>
          <a:p>
            <a:pPr lvl="2"/>
            <a:r>
              <a:rPr lang="en-US" altLang="zh-TW" sz="1600">
                <a:ea typeface="ＭＳ Ｐゴシック" panose="020B0600070205080204" pitchFamily="34" charset="-128"/>
              </a:rPr>
              <a:t>Stay on top of the latest technology</a:t>
            </a:r>
          </a:p>
          <a:p>
            <a:pPr lvl="3"/>
            <a:r>
              <a:rPr lang="en-US" altLang="zh-TW" sz="1200">
                <a:ea typeface="ＭＳ Ｐゴシック" panose="020B0600070205080204" pitchFamily="34" charset="-128"/>
              </a:rPr>
              <a:t>New parts, processes, tools, techniques</a:t>
            </a:r>
          </a:p>
          <a:p>
            <a:pPr lvl="2"/>
            <a:r>
              <a:rPr lang="en-US" altLang="zh-TW" sz="1600">
                <a:ea typeface="ＭＳ Ｐゴシック" panose="020B0600070205080204" pitchFamily="34" charset="-128"/>
              </a:rPr>
              <a:t>Read the </a:t>
            </a:r>
            <a:r>
              <a:rPr lang="en-US" altLang="zh-TW" sz="1600" i="1">
                <a:ea typeface="ＭＳ Ｐゴシック" panose="020B0600070205080204" pitchFamily="34" charset="-128"/>
              </a:rPr>
              <a:t>trade press</a:t>
            </a:r>
            <a:endParaRPr lang="en-US" altLang="zh-TW" sz="1600">
              <a:ea typeface="ＭＳ Ｐゴシック" panose="020B0600070205080204" pitchFamily="34" charset="-128"/>
            </a:endParaRPr>
          </a:p>
          <a:p>
            <a:pPr lvl="2"/>
            <a:r>
              <a:rPr lang="en-US" altLang="zh-TW" sz="1600">
                <a:ea typeface="ＭＳ Ｐゴシック" panose="020B0600070205080204" pitchFamily="34" charset="-128"/>
              </a:rPr>
              <a:t>Take more courses</a:t>
            </a:r>
          </a:p>
          <a:p>
            <a:pPr lvl="2"/>
            <a:r>
              <a:rPr lang="en-US" altLang="zh-TW" sz="1600">
                <a:ea typeface="ＭＳ Ｐゴシック" panose="020B0600070205080204" pitchFamily="34" charset="-128"/>
              </a:rPr>
              <a:t>Go to conferences</a:t>
            </a:r>
          </a:p>
          <a:p>
            <a:pPr lvl="2"/>
            <a:r>
              <a:rPr lang="en-US" altLang="zh-TW" sz="1600">
                <a:ea typeface="ＭＳ Ｐゴシック" panose="020B0600070205080204" pitchFamily="34" charset="-128"/>
              </a:rPr>
              <a:t>Build a </a:t>
            </a:r>
            <a:r>
              <a:rPr lang="en-US" altLang="en-US" sz="1600">
                <a:ea typeface="ＭＳ Ｐゴシック" panose="020B0600070205080204" pitchFamily="34" charset="-128"/>
              </a:rPr>
              <a:t>“</a:t>
            </a:r>
            <a:r>
              <a:rPr lang="en-US" altLang="zh-TW" sz="1600">
                <a:ea typeface="ＭＳ Ｐゴシック" panose="020B0600070205080204" pitchFamily="34" charset="-128"/>
              </a:rPr>
              <a:t>network</a:t>
            </a:r>
            <a:r>
              <a:rPr lang="en-US" altLang="en-US" sz="1600">
                <a:ea typeface="ＭＳ Ｐゴシック" panose="020B0600070205080204" pitchFamily="34" charset="-128"/>
              </a:rPr>
              <a:t>”</a:t>
            </a:r>
            <a:r>
              <a:rPr lang="en-US" altLang="zh-TW" sz="1600">
                <a:ea typeface="ＭＳ Ｐゴシック" panose="020B0600070205080204" pitchFamily="34" charset="-128"/>
              </a:rPr>
              <a:t> (of people)</a:t>
            </a:r>
          </a:p>
          <a:p>
            <a:pPr lvl="1"/>
            <a:r>
              <a:rPr lang="en-US" altLang="zh-TW" sz="1800">
                <a:ea typeface="ＭＳ Ｐゴシック" panose="020B0600070205080204" pitchFamily="34" charset="-128"/>
              </a:rPr>
              <a:t>Continue learning</a:t>
            </a:r>
          </a:p>
          <a:p>
            <a:pPr lvl="2"/>
            <a:r>
              <a:rPr lang="en-US" altLang="zh-TW" sz="1600">
                <a:ea typeface="ＭＳ Ｐゴシック" panose="020B0600070205080204" pitchFamily="34" charset="-128"/>
              </a:rPr>
              <a:t>What you have now is a </a:t>
            </a:r>
            <a:r>
              <a:rPr lang="ja-JP" altLang="en-US" sz="1600">
                <a:ea typeface="ＭＳ Ｐゴシック" panose="020B0600070205080204" pitchFamily="34" charset="-128"/>
              </a:rPr>
              <a:t>“</a:t>
            </a:r>
            <a:r>
              <a:rPr lang="en-US" altLang="ja-JP" sz="1600">
                <a:ea typeface="ＭＳ Ｐゴシック" panose="020B0600070205080204" pitchFamily="34" charset="-128"/>
              </a:rPr>
              <a:t>license to learn</a:t>
            </a:r>
            <a:r>
              <a:rPr lang="ja-JP" altLang="en-US" sz="1600">
                <a:ea typeface="ＭＳ Ｐゴシック" panose="020B0600070205080204" pitchFamily="34" charset="-128"/>
              </a:rPr>
              <a:t>”</a:t>
            </a:r>
            <a:endParaRPr lang="en-US" altLang="ja-JP" sz="1600">
              <a:ea typeface="ＭＳ Ｐゴシック" panose="020B0600070205080204" pitchFamily="34" charset="-128"/>
            </a:endParaRPr>
          </a:p>
          <a:p>
            <a:r>
              <a:rPr lang="en-US" altLang="zh-TW" sz="1800">
                <a:ea typeface="ＭＳ Ｐゴシック" panose="020B0600070205080204" pitchFamily="34" charset="-128"/>
              </a:rPr>
              <a:t>It</a:t>
            </a:r>
            <a:r>
              <a:rPr lang="ja-JP" altLang="en-US" sz="1800">
                <a:ea typeface="ＭＳ Ｐゴシック" panose="020B0600070205080204" pitchFamily="34" charset="-128"/>
              </a:rPr>
              <a:t>’</a:t>
            </a:r>
            <a:r>
              <a:rPr lang="en-US" altLang="ja-JP" sz="1800">
                <a:ea typeface="ＭＳ Ｐゴシック" panose="020B0600070205080204" pitchFamily="34" charset="-128"/>
              </a:rPr>
              <a:t>s a fun field</a:t>
            </a:r>
          </a:p>
          <a:p>
            <a:pPr lvl="1"/>
            <a:r>
              <a:rPr lang="en-US" altLang="zh-TW" sz="1800">
                <a:ea typeface="ＭＳ Ｐゴシック" panose="020B0600070205080204" pitchFamily="34" charset="-128"/>
              </a:rPr>
              <a:t>Design lots of neat things – chips, boards, systems</a:t>
            </a:r>
          </a:p>
          <a:p>
            <a:pPr lvl="1"/>
            <a:r>
              <a:rPr lang="en-US" altLang="zh-TW" sz="1800">
                <a:ea typeface="ＭＳ Ｐゴシック" panose="020B0600070205080204" pitchFamily="34" charset="-128"/>
              </a:rPr>
              <a:t>Play with fun tools, processes, chips, lab equipment</a:t>
            </a:r>
          </a:p>
          <a:p>
            <a:pPr lvl="1"/>
            <a:r>
              <a:rPr lang="en-US" altLang="zh-TW" sz="1800">
                <a:ea typeface="ＭＳ Ｐゴシック" panose="020B0600070205080204" pitchFamily="34" charset="-128"/>
              </a:rPr>
              <a:t>Meet fun people (mostly)</a:t>
            </a:r>
          </a:p>
          <a:p>
            <a:pPr lvl="1"/>
            <a:r>
              <a:rPr lang="en-US" altLang="zh-TW" sz="1800">
                <a:ea typeface="ＭＳ Ｐゴシック" panose="020B0600070205080204" pitchFamily="34" charset="-128"/>
              </a:rPr>
              <a:t>Make $$</a:t>
            </a:r>
          </a:p>
        </p:txBody>
      </p:sp>
    </p:spTree>
    <p:extLst>
      <p:ext uri="{BB962C8B-B14F-4D97-AF65-F5344CB8AC3E}">
        <p14:creationId xmlns:p14="http://schemas.microsoft.com/office/powerpoint/2010/main" val="172659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1000" b="0">
                <a:latin typeface="Arial" panose="020B0604020202020204" pitchFamily="34" charset="0"/>
              </a:rPr>
              <a:t>(c) 2005-2012 W. J. Dally </a:t>
            </a:r>
            <a:endParaRPr lang="en-US" altLang="zh-TW" sz="1400" b="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Represent values with bits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Truth values, e.g., door is open</a:t>
            </a:r>
          </a:p>
          <a:p>
            <a:pPr lvl="1"/>
            <a:r>
              <a:rPr lang="en-US" altLang="zh-TW">
                <a:ea typeface="ＭＳ Ｐゴシック" panose="020B0600070205080204" pitchFamily="34" charset="-128"/>
              </a:rPr>
              <a:t>Single bit</a:t>
            </a:r>
          </a:p>
          <a:p>
            <a:r>
              <a:rPr lang="en-US" altLang="zh-TW">
                <a:ea typeface="ＭＳ Ｐゴシック" panose="020B0600070205080204" pitchFamily="34" charset="-128"/>
              </a:rPr>
              <a:t>Numbers, temperature (range, precision)</a:t>
            </a:r>
          </a:p>
          <a:p>
            <a:pPr lvl="1"/>
            <a:r>
              <a:rPr lang="en-US" altLang="zh-TW">
                <a:ea typeface="ＭＳ Ｐゴシック" panose="020B0600070205080204" pitchFamily="34" charset="-128"/>
              </a:rPr>
              <a:t>Integers, fixed-point, floating-point</a:t>
            </a:r>
          </a:p>
          <a:p>
            <a:r>
              <a:rPr lang="en-US" altLang="zh-TW">
                <a:ea typeface="ＭＳ Ｐゴシック" panose="020B0600070205080204" pitchFamily="34" charset="-128"/>
              </a:rPr>
              <a:t>Sets, e.g., colors</a:t>
            </a:r>
          </a:p>
          <a:p>
            <a:pPr lvl="1"/>
            <a:r>
              <a:rPr lang="en-US" altLang="zh-TW">
                <a:ea typeface="ＭＳ Ｐゴシック" panose="020B0600070205080204" pitchFamily="34" charset="-128"/>
              </a:rPr>
              <a:t>Encoded one-hot or binary</a:t>
            </a:r>
          </a:p>
          <a:p>
            <a:r>
              <a:rPr lang="en-US" altLang="zh-TW">
                <a:ea typeface="ＭＳ Ｐゴシック" panose="020B0600070205080204" pitchFamily="34" charset="-128"/>
              </a:rPr>
              <a:t>Compound</a:t>
            </a:r>
          </a:p>
          <a:p>
            <a:pPr lvl="1"/>
            <a:r>
              <a:rPr lang="en-US" altLang="zh-TW">
                <a:ea typeface="ＭＳ Ｐゴシック" panose="020B0600070205080204" pitchFamily="34" charset="-128"/>
              </a:rPr>
              <a:t>Includes several of above</a:t>
            </a:r>
          </a:p>
        </p:txBody>
      </p:sp>
    </p:spTree>
    <p:extLst>
      <p:ext uri="{BB962C8B-B14F-4D97-AF65-F5344CB8AC3E}">
        <p14:creationId xmlns:p14="http://schemas.microsoft.com/office/powerpoint/2010/main" val="243378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1000" b="0">
                <a:latin typeface="Arial" panose="020B0604020202020204" pitchFamily="34" charset="0"/>
              </a:rPr>
              <a:t>(c) 2005-2012 W. J. Dally </a:t>
            </a:r>
            <a:endParaRPr lang="en-US" altLang="zh-TW" sz="1400" b="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Combinational Logic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We compose gates into combinational logic circuits</a:t>
            </a:r>
            <a:br>
              <a:rPr lang="en-US" altLang="zh-TW">
                <a:ea typeface="ＭＳ Ｐゴシック" panose="020B0600070205080204" pitchFamily="34" charset="-128"/>
              </a:rPr>
            </a:br>
            <a:br>
              <a:rPr lang="en-US" altLang="zh-TW">
                <a:ea typeface="ＭＳ Ｐゴシック" panose="020B0600070205080204" pitchFamily="34" charset="-128"/>
              </a:rPr>
            </a:br>
            <a:r>
              <a:rPr lang="en-US" altLang="zh-TW">
                <a:ea typeface="ＭＳ Ｐゴシック" panose="020B0600070205080204" pitchFamily="34" charset="-128"/>
              </a:rPr>
              <a:t>Output depends only on present value of inputs</a:t>
            </a:r>
          </a:p>
        </p:txBody>
      </p:sp>
      <p:graphicFrame>
        <p:nvGraphicFramePr>
          <p:cNvPr id="1638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339573"/>
              </p:ext>
            </p:extLst>
          </p:nvPr>
        </p:nvGraphicFramePr>
        <p:xfrm>
          <a:off x="3647728" y="2906661"/>
          <a:ext cx="4643438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313000" imgH="822600" progId="Visio.Drawing.6">
                  <p:embed/>
                </p:oleObj>
              </mc:Choice>
              <mc:Fallback>
                <p:oleObj name="Visio" r:id="rId3" imgW="2313000" imgH="822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7728" y="2906661"/>
                        <a:ext cx="4643438" cy="165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1828800" y="4876800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TW" sz="2400" b="0">
                <a:solidFill>
                  <a:schemeClr val="tx2"/>
                </a:solidFill>
                <a:latin typeface="Tahoma" panose="020B0604030504040204" pitchFamily="34" charset="0"/>
              </a:rPr>
              <a:t>This circuit realizes the function f= _______________</a:t>
            </a:r>
          </a:p>
          <a:p>
            <a:pPr algn="l" eaLnBrk="1" hangingPunct="1">
              <a:spcBef>
                <a:spcPct val="0"/>
              </a:spcBef>
            </a:pPr>
            <a:endParaRPr lang="en-US" altLang="zh-TW" sz="2400" b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TW" sz="2400" b="0">
                <a:solidFill>
                  <a:schemeClr val="tx2"/>
                </a:solidFill>
                <a:latin typeface="Tahoma" panose="020B0604030504040204" pitchFamily="34" charset="0"/>
              </a:rPr>
              <a:t>Why don</a:t>
            </a:r>
            <a:r>
              <a:rPr lang="ja-JP" altLang="en-US" sz="2400" b="0">
                <a:solidFill>
                  <a:schemeClr val="tx2"/>
                </a:solidFill>
                <a:latin typeface="Tahoma" panose="020B0604030504040204" pitchFamily="34" charset="0"/>
              </a:rPr>
              <a:t>’</a:t>
            </a:r>
            <a:r>
              <a:rPr lang="en-US" altLang="ja-JP" sz="2400" b="0">
                <a:solidFill>
                  <a:schemeClr val="tx2"/>
                </a:solidFill>
                <a:latin typeface="Tahoma" panose="020B0604030504040204" pitchFamily="34" charset="0"/>
              </a:rPr>
              <a:t>t we realize this function with a single gate?</a:t>
            </a:r>
            <a:endParaRPr lang="en-US" altLang="zh-TW" sz="2400" b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45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Functions built from decoders and other blocks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Example – find maximum of 256 small 4-bit numbers</a:t>
            </a:r>
          </a:p>
          <a:p>
            <a:pPr lvl="1"/>
            <a:r>
              <a:rPr lang="en-US" altLang="zh-TW"/>
              <a:t>Decode each number 4</a:t>
            </a:r>
            <a:r>
              <a:rPr lang="en-US" altLang="zh-TW">
                <a:sym typeface="Wingdings" panose="05000000000000000000" pitchFamily="2" charset="2"/>
              </a:rPr>
              <a:t>16 bits (256 times)</a:t>
            </a:r>
          </a:p>
          <a:p>
            <a:pPr lvl="1"/>
            <a:r>
              <a:rPr lang="en-US" altLang="zh-TW">
                <a:sym typeface="Wingdings" panose="05000000000000000000" pitchFamily="2" charset="2"/>
              </a:rPr>
              <a:t>OR these together w/16 256-bit ORs </a:t>
            </a:r>
          </a:p>
          <a:p>
            <a:pPr lvl="2"/>
            <a:r>
              <a:rPr lang="en-US" altLang="zh-TW">
                <a:sym typeface="Wingdings" panose="05000000000000000000" pitchFamily="2" charset="2"/>
              </a:rPr>
              <a:t>(each a 4-level tree of 4-input ORs)</a:t>
            </a:r>
          </a:p>
          <a:p>
            <a:pPr lvl="1"/>
            <a:r>
              <a:rPr lang="en-US" altLang="zh-TW"/>
              <a:t>Use an Arbiter to get highest of 16</a:t>
            </a:r>
          </a:p>
          <a:p>
            <a:pPr lvl="1"/>
            <a:r>
              <a:rPr lang="en-US" altLang="zh-TW"/>
              <a:t>Encode the 16</a:t>
            </a:r>
            <a:r>
              <a:rPr lang="en-US" altLang="zh-TW">
                <a:sym typeface="Wingdings" panose="05000000000000000000" pitchFamily="2" charset="2"/>
              </a:rPr>
              <a:t>4</a:t>
            </a:r>
          </a:p>
          <a:p>
            <a:pPr lvl="1"/>
            <a:endParaRPr lang="en-US" altLang="zh-TW">
              <a:sym typeface="Wingdings" panose="05000000000000000000" pitchFamily="2" charset="2"/>
            </a:endParaRPr>
          </a:p>
          <a:p>
            <a:r>
              <a:rPr lang="en-US" altLang="zh-TW"/>
              <a:t>Need to see if this is more efficient than a tournament</a:t>
            </a:r>
          </a:p>
          <a:p>
            <a:endParaRPr lang="en-US" altLang="zh-TW"/>
          </a:p>
          <a:p>
            <a:r>
              <a:rPr lang="en-US" altLang="zh-TW"/>
              <a:t>Can this determine which input has the </a:t>
            </a:r>
            <a:r>
              <a:rPr lang="ja-JP" altLang="en-US"/>
              <a:t>‘</a:t>
            </a:r>
            <a:r>
              <a:rPr lang="en-US" altLang="ja-JP"/>
              <a:t>winning</a:t>
            </a:r>
            <a:r>
              <a:rPr lang="ja-JP" altLang="en-US"/>
              <a:t>’</a:t>
            </a:r>
            <a:r>
              <a:rPr lang="en-US" altLang="ja-JP"/>
              <a:t> number?</a:t>
            </a:r>
            <a:endParaRPr lang="en-US" altLang="zh-TW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 rot="5400000">
            <a:off x="7638829" y="2949873"/>
            <a:ext cx="1371600" cy="6016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TW"/>
              <a:t>Decode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 rot="5400000">
            <a:off x="8583391" y="2949873"/>
            <a:ext cx="1371600" cy="6016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TW"/>
              <a:t>OR</a:t>
            </a: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 rot="5400000">
            <a:off x="9499379" y="2949873"/>
            <a:ext cx="1371600" cy="6016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TW" dirty="0"/>
              <a:t>Arbiter</a:t>
            </a:r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 rot="5400000">
            <a:off x="10405841" y="2949873"/>
            <a:ext cx="1371600" cy="6016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TW"/>
              <a:t>Encode</a:t>
            </a:r>
          </a:p>
        </p:txBody>
      </p:sp>
      <p:cxnSp>
        <p:nvCxnSpPr>
          <p:cNvPr id="17417" name="AutoShape 8"/>
          <p:cNvCxnSpPr>
            <a:cxnSpLocks noChangeShapeType="1"/>
            <a:stCxn id="17413" idx="0"/>
            <a:endCxn id="17414" idx="2"/>
          </p:cNvCxnSpPr>
          <p:nvPr/>
        </p:nvCxnSpPr>
        <p:spPr bwMode="auto">
          <a:xfrm>
            <a:off x="8639748" y="3250704"/>
            <a:ext cx="3143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8" name="AutoShape 9"/>
          <p:cNvCxnSpPr>
            <a:cxnSpLocks noChangeShapeType="1"/>
            <a:stCxn id="17415" idx="0"/>
            <a:endCxn id="17416" idx="2"/>
          </p:cNvCxnSpPr>
          <p:nvPr/>
        </p:nvCxnSpPr>
        <p:spPr bwMode="auto">
          <a:xfrm>
            <a:off x="10500298" y="3250704"/>
            <a:ext cx="276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9" name="AutoShape 10"/>
          <p:cNvCxnSpPr>
            <a:cxnSpLocks noChangeShapeType="1"/>
            <a:stCxn id="17414" idx="0"/>
            <a:endCxn id="17415" idx="2"/>
          </p:cNvCxnSpPr>
          <p:nvPr/>
        </p:nvCxnSpPr>
        <p:spPr bwMode="auto">
          <a:xfrm>
            <a:off x="9584310" y="3250704"/>
            <a:ext cx="2857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72588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Building Blocks</a:t>
            </a:r>
          </a:p>
        </p:txBody>
      </p:sp>
      <p:sp>
        <p:nvSpPr>
          <p:cNvPr id="1843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1000" b="0">
                <a:latin typeface="Arial" panose="020B0604020202020204" pitchFamily="34" charset="0"/>
              </a:rPr>
              <a:t>(c) 2005-2012 W. J. Dally </a:t>
            </a:r>
          </a:p>
        </p:txBody>
      </p:sp>
      <p:pic>
        <p:nvPicPr>
          <p:cNvPr id="18436" name="Picture 6" descr="tic_tac_to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88" y="955675"/>
            <a:ext cx="5389562" cy="503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2622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Iterative Circuits</a:t>
            </a:r>
          </a:p>
        </p:txBody>
      </p:sp>
      <p:sp>
        <p:nvSpPr>
          <p:cNvPr id="1945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1000" b="0">
                <a:latin typeface="Arial" panose="020B0604020202020204" pitchFamily="34" charset="0"/>
              </a:rPr>
              <a:t>(c) 2005-2012 W. J. Dally </a:t>
            </a:r>
          </a:p>
        </p:txBody>
      </p:sp>
      <p:pic>
        <p:nvPicPr>
          <p:cNvPr id="19460" name="Picture 4" descr="mult3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25" y="2605089"/>
            <a:ext cx="8593138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04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1668463" y="506414"/>
          <a:ext cx="8856662" cy="584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305120" imgH="4818240" progId="Visio.Drawing.6">
                  <p:embed/>
                </p:oleObj>
              </mc:Choice>
              <mc:Fallback>
                <p:oleObj name="Visio" r:id="rId3" imgW="7305120" imgH="4818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506414"/>
                        <a:ext cx="8856662" cy="584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876426" y="200026"/>
            <a:ext cx="12684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TW">
                <a:solidFill>
                  <a:srgbClr val="0000FF"/>
                </a:solidFill>
                <a:latin typeface="Arial" panose="020B0604020202020204" pitchFamily="34" charset="0"/>
              </a:rPr>
              <a:t>Arithmetic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1000" b="0">
                <a:latin typeface="Arial" panose="020B0604020202020204" pitchFamily="34" charset="0"/>
              </a:rPr>
              <a:t>(c) 2005-2012 W. J. Dally </a:t>
            </a:r>
          </a:p>
        </p:txBody>
      </p:sp>
    </p:spTree>
    <p:extLst>
      <p:ext uri="{BB962C8B-B14F-4D97-AF65-F5344CB8AC3E}">
        <p14:creationId xmlns:p14="http://schemas.microsoft.com/office/powerpoint/2010/main" val="1854736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1000" b="0">
                <a:latin typeface="Arial" panose="020B0604020202020204" pitchFamily="34" charset="0"/>
              </a:rPr>
              <a:t>(c) 2005-2012 W. J. Dally </a:t>
            </a:r>
            <a:endParaRPr lang="en-US" altLang="zh-TW" sz="1400" b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Sequential Logic</a:t>
            </a:r>
          </a:p>
        </p:txBody>
      </p:sp>
      <p:graphicFrame>
        <p:nvGraphicFramePr>
          <p:cNvPr id="2150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715921"/>
              </p:ext>
            </p:extLst>
          </p:nvPr>
        </p:nvGraphicFramePr>
        <p:xfrm>
          <a:off x="3446475" y="3068960"/>
          <a:ext cx="5100638" cy="262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541600" imgH="1307160" progId="Visio.Drawing.6">
                  <p:embed/>
                </p:oleObj>
              </mc:Choice>
              <mc:Fallback>
                <p:oleObj name="Visio" r:id="rId3" imgW="2541600" imgH="13071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75" y="3068960"/>
                        <a:ext cx="5100638" cy="262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Rectangle 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Sequential logic circuits have </a:t>
            </a:r>
            <a:r>
              <a:rPr lang="en-US" altLang="zh-TW" i="1">
                <a:ea typeface="ＭＳ Ｐゴシック" panose="020B0600070205080204" pitchFamily="34" charset="-128"/>
              </a:rPr>
              <a:t>state.</a:t>
            </a:r>
            <a:br>
              <a:rPr lang="en-US" altLang="zh-TW" i="1">
                <a:ea typeface="ＭＳ Ｐゴシック" panose="020B0600070205080204" pitchFamily="34" charset="-128"/>
              </a:rPr>
            </a:br>
            <a:br>
              <a:rPr lang="en-US" altLang="zh-TW" i="1">
                <a:ea typeface="ＭＳ Ｐゴシック" panose="020B0600070205080204" pitchFamily="34" charset="-128"/>
              </a:rPr>
            </a:br>
            <a:r>
              <a:rPr lang="en-US" altLang="zh-TW">
                <a:ea typeface="ＭＳ Ｐゴシック" panose="020B0600070205080204" pitchFamily="34" charset="-128"/>
              </a:rPr>
              <a:t>Next state and outputs are a function of inputs and present state.</a:t>
            </a:r>
          </a:p>
        </p:txBody>
      </p:sp>
    </p:spTree>
    <p:extLst>
      <p:ext uri="{BB962C8B-B14F-4D97-AF65-F5344CB8AC3E}">
        <p14:creationId xmlns:p14="http://schemas.microsoft.com/office/powerpoint/2010/main" val="2127423126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1956</TotalTime>
  <Words>1535</Words>
  <Application>Microsoft Office PowerPoint</Application>
  <PresentationFormat>寬螢幕</PresentationFormat>
  <Paragraphs>266</Paragraphs>
  <Slides>28</Slides>
  <Notes>25</Notes>
  <HiddenSlides>1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28</vt:i4>
      </vt:variant>
    </vt:vector>
  </HeadingPairs>
  <TitlesOfParts>
    <vt:vector size="40" baseType="lpstr">
      <vt:lpstr>(使用中文字型)</vt:lpstr>
      <vt:lpstr>Arial Unicode MS</vt:lpstr>
      <vt:lpstr>ＭＳ Ｐゴシック</vt:lpstr>
      <vt:lpstr>Arial</vt:lpstr>
      <vt:lpstr>Calibri</vt:lpstr>
      <vt:lpstr>Tahoma</vt:lpstr>
      <vt:lpstr>Times New Roman</vt:lpstr>
      <vt:lpstr>Wingdings</vt:lpstr>
      <vt:lpstr>佈景主題1</vt:lpstr>
      <vt:lpstr>Visio</vt:lpstr>
      <vt:lpstr>Equation</vt:lpstr>
      <vt:lpstr>VISIO</vt:lpstr>
      <vt:lpstr>Digital Circuits and Systems Lecture 14 Wrapup</vt:lpstr>
      <vt:lpstr>Restoring logic gives noise margins</vt:lpstr>
      <vt:lpstr>Represent values with bits</vt:lpstr>
      <vt:lpstr>Combinational Logic</vt:lpstr>
      <vt:lpstr>Functions built from decoders and other blocks</vt:lpstr>
      <vt:lpstr>Building Blocks</vt:lpstr>
      <vt:lpstr>Iterative Circuits</vt:lpstr>
      <vt:lpstr>PowerPoint 簡報</vt:lpstr>
      <vt:lpstr>Sequential Logic</vt:lpstr>
      <vt:lpstr>Sequential circuits work properly if setup and hold time constraints are met</vt:lpstr>
      <vt:lpstr>Finite-State Machines</vt:lpstr>
      <vt:lpstr>PowerPoint 簡報</vt:lpstr>
      <vt:lpstr>Data paths are more easily described by realizing the next state function from building blocks</vt:lpstr>
      <vt:lpstr>PowerPoint 簡報</vt:lpstr>
      <vt:lpstr>Factoring</vt:lpstr>
      <vt:lpstr>Most FSMs are a combination of a data path realized from building blocks, and a controller designed from a state diagram.</vt:lpstr>
      <vt:lpstr>Microcode</vt:lpstr>
      <vt:lpstr>System Design – a process</vt:lpstr>
      <vt:lpstr>DES Example</vt:lpstr>
      <vt:lpstr>Pipelining</vt:lpstr>
      <vt:lpstr>PowerPoint 簡報</vt:lpstr>
      <vt:lpstr>Flow Control</vt:lpstr>
      <vt:lpstr>Pipelines</vt:lpstr>
      <vt:lpstr>Synchronization Failure</vt:lpstr>
      <vt:lpstr>Failure Probability and Error Rate</vt:lpstr>
      <vt:lpstr>What is wrong with this picture?</vt:lpstr>
      <vt:lpstr>Asynchronous logic design</vt:lpstr>
      <vt:lpstr>Congratulations!  You are now a logic designer.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Survey An Efficient Perception-based Adaptive Color to Gray Transformation</dc:title>
  <dc:creator>yucheng</dc:creator>
  <cp:lastModifiedBy>Sheuan</cp:lastModifiedBy>
  <cp:revision>95</cp:revision>
  <dcterms:created xsi:type="dcterms:W3CDTF">2009-12-14T10:41:03Z</dcterms:created>
  <dcterms:modified xsi:type="dcterms:W3CDTF">2024-02-19T03:08:30Z</dcterms:modified>
</cp:coreProperties>
</file>