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291" r:id="rId9"/>
    <p:sldId id="381" r:id="rId10"/>
    <p:sldId id="292" r:id="rId11"/>
    <p:sldId id="371" r:id="rId12"/>
    <p:sldId id="293" r:id="rId13"/>
    <p:sldId id="297" r:id="rId14"/>
    <p:sldId id="298" r:id="rId15"/>
    <p:sldId id="349" r:id="rId16"/>
    <p:sldId id="351" r:id="rId17"/>
    <p:sldId id="295" r:id="rId18"/>
    <p:sldId id="296" r:id="rId19"/>
    <p:sldId id="352" r:id="rId20"/>
    <p:sldId id="353" r:id="rId21"/>
    <p:sldId id="375" r:id="rId22"/>
    <p:sldId id="372" r:id="rId23"/>
    <p:sldId id="373" r:id="rId24"/>
    <p:sldId id="374" r:id="rId25"/>
    <p:sldId id="378" r:id="rId26"/>
    <p:sldId id="377" r:id="rId27"/>
    <p:sldId id="376" r:id="rId28"/>
    <p:sldId id="379" r:id="rId29"/>
    <p:sldId id="380" r:id="rId30"/>
    <p:sldId id="370" r:id="rId31"/>
    <p:sldId id="366" r:id="rId32"/>
    <p:sldId id="36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6AD1A4-5870-4EE1-AB44-7071D464E4C8}">
          <p14:sldIdLst/>
        </p14:section>
        <p14:section name="Sequential circuit" id="{19A07C0A-61CB-4353-B426-244FDD7EE6A6}">
          <p14:sldIdLst/>
        </p14:section>
        <p14:section name="FSM in Verilog" id="{9DDAC2E0-473F-4825-9EAE-F41E3648775D}">
          <p14:sldIdLst/>
        </p14:section>
        <p14:section name="Coding style for FSM" id="{C9E96DA5-8423-48CD-A539-A47D5E070742}">
          <p14:sldIdLst>
            <p14:sldId id="383"/>
            <p14:sldId id="384"/>
            <p14:sldId id="385"/>
            <p14:sldId id="386"/>
            <p14:sldId id="387"/>
            <p14:sldId id="388"/>
            <p14:sldId id="389"/>
            <p14:sldId id="291"/>
            <p14:sldId id="381"/>
            <p14:sldId id="292"/>
            <p14:sldId id="371"/>
            <p14:sldId id="293"/>
            <p14:sldId id="297"/>
            <p14:sldId id="298"/>
            <p14:sldId id="349"/>
            <p14:sldId id="351"/>
            <p14:sldId id="295"/>
            <p14:sldId id="296"/>
            <p14:sldId id="352"/>
            <p14:sldId id="353"/>
            <p14:sldId id="375"/>
            <p14:sldId id="372"/>
            <p14:sldId id="373"/>
            <p14:sldId id="374"/>
            <p14:sldId id="378"/>
            <p14:sldId id="377"/>
            <p14:sldId id="376"/>
            <p14:sldId id="379"/>
            <p14:sldId id="380"/>
            <p14:sldId id="370"/>
          </p14:sldIdLst>
        </p14:section>
        <p14:section name="如何在Debussy / Verdi顯示state名稱幫助debug" id="{B3042E2B-9607-4843-B33D-18434A309497}">
          <p14:sldIdLst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F92D1-81B1-4BD3-9012-D824034BAD03}" v="1" dt="2024-02-16T10:08:12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52" autoAdjust="0"/>
  </p:normalViewPr>
  <p:slideViewPr>
    <p:cSldViewPr>
      <p:cViewPr varScale="1">
        <p:scale>
          <a:sx n="89" d="100"/>
          <a:sy n="89" d="100"/>
        </p:scale>
        <p:origin x="139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486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http://www.cnblogs.com/oomusou/archive/2011/06/14/verdi_fsm_state.html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71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02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https://allthingsvlsi.wordpress.com/2013/04/17/d-flip-flop-operation-positive-edge-triggered/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25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FF0000"/>
                </a:solidFill>
              </a:rPr>
              <a:t>建議輸出最好是經過</a:t>
            </a:r>
            <a:r>
              <a:rPr lang="en-US" altLang="zh-TW" sz="1200" dirty="0">
                <a:solidFill>
                  <a:srgbClr val="FF0000"/>
                </a:solidFill>
              </a:rPr>
              <a:t>DFF</a:t>
            </a:r>
            <a:r>
              <a:rPr lang="zh-TW" altLang="en-US" sz="1200" dirty="0">
                <a:solidFill>
                  <a:srgbClr val="FF0000"/>
                </a:solidFill>
              </a:rPr>
              <a:t>，合成電路或接下一級電路較容易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21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輸出和輸入與</a:t>
            </a:r>
            <a:r>
              <a:rPr lang="en-US" altLang="zh-TW" dirty="0"/>
              <a:t>state</a:t>
            </a:r>
            <a:r>
              <a:rPr lang="zh-TW" altLang="en-US" dirty="0"/>
              <a:t>有關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61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想一下；該如何做</a:t>
            </a:r>
            <a:endParaRPr lang="en-US" altLang="zh-TW" dirty="0"/>
          </a:p>
          <a:p>
            <a:r>
              <a:rPr lang="en-US" altLang="zh-TW" dirty="0"/>
              <a:t>State</a:t>
            </a:r>
            <a:r>
              <a:rPr lang="en-US" altLang="zh-TW" baseline="0" dirty="0"/>
              <a:t> </a:t>
            </a:r>
            <a:r>
              <a:rPr lang="zh-TW" altLang="en-US" baseline="0" dirty="0"/>
              <a:t>要存，</a:t>
            </a:r>
            <a:r>
              <a:rPr lang="en-US" altLang="zh-TW" baseline="0" dirty="0"/>
              <a:t>=&gt;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DFF, =&gt; sequential logic</a:t>
            </a:r>
          </a:p>
          <a:p>
            <a:r>
              <a:rPr lang="zh-TW" altLang="en-US" baseline="0" dirty="0"/>
              <a:t>輸入造成</a:t>
            </a:r>
            <a:r>
              <a:rPr lang="en-US" altLang="zh-TW" baseline="0" dirty="0"/>
              <a:t>state </a:t>
            </a:r>
            <a:r>
              <a:rPr lang="zh-TW" altLang="en-US" baseline="0" dirty="0"/>
              <a:t>變化 </a:t>
            </a:r>
            <a:r>
              <a:rPr lang="en-US" altLang="zh-TW" baseline="0" dirty="0"/>
              <a:t>=&gt;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combinational logic</a:t>
            </a:r>
          </a:p>
          <a:p>
            <a:r>
              <a:rPr lang="en-US" altLang="zh-TW" baseline="0" dirty="0"/>
              <a:t>State </a:t>
            </a:r>
            <a:r>
              <a:rPr lang="zh-TW" altLang="en-US" baseline="0" dirty="0"/>
              <a:t>造成輸出變化 </a:t>
            </a:r>
            <a:r>
              <a:rPr lang="en-US" altLang="zh-TW" baseline="0" dirty="0"/>
              <a:t>=&gt;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combinational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94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參數定義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213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為何不建議用</a:t>
            </a:r>
            <a:r>
              <a:rPr lang="en-US" altLang="zh-TW" dirty="0"/>
              <a:t>define? define</a:t>
            </a:r>
            <a:r>
              <a:rPr lang="zh-TW" altLang="en-US" dirty="0"/>
              <a:t>是</a:t>
            </a:r>
            <a:r>
              <a:rPr lang="en-US" altLang="zh-TW" dirty="0"/>
              <a:t>global variable</a:t>
            </a:r>
            <a:r>
              <a:rPr lang="zh-TW" altLang="en-US" dirty="0"/>
              <a:t>，容易互相干擾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3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state &lt;=</a:t>
            </a:r>
            <a:r>
              <a:rPr lang="en-US" altLang="zh-TW" baseline="0" dirty="0"/>
              <a:t> BBUSY;</a:t>
            </a:r>
          </a:p>
          <a:p>
            <a:r>
              <a:rPr lang="zh-TW" altLang="en-US" baseline="0" dirty="0"/>
              <a:t>中的</a:t>
            </a:r>
            <a:r>
              <a:rPr lang="en-US" altLang="zh-TW" baseline="0" dirty="0"/>
              <a:t>state</a:t>
            </a:r>
            <a:r>
              <a:rPr lang="zh-TW" altLang="en-US" baseline="0" dirty="0"/>
              <a:t>指的是下一個要變過去的</a:t>
            </a:r>
            <a:r>
              <a:rPr lang="en-US" altLang="zh-TW" baseline="0" dirty="0"/>
              <a:t>state</a:t>
            </a:r>
            <a:r>
              <a:rPr lang="zh-TW" altLang="en-US" baseline="0" dirty="0"/>
              <a:t> </a:t>
            </a:r>
            <a:endParaRPr lang="en-US" altLang="zh-TW" baseline="0" dirty="0"/>
          </a:p>
          <a:p>
            <a:r>
              <a:rPr lang="zh-TW" altLang="en-US" baseline="0" dirty="0"/>
              <a:t>和</a:t>
            </a:r>
            <a:r>
              <a:rPr lang="en-US" altLang="zh-TW" baseline="0" dirty="0"/>
              <a:t>case </a:t>
            </a:r>
            <a:r>
              <a:rPr lang="zh-TW" altLang="en-US" baseline="0" dirty="0"/>
              <a:t>的</a:t>
            </a:r>
            <a:r>
              <a:rPr lang="en-US" altLang="zh-TW" baseline="0" dirty="0"/>
              <a:t>state </a:t>
            </a:r>
            <a:r>
              <a:rPr lang="zh-TW" altLang="en-US" baseline="0" dirty="0"/>
              <a:t>是不一樣的 </a:t>
            </a:r>
            <a:r>
              <a:rPr lang="en-US" altLang="zh-TW" baseline="0" dirty="0"/>
              <a:t>(</a:t>
            </a:r>
            <a:r>
              <a:rPr lang="zh-TW" altLang="en-US" baseline="0" dirty="0"/>
              <a:t>不同</a:t>
            </a:r>
            <a:r>
              <a:rPr lang="en-US" altLang="zh-TW" baseline="0" dirty="0"/>
              <a:t>cycle)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11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DABC11-2250-A067-A322-F7235155A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gif"/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Digital Circuits and Systems</a:t>
            </a:r>
            <a:b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</a:br>
            <a:r>
              <a:rPr lang="en-US" altLang="zh-TW" sz="440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Lecture 2-3 </a:t>
            </a:r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Model Finite State Machine</a:t>
            </a:r>
            <a:endParaRPr lang="zh-TW" altLang="en-US" sz="2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1290" y="5429264"/>
            <a:ext cx="7058052" cy="966782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Arial Unicode MS" pitchFamily="34" charset="-120"/>
                <a:cs typeface="Arial Unicode MS" pitchFamily="34" charset="-120"/>
              </a:rPr>
              <a:t>有了記憶，人生變彩色</a:t>
            </a:r>
            <a:endParaRPr lang="en-US" altLang="zh-TW" sz="1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38348" y="38576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Tian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Sheuan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Chang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9416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9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Moore </a:t>
            </a:r>
            <a:r>
              <a:rPr lang="en-US" altLang="zh-TW" dirty="0" err="1"/>
              <a:t>v.s</a:t>
            </a:r>
            <a:r>
              <a:rPr lang="en-US" altLang="zh-TW" dirty="0"/>
              <a:t>. Mealy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r>
              <a:rPr lang="zh-TW" altLang="en-US" dirty="0"/>
              <a:t> </a:t>
            </a:r>
            <a:r>
              <a:rPr lang="en-US" altLang="zh-TW" dirty="0"/>
              <a:t>coding </a:t>
            </a:r>
          </a:p>
          <a:p>
            <a:pPr lvl="1"/>
            <a:r>
              <a:rPr lang="en-US" altLang="zh-TW" dirty="0"/>
              <a:t>Next state logic</a:t>
            </a:r>
          </a:p>
          <a:p>
            <a:pPr lvl="1"/>
            <a:r>
              <a:rPr lang="en-US" altLang="zh-TW" dirty="0"/>
              <a:t>Output logic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Present state DFF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548" y="2067152"/>
            <a:ext cx="8005164" cy="40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25" dirty="0"/>
              <a:t>FSM</a:t>
            </a:r>
            <a:r>
              <a:rPr lang="en-US" altLang="zh-TW" spc="-80" dirty="0"/>
              <a:t> </a:t>
            </a:r>
            <a:r>
              <a:rPr lang="en-US" altLang="zh-TW" spc="-10" dirty="0"/>
              <a:t>Implementation: </a:t>
            </a:r>
            <a:r>
              <a:rPr lang="en-US" altLang="zh-TW" i="1" dirty="0">
                <a:latin typeface="Calibri"/>
                <a:cs typeface="Calibri"/>
              </a:rPr>
              <a:t>Moore/Mealy</a:t>
            </a:r>
            <a:r>
              <a:rPr lang="en-US" altLang="zh-TW" i="1" spc="-30" dirty="0">
                <a:latin typeface="Calibri"/>
                <a:cs typeface="Calibri"/>
              </a:rPr>
              <a:t> </a:t>
            </a:r>
            <a:r>
              <a:rPr lang="en-US" altLang="zh-TW" i="1" spc="-5" dirty="0">
                <a:latin typeface="Calibri"/>
                <a:cs typeface="Calibri"/>
              </a:rPr>
              <a:t>trade-off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3535">
              <a:spcBef>
                <a:spcPts val="15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TW" sz="2200" spc="-15" dirty="0">
                <a:latin typeface="Calibri"/>
                <a:cs typeface="Calibri"/>
              </a:rPr>
              <a:t>Remember </a:t>
            </a:r>
            <a:r>
              <a:rPr lang="en-US" altLang="zh-TW" sz="2200" spc="-10" dirty="0">
                <a:latin typeface="Calibri"/>
                <a:cs typeface="Calibri"/>
              </a:rPr>
              <a:t>that </a:t>
            </a:r>
            <a:r>
              <a:rPr lang="en-US" altLang="zh-TW" sz="2200" spc="-5" dirty="0">
                <a:latin typeface="Calibri"/>
                <a:cs typeface="Calibri"/>
              </a:rPr>
              <a:t>the </a:t>
            </a:r>
            <a:r>
              <a:rPr lang="en-US" altLang="zh-TW" sz="2200" spc="-15" dirty="0">
                <a:latin typeface="Calibri"/>
                <a:cs typeface="Calibri"/>
              </a:rPr>
              <a:t>difference </a:t>
            </a:r>
            <a:r>
              <a:rPr lang="en-US" altLang="zh-TW" sz="2200" spc="-5" dirty="0">
                <a:latin typeface="Calibri"/>
                <a:cs typeface="Calibri"/>
              </a:rPr>
              <a:t>is in the</a:t>
            </a:r>
            <a:r>
              <a:rPr lang="en-US" altLang="zh-TW" sz="2200" spc="114" dirty="0">
                <a:latin typeface="Calibri"/>
                <a:cs typeface="Calibri"/>
              </a:rPr>
              <a:t> </a:t>
            </a:r>
            <a:r>
              <a:rPr lang="en-US" altLang="zh-TW" sz="2200" spc="-10" dirty="0">
                <a:latin typeface="Calibri"/>
                <a:cs typeface="Calibri"/>
              </a:rPr>
              <a:t>output:</a:t>
            </a:r>
            <a:endParaRPr lang="en-US" altLang="zh-TW" sz="2200" dirty="0">
              <a:latin typeface="Calibri"/>
              <a:cs typeface="Calibri"/>
            </a:endParaRPr>
          </a:p>
          <a:p>
            <a:pPr marL="756285" lvl="1" indent="-287020"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altLang="zh-TW" sz="2000" spc="-5" dirty="0">
                <a:latin typeface="Calibri"/>
                <a:cs typeface="Calibri"/>
              </a:rPr>
              <a:t>Moore outputs </a:t>
            </a:r>
            <a:r>
              <a:rPr lang="en-US" altLang="zh-TW" sz="2000" spc="-10" dirty="0">
                <a:latin typeface="Calibri"/>
                <a:cs typeface="Calibri"/>
              </a:rPr>
              <a:t>are </a:t>
            </a:r>
            <a:r>
              <a:rPr lang="en-US" altLang="zh-TW" sz="2000" spc="-5" dirty="0">
                <a:latin typeface="Calibri"/>
                <a:cs typeface="Calibri"/>
              </a:rPr>
              <a:t>based on </a:t>
            </a:r>
            <a:r>
              <a:rPr lang="en-US" altLang="zh-TW" sz="2000" spc="-25" dirty="0">
                <a:latin typeface="Calibri"/>
                <a:cs typeface="Calibri"/>
              </a:rPr>
              <a:t>state</a:t>
            </a:r>
            <a:r>
              <a:rPr lang="en-US" altLang="zh-TW" sz="2000" spc="10" dirty="0">
                <a:latin typeface="Calibri"/>
                <a:cs typeface="Calibri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only</a:t>
            </a:r>
            <a:endParaRPr lang="en-US" altLang="zh-TW" sz="2000" dirty="0">
              <a:latin typeface="Calibri"/>
              <a:cs typeface="Calibri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altLang="zh-TW" sz="2000" dirty="0">
                <a:latin typeface="Calibri"/>
                <a:cs typeface="Calibri"/>
              </a:rPr>
              <a:t>Mealy </a:t>
            </a:r>
            <a:r>
              <a:rPr lang="en-US" altLang="zh-TW" sz="2000" spc="-5" dirty="0">
                <a:latin typeface="Calibri"/>
                <a:cs typeface="Calibri"/>
              </a:rPr>
              <a:t>outputs </a:t>
            </a:r>
            <a:r>
              <a:rPr lang="en-US" altLang="zh-TW" sz="2000" spc="-10" dirty="0">
                <a:latin typeface="Calibri"/>
                <a:cs typeface="Calibri"/>
              </a:rPr>
              <a:t>are </a:t>
            </a:r>
            <a:r>
              <a:rPr lang="en-US" altLang="zh-TW" sz="2000" spc="-5" dirty="0">
                <a:latin typeface="Calibri"/>
                <a:cs typeface="Calibri"/>
              </a:rPr>
              <a:t>based on </a:t>
            </a:r>
            <a:r>
              <a:rPr lang="en-US" altLang="zh-TW" sz="2000" spc="-20" dirty="0">
                <a:latin typeface="Calibri"/>
                <a:cs typeface="Calibri"/>
              </a:rPr>
              <a:t>state </a:t>
            </a:r>
            <a:r>
              <a:rPr lang="en-US" altLang="zh-TW" sz="2000" dirty="0">
                <a:latin typeface="Calibri"/>
                <a:cs typeface="Calibri"/>
              </a:rPr>
              <a:t>and</a:t>
            </a:r>
            <a:r>
              <a:rPr lang="en-US" altLang="zh-TW" sz="2000" spc="20" dirty="0">
                <a:latin typeface="Calibri"/>
                <a:cs typeface="Calibri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input</a:t>
            </a: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altLang="zh-TW" sz="2000" spc="-15" dirty="0">
                <a:latin typeface="Calibri"/>
                <a:cs typeface="Calibri"/>
              </a:rPr>
              <a:t>Therefore, </a:t>
            </a:r>
            <a:r>
              <a:rPr lang="en-US" altLang="zh-TW" sz="2000" dirty="0">
                <a:latin typeface="Calibri"/>
                <a:cs typeface="Calibri"/>
              </a:rPr>
              <a:t>Mealy </a:t>
            </a:r>
            <a:r>
              <a:rPr lang="en-US" altLang="zh-TW" sz="2000" spc="-5" dirty="0">
                <a:latin typeface="Calibri"/>
                <a:cs typeface="Calibri"/>
              </a:rPr>
              <a:t>outputs generally occur </a:t>
            </a:r>
            <a:r>
              <a:rPr lang="en-US" altLang="zh-TW" sz="2000" b="1" spc="-5" dirty="0">
                <a:solidFill>
                  <a:srgbClr val="FF0000"/>
                </a:solidFill>
                <a:latin typeface="Calibri"/>
                <a:cs typeface="Calibri"/>
              </a:rPr>
              <a:t>one cycle earlier </a:t>
            </a:r>
            <a:r>
              <a:rPr lang="en-US" altLang="zh-TW" sz="2000" dirty="0">
                <a:latin typeface="Calibri"/>
                <a:cs typeface="Calibri"/>
              </a:rPr>
              <a:t>than</a:t>
            </a:r>
            <a:r>
              <a:rPr lang="en-US" altLang="zh-TW" sz="2000" spc="30" dirty="0">
                <a:latin typeface="Calibri"/>
                <a:cs typeface="Calibri"/>
              </a:rPr>
              <a:t> </a:t>
            </a:r>
            <a:r>
              <a:rPr lang="en-US" altLang="zh-TW" sz="2000" dirty="0">
                <a:latin typeface="Calibri"/>
                <a:cs typeface="Calibri"/>
              </a:rPr>
              <a:t>a </a:t>
            </a:r>
            <a:r>
              <a:rPr lang="en-US" altLang="zh-TW" sz="2000" spc="-5" dirty="0">
                <a:latin typeface="Calibri"/>
                <a:cs typeface="Calibri"/>
              </a:rPr>
              <a:t>Moore</a:t>
            </a:r>
          </a:p>
          <a:p>
            <a:pPr marL="355600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altLang="zh-TW" sz="2200" spc="-5" dirty="0">
              <a:latin typeface="Calibri"/>
              <a:cs typeface="Calibri"/>
            </a:endParaRPr>
          </a:p>
          <a:p>
            <a:pPr marL="355600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altLang="zh-TW" sz="2200" spc="-5" dirty="0">
              <a:latin typeface="Calibri"/>
              <a:cs typeface="Calibri"/>
            </a:endParaRPr>
          </a:p>
          <a:p>
            <a:pPr marL="355600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altLang="zh-TW" sz="2200" spc="-5" dirty="0">
              <a:latin typeface="Calibri"/>
              <a:cs typeface="Calibri"/>
            </a:endParaRPr>
          </a:p>
          <a:p>
            <a:pPr marL="355600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altLang="zh-TW" sz="2200" spc="-5" dirty="0">
              <a:latin typeface="Calibri"/>
              <a:cs typeface="Calibri"/>
            </a:endParaRPr>
          </a:p>
          <a:p>
            <a:pPr marL="355600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altLang="zh-TW" sz="2200" spc="-5" dirty="0">
              <a:latin typeface="Calibri"/>
              <a:cs typeface="Calibri"/>
            </a:endParaRPr>
          </a:p>
          <a:p>
            <a:pPr marL="355600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altLang="zh-TW" sz="2200" spc="-5" dirty="0">
              <a:latin typeface="Calibri"/>
              <a:cs typeface="Calibri"/>
            </a:endParaRPr>
          </a:p>
          <a:p>
            <a:pPr marL="355600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altLang="zh-TW" sz="2200" spc="-5" dirty="0">
              <a:latin typeface="Calibri"/>
              <a:cs typeface="Calibri"/>
            </a:endParaRPr>
          </a:p>
          <a:p>
            <a:pPr marL="355600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TW" sz="2200" spc="-5" dirty="0">
                <a:latin typeface="Calibri"/>
                <a:cs typeface="Calibri"/>
              </a:rPr>
              <a:t>Compared </a:t>
            </a:r>
            <a:r>
              <a:rPr lang="en-US" altLang="zh-TW" sz="2200" spc="-20" dirty="0">
                <a:latin typeface="Calibri"/>
                <a:cs typeface="Calibri"/>
              </a:rPr>
              <a:t>to </a:t>
            </a:r>
            <a:r>
              <a:rPr lang="en-US" altLang="zh-TW" sz="2200" spc="-5" dirty="0">
                <a:latin typeface="Calibri"/>
                <a:cs typeface="Calibri"/>
              </a:rPr>
              <a:t>a </a:t>
            </a:r>
            <a:r>
              <a:rPr lang="en-US" altLang="zh-TW" sz="2200" spc="-10" dirty="0">
                <a:latin typeface="Calibri"/>
                <a:cs typeface="Calibri"/>
              </a:rPr>
              <a:t>Moore </a:t>
            </a:r>
            <a:r>
              <a:rPr lang="en-US" altLang="zh-TW" sz="2200" spc="-20" dirty="0">
                <a:latin typeface="Calibri"/>
                <a:cs typeface="Calibri"/>
              </a:rPr>
              <a:t>FSM, </a:t>
            </a:r>
            <a:r>
              <a:rPr lang="en-US" altLang="zh-TW" sz="2200" spc="-5" dirty="0">
                <a:latin typeface="Calibri"/>
                <a:cs typeface="Calibri"/>
              </a:rPr>
              <a:t>a Mealy </a:t>
            </a:r>
            <a:r>
              <a:rPr lang="en-US" altLang="zh-TW" sz="2200" spc="-20" dirty="0">
                <a:latin typeface="Calibri"/>
                <a:cs typeface="Calibri"/>
              </a:rPr>
              <a:t>FSM</a:t>
            </a:r>
            <a:r>
              <a:rPr lang="en-US" altLang="zh-TW" sz="2200" spc="80" dirty="0">
                <a:latin typeface="Calibri"/>
                <a:cs typeface="Calibri"/>
              </a:rPr>
              <a:t> </a:t>
            </a:r>
            <a:r>
              <a:rPr lang="en-US" altLang="zh-TW" sz="2200" spc="-10" dirty="0">
                <a:latin typeface="Calibri"/>
                <a:cs typeface="Calibri"/>
              </a:rPr>
              <a:t>might...</a:t>
            </a:r>
            <a:endParaRPr lang="en-US" altLang="zh-TW" sz="2200" dirty="0">
              <a:latin typeface="Calibri"/>
              <a:cs typeface="Calibri"/>
            </a:endParaRPr>
          </a:p>
          <a:p>
            <a:pPr marL="756285" lvl="1" indent="-287020"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altLang="zh-TW" sz="2000" dirty="0">
                <a:latin typeface="Calibri"/>
                <a:cs typeface="Calibri"/>
              </a:rPr>
              <a:t>Be </a:t>
            </a:r>
            <a:r>
              <a:rPr lang="en-US" altLang="zh-TW" sz="2000" spc="-10" dirty="0">
                <a:latin typeface="Calibri"/>
                <a:cs typeface="Calibri"/>
              </a:rPr>
              <a:t>more </a:t>
            </a:r>
            <a:r>
              <a:rPr lang="en-US" altLang="zh-TW" sz="2000" spc="-5" dirty="0">
                <a:latin typeface="Calibri"/>
                <a:cs typeface="Calibri"/>
              </a:rPr>
              <a:t>difficult </a:t>
            </a:r>
            <a:r>
              <a:rPr lang="en-US" altLang="zh-TW" sz="2000" spc="-10" dirty="0">
                <a:latin typeface="Calibri"/>
                <a:cs typeface="Calibri"/>
              </a:rPr>
              <a:t>to </a:t>
            </a:r>
            <a:r>
              <a:rPr lang="en-US" altLang="zh-TW" sz="2000" spc="-5" dirty="0">
                <a:latin typeface="Calibri"/>
                <a:cs typeface="Calibri"/>
              </a:rPr>
              <a:t>conceptualize </a:t>
            </a:r>
            <a:r>
              <a:rPr lang="en-US" altLang="zh-TW" sz="2000" dirty="0">
                <a:latin typeface="Calibri"/>
                <a:cs typeface="Calibri"/>
              </a:rPr>
              <a:t>and</a:t>
            </a:r>
            <a:r>
              <a:rPr lang="en-US" altLang="zh-TW" sz="2000" spc="-40" dirty="0">
                <a:latin typeface="Calibri"/>
                <a:cs typeface="Calibri"/>
              </a:rPr>
              <a:t> </a:t>
            </a:r>
            <a:r>
              <a:rPr lang="en-US" altLang="zh-TW" sz="2000" spc="-5" dirty="0">
                <a:latin typeface="Calibri"/>
                <a:cs typeface="Calibri"/>
              </a:rPr>
              <a:t>design</a:t>
            </a:r>
            <a:endParaRPr lang="en-US" altLang="zh-TW" sz="2000" dirty="0">
              <a:latin typeface="Calibri"/>
              <a:cs typeface="Calibri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altLang="zh-TW" sz="2000" spc="-20" dirty="0">
                <a:latin typeface="Calibri"/>
                <a:cs typeface="Calibri"/>
              </a:rPr>
              <a:t>Have fewer</a:t>
            </a:r>
            <a:r>
              <a:rPr lang="en-US" altLang="zh-TW" sz="2000" spc="25" dirty="0">
                <a:latin typeface="Calibri"/>
                <a:cs typeface="Calibri"/>
              </a:rPr>
              <a:t> </a:t>
            </a:r>
            <a:r>
              <a:rPr lang="en-US" altLang="zh-TW" sz="2000" spc="-20" dirty="0">
                <a:latin typeface="Calibri"/>
                <a:cs typeface="Calibri"/>
              </a:rPr>
              <a:t>states</a:t>
            </a:r>
            <a:endParaRPr lang="en-US" altLang="zh-TW" sz="2000" dirty="0">
              <a:latin typeface="Calibri"/>
              <a:cs typeface="Calibri"/>
            </a:endParaRPr>
          </a:p>
          <a:p>
            <a:pPr marL="356235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US" altLang="zh-TW" sz="2400" spc="-5" dirty="0">
              <a:latin typeface="Calibri"/>
              <a:cs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996952"/>
            <a:ext cx="5982218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Asynchronous Mealy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Registered output</a:t>
            </a:r>
            <a:r>
              <a:rPr lang="en-US" altLang="zh-TW" dirty="0"/>
              <a:t> to ease logic synthesis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00" y="1829183"/>
            <a:ext cx="4707356" cy="291160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378892" y="3284985"/>
            <a:ext cx="543500" cy="301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50" y="3872008"/>
            <a:ext cx="4469150" cy="28656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5680" y="1829183"/>
            <a:ext cx="2232248" cy="267993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20136" y="4740785"/>
            <a:ext cx="864096" cy="120849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31539" y="2113901"/>
            <a:ext cx="574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Logic will not be minimized across module boundaries unless specified in synthesis tools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4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FSM: Simple Moore Machine Example</a:t>
            </a:r>
            <a:endParaRPr lang="zh-TW" altLang="en-US" dirty="0"/>
          </a:p>
        </p:txBody>
      </p:sp>
      <p:sp>
        <p:nvSpPr>
          <p:cNvPr id="5" name="object 18"/>
          <p:cNvSpPr txBox="1"/>
          <p:nvPr/>
        </p:nvSpPr>
        <p:spPr>
          <a:xfrm>
            <a:off x="767409" y="1628800"/>
            <a:ext cx="3185272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913" marR="0" lvl="0" indent="-252706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4473" algn="l"/>
              </a:tabLst>
              <a:defRPr/>
            </a:pPr>
            <a:r>
              <a:rPr kumimoji="0" sz="1765" b="0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4-State</a:t>
            </a:r>
            <a:r>
              <a:rPr kumimoji="0" sz="1765" b="0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765" b="0" i="0" u="none" strike="noStrike" kern="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Moore</a:t>
            </a:r>
            <a:r>
              <a:rPr kumimoji="0" sz="1765" b="0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765" b="0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State</a:t>
            </a:r>
            <a:r>
              <a:rPr kumimoji="0" sz="1765" b="0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765" b="0" i="0" u="none" strike="noStrike" kern="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Machine</a:t>
            </a:r>
            <a:endParaRPr kumimoji="0" sz="176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object 19"/>
          <p:cNvSpPr txBox="1"/>
          <p:nvPr/>
        </p:nvSpPr>
        <p:spPr>
          <a:xfrm>
            <a:off x="767408" y="2209713"/>
            <a:ext cx="3112994" cy="514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913" marR="0" lvl="0" indent="-252706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4473" algn="l"/>
              </a:tabLst>
              <a:defRPr/>
            </a:pPr>
            <a:r>
              <a:rPr kumimoji="0" sz="1765" b="0" i="0" u="none" strike="noStrike" kern="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Asynchronous</a:t>
            </a:r>
            <a:r>
              <a:rPr kumimoji="0" sz="1765" b="0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765" b="0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low-true</a:t>
            </a:r>
            <a:r>
              <a:rPr kumimoji="0" sz="1765" b="0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765" b="0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reset</a:t>
            </a:r>
            <a:endParaRPr kumimoji="0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18073" marR="0" lvl="0" indent="0" defTabSz="914400" eaLnBrk="1" fontAlgn="auto" latinLnBrk="0" hangingPunct="1">
              <a:lnSpc>
                <a:spcPct val="100000"/>
              </a:lnSpc>
              <a:spcBef>
                <a:spcPts val="2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rst_n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" name="object 20"/>
          <p:cNvSpPr txBox="1"/>
          <p:nvPr/>
        </p:nvSpPr>
        <p:spPr>
          <a:xfrm>
            <a:off x="767408" y="3051498"/>
            <a:ext cx="2106706" cy="514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913" marR="0" lvl="0" indent="-252706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4473" algn="l"/>
              </a:tabLst>
              <a:defRPr/>
            </a:pPr>
            <a:r>
              <a:rPr kumimoji="0" sz="1765" b="0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Cloc</a:t>
            </a:r>
            <a:r>
              <a:rPr kumimoji="0" sz="1765" b="0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k</a:t>
            </a:r>
            <a:r>
              <a:rPr kumimoji="0" sz="176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765" b="0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signal</a:t>
            </a:r>
            <a:r>
              <a:rPr kumimoji="0" sz="176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765" b="0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name</a:t>
            </a:r>
            <a:endParaRPr kumimoji="0" sz="176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141762" lvl="0" indent="0" algn="ctr" defTabSz="91440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clk</a:t>
            </a:r>
            <a:endParaRPr kumimoji="0" sz="1412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8" name="object 21"/>
          <p:cNvSpPr txBox="1"/>
          <p:nvPr/>
        </p:nvSpPr>
        <p:spPr>
          <a:xfrm>
            <a:off x="767409" y="3890595"/>
            <a:ext cx="1476375" cy="514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913" marR="0" lvl="0" indent="-252706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4473" algn="l"/>
              </a:tabLst>
              <a:defRPr/>
            </a:pPr>
            <a:r>
              <a:rPr kumimoji="0" sz="1765" b="0" i="0" u="none" strike="noStrike" kern="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Two </a:t>
            </a:r>
            <a:r>
              <a:rPr kumimoji="0" sz="1765" b="0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inputs</a:t>
            </a:r>
            <a:endParaRPr kumimoji="0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18073" marR="0" lvl="0" indent="0" defTabSz="914400" eaLnBrk="1" fontAlgn="auto" latinLnBrk="0" hangingPunct="1">
              <a:lnSpc>
                <a:spcPct val="100000"/>
              </a:lnSpc>
              <a:spcBef>
                <a:spcPts val="2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go</a:t>
            </a:r>
            <a:r>
              <a:rPr kumimoji="0" sz="1412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,</a:t>
            </a: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 ws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9" name="object 22"/>
          <p:cNvSpPr txBox="1"/>
          <p:nvPr/>
        </p:nvSpPr>
        <p:spPr>
          <a:xfrm>
            <a:off x="2328847" y="4194543"/>
            <a:ext cx="1317251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(wait-state)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10" name="object 23"/>
          <p:cNvSpPr txBox="1"/>
          <p:nvPr/>
        </p:nvSpPr>
        <p:spPr>
          <a:xfrm>
            <a:off x="767409" y="4732381"/>
            <a:ext cx="3742204" cy="784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913" marR="0" lvl="0" indent="-252706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64473" algn="l"/>
              </a:tabLst>
              <a:defRPr/>
            </a:pPr>
            <a:r>
              <a:rPr kumimoji="0" sz="1765" b="0" i="0" u="none" strike="noStrike" kern="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Two</a:t>
            </a:r>
            <a:r>
              <a:rPr kumimoji="0" sz="1765" b="0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765" b="0" i="0" u="none" strike="noStrike" kern="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Moore</a:t>
            </a:r>
            <a:r>
              <a:rPr kumimoji="0" sz="1765" b="0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765" b="0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outputs</a:t>
            </a:r>
            <a:endParaRPr kumimoji="0" sz="17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18073" marR="4483" lvl="0" indent="0" defTabSz="914400" eaLnBrk="1" fontAlgn="auto" latinLnBrk="0" hangingPunct="1">
              <a:lnSpc>
                <a:spcPts val="2030"/>
              </a:lnSpc>
              <a:spcBef>
                <a:spcPts val="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rd</a:t>
            </a:r>
            <a:r>
              <a:rPr kumimoji="0" sz="1412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, </a:t>
            </a: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d</a:t>
            </a:r>
            <a:r>
              <a:rPr kumimoji="0" sz="1412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s </a:t>
            </a: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(rea</a:t>
            </a:r>
            <a:r>
              <a:rPr kumimoji="0" sz="1412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d &amp; </a:t>
            </a: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done-strobe) (rd=</a:t>
            </a:r>
            <a:r>
              <a:rPr kumimoji="0" sz="1412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0</a:t>
            </a: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 </a:t>
            </a:r>
            <a:r>
              <a:rPr kumimoji="0" sz="1412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&amp;</a:t>
            </a: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 ds=</a:t>
            </a:r>
            <a:r>
              <a:rPr kumimoji="0" sz="1412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0</a:t>
            </a: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 o</a:t>
            </a:r>
            <a:r>
              <a:rPr kumimoji="0" sz="1412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n</a:t>
            </a: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rPr>
              <a:t> reset)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11" name="object 24"/>
          <p:cNvSpPr txBox="1"/>
          <p:nvPr/>
        </p:nvSpPr>
        <p:spPr>
          <a:xfrm>
            <a:off x="5960662" y="1859995"/>
            <a:ext cx="519953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!rst_n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2" name="object 25"/>
          <p:cNvSpPr/>
          <p:nvPr/>
        </p:nvSpPr>
        <p:spPr>
          <a:xfrm>
            <a:off x="6536644" y="1802059"/>
            <a:ext cx="0" cy="368674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575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26"/>
          <p:cNvSpPr/>
          <p:nvPr/>
        </p:nvSpPr>
        <p:spPr>
          <a:xfrm>
            <a:off x="6488235" y="2165129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8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27"/>
          <p:cNvSpPr/>
          <p:nvPr/>
        </p:nvSpPr>
        <p:spPr>
          <a:xfrm>
            <a:off x="6797518" y="1993006"/>
            <a:ext cx="470647" cy="545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28"/>
          <p:cNvSpPr/>
          <p:nvPr/>
        </p:nvSpPr>
        <p:spPr>
          <a:xfrm>
            <a:off x="6749108" y="2041417"/>
            <a:ext cx="94129" cy="105335"/>
          </a:xfrm>
          <a:custGeom>
            <a:avLst/>
            <a:gdLst/>
            <a:ahLst/>
            <a:cxnLst/>
            <a:rect l="l" t="t" r="r" b="b"/>
            <a:pathLst>
              <a:path w="106679" h="119380">
                <a:moveTo>
                  <a:pt x="21335" y="0"/>
                </a:moveTo>
                <a:lnTo>
                  <a:pt x="0" y="118871"/>
                </a:lnTo>
                <a:lnTo>
                  <a:pt x="106679" y="64007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29"/>
          <p:cNvSpPr/>
          <p:nvPr/>
        </p:nvSpPr>
        <p:spPr>
          <a:xfrm>
            <a:off x="6816344" y="2469034"/>
            <a:ext cx="105335" cy="89087"/>
          </a:xfrm>
          <a:custGeom>
            <a:avLst/>
            <a:gdLst/>
            <a:ahLst/>
            <a:cxnLst/>
            <a:rect l="l" t="t" r="r" b="b"/>
            <a:pathLst>
              <a:path w="119379" h="100964">
                <a:moveTo>
                  <a:pt x="0" y="0"/>
                </a:moveTo>
                <a:lnTo>
                  <a:pt x="64007" y="100584"/>
                </a:lnTo>
                <a:lnTo>
                  <a:pt x="118872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30"/>
          <p:cNvSpPr/>
          <p:nvPr/>
        </p:nvSpPr>
        <p:spPr>
          <a:xfrm>
            <a:off x="5374818" y="2646535"/>
            <a:ext cx="704626" cy="100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31"/>
          <p:cNvSpPr/>
          <p:nvPr/>
        </p:nvSpPr>
        <p:spPr>
          <a:xfrm>
            <a:off x="5334478" y="3641616"/>
            <a:ext cx="94129" cy="96931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0" y="0"/>
                </a:moveTo>
                <a:lnTo>
                  <a:pt x="48768" y="109728"/>
                </a:lnTo>
                <a:lnTo>
                  <a:pt x="10668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32"/>
          <p:cNvSpPr/>
          <p:nvPr/>
        </p:nvSpPr>
        <p:spPr>
          <a:xfrm>
            <a:off x="6052551" y="2606193"/>
            <a:ext cx="105335" cy="89087"/>
          </a:xfrm>
          <a:custGeom>
            <a:avLst/>
            <a:gdLst/>
            <a:ahLst/>
            <a:cxnLst/>
            <a:rect l="l" t="t" r="r" b="b"/>
            <a:pathLst>
              <a:path w="119379" h="100964">
                <a:moveTo>
                  <a:pt x="0" y="0"/>
                </a:moveTo>
                <a:lnTo>
                  <a:pt x="39624" y="100584"/>
                </a:lnTo>
                <a:lnTo>
                  <a:pt x="118872" y="91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33"/>
          <p:cNvSpPr/>
          <p:nvPr/>
        </p:nvSpPr>
        <p:spPr>
          <a:xfrm>
            <a:off x="6622705" y="2528200"/>
            <a:ext cx="1070385" cy="723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34"/>
          <p:cNvSpPr/>
          <p:nvPr/>
        </p:nvSpPr>
        <p:spPr>
          <a:xfrm>
            <a:off x="6536644" y="2485170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3632" y="0"/>
                </a:moveTo>
                <a:lnTo>
                  <a:pt x="0" y="57912"/>
                </a:lnTo>
                <a:lnTo>
                  <a:pt x="106680" y="106680"/>
                </a:lnTo>
                <a:lnTo>
                  <a:pt x="103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35"/>
          <p:cNvSpPr/>
          <p:nvPr/>
        </p:nvSpPr>
        <p:spPr>
          <a:xfrm>
            <a:off x="7639304" y="3227447"/>
            <a:ext cx="89087" cy="105335"/>
          </a:xfrm>
          <a:custGeom>
            <a:avLst/>
            <a:gdLst/>
            <a:ahLst/>
            <a:cxnLst/>
            <a:rect l="l" t="t" r="r" b="b"/>
            <a:pathLst>
              <a:path w="100965" h="119379">
                <a:moveTo>
                  <a:pt x="100583" y="0"/>
                </a:moveTo>
                <a:lnTo>
                  <a:pt x="0" y="39624"/>
                </a:lnTo>
                <a:lnTo>
                  <a:pt x="91439" y="118872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36"/>
          <p:cNvSpPr/>
          <p:nvPr/>
        </p:nvSpPr>
        <p:spPr>
          <a:xfrm>
            <a:off x="7079906" y="3867527"/>
            <a:ext cx="712694" cy="978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37"/>
          <p:cNvSpPr/>
          <p:nvPr/>
        </p:nvSpPr>
        <p:spPr>
          <a:xfrm>
            <a:off x="7741500" y="3778777"/>
            <a:ext cx="94129" cy="96931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57912" y="0"/>
                </a:moveTo>
                <a:lnTo>
                  <a:pt x="0" y="103631"/>
                </a:lnTo>
                <a:lnTo>
                  <a:pt x="106680" y="109728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38"/>
          <p:cNvSpPr/>
          <p:nvPr/>
        </p:nvSpPr>
        <p:spPr>
          <a:xfrm>
            <a:off x="6996534" y="4798064"/>
            <a:ext cx="105335" cy="86285"/>
          </a:xfrm>
          <a:custGeom>
            <a:avLst/>
            <a:gdLst/>
            <a:ahLst/>
            <a:cxnLst/>
            <a:rect l="l" t="t" r="r" b="b"/>
            <a:pathLst>
              <a:path w="119379" h="97789">
                <a:moveTo>
                  <a:pt x="76200" y="0"/>
                </a:moveTo>
                <a:lnTo>
                  <a:pt x="0" y="91439"/>
                </a:lnTo>
                <a:lnTo>
                  <a:pt x="118872" y="9753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39"/>
          <p:cNvSpPr/>
          <p:nvPr/>
        </p:nvSpPr>
        <p:spPr>
          <a:xfrm>
            <a:off x="6585053" y="4128400"/>
            <a:ext cx="1554480" cy="1177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40"/>
          <p:cNvSpPr/>
          <p:nvPr/>
        </p:nvSpPr>
        <p:spPr>
          <a:xfrm>
            <a:off x="8048093" y="4045028"/>
            <a:ext cx="89087" cy="105335"/>
          </a:xfrm>
          <a:custGeom>
            <a:avLst/>
            <a:gdLst/>
            <a:ahLst/>
            <a:cxnLst/>
            <a:rect l="l" t="t" r="r" b="b"/>
            <a:pathLst>
              <a:path w="100965" h="119379">
                <a:moveTo>
                  <a:pt x="12192" y="0"/>
                </a:moveTo>
                <a:lnTo>
                  <a:pt x="0" y="118872"/>
                </a:lnTo>
                <a:lnTo>
                  <a:pt x="100584" y="79248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41"/>
          <p:cNvSpPr/>
          <p:nvPr/>
        </p:nvSpPr>
        <p:spPr>
          <a:xfrm>
            <a:off x="6528577" y="4962118"/>
            <a:ext cx="96931" cy="102534"/>
          </a:xfrm>
          <a:custGeom>
            <a:avLst/>
            <a:gdLst/>
            <a:ahLst/>
            <a:cxnLst/>
            <a:rect l="l" t="t" r="r" b="b"/>
            <a:pathLst>
              <a:path w="109854" h="116204">
                <a:moveTo>
                  <a:pt x="0" y="0"/>
                </a:moveTo>
                <a:lnTo>
                  <a:pt x="30479" y="115823"/>
                </a:lnTo>
                <a:lnTo>
                  <a:pt x="109727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42"/>
          <p:cNvSpPr txBox="1"/>
          <p:nvPr/>
        </p:nvSpPr>
        <p:spPr>
          <a:xfrm>
            <a:off x="7243511" y="1916472"/>
            <a:ext cx="444874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go=0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0" name="object 43"/>
          <p:cNvSpPr txBox="1"/>
          <p:nvPr/>
        </p:nvSpPr>
        <p:spPr>
          <a:xfrm>
            <a:off x="7646922" y="2857766"/>
            <a:ext cx="444874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go=1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1" name="object 44"/>
          <p:cNvSpPr txBox="1"/>
          <p:nvPr/>
        </p:nvSpPr>
        <p:spPr>
          <a:xfrm>
            <a:off x="5119324" y="4330806"/>
            <a:ext cx="262218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ws</a:t>
            </a:r>
            <a:endParaRPr kumimoji="0" sz="1412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2" name="object 45"/>
          <p:cNvSpPr txBox="1"/>
          <p:nvPr/>
        </p:nvSpPr>
        <p:spPr>
          <a:xfrm>
            <a:off x="5409777" y="4308591"/>
            <a:ext cx="1035424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=0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3" name="object 46"/>
          <p:cNvSpPr txBox="1"/>
          <p:nvPr/>
        </p:nvSpPr>
        <p:spPr>
          <a:xfrm>
            <a:off x="7827114" y="5089978"/>
            <a:ext cx="466165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ws=1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4" name="object 47"/>
          <p:cNvSpPr/>
          <p:nvPr/>
        </p:nvSpPr>
        <p:spPr>
          <a:xfrm>
            <a:off x="5514667" y="4308591"/>
            <a:ext cx="930536" cy="637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48"/>
          <p:cNvSpPr/>
          <p:nvPr/>
        </p:nvSpPr>
        <p:spPr>
          <a:xfrm>
            <a:off x="6437136" y="4894882"/>
            <a:ext cx="96931" cy="94129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9144" y="0"/>
                </a:moveTo>
                <a:lnTo>
                  <a:pt x="0" y="106679"/>
                </a:lnTo>
                <a:lnTo>
                  <a:pt x="109727" y="60959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object 49"/>
          <p:cNvSpPr/>
          <p:nvPr/>
        </p:nvSpPr>
        <p:spPr>
          <a:xfrm>
            <a:off x="5477017" y="4227908"/>
            <a:ext cx="86285" cy="105335"/>
          </a:xfrm>
          <a:custGeom>
            <a:avLst/>
            <a:gdLst/>
            <a:ahLst/>
            <a:cxnLst/>
            <a:rect l="l" t="t" r="r" b="b"/>
            <a:pathLst>
              <a:path w="97789" h="119379">
                <a:moveTo>
                  <a:pt x="3048" y="0"/>
                </a:moveTo>
                <a:lnTo>
                  <a:pt x="0" y="118871"/>
                </a:lnTo>
                <a:lnTo>
                  <a:pt x="97536" y="73151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50"/>
          <p:cNvSpPr/>
          <p:nvPr/>
        </p:nvSpPr>
        <p:spPr>
          <a:xfrm>
            <a:off x="6146679" y="4426925"/>
            <a:ext cx="833718" cy="874059"/>
          </a:xfrm>
          <a:custGeom>
            <a:avLst/>
            <a:gdLst/>
            <a:ahLst/>
            <a:cxnLst/>
            <a:rect l="l" t="t" r="r" b="b"/>
            <a:pathLst>
              <a:path w="944879" h="990600">
                <a:moveTo>
                  <a:pt x="472440" y="0"/>
                </a:moveTo>
                <a:lnTo>
                  <a:pt x="433710" y="1642"/>
                </a:lnTo>
                <a:lnTo>
                  <a:pt x="395840" y="6486"/>
                </a:lnTo>
                <a:lnTo>
                  <a:pt x="323164" y="25264"/>
                </a:lnTo>
                <a:lnTo>
                  <a:pt x="255385" y="55311"/>
                </a:lnTo>
                <a:lnTo>
                  <a:pt x="193481" y="95604"/>
                </a:lnTo>
                <a:lnTo>
                  <a:pt x="138424" y="145122"/>
                </a:lnTo>
                <a:lnTo>
                  <a:pt x="91192" y="202843"/>
                </a:lnTo>
                <a:lnTo>
                  <a:pt x="52758" y="267743"/>
                </a:lnTo>
                <a:lnTo>
                  <a:pt x="37145" y="302566"/>
                </a:lnTo>
                <a:lnTo>
                  <a:pt x="24098" y="338801"/>
                </a:lnTo>
                <a:lnTo>
                  <a:pt x="13738" y="376319"/>
                </a:lnTo>
                <a:lnTo>
                  <a:pt x="6187" y="414994"/>
                </a:lnTo>
                <a:lnTo>
                  <a:pt x="1567" y="454696"/>
                </a:lnTo>
                <a:lnTo>
                  <a:pt x="0" y="495299"/>
                </a:lnTo>
                <a:lnTo>
                  <a:pt x="1567" y="535903"/>
                </a:lnTo>
                <a:lnTo>
                  <a:pt x="6187" y="575605"/>
                </a:lnTo>
                <a:lnTo>
                  <a:pt x="13738" y="614280"/>
                </a:lnTo>
                <a:lnTo>
                  <a:pt x="24098" y="651798"/>
                </a:lnTo>
                <a:lnTo>
                  <a:pt x="37145" y="688033"/>
                </a:lnTo>
                <a:lnTo>
                  <a:pt x="52758" y="722856"/>
                </a:lnTo>
                <a:lnTo>
                  <a:pt x="91192" y="787756"/>
                </a:lnTo>
                <a:lnTo>
                  <a:pt x="138424" y="845477"/>
                </a:lnTo>
                <a:lnTo>
                  <a:pt x="193481" y="894995"/>
                </a:lnTo>
                <a:lnTo>
                  <a:pt x="255385" y="935288"/>
                </a:lnTo>
                <a:lnTo>
                  <a:pt x="323164" y="965335"/>
                </a:lnTo>
                <a:lnTo>
                  <a:pt x="395840" y="984113"/>
                </a:lnTo>
                <a:lnTo>
                  <a:pt x="433710" y="988957"/>
                </a:lnTo>
                <a:lnTo>
                  <a:pt x="472440" y="990599"/>
                </a:lnTo>
                <a:lnTo>
                  <a:pt x="511169" y="988957"/>
                </a:lnTo>
                <a:lnTo>
                  <a:pt x="549039" y="984113"/>
                </a:lnTo>
                <a:lnTo>
                  <a:pt x="621715" y="965335"/>
                </a:lnTo>
                <a:lnTo>
                  <a:pt x="689494" y="935288"/>
                </a:lnTo>
                <a:lnTo>
                  <a:pt x="751398" y="894995"/>
                </a:lnTo>
                <a:lnTo>
                  <a:pt x="806455" y="845477"/>
                </a:lnTo>
                <a:lnTo>
                  <a:pt x="853687" y="787756"/>
                </a:lnTo>
                <a:lnTo>
                  <a:pt x="892121" y="722856"/>
                </a:lnTo>
                <a:lnTo>
                  <a:pt x="907734" y="688033"/>
                </a:lnTo>
                <a:lnTo>
                  <a:pt x="920781" y="651798"/>
                </a:lnTo>
                <a:lnTo>
                  <a:pt x="931141" y="614280"/>
                </a:lnTo>
                <a:lnTo>
                  <a:pt x="938692" y="575605"/>
                </a:lnTo>
                <a:lnTo>
                  <a:pt x="943312" y="535903"/>
                </a:lnTo>
                <a:lnTo>
                  <a:pt x="944879" y="495299"/>
                </a:lnTo>
                <a:lnTo>
                  <a:pt x="944879" y="493775"/>
                </a:lnTo>
                <a:lnTo>
                  <a:pt x="943312" y="453390"/>
                </a:lnTo>
                <a:lnTo>
                  <a:pt x="938692" y="413883"/>
                </a:lnTo>
                <a:lnTo>
                  <a:pt x="931141" y="375383"/>
                </a:lnTo>
                <a:lnTo>
                  <a:pt x="920781" y="338020"/>
                </a:lnTo>
                <a:lnTo>
                  <a:pt x="907734" y="301923"/>
                </a:lnTo>
                <a:lnTo>
                  <a:pt x="874065" y="234041"/>
                </a:lnTo>
                <a:lnTo>
                  <a:pt x="831110" y="172768"/>
                </a:lnTo>
                <a:lnTo>
                  <a:pt x="779843" y="119135"/>
                </a:lnTo>
                <a:lnTo>
                  <a:pt x="721241" y="74175"/>
                </a:lnTo>
                <a:lnTo>
                  <a:pt x="656278" y="38919"/>
                </a:lnTo>
                <a:lnTo>
                  <a:pt x="585929" y="14397"/>
                </a:lnTo>
                <a:lnTo>
                  <a:pt x="511169" y="1642"/>
                </a:lnTo>
                <a:lnTo>
                  <a:pt x="472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51"/>
          <p:cNvSpPr/>
          <p:nvPr/>
        </p:nvSpPr>
        <p:spPr>
          <a:xfrm>
            <a:off x="6146679" y="4426925"/>
            <a:ext cx="833718" cy="874059"/>
          </a:xfrm>
          <a:custGeom>
            <a:avLst/>
            <a:gdLst/>
            <a:ahLst/>
            <a:cxnLst/>
            <a:rect l="l" t="t" r="r" b="b"/>
            <a:pathLst>
              <a:path w="944879" h="990600">
                <a:moveTo>
                  <a:pt x="944879" y="493775"/>
                </a:moveTo>
                <a:lnTo>
                  <a:pt x="943312" y="453390"/>
                </a:lnTo>
                <a:lnTo>
                  <a:pt x="938692" y="413883"/>
                </a:lnTo>
                <a:lnTo>
                  <a:pt x="931141" y="375383"/>
                </a:lnTo>
                <a:lnTo>
                  <a:pt x="920781" y="338020"/>
                </a:lnTo>
                <a:lnTo>
                  <a:pt x="907734" y="301923"/>
                </a:lnTo>
                <a:lnTo>
                  <a:pt x="874065" y="234041"/>
                </a:lnTo>
                <a:lnTo>
                  <a:pt x="831110" y="172768"/>
                </a:lnTo>
                <a:lnTo>
                  <a:pt x="779843" y="119135"/>
                </a:lnTo>
                <a:lnTo>
                  <a:pt x="721241" y="74175"/>
                </a:lnTo>
                <a:lnTo>
                  <a:pt x="656278" y="38919"/>
                </a:lnTo>
                <a:lnTo>
                  <a:pt x="585929" y="14397"/>
                </a:lnTo>
                <a:lnTo>
                  <a:pt x="511169" y="1642"/>
                </a:lnTo>
                <a:lnTo>
                  <a:pt x="472440" y="0"/>
                </a:lnTo>
                <a:lnTo>
                  <a:pt x="433710" y="1642"/>
                </a:lnTo>
                <a:lnTo>
                  <a:pt x="395840" y="6486"/>
                </a:lnTo>
                <a:lnTo>
                  <a:pt x="323164" y="25264"/>
                </a:lnTo>
                <a:lnTo>
                  <a:pt x="255385" y="55311"/>
                </a:lnTo>
                <a:lnTo>
                  <a:pt x="193481" y="95604"/>
                </a:lnTo>
                <a:lnTo>
                  <a:pt x="138424" y="145122"/>
                </a:lnTo>
                <a:lnTo>
                  <a:pt x="91192" y="202843"/>
                </a:lnTo>
                <a:lnTo>
                  <a:pt x="52758" y="267743"/>
                </a:lnTo>
                <a:lnTo>
                  <a:pt x="37145" y="302566"/>
                </a:lnTo>
                <a:lnTo>
                  <a:pt x="24098" y="338801"/>
                </a:lnTo>
                <a:lnTo>
                  <a:pt x="13738" y="376319"/>
                </a:lnTo>
                <a:lnTo>
                  <a:pt x="6187" y="414994"/>
                </a:lnTo>
                <a:lnTo>
                  <a:pt x="1567" y="454696"/>
                </a:lnTo>
                <a:lnTo>
                  <a:pt x="0" y="495299"/>
                </a:lnTo>
                <a:lnTo>
                  <a:pt x="1567" y="535903"/>
                </a:lnTo>
                <a:lnTo>
                  <a:pt x="6187" y="575605"/>
                </a:lnTo>
                <a:lnTo>
                  <a:pt x="13738" y="614280"/>
                </a:lnTo>
                <a:lnTo>
                  <a:pt x="24098" y="651798"/>
                </a:lnTo>
                <a:lnTo>
                  <a:pt x="37145" y="688033"/>
                </a:lnTo>
                <a:lnTo>
                  <a:pt x="52758" y="722856"/>
                </a:lnTo>
                <a:lnTo>
                  <a:pt x="91192" y="787756"/>
                </a:lnTo>
                <a:lnTo>
                  <a:pt x="138424" y="845477"/>
                </a:lnTo>
                <a:lnTo>
                  <a:pt x="193481" y="894995"/>
                </a:lnTo>
                <a:lnTo>
                  <a:pt x="255385" y="935288"/>
                </a:lnTo>
                <a:lnTo>
                  <a:pt x="323164" y="965335"/>
                </a:lnTo>
                <a:lnTo>
                  <a:pt x="395840" y="984113"/>
                </a:lnTo>
                <a:lnTo>
                  <a:pt x="433710" y="988957"/>
                </a:lnTo>
                <a:lnTo>
                  <a:pt x="472440" y="990599"/>
                </a:lnTo>
                <a:lnTo>
                  <a:pt x="511169" y="988957"/>
                </a:lnTo>
                <a:lnTo>
                  <a:pt x="549039" y="984113"/>
                </a:lnTo>
                <a:lnTo>
                  <a:pt x="621715" y="965335"/>
                </a:lnTo>
                <a:lnTo>
                  <a:pt x="689494" y="935288"/>
                </a:lnTo>
                <a:lnTo>
                  <a:pt x="751398" y="894995"/>
                </a:lnTo>
                <a:lnTo>
                  <a:pt x="806455" y="845477"/>
                </a:lnTo>
                <a:lnTo>
                  <a:pt x="853687" y="787756"/>
                </a:lnTo>
                <a:lnTo>
                  <a:pt x="892121" y="722856"/>
                </a:lnTo>
                <a:lnTo>
                  <a:pt x="907734" y="688033"/>
                </a:lnTo>
                <a:lnTo>
                  <a:pt x="920781" y="651798"/>
                </a:lnTo>
                <a:lnTo>
                  <a:pt x="931141" y="614280"/>
                </a:lnTo>
                <a:lnTo>
                  <a:pt x="938692" y="575605"/>
                </a:lnTo>
                <a:lnTo>
                  <a:pt x="943312" y="535903"/>
                </a:lnTo>
                <a:lnTo>
                  <a:pt x="944879" y="495299"/>
                </a:lnTo>
                <a:lnTo>
                  <a:pt x="944879" y="49377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object 52"/>
          <p:cNvSpPr txBox="1"/>
          <p:nvPr/>
        </p:nvSpPr>
        <p:spPr>
          <a:xfrm>
            <a:off x="6283390" y="4548110"/>
            <a:ext cx="613522" cy="678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842" marR="4483" lvl="0" indent="-62196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01788" algn="l"/>
              </a:tabLst>
              <a:defRPr/>
            </a:pPr>
            <a:r>
              <a:rPr kumimoji="0" sz="1588" b="1" i="0" u="heavy" strike="noStrike" kern="0" cap="none" spc="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588" b="1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DLY 	</a:t>
            </a:r>
            <a:r>
              <a:rPr kumimoji="0" sz="1588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rd=1 ds=0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object 53"/>
          <p:cNvSpPr/>
          <p:nvPr/>
        </p:nvSpPr>
        <p:spPr>
          <a:xfrm>
            <a:off x="4998302" y="3351160"/>
            <a:ext cx="836519" cy="874059"/>
          </a:xfrm>
          <a:custGeom>
            <a:avLst/>
            <a:gdLst/>
            <a:ahLst/>
            <a:cxnLst/>
            <a:rect l="l" t="t" r="r" b="b"/>
            <a:pathLst>
              <a:path w="948054" h="990600">
                <a:moveTo>
                  <a:pt x="473963" y="0"/>
                </a:moveTo>
                <a:lnTo>
                  <a:pt x="435109" y="1642"/>
                </a:lnTo>
                <a:lnTo>
                  <a:pt x="397117" y="6486"/>
                </a:lnTo>
                <a:lnTo>
                  <a:pt x="324206" y="25264"/>
                </a:lnTo>
                <a:lnTo>
                  <a:pt x="256209" y="55311"/>
                </a:lnTo>
                <a:lnTo>
                  <a:pt x="194105" y="95604"/>
                </a:lnTo>
                <a:lnTo>
                  <a:pt x="138871" y="145122"/>
                </a:lnTo>
                <a:lnTo>
                  <a:pt x="91486" y="202843"/>
                </a:lnTo>
                <a:lnTo>
                  <a:pt x="52928" y="267743"/>
                </a:lnTo>
                <a:lnTo>
                  <a:pt x="37265" y="302566"/>
                </a:lnTo>
                <a:lnTo>
                  <a:pt x="24176" y="338801"/>
                </a:lnTo>
                <a:lnTo>
                  <a:pt x="13782" y="376319"/>
                </a:lnTo>
                <a:lnTo>
                  <a:pt x="6207" y="414994"/>
                </a:lnTo>
                <a:lnTo>
                  <a:pt x="1572" y="454696"/>
                </a:lnTo>
                <a:lnTo>
                  <a:pt x="0" y="495300"/>
                </a:lnTo>
                <a:lnTo>
                  <a:pt x="1572" y="535903"/>
                </a:lnTo>
                <a:lnTo>
                  <a:pt x="6207" y="575605"/>
                </a:lnTo>
                <a:lnTo>
                  <a:pt x="13782" y="614280"/>
                </a:lnTo>
                <a:lnTo>
                  <a:pt x="24176" y="651798"/>
                </a:lnTo>
                <a:lnTo>
                  <a:pt x="37265" y="688033"/>
                </a:lnTo>
                <a:lnTo>
                  <a:pt x="52928" y="722856"/>
                </a:lnTo>
                <a:lnTo>
                  <a:pt x="91486" y="787756"/>
                </a:lnTo>
                <a:lnTo>
                  <a:pt x="138871" y="845477"/>
                </a:lnTo>
                <a:lnTo>
                  <a:pt x="194105" y="894995"/>
                </a:lnTo>
                <a:lnTo>
                  <a:pt x="256209" y="935288"/>
                </a:lnTo>
                <a:lnTo>
                  <a:pt x="324206" y="965335"/>
                </a:lnTo>
                <a:lnTo>
                  <a:pt x="397117" y="984113"/>
                </a:lnTo>
                <a:lnTo>
                  <a:pt x="435109" y="988957"/>
                </a:lnTo>
                <a:lnTo>
                  <a:pt x="473963" y="990599"/>
                </a:lnTo>
                <a:lnTo>
                  <a:pt x="512818" y="988957"/>
                </a:lnTo>
                <a:lnTo>
                  <a:pt x="550810" y="984113"/>
                </a:lnTo>
                <a:lnTo>
                  <a:pt x="623721" y="965335"/>
                </a:lnTo>
                <a:lnTo>
                  <a:pt x="691718" y="935288"/>
                </a:lnTo>
                <a:lnTo>
                  <a:pt x="753822" y="894995"/>
                </a:lnTo>
                <a:lnTo>
                  <a:pt x="809056" y="845477"/>
                </a:lnTo>
                <a:lnTo>
                  <a:pt x="856441" y="787756"/>
                </a:lnTo>
                <a:lnTo>
                  <a:pt x="894999" y="722856"/>
                </a:lnTo>
                <a:lnTo>
                  <a:pt x="910662" y="688033"/>
                </a:lnTo>
                <a:lnTo>
                  <a:pt x="923751" y="651798"/>
                </a:lnTo>
                <a:lnTo>
                  <a:pt x="934145" y="614280"/>
                </a:lnTo>
                <a:lnTo>
                  <a:pt x="941720" y="575605"/>
                </a:lnTo>
                <a:lnTo>
                  <a:pt x="946355" y="535903"/>
                </a:lnTo>
                <a:lnTo>
                  <a:pt x="947927" y="495300"/>
                </a:lnTo>
                <a:lnTo>
                  <a:pt x="947927" y="493775"/>
                </a:lnTo>
                <a:lnTo>
                  <a:pt x="946355" y="453390"/>
                </a:lnTo>
                <a:lnTo>
                  <a:pt x="941720" y="413883"/>
                </a:lnTo>
                <a:lnTo>
                  <a:pt x="934145" y="375383"/>
                </a:lnTo>
                <a:lnTo>
                  <a:pt x="923751" y="338020"/>
                </a:lnTo>
                <a:lnTo>
                  <a:pt x="910662" y="301923"/>
                </a:lnTo>
                <a:lnTo>
                  <a:pt x="876884" y="234041"/>
                </a:lnTo>
                <a:lnTo>
                  <a:pt x="833791" y="172768"/>
                </a:lnTo>
                <a:lnTo>
                  <a:pt x="782359" y="119135"/>
                </a:lnTo>
                <a:lnTo>
                  <a:pt x="723567" y="74175"/>
                </a:lnTo>
                <a:lnTo>
                  <a:pt x="658395" y="38919"/>
                </a:lnTo>
                <a:lnTo>
                  <a:pt x="587818" y="14397"/>
                </a:lnTo>
                <a:lnTo>
                  <a:pt x="512818" y="1642"/>
                </a:lnTo>
                <a:lnTo>
                  <a:pt x="473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object 54"/>
          <p:cNvSpPr/>
          <p:nvPr/>
        </p:nvSpPr>
        <p:spPr>
          <a:xfrm>
            <a:off x="4998302" y="3351160"/>
            <a:ext cx="836519" cy="874059"/>
          </a:xfrm>
          <a:custGeom>
            <a:avLst/>
            <a:gdLst/>
            <a:ahLst/>
            <a:cxnLst/>
            <a:rect l="l" t="t" r="r" b="b"/>
            <a:pathLst>
              <a:path w="948054" h="990600">
                <a:moveTo>
                  <a:pt x="947927" y="493775"/>
                </a:moveTo>
                <a:lnTo>
                  <a:pt x="946355" y="453390"/>
                </a:lnTo>
                <a:lnTo>
                  <a:pt x="941720" y="413883"/>
                </a:lnTo>
                <a:lnTo>
                  <a:pt x="934145" y="375383"/>
                </a:lnTo>
                <a:lnTo>
                  <a:pt x="923751" y="338020"/>
                </a:lnTo>
                <a:lnTo>
                  <a:pt x="910662" y="301923"/>
                </a:lnTo>
                <a:lnTo>
                  <a:pt x="876884" y="234041"/>
                </a:lnTo>
                <a:lnTo>
                  <a:pt x="833791" y="172768"/>
                </a:lnTo>
                <a:lnTo>
                  <a:pt x="782359" y="119135"/>
                </a:lnTo>
                <a:lnTo>
                  <a:pt x="723567" y="74175"/>
                </a:lnTo>
                <a:lnTo>
                  <a:pt x="658395" y="38919"/>
                </a:lnTo>
                <a:lnTo>
                  <a:pt x="587818" y="14397"/>
                </a:lnTo>
                <a:lnTo>
                  <a:pt x="512818" y="1642"/>
                </a:lnTo>
                <a:lnTo>
                  <a:pt x="473963" y="0"/>
                </a:lnTo>
                <a:lnTo>
                  <a:pt x="435109" y="1642"/>
                </a:lnTo>
                <a:lnTo>
                  <a:pt x="397117" y="6486"/>
                </a:lnTo>
                <a:lnTo>
                  <a:pt x="324206" y="25264"/>
                </a:lnTo>
                <a:lnTo>
                  <a:pt x="256209" y="55311"/>
                </a:lnTo>
                <a:lnTo>
                  <a:pt x="194105" y="95604"/>
                </a:lnTo>
                <a:lnTo>
                  <a:pt x="138871" y="145122"/>
                </a:lnTo>
                <a:lnTo>
                  <a:pt x="91486" y="202843"/>
                </a:lnTo>
                <a:lnTo>
                  <a:pt x="52928" y="267743"/>
                </a:lnTo>
                <a:lnTo>
                  <a:pt x="37265" y="302566"/>
                </a:lnTo>
                <a:lnTo>
                  <a:pt x="24176" y="338801"/>
                </a:lnTo>
                <a:lnTo>
                  <a:pt x="13782" y="376319"/>
                </a:lnTo>
                <a:lnTo>
                  <a:pt x="6207" y="414994"/>
                </a:lnTo>
                <a:lnTo>
                  <a:pt x="1572" y="454696"/>
                </a:lnTo>
                <a:lnTo>
                  <a:pt x="0" y="495300"/>
                </a:lnTo>
                <a:lnTo>
                  <a:pt x="1572" y="535903"/>
                </a:lnTo>
                <a:lnTo>
                  <a:pt x="6207" y="575605"/>
                </a:lnTo>
                <a:lnTo>
                  <a:pt x="13782" y="614280"/>
                </a:lnTo>
                <a:lnTo>
                  <a:pt x="24176" y="651798"/>
                </a:lnTo>
                <a:lnTo>
                  <a:pt x="37265" y="688033"/>
                </a:lnTo>
                <a:lnTo>
                  <a:pt x="52928" y="722856"/>
                </a:lnTo>
                <a:lnTo>
                  <a:pt x="91486" y="787756"/>
                </a:lnTo>
                <a:lnTo>
                  <a:pt x="138871" y="845477"/>
                </a:lnTo>
                <a:lnTo>
                  <a:pt x="194105" y="894995"/>
                </a:lnTo>
                <a:lnTo>
                  <a:pt x="256209" y="935288"/>
                </a:lnTo>
                <a:lnTo>
                  <a:pt x="324206" y="965335"/>
                </a:lnTo>
                <a:lnTo>
                  <a:pt x="397117" y="984113"/>
                </a:lnTo>
                <a:lnTo>
                  <a:pt x="435109" y="988957"/>
                </a:lnTo>
                <a:lnTo>
                  <a:pt x="473963" y="990599"/>
                </a:lnTo>
                <a:lnTo>
                  <a:pt x="512818" y="988957"/>
                </a:lnTo>
                <a:lnTo>
                  <a:pt x="550810" y="984113"/>
                </a:lnTo>
                <a:lnTo>
                  <a:pt x="623721" y="965335"/>
                </a:lnTo>
                <a:lnTo>
                  <a:pt x="691718" y="935288"/>
                </a:lnTo>
                <a:lnTo>
                  <a:pt x="753822" y="894995"/>
                </a:lnTo>
                <a:lnTo>
                  <a:pt x="809056" y="845477"/>
                </a:lnTo>
                <a:lnTo>
                  <a:pt x="856441" y="787756"/>
                </a:lnTo>
                <a:lnTo>
                  <a:pt x="894999" y="722856"/>
                </a:lnTo>
                <a:lnTo>
                  <a:pt x="910662" y="688033"/>
                </a:lnTo>
                <a:lnTo>
                  <a:pt x="923751" y="651798"/>
                </a:lnTo>
                <a:lnTo>
                  <a:pt x="934145" y="614280"/>
                </a:lnTo>
                <a:lnTo>
                  <a:pt x="941720" y="575605"/>
                </a:lnTo>
                <a:lnTo>
                  <a:pt x="946355" y="535903"/>
                </a:lnTo>
                <a:lnTo>
                  <a:pt x="947927" y="495300"/>
                </a:lnTo>
                <a:lnTo>
                  <a:pt x="947927" y="49377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object 55"/>
          <p:cNvSpPr txBox="1"/>
          <p:nvPr/>
        </p:nvSpPr>
        <p:spPr>
          <a:xfrm>
            <a:off x="5116186" y="3472344"/>
            <a:ext cx="60623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DONE</a:t>
            </a: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object 56"/>
          <p:cNvSpPr txBox="1"/>
          <p:nvPr/>
        </p:nvSpPr>
        <p:spPr>
          <a:xfrm>
            <a:off x="5199559" y="3710310"/>
            <a:ext cx="437029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lvl="0" indent="1344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rd=0 ds=1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object 57"/>
          <p:cNvSpPr/>
          <p:nvPr/>
        </p:nvSpPr>
        <p:spPr>
          <a:xfrm>
            <a:off x="5148908" y="3703473"/>
            <a:ext cx="537882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object 58"/>
          <p:cNvSpPr/>
          <p:nvPr/>
        </p:nvSpPr>
        <p:spPr>
          <a:xfrm>
            <a:off x="7284302" y="3351160"/>
            <a:ext cx="836519" cy="874059"/>
          </a:xfrm>
          <a:custGeom>
            <a:avLst/>
            <a:gdLst/>
            <a:ahLst/>
            <a:cxnLst/>
            <a:rect l="l" t="t" r="r" b="b"/>
            <a:pathLst>
              <a:path w="948054" h="990600">
                <a:moveTo>
                  <a:pt x="473964" y="0"/>
                </a:moveTo>
                <a:lnTo>
                  <a:pt x="435109" y="1642"/>
                </a:lnTo>
                <a:lnTo>
                  <a:pt x="397117" y="6486"/>
                </a:lnTo>
                <a:lnTo>
                  <a:pt x="324206" y="25264"/>
                </a:lnTo>
                <a:lnTo>
                  <a:pt x="256209" y="55311"/>
                </a:lnTo>
                <a:lnTo>
                  <a:pt x="194105" y="95604"/>
                </a:lnTo>
                <a:lnTo>
                  <a:pt x="138871" y="145122"/>
                </a:lnTo>
                <a:lnTo>
                  <a:pt x="91486" y="202843"/>
                </a:lnTo>
                <a:lnTo>
                  <a:pt x="52928" y="267743"/>
                </a:lnTo>
                <a:lnTo>
                  <a:pt x="37265" y="302566"/>
                </a:lnTo>
                <a:lnTo>
                  <a:pt x="24176" y="338801"/>
                </a:lnTo>
                <a:lnTo>
                  <a:pt x="13782" y="376319"/>
                </a:lnTo>
                <a:lnTo>
                  <a:pt x="6207" y="414994"/>
                </a:lnTo>
                <a:lnTo>
                  <a:pt x="1572" y="454696"/>
                </a:lnTo>
                <a:lnTo>
                  <a:pt x="0" y="495300"/>
                </a:lnTo>
                <a:lnTo>
                  <a:pt x="1572" y="535903"/>
                </a:lnTo>
                <a:lnTo>
                  <a:pt x="6207" y="575605"/>
                </a:lnTo>
                <a:lnTo>
                  <a:pt x="13782" y="614280"/>
                </a:lnTo>
                <a:lnTo>
                  <a:pt x="24176" y="651798"/>
                </a:lnTo>
                <a:lnTo>
                  <a:pt x="37265" y="688033"/>
                </a:lnTo>
                <a:lnTo>
                  <a:pt x="52928" y="722856"/>
                </a:lnTo>
                <a:lnTo>
                  <a:pt x="91486" y="787756"/>
                </a:lnTo>
                <a:lnTo>
                  <a:pt x="138871" y="845477"/>
                </a:lnTo>
                <a:lnTo>
                  <a:pt x="194105" y="894995"/>
                </a:lnTo>
                <a:lnTo>
                  <a:pt x="256209" y="935288"/>
                </a:lnTo>
                <a:lnTo>
                  <a:pt x="324206" y="965335"/>
                </a:lnTo>
                <a:lnTo>
                  <a:pt x="397117" y="984113"/>
                </a:lnTo>
                <a:lnTo>
                  <a:pt x="435109" y="988957"/>
                </a:lnTo>
                <a:lnTo>
                  <a:pt x="473964" y="990599"/>
                </a:lnTo>
                <a:lnTo>
                  <a:pt x="512818" y="988957"/>
                </a:lnTo>
                <a:lnTo>
                  <a:pt x="550810" y="984113"/>
                </a:lnTo>
                <a:lnTo>
                  <a:pt x="623721" y="965335"/>
                </a:lnTo>
                <a:lnTo>
                  <a:pt x="691718" y="935288"/>
                </a:lnTo>
                <a:lnTo>
                  <a:pt x="753822" y="894995"/>
                </a:lnTo>
                <a:lnTo>
                  <a:pt x="809056" y="845477"/>
                </a:lnTo>
                <a:lnTo>
                  <a:pt x="856441" y="787756"/>
                </a:lnTo>
                <a:lnTo>
                  <a:pt x="894999" y="722856"/>
                </a:lnTo>
                <a:lnTo>
                  <a:pt x="910662" y="688033"/>
                </a:lnTo>
                <a:lnTo>
                  <a:pt x="923751" y="651798"/>
                </a:lnTo>
                <a:lnTo>
                  <a:pt x="934145" y="614280"/>
                </a:lnTo>
                <a:lnTo>
                  <a:pt x="941720" y="575605"/>
                </a:lnTo>
                <a:lnTo>
                  <a:pt x="946355" y="535903"/>
                </a:lnTo>
                <a:lnTo>
                  <a:pt x="947927" y="495300"/>
                </a:lnTo>
                <a:lnTo>
                  <a:pt x="947927" y="493775"/>
                </a:lnTo>
                <a:lnTo>
                  <a:pt x="946355" y="453390"/>
                </a:lnTo>
                <a:lnTo>
                  <a:pt x="941720" y="413883"/>
                </a:lnTo>
                <a:lnTo>
                  <a:pt x="934145" y="375383"/>
                </a:lnTo>
                <a:lnTo>
                  <a:pt x="923751" y="338020"/>
                </a:lnTo>
                <a:lnTo>
                  <a:pt x="910662" y="301923"/>
                </a:lnTo>
                <a:lnTo>
                  <a:pt x="876884" y="234041"/>
                </a:lnTo>
                <a:lnTo>
                  <a:pt x="833791" y="172768"/>
                </a:lnTo>
                <a:lnTo>
                  <a:pt x="782359" y="119135"/>
                </a:lnTo>
                <a:lnTo>
                  <a:pt x="723567" y="74175"/>
                </a:lnTo>
                <a:lnTo>
                  <a:pt x="658395" y="38919"/>
                </a:lnTo>
                <a:lnTo>
                  <a:pt x="587818" y="14397"/>
                </a:lnTo>
                <a:lnTo>
                  <a:pt x="512818" y="1642"/>
                </a:lnTo>
                <a:lnTo>
                  <a:pt x="473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object 59"/>
          <p:cNvSpPr/>
          <p:nvPr/>
        </p:nvSpPr>
        <p:spPr>
          <a:xfrm>
            <a:off x="7284302" y="3351160"/>
            <a:ext cx="836519" cy="874059"/>
          </a:xfrm>
          <a:custGeom>
            <a:avLst/>
            <a:gdLst/>
            <a:ahLst/>
            <a:cxnLst/>
            <a:rect l="l" t="t" r="r" b="b"/>
            <a:pathLst>
              <a:path w="948054" h="990600">
                <a:moveTo>
                  <a:pt x="947927" y="493775"/>
                </a:moveTo>
                <a:lnTo>
                  <a:pt x="946355" y="453390"/>
                </a:lnTo>
                <a:lnTo>
                  <a:pt x="941720" y="413883"/>
                </a:lnTo>
                <a:lnTo>
                  <a:pt x="934145" y="375383"/>
                </a:lnTo>
                <a:lnTo>
                  <a:pt x="923751" y="338020"/>
                </a:lnTo>
                <a:lnTo>
                  <a:pt x="910662" y="301923"/>
                </a:lnTo>
                <a:lnTo>
                  <a:pt x="876884" y="234041"/>
                </a:lnTo>
                <a:lnTo>
                  <a:pt x="833791" y="172768"/>
                </a:lnTo>
                <a:lnTo>
                  <a:pt x="782359" y="119135"/>
                </a:lnTo>
                <a:lnTo>
                  <a:pt x="723567" y="74175"/>
                </a:lnTo>
                <a:lnTo>
                  <a:pt x="658395" y="38919"/>
                </a:lnTo>
                <a:lnTo>
                  <a:pt x="587818" y="14397"/>
                </a:lnTo>
                <a:lnTo>
                  <a:pt x="512818" y="1642"/>
                </a:lnTo>
                <a:lnTo>
                  <a:pt x="473964" y="0"/>
                </a:lnTo>
                <a:lnTo>
                  <a:pt x="435109" y="1642"/>
                </a:lnTo>
                <a:lnTo>
                  <a:pt x="397117" y="6486"/>
                </a:lnTo>
                <a:lnTo>
                  <a:pt x="324206" y="25264"/>
                </a:lnTo>
                <a:lnTo>
                  <a:pt x="256209" y="55311"/>
                </a:lnTo>
                <a:lnTo>
                  <a:pt x="194105" y="95604"/>
                </a:lnTo>
                <a:lnTo>
                  <a:pt x="138871" y="145122"/>
                </a:lnTo>
                <a:lnTo>
                  <a:pt x="91486" y="202843"/>
                </a:lnTo>
                <a:lnTo>
                  <a:pt x="52928" y="267743"/>
                </a:lnTo>
                <a:lnTo>
                  <a:pt x="37265" y="302566"/>
                </a:lnTo>
                <a:lnTo>
                  <a:pt x="24176" y="338801"/>
                </a:lnTo>
                <a:lnTo>
                  <a:pt x="13782" y="376319"/>
                </a:lnTo>
                <a:lnTo>
                  <a:pt x="6207" y="414994"/>
                </a:lnTo>
                <a:lnTo>
                  <a:pt x="1572" y="454696"/>
                </a:lnTo>
                <a:lnTo>
                  <a:pt x="0" y="495300"/>
                </a:lnTo>
                <a:lnTo>
                  <a:pt x="1572" y="535903"/>
                </a:lnTo>
                <a:lnTo>
                  <a:pt x="6207" y="575605"/>
                </a:lnTo>
                <a:lnTo>
                  <a:pt x="13782" y="614280"/>
                </a:lnTo>
                <a:lnTo>
                  <a:pt x="24176" y="651798"/>
                </a:lnTo>
                <a:lnTo>
                  <a:pt x="37265" y="688033"/>
                </a:lnTo>
                <a:lnTo>
                  <a:pt x="52928" y="722856"/>
                </a:lnTo>
                <a:lnTo>
                  <a:pt x="91486" y="787756"/>
                </a:lnTo>
                <a:lnTo>
                  <a:pt x="138871" y="845477"/>
                </a:lnTo>
                <a:lnTo>
                  <a:pt x="194105" y="894995"/>
                </a:lnTo>
                <a:lnTo>
                  <a:pt x="256209" y="935288"/>
                </a:lnTo>
                <a:lnTo>
                  <a:pt x="324206" y="965335"/>
                </a:lnTo>
                <a:lnTo>
                  <a:pt x="397117" y="984113"/>
                </a:lnTo>
                <a:lnTo>
                  <a:pt x="435109" y="988957"/>
                </a:lnTo>
                <a:lnTo>
                  <a:pt x="473964" y="990599"/>
                </a:lnTo>
                <a:lnTo>
                  <a:pt x="512818" y="988957"/>
                </a:lnTo>
                <a:lnTo>
                  <a:pt x="550810" y="984113"/>
                </a:lnTo>
                <a:lnTo>
                  <a:pt x="623721" y="965335"/>
                </a:lnTo>
                <a:lnTo>
                  <a:pt x="691718" y="935288"/>
                </a:lnTo>
                <a:lnTo>
                  <a:pt x="753822" y="894995"/>
                </a:lnTo>
                <a:lnTo>
                  <a:pt x="809056" y="845477"/>
                </a:lnTo>
                <a:lnTo>
                  <a:pt x="856441" y="787756"/>
                </a:lnTo>
                <a:lnTo>
                  <a:pt x="894999" y="722856"/>
                </a:lnTo>
                <a:lnTo>
                  <a:pt x="910662" y="688033"/>
                </a:lnTo>
                <a:lnTo>
                  <a:pt x="923751" y="651798"/>
                </a:lnTo>
                <a:lnTo>
                  <a:pt x="934145" y="614280"/>
                </a:lnTo>
                <a:lnTo>
                  <a:pt x="941720" y="575605"/>
                </a:lnTo>
                <a:lnTo>
                  <a:pt x="946355" y="535903"/>
                </a:lnTo>
                <a:lnTo>
                  <a:pt x="947927" y="495300"/>
                </a:lnTo>
                <a:lnTo>
                  <a:pt x="947927" y="49377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object 60"/>
          <p:cNvSpPr txBox="1"/>
          <p:nvPr/>
        </p:nvSpPr>
        <p:spPr>
          <a:xfrm>
            <a:off x="7407566" y="3472345"/>
            <a:ext cx="592791" cy="678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1" i="0" u="heavy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READ</a:t>
            </a: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9092" marR="82368" lvl="0" indent="-2802" algn="ctr" defTabSz="914400" eaLnBrk="1" fontAlgn="auto" latinLnBrk="0" hangingPunct="1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rd=1 ds=0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8" name="object 61"/>
          <p:cNvSpPr/>
          <p:nvPr/>
        </p:nvSpPr>
        <p:spPr>
          <a:xfrm>
            <a:off x="6165505" y="2114030"/>
            <a:ext cx="836519" cy="874059"/>
          </a:xfrm>
          <a:custGeom>
            <a:avLst/>
            <a:gdLst/>
            <a:ahLst/>
            <a:cxnLst/>
            <a:rect l="l" t="t" r="r" b="b"/>
            <a:pathLst>
              <a:path w="948054" h="990600">
                <a:moveTo>
                  <a:pt x="473964" y="0"/>
                </a:moveTo>
                <a:lnTo>
                  <a:pt x="435109" y="1642"/>
                </a:lnTo>
                <a:lnTo>
                  <a:pt x="397117" y="6486"/>
                </a:lnTo>
                <a:lnTo>
                  <a:pt x="324206" y="25264"/>
                </a:lnTo>
                <a:lnTo>
                  <a:pt x="256209" y="55311"/>
                </a:lnTo>
                <a:lnTo>
                  <a:pt x="194105" y="95604"/>
                </a:lnTo>
                <a:lnTo>
                  <a:pt x="138871" y="145122"/>
                </a:lnTo>
                <a:lnTo>
                  <a:pt x="91486" y="202843"/>
                </a:lnTo>
                <a:lnTo>
                  <a:pt x="52928" y="267743"/>
                </a:lnTo>
                <a:lnTo>
                  <a:pt x="37265" y="302566"/>
                </a:lnTo>
                <a:lnTo>
                  <a:pt x="24176" y="338801"/>
                </a:lnTo>
                <a:lnTo>
                  <a:pt x="13782" y="376319"/>
                </a:lnTo>
                <a:lnTo>
                  <a:pt x="6207" y="414994"/>
                </a:lnTo>
                <a:lnTo>
                  <a:pt x="1572" y="454696"/>
                </a:lnTo>
                <a:lnTo>
                  <a:pt x="0" y="495300"/>
                </a:lnTo>
                <a:lnTo>
                  <a:pt x="1572" y="535903"/>
                </a:lnTo>
                <a:lnTo>
                  <a:pt x="6207" y="575605"/>
                </a:lnTo>
                <a:lnTo>
                  <a:pt x="13782" y="614280"/>
                </a:lnTo>
                <a:lnTo>
                  <a:pt x="24176" y="651798"/>
                </a:lnTo>
                <a:lnTo>
                  <a:pt x="37265" y="688033"/>
                </a:lnTo>
                <a:lnTo>
                  <a:pt x="52928" y="722856"/>
                </a:lnTo>
                <a:lnTo>
                  <a:pt x="91486" y="787756"/>
                </a:lnTo>
                <a:lnTo>
                  <a:pt x="138871" y="845477"/>
                </a:lnTo>
                <a:lnTo>
                  <a:pt x="194105" y="894995"/>
                </a:lnTo>
                <a:lnTo>
                  <a:pt x="256209" y="935288"/>
                </a:lnTo>
                <a:lnTo>
                  <a:pt x="324206" y="965335"/>
                </a:lnTo>
                <a:lnTo>
                  <a:pt x="397117" y="984113"/>
                </a:lnTo>
                <a:lnTo>
                  <a:pt x="435109" y="988957"/>
                </a:lnTo>
                <a:lnTo>
                  <a:pt x="473964" y="990600"/>
                </a:lnTo>
                <a:lnTo>
                  <a:pt x="512818" y="988957"/>
                </a:lnTo>
                <a:lnTo>
                  <a:pt x="550810" y="984113"/>
                </a:lnTo>
                <a:lnTo>
                  <a:pt x="623721" y="965335"/>
                </a:lnTo>
                <a:lnTo>
                  <a:pt x="691718" y="935288"/>
                </a:lnTo>
                <a:lnTo>
                  <a:pt x="753822" y="894995"/>
                </a:lnTo>
                <a:lnTo>
                  <a:pt x="809056" y="845477"/>
                </a:lnTo>
                <a:lnTo>
                  <a:pt x="856441" y="787756"/>
                </a:lnTo>
                <a:lnTo>
                  <a:pt x="894999" y="722856"/>
                </a:lnTo>
                <a:lnTo>
                  <a:pt x="910662" y="688033"/>
                </a:lnTo>
                <a:lnTo>
                  <a:pt x="923751" y="651798"/>
                </a:lnTo>
                <a:lnTo>
                  <a:pt x="934145" y="614280"/>
                </a:lnTo>
                <a:lnTo>
                  <a:pt x="941720" y="575605"/>
                </a:lnTo>
                <a:lnTo>
                  <a:pt x="946355" y="535903"/>
                </a:lnTo>
                <a:lnTo>
                  <a:pt x="947927" y="495300"/>
                </a:lnTo>
                <a:lnTo>
                  <a:pt x="947927" y="493775"/>
                </a:lnTo>
                <a:lnTo>
                  <a:pt x="946355" y="453390"/>
                </a:lnTo>
                <a:lnTo>
                  <a:pt x="941720" y="413883"/>
                </a:lnTo>
                <a:lnTo>
                  <a:pt x="934145" y="375383"/>
                </a:lnTo>
                <a:lnTo>
                  <a:pt x="923751" y="338020"/>
                </a:lnTo>
                <a:lnTo>
                  <a:pt x="910662" y="301923"/>
                </a:lnTo>
                <a:lnTo>
                  <a:pt x="876884" y="234041"/>
                </a:lnTo>
                <a:lnTo>
                  <a:pt x="833791" y="172768"/>
                </a:lnTo>
                <a:lnTo>
                  <a:pt x="782359" y="119135"/>
                </a:lnTo>
                <a:lnTo>
                  <a:pt x="723567" y="74175"/>
                </a:lnTo>
                <a:lnTo>
                  <a:pt x="658395" y="38919"/>
                </a:lnTo>
                <a:lnTo>
                  <a:pt x="587818" y="14397"/>
                </a:lnTo>
                <a:lnTo>
                  <a:pt x="512818" y="1642"/>
                </a:lnTo>
                <a:lnTo>
                  <a:pt x="473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62"/>
          <p:cNvSpPr/>
          <p:nvPr/>
        </p:nvSpPr>
        <p:spPr>
          <a:xfrm>
            <a:off x="6165505" y="2114030"/>
            <a:ext cx="836519" cy="874059"/>
          </a:xfrm>
          <a:custGeom>
            <a:avLst/>
            <a:gdLst/>
            <a:ahLst/>
            <a:cxnLst/>
            <a:rect l="l" t="t" r="r" b="b"/>
            <a:pathLst>
              <a:path w="948054" h="990600">
                <a:moveTo>
                  <a:pt x="947927" y="493775"/>
                </a:moveTo>
                <a:lnTo>
                  <a:pt x="946355" y="453390"/>
                </a:lnTo>
                <a:lnTo>
                  <a:pt x="941720" y="413883"/>
                </a:lnTo>
                <a:lnTo>
                  <a:pt x="934145" y="375383"/>
                </a:lnTo>
                <a:lnTo>
                  <a:pt x="923751" y="338020"/>
                </a:lnTo>
                <a:lnTo>
                  <a:pt x="910662" y="301923"/>
                </a:lnTo>
                <a:lnTo>
                  <a:pt x="876884" y="234041"/>
                </a:lnTo>
                <a:lnTo>
                  <a:pt x="833791" y="172768"/>
                </a:lnTo>
                <a:lnTo>
                  <a:pt x="782359" y="119135"/>
                </a:lnTo>
                <a:lnTo>
                  <a:pt x="723567" y="74175"/>
                </a:lnTo>
                <a:lnTo>
                  <a:pt x="658395" y="38919"/>
                </a:lnTo>
                <a:lnTo>
                  <a:pt x="587818" y="14397"/>
                </a:lnTo>
                <a:lnTo>
                  <a:pt x="512818" y="1642"/>
                </a:lnTo>
                <a:lnTo>
                  <a:pt x="473964" y="0"/>
                </a:lnTo>
                <a:lnTo>
                  <a:pt x="435109" y="1642"/>
                </a:lnTo>
                <a:lnTo>
                  <a:pt x="397117" y="6486"/>
                </a:lnTo>
                <a:lnTo>
                  <a:pt x="324206" y="25264"/>
                </a:lnTo>
                <a:lnTo>
                  <a:pt x="256209" y="55311"/>
                </a:lnTo>
                <a:lnTo>
                  <a:pt x="194105" y="95604"/>
                </a:lnTo>
                <a:lnTo>
                  <a:pt x="138871" y="145122"/>
                </a:lnTo>
                <a:lnTo>
                  <a:pt x="91486" y="202843"/>
                </a:lnTo>
                <a:lnTo>
                  <a:pt x="52928" y="267743"/>
                </a:lnTo>
                <a:lnTo>
                  <a:pt x="37265" y="302566"/>
                </a:lnTo>
                <a:lnTo>
                  <a:pt x="24176" y="338801"/>
                </a:lnTo>
                <a:lnTo>
                  <a:pt x="13782" y="376319"/>
                </a:lnTo>
                <a:lnTo>
                  <a:pt x="6207" y="414994"/>
                </a:lnTo>
                <a:lnTo>
                  <a:pt x="1572" y="454696"/>
                </a:lnTo>
                <a:lnTo>
                  <a:pt x="0" y="495300"/>
                </a:lnTo>
                <a:lnTo>
                  <a:pt x="1572" y="535903"/>
                </a:lnTo>
                <a:lnTo>
                  <a:pt x="6207" y="575605"/>
                </a:lnTo>
                <a:lnTo>
                  <a:pt x="13782" y="614280"/>
                </a:lnTo>
                <a:lnTo>
                  <a:pt x="24176" y="651798"/>
                </a:lnTo>
                <a:lnTo>
                  <a:pt x="37265" y="688033"/>
                </a:lnTo>
                <a:lnTo>
                  <a:pt x="52928" y="722856"/>
                </a:lnTo>
                <a:lnTo>
                  <a:pt x="91486" y="787756"/>
                </a:lnTo>
                <a:lnTo>
                  <a:pt x="138871" y="845477"/>
                </a:lnTo>
                <a:lnTo>
                  <a:pt x="194105" y="894995"/>
                </a:lnTo>
                <a:lnTo>
                  <a:pt x="256209" y="935288"/>
                </a:lnTo>
                <a:lnTo>
                  <a:pt x="324206" y="965335"/>
                </a:lnTo>
                <a:lnTo>
                  <a:pt x="397117" y="984113"/>
                </a:lnTo>
                <a:lnTo>
                  <a:pt x="435109" y="988957"/>
                </a:lnTo>
                <a:lnTo>
                  <a:pt x="473964" y="990600"/>
                </a:lnTo>
                <a:lnTo>
                  <a:pt x="512818" y="988957"/>
                </a:lnTo>
                <a:lnTo>
                  <a:pt x="550810" y="984113"/>
                </a:lnTo>
                <a:lnTo>
                  <a:pt x="623721" y="965335"/>
                </a:lnTo>
                <a:lnTo>
                  <a:pt x="691718" y="935288"/>
                </a:lnTo>
                <a:lnTo>
                  <a:pt x="753822" y="894995"/>
                </a:lnTo>
                <a:lnTo>
                  <a:pt x="809056" y="845477"/>
                </a:lnTo>
                <a:lnTo>
                  <a:pt x="856441" y="787756"/>
                </a:lnTo>
                <a:lnTo>
                  <a:pt x="894999" y="722856"/>
                </a:lnTo>
                <a:lnTo>
                  <a:pt x="910662" y="688033"/>
                </a:lnTo>
                <a:lnTo>
                  <a:pt x="923751" y="651798"/>
                </a:lnTo>
                <a:lnTo>
                  <a:pt x="934145" y="614280"/>
                </a:lnTo>
                <a:lnTo>
                  <a:pt x="941720" y="575605"/>
                </a:lnTo>
                <a:lnTo>
                  <a:pt x="946355" y="535903"/>
                </a:lnTo>
                <a:lnTo>
                  <a:pt x="947927" y="495300"/>
                </a:lnTo>
                <a:lnTo>
                  <a:pt x="947927" y="49377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63"/>
          <p:cNvSpPr txBox="1"/>
          <p:nvPr/>
        </p:nvSpPr>
        <p:spPr>
          <a:xfrm>
            <a:off x="6342558" y="2237904"/>
            <a:ext cx="48241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88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IDLE</a:t>
            </a: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1" name="object 64"/>
          <p:cNvSpPr txBox="1"/>
          <p:nvPr/>
        </p:nvSpPr>
        <p:spPr>
          <a:xfrm>
            <a:off x="6366764" y="2475870"/>
            <a:ext cx="437029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lvl="0" indent="1344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2" b="1" i="0" u="none" strike="noStrike" kern="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rd=0 ds=0</a:t>
            </a:r>
            <a:endParaRPr kumimoji="0" sz="1412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2" name="object 65"/>
          <p:cNvSpPr/>
          <p:nvPr/>
        </p:nvSpPr>
        <p:spPr>
          <a:xfrm>
            <a:off x="6316112" y="2466343"/>
            <a:ext cx="537882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object 66"/>
          <p:cNvSpPr/>
          <p:nvPr/>
        </p:nvSpPr>
        <p:spPr>
          <a:xfrm>
            <a:off x="6208536" y="2148993"/>
            <a:ext cx="750794" cy="806824"/>
          </a:xfrm>
          <a:custGeom>
            <a:avLst/>
            <a:gdLst/>
            <a:ahLst/>
            <a:cxnLst/>
            <a:rect l="l" t="t" r="r" b="b"/>
            <a:pathLst>
              <a:path w="850900" h="914400">
                <a:moveTo>
                  <a:pt x="850392" y="457200"/>
                </a:moveTo>
                <a:lnTo>
                  <a:pt x="844823" y="383071"/>
                </a:lnTo>
                <a:lnTo>
                  <a:pt x="828703" y="312739"/>
                </a:lnTo>
                <a:lnTo>
                  <a:pt x="802909" y="247147"/>
                </a:lnTo>
                <a:lnTo>
                  <a:pt x="768318" y="187239"/>
                </a:lnTo>
                <a:lnTo>
                  <a:pt x="725809" y="133959"/>
                </a:lnTo>
                <a:lnTo>
                  <a:pt x="676258" y="88250"/>
                </a:lnTo>
                <a:lnTo>
                  <a:pt x="620544" y="51056"/>
                </a:lnTo>
                <a:lnTo>
                  <a:pt x="559544" y="23320"/>
                </a:lnTo>
                <a:lnTo>
                  <a:pt x="494135" y="5987"/>
                </a:lnTo>
                <a:lnTo>
                  <a:pt x="425196" y="0"/>
                </a:lnTo>
                <a:lnTo>
                  <a:pt x="390339" y="1516"/>
                </a:lnTo>
                <a:lnTo>
                  <a:pt x="323055" y="13294"/>
                </a:lnTo>
                <a:lnTo>
                  <a:pt x="259741" y="35947"/>
                </a:lnTo>
                <a:lnTo>
                  <a:pt x="201274" y="68530"/>
                </a:lnTo>
                <a:lnTo>
                  <a:pt x="148532" y="110099"/>
                </a:lnTo>
                <a:lnTo>
                  <a:pt x="102392" y="159712"/>
                </a:lnTo>
                <a:lnTo>
                  <a:pt x="63732" y="216424"/>
                </a:lnTo>
                <a:lnTo>
                  <a:pt x="33430" y="279292"/>
                </a:lnTo>
                <a:lnTo>
                  <a:pt x="12364" y="347371"/>
                </a:lnTo>
                <a:lnTo>
                  <a:pt x="1410" y="419720"/>
                </a:lnTo>
                <a:lnTo>
                  <a:pt x="0" y="457200"/>
                </a:lnTo>
                <a:lnTo>
                  <a:pt x="1410" y="494679"/>
                </a:lnTo>
                <a:lnTo>
                  <a:pt x="12364" y="567028"/>
                </a:lnTo>
                <a:lnTo>
                  <a:pt x="33430" y="635107"/>
                </a:lnTo>
                <a:lnTo>
                  <a:pt x="63732" y="697975"/>
                </a:lnTo>
                <a:lnTo>
                  <a:pt x="102392" y="754687"/>
                </a:lnTo>
                <a:lnTo>
                  <a:pt x="148532" y="804300"/>
                </a:lnTo>
                <a:lnTo>
                  <a:pt x="201274" y="845869"/>
                </a:lnTo>
                <a:lnTo>
                  <a:pt x="259741" y="878452"/>
                </a:lnTo>
                <a:lnTo>
                  <a:pt x="323055" y="901105"/>
                </a:lnTo>
                <a:lnTo>
                  <a:pt x="390339" y="912883"/>
                </a:lnTo>
                <a:lnTo>
                  <a:pt x="425196" y="914400"/>
                </a:lnTo>
                <a:lnTo>
                  <a:pt x="460052" y="912883"/>
                </a:lnTo>
                <a:lnTo>
                  <a:pt x="527335" y="901105"/>
                </a:lnTo>
                <a:lnTo>
                  <a:pt x="590650" y="878452"/>
                </a:lnTo>
                <a:lnTo>
                  <a:pt x="649117" y="845869"/>
                </a:lnTo>
                <a:lnTo>
                  <a:pt x="701859" y="804300"/>
                </a:lnTo>
                <a:lnTo>
                  <a:pt x="747999" y="754687"/>
                </a:lnTo>
                <a:lnTo>
                  <a:pt x="786658" y="697975"/>
                </a:lnTo>
                <a:lnTo>
                  <a:pt x="816960" y="635107"/>
                </a:lnTo>
                <a:lnTo>
                  <a:pt x="838027" y="567028"/>
                </a:lnTo>
                <a:lnTo>
                  <a:pt x="848981" y="494679"/>
                </a:lnTo>
                <a:lnTo>
                  <a:pt x="850392" y="4572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203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Moore State Machine </a:t>
            </a:r>
            <a:r>
              <a:rPr lang="en-US" altLang="zh-TW" dirty="0">
                <a:solidFill>
                  <a:srgbClr val="FF0000"/>
                </a:solidFill>
              </a:rPr>
              <a:t>Two Always Blocks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 state </a:t>
            </a:r>
            <a:r>
              <a:rPr lang="zh-TW" altLang="en-US" dirty="0"/>
              <a:t> </a:t>
            </a:r>
            <a:r>
              <a:rPr lang="en-US" altLang="zh-TW" dirty="0"/>
              <a:t>and output logic use one </a:t>
            </a:r>
            <a:r>
              <a:rPr lang="en-US" altLang="zh-TW" dirty="0" err="1">
                <a:solidFill>
                  <a:srgbClr val="FF0000"/>
                </a:solidFill>
              </a:rPr>
              <a:t>always_comb</a:t>
            </a:r>
            <a:r>
              <a:rPr lang="en-US" altLang="zh-TW" dirty="0"/>
              <a:t> block</a:t>
            </a:r>
          </a:p>
          <a:p>
            <a:r>
              <a:rPr lang="en-US" altLang="zh-TW" dirty="0"/>
              <a:t>Present state FF</a:t>
            </a:r>
            <a:r>
              <a:rPr lang="zh-TW" altLang="en-US" dirty="0"/>
              <a:t> </a:t>
            </a:r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always_ff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773176" y="2471963"/>
            <a:ext cx="6645647" cy="4028852"/>
            <a:chOff x="1282850" y="1949823"/>
            <a:chExt cx="6645647" cy="4028852"/>
          </a:xfrm>
        </p:grpSpPr>
        <p:sp>
          <p:nvSpPr>
            <p:cNvPr id="5" name="object 17"/>
            <p:cNvSpPr/>
            <p:nvPr/>
          </p:nvSpPr>
          <p:spPr>
            <a:xfrm>
              <a:off x="1350085" y="3030968"/>
              <a:ext cx="6578412" cy="2947707"/>
            </a:xfrm>
            <a:custGeom>
              <a:avLst/>
              <a:gdLst/>
              <a:ahLst/>
              <a:cxnLst/>
              <a:rect l="l" t="t" r="r" b="b"/>
              <a:pathLst>
                <a:path w="7455534" h="3340734">
                  <a:moveTo>
                    <a:pt x="0" y="3340608"/>
                  </a:moveTo>
                  <a:lnTo>
                    <a:pt x="7455408" y="3340608"/>
                  </a:lnTo>
                  <a:lnTo>
                    <a:pt x="7455408" y="0"/>
                  </a:lnTo>
                  <a:lnTo>
                    <a:pt x="0" y="0"/>
                  </a:lnTo>
                  <a:lnTo>
                    <a:pt x="0" y="3340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18"/>
            <p:cNvSpPr/>
            <p:nvPr/>
          </p:nvSpPr>
          <p:spPr>
            <a:xfrm>
              <a:off x="1282850" y="2963732"/>
              <a:ext cx="6581214" cy="2950509"/>
            </a:xfrm>
            <a:custGeom>
              <a:avLst/>
              <a:gdLst/>
              <a:ahLst/>
              <a:cxnLst/>
              <a:rect l="l" t="t" r="r" b="b"/>
              <a:pathLst>
                <a:path w="7458709" h="3343909">
                  <a:moveTo>
                    <a:pt x="0" y="3343655"/>
                  </a:moveTo>
                  <a:lnTo>
                    <a:pt x="7458456" y="3343655"/>
                  </a:lnTo>
                  <a:lnTo>
                    <a:pt x="7458456" y="0"/>
                  </a:lnTo>
                  <a:lnTo>
                    <a:pt x="0" y="0"/>
                  </a:lnTo>
                  <a:lnTo>
                    <a:pt x="0" y="33436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19"/>
            <p:cNvSpPr/>
            <p:nvPr/>
          </p:nvSpPr>
          <p:spPr>
            <a:xfrm>
              <a:off x="1282850" y="2963732"/>
              <a:ext cx="6581214" cy="2950509"/>
            </a:xfrm>
            <a:custGeom>
              <a:avLst/>
              <a:gdLst/>
              <a:ahLst/>
              <a:cxnLst/>
              <a:rect l="l" t="t" r="r" b="b"/>
              <a:pathLst>
                <a:path w="7458709" h="3343909">
                  <a:moveTo>
                    <a:pt x="0" y="3343655"/>
                  </a:moveTo>
                  <a:lnTo>
                    <a:pt x="7458456" y="3343655"/>
                  </a:lnTo>
                  <a:lnTo>
                    <a:pt x="7458456" y="0"/>
                  </a:lnTo>
                  <a:lnTo>
                    <a:pt x="0" y="0"/>
                  </a:lnTo>
                  <a:lnTo>
                    <a:pt x="0" y="33436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20"/>
            <p:cNvSpPr/>
            <p:nvPr/>
          </p:nvSpPr>
          <p:spPr>
            <a:xfrm>
              <a:off x="5109883" y="4563931"/>
              <a:ext cx="718296" cy="0"/>
            </a:xfrm>
            <a:custGeom>
              <a:avLst/>
              <a:gdLst/>
              <a:ahLst/>
              <a:cxnLst/>
              <a:rect l="l" t="t" r="r" b="b"/>
              <a:pathLst>
                <a:path w="814070">
                  <a:moveTo>
                    <a:pt x="0" y="0"/>
                  </a:moveTo>
                  <a:lnTo>
                    <a:pt x="813815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21"/>
            <p:cNvSpPr/>
            <p:nvPr/>
          </p:nvSpPr>
          <p:spPr>
            <a:xfrm>
              <a:off x="5822577" y="4518212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0" y="106680"/>
                  </a:lnTo>
                  <a:lnTo>
                    <a:pt x="106679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22"/>
            <p:cNvSpPr/>
            <p:nvPr/>
          </p:nvSpPr>
          <p:spPr>
            <a:xfrm>
              <a:off x="3289150" y="4563931"/>
              <a:ext cx="656665" cy="0"/>
            </a:xfrm>
            <a:custGeom>
              <a:avLst/>
              <a:gdLst/>
              <a:ahLst/>
              <a:cxnLst/>
              <a:rect l="l" t="t" r="r" b="b"/>
              <a:pathLst>
                <a:path w="744220">
                  <a:moveTo>
                    <a:pt x="0" y="0"/>
                  </a:moveTo>
                  <a:lnTo>
                    <a:pt x="743712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23"/>
            <p:cNvSpPr/>
            <p:nvPr/>
          </p:nvSpPr>
          <p:spPr>
            <a:xfrm>
              <a:off x="3939988" y="4518212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0" y="106680"/>
                  </a:lnTo>
                  <a:lnTo>
                    <a:pt x="106679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24"/>
            <p:cNvSpPr/>
            <p:nvPr/>
          </p:nvSpPr>
          <p:spPr>
            <a:xfrm>
              <a:off x="6919856" y="4563931"/>
              <a:ext cx="656665" cy="0"/>
            </a:xfrm>
            <a:custGeom>
              <a:avLst/>
              <a:gdLst/>
              <a:ahLst/>
              <a:cxnLst/>
              <a:rect l="l" t="t" r="r" b="b"/>
              <a:pathLst>
                <a:path w="744220">
                  <a:moveTo>
                    <a:pt x="0" y="0"/>
                  </a:moveTo>
                  <a:lnTo>
                    <a:pt x="743712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25"/>
            <p:cNvSpPr/>
            <p:nvPr/>
          </p:nvSpPr>
          <p:spPr>
            <a:xfrm>
              <a:off x="7570693" y="4518212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0" y="106680"/>
                  </a:lnTo>
                  <a:lnTo>
                    <a:pt x="106679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26"/>
            <p:cNvSpPr txBox="1"/>
            <p:nvPr/>
          </p:nvSpPr>
          <p:spPr>
            <a:xfrm>
              <a:off x="3382832" y="4299138"/>
              <a:ext cx="391085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next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5" name="object 27"/>
            <p:cNvSpPr txBox="1"/>
            <p:nvPr/>
          </p:nvSpPr>
          <p:spPr>
            <a:xfrm>
              <a:off x="1634715" y="4702549"/>
              <a:ext cx="442072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state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6" name="object 28"/>
            <p:cNvSpPr txBox="1"/>
            <p:nvPr/>
          </p:nvSpPr>
          <p:spPr>
            <a:xfrm>
              <a:off x="2979420" y="5374902"/>
              <a:ext cx="479612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clock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7" name="object 29"/>
            <p:cNvSpPr txBox="1"/>
            <p:nvPr/>
          </p:nvSpPr>
          <p:spPr>
            <a:xfrm>
              <a:off x="1500243" y="3156138"/>
              <a:ext cx="560294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inputs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8" name="object 30"/>
            <p:cNvSpPr txBox="1"/>
            <p:nvPr/>
          </p:nvSpPr>
          <p:spPr>
            <a:xfrm>
              <a:off x="6981265" y="4299138"/>
              <a:ext cx="679076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outputs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9" name="object 31"/>
            <p:cNvSpPr txBox="1"/>
            <p:nvPr/>
          </p:nvSpPr>
          <p:spPr>
            <a:xfrm>
              <a:off x="5846333" y="3528064"/>
              <a:ext cx="1082488" cy="3801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8047" marR="4483" lvl="0" indent="-347401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35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combinational </a:t>
              </a:r>
              <a:r>
                <a:rPr kumimoji="0" sz="1235" b="1" i="0" u="none" strike="noStrike" kern="0" cap="none" spc="-1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logic</a:t>
              </a:r>
              <a:endParaRPr kumimoji="0" sz="12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0" name="object 32"/>
            <p:cNvSpPr txBox="1"/>
            <p:nvPr/>
          </p:nvSpPr>
          <p:spPr>
            <a:xfrm>
              <a:off x="2215627" y="3528064"/>
              <a:ext cx="1082488" cy="3801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8047" marR="4483" lvl="0" indent="-347401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35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combinational </a:t>
              </a:r>
              <a:r>
                <a:rPr kumimoji="0" sz="1235" b="1" i="0" u="none" strike="noStrike" kern="0" cap="none" spc="-1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logic</a:t>
              </a:r>
              <a:endParaRPr kumimoji="0" sz="12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1" name="object 33"/>
            <p:cNvSpPr txBox="1"/>
            <p:nvPr/>
          </p:nvSpPr>
          <p:spPr>
            <a:xfrm>
              <a:off x="4141245" y="3528064"/>
              <a:ext cx="794497" cy="3801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15164" marR="4483" lvl="0" indent="-20451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35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sequential </a:t>
              </a:r>
              <a:r>
                <a:rPr kumimoji="0" sz="1235" b="1" i="0" u="none" strike="noStrike" kern="0" cap="none" spc="-1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logic</a:t>
              </a:r>
              <a:endParaRPr kumimoji="0" sz="12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2" name="object 34"/>
            <p:cNvSpPr txBox="1"/>
            <p:nvPr/>
          </p:nvSpPr>
          <p:spPr>
            <a:xfrm>
              <a:off x="5238526" y="4299138"/>
              <a:ext cx="442072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state</a:t>
              </a:r>
              <a:endParaRPr kumimoji="0" sz="1412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3" name="object 35"/>
            <p:cNvSpPr/>
            <p:nvPr/>
          </p:nvSpPr>
          <p:spPr>
            <a:xfrm>
              <a:off x="1812663" y="4563931"/>
              <a:ext cx="3697941" cy="1210235"/>
            </a:xfrm>
            <a:custGeom>
              <a:avLst/>
              <a:gdLst/>
              <a:ahLst/>
              <a:cxnLst/>
              <a:rect l="l" t="t" r="r" b="b"/>
              <a:pathLst>
                <a:path w="4191000" h="1371600">
                  <a:moveTo>
                    <a:pt x="432816" y="457200"/>
                  </a:moveTo>
                  <a:lnTo>
                    <a:pt x="0" y="457200"/>
                  </a:lnTo>
                  <a:lnTo>
                    <a:pt x="0" y="1371600"/>
                  </a:lnTo>
                  <a:lnTo>
                    <a:pt x="4191000" y="1371600"/>
                  </a:lnTo>
                  <a:lnTo>
                    <a:pt x="4191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36"/>
            <p:cNvSpPr/>
            <p:nvPr/>
          </p:nvSpPr>
          <p:spPr>
            <a:xfrm>
              <a:off x="2189181" y="4921624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80" h="106679">
                  <a:moveTo>
                    <a:pt x="0" y="0"/>
                  </a:moveTo>
                  <a:lnTo>
                    <a:pt x="0" y="106680"/>
                  </a:lnTo>
                  <a:lnTo>
                    <a:pt x="106679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37"/>
            <p:cNvSpPr/>
            <p:nvPr/>
          </p:nvSpPr>
          <p:spPr>
            <a:xfrm>
              <a:off x="5468680" y="4521257"/>
              <a:ext cx="85165" cy="85725"/>
            </a:xfrm>
            <a:custGeom>
              <a:avLst/>
              <a:gdLst/>
              <a:ahLst/>
              <a:cxnLst/>
              <a:rect l="l" t="t" r="r" b="b"/>
              <a:pathLst>
                <a:path w="96520" h="97154">
                  <a:moveTo>
                    <a:pt x="53813" y="0"/>
                  </a:moveTo>
                  <a:lnTo>
                    <a:pt x="12908" y="14792"/>
                  </a:lnTo>
                  <a:lnTo>
                    <a:pt x="0" y="37413"/>
                  </a:lnTo>
                  <a:lnTo>
                    <a:pt x="1150" y="54632"/>
                  </a:lnTo>
                  <a:lnTo>
                    <a:pt x="22019" y="89445"/>
                  </a:lnTo>
                  <a:lnTo>
                    <a:pt x="45758" y="97101"/>
                  </a:lnTo>
                  <a:lnTo>
                    <a:pt x="60554" y="95071"/>
                  </a:lnTo>
                  <a:lnTo>
                    <a:pt x="91579" y="69195"/>
                  </a:lnTo>
                  <a:lnTo>
                    <a:pt x="96282" y="48364"/>
                  </a:lnTo>
                  <a:lnTo>
                    <a:pt x="94164" y="34113"/>
                  </a:lnTo>
                  <a:lnTo>
                    <a:pt x="88230" y="21523"/>
                  </a:lnTo>
                  <a:lnTo>
                    <a:pt x="79108" y="11222"/>
                  </a:lnTo>
                  <a:lnTo>
                    <a:pt x="67426" y="3838"/>
                  </a:lnTo>
                  <a:lnTo>
                    <a:pt x="53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38"/>
            <p:cNvSpPr/>
            <p:nvPr/>
          </p:nvSpPr>
          <p:spPr>
            <a:xfrm>
              <a:off x="2891117" y="4972722"/>
              <a:ext cx="1054474" cy="605118"/>
            </a:xfrm>
            <a:custGeom>
              <a:avLst/>
              <a:gdLst/>
              <a:ahLst/>
              <a:cxnLst/>
              <a:rect l="l" t="t" r="r" b="b"/>
              <a:pathLst>
                <a:path w="1195070" h="685800">
                  <a:moveTo>
                    <a:pt x="0" y="685800"/>
                  </a:moveTo>
                  <a:lnTo>
                    <a:pt x="838200" y="685800"/>
                  </a:lnTo>
                  <a:lnTo>
                    <a:pt x="838200" y="0"/>
                  </a:lnTo>
                  <a:lnTo>
                    <a:pt x="119481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39"/>
            <p:cNvSpPr/>
            <p:nvPr/>
          </p:nvSpPr>
          <p:spPr>
            <a:xfrm>
              <a:off x="3939988" y="4927002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0" y="106680"/>
                  </a:lnTo>
                  <a:lnTo>
                    <a:pt x="106679" y="5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40"/>
            <p:cNvSpPr/>
            <p:nvPr/>
          </p:nvSpPr>
          <p:spPr>
            <a:xfrm>
              <a:off x="1476488" y="3420931"/>
              <a:ext cx="718296" cy="739588"/>
            </a:xfrm>
            <a:custGeom>
              <a:avLst/>
              <a:gdLst/>
              <a:ahLst/>
              <a:cxnLst/>
              <a:rect l="l" t="t" r="r" b="b"/>
              <a:pathLst>
                <a:path w="814069" h="838200">
                  <a:moveTo>
                    <a:pt x="0" y="0"/>
                  </a:moveTo>
                  <a:lnTo>
                    <a:pt x="380999" y="0"/>
                  </a:lnTo>
                  <a:lnTo>
                    <a:pt x="380999" y="838200"/>
                  </a:lnTo>
                  <a:lnTo>
                    <a:pt x="813816" y="838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41"/>
            <p:cNvSpPr/>
            <p:nvPr/>
          </p:nvSpPr>
          <p:spPr>
            <a:xfrm>
              <a:off x="2189181" y="4114800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80" h="106679">
                  <a:moveTo>
                    <a:pt x="0" y="0"/>
                  </a:moveTo>
                  <a:lnTo>
                    <a:pt x="0" y="106680"/>
                  </a:lnTo>
                  <a:lnTo>
                    <a:pt x="106679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42"/>
            <p:cNvSpPr/>
            <p:nvPr/>
          </p:nvSpPr>
          <p:spPr>
            <a:xfrm>
              <a:off x="2358613" y="3977640"/>
              <a:ext cx="930649" cy="1266825"/>
            </a:xfrm>
            <a:custGeom>
              <a:avLst/>
              <a:gdLst/>
              <a:ahLst/>
              <a:cxnLst/>
              <a:rect l="l" t="t" r="r" b="b"/>
              <a:pathLst>
                <a:path w="1054735" h="1435735">
                  <a:moveTo>
                    <a:pt x="0" y="1435608"/>
                  </a:moveTo>
                  <a:lnTo>
                    <a:pt x="1054608" y="1435608"/>
                  </a:lnTo>
                  <a:lnTo>
                    <a:pt x="1054608" y="0"/>
                  </a:lnTo>
                  <a:lnTo>
                    <a:pt x="0" y="0"/>
                  </a:lnTo>
                  <a:lnTo>
                    <a:pt x="0" y="14356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43"/>
            <p:cNvSpPr/>
            <p:nvPr/>
          </p:nvSpPr>
          <p:spPr>
            <a:xfrm>
              <a:off x="2291378" y="3910404"/>
              <a:ext cx="933450" cy="1269626"/>
            </a:xfrm>
            <a:custGeom>
              <a:avLst/>
              <a:gdLst/>
              <a:ahLst/>
              <a:cxnLst/>
              <a:rect l="l" t="t" r="r" b="b"/>
              <a:pathLst>
                <a:path w="1057910" h="1438910">
                  <a:moveTo>
                    <a:pt x="0" y="1438655"/>
                  </a:moveTo>
                  <a:lnTo>
                    <a:pt x="1057656" y="1438655"/>
                  </a:lnTo>
                  <a:lnTo>
                    <a:pt x="1057656" y="0"/>
                  </a:lnTo>
                  <a:lnTo>
                    <a:pt x="0" y="0"/>
                  </a:lnTo>
                  <a:lnTo>
                    <a:pt x="0" y="143865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44"/>
            <p:cNvSpPr/>
            <p:nvPr/>
          </p:nvSpPr>
          <p:spPr>
            <a:xfrm>
              <a:off x="2291378" y="3910404"/>
              <a:ext cx="933450" cy="1269626"/>
            </a:xfrm>
            <a:custGeom>
              <a:avLst/>
              <a:gdLst/>
              <a:ahLst/>
              <a:cxnLst/>
              <a:rect l="l" t="t" r="r" b="b"/>
              <a:pathLst>
                <a:path w="1057910" h="1438910">
                  <a:moveTo>
                    <a:pt x="0" y="1438655"/>
                  </a:moveTo>
                  <a:lnTo>
                    <a:pt x="1057656" y="1438655"/>
                  </a:lnTo>
                  <a:lnTo>
                    <a:pt x="1057656" y="0"/>
                  </a:lnTo>
                  <a:lnTo>
                    <a:pt x="0" y="0"/>
                  </a:lnTo>
                  <a:lnTo>
                    <a:pt x="0" y="14386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bject 45"/>
            <p:cNvSpPr txBox="1"/>
            <p:nvPr/>
          </p:nvSpPr>
          <p:spPr>
            <a:xfrm>
              <a:off x="2549113" y="4452434"/>
              <a:ext cx="410135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Next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34" name="object 46"/>
            <p:cNvSpPr txBox="1"/>
            <p:nvPr/>
          </p:nvSpPr>
          <p:spPr>
            <a:xfrm>
              <a:off x="2524910" y="4670276"/>
              <a:ext cx="461122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State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35" name="object 47"/>
            <p:cNvSpPr txBox="1"/>
            <p:nvPr/>
          </p:nvSpPr>
          <p:spPr>
            <a:xfrm>
              <a:off x="2506083" y="4885429"/>
              <a:ext cx="501463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Logic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36" name="object 48"/>
            <p:cNvSpPr/>
            <p:nvPr/>
          </p:nvSpPr>
          <p:spPr>
            <a:xfrm>
              <a:off x="2514599" y="4079837"/>
              <a:ext cx="134471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9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49"/>
            <p:cNvSpPr/>
            <p:nvPr/>
          </p:nvSpPr>
          <p:spPr>
            <a:xfrm>
              <a:off x="2514599" y="4214307"/>
              <a:ext cx="134471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9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50"/>
            <p:cNvSpPr/>
            <p:nvPr/>
          </p:nvSpPr>
          <p:spPr>
            <a:xfrm>
              <a:off x="2850775" y="4147072"/>
              <a:ext cx="134471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9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bject 51"/>
            <p:cNvSpPr/>
            <p:nvPr/>
          </p:nvSpPr>
          <p:spPr>
            <a:xfrm>
              <a:off x="2581834" y="4012602"/>
              <a:ext cx="338866" cy="268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bject 52"/>
            <p:cNvSpPr/>
            <p:nvPr/>
          </p:nvSpPr>
          <p:spPr>
            <a:xfrm>
              <a:off x="2592594" y="4020670"/>
              <a:ext cx="309281" cy="247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bject 53"/>
            <p:cNvSpPr/>
            <p:nvPr/>
          </p:nvSpPr>
          <p:spPr>
            <a:xfrm>
              <a:off x="2616798" y="4042186"/>
              <a:ext cx="260873" cy="204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bject 54"/>
            <p:cNvSpPr/>
            <p:nvPr/>
          </p:nvSpPr>
          <p:spPr>
            <a:xfrm>
              <a:off x="2641001" y="4061011"/>
              <a:ext cx="212464" cy="1667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55"/>
            <p:cNvSpPr/>
            <p:nvPr/>
          </p:nvSpPr>
          <p:spPr>
            <a:xfrm>
              <a:off x="2665206" y="4079837"/>
              <a:ext cx="166743" cy="131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56"/>
            <p:cNvSpPr/>
            <p:nvPr/>
          </p:nvSpPr>
          <p:spPr>
            <a:xfrm>
              <a:off x="2689412" y="4098664"/>
              <a:ext cx="118334" cy="94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57"/>
            <p:cNvSpPr/>
            <p:nvPr/>
          </p:nvSpPr>
          <p:spPr>
            <a:xfrm>
              <a:off x="2573766" y="4004533"/>
              <a:ext cx="355002" cy="2850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58"/>
            <p:cNvSpPr/>
            <p:nvPr/>
          </p:nvSpPr>
          <p:spPr>
            <a:xfrm>
              <a:off x="4112110" y="3977640"/>
              <a:ext cx="997884" cy="1266825"/>
            </a:xfrm>
            <a:custGeom>
              <a:avLst/>
              <a:gdLst/>
              <a:ahLst/>
              <a:cxnLst/>
              <a:rect l="l" t="t" r="r" b="b"/>
              <a:pathLst>
                <a:path w="1130935" h="1435735">
                  <a:moveTo>
                    <a:pt x="0" y="1435608"/>
                  </a:moveTo>
                  <a:lnTo>
                    <a:pt x="1130808" y="1435608"/>
                  </a:lnTo>
                  <a:lnTo>
                    <a:pt x="1130808" y="0"/>
                  </a:lnTo>
                  <a:lnTo>
                    <a:pt x="0" y="0"/>
                  </a:lnTo>
                  <a:lnTo>
                    <a:pt x="0" y="14356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59"/>
            <p:cNvSpPr/>
            <p:nvPr/>
          </p:nvSpPr>
          <p:spPr>
            <a:xfrm>
              <a:off x="4044875" y="3910404"/>
              <a:ext cx="1000685" cy="1269626"/>
            </a:xfrm>
            <a:custGeom>
              <a:avLst/>
              <a:gdLst/>
              <a:ahLst/>
              <a:cxnLst/>
              <a:rect l="l" t="t" r="r" b="b"/>
              <a:pathLst>
                <a:path w="1134110" h="1438910">
                  <a:moveTo>
                    <a:pt x="0" y="1438655"/>
                  </a:moveTo>
                  <a:lnTo>
                    <a:pt x="1133856" y="1438655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43865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60"/>
            <p:cNvSpPr/>
            <p:nvPr/>
          </p:nvSpPr>
          <p:spPr>
            <a:xfrm>
              <a:off x="4044875" y="3910404"/>
              <a:ext cx="1000685" cy="1269626"/>
            </a:xfrm>
            <a:custGeom>
              <a:avLst/>
              <a:gdLst/>
              <a:ahLst/>
              <a:cxnLst/>
              <a:rect l="l" t="t" r="r" b="b"/>
              <a:pathLst>
                <a:path w="1134110" h="1438910">
                  <a:moveTo>
                    <a:pt x="0" y="1438655"/>
                  </a:moveTo>
                  <a:lnTo>
                    <a:pt x="1133856" y="1438655"/>
                  </a:lnTo>
                  <a:lnTo>
                    <a:pt x="1133856" y="0"/>
                  </a:lnTo>
                  <a:lnTo>
                    <a:pt x="0" y="0"/>
                  </a:lnTo>
                  <a:lnTo>
                    <a:pt x="0" y="14386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bject 61"/>
            <p:cNvSpPr txBox="1"/>
            <p:nvPr/>
          </p:nvSpPr>
          <p:spPr>
            <a:xfrm>
              <a:off x="4203102" y="4452434"/>
              <a:ext cx="679076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Present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50" name="object 62"/>
            <p:cNvSpPr txBox="1"/>
            <p:nvPr/>
          </p:nvSpPr>
          <p:spPr>
            <a:xfrm>
              <a:off x="4310678" y="4670276"/>
              <a:ext cx="461122" cy="4346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1549" marR="4483" lvl="0" indent="-4034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State </a:t>
              </a: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FF's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51" name="object 63"/>
            <p:cNvSpPr/>
            <p:nvPr/>
          </p:nvSpPr>
          <p:spPr>
            <a:xfrm>
              <a:off x="4039496" y="4846320"/>
              <a:ext cx="225911" cy="14791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object 64"/>
            <p:cNvSpPr/>
            <p:nvPr/>
          </p:nvSpPr>
          <p:spPr>
            <a:xfrm>
              <a:off x="4370294" y="4112110"/>
              <a:ext cx="336176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bject 65"/>
            <p:cNvSpPr/>
            <p:nvPr/>
          </p:nvSpPr>
          <p:spPr>
            <a:xfrm>
              <a:off x="4370294" y="4313816"/>
              <a:ext cx="201706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9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object 66"/>
            <p:cNvSpPr/>
            <p:nvPr/>
          </p:nvSpPr>
          <p:spPr>
            <a:xfrm>
              <a:off x="4437529" y="4047565"/>
              <a:ext cx="201706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365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bject 67"/>
            <p:cNvSpPr/>
            <p:nvPr/>
          </p:nvSpPr>
          <p:spPr>
            <a:xfrm>
              <a:off x="4437529" y="4377018"/>
              <a:ext cx="201706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041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bject 68"/>
            <p:cNvSpPr/>
            <p:nvPr/>
          </p:nvSpPr>
          <p:spPr>
            <a:xfrm>
              <a:off x="4636546" y="4050254"/>
              <a:ext cx="0" cy="322729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736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bject 69"/>
            <p:cNvSpPr/>
            <p:nvPr/>
          </p:nvSpPr>
          <p:spPr>
            <a:xfrm>
              <a:off x="4437530" y="4054287"/>
              <a:ext cx="196663" cy="0"/>
            </a:xfrm>
            <a:custGeom>
              <a:avLst/>
              <a:gdLst/>
              <a:ahLst/>
              <a:cxnLst/>
              <a:rect l="l" t="t" r="r" b="b"/>
              <a:pathLst>
                <a:path w="222885">
                  <a:moveTo>
                    <a:pt x="0" y="0"/>
                  </a:moveTo>
                  <a:lnTo>
                    <a:pt x="222503" y="0"/>
                  </a:lnTo>
                </a:path>
              </a:pathLst>
            </a:custGeom>
            <a:ln w="10413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bject 70"/>
            <p:cNvSpPr/>
            <p:nvPr/>
          </p:nvSpPr>
          <p:spPr>
            <a:xfrm>
              <a:off x="4437530" y="4368949"/>
              <a:ext cx="196663" cy="0"/>
            </a:xfrm>
            <a:custGeom>
              <a:avLst/>
              <a:gdLst/>
              <a:ahLst/>
              <a:cxnLst/>
              <a:rect l="l" t="t" r="r" b="b"/>
              <a:pathLst>
                <a:path w="222885">
                  <a:moveTo>
                    <a:pt x="0" y="0"/>
                  </a:moveTo>
                  <a:lnTo>
                    <a:pt x="222503" y="0"/>
                  </a:lnTo>
                </a:path>
              </a:pathLst>
            </a:custGeom>
            <a:ln w="10413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object 71"/>
            <p:cNvSpPr/>
            <p:nvPr/>
          </p:nvSpPr>
          <p:spPr>
            <a:xfrm>
              <a:off x="4441563" y="4058322"/>
              <a:ext cx="0" cy="307041"/>
            </a:xfrm>
            <a:custGeom>
              <a:avLst/>
              <a:gdLst/>
              <a:ahLst/>
              <a:cxnLst/>
              <a:rect l="l" t="t" r="r" b="b"/>
              <a:pathLst>
                <a:path h="347979">
                  <a:moveTo>
                    <a:pt x="0" y="0"/>
                  </a:moveTo>
                  <a:lnTo>
                    <a:pt x="0" y="347471"/>
                  </a:lnTo>
                </a:path>
              </a:pathLst>
            </a:custGeom>
            <a:ln w="10414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bject 72"/>
            <p:cNvSpPr/>
            <p:nvPr/>
          </p:nvSpPr>
          <p:spPr>
            <a:xfrm>
              <a:off x="4631166" y="4058322"/>
              <a:ext cx="0" cy="307041"/>
            </a:xfrm>
            <a:custGeom>
              <a:avLst/>
              <a:gdLst/>
              <a:ahLst/>
              <a:cxnLst/>
              <a:rect l="l" t="t" r="r" b="b"/>
              <a:pathLst>
                <a:path h="347979">
                  <a:moveTo>
                    <a:pt x="0" y="0"/>
                  </a:moveTo>
                  <a:lnTo>
                    <a:pt x="0" y="347471"/>
                  </a:lnTo>
                </a:path>
              </a:pathLst>
            </a:custGeom>
            <a:ln w="7366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object 73"/>
            <p:cNvSpPr/>
            <p:nvPr/>
          </p:nvSpPr>
          <p:spPr>
            <a:xfrm>
              <a:off x="4445598" y="4062356"/>
              <a:ext cx="183216" cy="0"/>
            </a:xfrm>
            <a:custGeom>
              <a:avLst/>
              <a:gdLst/>
              <a:ahLst/>
              <a:cxnLst/>
              <a:rect l="l" t="t" r="r" b="b"/>
              <a:pathLst>
                <a:path w="207645">
                  <a:moveTo>
                    <a:pt x="0" y="0"/>
                  </a:moveTo>
                  <a:lnTo>
                    <a:pt x="207263" y="0"/>
                  </a:lnTo>
                </a:path>
              </a:pathLst>
            </a:custGeom>
            <a:ln w="1041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74"/>
            <p:cNvSpPr/>
            <p:nvPr/>
          </p:nvSpPr>
          <p:spPr>
            <a:xfrm>
              <a:off x="4445598" y="4360881"/>
              <a:ext cx="183216" cy="0"/>
            </a:xfrm>
            <a:custGeom>
              <a:avLst/>
              <a:gdLst/>
              <a:ahLst/>
              <a:cxnLst/>
              <a:rect l="l" t="t" r="r" b="b"/>
              <a:pathLst>
                <a:path w="207645">
                  <a:moveTo>
                    <a:pt x="0" y="0"/>
                  </a:moveTo>
                  <a:lnTo>
                    <a:pt x="207263" y="0"/>
                  </a:lnTo>
                </a:path>
              </a:pathLst>
            </a:custGeom>
            <a:ln w="1041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75"/>
            <p:cNvSpPr/>
            <p:nvPr/>
          </p:nvSpPr>
          <p:spPr>
            <a:xfrm>
              <a:off x="4448286" y="4066391"/>
              <a:ext cx="0" cy="290793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0"/>
                  </a:moveTo>
                  <a:lnTo>
                    <a:pt x="0" y="329184"/>
                  </a:lnTo>
                </a:path>
              </a:pathLst>
            </a:custGeom>
            <a:ln w="736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76"/>
            <p:cNvSpPr/>
            <p:nvPr/>
          </p:nvSpPr>
          <p:spPr>
            <a:xfrm>
              <a:off x="4625787" y="4066391"/>
              <a:ext cx="0" cy="290793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0"/>
                  </a:moveTo>
                  <a:lnTo>
                    <a:pt x="0" y="329184"/>
                  </a:lnTo>
                </a:path>
              </a:pathLst>
            </a:custGeom>
            <a:ln w="736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77"/>
            <p:cNvSpPr/>
            <p:nvPr/>
          </p:nvSpPr>
          <p:spPr>
            <a:xfrm>
              <a:off x="4450976" y="4070424"/>
              <a:ext cx="172571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072" y="0"/>
                  </a:lnTo>
                </a:path>
              </a:pathLst>
            </a:custGeom>
            <a:ln w="10413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78"/>
            <p:cNvSpPr/>
            <p:nvPr/>
          </p:nvSpPr>
          <p:spPr>
            <a:xfrm>
              <a:off x="4450976" y="4352813"/>
              <a:ext cx="172571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072" y="0"/>
                  </a:lnTo>
                </a:path>
              </a:pathLst>
            </a:custGeom>
            <a:ln w="10413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79"/>
            <p:cNvSpPr/>
            <p:nvPr/>
          </p:nvSpPr>
          <p:spPr>
            <a:xfrm>
              <a:off x="4453666" y="4074459"/>
              <a:ext cx="0" cy="274544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0895"/>
                  </a:lnTo>
                </a:path>
              </a:pathLst>
            </a:custGeom>
            <a:ln w="7366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80"/>
            <p:cNvSpPr/>
            <p:nvPr/>
          </p:nvSpPr>
          <p:spPr>
            <a:xfrm>
              <a:off x="4620409" y="4074459"/>
              <a:ext cx="0" cy="274544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0895"/>
                  </a:lnTo>
                </a:path>
              </a:pathLst>
            </a:custGeom>
            <a:ln w="7366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81"/>
            <p:cNvSpPr/>
            <p:nvPr/>
          </p:nvSpPr>
          <p:spPr>
            <a:xfrm>
              <a:off x="4456354" y="4078492"/>
              <a:ext cx="161365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879" y="0"/>
                  </a:lnTo>
                </a:path>
              </a:pathLst>
            </a:custGeom>
            <a:ln w="10413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object 82"/>
            <p:cNvSpPr/>
            <p:nvPr/>
          </p:nvSpPr>
          <p:spPr>
            <a:xfrm>
              <a:off x="4456354" y="4344745"/>
              <a:ext cx="161365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879" y="0"/>
                  </a:lnTo>
                </a:path>
              </a:pathLst>
            </a:custGeom>
            <a:ln w="10413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object 83"/>
            <p:cNvSpPr/>
            <p:nvPr/>
          </p:nvSpPr>
          <p:spPr>
            <a:xfrm>
              <a:off x="4615030" y="4082527"/>
              <a:ext cx="0" cy="258296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7366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84"/>
            <p:cNvSpPr/>
            <p:nvPr/>
          </p:nvSpPr>
          <p:spPr>
            <a:xfrm>
              <a:off x="4456355" y="4086560"/>
              <a:ext cx="156322" cy="0"/>
            </a:xfrm>
            <a:custGeom>
              <a:avLst/>
              <a:gdLst/>
              <a:ahLst/>
              <a:cxnLst/>
              <a:rect l="l" t="t" r="r" b="b"/>
              <a:pathLst>
                <a:path w="177164">
                  <a:moveTo>
                    <a:pt x="0" y="0"/>
                  </a:moveTo>
                  <a:lnTo>
                    <a:pt x="176784" y="0"/>
                  </a:lnTo>
                </a:path>
              </a:pathLst>
            </a:custGeom>
            <a:ln w="10413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85"/>
            <p:cNvSpPr/>
            <p:nvPr/>
          </p:nvSpPr>
          <p:spPr>
            <a:xfrm>
              <a:off x="4456355" y="4336676"/>
              <a:ext cx="156322" cy="0"/>
            </a:xfrm>
            <a:custGeom>
              <a:avLst/>
              <a:gdLst/>
              <a:ahLst/>
              <a:cxnLst/>
              <a:rect l="l" t="t" r="r" b="b"/>
              <a:pathLst>
                <a:path w="177164">
                  <a:moveTo>
                    <a:pt x="0" y="0"/>
                  </a:moveTo>
                  <a:lnTo>
                    <a:pt x="176784" y="0"/>
                  </a:lnTo>
                </a:path>
              </a:pathLst>
            </a:custGeom>
            <a:ln w="10413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object 86"/>
            <p:cNvSpPr/>
            <p:nvPr/>
          </p:nvSpPr>
          <p:spPr>
            <a:xfrm>
              <a:off x="4460389" y="4090595"/>
              <a:ext cx="0" cy="242047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4320"/>
                  </a:lnTo>
                </a:path>
              </a:pathLst>
            </a:custGeom>
            <a:ln w="1041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bject 87"/>
            <p:cNvSpPr/>
            <p:nvPr/>
          </p:nvSpPr>
          <p:spPr>
            <a:xfrm>
              <a:off x="4464422" y="4094629"/>
              <a:ext cx="147918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39" y="0"/>
                  </a:lnTo>
                </a:path>
              </a:pathLst>
            </a:custGeom>
            <a:ln w="10413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bject 88"/>
            <p:cNvSpPr/>
            <p:nvPr/>
          </p:nvSpPr>
          <p:spPr>
            <a:xfrm>
              <a:off x="4464422" y="4328607"/>
              <a:ext cx="147918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39" y="0"/>
                  </a:lnTo>
                </a:path>
              </a:pathLst>
            </a:custGeom>
            <a:ln w="10413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object 89"/>
            <p:cNvSpPr/>
            <p:nvPr/>
          </p:nvSpPr>
          <p:spPr>
            <a:xfrm>
              <a:off x="4467113" y="4098663"/>
              <a:ext cx="0" cy="226359"/>
            </a:xfrm>
            <a:custGeom>
              <a:avLst/>
              <a:gdLst/>
              <a:ahLst/>
              <a:cxnLst/>
              <a:rect l="l" t="t" r="r" b="b"/>
              <a:pathLst>
                <a:path h="256539">
                  <a:moveTo>
                    <a:pt x="0" y="0"/>
                  </a:moveTo>
                  <a:lnTo>
                    <a:pt x="0" y="256031"/>
                  </a:lnTo>
                </a:path>
              </a:pathLst>
            </a:custGeom>
            <a:ln w="7366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bject 90"/>
            <p:cNvSpPr/>
            <p:nvPr/>
          </p:nvSpPr>
          <p:spPr>
            <a:xfrm>
              <a:off x="4608306" y="4098663"/>
              <a:ext cx="0" cy="226359"/>
            </a:xfrm>
            <a:custGeom>
              <a:avLst/>
              <a:gdLst/>
              <a:ahLst/>
              <a:cxnLst/>
              <a:rect l="l" t="t" r="r" b="b"/>
              <a:pathLst>
                <a:path h="256539">
                  <a:moveTo>
                    <a:pt x="0" y="0"/>
                  </a:moveTo>
                  <a:lnTo>
                    <a:pt x="0" y="256031"/>
                  </a:lnTo>
                </a:path>
              </a:pathLst>
            </a:custGeom>
            <a:ln w="10414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bject 91"/>
            <p:cNvSpPr/>
            <p:nvPr/>
          </p:nvSpPr>
          <p:spPr>
            <a:xfrm>
              <a:off x="4469802" y="4102697"/>
              <a:ext cx="134471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0413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bject 92"/>
            <p:cNvSpPr/>
            <p:nvPr/>
          </p:nvSpPr>
          <p:spPr>
            <a:xfrm>
              <a:off x="4469802" y="4320539"/>
              <a:ext cx="134471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0413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bject 93"/>
            <p:cNvSpPr/>
            <p:nvPr/>
          </p:nvSpPr>
          <p:spPr>
            <a:xfrm>
              <a:off x="4472491" y="4106732"/>
              <a:ext cx="0" cy="210110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736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bject 94"/>
            <p:cNvSpPr/>
            <p:nvPr/>
          </p:nvSpPr>
          <p:spPr>
            <a:xfrm>
              <a:off x="4601584" y="4106732"/>
              <a:ext cx="0" cy="210110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7366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bject 95"/>
            <p:cNvSpPr/>
            <p:nvPr/>
          </p:nvSpPr>
          <p:spPr>
            <a:xfrm>
              <a:off x="4475181" y="4110765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40335">
                  <a:moveTo>
                    <a:pt x="0" y="0"/>
                  </a:moveTo>
                  <a:lnTo>
                    <a:pt x="140208" y="0"/>
                  </a:lnTo>
                </a:path>
              </a:pathLst>
            </a:custGeom>
            <a:ln w="10413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object 96"/>
            <p:cNvSpPr/>
            <p:nvPr/>
          </p:nvSpPr>
          <p:spPr>
            <a:xfrm>
              <a:off x="4475181" y="4312471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40335">
                  <a:moveTo>
                    <a:pt x="0" y="0"/>
                  </a:moveTo>
                  <a:lnTo>
                    <a:pt x="140208" y="0"/>
                  </a:lnTo>
                </a:path>
              </a:pathLst>
            </a:custGeom>
            <a:ln w="10413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object 97"/>
            <p:cNvSpPr/>
            <p:nvPr/>
          </p:nvSpPr>
          <p:spPr>
            <a:xfrm>
              <a:off x="4596205" y="4114800"/>
              <a:ext cx="0" cy="193862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7366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object 98"/>
            <p:cNvSpPr/>
            <p:nvPr/>
          </p:nvSpPr>
          <p:spPr>
            <a:xfrm>
              <a:off x="4475180" y="4118833"/>
              <a:ext cx="118782" cy="0"/>
            </a:xfrm>
            <a:custGeom>
              <a:avLst/>
              <a:gdLst/>
              <a:ahLst/>
              <a:cxnLst/>
              <a:rect l="l" t="t" r="r" b="b"/>
              <a:pathLst>
                <a:path w="134620">
                  <a:moveTo>
                    <a:pt x="0" y="0"/>
                  </a:moveTo>
                  <a:lnTo>
                    <a:pt x="134112" y="0"/>
                  </a:lnTo>
                </a:path>
              </a:pathLst>
            </a:custGeom>
            <a:ln w="1041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object 99"/>
            <p:cNvSpPr/>
            <p:nvPr/>
          </p:nvSpPr>
          <p:spPr>
            <a:xfrm>
              <a:off x="4475180" y="4304403"/>
              <a:ext cx="118782" cy="0"/>
            </a:xfrm>
            <a:custGeom>
              <a:avLst/>
              <a:gdLst/>
              <a:ahLst/>
              <a:cxnLst/>
              <a:rect l="l" t="t" r="r" b="b"/>
              <a:pathLst>
                <a:path w="134620">
                  <a:moveTo>
                    <a:pt x="0" y="0"/>
                  </a:moveTo>
                  <a:lnTo>
                    <a:pt x="134112" y="0"/>
                  </a:lnTo>
                </a:path>
              </a:pathLst>
            </a:custGeom>
            <a:ln w="1041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bject 100"/>
            <p:cNvSpPr/>
            <p:nvPr/>
          </p:nvSpPr>
          <p:spPr>
            <a:xfrm>
              <a:off x="4479215" y="4122869"/>
              <a:ext cx="0" cy="177613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168"/>
                  </a:lnTo>
                </a:path>
              </a:pathLst>
            </a:custGeom>
            <a:ln w="1041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bject 101"/>
            <p:cNvSpPr/>
            <p:nvPr/>
          </p:nvSpPr>
          <p:spPr>
            <a:xfrm>
              <a:off x="4590825" y="4122869"/>
              <a:ext cx="0" cy="177613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1168"/>
                  </a:lnTo>
                </a:path>
              </a:pathLst>
            </a:custGeom>
            <a:ln w="7366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object 102"/>
            <p:cNvSpPr/>
            <p:nvPr/>
          </p:nvSpPr>
          <p:spPr>
            <a:xfrm>
              <a:off x="4483249" y="4126901"/>
              <a:ext cx="105335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8872" y="0"/>
                  </a:lnTo>
                </a:path>
              </a:pathLst>
            </a:custGeom>
            <a:ln w="10413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object 103"/>
            <p:cNvSpPr/>
            <p:nvPr/>
          </p:nvSpPr>
          <p:spPr>
            <a:xfrm>
              <a:off x="4483249" y="4296334"/>
              <a:ext cx="105335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8872" y="0"/>
                  </a:lnTo>
                </a:path>
              </a:pathLst>
            </a:custGeom>
            <a:ln w="10413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object 104"/>
            <p:cNvSpPr/>
            <p:nvPr/>
          </p:nvSpPr>
          <p:spPr>
            <a:xfrm>
              <a:off x="4485939" y="4130936"/>
              <a:ext cx="0" cy="161365"/>
            </a:xfrm>
            <a:custGeom>
              <a:avLst/>
              <a:gdLst/>
              <a:ahLst/>
              <a:cxnLst/>
              <a:rect l="l" t="t" r="r" b="b"/>
              <a:pathLst>
                <a:path h="182879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ln w="7366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object 105"/>
            <p:cNvSpPr/>
            <p:nvPr/>
          </p:nvSpPr>
          <p:spPr>
            <a:xfrm>
              <a:off x="4488628" y="4134971"/>
              <a:ext cx="99732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0413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object 106"/>
            <p:cNvSpPr/>
            <p:nvPr/>
          </p:nvSpPr>
          <p:spPr>
            <a:xfrm>
              <a:off x="4488628" y="4288266"/>
              <a:ext cx="99732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10413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bject 107"/>
            <p:cNvSpPr/>
            <p:nvPr/>
          </p:nvSpPr>
          <p:spPr>
            <a:xfrm>
              <a:off x="4491317" y="4139004"/>
              <a:ext cx="0" cy="145676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7366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bject 108"/>
            <p:cNvSpPr/>
            <p:nvPr/>
          </p:nvSpPr>
          <p:spPr>
            <a:xfrm>
              <a:off x="4584101" y="4139004"/>
              <a:ext cx="0" cy="145676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1041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object 109"/>
            <p:cNvSpPr/>
            <p:nvPr/>
          </p:nvSpPr>
          <p:spPr>
            <a:xfrm>
              <a:off x="4494007" y="4143039"/>
              <a:ext cx="86285" cy="0"/>
            </a:xfrm>
            <a:custGeom>
              <a:avLst/>
              <a:gdLst/>
              <a:ahLst/>
              <a:cxnLst/>
              <a:rect l="l" t="t" r="r" b="b"/>
              <a:pathLst>
                <a:path w="97789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10413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object 110"/>
            <p:cNvSpPr/>
            <p:nvPr/>
          </p:nvSpPr>
          <p:spPr>
            <a:xfrm>
              <a:off x="4494007" y="4280198"/>
              <a:ext cx="86285" cy="0"/>
            </a:xfrm>
            <a:custGeom>
              <a:avLst/>
              <a:gdLst/>
              <a:ahLst/>
              <a:cxnLst/>
              <a:rect l="l" t="t" r="r" b="b"/>
              <a:pathLst>
                <a:path w="97789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10413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object 111"/>
            <p:cNvSpPr/>
            <p:nvPr/>
          </p:nvSpPr>
          <p:spPr>
            <a:xfrm>
              <a:off x="4577379" y="4147072"/>
              <a:ext cx="0" cy="129428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4"/>
                  </a:lnTo>
                </a:path>
              </a:pathLst>
            </a:custGeom>
            <a:ln w="7366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112"/>
            <p:cNvSpPr/>
            <p:nvPr/>
          </p:nvSpPr>
          <p:spPr>
            <a:xfrm>
              <a:off x="4494007" y="4151107"/>
              <a:ext cx="80682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1041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113"/>
            <p:cNvSpPr/>
            <p:nvPr/>
          </p:nvSpPr>
          <p:spPr>
            <a:xfrm>
              <a:off x="4494007" y="4272130"/>
              <a:ext cx="80682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1041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114"/>
            <p:cNvSpPr/>
            <p:nvPr/>
          </p:nvSpPr>
          <p:spPr>
            <a:xfrm>
              <a:off x="4498040" y="4155141"/>
              <a:ext cx="0" cy="113179"/>
            </a:xfrm>
            <a:custGeom>
              <a:avLst/>
              <a:gdLst/>
              <a:ahLst/>
              <a:cxnLst/>
              <a:rect l="l" t="t" r="r" b="b"/>
              <a:pathLst>
                <a:path h="128270">
                  <a:moveTo>
                    <a:pt x="0" y="0"/>
                  </a:moveTo>
                  <a:lnTo>
                    <a:pt x="0" y="128016"/>
                  </a:lnTo>
                </a:path>
              </a:pathLst>
            </a:custGeom>
            <a:ln w="1041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115"/>
            <p:cNvSpPr/>
            <p:nvPr/>
          </p:nvSpPr>
          <p:spPr>
            <a:xfrm>
              <a:off x="4572000" y="4155141"/>
              <a:ext cx="0" cy="113179"/>
            </a:xfrm>
            <a:custGeom>
              <a:avLst/>
              <a:gdLst/>
              <a:ahLst/>
              <a:cxnLst/>
              <a:rect l="l" t="t" r="r" b="b"/>
              <a:pathLst>
                <a:path h="128270">
                  <a:moveTo>
                    <a:pt x="0" y="0"/>
                  </a:moveTo>
                  <a:lnTo>
                    <a:pt x="0" y="128016"/>
                  </a:lnTo>
                </a:path>
              </a:pathLst>
            </a:custGeom>
            <a:ln w="736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116"/>
            <p:cNvSpPr/>
            <p:nvPr/>
          </p:nvSpPr>
          <p:spPr>
            <a:xfrm>
              <a:off x="4502075" y="4159175"/>
              <a:ext cx="67235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10413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117"/>
            <p:cNvSpPr/>
            <p:nvPr/>
          </p:nvSpPr>
          <p:spPr>
            <a:xfrm>
              <a:off x="4502075" y="4264061"/>
              <a:ext cx="67235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10413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118"/>
            <p:cNvSpPr/>
            <p:nvPr/>
          </p:nvSpPr>
          <p:spPr>
            <a:xfrm>
              <a:off x="4504765" y="4163209"/>
              <a:ext cx="0" cy="96931"/>
            </a:xfrm>
            <a:custGeom>
              <a:avLst/>
              <a:gdLst/>
              <a:ahLst/>
              <a:cxnLst/>
              <a:rect l="l" t="t" r="r" b="b"/>
              <a:pathLst>
                <a:path h="109854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ln w="7366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119"/>
            <p:cNvSpPr/>
            <p:nvPr/>
          </p:nvSpPr>
          <p:spPr>
            <a:xfrm>
              <a:off x="4566620" y="4163209"/>
              <a:ext cx="0" cy="96931"/>
            </a:xfrm>
            <a:custGeom>
              <a:avLst/>
              <a:gdLst/>
              <a:ahLst/>
              <a:cxnLst/>
              <a:rect l="l" t="t" r="r" b="b"/>
              <a:pathLst>
                <a:path h="109854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ln w="7366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120"/>
            <p:cNvSpPr/>
            <p:nvPr/>
          </p:nvSpPr>
          <p:spPr>
            <a:xfrm>
              <a:off x="4507454" y="4167244"/>
              <a:ext cx="56590" cy="0"/>
            </a:xfrm>
            <a:custGeom>
              <a:avLst/>
              <a:gdLst/>
              <a:ahLst/>
              <a:cxnLst/>
              <a:rect l="l" t="t" r="r" b="b"/>
              <a:pathLst>
                <a:path w="64135">
                  <a:moveTo>
                    <a:pt x="0" y="0"/>
                  </a:moveTo>
                  <a:lnTo>
                    <a:pt x="64008" y="0"/>
                  </a:lnTo>
                </a:path>
              </a:pathLst>
            </a:custGeom>
            <a:ln w="10413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121"/>
            <p:cNvSpPr/>
            <p:nvPr/>
          </p:nvSpPr>
          <p:spPr>
            <a:xfrm>
              <a:off x="4507454" y="4255993"/>
              <a:ext cx="56590" cy="0"/>
            </a:xfrm>
            <a:custGeom>
              <a:avLst/>
              <a:gdLst/>
              <a:ahLst/>
              <a:cxnLst/>
              <a:rect l="l" t="t" r="r" b="b"/>
              <a:pathLst>
                <a:path w="64135">
                  <a:moveTo>
                    <a:pt x="0" y="0"/>
                  </a:moveTo>
                  <a:lnTo>
                    <a:pt x="64008" y="0"/>
                  </a:lnTo>
                </a:path>
              </a:pathLst>
            </a:custGeom>
            <a:ln w="10413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object 122"/>
            <p:cNvSpPr/>
            <p:nvPr/>
          </p:nvSpPr>
          <p:spPr>
            <a:xfrm>
              <a:off x="4510144" y="4171277"/>
              <a:ext cx="0" cy="80682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7366">
              <a:solidFill>
                <a:srgbClr val="E3E3E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object 123"/>
            <p:cNvSpPr/>
            <p:nvPr/>
          </p:nvSpPr>
          <p:spPr>
            <a:xfrm>
              <a:off x="4512833" y="4175312"/>
              <a:ext cx="51546" cy="0"/>
            </a:xfrm>
            <a:custGeom>
              <a:avLst/>
              <a:gdLst/>
              <a:ahLst/>
              <a:cxnLst/>
              <a:rect l="l" t="t" r="r" b="b"/>
              <a:pathLst>
                <a:path w="58420">
                  <a:moveTo>
                    <a:pt x="0" y="0"/>
                  </a:moveTo>
                  <a:lnTo>
                    <a:pt x="57912" y="0"/>
                  </a:lnTo>
                </a:path>
              </a:pathLst>
            </a:custGeom>
            <a:ln w="10413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object 124"/>
            <p:cNvSpPr/>
            <p:nvPr/>
          </p:nvSpPr>
          <p:spPr>
            <a:xfrm>
              <a:off x="4512833" y="4247925"/>
              <a:ext cx="51546" cy="0"/>
            </a:xfrm>
            <a:custGeom>
              <a:avLst/>
              <a:gdLst/>
              <a:ahLst/>
              <a:cxnLst/>
              <a:rect l="l" t="t" r="r" b="b"/>
              <a:pathLst>
                <a:path w="58420">
                  <a:moveTo>
                    <a:pt x="0" y="0"/>
                  </a:moveTo>
                  <a:lnTo>
                    <a:pt x="57912" y="0"/>
                  </a:lnTo>
                </a:path>
              </a:pathLst>
            </a:custGeom>
            <a:ln w="10413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object 125"/>
            <p:cNvSpPr/>
            <p:nvPr/>
          </p:nvSpPr>
          <p:spPr>
            <a:xfrm>
              <a:off x="4559898" y="4179345"/>
              <a:ext cx="0" cy="64994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151"/>
                  </a:lnTo>
                </a:path>
              </a:pathLst>
            </a:custGeom>
            <a:ln w="10414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object 126"/>
            <p:cNvSpPr/>
            <p:nvPr/>
          </p:nvSpPr>
          <p:spPr>
            <a:xfrm>
              <a:off x="4512833" y="4179346"/>
              <a:ext cx="43143" cy="8404"/>
            </a:xfrm>
            <a:custGeom>
              <a:avLst/>
              <a:gdLst/>
              <a:ahLst/>
              <a:cxnLst/>
              <a:rect l="l" t="t" r="r" b="b"/>
              <a:pathLst>
                <a:path w="48895" h="9525">
                  <a:moveTo>
                    <a:pt x="0" y="4571"/>
                  </a:moveTo>
                  <a:lnTo>
                    <a:pt x="48767" y="4571"/>
                  </a:lnTo>
                </a:path>
              </a:pathLst>
            </a:custGeom>
            <a:ln w="10413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bject 127"/>
            <p:cNvSpPr/>
            <p:nvPr/>
          </p:nvSpPr>
          <p:spPr>
            <a:xfrm>
              <a:off x="4512833" y="4235824"/>
              <a:ext cx="43143" cy="8404"/>
            </a:xfrm>
            <a:custGeom>
              <a:avLst/>
              <a:gdLst/>
              <a:ahLst/>
              <a:cxnLst/>
              <a:rect l="l" t="t" r="r" b="b"/>
              <a:pathLst>
                <a:path w="48895" h="9525">
                  <a:moveTo>
                    <a:pt x="0" y="4572"/>
                  </a:moveTo>
                  <a:lnTo>
                    <a:pt x="48767" y="4572"/>
                  </a:lnTo>
                </a:path>
              </a:pathLst>
            </a:custGeom>
            <a:ln w="10413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bject 128"/>
            <p:cNvSpPr/>
            <p:nvPr/>
          </p:nvSpPr>
          <p:spPr>
            <a:xfrm>
              <a:off x="4512834" y="4187413"/>
              <a:ext cx="8404" cy="48745"/>
            </a:xfrm>
            <a:custGeom>
              <a:avLst/>
              <a:gdLst/>
              <a:ahLst/>
              <a:cxnLst/>
              <a:rect l="l" t="t" r="r" b="b"/>
              <a:pathLst>
                <a:path w="9525" h="55245">
                  <a:moveTo>
                    <a:pt x="4572" y="0"/>
                  </a:moveTo>
                  <a:lnTo>
                    <a:pt x="4572" y="54863"/>
                  </a:lnTo>
                </a:path>
              </a:pathLst>
            </a:custGeom>
            <a:ln w="10414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bject 129"/>
            <p:cNvSpPr/>
            <p:nvPr/>
          </p:nvSpPr>
          <p:spPr>
            <a:xfrm>
              <a:off x="4549923" y="4187413"/>
              <a:ext cx="6724" cy="48745"/>
            </a:xfrm>
            <a:custGeom>
              <a:avLst/>
              <a:gdLst/>
              <a:ahLst/>
              <a:cxnLst/>
              <a:rect l="l" t="t" r="r" b="b"/>
              <a:pathLst>
                <a:path w="7620" h="55245">
                  <a:moveTo>
                    <a:pt x="0" y="54863"/>
                  </a:moveTo>
                  <a:lnTo>
                    <a:pt x="7366" y="54863"/>
                  </a:lnTo>
                  <a:lnTo>
                    <a:pt x="7366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bject 130"/>
            <p:cNvSpPr/>
            <p:nvPr/>
          </p:nvSpPr>
          <p:spPr>
            <a:xfrm>
              <a:off x="4520901" y="4187414"/>
              <a:ext cx="29696" cy="8404"/>
            </a:xfrm>
            <a:custGeom>
              <a:avLst/>
              <a:gdLst/>
              <a:ahLst/>
              <a:cxnLst/>
              <a:rect l="l" t="t" r="r" b="b"/>
              <a:pathLst>
                <a:path w="33654" h="9525">
                  <a:moveTo>
                    <a:pt x="0" y="4572"/>
                  </a:moveTo>
                  <a:lnTo>
                    <a:pt x="33527" y="4572"/>
                  </a:lnTo>
                </a:path>
              </a:pathLst>
            </a:custGeom>
            <a:ln w="10413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object 131"/>
            <p:cNvSpPr/>
            <p:nvPr/>
          </p:nvSpPr>
          <p:spPr>
            <a:xfrm>
              <a:off x="4520901" y="4227755"/>
              <a:ext cx="29696" cy="8404"/>
            </a:xfrm>
            <a:custGeom>
              <a:avLst/>
              <a:gdLst/>
              <a:ahLst/>
              <a:cxnLst/>
              <a:rect l="l" t="t" r="r" b="b"/>
              <a:pathLst>
                <a:path w="33654" h="9525">
                  <a:moveTo>
                    <a:pt x="0" y="4572"/>
                  </a:moveTo>
                  <a:lnTo>
                    <a:pt x="33527" y="4572"/>
                  </a:lnTo>
                </a:path>
              </a:pathLst>
            </a:custGeom>
            <a:ln w="10413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object 132"/>
            <p:cNvSpPr/>
            <p:nvPr/>
          </p:nvSpPr>
          <p:spPr>
            <a:xfrm>
              <a:off x="4520901" y="4195482"/>
              <a:ext cx="5603" cy="32497"/>
            </a:xfrm>
            <a:custGeom>
              <a:avLst/>
              <a:gdLst/>
              <a:ahLst/>
              <a:cxnLst/>
              <a:rect l="l" t="t" r="r" b="b"/>
              <a:pathLst>
                <a:path w="6350" h="36829">
                  <a:moveTo>
                    <a:pt x="0" y="18288"/>
                  </a:moveTo>
                  <a:lnTo>
                    <a:pt x="6096" y="18288"/>
                  </a:lnTo>
                </a:path>
              </a:pathLst>
            </a:custGeom>
            <a:ln w="37845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object 133"/>
            <p:cNvSpPr/>
            <p:nvPr/>
          </p:nvSpPr>
          <p:spPr>
            <a:xfrm>
              <a:off x="4545106" y="4194922"/>
              <a:ext cx="5603" cy="33618"/>
            </a:xfrm>
            <a:custGeom>
              <a:avLst/>
              <a:gdLst/>
              <a:ahLst/>
              <a:cxnLst/>
              <a:rect l="l" t="t" r="r" b="b"/>
              <a:pathLst>
                <a:path w="6350" h="38100">
                  <a:moveTo>
                    <a:pt x="0" y="37845"/>
                  </a:moveTo>
                  <a:lnTo>
                    <a:pt x="6096" y="37845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37845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object 134"/>
            <p:cNvSpPr/>
            <p:nvPr/>
          </p:nvSpPr>
          <p:spPr>
            <a:xfrm>
              <a:off x="4526280" y="4195482"/>
              <a:ext cx="19050" cy="8404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0" y="4572"/>
                  </a:moveTo>
                  <a:lnTo>
                    <a:pt x="21336" y="4572"/>
                  </a:lnTo>
                </a:path>
              </a:pathLst>
            </a:custGeom>
            <a:ln w="10413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object 135"/>
            <p:cNvSpPr/>
            <p:nvPr/>
          </p:nvSpPr>
          <p:spPr>
            <a:xfrm>
              <a:off x="4526280" y="4219687"/>
              <a:ext cx="19050" cy="8404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0" y="4572"/>
                  </a:moveTo>
                  <a:lnTo>
                    <a:pt x="21336" y="4572"/>
                  </a:lnTo>
                </a:path>
              </a:pathLst>
            </a:custGeom>
            <a:ln w="10413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object 136"/>
            <p:cNvSpPr/>
            <p:nvPr/>
          </p:nvSpPr>
          <p:spPr>
            <a:xfrm>
              <a:off x="4526280" y="421161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0" y="0"/>
                  </a:moveTo>
                  <a:lnTo>
                    <a:pt x="21336" y="0"/>
                  </a:lnTo>
                </a:path>
              </a:pathLst>
            </a:custGeom>
            <a:ln w="19558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object 137"/>
            <p:cNvSpPr/>
            <p:nvPr/>
          </p:nvSpPr>
          <p:spPr>
            <a:xfrm>
              <a:off x="4437530" y="4044875"/>
              <a:ext cx="204507" cy="338978"/>
            </a:xfrm>
            <a:custGeom>
              <a:avLst/>
              <a:gdLst/>
              <a:ahLst/>
              <a:cxnLst/>
              <a:rect l="l" t="t" r="r" b="b"/>
              <a:pathLst>
                <a:path w="231775" h="384175">
                  <a:moveTo>
                    <a:pt x="0" y="384048"/>
                  </a:moveTo>
                  <a:lnTo>
                    <a:pt x="231648" y="384048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object 138"/>
            <p:cNvSpPr/>
            <p:nvPr/>
          </p:nvSpPr>
          <p:spPr>
            <a:xfrm>
              <a:off x="4437529" y="4284233"/>
              <a:ext cx="69925" cy="645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object 139"/>
            <p:cNvSpPr/>
            <p:nvPr/>
          </p:nvSpPr>
          <p:spPr>
            <a:xfrm>
              <a:off x="4429461" y="4270786"/>
              <a:ext cx="96818" cy="914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object 140"/>
            <p:cNvSpPr/>
            <p:nvPr/>
          </p:nvSpPr>
          <p:spPr>
            <a:xfrm>
              <a:off x="5989319" y="3977640"/>
              <a:ext cx="930649" cy="1266825"/>
            </a:xfrm>
            <a:custGeom>
              <a:avLst/>
              <a:gdLst/>
              <a:ahLst/>
              <a:cxnLst/>
              <a:rect l="l" t="t" r="r" b="b"/>
              <a:pathLst>
                <a:path w="1054734" h="1435735">
                  <a:moveTo>
                    <a:pt x="0" y="1435608"/>
                  </a:moveTo>
                  <a:lnTo>
                    <a:pt x="1054607" y="1435608"/>
                  </a:lnTo>
                  <a:lnTo>
                    <a:pt x="1054607" y="0"/>
                  </a:lnTo>
                  <a:lnTo>
                    <a:pt x="0" y="0"/>
                  </a:lnTo>
                  <a:lnTo>
                    <a:pt x="0" y="14356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object 141"/>
            <p:cNvSpPr/>
            <p:nvPr/>
          </p:nvSpPr>
          <p:spPr>
            <a:xfrm>
              <a:off x="5922084" y="3910404"/>
              <a:ext cx="933450" cy="1269626"/>
            </a:xfrm>
            <a:custGeom>
              <a:avLst/>
              <a:gdLst/>
              <a:ahLst/>
              <a:cxnLst/>
              <a:rect l="l" t="t" r="r" b="b"/>
              <a:pathLst>
                <a:path w="1057909" h="1438910">
                  <a:moveTo>
                    <a:pt x="0" y="1438655"/>
                  </a:moveTo>
                  <a:lnTo>
                    <a:pt x="1057655" y="1438655"/>
                  </a:lnTo>
                  <a:lnTo>
                    <a:pt x="1057655" y="0"/>
                  </a:lnTo>
                  <a:lnTo>
                    <a:pt x="0" y="0"/>
                  </a:lnTo>
                  <a:lnTo>
                    <a:pt x="0" y="143865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object 142"/>
            <p:cNvSpPr/>
            <p:nvPr/>
          </p:nvSpPr>
          <p:spPr>
            <a:xfrm>
              <a:off x="5922084" y="3910404"/>
              <a:ext cx="933450" cy="1269626"/>
            </a:xfrm>
            <a:custGeom>
              <a:avLst/>
              <a:gdLst/>
              <a:ahLst/>
              <a:cxnLst/>
              <a:rect l="l" t="t" r="r" b="b"/>
              <a:pathLst>
                <a:path w="1057909" h="1438910">
                  <a:moveTo>
                    <a:pt x="0" y="1438655"/>
                  </a:moveTo>
                  <a:lnTo>
                    <a:pt x="1057655" y="1438655"/>
                  </a:lnTo>
                  <a:lnTo>
                    <a:pt x="1057655" y="0"/>
                  </a:lnTo>
                  <a:lnTo>
                    <a:pt x="0" y="0"/>
                  </a:lnTo>
                  <a:lnTo>
                    <a:pt x="0" y="14386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object 143"/>
            <p:cNvSpPr txBox="1"/>
            <p:nvPr/>
          </p:nvSpPr>
          <p:spPr>
            <a:xfrm>
              <a:off x="6080311" y="4562700"/>
              <a:ext cx="611841" cy="4346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67239" marR="4483" lvl="0" indent="-5659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Output Logic</a:t>
              </a:r>
              <a:endParaRPr kumimoji="0" sz="1412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2" name="object 144"/>
            <p:cNvSpPr/>
            <p:nvPr/>
          </p:nvSpPr>
          <p:spPr>
            <a:xfrm>
              <a:off x="6145306" y="4079837"/>
              <a:ext cx="134471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9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bject 145"/>
            <p:cNvSpPr/>
            <p:nvPr/>
          </p:nvSpPr>
          <p:spPr>
            <a:xfrm>
              <a:off x="6145306" y="4214307"/>
              <a:ext cx="134471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9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object 146"/>
            <p:cNvSpPr/>
            <p:nvPr/>
          </p:nvSpPr>
          <p:spPr>
            <a:xfrm>
              <a:off x="6481482" y="4147072"/>
              <a:ext cx="134471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19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bject 147"/>
            <p:cNvSpPr/>
            <p:nvPr/>
          </p:nvSpPr>
          <p:spPr>
            <a:xfrm>
              <a:off x="6212541" y="4012602"/>
              <a:ext cx="338866" cy="268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bject 148"/>
            <p:cNvSpPr/>
            <p:nvPr/>
          </p:nvSpPr>
          <p:spPr>
            <a:xfrm>
              <a:off x="6223298" y="4020670"/>
              <a:ext cx="309282" cy="247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object 149"/>
            <p:cNvSpPr/>
            <p:nvPr/>
          </p:nvSpPr>
          <p:spPr>
            <a:xfrm>
              <a:off x="6247504" y="4042186"/>
              <a:ext cx="260872" cy="204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object 150"/>
            <p:cNvSpPr/>
            <p:nvPr/>
          </p:nvSpPr>
          <p:spPr>
            <a:xfrm>
              <a:off x="6271707" y="4061011"/>
              <a:ext cx="212464" cy="1667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object 151"/>
            <p:cNvSpPr/>
            <p:nvPr/>
          </p:nvSpPr>
          <p:spPr>
            <a:xfrm>
              <a:off x="6295913" y="4079837"/>
              <a:ext cx="166743" cy="131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object 152"/>
            <p:cNvSpPr/>
            <p:nvPr/>
          </p:nvSpPr>
          <p:spPr>
            <a:xfrm>
              <a:off x="6320118" y="4098664"/>
              <a:ext cx="118333" cy="94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object 153"/>
            <p:cNvSpPr/>
            <p:nvPr/>
          </p:nvSpPr>
          <p:spPr>
            <a:xfrm>
              <a:off x="6204473" y="4004533"/>
              <a:ext cx="355001" cy="2850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object 154"/>
            <p:cNvSpPr/>
            <p:nvPr/>
          </p:nvSpPr>
          <p:spPr>
            <a:xfrm>
              <a:off x="2304825" y="2304825"/>
              <a:ext cx="298637" cy="1108262"/>
            </a:xfrm>
            <a:custGeom>
              <a:avLst/>
              <a:gdLst/>
              <a:ahLst/>
              <a:cxnLst/>
              <a:rect l="l" t="t" r="r" b="b"/>
              <a:pathLst>
                <a:path w="338455" h="1256029">
                  <a:moveTo>
                    <a:pt x="12191" y="0"/>
                  </a:moveTo>
                  <a:lnTo>
                    <a:pt x="0" y="3048"/>
                  </a:lnTo>
                  <a:lnTo>
                    <a:pt x="326136" y="1255776"/>
                  </a:lnTo>
                  <a:lnTo>
                    <a:pt x="338327" y="1252727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object 155"/>
            <p:cNvSpPr/>
            <p:nvPr/>
          </p:nvSpPr>
          <p:spPr>
            <a:xfrm>
              <a:off x="2552251" y="3394038"/>
              <a:ext cx="89087" cy="102534"/>
            </a:xfrm>
            <a:custGeom>
              <a:avLst/>
              <a:gdLst/>
              <a:ahLst/>
              <a:cxnLst/>
              <a:rect l="l" t="t" r="r" b="b"/>
              <a:pathLst>
                <a:path w="100964" h="116204">
                  <a:moveTo>
                    <a:pt x="100584" y="0"/>
                  </a:moveTo>
                  <a:lnTo>
                    <a:pt x="0" y="27432"/>
                  </a:lnTo>
                  <a:lnTo>
                    <a:pt x="79248" y="115824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object 156"/>
            <p:cNvSpPr/>
            <p:nvPr/>
          </p:nvSpPr>
          <p:spPr>
            <a:xfrm>
              <a:off x="2267174" y="2218765"/>
              <a:ext cx="89087" cy="102534"/>
            </a:xfrm>
            <a:custGeom>
              <a:avLst/>
              <a:gdLst/>
              <a:ahLst/>
              <a:cxnLst/>
              <a:rect l="l" t="t" r="r" b="b"/>
              <a:pathLst>
                <a:path w="100964" h="116205">
                  <a:moveTo>
                    <a:pt x="21336" y="0"/>
                  </a:moveTo>
                  <a:lnTo>
                    <a:pt x="0" y="115824"/>
                  </a:lnTo>
                  <a:lnTo>
                    <a:pt x="100584" y="8839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object 157"/>
            <p:cNvSpPr/>
            <p:nvPr/>
          </p:nvSpPr>
          <p:spPr>
            <a:xfrm>
              <a:off x="4504765" y="2530736"/>
              <a:ext cx="0" cy="876860"/>
            </a:xfrm>
            <a:custGeom>
              <a:avLst/>
              <a:gdLst/>
              <a:ahLst/>
              <a:cxnLst/>
              <a:rect l="l" t="t" r="r" b="b"/>
              <a:pathLst>
                <a:path h="993775">
                  <a:moveTo>
                    <a:pt x="0" y="0"/>
                  </a:moveTo>
                  <a:lnTo>
                    <a:pt x="0" y="993648"/>
                  </a:lnTo>
                </a:path>
              </a:pathLst>
            </a:custGeom>
            <a:ln w="134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bject 158"/>
            <p:cNvSpPr/>
            <p:nvPr/>
          </p:nvSpPr>
          <p:spPr>
            <a:xfrm>
              <a:off x="4456355" y="3402106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106679" y="0"/>
                  </a:moveTo>
                  <a:lnTo>
                    <a:pt x="0" y="0"/>
                  </a:lnTo>
                  <a:lnTo>
                    <a:pt x="54863" y="106679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bject 159"/>
            <p:cNvSpPr/>
            <p:nvPr/>
          </p:nvSpPr>
          <p:spPr>
            <a:xfrm>
              <a:off x="4459045" y="2218765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80">
                  <a:moveTo>
                    <a:pt x="51815" y="0"/>
                  </a:moveTo>
                  <a:lnTo>
                    <a:pt x="0" y="106679"/>
                  </a:lnTo>
                  <a:lnTo>
                    <a:pt x="106679" y="10667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object 160"/>
            <p:cNvSpPr/>
            <p:nvPr/>
          </p:nvSpPr>
          <p:spPr>
            <a:xfrm>
              <a:off x="6400800" y="2304825"/>
              <a:ext cx="242047" cy="1108262"/>
            </a:xfrm>
            <a:custGeom>
              <a:avLst/>
              <a:gdLst/>
              <a:ahLst/>
              <a:cxnLst/>
              <a:rect l="l" t="t" r="r" b="b"/>
              <a:pathLst>
                <a:path w="274320" h="1256029">
                  <a:moveTo>
                    <a:pt x="262127" y="0"/>
                  </a:moveTo>
                  <a:lnTo>
                    <a:pt x="0" y="1252727"/>
                  </a:lnTo>
                  <a:lnTo>
                    <a:pt x="12191" y="1255776"/>
                  </a:lnTo>
                  <a:lnTo>
                    <a:pt x="274318" y="3048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object 161"/>
            <p:cNvSpPr/>
            <p:nvPr/>
          </p:nvSpPr>
          <p:spPr>
            <a:xfrm>
              <a:off x="6357769" y="3394038"/>
              <a:ext cx="94129" cy="102534"/>
            </a:xfrm>
            <a:custGeom>
              <a:avLst/>
              <a:gdLst/>
              <a:ahLst/>
              <a:cxnLst/>
              <a:rect l="l" t="t" r="r" b="b"/>
              <a:pathLst>
                <a:path w="106679" h="116204">
                  <a:moveTo>
                    <a:pt x="0" y="0"/>
                  </a:moveTo>
                  <a:lnTo>
                    <a:pt x="33527" y="115824"/>
                  </a:lnTo>
                  <a:lnTo>
                    <a:pt x="106679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bject 162"/>
            <p:cNvSpPr/>
            <p:nvPr/>
          </p:nvSpPr>
          <p:spPr>
            <a:xfrm>
              <a:off x="6591748" y="2218765"/>
              <a:ext cx="94129" cy="102534"/>
            </a:xfrm>
            <a:custGeom>
              <a:avLst/>
              <a:gdLst/>
              <a:ahLst/>
              <a:cxnLst/>
              <a:rect l="l" t="t" r="r" b="b"/>
              <a:pathLst>
                <a:path w="106679" h="116205">
                  <a:moveTo>
                    <a:pt x="73151" y="0"/>
                  </a:moveTo>
                  <a:lnTo>
                    <a:pt x="0" y="94487"/>
                  </a:lnTo>
                  <a:lnTo>
                    <a:pt x="106679" y="115824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object 163"/>
            <p:cNvSpPr/>
            <p:nvPr/>
          </p:nvSpPr>
          <p:spPr>
            <a:xfrm>
              <a:off x="5715000" y="2017059"/>
              <a:ext cx="2017059" cy="513790"/>
            </a:xfrm>
            <a:custGeom>
              <a:avLst/>
              <a:gdLst/>
              <a:ahLst/>
              <a:cxnLst/>
              <a:rect l="l" t="t" r="r" b="b"/>
              <a:pathLst>
                <a:path w="2286000" h="582294">
                  <a:moveTo>
                    <a:pt x="0" y="582167"/>
                  </a:moveTo>
                  <a:lnTo>
                    <a:pt x="2286000" y="582167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582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object 164"/>
            <p:cNvSpPr/>
            <p:nvPr/>
          </p:nvSpPr>
          <p:spPr>
            <a:xfrm>
              <a:off x="5647765" y="1949824"/>
              <a:ext cx="2019860" cy="516591"/>
            </a:xfrm>
            <a:custGeom>
              <a:avLst/>
              <a:gdLst/>
              <a:ahLst/>
              <a:cxnLst/>
              <a:rect l="l" t="t" r="r" b="b"/>
              <a:pathLst>
                <a:path w="2289175" h="585469">
                  <a:moveTo>
                    <a:pt x="0" y="585215"/>
                  </a:moveTo>
                  <a:lnTo>
                    <a:pt x="2289048" y="585215"/>
                  </a:lnTo>
                  <a:lnTo>
                    <a:pt x="2289048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object 165"/>
            <p:cNvSpPr txBox="1"/>
            <p:nvPr/>
          </p:nvSpPr>
          <p:spPr>
            <a:xfrm>
              <a:off x="5647765" y="1949823"/>
              <a:ext cx="2019860" cy="43460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797341" marR="75083" lvl="0" indent="-718334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Outpu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t</a:t>
              </a:r>
              <a:r>
                <a:rPr kumimoji="0" sz="1412" b="1" i="0" u="none" strike="noStrike" kern="0" cap="none" spc="-1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combinational logic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54" name="object 166"/>
            <p:cNvSpPr/>
            <p:nvPr/>
          </p:nvSpPr>
          <p:spPr>
            <a:xfrm>
              <a:off x="1449593" y="2017059"/>
              <a:ext cx="1847850" cy="513790"/>
            </a:xfrm>
            <a:custGeom>
              <a:avLst/>
              <a:gdLst/>
              <a:ahLst/>
              <a:cxnLst/>
              <a:rect l="l" t="t" r="r" b="b"/>
              <a:pathLst>
                <a:path w="2094229" h="582294">
                  <a:moveTo>
                    <a:pt x="0" y="582167"/>
                  </a:moveTo>
                  <a:lnTo>
                    <a:pt x="2093976" y="582167"/>
                  </a:lnTo>
                  <a:lnTo>
                    <a:pt x="2093976" y="0"/>
                  </a:lnTo>
                  <a:lnTo>
                    <a:pt x="0" y="0"/>
                  </a:lnTo>
                  <a:lnTo>
                    <a:pt x="0" y="582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object 167"/>
            <p:cNvSpPr/>
            <p:nvPr/>
          </p:nvSpPr>
          <p:spPr>
            <a:xfrm>
              <a:off x="1382358" y="1949824"/>
              <a:ext cx="1850651" cy="516591"/>
            </a:xfrm>
            <a:custGeom>
              <a:avLst/>
              <a:gdLst/>
              <a:ahLst/>
              <a:cxnLst/>
              <a:rect l="l" t="t" r="r" b="b"/>
              <a:pathLst>
                <a:path w="2097404" h="585469">
                  <a:moveTo>
                    <a:pt x="0" y="585215"/>
                  </a:moveTo>
                  <a:lnTo>
                    <a:pt x="2097024" y="585215"/>
                  </a:lnTo>
                  <a:lnTo>
                    <a:pt x="2097024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object 168"/>
            <p:cNvSpPr txBox="1"/>
            <p:nvPr/>
          </p:nvSpPr>
          <p:spPr>
            <a:xfrm>
              <a:off x="1382358" y="1949823"/>
              <a:ext cx="1850651" cy="43460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79006" marR="75083" lvl="0" indent="40343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Nex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t</a:t>
              </a:r>
              <a:r>
                <a:rPr kumimoji="0" sz="1412" b="1" i="0" u="none" strike="noStrike" kern="0" cap="none" spc="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State 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combinationa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l</a:t>
              </a:r>
              <a:r>
                <a:rPr kumimoji="0" sz="1412" b="1" i="0" u="none" strike="noStrike" kern="0" cap="none" spc="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logic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57" name="object 169"/>
            <p:cNvSpPr/>
            <p:nvPr/>
          </p:nvSpPr>
          <p:spPr>
            <a:xfrm>
              <a:off x="3722146" y="2017059"/>
              <a:ext cx="1568262" cy="513790"/>
            </a:xfrm>
            <a:custGeom>
              <a:avLst/>
              <a:gdLst/>
              <a:ahLst/>
              <a:cxnLst/>
              <a:rect l="l" t="t" r="r" b="b"/>
              <a:pathLst>
                <a:path w="1777364" h="582294">
                  <a:moveTo>
                    <a:pt x="0" y="582167"/>
                  </a:moveTo>
                  <a:lnTo>
                    <a:pt x="1776984" y="582167"/>
                  </a:lnTo>
                  <a:lnTo>
                    <a:pt x="1776984" y="0"/>
                  </a:lnTo>
                  <a:lnTo>
                    <a:pt x="0" y="0"/>
                  </a:lnTo>
                  <a:lnTo>
                    <a:pt x="0" y="582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object 170"/>
            <p:cNvSpPr/>
            <p:nvPr/>
          </p:nvSpPr>
          <p:spPr>
            <a:xfrm>
              <a:off x="3654911" y="1949824"/>
              <a:ext cx="1571064" cy="516591"/>
            </a:xfrm>
            <a:custGeom>
              <a:avLst/>
              <a:gdLst/>
              <a:ahLst/>
              <a:cxnLst/>
              <a:rect l="l" t="t" r="r" b="b"/>
              <a:pathLst>
                <a:path w="1780539" h="585469">
                  <a:moveTo>
                    <a:pt x="0" y="585215"/>
                  </a:moveTo>
                  <a:lnTo>
                    <a:pt x="1780032" y="585215"/>
                  </a:lnTo>
                  <a:lnTo>
                    <a:pt x="1780032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object 171"/>
            <p:cNvSpPr txBox="1"/>
            <p:nvPr/>
          </p:nvSpPr>
          <p:spPr>
            <a:xfrm>
              <a:off x="3654911" y="1949823"/>
              <a:ext cx="1571064" cy="43460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328910" marR="75083" lvl="0" indent="-24766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Clocke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d</a:t>
              </a:r>
              <a:r>
                <a:rPr kumimoji="0" sz="1412" b="1" i="0" u="none" strike="noStrike" kern="0" cap="none" spc="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Present Stat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e</a:t>
              </a:r>
              <a:r>
                <a:rPr kumimoji="0" sz="1412" b="1" i="0" u="none" strike="noStrike" kern="0" cap="none" spc="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logic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8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44476"/>
            <a:ext cx="10972800" cy="939800"/>
          </a:xfrm>
        </p:spPr>
        <p:txBody>
          <a:bodyPr/>
          <a:lstStyle/>
          <a:p>
            <a:r>
              <a:rPr lang="en-US" altLang="zh-TW" dirty="0"/>
              <a:t>Two always block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002" y="1556792"/>
            <a:ext cx="5558408" cy="424731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fsm_cc1_2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rst_n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//binary encoding</a:t>
            </a:r>
            <a:endParaRPr lang="zh-TW" altLang="en-US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IDLE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READ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DLY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always_ff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negedge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rst_n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rst_n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5375920" y="274638"/>
            <a:ext cx="7469596" cy="646330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 //next state and output logic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next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bx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ds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IDLE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next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next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READ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next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DLY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DLY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next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ds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next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29" y="1916832"/>
            <a:ext cx="1968429" cy="20956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t="26842"/>
          <a:stretch/>
        </p:blipFill>
        <p:spPr>
          <a:xfrm>
            <a:off x="2656257" y="5712435"/>
            <a:ext cx="2502786" cy="11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3432" y="274638"/>
            <a:ext cx="10972800" cy="93980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State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002" y="1556792"/>
            <a:ext cx="5558408" cy="424731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fsm_cc1_2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rst_n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IDLE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READ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DLY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always_ff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negedge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rst_n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rst_n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矩形 5"/>
          <p:cNvSpPr/>
          <p:nvPr/>
        </p:nvSpPr>
        <p:spPr>
          <a:xfrm>
            <a:off x="18002" y="2708920"/>
            <a:ext cx="5558408" cy="1368152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951984" y="2924944"/>
            <a:ext cx="497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 assignment? Synopsys FSM compiler can help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E80A9D-40B1-0F5A-3BAF-1444B679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697136"/>
            <a:ext cx="2520280" cy="26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not use define? It’s a global </a:t>
            </a:r>
            <a:r>
              <a:rPr lang="en-US" altLang="zh-TW" dirty="0" err="1"/>
              <a:t>varaible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847528" y="1214438"/>
            <a:ext cx="7917627" cy="5363023"/>
            <a:chOff x="656217" y="1035424"/>
            <a:chExt cx="7917627" cy="5363023"/>
          </a:xfrm>
        </p:grpSpPr>
        <p:sp>
          <p:nvSpPr>
            <p:cNvPr id="5" name="object 2"/>
            <p:cNvSpPr/>
            <p:nvPr/>
          </p:nvSpPr>
          <p:spPr>
            <a:xfrm>
              <a:off x="8466268" y="1597510"/>
              <a:ext cx="107576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919" y="0"/>
                  </a:lnTo>
                </a:path>
              </a:pathLst>
            </a:custGeom>
            <a:ln w="378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3"/>
            <p:cNvSpPr/>
            <p:nvPr/>
          </p:nvSpPr>
          <p:spPr>
            <a:xfrm>
              <a:off x="3052482" y="1597510"/>
              <a:ext cx="3014943" cy="0"/>
            </a:xfrm>
            <a:custGeom>
              <a:avLst/>
              <a:gdLst/>
              <a:ahLst/>
              <a:cxnLst/>
              <a:rect l="l" t="t" r="r" b="b"/>
              <a:pathLst>
                <a:path w="3416934">
                  <a:moveTo>
                    <a:pt x="0" y="0"/>
                  </a:moveTo>
                  <a:lnTo>
                    <a:pt x="3416808" y="0"/>
                  </a:lnTo>
                </a:path>
              </a:pathLst>
            </a:custGeom>
            <a:ln w="378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11"/>
            <p:cNvSpPr/>
            <p:nvPr/>
          </p:nvSpPr>
          <p:spPr>
            <a:xfrm>
              <a:off x="8218842" y="1121485"/>
              <a:ext cx="253253" cy="26894"/>
            </a:xfrm>
            <a:custGeom>
              <a:avLst/>
              <a:gdLst/>
              <a:ahLst/>
              <a:cxnLst/>
              <a:rect l="l" t="t" r="r" b="b"/>
              <a:pathLst>
                <a:path w="287020" h="30480">
                  <a:moveTo>
                    <a:pt x="3047" y="0"/>
                  </a:moveTo>
                  <a:lnTo>
                    <a:pt x="0" y="30480"/>
                  </a:lnTo>
                  <a:lnTo>
                    <a:pt x="286511" y="30480"/>
                  </a:lnTo>
                  <a:lnTo>
                    <a:pt x="228600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21"/>
            <p:cNvSpPr/>
            <p:nvPr/>
          </p:nvSpPr>
          <p:spPr>
            <a:xfrm>
              <a:off x="7342095" y="1035424"/>
              <a:ext cx="115981" cy="29696"/>
            </a:xfrm>
            <a:custGeom>
              <a:avLst/>
              <a:gdLst/>
              <a:ahLst/>
              <a:cxnLst/>
              <a:rect l="l" t="t" r="r" b="b"/>
              <a:pathLst>
                <a:path w="131445" h="33655">
                  <a:moveTo>
                    <a:pt x="131063" y="0"/>
                  </a:moveTo>
                  <a:lnTo>
                    <a:pt x="21335" y="0"/>
                  </a:lnTo>
                  <a:lnTo>
                    <a:pt x="0" y="33527"/>
                  </a:lnTo>
                  <a:lnTo>
                    <a:pt x="76200" y="30479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25"/>
            <p:cNvSpPr/>
            <p:nvPr/>
          </p:nvSpPr>
          <p:spPr>
            <a:xfrm>
              <a:off x="723452" y="1411942"/>
              <a:ext cx="2329143" cy="2033307"/>
            </a:xfrm>
            <a:custGeom>
              <a:avLst/>
              <a:gdLst/>
              <a:ahLst/>
              <a:cxnLst/>
              <a:rect l="l" t="t" r="r" b="b"/>
              <a:pathLst>
                <a:path w="2639695" h="2304415">
                  <a:moveTo>
                    <a:pt x="0" y="2304288"/>
                  </a:moveTo>
                  <a:lnTo>
                    <a:pt x="2639567" y="2304288"/>
                  </a:lnTo>
                  <a:lnTo>
                    <a:pt x="2639567" y="0"/>
                  </a:lnTo>
                  <a:lnTo>
                    <a:pt x="0" y="0"/>
                  </a:lnTo>
                  <a:lnTo>
                    <a:pt x="0" y="2304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26"/>
            <p:cNvSpPr/>
            <p:nvPr/>
          </p:nvSpPr>
          <p:spPr>
            <a:xfrm>
              <a:off x="656217" y="1344706"/>
              <a:ext cx="2331944" cy="2036109"/>
            </a:xfrm>
            <a:custGeom>
              <a:avLst/>
              <a:gdLst/>
              <a:ahLst/>
              <a:cxnLst/>
              <a:rect l="l" t="t" r="r" b="b"/>
              <a:pathLst>
                <a:path w="2642870" h="2307590">
                  <a:moveTo>
                    <a:pt x="0" y="2307336"/>
                  </a:moveTo>
                  <a:lnTo>
                    <a:pt x="2642616" y="2307336"/>
                  </a:lnTo>
                  <a:lnTo>
                    <a:pt x="2642616" y="0"/>
                  </a:lnTo>
                  <a:lnTo>
                    <a:pt x="0" y="0"/>
                  </a:lnTo>
                  <a:lnTo>
                    <a:pt x="0" y="2307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27"/>
            <p:cNvSpPr/>
            <p:nvPr/>
          </p:nvSpPr>
          <p:spPr>
            <a:xfrm>
              <a:off x="656217" y="1344706"/>
              <a:ext cx="2331944" cy="2036109"/>
            </a:xfrm>
            <a:custGeom>
              <a:avLst/>
              <a:gdLst/>
              <a:ahLst/>
              <a:cxnLst/>
              <a:rect l="l" t="t" r="r" b="b"/>
              <a:pathLst>
                <a:path w="2642870" h="2307590">
                  <a:moveTo>
                    <a:pt x="0" y="2307336"/>
                  </a:moveTo>
                  <a:lnTo>
                    <a:pt x="2642616" y="2307336"/>
                  </a:lnTo>
                  <a:lnTo>
                    <a:pt x="2642616" y="0"/>
                  </a:lnTo>
                  <a:lnTo>
                    <a:pt x="0" y="0"/>
                  </a:lnTo>
                  <a:lnTo>
                    <a:pt x="0" y="23073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28"/>
            <p:cNvSpPr txBox="1"/>
            <p:nvPr/>
          </p:nvSpPr>
          <p:spPr>
            <a:xfrm>
              <a:off x="731072" y="1408159"/>
              <a:ext cx="777688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`define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3" name="object 29"/>
            <p:cNvSpPr txBox="1"/>
            <p:nvPr/>
          </p:nvSpPr>
          <p:spPr>
            <a:xfrm>
              <a:off x="1593895" y="1408159"/>
              <a:ext cx="454398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IDLE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4" name="object 30"/>
            <p:cNvSpPr txBox="1"/>
            <p:nvPr/>
          </p:nvSpPr>
          <p:spPr>
            <a:xfrm>
              <a:off x="2133041" y="1408159"/>
              <a:ext cx="670112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3'b000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5" name="object 31"/>
            <p:cNvSpPr txBox="1"/>
            <p:nvPr/>
          </p:nvSpPr>
          <p:spPr>
            <a:xfrm>
              <a:off x="731072" y="1623312"/>
              <a:ext cx="778249" cy="8692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`define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`define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`define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`define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6" name="object 32"/>
            <p:cNvSpPr txBox="1"/>
            <p:nvPr/>
          </p:nvSpPr>
          <p:spPr>
            <a:xfrm>
              <a:off x="1593895" y="1623312"/>
              <a:ext cx="1209115" cy="8692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49678" algn="l"/>
                </a:tabLst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B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1	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3'b001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49678" algn="l"/>
                </a:tabLst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B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2	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3'b010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  <a:p>
              <a:pPr marL="11206" marR="4483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49678" algn="l"/>
                </a:tabLst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B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3	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3'b101 REA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D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 3'b100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7" name="object 33"/>
            <p:cNvSpPr txBox="1"/>
            <p:nvPr/>
          </p:nvSpPr>
          <p:spPr>
            <a:xfrm>
              <a:off x="731072" y="2701766"/>
              <a:ext cx="1209115" cy="6519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modul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e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 fsm1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  <a:p>
              <a:pPr marL="226371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...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endmodule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8" name="object 34"/>
            <p:cNvSpPr txBox="1"/>
            <p:nvPr/>
          </p:nvSpPr>
          <p:spPr>
            <a:xfrm>
              <a:off x="2025351" y="2701766"/>
              <a:ext cx="885265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(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 ..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.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 );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9" name="object 35"/>
            <p:cNvSpPr/>
            <p:nvPr/>
          </p:nvSpPr>
          <p:spPr>
            <a:xfrm>
              <a:off x="3084755" y="3232673"/>
              <a:ext cx="535192" cy="545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36"/>
            <p:cNvSpPr/>
            <p:nvPr/>
          </p:nvSpPr>
          <p:spPr>
            <a:xfrm>
              <a:off x="3426311" y="3711389"/>
              <a:ext cx="105335" cy="89087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118872" y="0"/>
                  </a:moveTo>
                  <a:lnTo>
                    <a:pt x="0" y="6096"/>
                  </a:lnTo>
                  <a:lnTo>
                    <a:pt x="51815" y="100584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37"/>
            <p:cNvSpPr/>
            <p:nvPr/>
          </p:nvSpPr>
          <p:spPr>
            <a:xfrm>
              <a:off x="3563471" y="3407484"/>
              <a:ext cx="94129" cy="99732"/>
            </a:xfrm>
            <a:custGeom>
              <a:avLst/>
              <a:gdLst/>
              <a:ahLst/>
              <a:cxnLst/>
              <a:rect l="l" t="t" r="r" b="b"/>
              <a:pathLst>
                <a:path w="106679" h="113029">
                  <a:moveTo>
                    <a:pt x="106679" y="0"/>
                  </a:moveTo>
                  <a:lnTo>
                    <a:pt x="0" y="18287"/>
                  </a:lnTo>
                  <a:lnTo>
                    <a:pt x="73151" y="112775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38"/>
            <p:cNvSpPr/>
            <p:nvPr/>
          </p:nvSpPr>
          <p:spPr>
            <a:xfrm>
              <a:off x="4566621" y="5650454"/>
              <a:ext cx="548639" cy="548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39"/>
            <p:cNvSpPr/>
            <p:nvPr/>
          </p:nvSpPr>
          <p:spPr>
            <a:xfrm>
              <a:off x="4781774" y="5610113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103631" y="0"/>
                  </a:moveTo>
                  <a:lnTo>
                    <a:pt x="0" y="57912"/>
                  </a:lnTo>
                  <a:lnTo>
                    <a:pt x="106679" y="106680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40"/>
            <p:cNvSpPr/>
            <p:nvPr/>
          </p:nvSpPr>
          <p:spPr>
            <a:xfrm>
              <a:off x="4542416" y="5760720"/>
              <a:ext cx="86285" cy="105335"/>
            </a:xfrm>
            <a:custGeom>
              <a:avLst/>
              <a:gdLst/>
              <a:ahLst/>
              <a:cxnLst/>
              <a:rect l="l" t="t" r="r" b="b"/>
              <a:pathLst>
                <a:path w="97789" h="119379">
                  <a:moveTo>
                    <a:pt x="94487" y="0"/>
                  </a:moveTo>
                  <a:lnTo>
                    <a:pt x="0" y="73151"/>
                  </a:lnTo>
                  <a:lnTo>
                    <a:pt x="97536" y="118871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41"/>
            <p:cNvSpPr/>
            <p:nvPr/>
          </p:nvSpPr>
          <p:spPr>
            <a:xfrm>
              <a:off x="3149301" y="5881743"/>
              <a:ext cx="1275229" cy="382121"/>
            </a:xfrm>
            <a:custGeom>
              <a:avLst/>
              <a:gdLst/>
              <a:ahLst/>
              <a:cxnLst/>
              <a:rect l="l" t="t" r="r" b="b"/>
              <a:pathLst>
                <a:path w="1445260" h="433070">
                  <a:moveTo>
                    <a:pt x="6095" y="252984"/>
                  </a:moveTo>
                  <a:lnTo>
                    <a:pt x="0" y="262128"/>
                  </a:lnTo>
                  <a:lnTo>
                    <a:pt x="60959" y="298704"/>
                  </a:lnTo>
                  <a:lnTo>
                    <a:pt x="64007" y="298704"/>
                  </a:lnTo>
                  <a:lnTo>
                    <a:pt x="131063" y="335280"/>
                  </a:lnTo>
                  <a:lnTo>
                    <a:pt x="204215" y="362712"/>
                  </a:lnTo>
                  <a:lnTo>
                    <a:pt x="280415" y="387096"/>
                  </a:lnTo>
                  <a:lnTo>
                    <a:pt x="359663" y="408432"/>
                  </a:lnTo>
                  <a:lnTo>
                    <a:pt x="445007" y="420624"/>
                  </a:lnTo>
                  <a:lnTo>
                    <a:pt x="530351" y="429768"/>
                  </a:lnTo>
                  <a:lnTo>
                    <a:pt x="618743" y="432816"/>
                  </a:lnTo>
                  <a:lnTo>
                    <a:pt x="691895" y="429768"/>
                  </a:lnTo>
                  <a:lnTo>
                    <a:pt x="694943" y="429768"/>
                  </a:lnTo>
                  <a:lnTo>
                    <a:pt x="768095" y="423672"/>
                  </a:lnTo>
                  <a:lnTo>
                    <a:pt x="694943" y="423672"/>
                  </a:lnTo>
                  <a:lnTo>
                    <a:pt x="693419" y="420624"/>
                  </a:lnTo>
                  <a:lnTo>
                    <a:pt x="618743" y="420624"/>
                  </a:lnTo>
                  <a:lnTo>
                    <a:pt x="533400" y="417576"/>
                  </a:lnTo>
                  <a:lnTo>
                    <a:pt x="448055" y="408432"/>
                  </a:lnTo>
                  <a:lnTo>
                    <a:pt x="362712" y="396240"/>
                  </a:lnTo>
                  <a:lnTo>
                    <a:pt x="283463" y="374904"/>
                  </a:lnTo>
                  <a:lnTo>
                    <a:pt x="207263" y="350520"/>
                  </a:lnTo>
                  <a:lnTo>
                    <a:pt x="134112" y="323088"/>
                  </a:lnTo>
                  <a:lnTo>
                    <a:pt x="78232" y="292608"/>
                  </a:lnTo>
                  <a:lnTo>
                    <a:pt x="64007" y="292608"/>
                  </a:lnTo>
                  <a:lnTo>
                    <a:pt x="66547" y="287528"/>
                  </a:lnTo>
                  <a:lnTo>
                    <a:pt x="6095" y="252984"/>
                  </a:lnTo>
                  <a:close/>
                </a:path>
                <a:path w="1445260" h="433070">
                  <a:moveTo>
                    <a:pt x="694943" y="417576"/>
                  </a:moveTo>
                  <a:lnTo>
                    <a:pt x="691955" y="417695"/>
                  </a:lnTo>
                  <a:lnTo>
                    <a:pt x="694943" y="423672"/>
                  </a:lnTo>
                  <a:lnTo>
                    <a:pt x="694943" y="417576"/>
                  </a:lnTo>
                  <a:close/>
                </a:path>
                <a:path w="1445260" h="433070">
                  <a:moveTo>
                    <a:pt x="816863" y="417576"/>
                  </a:moveTo>
                  <a:lnTo>
                    <a:pt x="694943" y="417576"/>
                  </a:lnTo>
                  <a:lnTo>
                    <a:pt x="694943" y="423672"/>
                  </a:lnTo>
                  <a:lnTo>
                    <a:pt x="768095" y="423672"/>
                  </a:lnTo>
                  <a:lnTo>
                    <a:pt x="816863" y="417576"/>
                  </a:lnTo>
                  <a:close/>
                </a:path>
                <a:path w="1445260" h="433070">
                  <a:moveTo>
                    <a:pt x="691955" y="417695"/>
                  </a:moveTo>
                  <a:lnTo>
                    <a:pt x="618743" y="420624"/>
                  </a:lnTo>
                  <a:lnTo>
                    <a:pt x="693419" y="420624"/>
                  </a:lnTo>
                  <a:lnTo>
                    <a:pt x="691955" y="417695"/>
                  </a:lnTo>
                  <a:close/>
                </a:path>
                <a:path w="1445260" h="433070">
                  <a:moveTo>
                    <a:pt x="1149095" y="298704"/>
                  </a:moveTo>
                  <a:lnTo>
                    <a:pt x="1094231" y="326136"/>
                  </a:lnTo>
                  <a:lnTo>
                    <a:pt x="1033271" y="350520"/>
                  </a:lnTo>
                  <a:lnTo>
                    <a:pt x="972312" y="371856"/>
                  </a:lnTo>
                  <a:lnTo>
                    <a:pt x="838200" y="402336"/>
                  </a:lnTo>
                  <a:lnTo>
                    <a:pt x="765047" y="411480"/>
                  </a:lnTo>
                  <a:lnTo>
                    <a:pt x="691895" y="417576"/>
                  </a:lnTo>
                  <a:lnTo>
                    <a:pt x="694943" y="417576"/>
                  </a:lnTo>
                  <a:lnTo>
                    <a:pt x="816863" y="417576"/>
                  </a:lnTo>
                  <a:lnTo>
                    <a:pt x="841247" y="414528"/>
                  </a:lnTo>
                  <a:lnTo>
                    <a:pt x="975359" y="384048"/>
                  </a:lnTo>
                  <a:lnTo>
                    <a:pt x="1036319" y="362712"/>
                  </a:lnTo>
                  <a:lnTo>
                    <a:pt x="1097279" y="338328"/>
                  </a:lnTo>
                  <a:lnTo>
                    <a:pt x="1152143" y="310896"/>
                  </a:lnTo>
                  <a:lnTo>
                    <a:pt x="1155191" y="310896"/>
                  </a:lnTo>
                  <a:lnTo>
                    <a:pt x="1165555" y="304800"/>
                  </a:lnTo>
                  <a:lnTo>
                    <a:pt x="1152143" y="304800"/>
                  </a:lnTo>
                  <a:lnTo>
                    <a:pt x="1146047" y="301752"/>
                  </a:lnTo>
                  <a:lnTo>
                    <a:pt x="1149580" y="299673"/>
                  </a:lnTo>
                  <a:lnTo>
                    <a:pt x="1149095" y="298704"/>
                  </a:lnTo>
                  <a:close/>
                </a:path>
                <a:path w="1445260" h="433070">
                  <a:moveTo>
                    <a:pt x="1149580" y="299673"/>
                  </a:moveTo>
                  <a:lnTo>
                    <a:pt x="1146047" y="301752"/>
                  </a:lnTo>
                  <a:lnTo>
                    <a:pt x="1152143" y="304800"/>
                  </a:lnTo>
                  <a:lnTo>
                    <a:pt x="1149580" y="299673"/>
                  </a:lnTo>
                  <a:close/>
                </a:path>
                <a:path w="1445260" h="433070">
                  <a:moveTo>
                    <a:pt x="1415394" y="43233"/>
                  </a:moveTo>
                  <a:lnTo>
                    <a:pt x="1392936" y="85343"/>
                  </a:lnTo>
                  <a:lnTo>
                    <a:pt x="1362455" y="124968"/>
                  </a:lnTo>
                  <a:lnTo>
                    <a:pt x="1328927" y="164592"/>
                  </a:lnTo>
                  <a:lnTo>
                    <a:pt x="1289303" y="201168"/>
                  </a:lnTo>
                  <a:lnTo>
                    <a:pt x="1246631" y="237744"/>
                  </a:lnTo>
                  <a:lnTo>
                    <a:pt x="1197864" y="271272"/>
                  </a:lnTo>
                  <a:lnTo>
                    <a:pt x="1149580" y="299673"/>
                  </a:lnTo>
                  <a:lnTo>
                    <a:pt x="1152143" y="304800"/>
                  </a:lnTo>
                  <a:lnTo>
                    <a:pt x="1165555" y="304800"/>
                  </a:lnTo>
                  <a:lnTo>
                    <a:pt x="1207007" y="280416"/>
                  </a:lnTo>
                  <a:lnTo>
                    <a:pt x="1255776" y="246887"/>
                  </a:lnTo>
                  <a:lnTo>
                    <a:pt x="1298447" y="210312"/>
                  </a:lnTo>
                  <a:lnTo>
                    <a:pt x="1338071" y="173736"/>
                  </a:lnTo>
                  <a:lnTo>
                    <a:pt x="1371600" y="134112"/>
                  </a:lnTo>
                  <a:lnTo>
                    <a:pt x="1402079" y="94487"/>
                  </a:lnTo>
                  <a:lnTo>
                    <a:pt x="1426464" y="48768"/>
                  </a:lnTo>
                  <a:lnTo>
                    <a:pt x="1426464" y="45720"/>
                  </a:lnTo>
                  <a:lnTo>
                    <a:pt x="1420367" y="45720"/>
                  </a:lnTo>
                  <a:lnTo>
                    <a:pt x="1415394" y="43233"/>
                  </a:lnTo>
                  <a:close/>
                </a:path>
                <a:path w="1445260" h="433070">
                  <a:moveTo>
                    <a:pt x="66547" y="287528"/>
                  </a:moveTo>
                  <a:lnTo>
                    <a:pt x="64007" y="292608"/>
                  </a:lnTo>
                  <a:lnTo>
                    <a:pt x="70103" y="289560"/>
                  </a:lnTo>
                  <a:lnTo>
                    <a:pt x="66547" y="287528"/>
                  </a:lnTo>
                  <a:close/>
                </a:path>
                <a:path w="1445260" h="433070">
                  <a:moveTo>
                    <a:pt x="67055" y="286512"/>
                  </a:moveTo>
                  <a:lnTo>
                    <a:pt x="66547" y="287528"/>
                  </a:lnTo>
                  <a:lnTo>
                    <a:pt x="70103" y="289560"/>
                  </a:lnTo>
                  <a:lnTo>
                    <a:pt x="64007" y="292608"/>
                  </a:lnTo>
                  <a:lnTo>
                    <a:pt x="78232" y="292608"/>
                  </a:lnTo>
                  <a:lnTo>
                    <a:pt x="67055" y="286512"/>
                  </a:lnTo>
                  <a:close/>
                </a:path>
                <a:path w="1445260" h="433070">
                  <a:moveTo>
                    <a:pt x="1417319" y="39624"/>
                  </a:moveTo>
                  <a:lnTo>
                    <a:pt x="1415394" y="43233"/>
                  </a:lnTo>
                  <a:lnTo>
                    <a:pt x="1420367" y="45720"/>
                  </a:lnTo>
                  <a:lnTo>
                    <a:pt x="1417319" y="39624"/>
                  </a:lnTo>
                  <a:close/>
                </a:path>
                <a:path w="1445260" h="433070">
                  <a:moveTo>
                    <a:pt x="1429076" y="39624"/>
                  </a:moveTo>
                  <a:lnTo>
                    <a:pt x="1417319" y="39624"/>
                  </a:lnTo>
                  <a:lnTo>
                    <a:pt x="1420367" y="45720"/>
                  </a:lnTo>
                  <a:lnTo>
                    <a:pt x="1426464" y="45720"/>
                  </a:lnTo>
                  <a:lnTo>
                    <a:pt x="1429076" y="39624"/>
                  </a:lnTo>
                  <a:close/>
                </a:path>
                <a:path w="1445260" h="433070">
                  <a:moveTo>
                    <a:pt x="1432559" y="0"/>
                  </a:moveTo>
                  <a:lnTo>
                    <a:pt x="1414271" y="42671"/>
                  </a:lnTo>
                  <a:lnTo>
                    <a:pt x="1415394" y="43233"/>
                  </a:lnTo>
                  <a:lnTo>
                    <a:pt x="1417319" y="39624"/>
                  </a:lnTo>
                  <a:lnTo>
                    <a:pt x="1429076" y="39624"/>
                  </a:lnTo>
                  <a:lnTo>
                    <a:pt x="1444752" y="3048"/>
                  </a:lnTo>
                  <a:lnTo>
                    <a:pt x="143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42"/>
            <p:cNvSpPr/>
            <p:nvPr/>
          </p:nvSpPr>
          <p:spPr>
            <a:xfrm>
              <a:off x="3079376" y="6048487"/>
              <a:ext cx="105335" cy="94129"/>
            </a:xfrm>
            <a:custGeom>
              <a:avLst/>
              <a:gdLst/>
              <a:ahLst/>
              <a:cxnLst/>
              <a:rect l="l" t="t" r="r" b="b"/>
              <a:pathLst>
                <a:path w="119379" h="106679">
                  <a:moveTo>
                    <a:pt x="0" y="0"/>
                  </a:moveTo>
                  <a:lnTo>
                    <a:pt x="51815" y="106680"/>
                  </a:lnTo>
                  <a:lnTo>
                    <a:pt x="118872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43"/>
            <p:cNvSpPr/>
            <p:nvPr/>
          </p:nvSpPr>
          <p:spPr>
            <a:xfrm>
              <a:off x="4372983" y="5787614"/>
              <a:ext cx="94129" cy="102534"/>
            </a:xfrm>
            <a:custGeom>
              <a:avLst/>
              <a:gdLst/>
              <a:ahLst/>
              <a:cxnLst/>
              <a:rect l="l" t="t" r="r" b="b"/>
              <a:pathLst>
                <a:path w="106679" h="116204">
                  <a:moveTo>
                    <a:pt x="70103" y="0"/>
                  </a:moveTo>
                  <a:lnTo>
                    <a:pt x="0" y="97535"/>
                  </a:lnTo>
                  <a:lnTo>
                    <a:pt x="106679" y="115823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44"/>
            <p:cNvSpPr/>
            <p:nvPr/>
          </p:nvSpPr>
          <p:spPr>
            <a:xfrm>
              <a:off x="4736054" y="4870525"/>
              <a:ext cx="105335" cy="513790"/>
            </a:xfrm>
            <a:custGeom>
              <a:avLst/>
              <a:gdLst/>
              <a:ahLst/>
              <a:cxnLst/>
              <a:rect l="l" t="t" r="r" b="b"/>
              <a:pathLst>
                <a:path w="119379" h="582295">
                  <a:moveTo>
                    <a:pt x="118872" y="0"/>
                  </a:moveTo>
                  <a:lnTo>
                    <a:pt x="106680" y="0"/>
                  </a:lnTo>
                  <a:lnTo>
                    <a:pt x="94487" y="152400"/>
                  </a:lnTo>
                  <a:lnTo>
                    <a:pt x="73151" y="301752"/>
                  </a:lnTo>
                  <a:lnTo>
                    <a:pt x="39624" y="445008"/>
                  </a:lnTo>
                  <a:lnTo>
                    <a:pt x="21336" y="512064"/>
                  </a:lnTo>
                  <a:lnTo>
                    <a:pt x="0" y="579120"/>
                  </a:lnTo>
                  <a:lnTo>
                    <a:pt x="12192" y="582168"/>
                  </a:lnTo>
                  <a:lnTo>
                    <a:pt x="33527" y="515112"/>
                  </a:lnTo>
                  <a:lnTo>
                    <a:pt x="51816" y="448056"/>
                  </a:lnTo>
                  <a:lnTo>
                    <a:pt x="85344" y="304800"/>
                  </a:lnTo>
                  <a:lnTo>
                    <a:pt x="106680" y="155448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45"/>
            <p:cNvSpPr/>
            <p:nvPr/>
          </p:nvSpPr>
          <p:spPr>
            <a:xfrm>
              <a:off x="4698402" y="5365376"/>
              <a:ext cx="89087" cy="105335"/>
            </a:xfrm>
            <a:custGeom>
              <a:avLst/>
              <a:gdLst/>
              <a:ahLst/>
              <a:cxnLst/>
              <a:rect l="l" t="t" r="r" b="b"/>
              <a:pathLst>
                <a:path w="100964" h="119379">
                  <a:moveTo>
                    <a:pt x="0" y="0"/>
                  </a:moveTo>
                  <a:lnTo>
                    <a:pt x="12192" y="118871"/>
                  </a:lnTo>
                  <a:lnTo>
                    <a:pt x="100584" y="39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46"/>
            <p:cNvSpPr/>
            <p:nvPr/>
          </p:nvSpPr>
          <p:spPr>
            <a:xfrm>
              <a:off x="4789843" y="4779085"/>
              <a:ext cx="94129" cy="96931"/>
            </a:xfrm>
            <a:custGeom>
              <a:avLst/>
              <a:gdLst/>
              <a:ahLst/>
              <a:cxnLst/>
              <a:rect l="l" t="t" r="r" b="b"/>
              <a:pathLst>
                <a:path w="106679" h="109854">
                  <a:moveTo>
                    <a:pt x="54863" y="0"/>
                  </a:moveTo>
                  <a:lnTo>
                    <a:pt x="0" y="103631"/>
                  </a:lnTo>
                  <a:lnTo>
                    <a:pt x="106679" y="109727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47"/>
            <p:cNvSpPr/>
            <p:nvPr/>
          </p:nvSpPr>
          <p:spPr>
            <a:xfrm>
              <a:off x="3719457" y="3837791"/>
              <a:ext cx="960344" cy="476250"/>
            </a:xfrm>
            <a:custGeom>
              <a:avLst/>
              <a:gdLst/>
              <a:ahLst/>
              <a:cxnLst/>
              <a:rect l="l" t="t" r="r" b="b"/>
              <a:pathLst>
                <a:path w="1088389" h="539750">
                  <a:moveTo>
                    <a:pt x="637032" y="164591"/>
                  </a:moveTo>
                  <a:lnTo>
                    <a:pt x="624839" y="164591"/>
                  </a:lnTo>
                  <a:lnTo>
                    <a:pt x="624839" y="170687"/>
                  </a:lnTo>
                  <a:lnTo>
                    <a:pt x="621791" y="170687"/>
                  </a:lnTo>
                  <a:lnTo>
                    <a:pt x="688848" y="204215"/>
                  </a:lnTo>
                  <a:lnTo>
                    <a:pt x="755903" y="243839"/>
                  </a:lnTo>
                  <a:lnTo>
                    <a:pt x="877824" y="329183"/>
                  </a:lnTo>
                  <a:lnTo>
                    <a:pt x="932688" y="377951"/>
                  </a:lnTo>
                  <a:lnTo>
                    <a:pt x="984503" y="429767"/>
                  </a:lnTo>
                  <a:lnTo>
                    <a:pt x="1033271" y="481583"/>
                  </a:lnTo>
                  <a:lnTo>
                    <a:pt x="1078991" y="539495"/>
                  </a:lnTo>
                  <a:lnTo>
                    <a:pt x="1088136" y="530351"/>
                  </a:lnTo>
                  <a:lnTo>
                    <a:pt x="1042415" y="472439"/>
                  </a:lnTo>
                  <a:lnTo>
                    <a:pt x="993648" y="420623"/>
                  </a:lnTo>
                  <a:lnTo>
                    <a:pt x="941831" y="368807"/>
                  </a:lnTo>
                  <a:lnTo>
                    <a:pt x="886967" y="320039"/>
                  </a:lnTo>
                  <a:lnTo>
                    <a:pt x="765048" y="234695"/>
                  </a:lnTo>
                  <a:lnTo>
                    <a:pt x="697991" y="195071"/>
                  </a:lnTo>
                  <a:lnTo>
                    <a:pt x="649224" y="170687"/>
                  </a:lnTo>
                  <a:lnTo>
                    <a:pt x="624839" y="170687"/>
                  </a:lnTo>
                  <a:lnTo>
                    <a:pt x="622360" y="169551"/>
                  </a:lnTo>
                  <a:lnTo>
                    <a:pt x="646950" y="169551"/>
                  </a:lnTo>
                  <a:lnTo>
                    <a:pt x="637032" y="164591"/>
                  </a:lnTo>
                  <a:close/>
                </a:path>
                <a:path w="1088389" h="539750">
                  <a:moveTo>
                    <a:pt x="624839" y="164591"/>
                  </a:moveTo>
                  <a:lnTo>
                    <a:pt x="622360" y="169551"/>
                  </a:lnTo>
                  <a:lnTo>
                    <a:pt x="624839" y="170687"/>
                  </a:lnTo>
                  <a:lnTo>
                    <a:pt x="624839" y="164591"/>
                  </a:lnTo>
                  <a:close/>
                </a:path>
                <a:path w="1088389" h="539750">
                  <a:moveTo>
                    <a:pt x="0" y="0"/>
                  </a:moveTo>
                  <a:lnTo>
                    <a:pt x="0" y="12191"/>
                  </a:lnTo>
                  <a:lnTo>
                    <a:pt x="82295" y="18287"/>
                  </a:lnTo>
                  <a:lnTo>
                    <a:pt x="246887" y="42671"/>
                  </a:lnTo>
                  <a:lnTo>
                    <a:pt x="326136" y="60959"/>
                  </a:lnTo>
                  <a:lnTo>
                    <a:pt x="405383" y="85343"/>
                  </a:lnTo>
                  <a:lnTo>
                    <a:pt x="478536" y="109727"/>
                  </a:lnTo>
                  <a:lnTo>
                    <a:pt x="551688" y="137159"/>
                  </a:lnTo>
                  <a:lnTo>
                    <a:pt x="622360" y="169551"/>
                  </a:lnTo>
                  <a:lnTo>
                    <a:pt x="624839" y="164591"/>
                  </a:lnTo>
                  <a:lnTo>
                    <a:pt x="637032" y="164591"/>
                  </a:lnTo>
                  <a:lnTo>
                    <a:pt x="630936" y="161543"/>
                  </a:lnTo>
                  <a:lnTo>
                    <a:pt x="627888" y="158495"/>
                  </a:lnTo>
                  <a:lnTo>
                    <a:pt x="554736" y="124967"/>
                  </a:lnTo>
                  <a:lnTo>
                    <a:pt x="481583" y="97536"/>
                  </a:lnTo>
                  <a:lnTo>
                    <a:pt x="408431" y="73151"/>
                  </a:lnTo>
                  <a:lnTo>
                    <a:pt x="329183" y="48767"/>
                  </a:lnTo>
                  <a:lnTo>
                    <a:pt x="249936" y="30479"/>
                  </a:lnTo>
                  <a:lnTo>
                    <a:pt x="85343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48"/>
            <p:cNvSpPr/>
            <p:nvPr/>
          </p:nvSpPr>
          <p:spPr>
            <a:xfrm>
              <a:off x="3628017" y="3794760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106680" y="0"/>
                  </a:moveTo>
                  <a:lnTo>
                    <a:pt x="0" y="51816"/>
                  </a:lnTo>
                  <a:lnTo>
                    <a:pt x="106680" y="10668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bject 49"/>
            <p:cNvSpPr/>
            <p:nvPr/>
          </p:nvSpPr>
          <p:spPr>
            <a:xfrm>
              <a:off x="4636547" y="4284233"/>
              <a:ext cx="91887" cy="105335"/>
            </a:xfrm>
            <a:custGeom>
              <a:avLst/>
              <a:gdLst/>
              <a:ahLst/>
              <a:cxnLst/>
              <a:rect l="l" t="t" r="r" b="b"/>
              <a:pathLst>
                <a:path w="104139" h="119379">
                  <a:moveTo>
                    <a:pt x="88392" y="0"/>
                  </a:moveTo>
                  <a:lnTo>
                    <a:pt x="0" y="60960"/>
                  </a:lnTo>
                  <a:lnTo>
                    <a:pt x="103632" y="118872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50"/>
            <p:cNvSpPr/>
            <p:nvPr/>
          </p:nvSpPr>
          <p:spPr>
            <a:xfrm>
              <a:off x="2552251" y="3886200"/>
              <a:ext cx="645459" cy="667310"/>
            </a:xfrm>
            <a:custGeom>
              <a:avLst/>
              <a:gdLst/>
              <a:ahLst/>
              <a:cxnLst/>
              <a:rect l="l" t="t" r="r" b="b"/>
              <a:pathLst>
                <a:path w="731520" h="756285">
                  <a:moveTo>
                    <a:pt x="728472" y="0"/>
                  </a:moveTo>
                  <a:lnTo>
                    <a:pt x="655320" y="24384"/>
                  </a:lnTo>
                  <a:lnTo>
                    <a:pt x="585215" y="51815"/>
                  </a:lnTo>
                  <a:lnTo>
                    <a:pt x="518160" y="85343"/>
                  </a:lnTo>
                  <a:lnTo>
                    <a:pt x="515112" y="85343"/>
                  </a:lnTo>
                  <a:lnTo>
                    <a:pt x="451104" y="121919"/>
                  </a:lnTo>
                  <a:lnTo>
                    <a:pt x="390144" y="158495"/>
                  </a:lnTo>
                  <a:lnTo>
                    <a:pt x="335280" y="201167"/>
                  </a:lnTo>
                  <a:lnTo>
                    <a:pt x="280416" y="246887"/>
                  </a:lnTo>
                  <a:lnTo>
                    <a:pt x="231648" y="292607"/>
                  </a:lnTo>
                  <a:lnTo>
                    <a:pt x="188975" y="341375"/>
                  </a:lnTo>
                  <a:lnTo>
                    <a:pt x="146304" y="396239"/>
                  </a:lnTo>
                  <a:lnTo>
                    <a:pt x="109728" y="448056"/>
                  </a:lnTo>
                  <a:lnTo>
                    <a:pt x="79248" y="505967"/>
                  </a:lnTo>
                  <a:lnTo>
                    <a:pt x="79248" y="509015"/>
                  </a:lnTo>
                  <a:lnTo>
                    <a:pt x="51816" y="566927"/>
                  </a:lnTo>
                  <a:lnTo>
                    <a:pt x="27431" y="627888"/>
                  </a:lnTo>
                  <a:lnTo>
                    <a:pt x="12192" y="688847"/>
                  </a:lnTo>
                  <a:lnTo>
                    <a:pt x="0" y="752856"/>
                  </a:lnTo>
                  <a:lnTo>
                    <a:pt x="12192" y="755903"/>
                  </a:lnTo>
                  <a:lnTo>
                    <a:pt x="24384" y="691895"/>
                  </a:lnTo>
                  <a:lnTo>
                    <a:pt x="39624" y="630935"/>
                  </a:lnTo>
                  <a:lnTo>
                    <a:pt x="64008" y="569976"/>
                  </a:lnTo>
                  <a:lnTo>
                    <a:pt x="89996" y="515112"/>
                  </a:lnTo>
                  <a:lnTo>
                    <a:pt x="88392" y="515112"/>
                  </a:lnTo>
                  <a:lnTo>
                    <a:pt x="85343" y="509015"/>
                  </a:lnTo>
                  <a:lnTo>
                    <a:pt x="91600" y="509015"/>
                  </a:lnTo>
                  <a:lnTo>
                    <a:pt x="118872" y="457200"/>
                  </a:lnTo>
                  <a:lnTo>
                    <a:pt x="155448" y="405383"/>
                  </a:lnTo>
                  <a:lnTo>
                    <a:pt x="198120" y="350519"/>
                  </a:lnTo>
                  <a:lnTo>
                    <a:pt x="240792" y="301751"/>
                  </a:lnTo>
                  <a:lnTo>
                    <a:pt x="289560" y="256031"/>
                  </a:lnTo>
                  <a:lnTo>
                    <a:pt x="344424" y="210312"/>
                  </a:lnTo>
                  <a:lnTo>
                    <a:pt x="399288" y="167639"/>
                  </a:lnTo>
                  <a:lnTo>
                    <a:pt x="460248" y="131063"/>
                  </a:lnTo>
                  <a:lnTo>
                    <a:pt x="520700" y="96520"/>
                  </a:lnTo>
                  <a:lnTo>
                    <a:pt x="518160" y="91439"/>
                  </a:lnTo>
                  <a:lnTo>
                    <a:pt x="533400" y="91439"/>
                  </a:lnTo>
                  <a:lnTo>
                    <a:pt x="588263" y="64007"/>
                  </a:lnTo>
                  <a:lnTo>
                    <a:pt x="658368" y="36575"/>
                  </a:lnTo>
                  <a:lnTo>
                    <a:pt x="731520" y="12191"/>
                  </a:lnTo>
                  <a:lnTo>
                    <a:pt x="728472" y="0"/>
                  </a:lnTo>
                  <a:close/>
                </a:path>
                <a:path w="731520" h="756285">
                  <a:moveTo>
                    <a:pt x="85343" y="509015"/>
                  </a:moveTo>
                  <a:lnTo>
                    <a:pt x="88392" y="515112"/>
                  </a:lnTo>
                  <a:lnTo>
                    <a:pt x="90297" y="511492"/>
                  </a:lnTo>
                  <a:lnTo>
                    <a:pt x="85343" y="509015"/>
                  </a:lnTo>
                  <a:close/>
                </a:path>
                <a:path w="731520" h="756285">
                  <a:moveTo>
                    <a:pt x="90297" y="511492"/>
                  </a:moveTo>
                  <a:lnTo>
                    <a:pt x="88392" y="515112"/>
                  </a:lnTo>
                  <a:lnTo>
                    <a:pt x="89996" y="515112"/>
                  </a:lnTo>
                  <a:lnTo>
                    <a:pt x="91440" y="512063"/>
                  </a:lnTo>
                  <a:lnTo>
                    <a:pt x="90297" y="511492"/>
                  </a:lnTo>
                  <a:close/>
                </a:path>
                <a:path w="731520" h="756285">
                  <a:moveTo>
                    <a:pt x="91600" y="509015"/>
                  </a:moveTo>
                  <a:lnTo>
                    <a:pt x="85343" y="509015"/>
                  </a:lnTo>
                  <a:lnTo>
                    <a:pt x="90297" y="511492"/>
                  </a:lnTo>
                  <a:lnTo>
                    <a:pt x="91600" y="509015"/>
                  </a:lnTo>
                  <a:close/>
                </a:path>
                <a:path w="731520" h="756285">
                  <a:moveTo>
                    <a:pt x="533400" y="91439"/>
                  </a:moveTo>
                  <a:lnTo>
                    <a:pt x="518160" y="91439"/>
                  </a:lnTo>
                  <a:lnTo>
                    <a:pt x="524256" y="94487"/>
                  </a:lnTo>
                  <a:lnTo>
                    <a:pt x="520700" y="96520"/>
                  </a:lnTo>
                  <a:lnTo>
                    <a:pt x="521208" y="97536"/>
                  </a:lnTo>
                  <a:lnTo>
                    <a:pt x="533400" y="91439"/>
                  </a:lnTo>
                  <a:close/>
                </a:path>
                <a:path w="731520" h="756285">
                  <a:moveTo>
                    <a:pt x="518160" y="91439"/>
                  </a:moveTo>
                  <a:lnTo>
                    <a:pt x="520700" y="96520"/>
                  </a:lnTo>
                  <a:lnTo>
                    <a:pt x="524256" y="94487"/>
                  </a:lnTo>
                  <a:lnTo>
                    <a:pt x="518160" y="91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51"/>
            <p:cNvSpPr/>
            <p:nvPr/>
          </p:nvSpPr>
          <p:spPr>
            <a:xfrm>
              <a:off x="3184264" y="3851237"/>
              <a:ext cx="102534" cy="91887"/>
            </a:xfrm>
            <a:custGeom>
              <a:avLst/>
              <a:gdLst/>
              <a:ahLst/>
              <a:cxnLst/>
              <a:rect l="l" t="t" r="r" b="b"/>
              <a:pathLst>
                <a:path w="116204" h="104139">
                  <a:moveTo>
                    <a:pt x="0" y="0"/>
                  </a:moveTo>
                  <a:lnTo>
                    <a:pt x="27431" y="103631"/>
                  </a:lnTo>
                  <a:lnTo>
                    <a:pt x="115823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52"/>
            <p:cNvSpPr/>
            <p:nvPr/>
          </p:nvSpPr>
          <p:spPr>
            <a:xfrm>
              <a:off x="2509221" y="4547795"/>
              <a:ext cx="94129" cy="96931"/>
            </a:xfrm>
            <a:custGeom>
              <a:avLst/>
              <a:gdLst/>
              <a:ahLst/>
              <a:cxnLst/>
              <a:rect l="l" t="t" r="r" b="b"/>
              <a:pathLst>
                <a:path w="106680" h="109854">
                  <a:moveTo>
                    <a:pt x="0" y="0"/>
                  </a:moveTo>
                  <a:lnTo>
                    <a:pt x="48768" y="109727"/>
                  </a:lnTo>
                  <a:lnTo>
                    <a:pt x="10668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53"/>
            <p:cNvSpPr/>
            <p:nvPr/>
          </p:nvSpPr>
          <p:spPr>
            <a:xfrm>
              <a:off x="2501152" y="5150224"/>
              <a:ext cx="293594" cy="551329"/>
            </a:xfrm>
            <a:custGeom>
              <a:avLst/>
              <a:gdLst/>
              <a:ahLst/>
              <a:cxnLst/>
              <a:rect l="l" t="t" r="r" b="b"/>
              <a:pathLst>
                <a:path w="332739" h="624839">
                  <a:moveTo>
                    <a:pt x="12192" y="0"/>
                  </a:moveTo>
                  <a:lnTo>
                    <a:pt x="24384" y="112775"/>
                  </a:lnTo>
                  <a:lnTo>
                    <a:pt x="51816" y="219455"/>
                  </a:lnTo>
                  <a:lnTo>
                    <a:pt x="88392" y="313943"/>
                  </a:lnTo>
                  <a:lnTo>
                    <a:pt x="128016" y="399287"/>
                  </a:lnTo>
                  <a:lnTo>
                    <a:pt x="128016" y="402335"/>
                  </a:lnTo>
                  <a:lnTo>
                    <a:pt x="173736" y="475487"/>
                  </a:lnTo>
                  <a:lnTo>
                    <a:pt x="219456" y="536447"/>
                  </a:lnTo>
                  <a:lnTo>
                    <a:pt x="271272" y="588263"/>
                  </a:lnTo>
                  <a:lnTo>
                    <a:pt x="326136" y="624839"/>
                  </a:lnTo>
                  <a:lnTo>
                    <a:pt x="332232" y="612647"/>
                  </a:lnTo>
                  <a:lnTo>
                    <a:pt x="307848" y="597407"/>
                  </a:lnTo>
                  <a:lnTo>
                    <a:pt x="280416" y="579119"/>
                  </a:lnTo>
                  <a:lnTo>
                    <a:pt x="228600" y="527303"/>
                  </a:lnTo>
                  <a:lnTo>
                    <a:pt x="204216" y="496823"/>
                  </a:lnTo>
                  <a:lnTo>
                    <a:pt x="139065" y="396239"/>
                  </a:lnTo>
                  <a:lnTo>
                    <a:pt x="134112" y="396239"/>
                  </a:lnTo>
                  <a:lnTo>
                    <a:pt x="137160" y="393191"/>
                  </a:lnTo>
                  <a:lnTo>
                    <a:pt x="138792" y="393191"/>
                  </a:lnTo>
                  <a:lnTo>
                    <a:pt x="100584" y="310895"/>
                  </a:lnTo>
                  <a:lnTo>
                    <a:pt x="64008" y="216407"/>
                  </a:lnTo>
                  <a:lnTo>
                    <a:pt x="36576" y="109727"/>
                  </a:lnTo>
                  <a:lnTo>
                    <a:pt x="12192" y="0"/>
                  </a:lnTo>
                  <a:close/>
                </a:path>
                <a:path w="332739" h="624839">
                  <a:moveTo>
                    <a:pt x="137160" y="393191"/>
                  </a:moveTo>
                  <a:lnTo>
                    <a:pt x="134112" y="396239"/>
                  </a:lnTo>
                  <a:lnTo>
                    <a:pt x="139065" y="396239"/>
                  </a:lnTo>
                  <a:lnTo>
                    <a:pt x="137160" y="393191"/>
                  </a:lnTo>
                  <a:close/>
                </a:path>
                <a:path w="332739" h="624839">
                  <a:moveTo>
                    <a:pt x="138792" y="393191"/>
                  </a:moveTo>
                  <a:lnTo>
                    <a:pt x="137160" y="393191"/>
                  </a:lnTo>
                  <a:lnTo>
                    <a:pt x="139065" y="396239"/>
                  </a:lnTo>
                  <a:lnTo>
                    <a:pt x="140208" y="396239"/>
                  </a:lnTo>
                  <a:lnTo>
                    <a:pt x="138792" y="393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54"/>
            <p:cNvSpPr/>
            <p:nvPr/>
          </p:nvSpPr>
          <p:spPr>
            <a:xfrm>
              <a:off x="2783541" y="5653144"/>
              <a:ext cx="102534" cy="89087"/>
            </a:xfrm>
            <a:custGeom>
              <a:avLst/>
              <a:gdLst/>
              <a:ahLst/>
              <a:cxnLst/>
              <a:rect l="l" t="t" r="r" b="b"/>
              <a:pathLst>
                <a:path w="116205" h="100965">
                  <a:moveTo>
                    <a:pt x="27431" y="0"/>
                  </a:moveTo>
                  <a:lnTo>
                    <a:pt x="0" y="100583"/>
                  </a:lnTo>
                  <a:lnTo>
                    <a:pt x="115824" y="76199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bject 55"/>
            <p:cNvSpPr/>
            <p:nvPr/>
          </p:nvSpPr>
          <p:spPr>
            <a:xfrm>
              <a:off x="2463501" y="5058784"/>
              <a:ext cx="94129" cy="99732"/>
            </a:xfrm>
            <a:custGeom>
              <a:avLst/>
              <a:gdLst/>
              <a:ahLst/>
              <a:cxnLst/>
              <a:rect l="l" t="t" r="r" b="b"/>
              <a:pathLst>
                <a:path w="106680" h="113029">
                  <a:moveTo>
                    <a:pt x="36575" y="0"/>
                  </a:moveTo>
                  <a:lnTo>
                    <a:pt x="0" y="112775"/>
                  </a:lnTo>
                  <a:lnTo>
                    <a:pt x="106680" y="9753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bject 56"/>
            <p:cNvSpPr/>
            <p:nvPr/>
          </p:nvSpPr>
          <p:spPr>
            <a:xfrm>
              <a:off x="3057862" y="4706471"/>
              <a:ext cx="1683684" cy="600075"/>
            </a:xfrm>
            <a:custGeom>
              <a:avLst/>
              <a:gdLst/>
              <a:ahLst/>
              <a:cxnLst/>
              <a:rect l="l" t="t" r="r" b="b"/>
              <a:pathLst>
                <a:path w="1908175" h="680085">
                  <a:moveTo>
                    <a:pt x="1908048" y="0"/>
                  </a:moveTo>
                  <a:lnTo>
                    <a:pt x="1752600" y="6095"/>
                  </a:lnTo>
                  <a:lnTo>
                    <a:pt x="1600200" y="18287"/>
                  </a:lnTo>
                  <a:lnTo>
                    <a:pt x="1450848" y="36575"/>
                  </a:lnTo>
                  <a:lnTo>
                    <a:pt x="1304544" y="57912"/>
                  </a:lnTo>
                  <a:lnTo>
                    <a:pt x="1164336" y="85343"/>
                  </a:lnTo>
                  <a:lnTo>
                    <a:pt x="1027176" y="115824"/>
                  </a:lnTo>
                  <a:lnTo>
                    <a:pt x="896112" y="152400"/>
                  </a:lnTo>
                  <a:lnTo>
                    <a:pt x="768096" y="195072"/>
                  </a:lnTo>
                  <a:lnTo>
                    <a:pt x="649224" y="240792"/>
                  </a:lnTo>
                  <a:lnTo>
                    <a:pt x="533400" y="289560"/>
                  </a:lnTo>
                  <a:lnTo>
                    <a:pt x="426720" y="344424"/>
                  </a:lnTo>
                  <a:lnTo>
                    <a:pt x="423672" y="344424"/>
                  </a:lnTo>
                  <a:lnTo>
                    <a:pt x="323088" y="402336"/>
                  </a:lnTo>
                  <a:lnTo>
                    <a:pt x="228600" y="463295"/>
                  </a:lnTo>
                  <a:lnTo>
                    <a:pt x="143256" y="530351"/>
                  </a:lnTo>
                  <a:lnTo>
                    <a:pt x="67056" y="597407"/>
                  </a:lnTo>
                  <a:lnTo>
                    <a:pt x="0" y="670560"/>
                  </a:lnTo>
                  <a:lnTo>
                    <a:pt x="9144" y="679704"/>
                  </a:lnTo>
                  <a:lnTo>
                    <a:pt x="76200" y="606551"/>
                  </a:lnTo>
                  <a:lnTo>
                    <a:pt x="152400" y="539495"/>
                  </a:lnTo>
                  <a:lnTo>
                    <a:pt x="237744" y="472439"/>
                  </a:lnTo>
                  <a:lnTo>
                    <a:pt x="332232" y="411480"/>
                  </a:lnTo>
                  <a:lnTo>
                    <a:pt x="429265" y="355611"/>
                  </a:lnTo>
                  <a:lnTo>
                    <a:pt x="426720" y="350519"/>
                  </a:lnTo>
                  <a:lnTo>
                    <a:pt x="441621" y="350519"/>
                  </a:lnTo>
                  <a:lnTo>
                    <a:pt x="536448" y="301751"/>
                  </a:lnTo>
                  <a:lnTo>
                    <a:pt x="652272" y="252983"/>
                  </a:lnTo>
                  <a:lnTo>
                    <a:pt x="771144" y="207263"/>
                  </a:lnTo>
                  <a:lnTo>
                    <a:pt x="899160" y="164592"/>
                  </a:lnTo>
                  <a:lnTo>
                    <a:pt x="1030224" y="128016"/>
                  </a:lnTo>
                  <a:lnTo>
                    <a:pt x="1167384" y="97536"/>
                  </a:lnTo>
                  <a:lnTo>
                    <a:pt x="1307591" y="70104"/>
                  </a:lnTo>
                  <a:lnTo>
                    <a:pt x="1453896" y="48768"/>
                  </a:lnTo>
                  <a:lnTo>
                    <a:pt x="1603248" y="30480"/>
                  </a:lnTo>
                  <a:lnTo>
                    <a:pt x="1755648" y="18287"/>
                  </a:lnTo>
                  <a:lnTo>
                    <a:pt x="1908048" y="12192"/>
                  </a:lnTo>
                  <a:lnTo>
                    <a:pt x="1908048" y="0"/>
                  </a:lnTo>
                  <a:close/>
                </a:path>
                <a:path w="1908175" h="680085">
                  <a:moveTo>
                    <a:pt x="441621" y="350519"/>
                  </a:moveTo>
                  <a:lnTo>
                    <a:pt x="426720" y="350519"/>
                  </a:lnTo>
                  <a:lnTo>
                    <a:pt x="432815" y="353568"/>
                  </a:lnTo>
                  <a:lnTo>
                    <a:pt x="429265" y="355611"/>
                  </a:lnTo>
                  <a:lnTo>
                    <a:pt x="429768" y="356616"/>
                  </a:lnTo>
                  <a:lnTo>
                    <a:pt x="441621" y="350519"/>
                  </a:lnTo>
                  <a:close/>
                </a:path>
                <a:path w="1908175" h="680085">
                  <a:moveTo>
                    <a:pt x="426720" y="350519"/>
                  </a:moveTo>
                  <a:lnTo>
                    <a:pt x="429265" y="355611"/>
                  </a:lnTo>
                  <a:lnTo>
                    <a:pt x="432815" y="353568"/>
                  </a:lnTo>
                  <a:lnTo>
                    <a:pt x="426720" y="350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bject 57"/>
            <p:cNvSpPr/>
            <p:nvPr/>
          </p:nvSpPr>
          <p:spPr>
            <a:xfrm>
              <a:off x="4744122" y="4666129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0" y="106680"/>
                  </a:lnTo>
                  <a:lnTo>
                    <a:pt x="106679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bject 58"/>
            <p:cNvSpPr/>
            <p:nvPr/>
          </p:nvSpPr>
          <p:spPr>
            <a:xfrm>
              <a:off x="3004072" y="5273937"/>
              <a:ext cx="94129" cy="105335"/>
            </a:xfrm>
            <a:custGeom>
              <a:avLst/>
              <a:gdLst/>
              <a:ahLst/>
              <a:cxnLst/>
              <a:rect l="l" t="t" r="r" b="b"/>
              <a:pathLst>
                <a:path w="106679" h="119379">
                  <a:moveTo>
                    <a:pt x="21336" y="0"/>
                  </a:moveTo>
                  <a:lnTo>
                    <a:pt x="0" y="118872"/>
                  </a:lnTo>
                  <a:lnTo>
                    <a:pt x="106680" y="6705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59"/>
            <p:cNvSpPr/>
            <p:nvPr/>
          </p:nvSpPr>
          <p:spPr>
            <a:xfrm>
              <a:off x="2977179" y="4644614"/>
              <a:ext cx="1705534" cy="0"/>
            </a:xfrm>
            <a:custGeom>
              <a:avLst/>
              <a:gdLst/>
              <a:ahLst/>
              <a:cxnLst/>
              <a:rect l="l" t="t" r="r" b="b"/>
              <a:pathLst>
                <a:path w="1932939">
                  <a:moveTo>
                    <a:pt x="0" y="0"/>
                  </a:moveTo>
                  <a:lnTo>
                    <a:pt x="1932432" y="0"/>
                  </a:lnTo>
                </a:path>
              </a:pathLst>
            </a:custGeom>
            <a:ln w="13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60"/>
            <p:cNvSpPr/>
            <p:nvPr/>
          </p:nvSpPr>
          <p:spPr>
            <a:xfrm>
              <a:off x="4676886" y="4598893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0" y="106680"/>
                  </a:lnTo>
                  <a:lnTo>
                    <a:pt x="106679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61"/>
            <p:cNvSpPr/>
            <p:nvPr/>
          </p:nvSpPr>
          <p:spPr>
            <a:xfrm>
              <a:off x="2888428" y="4596205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80" h="106679">
                  <a:moveTo>
                    <a:pt x="106680" y="0"/>
                  </a:moveTo>
                  <a:lnTo>
                    <a:pt x="0" y="54864"/>
                  </a:lnTo>
                  <a:lnTo>
                    <a:pt x="106680" y="10668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62"/>
            <p:cNvSpPr/>
            <p:nvPr/>
          </p:nvSpPr>
          <p:spPr>
            <a:xfrm>
              <a:off x="1877210" y="4241203"/>
              <a:ext cx="551329" cy="5432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63"/>
            <p:cNvSpPr/>
            <p:nvPr/>
          </p:nvSpPr>
          <p:spPr>
            <a:xfrm>
              <a:off x="2119256" y="4733364"/>
              <a:ext cx="96931" cy="94129"/>
            </a:xfrm>
            <a:custGeom>
              <a:avLst/>
              <a:gdLst/>
              <a:ahLst/>
              <a:cxnLst/>
              <a:rect l="l" t="t" r="r" b="b"/>
              <a:pathLst>
                <a:path w="109855" h="106679">
                  <a:moveTo>
                    <a:pt x="0" y="0"/>
                  </a:moveTo>
                  <a:lnTo>
                    <a:pt x="6095" y="106680"/>
                  </a:lnTo>
                  <a:lnTo>
                    <a:pt x="109727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64"/>
            <p:cNvSpPr/>
            <p:nvPr/>
          </p:nvSpPr>
          <p:spPr>
            <a:xfrm>
              <a:off x="2369372" y="4561243"/>
              <a:ext cx="86285" cy="105335"/>
            </a:xfrm>
            <a:custGeom>
              <a:avLst/>
              <a:gdLst/>
              <a:ahLst/>
              <a:cxnLst/>
              <a:rect l="l" t="t" r="r" b="b"/>
              <a:pathLst>
                <a:path w="97789" h="119379">
                  <a:moveTo>
                    <a:pt x="0" y="0"/>
                  </a:moveTo>
                  <a:lnTo>
                    <a:pt x="3048" y="118872"/>
                  </a:lnTo>
                  <a:lnTo>
                    <a:pt x="97536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bject 65"/>
            <p:cNvSpPr/>
            <p:nvPr/>
          </p:nvSpPr>
          <p:spPr>
            <a:xfrm>
              <a:off x="2216074" y="4375673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9226" y="4989"/>
                  </a:lnTo>
                  <a:lnTo>
                    <a:pt x="260616" y="19434"/>
                  </a:lnTo>
                  <a:lnTo>
                    <a:pt x="205956" y="42547"/>
                  </a:lnTo>
                  <a:lnTo>
                    <a:pt x="156033" y="73542"/>
                  </a:lnTo>
                  <a:lnTo>
                    <a:pt x="111632" y="111632"/>
                  </a:lnTo>
                  <a:lnTo>
                    <a:pt x="73542" y="156033"/>
                  </a:lnTo>
                  <a:lnTo>
                    <a:pt x="42547" y="205956"/>
                  </a:lnTo>
                  <a:lnTo>
                    <a:pt x="19434" y="260616"/>
                  </a:lnTo>
                  <a:lnTo>
                    <a:pt x="4989" y="31922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lnTo>
                    <a:pt x="760736" y="349766"/>
                  </a:lnTo>
                  <a:lnTo>
                    <a:pt x="750920" y="289476"/>
                  </a:lnTo>
                  <a:lnTo>
                    <a:pt x="732043" y="232743"/>
                  </a:lnTo>
                  <a:lnTo>
                    <a:pt x="704891" y="180353"/>
                  </a:lnTo>
                  <a:lnTo>
                    <a:pt x="670250" y="133093"/>
                  </a:lnTo>
                  <a:lnTo>
                    <a:pt x="628906" y="91749"/>
                  </a:lnTo>
                  <a:lnTo>
                    <a:pt x="581646" y="57108"/>
                  </a:lnTo>
                  <a:lnTo>
                    <a:pt x="529256" y="29956"/>
                  </a:lnTo>
                  <a:lnTo>
                    <a:pt x="472523" y="11079"/>
                  </a:lnTo>
                  <a:lnTo>
                    <a:pt x="412233" y="126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bject 66"/>
            <p:cNvSpPr/>
            <p:nvPr/>
          </p:nvSpPr>
          <p:spPr>
            <a:xfrm>
              <a:off x="2216074" y="4375673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0999"/>
                  </a:moveTo>
                  <a:lnTo>
                    <a:pt x="757010" y="319226"/>
                  </a:lnTo>
                  <a:lnTo>
                    <a:pt x="742565" y="260616"/>
                  </a:lnTo>
                  <a:lnTo>
                    <a:pt x="719452" y="205956"/>
                  </a:lnTo>
                  <a:lnTo>
                    <a:pt x="688457" y="156033"/>
                  </a:lnTo>
                  <a:lnTo>
                    <a:pt x="650367" y="111632"/>
                  </a:lnTo>
                  <a:lnTo>
                    <a:pt x="605966" y="73542"/>
                  </a:lnTo>
                  <a:lnTo>
                    <a:pt x="556043" y="42547"/>
                  </a:lnTo>
                  <a:lnTo>
                    <a:pt x="501383" y="19434"/>
                  </a:lnTo>
                  <a:lnTo>
                    <a:pt x="442773" y="4989"/>
                  </a:lnTo>
                  <a:lnTo>
                    <a:pt x="381000" y="0"/>
                  </a:lnTo>
                  <a:lnTo>
                    <a:pt x="349766" y="1263"/>
                  </a:lnTo>
                  <a:lnTo>
                    <a:pt x="289476" y="11079"/>
                  </a:lnTo>
                  <a:lnTo>
                    <a:pt x="232743" y="29956"/>
                  </a:lnTo>
                  <a:lnTo>
                    <a:pt x="180353" y="57108"/>
                  </a:lnTo>
                  <a:lnTo>
                    <a:pt x="133093" y="91749"/>
                  </a:lnTo>
                  <a:lnTo>
                    <a:pt x="91749" y="133093"/>
                  </a:lnTo>
                  <a:lnTo>
                    <a:pt x="57108" y="180353"/>
                  </a:lnTo>
                  <a:lnTo>
                    <a:pt x="29956" y="232743"/>
                  </a:lnTo>
                  <a:lnTo>
                    <a:pt x="11079" y="289476"/>
                  </a:lnTo>
                  <a:lnTo>
                    <a:pt x="1263" y="34976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bject 67"/>
            <p:cNvSpPr txBox="1"/>
            <p:nvPr/>
          </p:nvSpPr>
          <p:spPr>
            <a:xfrm>
              <a:off x="2255968" y="4612502"/>
              <a:ext cx="592791" cy="24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588" b="1" i="0" u="heavy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READ</a:t>
              </a: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52" name="object 68"/>
            <p:cNvSpPr/>
            <p:nvPr/>
          </p:nvSpPr>
          <p:spPr>
            <a:xfrm>
              <a:off x="3291840" y="3515060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9226" y="4989"/>
                  </a:lnTo>
                  <a:lnTo>
                    <a:pt x="260616" y="19434"/>
                  </a:lnTo>
                  <a:lnTo>
                    <a:pt x="205956" y="42547"/>
                  </a:lnTo>
                  <a:lnTo>
                    <a:pt x="156033" y="73542"/>
                  </a:lnTo>
                  <a:lnTo>
                    <a:pt x="111632" y="111632"/>
                  </a:lnTo>
                  <a:lnTo>
                    <a:pt x="73542" y="156033"/>
                  </a:lnTo>
                  <a:lnTo>
                    <a:pt x="42547" y="205956"/>
                  </a:lnTo>
                  <a:lnTo>
                    <a:pt x="19434" y="260616"/>
                  </a:lnTo>
                  <a:lnTo>
                    <a:pt x="4989" y="319226"/>
                  </a:lnTo>
                  <a:lnTo>
                    <a:pt x="0" y="381000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2000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1000"/>
                  </a:lnTo>
                  <a:lnTo>
                    <a:pt x="760736" y="349766"/>
                  </a:lnTo>
                  <a:lnTo>
                    <a:pt x="750920" y="289476"/>
                  </a:lnTo>
                  <a:lnTo>
                    <a:pt x="732043" y="232743"/>
                  </a:lnTo>
                  <a:lnTo>
                    <a:pt x="704891" y="180353"/>
                  </a:lnTo>
                  <a:lnTo>
                    <a:pt x="670250" y="133093"/>
                  </a:lnTo>
                  <a:lnTo>
                    <a:pt x="628906" y="91749"/>
                  </a:lnTo>
                  <a:lnTo>
                    <a:pt x="581646" y="57108"/>
                  </a:lnTo>
                  <a:lnTo>
                    <a:pt x="529256" y="29956"/>
                  </a:lnTo>
                  <a:lnTo>
                    <a:pt x="472523" y="11079"/>
                  </a:lnTo>
                  <a:lnTo>
                    <a:pt x="412233" y="126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bject 69"/>
            <p:cNvSpPr/>
            <p:nvPr/>
          </p:nvSpPr>
          <p:spPr>
            <a:xfrm>
              <a:off x="3291840" y="3515060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1000"/>
                  </a:moveTo>
                  <a:lnTo>
                    <a:pt x="757010" y="319226"/>
                  </a:lnTo>
                  <a:lnTo>
                    <a:pt x="742565" y="260616"/>
                  </a:lnTo>
                  <a:lnTo>
                    <a:pt x="719452" y="205956"/>
                  </a:lnTo>
                  <a:lnTo>
                    <a:pt x="688457" y="156033"/>
                  </a:lnTo>
                  <a:lnTo>
                    <a:pt x="650367" y="111632"/>
                  </a:lnTo>
                  <a:lnTo>
                    <a:pt x="605966" y="73542"/>
                  </a:lnTo>
                  <a:lnTo>
                    <a:pt x="556043" y="42547"/>
                  </a:lnTo>
                  <a:lnTo>
                    <a:pt x="501383" y="19434"/>
                  </a:lnTo>
                  <a:lnTo>
                    <a:pt x="442773" y="4989"/>
                  </a:lnTo>
                  <a:lnTo>
                    <a:pt x="381000" y="0"/>
                  </a:lnTo>
                  <a:lnTo>
                    <a:pt x="349766" y="1263"/>
                  </a:lnTo>
                  <a:lnTo>
                    <a:pt x="289476" y="11079"/>
                  </a:lnTo>
                  <a:lnTo>
                    <a:pt x="232743" y="29956"/>
                  </a:lnTo>
                  <a:lnTo>
                    <a:pt x="180353" y="57108"/>
                  </a:lnTo>
                  <a:lnTo>
                    <a:pt x="133093" y="91749"/>
                  </a:lnTo>
                  <a:lnTo>
                    <a:pt x="91749" y="133093"/>
                  </a:lnTo>
                  <a:lnTo>
                    <a:pt x="57108" y="180353"/>
                  </a:lnTo>
                  <a:lnTo>
                    <a:pt x="29956" y="232743"/>
                  </a:lnTo>
                  <a:lnTo>
                    <a:pt x="11079" y="289476"/>
                  </a:lnTo>
                  <a:lnTo>
                    <a:pt x="1263" y="349766"/>
                  </a:lnTo>
                  <a:lnTo>
                    <a:pt x="0" y="381000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2000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object 70"/>
            <p:cNvSpPr txBox="1"/>
            <p:nvPr/>
          </p:nvSpPr>
          <p:spPr>
            <a:xfrm>
              <a:off x="3388210" y="3749200"/>
              <a:ext cx="482413" cy="24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588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IDLE</a:t>
              </a: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55" name="object 71"/>
            <p:cNvSpPr/>
            <p:nvPr/>
          </p:nvSpPr>
          <p:spPr>
            <a:xfrm>
              <a:off x="3399415" y="3945366"/>
              <a:ext cx="460001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1207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bject 72"/>
            <p:cNvSpPr/>
            <p:nvPr/>
          </p:nvSpPr>
          <p:spPr>
            <a:xfrm>
              <a:off x="4502075" y="4375673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9226" y="4989"/>
                  </a:lnTo>
                  <a:lnTo>
                    <a:pt x="260616" y="19434"/>
                  </a:lnTo>
                  <a:lnTo>
                    <a:pt x="205956" y="42547"/>
                  </a:lnTo>
                  <a:lnTo>
                    <a:pt x="156033" y="73542"/>
                  </a:lnTo>
                  <a:lnTo>
                    <a:pt x="111632" y="111632"/>
                  </a:lnTo>
                  <a:lnTo>
                    <a:pt x="73542" y="156033"/>
                  </a:lnTo>
                  <a:lnTo>
                    <a:pt x="42547" y="205956"/>
                  </a:lnTo>
                  <a:lnTo>
                    <a:pt x="19434" y="260616"/>
                  </a:lnTo>
                  <a:lnTo>
                    <a:pt x="4989" y="31922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lnTo>
                    <a:pt x="760736" y="349766"/>
                  </a:lnTo>
                  <a:lnTo>
                    <a:pt x="750920" y="289476"/>
                  </a:lnTo>
                  <a:lnTo>
                    <a:pt x="732043" y="232743"/>
                  </a:lnTo>
                  <a:lnTo>
                    <a:pt x="704891" y="180353"/>
                  </a:lnTo>
                  <a:lnTo>
                    <a:pt x="670250" y="133093"/>
                  </a:lnTo>
                  <a:lnTo>
                    <a:pt x="628906" y="91749"/>
                  </a:lnTo>
                  <a:lnTo>
                    <a:pt x="581646" y="57108"/>
                  </a:lnTo>
                  <a:lnTo>
                    <a:pt x="529256" y="29956"/>
                  </a:lnTo>
                  <a:lnTo>
                    <a:pt x="472523" y="11079"/>
                  </a:lnTo>
                  <a:lnTo>
                    <a:pt x="412233" y="126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bject 73"/>
            <p:cNvSpPr/>
            <p:nvPr/>
          </p:nvSpPr>
          <p:spPr>
            <a:xfrm>
              <a:off x="4502075" y="4375673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0999"/>
                  </a:moveTo>
                  <a:lnTo>
                    <a:pt x="757010" y="319226"/>
                  </a:lnTo>
                  <a:lnTo>
                    <a:pt x="742565" y="260616"/>
                  </a:lnTo>
                  <a:lnTo>
                    <a:pt x="719452" y="205956"/>
                  </a:lnTo>
                  <a:lnTo>
                    <a:pt x="688457" y="156033"/>
                  </a:lnTo>
                  <a:lnTo>
                    <a:pt x="650367" y="111632"/>
                  </a:lnTo>
                  <a:lnTo>
                    <a:pt x="605966" y="73542"/>
                  </a:lnTo>
                  <a:lnTo>
                    <a:pt x="556043" y="42547"/>
                  </a:lnTo>
                  <a:lnTo>
                    <a:pt x="501383" y="19434"/>
                  </a:lnTo>
                  <a:lnTo>
                    <a:pt x="442773" y="4989"/>
                  </a:lnTo>
                  <a:lnTo>
                    <a:pt x="381000" y="0"/>
                  </a:lnTo>
                  <a:lnTo>
                    <a:pt x="349766" y="1263"/>
                  </a:lnTo>
                  <a:lnTo>
                    <a:pt x="289476" y="11079"/>
                  </a:lnTo>
                  <a:lnTo>
                    <a:pt x="232743" y="29956"/>
                  </a:lnTo>
                  <a:lnTo>
                    <a:pt x="180353" y="57108"/>
                  </a:lnTo>
                  <a:lnTo>
                    <a:pt x="133093" y="91749"/>
                  </a:lnTo>
                  <a:lnTo>
                    <a:pt x="91749" y="133093"/>
                  </a:lnTo>
                  <a:lnTo>
                    <a:pt x="57108" y="180353"/>
                  </a:lnTo>
                  <a:lnTo>
                    <a:pt x="29956" y="232743"/>
                  </a:lnTo>
                  <a:lnTo>
                    <a:pt x="11079" y="289476"/>
                  </a:lnTo>
                  <a:lnTo>
                    <a:pt x="1263" y="34976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bject 74"/>
            <p:cNvSpPr txBox="1"/>
            <p:nvPr/>
          </p:nvSpPr>
          <p:spPr>
            <a:xfrm>
              <a:off x="4697954" y="4612502"/>
              <a:ext cx="280707" cy="24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588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B1</a:t>
              </a: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59" name="object 75"/>
            <p:cNvSpPr/>
            <p:nvPr/>
          </p:nvSpPr>
          <p:spPr>
            <a:xfrm>
              <a:off x="4709159" y="4808667"/>
              <a:ext cx="258296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bject 76"/>
            <p:cNvSpPr/>
            <p:nvPr/>
          </p:nvSpPr>
          <p:spPr>
            <a:xfrm>
              <a:off x="4098664" y="5384202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9226" y="4989"/>
                  </a:lnTo>
                  <a:lnTo>
                    <a:pt x="260616" y="19434"/>
                  </a:lnTo>
                  <a:lnTo>
                    <a:pt x="205956" y="42547"/>
                  </a:lnTo>
                  <a:lnTo>
                    <a:pt x="156033" y="73542"/>
                  </a:lnTo>
                  <a:lnTo>
                    <a:pt x="111632" y="111632"/>
                  </a:lnTo>
                  <a:lnTo>
                    <a:pt x="73542" y="156033"/>
                  </a:lnTo>
                  <a:lnTo>
                    <a:pt x="42547" y="205956"/>
                  </a:lnTo>
                  <a:lnTo>
                    <a:pt x="19434" y="260616"/>
                  </a:lnTo>
                  <a:lnTo>
                    <a:pt x="4989" y="31922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lnTo>
                    <a:pt x="760736" y="349766"/>
                  </a:lnTo>
                  <a:lnTo>
                    <a:pt x="750920" y="289476"/>
                  </a:lnTo>
                  <a:lnTo>
                    <a:pt x="732043" y="232743"/>
                  </a:lnTo>
                  <a:lnTo>
                    <a:pt x="704891" y="180353"/>
                  </a:lnTo>
                  <a:lnTo>
                    <a:pt x="670250" y="133093"/>
                  </a:lnTo>
                  <a:lnTo>
                    <a:pt x="628906" y="91749"/>
                  </a:lnTo>
                  <a:lnTo>
                    <a:pt x="581646" y="57108"/>
                  </a:lnTo>
                  <a:lnTo>
                    <a:pt x="529256" y="29956"/>
                  </a:lnTo>
                  <a:lnTo>
                    <a:pt x="472523" y="11079"/>
                  </a:lnTo>
                  <a:lnTo>
                    <a:pt x="412233" y="126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object 77"/>
            <p:cNvSpPr/>
            <p:nvPr/>
          </p:nvSpPr>
          <p:spPr>
            <a:xfrm>
              <a:off x="4098664" y="5384202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0999"/>
                  </a:moveTo>
                  <a:lnTo>
                    <a:pt x="757010" y="319226"/>
                  </a:lnTo>
                  <a:lnTo>
                    <a:pt x="742565" y="260616"/>
                  </a:lnTo>
                  <a:lnTo>
                    <a:pt x="719452" y="205956"/>
                  </a:lnTo>
                  <a:lnTo>
                    <a:pt x="688457" y="156033"/>
                  </a:lnTo>
                  <a:lnTo>
                    <a:pt x="650367" y="111632"/>
                  </a:lnTo>
                  <a:lnTo>
                    <a:pt x="605966" y="73542"/>
                  </a:lnTo>
                  <a:lnTo>
                    <a:pt x="556043" y="42547"/>
                  </a:lnTo>
                  <a:lnTo>
                    <a:pt x="501383" y="19434"/>
                  </a:lnTo>
                  <a:lnTo>
                    <a:pt x="442773" y="4989"/>
                  </a:lnTo>
                  <a:lnTo>
                    <a:pt x="381000" y="0"/>
                  </a:lnTo>
                  <a:lnTo>
                    <a:pt x="349766" y="1263"/>
                  </a:lnTo>
                  <a:lnTo>
                    <a:pt x="289476" y="11079"/>
                  </a:lnTo>
                  <a:lnTo>
                    <a:pt x="232743" y="29956"/>
                  </a:lnTo>
                  <a:lnTo>
                    <a:pt x="180353" y="57108"/>
                  </a:lnTo>
                  <a:lnTo>
                    <a:pt x="133093" y="91749"/>
                  </a:lnTo>
                  <a:lnTo>
                    <a:pt x="91749" y="133093"/>
                  </a:lnTo>
                  <a:lnTo>
                    <a:pt x="57108" y="180353"/>
                  </a:lnTo>
                  <a:lnTo>
                    <a:pt x="29956" y="232743"/>
                  </a:lnTo>
                  <a:lnTo>
                    <a:pt x="11079" y="289476"/>
                  </a:lnTo>
                  <a:lnTo>
                    <a:pt x="1263" y="34976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78"/>
            <p:cNvSpPr txBox="1"/>
            <p:nvPr/>
          </p:nvSpPr>
          <p:spPr>
            <a:xfrm>
              <a:off x="4294542" y="5621031"/>
              <a:ext cx="280707" cy="24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588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B2</a:t>
              </a: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63" name="object 79"/>
            <p:cNvSpPr/>
            <p:nvPr/>
          </p:nvSpPr>
          <p:spPr>
            <a:xfrm>
              <a:off x="4305748" y="5817197"/>
              <a:ext cx="258296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80"/>
            <p:cNvSpPr/>
            <p:nvPr/>
          </p:nvSpPr>
          <p:spPr>
            <a:xfrm>
              <a:off x="2619486" y="5384202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9226" y="4989"/>
                  </a:lnTo>
                  <a:lnTo>
                    <a:pt x="260616" y="19434"/>
                  </a:lnTo>
                  <a:lnTo>
                    <a:pt x="205956" y="42547"/>
                  </a:lnTo>
                  <a:lnTo>
                    <a:pt x="156033" y="73542"/>
                  </a:lnTo>
                  <a:lnTo>
                    <a:pt x="111632" y="111632"/>
                  </a:lnTo>
                  <a:lnTo>
                    <a:pt x="73542" y="156033"/>
                  </a:lnTo>
                  <a:lnTo>
                    <a:pt x="42547" y="205956"/>
                  </a:lnTo>
                  <a:lnTo>
                    <a:pt x="19434" y="260616"/>
                  </a:lnTo>
                  <a:lnTo>
                    <a:pt x="4989" y="31922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lnTo>
                    <a:pt x="760736" y="349766"/>
                  </a:lnTo>
                  <a:lnTo>
                    <a:pt x="750920" y="289476"/>
                  </a:lnTo>
                  <a:lnTo>
                    <a:pt x="732043" y="232743"/>
                  </a:lnTo>
                  <a:lnTo>
                    <a:pt x="704891" y="180353"/>
                  </a:lnTo>
                  <a:lnTo>
                    <a:pt x="670250" y="133093"/>
                  </a:lnTo>
                  <a:lnTo>
                    <a:pt x="628906" y="91749"/>
                  </a:lnTo>
                  <a:lnTo>
                    <a:pt x="581646" y="57108"/>
                  </a:lnTo>
                  <a:lnTo>
                    <a:pt x="529256" y="29956"/>
                  </a:lnTo>
                  <a:lnTo>
                    <a:pt x="472523" y="11079"/>
                  </a:lnTo>
                  <a:lnTo>
                    <a:pt x="412233" y="126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81"/>
            <p:cNvSpPr/>
            <p:nvPr/>
          </p:nvSpPr>
          <p:spPr>
            <a:xfrm>
              <a:off x="2619486" y="5384202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0999"/>
                  </a:moveTo>
                  <a:lnTo>
                    <a:pt x="757010" y="319226"/>
                  </a:lnTo>
                  <a:lnTo>
                    <a:pt x="742565" y="260616"/>
                  </a:lnTo>
                  <a:lnTo>
                    <a:pt x="719452" y="205956"/>
                  </a:lnTo>
                  <a:lnTo>
                    <a:pt x="688457" y="156033"/>
                  </a:lnTo>
                  <a:lnTo>
                    <a:pt x="650367" y="111632"/>
                  </a:lnTo>
                  <a:lnTo>
                    <a:pt x="605966" y="73542"/>
                  </a:lnTo>
                  <a:lnTo>
                    <a:pt x="556043" y="42547"/>
                  </a:lnTo>
                  <a:lnTo>
                    <a:pt x="501383" y="19434"/>
                  </a:lnTo>
                  <a:lnTo>
                    <a:pt x="442773" y="4989"/>
                  </a:lnTo>
                  <a:lnTo>
                    <a:pt x="381000" y="0"/>
                  </a:lnTo>
                  <a:lnTo>
                    <a:pt x="349766" y="1263"/>
                  </a:lnTo>
                  <a:lnTo>
                    <a:pt x="289476" y="11079"/>
                  </a:lnTo>
                  <a:lnTo>
                    <a:pt x="232743" y="29956"/>
                  </a:lnTo>
                  <a:lnTo>
                    <a:pt x="180353" y="57108"/>
                  </a:lnTo>
                  <a:lnTo>
                    <a:pt x="133093" y="91749"/>
                  </a:lnTo>
                  <a:lnTo>
                    <a:pt x="91749" y="133093"/>
                  </a:lnTo>
                  <a:lnTo>
                    <a:pt x="57108" y="180353"/>
                  </a:lnTo>
                  <a:lnTo>
                    <a:pt x="29956" y="232743"/>
                  </a:lnTo>
                  <a:lnTo>
                    <a:pt x="11079" y="289476"/>
                  </a:lnTo>
                  <a:lnTo>
                    <a:pt x="1263" y="34976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82"/>
            <p:cNvSpPr txBox="1"/>
            <p:nvPr/>
          </p:nvSpPr>
          <p:spPr>
            <a:xfrm>
              <a:off x="2815367" y="5621031"/>
              <a:ext cx="280707" cy="24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588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B3</a:t>
              </a: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67" name="object 83"/>
            <p:cNvSpPr/>
            <p:nvPr/>
          </p:nvSpPr>
          <p:spPr>
            <a:xfrm>
              <a:off x="2826572" y="5817197"/>
              <a:ext cx="258296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84"/>
            <p:cNvSpPr/>
            <p:nvPr/>
          </p:nvSpPr>
          <p:spPr>
            <a:xfrm>
              <a:off x="7793916" y="5806439"/>
              <a:ext cx="551329" cy="5244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85"/>
            <p:cNvSpPr/>
            <p:nvPr/>
          </p:nvSpPr>
          <p:spPr>
            <a:xfrm>
              <a:off x="8095130" y="5766098"/>
              <a:ext cx="102534" cy="89087"/>
            </a:xfrm>
            <a:custGeom>
              <a:avLst/>
              <a:gdLst/>
              <a:ahLst/>
              <a:cxnLst/>
              <a:rect l="l" t="t" r="r" b="b"/>
              <a:pathLst>
                <a:path w="116204" h="100965">
                  <a:moveTo>
                    <a:pt x="115824" y="0"/>
                  </a:moveTo>
                  <a:lnTo>
                    <a:pt x="0" y="24384"/>
                  </a:lnTo>
                  <a:lnTo>
                    <a:pt x="88392" y="100584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object 86"/>
            <p:cNvSpPr/>
            <p:nvPr/>
          </p:nvSpPr>
          <p:spPr>
            <a:xfrm>
              <a:off x="7839635" y="5817197"/>
              <a:ext cx="102534" cy="96931"/>
            </a:xfrm>
            <a:custGeom>
              <a:avLst/>
              <a:gdLst/>
              <a:ahLst/>
              <a:cxnLst/>
              <a:rect l="l" t="t" r="r" b="b"/>
              <a:pathLst>
                <a:path w="116204" h="109854">
                  <a:moveTo>
                    <a:pt x="115824" y="0"/>
                  </a:moveTo>
                  <a:lnTo>
                    <a:pt x="0" y="24384"/>
                  </a:lnTo>
                  <a:lnTo>
                    <a:pt x="64007" y="109728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object 87"/>
            <p:cNvSpPr/>
            <p:nvPr/>
          </p:nvSpPr>
          <p:spPr>
            <a:xfrm>
              <a:off x="6672431" y="3229983"/>
              <a:ext cx="527124" cy="5459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88"/>
            <p:cNvSpPr/>
            <p:nvPr/>
          </p:nvSpPr>
          <p:spPr>
            <a:xfrm>
              <a:off x="6634779" y="3377902"/>
              <a:ext cx="89087" cy="102534"/>
            </a:xfrm>
            <a:custGeom>
              <a:avLst/>
              <a:gdLst/>
              <a:ahLst/>
              <a:cxnLst/>
              <a:rect l="l" t="t" r="r" b="b"/>
              <a:pathLst>
                <a:path w="100965" h="116204">
                  <a:moveTo>
                    <a:pt x="0" y="0"/>
                  </a:moveTo>
                  <a:lnTo>
                    <a:pt x="24383" y="115824"/>
                  </a:lnTo>
                  <a:lnTo>
                    <a:pt x="100583" y="2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89"/>
            <p:cNvSpPr/>
            <p:nvPr/>
          </p:nvSpPr>
          <p:spPr>
            <a:xfrm>
              <a:off x="6710082" y="3662979"/>
              <a:ext cx="102534" cy="99732"/>
            </a:xfrm>
            <a:custGeom>
              <a:avLst/>
              <a:gdLst/>
              <a:ahLst/>
              <a:cxnLst/>
              <a:rect l="l" t="t" r="r" b="b"/>
              <a:pathLst>
                <a:path w="116204" h="113029">
                  <a:moveTo>
                    <a:pt x="0" y="0"/>
                  </a:moveTo>
                  <a:lnTo>
                    <a:pt x="39624" y="112775"/>
                  </a:lnTo>
                  <a:lnTo>
                    <a:pt x="115824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object 90"/>
            <p:cNvSpPr/>
            <p:nvPr/>
          </p:nvSpPr>
          <p:spPr>
            <a:xfrm>
              <a:off x="6750424" y="3905026"/>
              <a:ext cx="984437" cy="1382806"/>
            </a:xfrm>
            <a:custGeom>
              <a:avLst/>
              <a:gdLst/>
              <a:ahLst/>
              <a:cxnLst/>
              <a:rect l="l" t="t" r="r" b="b"/>
              <a:pathLst>
                <a:path w="1115695" h="1567179">
                  <a:moveTo>
                    <a:pt x="905254" y="728471"/>
                  </a:moveTo>
                  <a:lnTo>
                    <a:pt x="899160" y="728471"/>
                  </a:lnTo>
                  <a:lnTo>
                    <a:pt x="894009" y="733622"/>
                  </a:lnTo>
                  <a:lnTo>
                    <a:pt x="947927" y="853439"/>
                  </a:lnTo>
                  <a:lnTo>
                    <a:pt x="996694" y="984503"/>
                  </a:lnTo>
                  <a:lnTo>
                    <a:pt x="1036318" y="1124711"/>
                  </a:lnTo>
                  <a:lnTo>
                    <a:pt x="1069848" y="1267967"/>
                  </a:lnTo>
                  <a:lnTo>
                    <a:pt x="1091182" y="1414271"/>
                  </a:lnTo>
                  <a:lnTo>
                    <a:pt x="1103376" y="1566671"/>
                  </a:lnTo>
                  <a:lnTo>
                    <a:pt x="1115566" y="1566671"/>
                  </a:lnTo>
                  <a:lnTo>
                    <a:pt x="1103376" y="1411223"/>
                  </a:lnTo>
                  <a:lnTo>
                    <a:pt x="1082040" y="1264920"/>
                  </a:lnTo>
                  <a:lnTo>
                    <a:pt x="1048512" y="1121664"/>
                  </a:lnTo>
                  <a:lnTo>
                    <a:pt x="1008888" y="981455"/>
                  </a:lnTo>
                  <a:lnTo>
                    <a:pt x="960118" y="850391"/>
                  </a:lnTo>
                  <a:lnTo>
                    <a:pt x="905254" y="728471"/>
                  </a:lnTo>
                  <a:close/>
                </a:path>
                <a:path w="1115695" h="1567179">
                  <a:moveTo>
                    <a:pt x="336402" y="106679"/>
                  </a:moveTo>
                  <a:lnTo>
                    <a:pt x="320040" y="106679"/>
                  </a:lnTo>
                  <a:lnTo>
                    <a:pt x="320040" y="111537"/>
                  </a:lnTo>
                  <a:lnTo>
                    <a:pt x="414527" y="167639"/>
                  </a:lnTo>
                  <a:lnTo>
                    <a:pt x="509016" y="237743"/>
                  </a:lnTo>
                  <a:lnTo>
                    <a:pt x="597406" y="316991"/>
                  </a:lnTo>
                  <a:lnTo>
                    <a:pt x="682751" y="408431"/>
                  </a:lnTo>
                  <a:lnTo>
                    <a:pt x="758951" y="509015"/>
                  </a:lnTo>
                  <a:lnTo>
                    <a:pt x="829054" y="615695"/>
                  </a:lnTo>
                  <a:lnTo>
                    <a:pt x="893064" y="734567"/>
                  </a:lnTo>
                  <a:lnTo>
                    <a:pt x="894009" y="733622"/>
                  </a:lnTo>
                  <a:lnTo>
                    <a:pt x="893064" y="731519"/>
                  </a:lnTo>
                  <a:lnTo>
                    <a:pt x="899160" y="728471"/>
                  </a:lnTo>
                  <a:lnTo>
                    <a:pt x="905254" y="728471"/>
                  </a:lnTo>
                  <a:lnTo>
                    <a:pt x="902206" y="725423"/>
                  </a:lnTo>
                  <a:lnTo>
                    <a:pt x="838200" y="606551"/>
                  </a:lnTo>
                  <a:lnTo>
                    <a:pt x="768094" y="499871"/>
                  </a:lnTo>
                  <a:lnTo>
                    <a:pt x="691894" y="399287"/>
                  </a:lnTo>
                  <a:lnTo>
                    <a:pt x="606551" y="307847"/>
                  </a:lnTo>
                  <a:lnTo>
                    <a:pt x="518160" y="228599"/>
                  </a:lnTo>
                  <a:lnTo>
                    <a:pt x="423670" y="158495"/>
                  </a:lnTo>
                  <a:lnTo>
                    <a:pt x="336402" y="106679"/>
                  </a:lnTo>
                  <a:close/>
                </a:path>
                <a:path w="1115695" h="1567179">
                  <a:moveTo>
                    <a:pt x="899160" y="728471"/>
                  </a:moveTo>
                  <a:lnTo>
                    <a:pt x="893064" y="731519"/>
                  </a:lnTo>
                  <a:lnTo>
                    <a:pt x="894009" y="733622"/>
                  </a:lnTo>
                  <a:lnTo>
                    <a:pt x="899160" y="728471"/>
                  </a:lnTo>
                  <a:close/>
                </a:path>
                <a:path w="1115695" h="1567179">
                  <a:moveTo>
                    <a:pt x="0" y="0"/>
                  </a:moveTo>
                  <a:lnTo>
                    <a:pt x="0" y="12191"/>
                  </a:lnTo>
                  <a:lnTo>
                    <a:pt x="54864" y="21336"/>
                  </a:lnTo>
                  <a:lnTo>
                    <a:pt x="109727" y="33527"/>
                  </a:lnTo>
                  <a:lnTo>
                    <a:pt x="161542" y="48767"/>
                  </a:lnTo>
                  <a:lnTo>
                    <a:pt x="216406" y="67055"/>
                  </a:lnTo>
                  <a:lnTo>
                    <a:pt x="268224" y="88391"/>
                  </a:lnTo>
                  <a:lnTo>
                    <a:pt x="320040" y="112775"/>
                  </a:lnTo>
                  <a:lnTo>
                    <a:pt x="320040" y="111537"/>
                  </a:lnTo>
                  <a:lnTo>
                    <a:pt x="316992" y="109727"/>
                  </a:lnTo>
                  <a:lnTo>
                    <a:pt x="320040" y="106679"/>
                  </a:lnTo>
                  <a:lnTo>
                    <a:pt x="336402" y="106679"/>
                  </a:lnTo>
                  <a:lnTo>
                    <a:pt x="326136" y="100583"/>
                  </a:lnTo>
                  <a:lnTo>
                    <a:pt x="323088" y="100583"/>
                  </a:lnTo>
                  <a:lnTo>
                    <a:pt x="271270" y="76200"/>
                  </a:lnTo>
                  <a:lnTo>
                    <a:pt x="219454" y="54863"/>
                  </a:lnTo>
                  <a:lnTo>
                    <a:pt x="164592" y="36575"/>
                  </a:lnTo>
                  <a:lnTo>
                    <a:pt x="112775" y="21336"/>
                  </a:lnTo>
                  <a:lnTo>
                    <a:pt x="57912" y="9143"/>
                  </a:lnTo>
                  <a:lnTo>
                    <a:pt x="0" y="0"/>
                  </a:lnTo>
                  <a:close/>
                </a:path>
                <a:path w="1115695" h="1567179">
                  <a:moveTo>
                    <a:pt x="320040" y="106679"/>
                  </a:moveTo>
                  <a:lnTo>
                    <a:pt x="316992" y="109727"/>
                  </a:lnTo>
                  <a:lnTo>
                    <a:pt x="320040" y="111537"/>
                  </a:lnTo>
                  <a:lnTo>
                    <a:pt x="320040" y="106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bject 91"/>
            <p:cNvSpPr/>
            <p:nvPr/>
          </p:nvSpPr>
          <p:spPr>
            <a:xfrm>
              <a:off x="6656295" y="3861996"/>
              <a:ext cx="96931" cy="94129"/>
            </a:xfrm>
            <a:custGeom>
              <a:avLst/>
              <a:gdLst/>
              <a:ahLst/>
              <a:cxnLst/>
              <a:rect l="l" t="t" r="r" b="b"/>
              <a:pathLst>
                <a:path w="109854" h="106679">
                  <a:moveTo>
                    <a:pt x="109727" y="0"/>
                  </a:moveTo>
                  <a:lnTo>
                    <a:pt x="0" y="48768"/>
                  </a:lnTo>
                  <a:lnTo>
                    <a:pt x="103631" y="106680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bject 92"/>
            <p:cNvSpPr/>
            <p:nvPr/>
          </p:nvSpPr>
          <p:spPr>
            <a:xfrm>
              <a:off x="7680960" y="5290072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106679" y="0"/>
                  </a:moveTo>
                  <a:lnTo>
                    <a:pt x="0" y="3047"/>
                  </a:lnTo>
                  <a:lnTo>
                    <a:pt x="57911" y="106679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object 93"/>
            <p:cNvSpPr/>
            <p:nvPr/>
          </p:nvSpPr>
          <p:spPr>
            <a:xfrm>
              <a:off x="5927464" y="5946290"/>
              <a:ext cx="1796863" cy="452157"/>
            </a:xfrm>
            <a:custGeom>
              <a:avLst/>
              <a:gdLst/>
              <a:ahLst/>
              <a:cxnLst/>
              <a:rect l="l" t="t" r="r" b="b"/>
              <a:pathLst>
                <a:path w="2036445" h="512445">
                  <a:moveTo>
                    <a:pt x="9143" y="140208"/>
                  </a:moveTo>
                  <a:lnTo>
                    <a:pt x="33527" y="188976"/>
                  </a:lnTo>
                  <a:lnTo>
                    <a:pt x="73151" y="225552"/>
                  </a:lnTo>
                  <a:lnTo>
                    <a:pt x="115824" y="262128"/>
                  </a:lnTo>
                  <a:lnTo>
                    <a:pt x="161542" y="295656"/>
                  </a:lnTo>
                  <a:lnTo>
                    <a:pt x="213358" y="329184"/>
                  </a:lnTo>
                  <a:lnTo>
                    <a:pt x="268224" y="356616"/>
                  </a:lnTo>
                  <a:lnTo>
                    <a:pt x="271270" y="359664"/>
                  </a:lnTo>
                  <a:lnTo>
                    <a:pt x="332230" y="387096"/>
                  </a:lnTo>
                  <a:lnTo>
                    <a:pt x="393191" y="411480"/>
                  </a:lnTo>
                  <a:lnTo>
                    <a:pt x="527303" y="454152"/>
                  </a:lnTo>
                  <a:lnTo>
                    <a:pt x="667511" y="484632"/>
                  </a:lnTo>
                  <a:lnTo>
                    <a:pt x="743711" y="496824"/>
                  </a:lnTo>
                  <a:lnTo>
                    <a:pt x="819911" y="505968"/>
                  </a:lnTo>
                  <a:lnTo>
                    <a:pt x="978406" y="512064"/>
                  </a:lnTo>
                  <a:lnTo>
                    <a:pt x="1075942" y="509016"/>
                  </a:lnTo>
                  <a:lnTo>
                    <a:pt x="1078991" y="509016"/>
                  </a:lnTo>
                  <a:lnTo>
                    <a:pt x="1173479" y="502920"/>
                  </a:lnTo>
                  <a:lnTo>
                    <a:pt x="1075942" y="502920"/>
                  </a:lnTo>
                  <a:lnTo>
                    <a:pt x="1075942" y="499872"/>
                  </a:lnTo>
                  <a:lnTo>
                    <a:pt x="978406" y="499872"/>
                  </a:lnTo>
                  <a:lnTo>
                    <a:pt x="822958" y="493776"/>
                  </a:lnTo>
                  <a:lnTo>
                    <a:pt x="746758" y="484632"/>
                  </a:lnTo>
                  <a:lnTo>
                    <a:pt x="670558" y="472440"/>
                  </a:lnTo>
                  <a:lnTo>
                    <a:pt x="530351" y="441960"/>
                  </a:lnTo>
                  <a:lnTo>
                    <a:pt x="396239" y="399288"/>
                  </a:lnTo>
                  <a:lnTo>
                    <a:pt x="335279" y="374904"/>
                  </a:lnTo>
                  <a:lnTo>
                    <a:pt x="287865" y="353568"/>
                  </a:lnTo>
                  <a:lnTo>
                    <a:pt x="274318" y="353568"/>
                  </a:lnTo>
                  <a:lnTo>
                    <a:pt x="274318" y="347472"/>
                  </a:lnTo>
                  <a:lnTo>
                    <a:pt x="277367" y="347472"/>
                  </a:lnTo>
                  <a:lnTo>
                    <a:pt x="222503" y="320040"/>
                  </a:lnTo>
                  <a:lnTo>
                    <a:pt x="170687" y="286512"/>
                  </a:lnTo>
                  <a:lnTo>
                    <a:pt x="124967" y="252984"/>
                  </a:lnTo>
                  <a:lnTo>
                    <a:pt x="82294" y="216408"/>
                  </a:lnTo>
                  <a:lnTo>
                    <a:pt x="42670" y="179832"/>
                  </a:lnTo>
                  <a:lnTo>
                    <a:pt x="9143" y="140208"/>
                  </a:lnTo>
                  <a:close/>
                </a:path>
                <a:path w="2036445" h="512445">
                  <a:moveTo>
                    <a:pt x="1078991" y="496824"/>
                  </a:moveTo>
                  <a:lnTo>
                    <a:pt x="1075942" y="496916"/>
                  </a:lnTo>
                  <a:lnTo>
                    <a:pt x="1075942" y="502920"/>
                  </a:lnTo>
                  <a:lnTo>
                    <a:pt x="1078991" y="496824"/>
                  </a:lnTo>
                  <a:close/>
                </a:path>
                <a:path w="2036445" h="512445">
                  <a:moveTo>
                    <a:pt x="1219199" y="496824"/>
                  </a:moveTo>
                  <a:lnTo>
                    <a:pt x="1078991" y="496824"/>
                  </a:lnTo>
                  <a:lnTo>
                    <a:pt x="1075942" y="502920"/>
                  </a:lnTo>
                  <a:lnTo>
                    <a:pt x="1173479" y="502920"/>
                  </a:lnTo>
                  <a:lnTo>
                    <a:pt x="1219199" y="496824"/>
                  </a:lnTo>
                  <a:close/>
                </a:path>
                <a:path w="2036445" h="512445">
                  <a:moveTo>
                    <a:pt x="1075942" y="496916"/>
                  </a:moveTo>
                  <a:lnTo>
                    <a:pt x="978406" y="499872"/>
                  </a:lnTo>
                  <a:lnTo>
                    <a:pt x="1075942" y="499872"/>
                  </a:lnTo>
                  <a:lnTo>
                    <a:pt x="1075942" y="496916"/>
                  </a:lnTo>
                  <a:close/>
                </a:path>
                <a:path w="2036445" h="512445">
                  <a:moveTo>
                    <a:pt x="1667254" y="353568"/>
                  </a:moveTo>
                  <a:lnTo>
                    <a:pt x="1597152" y="387096"/>
                  </a:lnTo>
                  <a:lnTo>
                    <a:pt x="1517903" y="414528"/>
                  </a:lnTo>
                  <a:lnTo>
                    <a:pt x="1438654" y="438912"/>
                  </a:lnTo>
                  <a:lnTo>
                    <a:pt x="1350263" y="460248"/>
                  </a:lnTo>
                  <a:lnTo>
                    <a:pt x="1261870" y="478536"/>
                  </a:lnTo>
                  <a:lnTo>
                    <a:pt x="1170430" y="490728"/>
                  </a:lnTo>
                  <a:lnTo>
                    <a:pt x="1075942" y="496824"/>
                  </a:lnTo>
                  <a:lnTo>
                    <a:pt x="1078991" y="496824"/>
                  </a:lnTo>
                  <a:lnTo>
                    <a:pt x="1219199" y="496824"/>
                  </a:lnTo>
                  <a:lnTo>
                    <a:pt x="1264918" y="490728"/>
                  </a:lnTo>
                  <a:lnTo>
                    <a:pt x="1353311" y="472440"/>
                  </a:lnTo>
                  <a:lnTo>
                    <a:pt x="1441703" y="451104"/>
                  </a:lnTo>
                  <a:lnTo>
                    <a:pt x="1520952" y="426720"/>
                  </a:lnTo>
                  <a:lnTo>
                    <a:pt x="1600200" y="399288"/>
                  </a:lnTo>
                  <a:lnTo>
                    <a:pt x="1670303" y="365760"/>
                  </a:lnTo>
                  <a:lnTo>
                    <a:pt x="1673352" y="365760"/>
                  </a:lnTo>
                  <a:lnTo>
                    <a:pt x="1684527" y="359664"/>
                  </a:lnTo>
                  <a:lnTo>
                    <a:pt x="1670303" y="359664"/>
                  </a:lnTo>
                  <a:lnTo>
                    <a:pt x="1664206" y="356616"/>
                  </a:lnTo>
                  <a:lnTo>
                    <a:pt x="1667799" y="354656"/>
                  </a:lnTo>
                  <a:lnTo>
                    <a:pt x="1667254" y="353568"/>
                  </a:lnTo>
                  <a:close/>
                </a:path>
                <a:path w="2036445" h="512445">
                  <a:moveTo>
                    <a:pt x="1667799" y="354656"/>
                  </a:moveTo>
                  <a:lnTo>
                    <a:pt x="1664206" y="356616"/>
                  </a:lnTo>
                  <a:lnTo>
                    <a:pt x="1670303" y="359664"/>
                  </a:lnTo>
                  <a:lnTo>
                    <a:pt x="1667799" y="354656"/>
                  </a:lnTo>
                  <a:close/>
                </a:path>
                <a:path w="2036445" h="512445">
                  <a:moveTo>
                    <a:pt x="2005582" y="48768"/>
                  </a:moveTo>
                  <a:lnTo>
                    <a:pt x="1978152" y="100584"/>
                  </a:lnTo>
                  <a:lnTo>
                    <a:pt x="1941576" y="149352"/>
                  </a:lnTo>
                  <a:lnTo>
                    <a:pt x="1898903" y="195072"/>
                  </a:lnTo>
                  <a:lnTo>
                    <a:pt x="1850135" y="240792"/>
                  </a:lnTo>
                  <a:lnTo>
                    <a:pt x="1795270" y="280416"/>
                  </a:lnTo>
                  <a:lnTo>
                    <a:pt x="1731263" y="320040"/>
                  </a:lnTo>
                  <a:lnTo>
                    <a:pt x="1667799" y="354656"/>
                  </a:lnTo>
                  <a:lnTo>
                    <a:pt x="1670303" y="359664"/>
                  </a:lnTo>
                  <a:lnTo>
                    <a:pt x="1684527" y="359664"/>
                  </a:lnTo>
                  <a:lnTo>
                    <a:pt x="1740406" y="329184"/>
                  </a:lnTo>
                  <a:lnTo>
                    <a:pt x="1804415" y="289560"/>
                  </a:lnTo>
                  <a:lnTo>
                    <a:pt x="1859278" y="249936"/>
                  </a:lnTo>
                  <a:lnTo>
                    <a:pt x="1908048" y="204216"/>
                  </a:lnTo>
                  <a:lnTo>
                    <a:pt x="1950718" y="158496"/>
                  </a:lnTo>
                  <a:lnTo>
                    <a:pt x="1987294" y="109728"/>
                  </a:lnTo>
                  <a:lnTo>
                    <a:pt x="2014727" y="57912"/>
                  </a:lnTo>
                  <a:lnTo>
                    <a:pt x="2014727" y="54864"/>
                  </a:lnTo>
                  <a:lnTo>
                    <a:pt x="2015983" y="51816"/>
                  </a:lnTo>
                  <a:lnTo>
                    <a:pt x="2008630" y="51816"/>
                  </a:lnTo>
                  <a:lnTo>
                    <a:pt x="2005582" y="48768"/>
                  </a:lnTo>
                  <a:close/>
                </a:path>
                <a:path w="2036445" h="512445">
                  <a:moveTo>
                    <a:pt x="274318" y="347472"/>
                  </a:moveTo>
                  <a:lnTo>
                    <a:pt x="274318" y="353568"/>
                  </a:lnTo>
                  <a:lnTo>
                    <a:pt x="276807" y="348592"/>
                  </a:lnTo>
                  <a:lnTo>
                    <a:pt x="274318" y="347472"/>
                  </a:lnTo>
                  <a:close/>
                </a:path>
                <a:path w="2036445" h="512445">
                  <a:moveTo>
                    <a:pt x="276807" y="348592"/>
                  </a:moveTo>
                  <a:lnTo>
                    <a:pt x="274318" y="353568"/>
                  </a:lnTo>
                  <a:lnTo>
                    <a:pt x="287865" y="353568"/>
                  </a:lnTo>
                  <a:lnTo>
                    <a:pt x="276807" y="348592"/>
                  </a:lnTo>
                  <a:close/>
                </a:path>
                <a:path w="2036445" h="512445">
                  <a:moveTo>
                    <a:pt x="277367" y="347472"/>
                  </a:moveTo>
                  <a:lnTo>
                    <a:pt x="274318" y="347472"/>
                  </a:lnTo>
                  <a:lnTo>
                    <a:pt x="276807" y="348592"/>
                  </a:lnTo>
                  <a:lnTo>
                    <a:pt x="277367" y="347472"/>
                  </a:lnTo>
                  <a:close/>
                </a:path>
                <a:path w="2036445" h="512445">
                  <a:moveTo>
                    <a:pt x="2023870" y="0"/>
                  </a:moveTo>
                  <a:lnTo>
                    <a:pt x="2002535" y="51816"/>
                  </a:lnTo>
                  <a:lnTo>
                    <a:pt x="2003969" y="51816"/>
                  </a:lnTo>
                  <a:lnTo>
                    <a:pt x="2005582" y="48768"/>
                  </a:lnTo>
                  <a:lnTo>
                    <a:pt x="2017238" y="48768"/>
                  </a:lnTo>
                  <a:lnTo>
                    <a:pt x="2036063" y="3048"/>
                  </a:lnTo>
                  <a:lnTo>
                    <a:pt x="2023870" y="0"/>
                  </a:lnTo>
                  <a:close/>
                </a:path>
                <a:path w="2036445" h="512445">
                  <a:moveTo>
                    <a:pt x="2017238" y="48768"/>
                  </a:moveTo>
                  <a:lnTo>
                    <a:pt x="2005582" y="48768"/>
                  </a:lnTo>
                  <a:lnTo>
                    <a:pt x="2008630" y="51816"/>
                  </a:lnTo>
                  <a:lnTo>
                    <a:pt x="2015983" y="51816"/>
                  </a:lnTo>
                  <a:lnTo>
                    <a:pt x="2017238" y="4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bject 94"/>
            <p:cNvSpPr/>
            <p:nvPr/>
          </p:nvSpPr>
          <p:spPr>
            <a:xfrm>
              <a:off x="5881744" y="5994699"/>
              <a:ext cx="91887" cy="105335"/>
            </a:xfrm>
            <a:custGeom>
              <a:avLst/>
              <a:gdLst/>
              <a:ahLst/>
              <a:cxnLst/>
              <a:rect l="l" t="t" r="r" b="b"/>
              <a:pathLst>
                <a:path w="104140" h="119379">
                  <a:moveTo>
                    <a:pt x="0" y="0"/>
                  </a:moveTo>
                  <a:lnTo>
                    <a:pt x="15240" y="118871"/>
                  </a:lnTo>
                  <a:lnTo>
                    <a:pt x="103631" y="57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bject 95"/>
            <p:cNvSpPr/>
            <p:nvPr/>
          </p:nvSpPr>
          <p:spPr>
            <a:xfrm>
              <a:off x="7675581" y="5854849"/>
              <a:ext cx="94129" cy="99732"/>
            </a:xfrm>
            <a:custGeom>
              <a:avLst/>
              <a:gdLst/>
              <a:ahLst/>
              <a:cxnLst/>
              <a:rect l="l" t="t" r="r" b="b"/>
              <a:pathLst>
                <a:path w="106679" h="113029">
                  <a:moveTo>
                    <a:pt x="67055" y="0"/>
                  </a:moveTo>
                  <a:lnTo>
                    <a:pt x="0" y="97535"/>
                  </a:lnTo>
                  <a:lnTo>
                    <a:pt x="106679" y="112775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bject 96"/>
            <p:cNvSpPr/>
            <p:nvPr/>
          </p:nvSpPr>
          <p:spPr>
            <a:xfrm>
              <a:off x="5575150" y="4063701"/>
              <a:ext cx="697006" cy="1557618"/>
            </a:xfrm>
            <a:custGeom>
              <a:avLst/>
              <a:gdLst/>
              <a:ahLst/>
              <a:cxnLst/>
              <a:rect l="l" t="t" r="r" b="b"/>
              <a:pathLst>
                <a:path w="789940" h="1765300">
                  <a:moveTo>
                    <a:pt x="783336" y="0"/>
                  </a:moveTo>
                  <a:lnTo>
                    <a:pt x="701040" y="51816"/>
                  </a:lnTo>
                  <a:lnTo>
                    <a:pt x="621792" y="112776"/>
                  </a:lnTo>
                  <a:lnTo>
                    <a:pt x="545592" y="185928"/>
                  </a:lnTo>
                  <a:lnTo>
                    <a:pt x="475488" y="265176"/>
                  </a:lnTo>
                  <a:lnTo>
                    <a:pt x="408430" y="353568"/>
                  </a:lnTo>
                  <a:lnTo>
                    <a:pt x="347470" y="451104"/>
                  </a:lnTo>
                  <a:lnTo>
                    <a:pt x="289560" y="557784"/>
                  </a:lnTo>
                  <a:lnTo>
                    <a:pt x="286512" y="560832"/>
                  </a:lnTo>
                  <a:lnTo>
                    <a:pt x="234696" y="673608"/>
                  </a:lnTo>
                  <a:lnTo>
                    <a:pt x="185928" y="789432"/>
                  </a:lnTo>
                  <a:lnTo>
                    <a:pt x="140208" y="914400"/>
                  </a:lnTo>
                  <a:lnTo>
                    <a:pt x="103632" y="1045464"/>
                  </a:lnTo>
                  <a:lnTo>
                    <a:pt x="70104" y="1182624"/>
                  </a:lnTo>
                  <a:lnTo>
                    <a:pt x="42672" y="1319784"/>
                  </a:lnTo>
                  <a:lnTo>
                    <a:pt x="24384" y="1466088"/>
                  </a:lnTo>
                  <a:lnTo>
                    <a:pt x="9144" y="1612392"/>
                  </a:lnTo>
                  <a:lnTo>
                    <a:pt x="0" y="1764792"/>
                  </a:lnTo>
                  <a:lnTo>
                    <a:pt x="12192" y="1764792"/>
                  </a:lnTo>
                  <a:lnTo>
                    <a:pt x="21336" y="1615440"/>
                  </a:lnTo>
                  <a:lnTo>
                    <a:pt x="36575" y="1469136"/>
                  </a:lnTo>
                  <a:lnTo>
                    <a:pt x="54863" y="1322832"/>
                  </a:lnTo>
                  <a:lnTo>
                    <a:pt x="82296" y="1185672"/>
                  </a:lnTo>
                  <a:lnTo>
                    <a:pt x="115824" y="1048512"/>
                  </a:lnTo>
                  <a:lnTo>
                    <a:pt x="152400" y="917448"/>
                  </a:lnTo>
                  <a:lnTo>
                    <a:pt x="198120" y="792480"/>
                  </a:lnTo>
                  <a:lnTo>
                    <a:pt x="246887" y="676656"/>
                  </a:lnTo>
                  <a:lnTo>
                    <a:pt x="297744" y="565968"/>
                  </a:lnTo>
                  <a:lnTo>
                    <a:pt x="292608" y="560832"/>
                  </a:lnTo>
                  <a:lnTo>
                    <a:pt x="302013" y="560832"/>
                  </a:lnTo>
                  <a:lnTo>
                    <a:pt x="356616" y="460248"/>
                  </a:lnTo>
                  <a:lnTo>
                    <a:pt x="417575" y="362712"/>
                  </a:lnTo>
                  <a:lnTo>
                    <a:pt x="484630" y="274320"/>
                  </a:lnTo>
                  <a:lnTo>
                    <a:pt x="554736" y="195072"/>
                  </a:lnTo>
                  <a:lnTo>
                    <a:pt x="630936" y="121920"/>
                  </a:lnTo>
                  <a:lnTo>
                    <a:pt x="710182" y="60960"/>
                  </a:lnTo>
                  <a:lnTo>
                    <a:pt x="789430" y="9144"/>
                  </a:lnTo>
                  <a:lnTo>
                    <a:pt x="783336" y="0"/>
                  </a:lnTo>
                  <a:close/>
                </a:path>
                <a:path w="789940" h="1765300">
                  <a:moveTo>
                    <a:pt x="302013" y="560832"/>
                  </a:moveTo>
                  <a:lnTo>
                    <a:pt x="292608" y="560832"/>
                  </a:lnTo>
                  <a:lnTo>
                    <a:pt x="298704" y="563880"/>
                  </a:lnTo>
                  <a:lnTo>
                    <a:pt x="297744" y="565968"/>
                  </a:lnTo>
                  <a:lnTo>
                    <a:pt x="298704" y="566928"/>
                  </a:lnTo>
                  <a:lnTo>
                    <a:pt x="302013" y="560832"/>
                  </a:lnTo>
                  <a:close/>
                </a:path>
                <a:path w="789940" h="1765300">
                  <a:moveTo>
                    <a:pt x="292608" y="560832"/>
                  </a:moveTo>
                  <a:lnTo>
                    <a:pt x="297744" y="565968"/>
                  </a:lnTo>
                  <a:lnTo>
                    <a:pt x="298704" y="563880"/>
                  </a:lnTo>
                  <a:lnTo>
                    <a:pt x="292608" y="560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bject 97"/>
            <p:cNvSpPr/>
            <p:nvPr/>
          </p:nvSpPr>
          <p:spPr>
            <a:xfrm>
              <a:off x="6250193" y="4026049"/>
              <a:ext cx="105335" cy="83484"/>
            </a:xfrm>
            <a:custGeom>
              <a:avLst/>
              <a:gdLst/>
              <a:ahLst/>
              <a:cxnLst/>
              <a:rect l="l" t="t" r="r" b="b"/>
              <a:pathLst>
                <a:path w="119379" h="94614">
                  <a:moveTo>
                    <a:pt x="118872" y="0"/>
                  </a:moveTo>
                  <a:lnTo>
                    <a:pt x="0" y="0"/>
                  </a:lnTo>
                  <a:lnTo>
                    <a:pt x="45720" y="94488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bject 98"/>
            <p:cNvSpPr/>
            <p:nvPr/>
          </p:nvSpPr>
          <p:spPr>
            <a:xfrm>
              <a:off x="5534810" y="5626249"/>
              <a:ext cx="94129" cy="94129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106679" y="0"/>
                  </a:moveTo>
                  <a:lnTo>
                    <a:pt x="0" y="0"/>
                  </a:lnTo>
                  <a:lnTo>
                    <a:pt x="51815" y="10668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bject 99"/>
            <p:cNvSpPr/>
            <p:nvPr/>
          </p:nvSpPr>
          <p:spPr>
            <a:xfrm>
              <a:off x="6320118" y="3515060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9226" y="4989"/>
                  </a:lnTo>
                  <a:lnTo>
                    <a:pt x="260616" y="19434"/>
                  </a:lnTo>
                  <a:lnTo>
                    <a:pt x="205956" y="42547"/>
                  </a:lnTo>
                  <a:lnTo>
                    <a:pt x="156033" y="73542"/>
                  </a:lnTo>
                  <a:lnTo>
                    <a:pt x="111632" y="111632"/>
                  </a:lnTo>
                  <a:lnTo>
                    <a:pt x="73542" y="156033"/>
                  </a:lnTo>
                  <a:lnTo>
                    <a:pt x="42547" y="205956"/>
                  </a:lnTo>
                  <a:lnTo>
                    <a:pt x="19434" y="260616"/>
                  </a:lnTo>
                  <a:lnTo>
                    <a:pt x="4989" y="319226"/>
                  </a:lnTo>
                  <a:lnTo>
                    <a:pt x="0" y="381000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2000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1000"/>
                  </a:lnTo>
                  <a:lnTo>
                    <a:pt x="760736" y="349766"/>
                  </a:lnTo>
                  <a:lnTo>
                    <a:pt x="750920" y="289476"/>
                  </a:lnTo>
                  <a:lnTo>
                    <a:pt x="732043" y="232743"/>
                  </a:lnTo>
                  <a:lnTo>
                    <a:pt x="704891" y="180353"/>
                  </a:lnTo>
                  <a:lnTo>
                    <a:pt x="670250" y="133093"/>
                  </a:lnTo>
                  <a:lnTo>
                    <a:pt x="628906" y="91749"/>
                  </a:lnTo>
                  <a:lnTo>
                    <a:pt x="581646" y="57108"/>
                  </a:lnTo>
                  <a:lnTo>
                    <a:pt x="529256" y="29956"/>
                  </a:lnTo>
                  <a:lnTo>
                    <a:pt x="472523" y="11079"/>
                  </a:lnTo>
                  <a:lnTo>
                    <a:pt x="412233" y="126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object 100"/>
            <p:cNvSpPr/>
            <p:nvPr/>
          </p:nvSpPr>
          <p:spPr>
            <a:xfrm>
              <a:off x="6320118" y="3515060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1000"/>
                  </a:moveTo>
                  <a:lnTo>
                    <a:pt x="757010" y="319226"/>
                  </a:lnTo>
                  <a:lnTo>
                    <a:pt x="742565" y="260616"/>
                  </a:lnTo>
                  <a:lnTo>
                    <a:pt x="719452" y="205956"/>
                  </a:lnTo>
                  <a:lnTo>
                    <a:pt x="688457" y="156033"/>
                  </a:lnTo>
                  <a:lnTo>
                    <a:pt x="650367" y="111632"/>
                  </a:lnTo>
                  <a:lnTo>
                    <a:pt x="605966" y="73542"/>
                  </a:lnTo>
                  <a:lnTo>
                    <a:pt x="556043" y="42547"/>
                  </a:lnTo>
                  <a:lnTo>
                    <a:pt x="501383" y="19434"/>
                  </a:lnTo>
                  <a:lnTo>
                    <a:pt x="442773" y="4989"/>
                  </a:lnTo>
                  <a:lnTo>
                    <a:pt x="381000" y="0"/>
                  </a:lnTo>
                  <a:lnTo>
                    <a:pt x="349766" y="1263"/>
                  </a:lnTo>
                  <a:lnTo>
                    <a:pt x="289476" y="11079"/>
                  </a:lnTo>
                  <a:lnTo>
                    <a:pt x="232743" y="29956"/>
                  </a:lnTo>
                  <a:lnTo>
                    <a:pt x="180353" y="57108"/>
                  </a:lnTo>
                  <a:lnTo>
                    <a:pt x="133093" y="91749"/>
                  </a:lnTo>
                  <a:lnTo>
                    <a:pt x="91749" y="133093"/>
                  </a:lnTo>
                  <a:lnTo>
                    <a:pt x="57108" y="180353"/>
                  </a:lnTo>
                  <a:lnTo>
                    <a:pt x="29956" y="232743"/>
                  </a:lnTo>
                  <a:lnTo>
                    <a:pt x="11079" y="289476"/>
                  </a:lnTo>
                  <a:lnTo>
                    <a:pt x="1263" y="349766"/>
                  </a:lnTo>
                  <a:lnTo>
                    <a:pt x="0" y="381000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2000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object 101"/>
            <p:cNvSpPr txBox="1"/>
            <p:nvPr/>
          </p:nvSpPr>
          <p:spPr>
            <a:xfrm>
              <a:off x="6416488" y="3749200"/>
              <a:ext cx="482413" cy="24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588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IDLE</a:t>
              </a: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6" name="object 102"/>
            <p:cNvSpPr/>
            <p:nvPr/>
          </p:nvSpPr>
          <p:spPr>
            <a:xfrm>
              <a:off x="6427693" y="3945366"/>
              <a:ext cx="460001" cy="0"/>
            </a:xfrm>
            <a:custGeom>
              <a:avLst/>
              <a:gdLst/>
              <a:ahLst/>
              <a:cxnLst/>
              <a:rect l="l" t="t" r="r" b="b"/>
              <a:pathLst>
                <a:path w="521334">
                  <a:moveTo>
                    <a:pt x="0" y="0"/>
                  </a:moveTo>
                  <a:lnTo>
                    <a:pt x="521207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object 103"/>
            <p:cNvSpPr/>
            <p:nvPr/>
          </p:nvSpPr>
          <p:spPr>
            <a:xfrm>
              <a:off x="7395882" y="5384202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9226" y="4989"/>
                  </a:lnTo>
                  <a:lnTo>
                    <a:pt x="260616" y="19434"/>
                  </a:lnTo>
                  <a:lnTo>
                    <a:pt x="205956" y="42547"/>
                  </a:lnTo>
                  <a:lnTo>
                    <a:pt x="156033" y="73542"/>
                  </a:lnTo>
                  <a:lnTo>
                    <a:pt x="111632" y="111632"/>
                  </a:lnTo>
                  <a:lnTo>
                    <a:pt x="73542" y="156033"/>
                  </a:lnTo>
                  <a:lnTo>
                    <a:pt x="42547" y="205956"/>
                  </a:lnTo>
                  <a:lnTo>
                    <a:pt x="19434" y="260616"/>
                  </a:lnTo>
                  <a:lnTo>
                    <a:pt x="4989" y="31922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lnTo>
                    <a:pt x="760736" y="349766"/>
                  </a:lnTo>
                  <a:lnTo>
                    <a:pt x="750920" y="289476"/>
                  </a:lnTo>
                  <a:lnTo>
                    <a:pt x="732043" y="232743"/>
                  </a:lnTo>
                  <a:lnTo>
                    <a:pt x="704891" y="180353"/>
                  </a:lnTo>
                  <a:lnTo>
                    <a:pt x="670250" y="133093"/>
                  </a:lnTo>
                  <a:lnTo>
                    <a:pt x="628906" y="91749"/>
                  </a:lnTo>
                  <a:lnTo>
                    <a:pt x="581646" y="57108"/>
                  </a:lnTo>
                  <a:lnTo>
                    <a:pt x="529256" y="29956"/>
                  </a:lnTo>
                  <a:lnTo>
                    <a:pt x="472523" y="11079"/>
                  </a:lnTo>
                  <a:lnTo>
                    <a:pt x="412233" y="126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bject 104"/>
            <p:cNvSpPr/>
            <p:nvPr/>
          </p:nvSpPr>
          <p:spPr>
            <a:xfrm>
              <a:off x="7395882" y="5384202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0999"/>
                  </a:moveTo>
                  <a:lnTo>
                    <a:pt x="757010" y="319226"/>
                  </a:lnTo>
                  <a:lnTo>
                    <a:pt x="742565" y="260616"/>
                  </a:lnTo>
                  <a:lnTo>
                    <a:pt x="719452" y="205956"/>
                  </a:lnTo>
                  <a:lnTo>
                    <a:pt x="688457" y="156033"/>
                  </a:lnTo>
                  <a:lnTo>
                    <a:pt x="650367" y="111632"/>
                  </a:lnTo>
                  <a:lnTo>
                    <a:pt x="605966" y="73542"/>
                  </a:lnTo>
                  <a:lnTo>
                    <a:pt x="556043" y="42547"/>
                  </a:lnTo>
                  <a:lnTo>
                    <a:pt x="501383" y="19434"/>
                  </a:lnTo>
                  <a:lnTo>
                    <a:pt x="442773" y="4989"/>
                  </a:lnTo>
                  <a:lnTo>
                    <a:pt x="381000" y="0"/>
                  </a:lnTo>
                  <a:lnTo>
                    <a:pt x="349766" y="1263"/>
                  </a:lnTo>
                  <a:lnTo>
                    <a:pt x="289476" y="11079"/>
                  </a:lnTo>
                  <a:lnTo>
                    <a:pt x="232743" y="29956"/>
                  </a:lnTo>
                  <a:lnTo>
                    <a:pt x="180353" y="57108"/>
                  </a:lnTo>
                  <a:lnTo>
                    <a:pt x="133093" y="91749"/>
                  </a:lnTo>
                  <a:lnTo>
                    <a:pt x="91749" y="133093"/>
                  </a:lnTo>
                  <a:lnTo>
                    <a:pt x="57108" y="180353"/>
                  </a:lnTo>
                  <a:lnTo>
                    <a:pt x="29956" y="232743"/>
                  </a:lnTo>
                  <a:lnTo>
                    <a:pt x="11079" y="289476"/>
                  </a:lnTo>
                  <a:lnTo>
                    <a:pt x="1263" y="34976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bject 105"/>
            <p:cNvSpPr txBox="1"/>
            <p:nvPr/>
          </p:nvSpPr>
          <p:spPr>
            <a:xfrm>
              <a:off x="7435775" y="5621031"/>
              <a:ext cx="592791" cy="24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588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READ</a:t>
              </a: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0" name="object 106"/>
            <p:cNvSpPr/>
            <p:nvPr/>
          </p:nvSpPr>
          <p:spPr>
            <a:xfrm>
              <a:off x="7446981" y="5817197"/>
              <a:ext cx="570379" cy="0"/>
            </a:xfrm>
            <a:custGeom>
              <a:avLst/>
              <a:gdLst/>
              <a:ahLst/>
              <a:cxnLst/>
              <a:rect l="l" t="t" r="r" b="b"/>
              <a:pathLst>
                <a:path w="646429">
                  <a:moveTo>
                    <a:pt x="0" y="0"/>
                  </a:moveTo>
                  <a:lnTo>
                    <a:pt x="646176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object 107"/>
            <p:cNvSpPr/>
            <p:nvPr/>
          </p:nvSpPr>
          <p:spPr>
            <a:xfrm>
              <a:off x="5311588" y="5384202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19226" y="4989"/>
                  </a:lnTo>
                  <a:lnTo>
                    <a:pt x="260616" y="19434"/>
                  </a:lnTo>
                  <a:lnTo>
                    <a:pt x="205956" y="42547"/>
                  </a:lnTo>
                  <a:lnTo>
                    <a:pt x="156033" y="73542"/>
                  </a:lnTo>
                  <a:lnTo>
                    <a:pt x="111632" y="111632"/>
                  </a:lnTo>
                  <a:lnTo>
                    <a:pt x="73542" y="156033"/>
                  </a:lnTo>
                  <a:lnTo>
                    <a:pt x="42547" y="205956"/>
                  </a:lnTo>
                  <a:lnTo>
                    <a:pt x="19434" y="260616"/>
                  </a:lnTo>
                  <a:lnTo>
                    <a:pt x="4989" y="31922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lnTo>
                    <a:pt x="760736" y="349766"/>
                  </a:lnTo>
                  <a:lnTo>
                    <a:pt x="750920" y="289476"/>
                  </a:lnTo>
                  <a:lnTo>
                    <a:pt x="732043" y="232743"/>
                  </a:lnTo>
                  <a:lnTo>
                    <a:pt x="704891" y="180353"/>
                  </a:lnTo>
                  <a:lnTo>
                    <a:pt x="670250" y="133093"/>
                  </a:lnTo>
                  <a:lnTo>
                    <a:pt x="628906" y="91749"/>
                  </a:lnTo>
                  <a:lnTo>
                    <a:pt x="581646" y="57108"/>
                  </a:lnTo>
                  <a:lnTo>
                    <a:pt x="529256" y="29956"/>
                  </a:lnTo>
                  <a:lnTo>
                    <a:pt x="472523" y="11079"/>
                  </a:lnTo>
                  <a:lnTo>
                    <a:pt x="412233" y="126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object 108"/>
            <p:cNvSpPr/>
            <p:nvPr/>
          </p:nvSpPr>
          <p:spPr>
            <a:xfrm>
              <a:off x="5311588" y="5384202"/>
              <a:ext cx="672353" cy="672353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380999"/>
                  </a:moveTo>
                  <a:lnTo>
                    <a:pt x="757010" y="319226"/>
                  </a:lnTo>
                  <a:lnTo>
                    <a:pt x="742565" y="260616"/>
                  </a:lnTo>
                  <a:lnTo>
                    <a:pt x="719452" y="205956"/>
                  </a:lnTo>
                  <a:lnTo>
                    <a:pt x="688457" y="156033"/>
                  </a:lnTo>
                  <a:lnTo>
                    <a:pt x="650367" y="111632"/>
                  </a:lnTo>
                  <a:lnTo>
                    <a:pt x="605966" y="73542"/>
                  </a:lnTo>
                  <a:lnTo>
                    <a:pt x="556043" y="42547"/>
                  </a:lnTo>
                  <a:lnTo>
                    <a:pt x="501383" y="19434"/>
                  </a:lnTo>
                  <a:lnTo>
                    <a:pt x="442773" y="4989"/>
                  </a:lnTo>
                  <a:lnTo>
                    <a:pt x="381000" y="0"/>
                  </a:lnTo>
                  <a:lnTo>
                    <a:pt x="349766" y="1263"/>
                  </a:lnTo>
                  <a:lnTo>
                    <a:pt x="289476" y="11079"/>
                  </a:lnTo>
                  <a:lnTo>
                    <a:pt x="232743" y="29956"/>
                  </a:lnTo>
                  <a:lnTo>
                    <a:pt x="180353" y="57108"/>
                  </a:lnTo>
                  <a:lnTo>
                    <a:pt x="133093" y="91749"/>
                  </a:lnTo>
                  <a:lnTo>
                    <a:pt x="91749" y="133093"/>
                  </a:lnTo>
                  <a:lnTo>
                    <a:pt x="57108" y="180353"/>
                  </a:lnTo>
                  <a:lnTo>
                    <a:pt x="29956" y="232743"/>
                  </a:lnTo>
                  <a:lnTo>
                    <a:pt x="11079" y="289476"/>
                  </a:lnTo>
                  <a:lnTo>
                    <a:pt x="1263" y="349766"/>
                  </a:lnTo>
                  <a:lnTo>
                    <a:pt x="0" y="380999"/>
                  </a:lnTo>
                  <a:lnTo>
                    <a:pt x="1263" y="412233"/>
                  </a:lnTo>
                  <a:lnTo>
                    <a:pt x="11079" y="472523"/>
                  </a:lnTo>
                  <a:lnTo>
                    <a:pt x="29956" y="529256"/>
                  </a:lnTo>
                  <a:lnTo>
                    <a:pt x="57108" y="581646"/>
                  </a:lnTo>
                  <a:lnTo>
                    <a:pt x="91749" y="628906"/>
                  </a:lnTo>
                  <a:lnTo>
                    <a:pt x="133093" y="670250"/>
                  </a:lnTo>
                  <a:lnTo>
                    <a:pt x="180353" y="704891"/>
                  </a:lnTo>
                  <a:lnTo>
                    <a:pt x="232743" y="732043"/>
                  </a:lnTo>
                  <a:lnTo>
                    <a:pt x="289476" y="750920"/>
                  </a:lnTo>
                  <a:lnTo>
                    <a:pt x="349766" y="760736"/>
                  </a:lnTo>
                  <a:lnTo>
                    <a:pt x="381000" y="761999"/>
                  </a:lnTo>
                  <a:lnTo>
                    <a:pt x="412233" y="760736"/>
                  </a:lnTo>
                  <a:lnTo>
                    <a:pt x="472523" y="750920"/>
                  </a:lnTo>
                  <a:lnTo>
                    <a:pt x="529256" y="732043"/>
                  </a:lnTo>
                  <a:lnTo>
                    <a:pt x="581646" y="704891"/>
                  </a:lnTo>
                  <a:lnTo>
                    <a:pt x="628906" y="670250"/>
                  </a:lnTo>
                  <a:lnTo>
                    <a:pt x="670250" y="628906"/>
                  </a:lnTo>
                  <a:lnTo>
                    <a:pt x="704891" y="581646"/>
                  </a:lnTo>
                  <a:lnTo>
                    <a:pt x="732043" y="529256"/>
                  </a:lnTo>
                  <a:lnTo>
                    <a:pt x="750920" y="472523"/>
                  </a:lnTo>
                  <a:lnTo>
                    <a:pt x="760736" y="412233"/>
                  </a:lnTo>
                  <a:lnTo>
                    <a:pt x="762000" y="3809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object 109"/>
            <p:cNvSpPr txBox="1"/>
            <p:nvPr/>
          </p:nvSpPr>
          <p:spPr>
            <a:xfrm>
              <a:off x="5512845" y="5621031"/>
              <a:ext cx="270062" cy="2443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588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S2</a:t>
              </a: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94" name="object 110"/>
            <p:cNvSpPr/>
            <p:nvPr/>
          </p:nvSpPr>
          <p:spPr>
            <a:xfrm>
              <a:off x="5524051" y="5817197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416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bject 111"/>
            <p:cNvSpPr/>
            <p:nvPr/>
          </p:nvSpPr>
          <p:spPr>
            <a:xfrm>
              <a:off x="6134548" y="1546412"/>
              <a:ext cx="2331944" cy="1603001"/>
            </a:xfrm>
            <a:custGeom>
              <a:avLst/>
              <a:gdLst/>
              <a:ahLst/>
              <a:cxnLst/>
              <a:rect l="l" t="t" r="r" b="b"/>
              <a:pathLst>
                <a:path w="2642870" h="1816735">
                  <a:moveTo>
                    <a:pt x="0" y="1816608"/>
                  </a:moveTo>
                  <a:lnTo>
                    <a:pt x="2642616" y="1816608"/>
                  </a:lnTo>
                  <a:lnTo>
                    <a:pt x="2642616" y="0"/>
                  </a:lnTo>
                  <a:lnTo>
                    <a:pt x="0" y="0"/>
                  </a:lnTo>
                  <a:lnTo>
                    <a:pt x="0" y="1816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bject 112"/>
            <p:cNvSpPr/>
            <p:nvPr/>
          </p:nvSpPr>
          <p:spPr>
            <a:xfrm>
              <a:off x="6067313" y="1479176"/>
              <a:ext cx="2334746" cy="1605803"/>
            </a:xfrm>
            <a:custGeom>
              <a:avLst/>
              <a:gdLst/>
              <a:ahLst/>
              <a:cxnLst/>
              <a:rect l="l" t="t" r="r" b="b"/>
              <a:pathLst>
                <a:path w="2646045" h="1819910">
                  <a:moveTo>
                    <a:pt x="0" y="1819655"/>
                  </a:moveTo>
                  <a:lnTo>
                    <a:pt x="2645663" y="1819655"/>
                  </a:lnTo>
                  <a:lnTo>
                    <a:pt x="2645663" y="0"/>
                  </a:lnTo>
                  <a:lnTo>
                    <a:pt x="0" y="0"/>
                  </a:lnTo>
                  <a:lnTo>
                    <a:pt x="0" y="18196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object 113"/>
            <p:cNvSpPr/>
            <p:nvPr/>
          </p:nvSpPr>
          <p:spPr>
            <a:xfrm>
              <a:off x="6067313" y="1479176"/>
              <a:ext cx="2334746" cy="1605803"/>
            </a:xfrm>
            <a:custGeom>
              <a:avLst/>
              <a:gdLst/>
              <a:ahLst/>
              <a:cxnLst/>
              <a:rect l="l" t="t" r="r" b="b"/>
              <a:pathLst>
                <a:path w="2646045" h="1819910">
                  <a:moveTo>
                    <a:pt x="0" y="1819655"/>
                  </a:moveTo>
                  <a:lnTo>
                    <a:pt x="2645663" y="1819655"/>
                  </a:lnTo>
                  <a:lnTo>
                    <a:pt x="2645663" y="0"/>
                  </a:lnTo>
                  <a:lnTo>
                    <a:pt x="0" y="0"/>
                  </a:lnTo>
                  <a:lnTo>
                    <a:pt x="0" y="18196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object 114"/>
            <p:cNvSpPr txBox="1"/>
            <p:nvPr/>
          </p:nvSpPr>
          <p:spPr>
            <a:xfrm>
              <a:off x="6142168" y="1542630"/>
              <a:ext cx="778249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`define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99" name="object 115"/>
            <p:cNvSpPr txBox="1"/>
            <p:nvPr/>
          </p:nvSpPr>
          <p:spPr>
            <a:xfrm>
              <a:off x="7005133" y="1542630"/>
              <a:ext cx="454398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IDLE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00" name="object 116"/>
            <p:cNvSpPr txBox="1"/>
            <p:nvPr/>
          </p:nvSpPr>
          <p:spPr>
            <a:xfrm>
              <a:off x="7544361" y="1542630"/>
              <a:ext cx="561975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2'b00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01" name="object 117"/>
            <p:cNvSpPr txBox="1"/>
            <p:nvPr/>
          </p:nvSpPr>
          <p:spPr>
            <a:xfrm>
              <a:off x="6142168" y="1757783"/>
              <a:ext cx="778249" cy="4346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`define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`define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02" name="object 118"/>
            <p:cNvSpPr txBox="1"/>
            <p:nvPr/>
          </p:nvSpPr>
          <p:spPr>
            <a:xfrm>
              <a:off x="7005133" y="1757783"/>
              <a:ext cx="1101538" cy="4346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4483" lvl="0" indent="-56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49678" algn="l"/>
                </a:tabLst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REA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D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 2'b01 S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2	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2'b10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03" name="object 119"/>
            <p:cNvSpPr txBox="1"/>
            <p:nvPr/>
          </p:nvSpPr>
          <p:spPr>
            <a:xfrm>
              <a:off x="6142167" y="2403242"/>
              <a:ext cx="1209115" cy="4346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modul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e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 fsm2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  <a:p>
              <a:pPr marL="226371" marR="0" lvl="0" indent="0" defTabSz="914400" eaLnBrk="1" fontAlgn="auto" latinLnBrk="0" hangingPunct="1">
                <a:lnSpc>
                  <a:spcPct val="100000"/>
                </a:lnSpc>
                <a:spcBef>
                  <a:spcPts val="2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...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04" name="object 120"/>
            <p:cNvSpPr txBox="1"/>
            <p:nvPr/>
          </p:nvSpPr>
          <p:spPr>
            <a:xfrm>
              <a:off x="7436447" y="2403242"/>
              <a:ext cx="885265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(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 ..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.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 );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05" name="object 121"/>
            <p:cNvSpPr txBox="1"/>
            <p:nvPr/>
          </p:nvSpPr>
          <p:spPr>
            <a:xfrm>
              <a:off x="6142168" y="2836237"/>
              <a:ext cx="993401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/>
                  <a:cs typeface="Courier New"/>
                </a:rPr>
                <a:t>endmodule</a:t>
              </a:r>
              <a:endParaRPr kumimoji="0" sz="14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cs typeface="Courier New"/>
              </a:endParaRPr>
            </a:p>
          </p:txBody>
        </p:sp>
        <p:sp>
          <p:nvSpPr>
            <p:cNvPr id="106" name="object 122"/>
            <p:cNvSpPr/>
            <p:nvPr/>
          </p:nvSpPr>
          <p:spPr>
            <a:xfrm>
              <a:off x="2807745" y="1473798"/>
              <a:ext cx="852767" cy="322729"/>
            </a:xfrm>
            <a:custGeom>
              <a:avLst/>
              <a:gdLst/>
              <a:ahLst/>
              <a:cxnLst/>
              <a:rect l="l" t="t" r="r" b="b"/>
              <a:pathLst>
                <a:path w="966470" h="365760">
                  <a:moveTo>
                    <a:pt x="3048" y="0"/>
                  </a:moveTo>
                  <a:lnTo>
                    <a:pt x="0" y="12192"/>
                  </a:lnTo>
                  <a:lnTo>
                    <a:pt x="963167" y="365760"/>
                  </a:lnTo>
                  <a:lnTo>
                    <a:pt x="966215" y="35356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123"/>
            <p:cNvSpPr/>
            <p:nvPr/>
          </p:nvSpPr>
          <p:spPr>
            <a:xfrm>
              <a:off x="3636085" y="1748118"/>
              <a:ext cx="105335" cy="89087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36575" y="0"/>
                  </a:moveTo>
                  <a:lnTo>
                    <a:pt x="0" y="100584"/>
                  </a:lnTo>
                  <a:lnTo>
                    <a:pt x="118871" y="85344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124"/>
            <p:cNvSpPr/>
            <p:nvPr/>
          </p:nvSpPr>
          <p:spPr>
            <a:xfrm>
              <a:off x="4970032" y="1659368"/>
              <a:ext cx="997884" cy="210110"/>
            </a:xfrm>
            <a:custGeom>
              <a:avLst/>
              <a:gdLst/>
              <a:ahLst/>
              <a:cxnLst/>
              <a:rect l="l" t="t" r="r" b="b"/>
              <a:pathLst>
                <a:path w="1130934" h="238125">
                  <a:moveTo>
                    <a:pt x="1127758" y="0"/>
                  </a:moveTo>
                  <a:lnTo>
                    <a:pt x="0" y="225551"/>
                  </a:lnTo>
                  <a:lnTo>
                    <a:pt x="3048" y="237744"/>
                  </a:lnTo>
                  <a:lnTo>
                    <a:pt x="1130806" y="12192"/>
                  </a:lnTo>
                  <a:lnTo>
                    <a:pt x="1127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125"/>
            <p:cNvSpPr/>
            <p:nvPr/>
          </p:nvSpPr>
          <p:spPr>
            <a:xfrm>
              <a:off x="4883971" y="1815353"/>
              <a:ext cx="102534" cy="94129"/>
            </a:xfrm>
            <a:custGeom>
              <a:avLst/>
              <a:gdLst/>
              <a:ahLst/>
              <a:cxnLst/>
              <a:rect l="l" t="t" r="r" b="b"/>
              <a:pathLst>
                <a:path w="116204" h="106680">
                  <a:moveTo>
                    <a:pt x="94487" y="0"/>
                  </a:moveTo>
                  <a:lnTo>
                    <a:pt x="0" y="76200"/>
                  </a:lnTo>
                  <a:lnTo>
                    <a:pt x="115824" y="106679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object 126"/>
            <p:cNvSpPr/>
            <p:nvPr/>
          </p:nvSpPr>
          <p:spPr>
            <a:xfrm>
              <a:off x="5948979" y="1619025"/>
              <a:ext cx="102534" cy="94129"/>
            </a:xfrm>
            <a:custGeom>
              <a:avLst/>
              <a:gdLst/>
              <a:ahLst/>
              <a:cxnLst/>
              <a:rect l="l" t="t" r="r" b="b"/>
              <a:pathLst>
                <a:path w="116204" h="106680">
                  <a:moveTo>
                    <a:pt x="0" y="0"/>
                  </a:moveTo>
                  <a:lnTo>
                    <a:pt x="21335" y="106679"/>
                  </a:lnTo>
                  <a:lnTo>
                    <a:pt x="115824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object 127"/>
            <p:cNvSpPr/>
            <p:nvPr/>
          </p:nvSpPr>
          <p:spPr>
            <a:xfrm>
              <a:off x="2823883" y="2159598"/>
              <a:ext cx="858370" cy="199465"/>
            </a:xfrm>
            <a:custGeom>
              <a:avLst/>
              <a:gdLst/>
              <a:ahLst/>
              <a:cxnLst/>
              <a:rect l="l" t="t" r="r" b="b"/>
              <a:pathLst>
                <a:path w="972820" h="226060">
                  <a:moveTo>
                    <a:pt x="969263" y="0"/>
                  </a:moveTo>
                  <a:lnTo>
                    <a:pt x="0" y="213359"/>
                  </a:lnTo>
                  <a:lnTo>
                    <a:pt x="3048" y="225551"/>
                  </a:lnTo>
                  <a:lnTo>
                    <a:pt x="972312" y="12191"/>
                  </a:lnTo>
                  <a:lnTo>
                    <a:pt x="9692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object 128"/>
            <p:cNvSpPr/>
            <p:nvPr/>
          </p:nvSpPr>
          <p:spPr>
            <a:xfrm>
              <a:off x="3662979" y="2119256"/>
              <a:ext cx="102534" cy="94129"/>
            </a:xfrm>
            <a:custGeom>
              <a:avLst/>
              <a:gdLst/>
              <a:ahLst/>
              <a:cxnLst/>
              <a:rect l="l" t="t" r="r" b="b"/>
              <a:pathLst>
                <a:path w="116204" h="106680">
                  <a:moveTo>
                    <a:pt x="0" y="0"/>
                  </a:moveTo>
                  <a:lnTo>
                    <a:pt x="24384" y="106679"/>
                  </a:lnTo>
                  <a:lnTo>
                    <a:pt x="115824" y="27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object 129"/>
            <p:cNvSpPr/>
            <p:nvPr/>
          </p:nvSpPr>
          <p:spPr>
            <a:xfrm>
              <a:off x="4970032" y="1893346"/>
              <a:ext cx="1003487" cy="180415"/>
            </a:xfrm>
            <a:custGeom>
              <a:avLst/>
              <a:gdLst/>
              <a:ahLst/>
              <a:cxnLst/>
              <a:rect l="l" t="t" r="r" b="b"/>
              <a:pathLst>
                <a:path w="1137284" h="204469">
                  <a:moveTo>
                    <a:pt x="1133855" y="0"/>
                  </a:moveTo>
                  <a:lnTo>
                    <a:pt x="0" y="192024"/>
                  </a:lnTo>
                  <a:lnTo>
                    <a:pt x="3048" y="204216"/>
                  </a:lnTo>
                  <a:lnTo>
                    <a:pt x="1136903" y="12192"/>
                  </a:lnTo>
                  <a:lnTo>
                    <a:pt x="1133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object 130"/>
            <p:cNvSpPr/>
            <p:nvPr/>
          </p:nvSpPr>
          <p:spPr>
            <a:xfrm>
              <a:off x="4883971" y="2019748"/>
              <a:ext cx="99732" cy="94129"/>
            </a:xfrm>
            <a:custGeom>
              <a:avLst/>
              <a:gdLst/>
              <a:ahLst/>
              <a:cxnLst/>
              <a:rect l="l" t="t" r="r" b="b"/>
              <a:pathLst>
                <a:path w="113029" h="106680">
                  <a:moveTo>
                    <a:pt x="94487" y="0"/>
                  </a:moveTo>
                  <a:lnTo>
                    <a:pt x="0" y="73151"/>
                  </a:lnTo>
                  <a:lnTo>
                    <a:pt x="112776" y="106679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bject 131"/>
            <p:cNvSpPr/>
            <p:nvPr/>
          </p:nvSpPr>
          <p:spPr>
            <a:xfrm>
              <a:off x="5959737" y="1853005"/>
              <a:ext cx="99732" cy="94129"/>
            </a:xfrm>
            <a:custGeom>
              <a:avLst/>
              <a:gdLst/>
              <a:ahLst/>
              <a:cxnLst/>
              <a:rect l="l" t="t" r="r" b="b"/>
              <a:pathLst>
                <a:path w="113029" h="106680">
                  <a:moveTo>
                    <a:pt x="0" y="0"/>
                  </a:moveTo>
                  <a:lnTo>
                    <a:pt x="18287" y="106679"/>
                  </a:lnTo>
                  <a:lnTo>
                    <a:pt x="112775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bject 132"/>
            <p:cNvSpPr/>
            <p:nvPr/>
          </p:nvSpPr>
          <p:spPr>
            <a:xfrm>
              <a:off x="3883510" y="1791148"/>
              <a:ext cx="1430991" cy="513790"/>
            </a:xfrm>
            <a:custGeom>
              <a:avLst/>
              <a:gdLst/>
              <a:ahLst/>
              <a:cxnLst/>
              <a:rect l="l" t="t" r="r" b="b"/>
              <a:pathLst>
                <a:path w="1621789" h="582294">
                  <a:moveTo>
                    <a:pt x="0" y="582167"/>
                  </a:moveTo>
                  <a:lnTo>
                    <a:pt x="1621536" y="582167"/>
                  </a:lnTo>
                  <a:lnTo>
                    <a:pt x="1621536" y="0"/>
                  </a:lnTo>
                  <a:lnTo>
                    <a:pt x="0" y="0"/>
                  </a:lnTo>
                  <a:lnTo>
                    <a:pt x="0" y="582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bject 133"/>
            <p:cNvSpPr/>
            <p:nvPr/>
          </p:nvSpPr>
          <p:spPr>
            <a:xfrm>
              <a:off x="3816275" y="1723912"/>
              <a:ext cx="1433793" cy="516591"/>
            </a:xfrm>
            <a:custGeom>
              <a:avLst/>
              <a:gdLst/>
              <a:ahLst/>
              <a:cxnLst/>
              <a:rect l="l" t="t" r="r" b="b"/>
              <a:pathLst>
                <a:path w="1624964" h="585469">
                  <a:moveTo>
                    <a:pt x="0" y="585215"/>
                  </a:moveTo>
                  <a:lnTo>
                    <a:pt x="1624584" y="585215"/>
                  </a:lnTo>
                  <a:lnTo>
                    <a:pt x="1624584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bject 134"/>
            <p:cNvSpPr txBox="1"/>
            <p:nvPr/>
          </p:nvSpPr>
          <p:spPr>
            <a:xfrm>
              <a:off x="3816275" y="1723912"/>
              <a:ext cx="1433793" cy="4389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289127" marR="77885" lvl="0" indent="-210122" defTabSz="914400" eaLnBrk="1" fontAlgn="auto" latinLnBrk="0" hangingPunct="1">
                <a:lnSpc>
                  <a:spcPct val="10129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"Re-definition" warnings!</a:t>
              </a:r>
              <a:endParaRPr kumimoji="0" sz="1412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19" name="object 135"/>
            <p:cNvSpPr/>
            <p:nvPr/>
          </p:nvSpPr>
          <p:spPr>
            <a:xfrm>
              <a:off x="882127" y="5384203"/>
              <a:ext cx="1578909" cy="513790"/>
            </a:xfrm>
            <a:custGeom>
              <a:avLst/>
              <a:gdLst/>
              <a:ahLst/>
              <a:cxnLst/>
              <a:rect l="l" t="t" r="r" b="b"/>
              <a:pathLst>
                <a:path w="1789430" h="582295">
                  <a:moveTo>
                    <a:pt x="0" y="582167"/>
                  </a:moveTo>
                  <a:lnTo>
                    <a:pt x="1789176" y="582167"/>
                  </a:lnTo>
                  <a:lnTo>
                    <a:pt x="1789176" y="0"/>
                  </a:lnTo>
                  <a:lnTo>
                    <a:pt x="0" y="0"/>
                  </a:lnTo>
                  <a:lnTo>
                    <a:pt x="0" y="582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object 136"/>
            <p:cNvSpPr/>
            <p:nvPr/>
          </p:nvSpPr>
          <p:spPr>
            <a:xfrm>
              <a:off x="814892" y="5316967"/>
              <a:ext cx="1581710" cy="516591"/>
            </a:xfrm>
            <a:custGeom>
              <a:avLst/>
              <a:gdLst/>
              <a:ahLst/>
              <a:cxnLst/>
              <a:rect l="l" t="t" r="r" b="b"/>
              <a:pathLst>
                <a:path w="1792605" h="585470">
                  <a:moveTo>
                    <a:pt x="0" y="585215"/>
                  </a:moveTo>
                  <a:lnTo>
                    <a:pt x="1792224" y="585215"/>
                  </a:lnTo>
                  <a:lnTo>
                    <a:pt x="1792224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object 137"/>
            <p:cNvSpPr txBox="1"/>
            <p:nvPr/>
          </p:nvSpPr>
          <p:spPr>
            <a:xfrm>
              <a:off x="814892" y="5316967"/>
              <a:ext cx="1581710" cy="43460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92453" marR="74523" lvl="0" indent="-1344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`defin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e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 create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s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a 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globa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l</a:t>
              </a:r>
              <a:r>
                <a:rPr kumimoji="0" sz="1412" b="1" i="0" u="none" strike="noStrike" kern="0" cap="none" spc="4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definition</a:t>
              </a:r>
              <a:endParaRPr kumimoji="0" sz="1412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22" name="object 138"/>
            <p:cNvSpPr/>
            <p:nvPr/>
          </p:nvSpPr>
          <p:spPr>
            <a:xfrm>
              <a:off x="3818964" y="2928769"/>
              <a:ext cx="675154" cy="798979"/>
            </a:xfrm>
            <a:custGeom>
              <a:avLst/>
              <a:gdLst/>
              <a:ahLst/>
              <a:cxnLst/>
              <a:rect l="l" t="t" r="r" b="b"/>
              <a:pathLst>
                <a:path w="765175" h="905510">
                  <a:moveTo>
                    <a:pt x="755903" y="0"/>
                  </a:moveTo>
                  <a:lnTo>
                    <a:pt x="0" y="896112"/>
                  </a:lnTo>
                  <a:lnTo>
                    <a:pt x="9143" y="905255"/>
                  </a:lnTo>
                  <a:lnTo>
                    <a:pt x="765048" y="9143"/>
                  </a:lnTo>
                  <a:lnTo>
                    <a:pt x="755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object 139"/>
            <p:cNvSpPr/>
            <p:nvPr/>
          </p:nvSpPr>
          <p:spPr>
            <a:xfrm>
              <a:off x="3765177" y="3687184"/>
              <a:ext cx="96931" cy="102534"/>
            </a:xfrm>
            <a:custGeom>
              <a:avLst/>
              <a:gdLst/>
              <a:ahLst/>
              <a:cxnLst/>
              <a:rect l="l" t="t" r="r" b="b"/>
              <a:pathLst>
                <a:path w="109854" h="116204">
                  <a:moveTo>
                    <a:pt x="27432" y="0"/>
                  </a:moveTo>
                  <a:lnTo>
                    <a:pt x="0" y="115824"/>
                  </a:lnTo>
                  <a:lnTo>
                    <a:pt x="109727" y="67055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object 140"/>
            <p:cNvSpPr/>
            <p:nvPr/>
          </p:nvSpPr>
          <p:spPr>
            <a:xfrm>
              <a:off x="5039958" y="2961042"/>
              <a:ext cx="1457885" cy="761440"/>
            </a:xfrm>
            <a:custGeom>
              <a:avLst/>
              <a:gdLst/>
              <a:ahLst/>
              <a:cxnLst/>
              <a:rect l="l" t="t" r="r" b="b"/>
              <a:pathLst>
                <a:path w="1652270" h="862964">
                  <a:moveTo>
                    <a:pt x="6096" y="0"/>
                  </a:moveTo>
                  <a:lnTo>
                    <a:pt x="0" y="12191"/>
                  </a:lnTo>
                  <a:lnTo>
                    <a:pt x="1645920" y="862584"/>
                  </a:lnTo>
                  <a:lnTo>
                    <a:pt x="1652016" y="850391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object 141"/>
            <p:cNvSpPr/>
            <p:nvPr/>
          </p:nvSpPr>
          <p:spPr>
            <a:xfrm>
              <a:off x="6468035" y="3671047"/>
              <a:ext cx="105335" cy="83484"/>
            </a:xfrm>
            <a:custGeom>
              <a:avLst/>
              <a:gdLst/>
              <a:ahLst/>
              <a:cxnLst/>
              <a:rect l="l" t="t" r="r" b="b"/>
              <a:pathLst>
                <a:path w="119379" h="94614">
                  <a:moveTo>
                    <a:pt x="48767" y="0"/>
                  </a:moveTo>
                  <a:lnTo>
                    <a:pt x="0" y="94487"/>
                  </a:lnTo>
                  <a:lnTo>
                    <a:pt x="118871" y="94487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object 142"/>
            <p:cNvSpPr/>
            <p:nvPr/>
          </p:nvSpPr>
          <p:spPr>
            <a:xfrm>
              <a:off x="4703781" y="3030967"/>
              <a:ext cx="2835088" cy="2472018"/>
            </a:xfrm>
            <a:custGeom>
              <a:avLst/>
              <a:gdLst/>
              <a:ahLst/>
              <a:cxnLst/>
              <a:rect l="l" t="t" r="r" b="b"/>
              <a:pathLst>
                <a:path w="3213100" h="2801620">
                  <a:moveTo>
                    <a:pt x="9144" y="0"/>
                  </a:moveTo>
                  <a:lnTo>
                    <a:pt x="0" y="9143"/>
                  </a:lnTo>
                  <a:lnTo>
                    <a:pt x="3203446" y="2801112"/>
                  </a:lnTo>
                  <a:lnTo>
                    <a:pt x="3212592" y="2791967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object 143"/>
            <p:cNvSpPr/>
            <p:nvPr/>
          </p:nvSpPr>
          <p:spPr>
            <a:xfrm>
              <a:off x="7495391" y="5456816"/>
              <a:ext cx="102534" cy="96931"/>
            </a:xfrm>
            <a:custGeom>
              <a:avLst/>
              <a:gdLst/>
              <a:ahLst/>
              <a:cxnLst/>
              <a:rect l="l" t="t" r="r" b="b"/>
              <a:pathLst>
                <a:path w="116204" h="109854">
                  <a:moveTo>
                    <a:pt x="70103" y="0"/>
                  </a:moveTo>
                  <a:lnTo>
                    <a:pt x="0" y="79248"/>
                  </a:lnTo>
                  <a:lnTo>
                    <a:pt x="115824" y="109728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object 144"/>
            <p:cNvSpPr/>
            <p:nvPr/>
          </p:nvSpPr>
          <p:spPr>
            <a:xfrm>
              <a:off x="2568388" y="2963732"/>
              <a:ext cx="1890993" cy="1549213"/>
            </a:xfrm>
            <a:custGeom>
              <a:avLst/>
              <a:gdLst/>
              <a:ahLst/>
              <a:cxnLst/>
              <a:rect l="l" t="t" r="r" b="b"/>
              <a:pathLst>
                <a:path w="2143125" h="1755775">
                  <a:moveTo>
                    <a:pt x="2133600" y="0"/>
                  </a:moveTo>
                  <a:lnTo>
                    <a:pt x="0" y="1746503"/>
                  </a:lnTo>
                  <a:lnTo>
                    <a:pt x="9143" y="1755647"/>
                  </a:lnTo>
                  <a:lnTo>
                    <a:pt x="2142744" y="9143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object 145"/>
            <p:cNvSpPr/>
            <p:nvPr/>
          </p:nvSpPr>
          <p:spPr>
            <a:xfrm>
              <a:off x="2503843" y="4464423"/>
              <a:ext cx="102534" cy="96931"/>
            </a:xfrm>
            <a:custGeom>
              <a:avLst/>
              <a:gdLst/>
              <a:ahLst/>
              <a:cxnLst/>
              <a:rect l="l" t="t" r="r" b="b"/>
              <a:pathLst>
                <a:path w="116205" h="109854">
                  <a:moveTo>
                    <a:pt x="48768" y="0"/>
                  </a:moveTo>
                  <a:lnTo>
                    <a:pt x="0" y="109728"/>
                  </a:lnTo>
                  <a:lnTo>
                    <a:pt x="115824" y="82296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object 146"/>
            <p:cNvSpPr/>
            <p:nvPr/>
          </p:nvSpPr>
          <p:spPr>
            <a:xfrm>
              <a:off x="3697941" y="2764715"/>
              <a:ext cx="2028265" cy="510988"/>
            </a:xfrm>
            <a:custGeom>
              <a:avLst/>
              <a:gdLst/>
              <a:ahLst/>
              <a:cxnLst/>
              <a:rect l="l" t="t" r="r" b="b"/>
              <a:pathLst>
                <a:path w="2298700" h="579120">
                  <a:moveTo>
                    <a:pt x="0" y="579120"/>
                  </a:moveTo>
                  <a:lnTo>
                    <a:pt x="2298192" y="579120"/>
                  </a:lnTo>
                  <a:lnTo>
                    <a:pt x="2298192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object 147"/>
            <p:cNvSpPr/>
            <p:nvPr/>
          </p:nvSpPr>
          <p:spPr>
            <a:xfrm>
              <a:off x="3630706" y="2697480"/>
              <a:ext cx="2030506" cy="513790"/>
            </a:xfrm>
            <a:custGeom>
              <a:avLst/>
              <a:gdLst/>
              <a:ahLst/>
              <a:cxnLst/>
              <a:rect l="l" t="t" r="r" b="b"/>
              <a:pathLst>
                <a:path w="2301240" h="582295">
                  <a:moveTo>
                    <a:pt x="0" y="582167"/>
                  </a:moveTo>
                  <a:lnTo>
                    <a:pt x="2301240" y="582167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5821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object 148"/>
            <p:cNvSpPr txBox="1"/>
            <p:nvPr/>
          </p:nvSpPr>
          <p:spPr>
            <a:xfrm>
              <a:off x="3630706" y="2697480"/>
              <a:ext cx="2030506" cy="43460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79006" marR="77885" lvl="0" indent="96376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Multipl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e</a:t>
              </a: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FSM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</a:t>
              </a: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with th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e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sam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e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stat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e</a:t>
              </a: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 names</a:t>
              </a:r>
              <a:endParaRPr kumimoji="0" sz="1412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3" name="object 150"/>
            <p:cNvSpPr/>
            <p:nvPr/>
          </p:nvSpPr>
          <p:spPr>
            <a:xfrm>
              <a:off x="7395883" y="2958353"/>
              <a:ext cx="1137957" cy="513790"/>
            </a:xfrm>
            <a:custGeom>
              <a:avLst/>
              <a:gdLst/>
              <a:ahLst/>
              <a:cxnLst/>
              <a:rect l="l" t="t" r="r" b="b"/>
              <a:pathLst>
                <a:path w="1289684" h="582295">
                  <a:moveTo>
                    <a:pt x="0" y="582167"/>
                  </a:moveTo>
                  <a:lnTo>
                    <a:pt x="1289303" y="582167"/>
                  </a:lnTo>
                  <a:lnTo>
                    <a:pt x="1289303" y="0"/>
                  </a:lnTo>
                  <a:lnTo>
                    <a:pt x="0" y="0"/>
                  </a:lnTo>
                  <a:lnTo>
                    <a:pt x="0" y="582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object 151"/>
            <p:cNvSpPr/>
            <p:nvPr/>
          </p:nvSpPr>
          <p:spPr>
            <a:xfrm>
              <a:off x="7328647" y="2891118"/>
              <a:ext cx="1140759" cy="516591"/>
            </a:xfrm>
            <a:custGeom>
              <a:avLst/>
              <a:gdLst/>
              <a:ahLst/>
              <a:cxnLst/>
              <a:rect l="l" t="t" r="r" b="b"/>
              <a:pathLst>
                <a:path w="1292859" h="585470">
                  <a:moveTo>
                    <a:pt x="0" y="585215"/>
                  </a:moveTo>
                  <a:lnTo>
                    <a:pt x="1292352" y="585215"/>
                  </a:lnTo>
                  <a:lnTo>
                    <a:pt x="1292352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bject 152"/>
            <p:cNvSpPr/>
            <p:nvPr/>
          </p:nvSpPr>
          <p:spPr>
            <a:xfrm>
              <a:off x="7328647" y="2891118"/>
              <a:ext cx="1140759" cy="516591"/>
            </a:xfrm>
            <a:custGeom>
              <a:avLst/>
              <a:gdLst/>
              <a:ahLst/>
              <a:cxnLst/>
              <a:rect l="l" t="t" r="r" b="b"/>
              <a:pathLst>
                <a:path w="1292859" h="585470">
                  <a:moveTo>
                    <a:pt x="0" y="585215"/>
                  </a:moveTo>
                  <a:lnTo>
                    <a:pt x="1292352" y="585215"/>
                  </a:lnTo>
                  <a:lnTo>
                    <a:pt x="1292352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bject 153"/>
            <p:cNvSpPr txBox="1"/>
            <p:nvPr/>
          </p:nvSpPr>
          <p:spPr>
            <a:xfrm>
              <a:off x="7398124" y="2949053"/>
              <a:ext cx="996203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Ba</a:t>
              </a:r>
              <a:r>
                <a:rPr kumimoji="0" sz="1412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d</a:t>
              </a:r>
              <a:r>
                <a:rPr kumimoji="0" sz="1412" b="1" i="0" u="none" strike="noStrike" kern="0" cap="none" spc="-18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r>
                <a:rPr kumimoji="0" sz="1412" b="1" i="0" u="none" strike="noStrike" kern="0" cap="none" spc="-9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coding</a:t>
              </a:r>
              <a:endParaRPr kumimoji="0" sz="1412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37" name="object 154"/>
            <p:cNvSpPr txBox="1"/>
            <p:nvPr/>
          </p:nvSpPr>
          <p:spPr>
            <a:xfrm>
              <a:off x="7621344" y="3164206"/>
              <a:ext cx="552450" cy="217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206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12" b="1" i="0" u="none" strike="noStrike" kern="0" cap="none" spc="-4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</a:rPr>
                <a:t>style!!</a:t>
              </a:r>
              <a:endParaRPr kumimoji="0" sz="1412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43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definition: use </a:t>
            </a:r>
            <a:r>
              <a:rPr lang="en-US" altLang="zh-TW" dirty="0">
                <a:solidFill>
                  <a:srgbClr val="FF0000"/>
                </a:solidFill>
              </a:rPr>
              <a:t>parameter (local variable)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object 2"/>
          <p:cNvSpPr/>
          <p:nvPr/>
        </p:nvSpPr>
        <p:spPr>
          <a:xfrm>
            <a:off x="9314506" y="1730722"/>
            <a:ext cx="64994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37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object 3"/>
          <p:cNvSpPr/>
          <p:nvPr/>
        </p:nvSpPr>
        <p:spPr>
          <a:xfrm>
            <a:off x="3809280" y="1730722"/>
            <a:ext cx="2848535" cy="0"/>
          </a:xfrm>
          <a:custGeom>
            <a:avLst/>
            <a:gdLst/>
            <a:ahLst/>
            <a:cxnLst/>
            <a:rect l="l" t="t" r="r" b="b"/>
            <a:pathLst>
              <a:path w="3228340">
                <a:moveTo>
                  <a:pt x="0" y="0"/>
                </a:moveTo>
                <a:lnTo>
                  <a:pt x="3227831" y="0"/>
                </a:lnTo>
              </a:path>
            </a:pathLst>
          </a:custGeom>
          <a:ln w="37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object 25"/>
          <p:cNvSpPr/>
          <p:nvPr/>
        </p:nvSpPr>
        <p:spPr>
          <a:xfrm>
            <a:off x="1477561" y="1660798"/>
            <a:ext cx="2331944" cy="2248460"/>
          </a:xfrm>
          <a:custGeom>
            <a:avLst/>
            <a:gdLst/>
            <a:ahLst/>
            <a:cxnLst/>
            <a:rect l="l" t="t" r="r" b="b"/>
            <a:pathLst>
              <a:path w="2642870" h="2548254">
                <a:moveTo>
                  <a:pt x="0" y="2548128"/>
                </a:moveTo>
                <a:lnTo>
                  <a:pt x="2642616" y="2548128"/>
                </a:lnTo>
                <a:lnTo>
                  <a:pt x="2642616" y="0"/>
                </a:lnTo>
                <a:lnTo>
                  <a:pt x="0" y="0"/>
                </a:lnTo>
                <a:lnTo>
                  <a:pt x="0" y="2548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object 26"/>
          <p:cNvSpPr/>
          <p:nvPr/>
        </p:nvSpPr>
        <p:spPr>
          <a:xfrm>
            <a:off x="1410326" y="1593562"/>
            <a:ext cx="2334746" cy="2251262"/>
          </a:xfrm>
          <a:custGeom>
            <a:avLst/>
            <a:gdLst/>
            <a:ahLst/>
            <a:cxnLst/>
            <a:rect l="l" t="t" r="r" b="b"/>
            <a:pathLst>
              <a:path w="2646045" h="2551429">
                <a:moveTo>
                  <a:pt x="0" y="2551176"/>
                </a:moveTo>
                <a:lnTo>
                  <a:pt x="2645664" y="2551176"/>
                </a:lnTo>
                <a:lnTo>
                  <a:pt x="2645664" y="0"/>
                </a:lnTo>
                <a:lnTo>
                  <a:pt x="0" y="0"/>
                </a:lnTo>
                <a:lnTo>
                  <a:pt x="0" y="2551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27"/>
          <p:cNvSpPr/>
          <p:nvPr/>
        </p:nvSpPr>
        <p:spPr>
          <a:xfrm>
            <a:off x="1410326" y="1593562"/>
            <a:ext cx="2334746" cy="2251262"/>
          </a:xfrm>
          <a:custGeom>
            <a:avLst/>
            <a:gdLst/>
            <a:ahLst/>
            <a:cxnLst/>
            <a:rect l="l" t="t" r="r" b="b"/>
            <a:pathLst>
              <a:path w="2646045" h="2551429">
                <a:moveTo>
                  <a:pt x="0" y="2551176"/>
                </a:moveTo>
                <a:lnTo>
                  <a:pt x="2645664" y="2551176"/>
                </a:lnTo>
                <a:lnTo>
                  <a:pt x="2645664" y="0"/>
                </a:lnTo>
                <a:lnTo>
                  <a:pt x="0" y="0"/>
                </a:lnTo>
                <a:lnTo>
                  <a:pt x="0" y="255117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28"/>
          <p:cNvSpPr txBox="1"/>
          <p:nvPr/>
        </p:nvSpPr>
        <p:spPr>
          <a:xfrm>
            <a:off x="1485181" y="1654327"/>
            <a:ext cx="2179544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modul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spc="-4" dirty="0">
                <a:solidFill>
                  <a:srgbClr val="FF0000"/>
                </a:solidFill>
                <a:latin typeface="Courier New"/>
                <a:cs typeface="Courier New"/>
              </a:rPr>
              <a:t>fsm</a:t>
            </a:r>
            <a:r>
              <a:rPr sz="1412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..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);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29"/>
          <p:cNvSpPr txBox="1"/>
          <p:nvPr/>
        </p:nvSpPr>
        <p:spPr>
          <a:xfrm>
            <a:off x="1485181" y="1869480"/>
            <a:ext cx="2179544" cy="1522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371"/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>
              <a:spcBef>
                <a:spcPts val="22"/>
              </a:spcBef>
            </a:pPr>
            <a:r>
              <a:rPr sz="1412" b="1" spc="-4" dirty="0">
                <a:solidFill>
                  <a:srgbClr val="FF0000"/>
                </a:solidFill>
                <a:latin typeface="Courier New"/>
                <a:cs typeface="Courier New"/>
              </a:rPr>
              <a:t>parameter</a:t>
            </a:r>
            <a:endParaRPr sz="1412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657820" marR="4483">
              <a:tabLst>
                <a:tab pos="1197412" algn="l"/>
              </a:tabLst>
            </a:pP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IDL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E = 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3'b000, B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1	= 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3'b001,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57820">
              <a:tabLst>
                <a:tab pos="1197412" algn="l"/>
              </a:tabLst>
            </a:pP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2	= 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3'b010,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58381" marR="4483" indent="-560">
              <a:lnSpc>
                <a:spcPts val="1711"/>
              </a:lnSpc>
              <a:spcBef>
                <a:spcPts val="40"/>
              </a:spcBef>
              <a:tabLst>
                <a:tab pos="1197412" algn="l"/>
              </a:tabLst>
            </a:pP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3	= 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3'b101, REA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D = 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3'b100;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30"/>
          <p:cNvSpPr txBox="1"/>
          <p:nvPr/>
        </p:nvSpPr>
        <p:spPr>
          <a:xfrm>
            <a:off x="1807911" y="3380930"/>
            <a:ext cx="347943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31"/>
          <p:cNvSpPr txBox="1"/>
          <p:nvPr/>
        </p:nvSpPr>
        <p:spPr>
          <a:xfrm>
            <a:off x="1485182" y="3596082"/>
            <a:ext cx="993401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endmodule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32"/>
          <p:cNvSpPr/>
          <p:nvPr/>
        </p:nvSpPr>
        <p:spPr>
          <a:xfrm>
            <a:off x="3889963" y="3357817"/>
            <a:ext cx="537882" cy="54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33"/>
          <p:cNvSpPr/>
          <p:nvPr/>
        </p:nvSpPr>
        <p:spPr>
          <a:xfrm>
            <a:off x="4231519" y="3836532"/>
            <a:ext cx="105335" cy="89087"/>
          </a:xfrm>
          <a:custGeom>
            <a:avLst/>
            <a:gdLst/>
            <a:ahLst/>
            <a:cxnLst/>
            <a:rect l="l" t="t" r="r" b="b"/>
            <a:pathLst>
              <a:path w="119379" h="100964">
                <a:moveTo>
                  <a:pt x="118872" y="0"/>
                </a:moveTo>
                <a:lnTo>
                  <a:pt x="0" y="6095"/>
                </a:lnTo>
                <a:lnTo>
                  <a:pt x="51815" y="100583"/>
                </a:lnTo>
                <a:lnTo>
                  <a:pt x="118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34"/>
          <p:cNvSpPr/>
          <p:nvPr/>
        </p:nvSpPr>
        <p:spPr>
          <a:xfrm>
            <a:off x="4371367" y="3535318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79" h="113029">
                <a:moveTo>
                  <a:pt x="106679" y="0"/>
                </a:moveTo>
                <a:lnTo>
                  <a:pt x="0" y="15239"/>
                </a:lnTo>
                <a:lnTo>
                  <a:pt x="70103" y="112775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35"/>
          <p:cNvSpPr/>
          <p:nvPr/>
        </p:nvSpPr>
        <p:spPr>
          <a:xfrm>
            <a:off x="5371829" y="5775597"/>
            <a:ext cx="548639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36"/>
          <p:cNvSpPr/>
          <p:nvPr/>
        </p:nvSpPr>
        <p:spPr>
          <a:xfrm>
            <a:off x="5586982" y="5735257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3631" y="0"/>
                </a:moveTo>
                <a:lnTo>
                  <a:pt x="0" y="57911"/>
                </a:lnTo>
                <a:lnTo>
                  <a:pt x="106679" y="106679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37"/>
          <p:cNvSpPr/>
          <p:nvPr/>
        </p:nvSpPr>
        <p:spPr>
          <a:xfrm>
            <a:off x="5347624" y="5885863"/>
            <a:ext cx="86285" cy="105335"/>
          </a:xfrm>
          <a:custGeom>
            <a:avLst/>
            <a:gdLst/>
            <a:ahLst/>
            <a:cxnLst/>
            <a:rect l="l" t="t" r="r" b="b"/>
            <a:pathLst>
              <a:path w="97789" h="119379">
                <a:moveTo>
                  <a:pt x="94487" y="0"/>
                </a:moveTo>
                <a:lnTo>
                  <a:pt x="0" y="73151"/>
                </a:lnTo>
                <a:lnTo>
                  <a:pt x="97536" y="118871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38"/>
          <p:cNvSpPr/>
          <p:nvPr/>
        </p:nvSpPr>
        <p:spPr>
          <a:xfrm>
            <a:off x="3954509" y="6006886"/>
            <a:ext cx="1275229" cy="382121"/>
          </a:xfrm>
          <a:custGeom>
            <a:avLst/>
            <a:gdLst/>
            <a:ahLst/>
            <a:cxnLst/>
            <a:rect l="l" t="t" r="r" b="b"/>
            <a:pathLst>
              <a:path w="1445260" h="433070">
                <a:moveTo>
                  <a:pt x="6095" y="252984"/>
                </a:moveTo>
                <a:lnTo>
                  <a:pt x="0" y="262128"/>
                </a:lnTo>
                <a:lnTo>
                  <a:pt x="60959" y="298704"/>
                </a:lnTo>
                <a:lnTo>
                  <a:pt x="64007" y="298704"/>
                </a:lnTo>
                <a:lnTo>
                  <a:pt x="131063" y="335280"/>
                </a:lnTo>
                <a:lnTo>
                  <a:pt x="204215" y="362712"/>
                </a:lnTo>
                <a:lnTo>
                  <a:pt x="280415" y="387096"/>
                </a:lnTo>
                <a:lnTo>
                  <a:pt x="359663" y="408432"/>
                </a:lnTo>
                <a:lnTo>
                  <a:pt x="445007" y="420624"/>
                </a:lnTo>
                <a:lnTo>
                  <a:pt x="530351" y="429768"/>
                </a:lnTo>
                <a:lnTo>
                  <a:pt x="618743" y="432816"/>
                </a:lnTo>
                <a:lnTo>
                  <a:pt x="691895" y="429768"/>
                </a:lnTo>
                <a:lnTo>
                  <a:pt x="694943" y="429768"/>
                </a:lnTo>
                <a:lnTo>
                  <a:pt x="768095" y="423672"/>
                </a:lnTo>
                <a:lnTo>
                  <a:pt x="694943" y="423672"/>
                </a:lnTo>
                <a:lnTo>
                  <a:pt x="693419" y="420624"/>
                </a:lnTo>
                <a:lnTo>
                  <a:pt x="618743" y="420624"/>
                </a:lnTo>
                <a:lnTo>
                  <a:pt x="533400" y="417576"/>
                </a:lnTo>
                <a:lnTo>
                  <a:pt x="448055" y="408432"/>
                </a:lnTo>
                <a:lnTo>
                  <a:pt x="362712" y="396240"/>
                </a:lnTo>
                <a:lnTo>
                  <a:pt x="283463" y="374904"/>
                </a:lnTo>
                <a:lnTo>
                  <a:pt x="207263" y="350520"/>
                </a:lnTo>
                <a:lnTo>
                  <a:pt x="134112" y="323088"/>
                </a:lnTo>
                <a:lnTo>
                  <a:pt x="78232" y="292608"/>
                </a:lnTo>
                <a:lnTo>
                  <a:pt x="64007" y="292608"/>
                </a:lnTo>
                <a:lnTo>
                  <a:pt x="66547" y="287528"/>
                </a:lnTo>
                <a:lnTo>
                  <a:pt x="6095" y="252984"/>
                </a:lnTo>
                <a:close/>
              </a:path>
              <a:path w="1445260" h="433070">
                <a:moveTo>
                  <a:pt x="694943" y="417576"/>
                </a:moveTo>
                <a:lnTo>
                  <a:pt x="691955" y="417695"/>
                </a:lnTo>
                <a:lnTo>
                  <a:pt x="694943" y="423672"/>
                </a:lnTo>
                <a:lnTo>
                  <a:pt x="694943" y="417576"/>
                </a:lnTo>
                <a:close/>
              </a:path>
              <a:path w="1445260" h="433070">
                <a:moveTo>
                  <a:pt x="816863" y="417576"/>
                </a:moveTo>
                <a:lnTo>
                  <a:pt x="694943" y="417576"/>
                </a:lnTo>
                <a:lnTo>
                  <a:pt x="694943" y="423672"/>
                </a:lnTo>
                <a:lnTo>
                  <a:pt x="768095" y="423672"/>
                </a:lnTo>
                <a:lnTo>
                  <a:pt x="816863" y="417576"/>
                </a:lnTo>
                <a:close/>
              </a:path>
              <a:path w="1445260" h="433070">
                <a:moveTo>
                  <a:pt x="691955" y="417695"/>
                </a:moveTo>
                <a:lnTo>
                  <a:pt x="618743" y="420624"/>
                </a:lnTo>
                <a:lnTo>
                  <a:pt x="693419" y="420624"/>
                </a:lnTo>
                <a:lnTo>
                  <a:pt x="691955" y="417695"/>
                </a:lnTo>
                <a:close/>
              </a:path>
              <a:path w="1445260" h="433070">
                <a:moveTo>
                  <a:pt x="1149095" y="298704"/>
                </a:moveTo>
                <a:lnTo>
                  <a:pt x="1094231" y="326136"/>
                </a:lnTo>
                <a:lnTo>
                  <a:pt x="1033271" y="350520"/>
                </a:lnTo>
                <a:lnTo>
                  <a:pt x="972312" y="371856"/>
                </a:lnTo>
                <a:lnTo>
                  <a:pt x="838200" y="402336"/>
                </a:lnTo>
                <a:lnTo>
                  <a:pt x="765047" y="411480"/>
                </a:lnTo>
                <a:lnTo>
                  <a:pt x="691895" y="417576"/>
                </a:lnTo>
                <a:lnTo>
                  <a:pt x="694943" y="417576"/>
                </a:lnTo>
                <a:lnTo>
                  <a:pt x="816863" y="417576"/>
                </a:lnTo>
                <a:lnTo>
                  <a:pt x="841247" y="414528"/>
                </a:lnTo>
                <a:lnTo>
                  <a:pt x="975359" y="384048"/>
                </a:lnTo>
                <a:lnTo>
                  <a:pt x="1036319" y="362712"/>
                </a:lnTo>
                <a:lnTo>
                  <a:pt x="1097279" y="338328"/>
                </a:lnTo>
                <a:lnTo>
                  <a:pt x="1152143" y="310896"/>
                </a:lnTo>
                <a:lnTo>
                  <a:pt x="1155191" y="310896"/>
                </a:lnTo>
                <a:lnTo>
                  <a:pt x="1165555" y="304800"/>
                </a:lnTo>
                <a:lnTo>
                  <a:pt x="1152143" y="304800"/>
                </a:lnTo>
                <a:lnTo>
                  <a:pt x="1146047" y="301752"/>
                </a:lnTo>
                <a:lnTo>
                  <a:pt x="1149580" y="299673"/>
                </a:lnTo>
                <a:lnTo>
                  <a:pt x="1149095" y="298704"/>
                </a:lnTo>
                <a:close/>
              </a:path>
              <a:path w="1445260" h="433070">
                <a:moveTo>
                  <a:pt x="1149580" y="299673"/>
                </a:moveTo>
                <a:lnTo>
                  <a:pt x="1146047" y="301752"/>
                </a:lnTo>
                <a:lnTo>
                  <a:pt x="1152143" y="304800"/>
                </a:lnTo>
                <a:lnTo>
                  <a:pt x="1149580" y="299673"/>
                </a:lnTo>
                <a:close/>
              </a:path>
              <a:path w="1445260" h="433070">
                <a:moveTo>
                  <a:pt x="1415394" y="43233"/>
                </a:moveTo>
                <a:lnTo>
                  <a:pt x="1392936" y="85344"/>
                </a:lnTo>
                <a:lnTo>
                  <a:pt x="1362455" y="124968"/>
                </a:lnTo>
                <a:lnTo>
                  <a:pt x="1328927" y="164592"/>
                </a:lnTo>
                <a:lnTo>
                  <a:pt x="1289303" y="201168"/>
                </a:lnTo>
                <a:lnTo>
                  <a:pt x="1246631" y="237744"/>
                </a:lnTo>
                <a:lnTo>
                  <a:pt x="1197864" y="271272"/>
                </a:lnTo>
                <a:lnTo>
                  <a:pt x="1149580" y="299673"/>
                </a:lnTo>
                <a:lnTo>
                  <a:pt x="1152143" y="304800"/>
                </a:lnTo>
                <a:lnTo>
                  <a:pt x="1165555" y="304800"/>
                </a:lnTo>
                <a:lnTo>
                  <a:pt x="1207007" y="280416"/>
                </a:lnTo>
                <a:lnTo>
                  <a:pt x="1255776" y="246888"/>
                </a:lnTo>
                <a:lnTo>
                  <a:pt x="1298447" y="210312"/>
                </a:lnTo>
                <a:lnTo>
                  <a:pt x="1338071" y="173736"/>
                </a:lnTo>
                <a:lnTo>
                  <a:pt x="1371600" y="134112"/>
                </a:lnTo>
                <a:lnTo>
                  <a:pt x="1402079" y="94488"/>
                </a:lnTo>
                <a:lnTo>
                  <a:pt x="1426464" y="48768"/>
                </a:lnTo>
                <a:lnTo>
                  <a:pt x="1426464" y="45720"/>
                </a:lnTo>
                <a:lnTo>
                  <a:pt x="1420367" y="45720"/>
                </a:lnTo>
                <a:lnTo>
                  <a:pt x="1415394" y="43233"/>
                </a:lnTo>
                <a:close/>
              </a:path>
              <a:path w="1445260" h="433070">
                <a:moveTo>
                  <a:pt x="66547" y="287528"/>
                </a:moveTo>
                <a:lnTo>
                  <a:pt x="64007" y="292608"/>
                </a:lnTo>
                <a:lnTo>
                  <a:pt x="70103" y="289560"/>
                </a:lnTo>
                <a:lnTo>
                  <a:pt x="66547" y="287528"/>
                </a:lnTo>
                <a:close/>
              </a:path>
              <a:path w="1445260" h="433070">
                <a:moveTo>
                  <a:pt x="67055" y="286512"/>
                </a:moveTo>
                <a:lnTo>
                  <a:pt x="66547" y="287528"/>
                </a:lnTo>
                <a:lnTo>
                  <a:pt x="70103" y="289560"/>
                </a:lnTo>
                <a:lnTo>
                  <a:pt x="64007" y="292608"/>
                </a:lnTo>
                <a:lnTo>
                  <a:pt x="78232" y="292608"/>
                </a:lnTo>
                <a:lnTo>
                  <a:pt x="67055" y="286512"/>
                </a:lnTo>
                <a:close/>
              </a:path>
              <a:path w="1445260" h="433070">
                <a:moveTo>
                  <a:pt x="1417319" y="39624"/>
                </a:moveTo>
                <a:lnTo>
                  <a:pt x="1415394" y="43233"/>
                </a:lnTo>
                <a:lnTo>
                  <a:pt x="1420367" y="45720"/>
                </a:lnTo>
                <a:lnTo>
                  <a:pt x="1417319" y="39624"/>
                </a:lnTo>
                <a:close/>
              </a:path>
              <a:path w="1445260" h="433070">
                <a:moveTo>
                  <a:pt x="1429076" y="39624"/>
                </a:moveTo>
                <a:lnTo>
                  <a:pt x="1417319" y="39624"/>
                </a:lnTo>
                <a:lnTo>
                  <a:pt x="1420367" y="45720"/>
                </a:lnTo>
                <a:lnTo>
                  <a:pt x="1426464" y="45720"/>
                </a:lnTo>
                <a:lnTo>
                  <a:pt x="1429076" y="39624"/>
                </a:lnTo>
                <a:close/>
              </a:path>
              <a:path w="1445260" h="433070">
                <a:moveTo>
                  <a:pt x="1432559" y="0"/>
                </a:moveTo>
                <a:lnTo>
                  <a:pt x="1414271" y="42672"/>
                </a:lnTo>
                <a:lnTo>
                  <a:pt x="1415394" y="43233"/>
                </a:lnTo>
                <a:lnTo>
                  <a:pt x="1417319" y="39624"/>
                </a:lnTo>
                <a:lnTo>
                  <a:pt x="1429076" y="39624"/>
                </a:lnTo>
                <a:lnTo>
                  <a:pt x="1444752" y="3048"/>
                </a:lnTo>
                <a:lnTo>
                  <a:pt x="143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39"/>
          <p:cNvSpPr/>
          <p:nvPr/>
        </p:nvSpPr>
        <p:spPr>
          <a:xfrm>
            <a:off x="3884584" y="6173630"/>
            <a:ext cx="105335" cy="94129"/>
          </a:xfrm>
          <a:custGeom>
            <a:avLst/>
            <a:gdLst/>
            <a:ahLst/>
            <a:cxnLst/>
            <a:rect l="l" t="t" r="r" b="b"/>
            <a:pathLst>
              <a:path w="119379" h="106679">
                <a:moveTo>
                  <a:pt x="0" y="0"/>
                </a:moveTo>
                <a:lnTo>
                  <a:pt x="51815" y="106680"/>
                </a:lnTo>
                <a:lnTo>
                  <a:pt x="118872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40"/>
          <p:cNvSpPr/>
          <p:nvPr/>
        </p:nvSpPr>
        <p:spPr>
          <a:xfrm>
            <a:off x="5178191" y="5912758"/>
            <a:ext cx="94129" cy="102534"/>
          </a:xfrm>
          <a:custGeom>
            <a:avLst/>
            <a:gdLst/>
            <a:ahLst/>
            <a:cxnLst/>
            <a:rect l="l" t="t" r="r" b="b"/>
            <a:pathLst>
              <a:path w="106679" h="116204">
                <a:moveTo>
                  <a:pt x="70103" y="0"/>
                </a:moveTo>
                <a:lnTo>
                  <a:pt x="0" y="97536"/>
                </a:lnTo>
                <a:lnTo>
                  <a:pt x="106679" y="115824"/>
                </a:lnTo>
                <a:lnTo>
                  <a:pt x="70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41"/>
          <p:cNvSpPr/>
          <p:nvPr/>
        </p:nvSpPr>
        <p:spPr>
          <a:xfrm>
            <a:off x="5541262" y="4995669"/>
            <a:ext cx="105335" cy="516591"/>
          </a:xfrm>
          <a:custGeom>
            <a:avLst/>
            <a:gdLst/>
            <a:ahLst/>
            <a:cxnLst/>
            <a:rect l="l" t="t" r="r" b="b"/>
            <a:pathLst>
              <a:path w="119379" h="585470">
                <a:moveTo>
                  <a:pt x="118872" y="0"/>
                </a:moveTo>
                <a:lnTo>
                  <a:pt x="106680" y="0"/>
                </a:lnTo>
                <a:lnTo>
                  <a:pt x="94487" y="152400"/>
                </a:lnTo>
                <a:lnTo>
                  <a:pt x="73151" y="304800"/>
                </a:lnTo>
                <a:lnTo>
                  <a:pt x="39624" y="448056"/>
                </a:lnTo>
                <a:lnTo>
                  <a:pt x="21336" y="515112"/>
                </a:lnTo>
                <a:lnTo>
                  <a:pt x="0" y="582168"/>
                </a:lnTo>
                <a:lnTo>
                  <a:pt x="12192" y="585216"/>
                </a:lnTo>
                <a:lnTo>
                  <a:pt x="33527" y="518160"/>
                </a:lnTo>
                <a:lnTo>
                  <a:pt x="51816" y="451104"/>
                </a:lnTo>
                <a:lnTo>
                  <a:pt x="85344" y="307848"/>
                </a:lnTo>
                <a:lnTo>
                  <a:pt x="106680" y="155448"/>
                </a:lnTo>
                <a:lnTo>
                  <a:pt x="118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42"/>
          <p:cNvSpPr/>
          <p:nvPr/>
        </p:nvSpPr>
        <p:spPr>
          <a:xfrm>
            <a:off x="5503610" y="5493210"/>
            <a:ext cx="89087" cy="105335"/>
          </a:xfrm>
          <a:custGeom>
            <a:avLst/>
            <a:gdLst/>
            <a:ahLst/>
            <a:cxnLst/>
            <a:rect l="l" t="t" r="r" b="b"/>
            <a:pathLst>
              <a:path w="100964" h="119379">
                <a:moveTo>
                  <a:pt x="0" y="0"/>
                </a:moveTo>
                <a:lnTo>
                  <a:pt x="12192" y="118872"/>
                </a:lnTo>
                <a:lnTo>
                  <a:pt x="100584" y="396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43"/>
          <p:cNvSpPr/>
          <p:nvPr/>
        </p:nvSpPr>
        <p:spPr>
          <a:xfrm>
            <a:off x="5595051" y="4904229"/>
            <a:ext cx="94129" cy="96931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54863" y="0"/>
                </a:moveTo>
                <a:lnTo>
                  <a:pt x="0" y="103631"/>
                </a:lnTo>
                <a:lnTo>
                  <a:pt x="106679" y="109728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44"/>
          <p:cNvSpPr/>
          <p:nvPr/>
        </p:nvSpPr>
        <p:spPr>
          <a:xfrm>
            <a:off x="4524665" y="3962934"/>
            <a:ext cx="960344" cy="476250"/>
          </a:xfrm>
          <a:custGeom>
            <a:avLst/>
            <a:gdLst/>
            <a:ahLst/>
            <a:cxnLst/>
            <a:rect l="l" t="t" r="r" b="b"/>
            <a:pathLst>
              <a:path w="1088389" h="539750">
                <a:moveTo>
                  <a:pt x="636524" y="164592"/>
                </a:moveTo>
                <a:lnTo>
                  <a:pt x="624839" y="164592"/>
                </a:lnTo>
                <a:lnTo>
                  <a:pt x="624839" y="170687"/>
                </a:lnTo>
                <a:lnTo>
                  <a:pt x="621791" y="170687"/>
                </a:lnTo>
                <a:lnTo>
                  <a:pt x="755903" y="243840"/>
                </a:lnTo>
                <a:lnTo>
                  <a:pt x="816863" y="286512"/>
                </a:lnTo>
                <a:lnTo>
                  <a:pt x="877824" y="332231"/>
                </a:lnTo>
                <a:lnTo>
                  <a:pt x="932688" y="377952"/>
                </a:lnTo>
                <a:lnTo>
                  <a:pt x="984503" y="429768"/>
                </a:lnTo>
                <a:lnTo>
                  <a:pt x="1033271" y="481584"/>
                </a:lnTo>
                <a:lnTo>
                  <a:pt x="1078991" y="539496"/>
                </a:lnTo>
                <a:lnTo>
                  <a:pt x="1088136" y="530352"/>
                </a:lnTo>
                <a:lnTo>
                  <a:pt x="1042415" y="472440"/>
                </a:lnTo>
                <a:lnTo>
                  <a:pt x="993648" y="420624"/>
                </a:lnTo>
                <a:lnTo>
                  <a:pt x="941831" y="368808"/>
                </a:lnTo>
                <a:lnTo>
                  <a:pt x="886967" y="323088"/>
                </a:lnTo>
                <a:lnTo>
                  <a:pt x="826007" y="277368"/>
                </a:lnTo>
                <a:lnTo>
                  <a:pt x="765048" y="234696"/>
                </a:lnTo>
                <a:lnTo>
                  <a:pt x="647699" y="170687"/>
                </a:lnTo>
                <a:lnTo>
                  <a:pt x="624839" y="170687"/>
                </a:lnTo>
                <a:lnTo>
                  <a:pt x="622317" y="169636"/>
                </a:lnTo>
                <a:lnTo>
                  <a:pt x="645773" y="169636"/>
                </a:lnTo>
                <a:lnTo>
                  <a:pt x="636524" y="164592"/>
                </a:lnTo>
                <a:close/>
              </a:path>
              <a:path w="1088389" h="539750">
                <a:moveTo>
                  <a:pt x="624839" y="164592"/>
                </a:moveTo>
                <a:lnTo>
                  <a:pt x="622317" y="169636"/>
                </a:lnTo>
                <a:lnTo>
                  <a:pt x="624839" y="170687"/>
                </a:lnTo>
                <a:lnTo>
                  <a:pt x="624839" y="164592"/>
                </a:lnTo>
                <a:close/>
              </a:path>
              <a:path w="1088389" h="539750">
                <a:moveTo>
                  <a:pt x="0" y="0"/>
                </a:moveTo>
                <a:lnTo>
                  <a:pt x="0" y="12192"/>
                </a:lnTo>
                <a:lnTo>
                  <a:pt x="82295" y="18287"/>
                </a:lnTo>
                <a:lnTo>
                  <a:pt x="246887" y="42672"/>
                </a:lnTo>
                <a:lnTo>
                  <a:pt x="405383" y="85344"/>
                </a:lnTo>
                <a:lnTo>
                  <a:pt x="478536" y="109727"/>
                </a:lnTo>
                <a:lnTo>
                  <a:pt x="622317" y="169636"/>
                </a:lnTo>
                <a:lnTo>
                  <a:pt x="624839" y="164592"/>
                </a:lnTo>
                <a:lnTo>
                  <a:pt x="636524" y="164592"/>
                </a:lnTo>
                <a:lnTo>
                  <a:pt x="630936" y="161544"/>
                </a:lnTo>
                <a:lnTo>
                  <a:pt x="627888" y="158496"/>
                </a:lnTo>
                <a:lnTo>
                  <a:pt x="481583" y="97536"/>
                </a:lnTo>
                <a:lnTo>
                  <a:pt x="408431" y="73151"/>
                </a:lnTo>
                <a:lnTo>
                  <a:pt x="249936" y="30480"/>
                </a:lnTo>
                <a:lnTo>
                  <a:pt x="85343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45"/>
          <p:cNvSpPr/>
          <p:nvPr/>
        </p:nvSpPr>
        <p:spPr>
          <a:xfrm>
            <a:off x="4433225" y="3919904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51815"/>
                </a:lnTo>
                <a:lnTo>
                  <a:pt x="106680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46"/>
          <p:cNvSpPr/>
          <p:nvPr/>
        </p:nvSpPr>
        <p:spPr>
          <a:xfrm>
            <a:off x="5441755" y="4409377"/>
            <a:ext cx="91887" cy="105335"/>
          </a:xfrm>
          <a:custGeom>
            <a:avLst/>
            <a:gdLst/>
            <a:ahLst/>
            <a:cxnLst/>
            <a:rect l="l" t="t" r="r" b="b"/>
            <a:pathLst>
              <a:path w="104139" h="119379">
                <a:moveTo>
                  <a:pt x="88392" y="0"/>
                </a:moveTo>
                <a:lnTo>
                  <a:pt x="0" y="60959"/>
                </a:lnTo>
                <a:lnTo>
                  <a:pt x="103632" y="118871"/>
                </a:lnTo>
                <a:lnTo>
                  <a:pt x="88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47"/>
          <p:cNvSpPr/>
          <p:nvPr/>
        </p:nvSpPr>
        <p:spPr>
          <a:xfrm>
            <a:off x="3357459" y="4011343"/>
            <a:ext cx="645459" cy="667310"/>
          </a:xfrm>
          <a:custGeom>
            <a:avLst/>
            <a:gdLst/>
            <a:ahLst/>
            <a:cxnLst/>
            <a:rect l="l" t="t" r="r" b="b"/>
            <a:pathLst>
              <a:path w="731520" h="756285">
                <a:moveTo>
                  <a:pt x="728472" y="0"/>
                </a:moveTo>
                <a:lnTo>
                  <a:pt x="655320" y="24384"/>
                </a:lnTo>
                <a:lnTo>
                  <a:pt x="585215" y="51816"/>
                </a:lnTo>
                <a:lnTo>
                  <a:pt x="518160" y="85344"/>
                </a:lnTo>
                <a:lnTo>
                  <a:pt x="515112" y="85344"/>
                </a:lnTo>
                <a:lnTo>
                  <a:pt x="451104" y="121920"/>
                </a:lnTo>
                <a:lnTo>
                  <a:pt x="390144" y="158496"/>
                </a:lnTo>
                <a:lnTo>
                  <a:pt x="335280" y="201168"/>
                </a:lnTo>
                <a:lnTo>
                  <a:pt x="280416" y="246888"/>
                </a:lnTo>
                <a:lnTo>
                  <a:pt x="231648" y="292608"/>
                </a:lnTo>
                <a:lnTo>
                  <a:pt x="188975" y="341376"/>
                </a:lnTo>
                <a:lnTo>
                  <a:pt x="146304" y="396240"/>
                </a:lnTo>
                <a:lnTo>
                  <a:pt x="109728" y="448056"/>
                </a:lnTo>
                <a:lnTo>
                  <a:pt x="79248" y="505968"/>
                </a:lnTo>
                <a:lnTo>
                  <a:pt x="79248" y="509016"/>
                </a:lnTo>
                <a:lnTo>
                  <a:pt x="51816" y="566928"/>
                </a:lnTo>
                <a:lnTo>
                  <a:pt x="27431" y="627888"/>
                </a:lnTo>
                <a:lnTo>
                  <a:pt x="12192" y="688848"/>
                </a:lnTo>
                <a:lnTo>
                  <a:pt x="0" y="752856"/>
                </a:lnTo>
                <a:lnTo>
                  <a:pt x="12192" y="755904"/>
                </a:lnTo>
                <a:lnTo>
                  <a:pt x="24384" y="691896"/>
                </a:lnTo>
                <a:lnTo>
                  <a:pt x="39624" y="630936"/>
                </a:lnTo>
                <a:lnTo>
                  <a:pt x="64008" y="569976"/>
                </a:lnTo>
                <a:lnTo>
                  <a:pt x="89996" y="515112"/>
                </a:lnTo>
                <a:lnTo>
                  <a:pt x="88392" y="515112"/>
                </a:lnTo>
                <a:lnTo>
                  <a:pt x="85343" y="509016"/>
                </a:lnTo>
                <a:lnTo>
                  <a:pt x="91600" y="509016"/>
                </a:lnTo>
                <a:lnTo>
                  <a:pt x="118872" y="457200"/>
                </a:lnTo>
                <a:lnTo>
                  <a:pt x="155448" y="405384"/>
                </a:lnTo>
                <a:lnTo>
                  <a:pt x="198120" y="350520"/>
                </a:lnTo>
                <a:lnTo>
                  <a:pt x="240792" y="301752"/>
                </a:lnTo>
                <a:lnTo>
                  <a:pt x="289560" y="256032"/>
                </a:lnTo>
                <a:lnTo>
                  <a:pt x="344424" y="210312"/>
                </a:lnTo>
                <a:lnTo>
                  <a:pt x="399288" y="167640"/>
                </a:lnTo>
                <a:lnTo>
                  <a:pt x="460248" y="131064"/>
                </a:lnTo>
                <a:lnTo>
                  <a:pt x="520700" y="96520"/>
                </a:lnTo>
                <a:lnTo>
                  <a:pt x="518160" y="91439"/>
                </a:lnTo>
                <a:lnTo>
                  <a:pt x="533400" y="91439"/>
                </a:lnTo>
                <a:lnTo>
                  <a:pt x="588263" y="64008"/>
                </a:lnTo>
                <a:lnTo>
                  <a:pt x="658368" y="36575"/>
                </a:lnTo>
                <a:lnTo>
                  <a:pt x="731520" y="12192"/>
                </a:lnTo>
                <a:lnTo>
                  <a:pt x="728472" y="0"/>
                </a:lnTo>
                <a:close/>
              </a:path>
              <a:path w="731520" h="756285">
                <a:moveTo>
                  <a:pt x="85343" y="509016"/>
                </a:moveTo>
                <a:lnTo>
                  <a:pt x="88392" y="515112"/>
                </a:lnTo>
                <a:lnTo>
                  <a:pt x="90297" y="511492"/>
                </a:lnTo>
                <a:lnTo>
                  <a:pt x="85343" y="509016"/>
                </a:lnTo>
                <a:close/>
              </a:path>
              <a:path w="731520" h="756285">
                <a:moveTo>
                  <a:pt x="90297" y="511492"/>
                </a:moveTo>
                <a:lnTo>
                  <a:pt x="88392" y="515112"/>
                </a:lnTo>
                <a:lnTo>
                  <a:pt x="89996" y="515112"/>
                </a:lnTo>
                <a:lnTo>
                  <a:pt x="91440" y="512064"/>
                </a:lnTo>
                <a:lnTo>
                  <a:pt x="90297" y="511492"/>
                </a:lnTo>
                <a:close/>
              </a:path>
              <a:path w="731520" h="756285">
                <a:moveTo>
                  <a:pt x="91600" y="509016"/>
                </a:moveTo>
                <a:lnTo>
                  <a:pt x="85343" y="509016"/>
                </a:lnTo>
                <a:lnTo>
                  <a:pt x="90297" y="511492"/>
                </a:lnTo>
                <a:lnTo>
                  <a:pt x="91600" y="509016"/>
                </a:lnTo>
                <a:close/>
              </a:path>
              <a:path w="731520" h="756285">
                <a:moveTo>
                  <a:pt x="533400" y="91439"/>
                </a:moveTo>
                <a:lnTo>
                  <a:pt x="518160" y="91439"/>
                </a:lnTo>
                <a:lnTo>
                  <a:pt x="524256" y="94487"/>
                </a:lnTo>
                <a:lnTo>
                  <a:pt x="520700" y="96520"/>
                </a:lnTo>
                <a:lnTo>
                  <a:pt x="521208" y="97536"/>
                </a:lnTo>
                <a:lnTo>
                  <a:pt x="533400" y="91439"/>
                </a:lnTo>
                <a:close/>
              </a:path>
              <a:path w="731520" h="756285">
                <a:moveTo>
                  <a:pt x="518160" y="91439"/>
                </a:moveTo>
                <a:lnTo>
                  <a:pt x="520700" y="96520"/>
                </a:lnTo>
                <a:lnTo>
                  <a:pt x="524256" y="94487"/>
                </a:lnTo>
                <a:lnTo>
                  <a:pt x="518160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48"/>
          <p:cNvSpPr/>
          <p:nvPr/>
        </p:nvSpPr>
        <p:spPr>
          <a:xfrm>
            <a:off x="3989472" y="3976381"/>
            <a:ext cx="102534" cy="91887"/>
          </a:xfrm>
          <a:custGeom>
            <a:avLst/>
            <a:gdLst/>
            <a:ahLst/>
            <a:cxnLst/>
            <a:rect l="l" t="t" r="r" b="b"/>
            <a:pathLst>
              <a:path w="116204" h="104139">
                <a:moveTo>
                  <a:pt x="0" y="0"/>
                </a:moveTo>
                <a:lnTo>
                  <a:pt x="27431" y="103632"/>
                </a:lnTo>
                <a:lnTo>
                  <a:pt x="115823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49"/>
          <p:cNvSpPr/>
          <p:nvPr/>
        </p:nvSpPr>
        <p:spPr>
          <a:xfrm>
            <a:off x="3314429" y="4672939"/>
            <a:ext cx="94129" cy="96931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0" y="0"/>
                </a:moveTo>
                <a:lnTo>
                  <a:pt x="48768" y="109727"/>
                </a:lnTo>
                <a:lnTo>
                  <a:pt x="10668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50"/>
          <p:cNvSpPr/>
          <p:nvPr/>
        </p:nvSpPr>
        <p:spPr>
          <a:xfrm>
            <a:off x="3306360" y="5275368"/>
            <a:ext cx="293594" cy="551329"/>
          </a:xfrm>
          <a:custGeom>
            <a:avLst/>
            <a:gdLst/>
            <a:ahLst/>
            <a:cxnLst/>
            <a:rect l="l" t="t" r="r" b="b"/>
            <a:pathLst>
              <a:path w="332739" h="624839">
                <a:moveTo>
                  <a:pt x="12192" y="0"/>
                </a:moveTo>
                <a:lnTo>
                  <a:pt x="24384" y="112775"/>
                </a:lnTo>
                <a:lnTo>
                  <a:pt x="51816" y="219456"/>
                </a:lnTo>
                <a:lnTo>
                  <a:pt x="88392" y="313944"/>
                </a:lnTo>
                <a:lnTo>
                  <a:pt x="128016" y="399288"/>
                </a:lnTo>
                <a:lnTo>
                  <a:pt x="128016" y="402336"/>
                </a:lnTo>
                <a:lnTo>
                  <a:pt x="173736" y="475488"/>
                </a:lnTo>
                <a:lnTo>
                  <a:pt x="219456" y="536448"/>
                </a:lnTo>
                <a:lnTo>
                  <a:pt x="271272" y="588264"/>
                </a:lnTo>
                <a:lnTo>
                  <a:pt x="326136" y="624840"/>
                </a:lnTo>
                <a:lnTo>
                  <a:pt x="332232" y="612648"/>
                </a:lnTo>
                <a:lnTo>
                  <a:pt x="307848" y="597408"/>
                </a:lnTo>
                <a:lnTo>
                  <a:pt x="280416" y="579120"/>
                </a:lnTo>
                <a:lnTo>
                  <a:pt x="228600" y="527304"/>
                </a:lnTo>
                <a:lnTo>
                  <a:pt x="204216" y="496824"/>
                </a:lnTo>
                <a:lnTo>
                  <a:pt x="139065" y="396240"/>
                </a:lnTo>
                <a:lnTo>
                  <a:pt x="134112" y="396240"/>
                </a:lnTo>
                <a:lnTo>
                  <a:pt x="137160" y="393192"/>
                </a:lnTo>
                <a:lnTo>
                  <a:pt x="138792" y="393192"/>
                </a:lnTo>
                <a:lnTo>
                  <a:pt x="100584" y="310896"/>
                </a:lnTo>
                <a:lnTo>
                  <a:pt x="64008" y="216407"/>
                </a:lnTo>
                <a:lnTo>
                  <a:pt x="36576" y="109728"/>
                </a:lnTo>
                <a:lnTo>
                  <a:pt x="12192" y="0"/>
                </a:lnTo>
                <a:close/>
              </a:path>
              <a:path w="332739" h="624839">
                <a:moveTo>
                  <a:pt x="137160" y="393192"/>
                </a:moveTo>
                <a:lnTo>
                  <a:pt x="134112" y="396240"/>
                </a:lnTo>
                <a:lnTo>
                  <a:pt x="139065" y="396240"/>
                </a:lnTo>
                <a:lnTo>
                  <a:pt x="137160" y="393192"/>
                </a:lnTo>
                <a:close/>
              </a:path>
              <a:path w="332739" h="624839">
                <a:moveTo>
                  <a:pt x="138792" y="393192"/>
                </a:moveTo>
                <a:lnTo>
                  <a:pt x="137160" y="393192"/>
                </a:lnTo>
                <a:lnTo>
                  <a:pt x="139065" y="396240"/>
                </a:lnTo>
                <a:lnTo>
                  <a:pt x="140208" y="396240"/>
                </a:lnTo>
                <a:lnTo>
                  <a:pt x="138792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51"/>
          <p:cNvSpPr/>
          <p:nvPr/>
        </p:nvSpPr>
        <p:spPr>
          <a:xfrm>
            <a:off x="3588749" y="5778288"/>
            <a:ext cx="102534" cy="89087"/>
          </a:xfrm>
          <a:custGeom>
            <a:avLst/>
            <a:gdLst/>
            <a:ahLst/>
            <a:cxnLst/>
            <a:rect l="l" t="t" r="r" b="b"/>
            <a:pathLst>
              <a:path w="116205" h="100964">
                <a:moveTo>
                  <a:pt x="27431" y="0"/>
                </a:moveTo>
                <a:lnTo>
                  <a:pt x="0" y="100584"/>
                </a:lnTo>
                <a:lnTo>
                  <a:pt x="115824" y="76200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52"/>
          <p:cNvSpPr/>
          <p:nvPr/>
        </p:nvSpPr>
        <p:spPr>
          <a:xfrm>
            <a:off x="3268709" y="5183927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80" h="113029">
                <a:moveTo>
                  <a:pt x="36575" y="0"/>
                </a:moveTo>
                <a:lnTo>
                  <a:pt x="0" y="112775"/>
                </a:lnTo>
                <a:lnTo>
                  <a:pt x="106680" y="97535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53"/>
          <p:cNvSpPr/>
          <p:nvPr/>
        </p:nvSpPr>
        <p:spPr>
          <a:xfrm>
            <a:off x="3863070" y="4831614"/>
            <a:ext cx="1683684" cy="602876"/>
          </a:xfrm>
          <a:custGeom>
            <a:avLst/>
            <a:gdLst/>
            <a:ahLst/>
            <a:cxnLst/>
            <a:rect l="l" t="t" r="r" b="b"/>
            <a:pathLst>
              <a:path w="1908175" h="683260">
                <a:moveTo>
                  <a:pt x="1908048" y="0"/>
                </a:moveTo>
                <a:lnTo>
                  <a:pt x="1752600" y="6096"/>
                </a:lnTo>
                <a:lnTo>
                  <a:pt x="1600200" y="18288"/>
                </a:lnTo>
                <a:lnTo>
                  <a:pt x="1450848" y="36576"/>
                </a:lnTo>
                <a:lnTo>
                  <a:pt x="1304544" y="57912"/>
                </a:lnTo>
                <a:lnTo>
                  <a:pt x="1164336" y="85344"/>
                </a:lnTo>
                <a:lnTo>
                  <a:pt x="1027176" y="118872"/>
                </a:lnTo>
                <a:lnTo>
                  <a:pt x="896112" y="155448"/>
                </a:lnTo>
                <a:lnTo>
                  <a:pt x="768096" y="195072"/>
                </a:lnTo>
                <a:lnTo>
                  <a:pt x="649224" y="240792"/>
                </a:lnTo>
                <a:lnTo>
                  <a:pt x="533400" y="292608"/>
                </a:lnTo>
                <a:lnTo>
                  <a:pt x="530351" y="292608"/>
                </a:lnTo>
                <a:lnTo>
                  <a:pt x="423672" y="347472"/>
                </a:lnTo>
                <a:lnTo>
                  <a:pt x="323088" y="405384"/>
                </a:lnTo>
                <a:lnTo>
                  <a:pt x="228600" y="466344"/>
                </a:lnTo>
                <a:lnTo>
                  <a:pt x="143256" y="533400"/>
                </a:lnTo>
                <a:lnTo>
                  <a:pt x="67056" y="600456"/>
                </a:lnTo>
                <a:lnTo>
                  <a:pt x="0" y="673608"/>
                </a:lnTo>
                <a:lnTo>
                  <a:pt x="9144" y="682752"/>
                </a:lnTo>
                <a:lnTo>
                  <a:pt x="76200" y="609600"/>
                </a:lnTo>
                <a:lnTo>
                  <a:pt x="152400" y="542544"/>
                </a:lnTo>
                <a:lnTo>
                  <a:pt x="237744" y="475488"/>
                </a:lnTo>
                <a:lnTo>
                  <a:pt x="332232" y="414528"/>
                </a:lnTo>
                <a:lnTo>
                  <a:pt x="432815" y="356616"/>
                </a:lnTo>
                <a:lnTo>
                  <a:pt x="536448" y="303319"/>
                </a:lnTo>
                <a:lnTo>
                  <a:pt x="536448" y="298704"/>
                </a:lnTo>
                <a:lnTo>
                  <a:pt x="550074" y="298704"/>
                </a:lnTo>
                <a:lnTo>
                  <a:pt x="652272" y="252984"/>
                </a:lnTo>
                <a:lnTo>
                  <a:pt x="771144" y="207264"/>
                </a:lnTo>
                <a:lnTo>
                  <a:pt x="899160" y="167640"/>
                </a:lnTo>
                <a:lnTo>
                  <a:pt x="1030224" y="131064"/>
                </a:lnTo>
                <a:lnTo>
                  <a:pt x="1167384" y="97536"/>
                </a:lnTo>
                <a:lnTo>
                  <a:pt x="1307591" y="70104"/>
                </a:lnTo>
                <a:lnTo>
                  <a:pt x="1453896" y="48768"/>
                </a:lnTo>
                <a:lnTo>
                  <a:pt x="1603248" y="30480"/>
                </a:lnTo>
                <a:lnTo>
                  <a:pt x="1755648" y="18288"/>
                </a:lnTo>
                <a:lnTo>
                  <a:pt x="1908048" y="12192"/>
                </a:lnTo>
                <a:lnTo>
                  <a:pt x="1908048" y="0"/>
                </a:lnTo>
                <a:close/>
              </a:path>
              <a:path w="1908175" h="683260">
                <a:moveTo>
                  <a:pt x="550074" y="298704"/>
                </a:moveTo>
                <a:lnTo>
                  <a:pt x="536448" y="298704"/>
                </a:lnTo>
                <a:lnTo>
                  <a:pt x="539496" y="301752"/>
                </a:lnTo>
                <a:lnTo>
                  <a:pt x="536448" y="303319"/>
                </a:lnTo>
                <a:lnTo>
                  <a:pt x="536448" y="304800"/>
                </a:lnTo>
                <a:lnTo>
                  <a:pt x="550074" y="298704"/>
                </a:lnTo>
                <a:close/>
              </a:path>
              <a:path w="1908175" h="683260">
                <a:moveTo>
                  <a:pt x="536448" y="298704"/>
                </a:moveTo>
                <a:lnTo>
                  <a:pt x="536448" y="303319"/>
                </a:lnTo>
                <a:lnTo>
                  <a:pt x="539496" y="301752"/>
                </a:lnTo>
                <a:lnTo>
                  <a:pt x="536448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54"/>
          <p:cNvSpPr/>
          <p:nvPr/>
        </p:nvSpPr>
        <p:spPr>
          <a:xfrm>
            <a:off x="5549330" y="4791273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0"/>
                </a:moveTo>
                <a:lnTo>
                  <a:pt x="0" y="106680"/>
                </a:lnTo>
                <a:lnTo>
                  <a:pt x="106679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object 55"/>
          <p:cNvSpPr/>
          <p:nvPr/>
        </p:nvSpPr>
        <p:spPr>
          <a:xfrm>
            <a:off x="3809280" y="5399080"/>
            <a:ext cx="94129" cy="105335"/>
          </a:xfrm>
          <a:custGeom>
            <a:avLst/>
            <a:gdLst/>
            <a:ahLst/>
            <a:cxnLst/>
            <a:rect l="l" t="t" r="r" b="b"/>
            <a:pathLst>
              <a:path w="106679" h="119379">
                <a:moveTo>
                  <a:pt x="21336" y="0"/>
                </a:moveTo>
                <a:lnTo>
                  <a:pt x="0" y="118872"/>
                </a:lnTo>
                <a:lnTo>
                  <a:pt x="106680" y="67056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56"/>
          <p:cNvSpPr/>
          <p:nvPr/>
        </p:nvSpPr>
        <p:spPr>
          <a:xfrm>
            <a:off x="3782387" y="4769758"/>
            <a:ext cx="1705534" cy="0"/>
          </a:xfrm>
          <a:custGeom>
            <a:avLst/>
            <a:gdLst/>
            <a:ahLst/>
            <a:cxnLst/>
            <a:rect l="l" t="t" r="r" b="b"/>
            <a:pathLst>
              <a:path w="1932939">
                <a:moveTo>
                  <a:pt x="0" y="0"/>
                </a:moveTo>
                <a:lnTo>
                  <a:pt x="19324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57"/>
          <p:cNvSpPr/>
          <p:nvPr/>
        </p:nvSpPr>
        <p:spPr>
          <a:xfrm>
            <a:off x="5482094" y="4724037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0"/>
                </a:moveTo>
                <a:lnTo>
                  <a:pt x="0" y="106680"/>
                </a:lnTo>
                <a:lnTo>
                  <a:pt x="106679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object 58"/>
          <p:cNvSpPr/>
          <p:nvPr/>
        </p:nvSpPr>
        <p:spPr>
          <a:xfrm>
            <a:off x="3693636" y="4721349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54863"/>
                </a:lnTo>
                <a:lnTo>
                  <a:pt x="106680" y="10668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object 59"/>
          <p:cNvSpPr/>
          <p:nvPr/>
        </p:nvSpPr>
        <p:spPr>
          <a:xfrm>
            <a:off x="2682418" y="4369036"/>
            <a:ext cx="551329" cy="543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object 60"/>
          <p:cNvSpPr/>
          <p:nvPr/>
        </p:nvSpPr>
        <p:spPr>
          <a:xfrm>
            <a:off x="2924464" y="4861198"/>
            <a:ext cx="96931" cy="94129"/>
          </a:xfrm>
          <a:custGeom>
            <a:avLst/>
            <a:gdLst/>
            <a:ahLst/>
            <a:cxnLst/>
            <a:rect l="l" t="t" r="r" b="b"/>
            <a:pathLst>
              <a:path w="109855" h="106679">
                <a:moveTo>
                  <a:pt x="0" y="0"/>
                </a:moveTo>
                <a:lnTo>
                  <a:pt x="6095" y="106680"/>
                </a:lnTo>
                <a:lnTo>
                  <a:pt x="109727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object 61"/>
          <p:cNvSpPr/>
          <p:nvPr/>
        </p:nvSpPr>
        <p:spPr>
          <a:xfrm>
            <a:off x="3174580" y="4686386"/>
            <a:ext cx="83484" cy="105335"/>
          </a:xfrm>
          <a:custGeom>
            <a:avLst/>
            <a:gdLst/>
            <a:ahLst/>
            <a:cxnLst/>
            <a:rect l="l" t="t" r="r" b="b"/>
            <a:pathLst>
              <a:path w="94614" h="119379">
                <a:moveTo>
                  <a:pt x="0" y="0"/>
                </a:moveTo>
                <a:lnTo>
                  <a:pt x="3048" y="118872"/>
                </a:lnTo>
                <a:lnTo>
                  <a:pt x="94487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62"/>
          <p:cNvSpPr/>
          <p:nvPr/>
        </p:nvSpPr>
        <p:spPr>
          <a:xfrm>
            <a:off x="3021282" y="4500817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89"/>
                </a:lnTo>
                <a:lnTo>
                  <a:pt x="260616" y="19434"/>
                </a:lnTo>
                <a:lnTo>
                  <a:pt x="205956" y="42547"/>
                </a:lnTo>
                <a:lnTo>
                  <a:pt x="156033" y="73542"/>
                </a:lnTo>
                <a:lnTo>
                  <a:pt x="111632" y="111632"/>
                </a:lnTo>
                <a:lnTo>
                  <a:pt x="73542" y="156033"/>
                </a:lnTo>
                <a:lnTo>
                  <a:pt x="42547" y="205956"/>
                </a:lnTo>
                <a:lnTo>
                  <a:pt x="19434" y="260616"/>
                </a:lnTo>
                <a:lnTo>
                  <a:pt x="4989" y="31922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766"/>
                </a:lnTo>
                <a:lnTo>
                  <a:pt x="750920" y="289476"/>
                </a:lnTo>
                <a:lnTo>
                  <a:pt x="732043" y="232743"/>
                </a:lnTo>
                <a:lnTo>
                  <a:pt x="704891" y="180353"/>
                </a:lnTo>
                <a:lnTo>
                  <a:pt x="670250" y="133093"/>
                </a:lnTo>
                <a:lnTo>
                  <a:pt x="628906" y="91749"/>
                </a:lnTo>
                <a:lnTo>
                  <a:pt x="581646" y="57108"/>
                </a:lnTo>
                <a:lnTo>
                  <a:pt x="529256" y="29956"/>
                </a:lnTo>
                <a:lnTo>
                  <a:pt x="472523" y="11079"/>
                </a:lnTo>
                <a:lnTo>
                  <a:pt x="412233" y="1263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object 63"/>
          <p:cNvSpPr/>
          <p:nvPr/>
        </p:nvSpPr>
        <p:spPr>
          <a:xfrm>
            <a:off x="3021282" y="4500817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226"/>
                </a:lnTo>
                <a:lnTo>
                  <a:pt x="742565" y="260616"/>
                </a:lnTo>
                <a:lnTo>
                  <a:pt x="719452" y="205956"/>
                </a:lnTo>
                <a:lnTo>
                  <a:pt x="688457" y="156033"/>
                </a:lnTo>
                <a:lnTo>
                  <a:pt x="650367" y="111632"/>
                </a:lnTo>
                <a:lnTo>
                  <a:pt x="605966" y="73542"/>
                </a:lnTo>
                <a:lnTo>
                  <a:pt x="556043" y="42547"/>
                </a:lnTo>
                <a:lnTo>
                  <a:pt x="501383" y="19434"/>
                </a:lnTo>
                <a:lnTo>
                  <a:pt x="442773" y="4989"/>
                </a:lnTo>
                <a:lnTo>
                  <a:pt x="381000" y="0"/>
                </a:lnTo>
                <a:lnTo>
                  <a:pt x="349766" y="1263"/>
                </a:lnTo>
                <a:lnTo>
                  <a:pt x="289476" y="11079"/>
                </a:lnTo>
                <a:lnTo>
                  <a:pt x="232743" y="29956"/>
                </a:lnTo>
                <a:lnTo>
                  <a:pt x="180353" y="57108"/>
                </a:lnTo>
                <a:lnTo>
                  <a:pt x="133093" y="91749"/>
                </a:lnTo>
                <a:lnTo>
                  <a:pt x="91749" y="133093"/>
                </a:lnTo>
                <a:lnTo>
                  <a:pt x="57108" y="180353"/>
                </a:lnTo>
                <a:lnTo>
                  <a:pt x="29956" y="232743"/>
                </a:lnTo>
                <a:lnTo>
                  <a:pt x="11079" y="289476"/>
                </a:lnTo>
                <a:lnTo>
                  <a:pt x="1263" y="34976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object 64"/>
          <p:cNvSpPr txBox="1"/>
          <p:nvPr/>
        </p:nvSpPr>
        <p:spPr>
          <a:xfrm>
            <a:off x="3061176" y="4737645"/>
            <a:ext cx="59279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u="heavy" spc="-4" dirty="0">
                <a:solidFill>
                  <a:prstClr val="black"/>
                </a:solidFill>
                <a:latin typeface="Arial"/>
                <a:cs typeface="Arial"/>
              </a:rPr>
              <a:t>READ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object 65"/>
          <p:cNvSpPr/>
          <p:nvPr/>
        </p:nvSpPr>
        <p:spPr>
          <a:xfrm>
            <a:off x="4097048" y="3640204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89"/>
                </a:lnTo>
                <a:lnTo>
                  <a:pt x="260616" y="19434"/>
                </a:lnTo>
                <a:lnTo>
                  <a:pt x="205956" y="42547"/>
                </a:lnTo>
                <a:lnTo>
                  <a:pt x="156033" y="73542"/>
                </a:lnTo>
                <a:lnTo>
                  <a:pt x="111632" y="111633"/>
                </a:lnTo>
                <a:lnTo>
                  <a:pt x="73542" y="156033"/>
                </a:lnTo>
                <a:lnTo>
                  <a:pt x="42547" y="205956"/>
                </a:lnTo>
                <a:lnTo>
                  <a:pt x="19434" y="260616"/>
                </a:lnTo>
                <a:lnTo>
                  <a:pt x="4989" y="31922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766"/>
                </a:lnTo>
                <a:lnTo>
                  <a:pt x="750920" y="289476"/>
                </a:lnTo>
                <a:lnTo>
                  <a:pt x="732043" y="232743"/>
                </a:lnTo>
                <a:lnTo>
                  <a:pt x="704891" y="180353"/>
                </a:lnTo>
                <a:lnTo>
                  <a:pt x="670250" y="133093"/>
                </a:lnTo>
                <a:lnTo>
                  <a:pt x="628906" y="91749"/>
                </a:lnTo>
                <a:lnTo>
                  <a:pt x="581646" y="57108"/>
                </a:lnTo>
                <a:lnTo>
                  <a:pt x="529256" y="29956"/>
                </a:lnTo>
                <a:lnTo>
                  <a:pt x="472523" y="11079"/>
                </a:lnTo>
                <a:lnTo>
                  <a:pt x="412233" y="1263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object 66"/>
          <p:cNvSpPr/>
          <p:nvPr/>
        </p:nvSpPr>
        <p:spPr>
          <a:xfrm>
            <a:off x="4097048" y="3640204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226"/>
                </a:lnTo>
                <a:lnTo>
                  <a:pt x="742565" y="260616"/>
                </a:lnTo>
                <a:lnTo>
                  <a:pt x="719452" y="205956"/>
                </a:lnTo>
                <a:lnTo>
                  <a:pt x="688457" y="156033"/>
                </a:lnTo>
                <a:lnTo>
                  <a:pt x="650367" y="111632"/>
                </a:lnTo>
                <a:lnTo>
                  <a:pt x="605966" y="73542"/>
                </a:lnTo>
                <a:lnTo>
                  <a:pt x="556043" y="42547"/>
                </a:lnTo>
                <a:lnTo>
                  <a:pt x="501383" y="19434"/>
                </a:lnTo>
                <a:lnTo>
                  <a:pt x="442773" y="4989"/>
                </a:lnTo>
                <a:lnTo>
                  <a:pt x="381000" y="0"/>
                </a:lnTo>
                <a:lnTo>
                  <a:pt x="349766" y="1263"/>
                </a:lnTo>
                <a:lnTo>
                  <a:pt x="289476" y="11079"/>
                </a:lnTo>
                <a:lnTo>
                  <a:pt x="232743" y="29956"/>
                </a:lnTo>
                <a:lnTo>
                  <a:pt x="180353" y="57108"/>
                </a:lnTo>
                <a:lnTo>
                  <a:pt x="133093" y="91749"/>
                </a:lnTo>
                <a:lnTo>
                  <a:pt x="91749" y="133093"/>
                </a:lnTo>
                <a:lnTo>
                  <a:pt x="57108" y="180353"/>
                </a:lnTo>
                <a:lnTo>
                  <a:pt x="29956" y="232743"/>
                </a:lnTo>
                <a:lnTo>
                  <a:pt x="11079" y="289476"/>
                </a:lnTo>
                <a:lnTo>
                  <a:pt x="1263" y="34976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67"/>
          <p:cNvSpPr txBox="1"/>
          <p:nvPr/>
        </p:nvSpPr>
        <p:spPr>
          <a:xfrm>
            <a:off x="4193418" y="3877033"/>
            <a:ext cx="48241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dirty="0">
                <a:solidFill>
                  <a:prstClr val="black"/>
                </a:solidFill>
                <a:latin typeface="Arial"/>
                <a:cs typeface="Arial"/>
              </a:rPr>
              <a:t>IDLE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9" name="object 68"/>
          <p:cNvSpPr/>
          <p:nvPr/>
        </p:nvSpPr>
        <p:spPr>
          <a:xfrm>
            <a:off x="4204623" y="4073200"/>
            <a:ext cx="460001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1207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69"/>
          <p:cNvSpPr/>
          <p:nvPr/>
        </p:nvSpPr>
        <p:spPr>
          <a:xfrm>
            <a:off x="5307283" y="4500817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89"/>
                </a:lnTo>
                <a:lnTo>
                  <a:pt x="260616" y="19434"/>
                </a:lnTo>
                <a:lnTo>
                  <a:pt x="205956" y="42547"/>
                </a:lnTo>
                <a:lnTo>
                  <a:pt x="156033" y="73542"/>
                </a:lnTo>
                <a:lnTo>
                  <a:pt x="111632" y="111632"/>
                </a:lnTo>
                <a:lnTo>
                  <a:pt x="73542" y="156033"/>
                </a:lnTo>
                <a:lnTo>
                  <a:pt x="42547" y="205956"/>
                </a:lnTo>
                <a:lnTo>
                  <a:pt x="19434" y="260616"/>
                </a:lnTo>
                <a:lnTo>
                  <a:pt x="4989" y="31922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766"/>
                </a:lnTo>
                <a:lnTo>
                  <a:pt x="750920" y="289476"/>
                </a:lnTo>
                <a:lnTo>
                  <a:pt x="732043" y="232743"/>
                </a:lnTo>
                <a:lnTo>
                  <a:pt x="704891" y="180353"/>
                </a:lnTo>
                <a:lnTo>
                  <a:pt x="670250" y="133093"/>
                </a:lnTo>
                <a:lnTo>
                  <a:pt x="628906" y="91749"/>
                </a:lnTo>
                <a:lnTo>
                  <a:pt x="581646" y="57108"/>
                </a:lnTo>
                <a:lnTo>
                  <a:pt x="529256" y="29956"/>
                </a:lnTo>
                <a:lnTo>
                  <a:pt x="472523" y="11079"/>
                </a:lnTo>
                <a:lnTo>
                  <a:pt x="412233" y="1263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70"/>
          <p:cNvSpPr/>
          <p:nvPr/>
        </p:nvSpPr>
        <p:spPr>
          <a:xfrm>
            <a:off x="5307283" y="4500817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226"/>
                </a:lnTo>
                <a:lnTo>
                  <a:pt x="742565" y="260616"/>
                </a:lnTo>
                <a:lnTo>
                  <a:pt x="719452" y="205956"/>
                </a:lnTo>
                <a:lnTo>
                  <a:pt x="688457" y="156033"/>
                </a:lnTo>
                <a:lnTo>
                  <a:pt x="650367" y="111632"/>
                </a:lnTo>
                <a:lnTo>
                  <a:pt x="605966" y="73542"/>
                </a:lnTo>
                <a:lnTo>
                  <a:pt x="556043" y="42547"/>
                </a:lnTo>
                <a:lnTo>
                  <a:pt x="501383" y="19434"/>
                </a:lnTo>
                <a:lnTo>
                  <a:pt x="442773" y="4989"/>
                </a:lnTo>
                <a:lnTo>
                  <a:pt x="381000" y="0"/>
                </a:lnTo>
                <a:lnTo>
                  <a:pt x="349766" y="1263"/>
                </a:lnTo>
                <a:lnTo>
                  <a:pt x="289476" y="11079"/>
                </a:lnTo>
                <a:lnTo>
                  <a:pt x="232743" y="29956"/>
                </a:lnTo>
                <a:lnTo>
                  <a:pt x="180353" y="57108"/>
                </a:lnTo>
                <a:lnTo>
                  <a:pt x="133093" y="91749"/>
                </a:lnTo>
                <a:lnTo>
                  <a:pt x="91749" y="133093"/>
                </a:lnTo>
                <a:lnTo>
                  <a:pt x="57108" y="180353"/>
                </a:lnTo>
                <a:lnTo>
                  <a:pt x="29956" y="232743"/>
                </a:lnTo>
                <a:lnTo>
                  <a:pt x="11079" y="289476"/>
                </a:lnTo>
                <a:lnTo>
                  <a:pt x="1263" y="34976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object 71"/>
          <p:cNvSpPr txBox="1"/>
          <p:nvPr/>
        </p:nvSpPr>
        <p:spPr>
          <a:xfrm>
            <a:off x="5503162" y="4737645"/>
            <a:ext cx="280707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dirty="0">
                <a:solidFill>
                  <a:prstClr val="black"/>
                </a:solidFill>
                <a:latin typeface="Arial"/>
                <a:cs typeface="Arial"/>
              </a:rPr>
              <a:t>B1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3" name="object 72"/>
          <p:cNvSpPr/>
          <p:nvPr/>
        </p:nvSpPr>
        <p:spPr>
          <a:xfrm>
            <a:off x="5514367" y="4933811"/>
            <a:ext cx="258296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7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bject 73"/>
          <p:cNvSpPr/>
          <p:nvPr/>
        </p:nvSpPr>
        <p:spPr>
          <a:xfrm>
            <a:off x="4903872" y="5509346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89"/>
                </a:lnTo>
                <a:lnTo>
                  <a:pt x="260616" y="19434"/>
                </a:lnTo>
                <a:lnTo>
                  <a:pt x="205956" y="42547"/>
                </a:lnTo>
                <a:lnTo>
                  <a:pt x="156033" y="73542"/>
                </a:lnTo>
                <a:lnTo>
                  <a:pt x="111632" y="111633"/>
                </a:lnTo>
                <a:lnTo>
                  <a:pt x="73542" y="156033"/>
                </a:lnTo>
                <a:lnTo>
                  <a:pt x="42547" y="205956"/>
                </a:lnTo>
                <a:lnTo>
                  <a:pt x="19434" y="260616"/>
                </a:lnTo>
                <a:lnTo>
                  <a:pt x="4989" y="31922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766"/>
                </a:lnTo>
                <a:lnTo>
                  <a:pt x="750920" y="289476"/>
                </a:lnTo>
                <a:lnTo>
                  <a:pt x="732043" y="232743"/>
                </a:lnTo>
                <a:lnTo>
                  <a:pt x="704891" y="180353"/>
                </a:lnTo>
                <a:lnTo>
                  <a:pt x="670250" y="133093"/>
                </a:lnTo>
                <a:lnTo>
                  <a:pt x="628906" y="91749"/>
                </a:lnTo>
                <a:lnTo>
                  <a:pt x="581646" y="57108"/>
                </a:lnTo>
                <a:lnTo>
                  <a:pt x="529256" y="29956"/>
                </a:lnTo>
                <a:lnTo>
                  <a:pt x="472523" y="11079"/>
                </a:lnTo>
                <a:lnTo>
                  <a:pt x="412233" y="1263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74"/>
          <p:cNvSpPr/>
          <p:nvPr/>
        </p:nvSpPr>
        <p:spPr>
          <a:xfrm>
            <a:off x="4903872" y="5509346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226"/>
                </a:lnTo>
                <a:lnTo>
                  <a:pt x="742565" y="260616"/>
                </a:lnTo>
                <a:lnTo>
                  <a:pt x="719452" y="205956"/>
                </a:lnTo>
                <a:lnTo>
                  <a:pt x="688457" y="156033"/>
                </a:lnTo>
                <a:lnTo>
                  <a:pt x="650367" y="111633"/>
                </a:lnTo>
                <a:lnTo>
                  <a:pt x="605966" y="73542"/>
                </a:lnTo>
                <a:lnTo>
                  <a:pt x="556043" y="42547"/>
                </a:lnTo>
                <a:lnTo>
                  <a:pt x="501383" y="19434"/>
                </a:lnTo>
                <a:lnTo>
                  <a:pt x="442773" y="4989"/>
                </a:lnTo>
                <a:lnTo>
                  <a:pt x="381000" y="0"/>
                </a:lnTo>
                <a:lnTo>
                  <a:pt x="349766" y="1263"/>
                </a:lnTo>
                <a:lnTo>
                  <a:pt x="289476" y="11079"/>
                </a:lnTo>
                <a:lnTo>
                  <a:pt x="232743" y="29956"/>
                </a:lnTo>
                <a:lnTo>
                  <a:pt x="180353" y="57108"/>
                </a:lnTo>
                <a:lnTo>
                  <a:pt x="133093" y="91749"/>
                </a:lnTo>
                <a:lnTo>
                  <a:pt x="91749" y="133093"/>
                </a:lnTo>
                <a:lnTo>
                  <a:pt x="57108" y="180353"/>
                </a:lnTo>
                <a:lnTo>
                  <a:pt x="29956" y="232743"/>
                </a:lnTo>
                <a:lnTo>
                  <a:pt x="11079" y="289476"/>
                </a:lnTo>
                <a:lnTo>
                  <a:pt x="1263" y="34976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75"/>
          <p:cNvSpPr txBox="1"/>
          <p:nvPr/>
        </p:nvSpPr>
        <p:spPr>
          <a:xfrm>
            <a:off x="5099750" y="5746175"/>
            <a:ext cx="280707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dirty="0">
                <a:solidFill>
                  <a:prstClr val="black"/>
                </a:solidFill>
                <a:latin typeface="Arial"/>
                <a:cs typeface="Arial"/>
              </a:rPr>
              <a:t>B2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object 76"/>
          <p:cNvSpPr/>
          <p:nvPr/>
        </p:nvSpPr>
        <p:spPr>
          <a:xfrm>
            <a:off x="5110956" y="5942341"/>
            <a:ext cx="258296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7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77"/>
          <p:cNvSpPr/>
          <p:nvPr/>
        </p:nvSpPr>
        <p:spPr>
          <a:xfrm>
            <a:off x="3424694" y="5509346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89"/>
                </a:lnTo>
                <a:lnTo>
                  <a:pt x="260616" y="19434"/>
                </a:lnTo>
                <a:lnTo>
                  <a:pt x="205956" y="42547"/>
                </a:lnTo>
                <a:lnTo>
                  <a:pt x="156033" y="73542"/>
                </a:lnTo>
                <a:lnTo>
                  <a:pt x="111632" y="111633"/>
                </a:lnTo>
                <a:lnTo>
                  <a:pt x="73542" y="156033"/>
                </a:lnTo>
                <a:lnTo>
                  <a:pt x="42547" y="205956"/>
                </a:lnTo>
                <a:lnTo>
                  <a:pt x="19434" y="260616"/>
                </a:lnTo>
                <a:lnTo>
                  <a:pt x="4989" y="31922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766"/>
                </a:lnTo>
                <a:lnTo>
                  <a:pt x="750920" y="289476"/>
                </a:lnTo>
                <a:lnTo>
                  <a:pt x="732043" y="232743"/>
                </a:lnTo>
                <a:lnTo>
                  <a:pt x="704891" y="180353"/>
                </a:lnTo>
                <a:lnTo>
                  <a:pt x="670250" y="133093"/>
                </a:lnTo>
                <a:lnTo>
                  <a:pt x="628906" y="91749"/>
                </a:lnTo>
                <a:lnTo>
                  <a:pt x="581646" y="57108"/>
                </a:lnTo>
                <a:lnTo>
                  <a:pt x="529256" y="29956"/>
                </a:lnTo>
                <a:lnTo>
                  <a:pt x="472523" y="11079"/>
                </a:lnTo>
                <a:lnTo>
                  <a:pt x="412233" y="1263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object 78"/>
          <p:cNvSpPr/>
          <p:nvPr/>
        </p:nvSpPr>
        <p:spPr>
          <a:xfrm>
            <a:off x="3424694" y="5509346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226"/>
                </a:lnTo>
                <a:lnTo>
                  <a:pt x="742565" y="260616"/>
                </a:lnTo>
                <a:lnTo>
                  <a:pt x="719452" y="205956"/>
                </a:lnTo>
                <a:lnTo>
                  <a:pt x="688457" y="156033"/>
                </a:lnTo>
                <a:lnTo>
                  <a:pt x="650367" y="111633"/>
                </a:lnTo>
                <a:lnTo>
                  <a:pt x="605966" y="73542"/>
                </a:lnTo>
                <a:lnTo>
                  <a:pt x="556043" y="42547"/>
                </a:lnTo>
                <a:lnTo>
                  <a:pt x="501383" y="19434"/>
                </a:lnTo>
                <a:lnTo>
                  <a:pt x="442773" y="4989"/>
                </a:lnTo>
                <a:lnTo>
                  <a:pt x="381000" y="0"/>
                </a:lnTo>
                <a:lnTo>
                  <a:pt x="349766" y="1263"/>
                </a:lnTo>
                <a:lnTo>
                  <a:pt x="289476" y="11079"/>
                </a:lnTo>
                <a:lnTo>
                  <a:pt x="232743" y="29956"/>
                </a:lnTo>
                <a:lnTo>
                  <a:pt x="180353" y="57108"/>
                </a:lnTo>
                <a:lnTo>
                  <a:pt x="133093" y="91749"/>
                </a:lnTo>
                <a:lnTo>
                  <a:pt x="91749" y="133093"/>
                </a:lnTo>
                <a:lnTo>
                  <a:pt x="57108" y="180353"/>
                </a:lnTo>
                <a:lnTo>
                  <a:pt x="29956" y="232743"/>
                </a:lnTo>
                <a:lnTo>
                  <a:pt x="11079" y="289476"/>
                </a:lnTo>
                <a:lnTo>
                  <a:pt x="1263" y="34976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79"/>
          <p:cNvSpPr txBox="1"/>
          <p:nvPr/>
        </p:nvSpPr>
        <p:spPr>
          <a:xfrm>
            <a:off x="3620575" y="5746175"/>
            <a:ext cx="280707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u="heavy" dirty="0">
                <a:solidFill>
                  <a:prstClr val="black"/>
                </a:solidFill>
                <a:latin typeface="Arial"/>
                <a:cs typeface="Arial"/>
              </a:rPr>
              <a:t>B3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object 80"/>
          <p:cNvSpPr/>
          <p:nvPr/>
        </p:nvSpPr>
        <p:spPr>
          <a:xfrm>
            <a:off x="8599124" y="5934273"/>
            <a:ext cx="551329" cy="5217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object 81"/>
          <p:cNvSpPr/>
          <p:nvPr/>
        </p:nvSpPr>
        <p:spPr>
          <a:xfrm>
            <a:off x="8900338" y="5893932"/>
            <a:ext cx="105335" cy="89087"/>
          </a:xfrm>
          <a:custGeom>
            <a:avLst/>
            <a:gdLst/>
            <a:ahLst/>
            <a:cxnLst/>
            <a:rect l="l" t="t" r="r" b="b"/>
            <a:pathLst>
              <a:path w="119379" h="100965">
                <a:moveTo>
                  <a:pt x="118872" y="0"/>
                </a:moveTo>
                <a:lnTo>
                  <a:pt x="0" y="21335"/>
                </a:lnTo>
                <a:lnTo>
                  <a:pt x="88392" y="100583"/>
                </a:lnTo>
                <a:lnTo>
                  <a:pt x="118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82"/>
          <p:cNvSpPr/>
          <p:nvPr/>
        </p:nvSpPr>
        <p:spPr>
          <a:xfrm>
            <a:off x="8644843" y="5945031"/>
            <a:ext cx="102534" cy="96931"/>
          </a:xfrm>
          <a:custGeom>
            <a:avLst/>
            <a:gdLst/>
            <a:ahLst/>
            <a:cxnLst/>
            <a:rect l="l" t="t" r="r" b="b"/>
            <a:pathLst>
              <a:path w="116204" h="109854">
                <a:moveTo>
                  <a:pt x="115824" y="0"/>
                </a:moveTo>
                <a:lnTo>
                  <a:pt x="0" y="24384"/>
                </a:lnTo>
                <a:lnTo>
                  <a:pt x="67055" y="109728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83"/>
          <p:cNvSpPr/>
          <p:nvPr/>
        </p:nvSpPr>
        <p:spPr>
          <a:xfrm>
            <a:off x="7477639" y="3355126"/>
            <a:ext cx="527124" cy="545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object 84"/>
          <p:cNvSpPr/>
          <p:nvPr/>
        </p:nvSpPr>
        <p:spPr>
          <a:xfrm>
            <a:off x="7439987" y="3505734"/>
            <a:ext cx="89087" cy="102534"/>
          </a:xfrm>
          <a:custGeom>
            <a:avLst/>
            <a:gdLst/>
            <a:ahLst/>
            <a:cxnLst/>
            <a:rect l="l" t="t" r="r" b="b"/>
            <a:pathLst>
              <a:path w="100965" h="116204">
                <a:moveTo>
                  <a:pt x="0" y="0"/>
                </a:moveTo>
                <a:lnTo>
                  <a:pt x="24383" y="115824"/>
                </a:lnTo>
                <a:lnTo>
                  <a:pt x="100583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85"/>
          <p:cNvSpPr/>
          <p:nvPr/>
        </p:nvSpPr>
        <p:spPr>
          <a:xfrm>
            <a:off x="7515290" y="3788123"/>
            <a:ext cx="102534" cy="99732"/>
          </a:xfrm>
          <a:custGeom>
            <a:avLst/>
            <a:gdLst/>
            <a:ahLst/>
            <a:cxnLst/>
            <a:rect l="l" t="t" r="r" b="b"/>
            <a:pathLst>
              <a:path w="116204" h="113029">
                <a:moveTo>
                  <a:pt x="0" y="0"/>
                </a:moveTo>
                <a:lnTo>
                  <a:pt x="39624" y="112775"/>
                </a:lnTo>
                <a:lnTo>
                  <a:pt x="115824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object 86"/>
          <p:cNvSpPr/>
          <p:nvPr/>
        </p:nvSpPr>
        <p:spPr>
          <a:xfrm>
            <a:off x="7555632" y="4030170"/>
            <a:ext cx="984437" cy="1382806"/>
          </a:xfrm>
          <a:custGeom>
            <a:avLst/>
            <a:gdLst/>
            <a:ahLst/>
            <a:cxnLst/>
            <a:rect l="l" t="t" r="r" b="b"/>
            <a:pathLst>
              <a:path w="1115695" h="1567179">
                <a:moveTo>
                  <a:pt x="905254" y="728472"/>
                </a:moveTo>
                <a:lnTo>
                  <a:pt x="899160" y="728472"/>
                </a:lnTo>
                <a:lnTo>
                  <a:pt x="894009" y="733622"/>
                </a:lnTo>
                <a:lnTo>
                  <a:pt x="947927" y="853440"/>
                </a:lnTo>
                <a:lnTo>
                  <a:pt x="996694" y="984504"/>
                </a:lnTo>
                <a:lnTo>
                  <a:pt x="1036318" y="1124712"/>
                </a:lnTo>
                <a:lnTo>
                  <a:pt x="1069848" y="1267968"/>
                </a:lnTo>
                <a:lnTo>
                  <a:pt x="1091182" y="1414272"/>
                </a:lnTo>
                <a:lnTo>
                  <a:pt x="1103376" y="1566672"/>
                </a:lnTo>
                <a:lnTo>
                  <a:pt x="1115566" y="1566672"/>
                </a:lnTo>
                <a:lnTo>
                  <a:pt x="1103376" y="1411224"/>
                </a:lnTo>
                <a:lnTo>
                  <a:pt x="1082040" y="1264920"/>
                </a:lnTo>
                <a:lnTo>
                  <a:pt x="1048512" y="1121664"/>
                </a:lnTo>
                <a:lnTo>
                  <a:pt x="1008888" y="981456"/>
                </a:lnTo>
                <a:lnTo>
                  <a:pt x="960118" y="850392"/>
                </a:lnTo>
                <a:lnTo>
                  <a:pt x="905254" y="728472"/>
                </a:lnTo>
                <a:close/>
              </a:path>
              <a:path w="1115695" h="1567179">
                <a:moveTo>
                  <a:pt x="336402" y="106680"/>
                </a:moveTo>
                <a:lnTo>
                  <a:pt x="320040" y="106680"/>
                </a:lnTo>
                <a:lnTo>
                  <a:pt x="320040" y="111537"/>
                </a:lnTo>
                <a:lnTo>
                  <a:pt x="414527" y="167640"/>
                </a:lnTo>
                <a:lnTo>
                  <a:pt x="509016" y="237744"/>
                </a:lnTo>
                <a:lnTo>
                  <a:pt x="597406" y="316992"/>
                </a:lnTo>
                <a:lnTo>
                  <a:pt x="682751" y="408431"/>
                </a:lnTo>
                <a:lnTo>
                  <a:pt x="758951" y="509016"/>
                </a:lnTo>
                <a:lnTo>
                  <a:pt x="829054" y="615696"/>
                </a:lnTo>
                <a:lnTo>
                  <a:pt x="893064" y="734568"/>
                </a:lnTo>
                <a:lnTo>
                  <a:pt x="894009" y="733622"/>
                </a:lnTo>
                <a:lnTo>
                  <a:pt x="893064" y="731520"/>
                </a:lnTo>
                <a:lnTo>
                  <a:pt x="899160" y="728472"/>
                </a:lnTo>
                <a:lnTo>
                  <a:pt x="905254" y="728472"/>
                </a:lnTo>
                <a:lnTo>
                  <a:pt x="902206" y="725424"/>
                </a:lnTo>
                <a:lnTo>
                  <a:pt x="838200" y="606552"/>
                </a:lnTo>
                <a:lnTo>
                  <a:pt x="768094" y="499872"/>
                </a:lnTo>
                <a:lnTo>
                  <a:pt x="691894" y="399288"/>
                </a:lnTo>
                <a:lnTo>
                  <a:pt x="606551" y="307848"/>
                </a:lnTo>
                <a:lnTo>
                  <a:pt x="518160" y="228600"/>
                </a:lnTo>
                <a:lnTo>
                  <a:pt x="423670" y="158496"/>
                </a:lnTo>
                <a:lnTo>
                  <a:pt x="336402" y="106680"/>
                </a:lnTo>
                <a:close/>
              </a:path>
              <a:path w="1115695" h="1567179">
                <a:moveTo>
                  <a:pt x="899160" y="728472"/>
                </a:moveTo>
                <a:lnTo>
                  <a:pt x="893064" y="731520"/>
                </a:lnTo>
                <a:lnTo>
                  <a:pt x="894009" y="733622"/>
                </a:lnTo>
                <a:lnTo>
                  <a:pt x="899160" y="728472"/>
                </a:lnTo>
                <a:close/>
              </a:path>
              <a:path w="1115695" h="1567179">
                <a:moveTo>
                  <a:pt x="0" y="0"/>
                </a:moveTo>
                <a:lnTo>
                  <a:pt x="0" y="12192"/>
                </a:lnTo>
                <a:lnTo>
                  <a:pt x="54864" y="21336"/>
                </a:lnTo>
                <a:lnTo>
                  <a:pt x="109727" y="33527"/>
                </a:lnTo>
                <a:lnTo>
                  <a:pt x="161542" y="48768"/>
                </a:lnTo>
                <a:lnTo>
                  <a:pt x="216406" y="67056"/>
                </a:lnTo>
                <a:lnTo>
                  <a:pt x="268224" y="88392"/>
                </a:lnTo>
                <a:lnTo>
                  <a:pt x="320040" y="112775"/>
                </a:lnTo>
                <a:lnTo>
                  <a:pt x="320040" y="111537"/>
                </a:lnTo>
                <a:lnTo>
                  <a:pt x="316992" y="109728"/>
                </a:lnTo>
                <a:lnTo>
                  <a:pt x="320040" y="106680"/>
                </a:lnTo>
                <a:lnTo>
                  <a:pt x="336402" y="106680"/>
                </a:lnTo>
                <a:lnTo>
                  <a:pt x="326136" y="100584"/>
                </a:lnTo>
                <a:lnTo>
                  <a:pt x="323088" y="100584"/>
                </a:lnTo>
                <a:lnTo>
                  <a:pt x="271270" y="76200"/>
                </a:lnTo>
                <a:lnTo>
                  <a:pt x="219454" y="54863"/>
                </a:lnTo>
                <a:lnTo>
                  <a:pt x="164592" y="36575"/>
                </a:lnTo>
                <a:lnTo>
                  <a:pt x="112775" y="21336"/>
                </a:lnTo>
                <a:lnTo>
                  <a:pt x="57912" y="9144"/>
                </a:lnTo>
                <a:lnTo>
                  <a:pt x="0" y="0"/>
                </a:lnTo>
                <a:close/>
              </a:path>
              <a:path w="1115695" h="1567179">
                <a:moveTo>
                  <a:pt x="320040" y="106680"/>
                </a:moveTo>
                <a:lnTo>
                  <a:pt x="316992" y="109728"/>
                </a:lnTo>
                <a:lnTo>
                  <a:pt x="320040" y="111537"/>
                </a:lnTo>
                <a:lnTo>
                  <a:pt x="320040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8" name="object 87"/>
          <p:cNvSpPr/>
          <p:nvPr/>
        </p:nvSpPr>
        <p:spPr>
          <a:xfrm>
            <a:off x="7461503" y="3987139"/>
            <a:ext cx="96931" cy="94129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109727" y="0"/>
                </a:moveTo>
                <a:lnTo>
                  <a:pt x="0" y="48767"/>
                </a:lnTo>
                <a:lnTo>
                  <a:pt x="103631" y="106679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object 88"/>
          <p:cNvSpPr/>
          <p:nvPr/>
        </p:nvSpPr>
        <p:spPr>
          <a:xfrm>
            <a:off x="8486168" y="5415216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3047"/>
                </a:lnTo>
                <a:lnTo>
                  <a:pt x="57911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object 89"/>
          <p:cNvSpPr/>
          <p:nvPr/>
        </p:nvSpPr>
        <p:spPr>
          <a:xfrm>
            <a:off x="6732672" y="6071433"/>
            <a:ext cx="1796863" cy="452157"/>
          </a:xfrm>
          <a:custGeom>
            <a:avLst/>
            <a:gdLst/>
            <a:ahLst/>
            <a:cxnLst/>
            <a:rect l="l" t="t" r="r" b="b"/>
            <a:pathLst>
              <a:path w="2036445" h="512445">
                <a:moveTo>
                  <a:pt x="9143" y="143256"/>
                </a:moveTo>
                <a:lnTo>
                  <a:pt x="33527" y="192024"/>
                </a:lnTo>
                <a:lnTo>
                  <a:pt x="73151" y="228600"/>
                </a:lnTo>
                <a:lnTo>
                  <a:pt x="115824" y="265176"/>
                </a:lnTo>
                <a:lnTo>
                  <a:pt x="161542" y="298704"/>
                </a:lnTo>
                <a:lnTo>
                  <a:pt x="213358" y="329184"/>
                </a:lnTo>
                <a:lnTo>
                  <a:pt x="268224" y="359664"/>
                </a:lnTo>
                <a:lnTo>
                  <a:pt x="271270" y="362712"/>
                </a:lnTo>
                <a:lnTo>
                  <a:pt x="332230" y="390144"/>
                </a:lnTo>
                <a:lnTo>
                  <a:pt x="393191" y="414528"/>
                </a:lnTo>
                <a:lnTo>
                  <a:pt x="527303" y="454152"/>
                </a:lnTo>
                <a:lnTo>
                  <a:pt x="667511" y="487680"/>
                </a:lnTo>
                <a:lnTo>
                  <a:pt x="819911" y="505968"/>
                </a:lnTo>
                <a:lnTo>
                  <a:pt x="978406" y="512064"/>
                </a:lnTo>
                <a:lnTo>
                  <a:pt x="1075942" y="509016"/>
                </a:lnTo>
                <a:lnTo>
                  <a:pt x="1078991" y="509016"/>
                </a:lnTo>
                <a:lnTo>
                  <a:pt x="1173479" y="502920"/>
                </a:lnTo>
                <a:lnTo>
                  <a:pt x="1075942" y="502920"/>
                </a:lnTo>
                <a:lnTo>
                  <a:pt x="1075942" y="499872"/>
                </a:lnTo>
                <a:lnTo>
                  <a:pt x="978406" y="499872"/>
                </a:lnTo>
                <a:lnTo>
                  <a:pt x="822958" y="493776"/>
                </a:lnTo>
                <a:lnTo>
                  <a:pt x="670558" y="475488"/>
                </a:lnTo>
                <a:lnTo>
                  <a:pt x="530351" y="441960"/>
                </a:lnTo>
                <a:lnTo>
                  <a:pt x="396239" y="402336"/>
                </a:lnTo>
                <a:lnTo>
                  <a:pt x="335279" y="377952"/>
                </a:lnTo>
                <a:lnTo>
                  <a:pt x="287865" y="356616"/>
                </a:lnTo>
                <a:lnTo>
                  <a:pt x="274318" y="356616"/>
                </a:lnTo>
                <a:lnTo>
                  <a:pt x="274318" y="350520"/>
                </a:lnTo>
                <a:lnTo>
                  <a:pt x="277367" y="350520"/>
                </a:lnTo>
                <a:lnTo>
                  <a:pt x="222503" y="320040"/>
                </a:lnTo>
                <a:lnTo>
                  <a:pt x="170687" y="289560"/>
                </a:lnTo>
                <a:lnTo>
                  <a:pt x="124967" y="256032"/>
                </a:lnTo>
                <a:lnTo>
                  <a:pt x="82294" y="219456"/>
                </a:lnTo>
                <a:lnTo>
                  <a:pt x="42670" y="182880"/>
                </a:lnTo>
                <a:lnTo>
                  <a:pt x="9143" y="143256"/>
                </a:lnTo>
                <a:close/>
              </a:path>
              <a:path w="2036445" h="512445">
                <a:moveTo>
                  <a:pt x="1078991" y="496824"/>
                </a:moveTo>
                <a:lnTo>
                  <a:pt x="1075942" y="496916"/>
                </a:lnTo>
                <a:lnTo>
                  <a:pt x="1075942" y="502920"/>
                </a:lnTo>
                <a:lnTo>
                  <a:pt x="1078991" y="496824"/>
                </a:lnTo>
                <a:close/>
              </a:path>
              <a:path w="2036445" h="512445">
                <a:moveTo>
                  <a:pt x="1219199" y="496824"/>
                </a:moveTo>
                <a:lnTo>
                  <a:pt x="1078991" y="496824"/>
                </a:lnTo>
                <a:lnTo>
                  <a:pt x="1075942" y="502920"/>
                </a:lnTo>
                <a:lnTo>
                  <a:pt x="1173479" y="502920"/>
                </a:lnTo>
                <a:lnTo>
                  <a:pt x="1219199" y="496824"/>
                </a:lnTo>
                <a:close/>
              </a:path>
              <a:path w="2036445" h="512445">
                <a:moveTo>
                  <a:pt x="1075942" y="496916"/>
                </a:moveTo>
                <a:lnTo>
                  <a:pt x="978406" y="499872"/>
                </a:lnTo>
                <a:lnTo>
                  <a:pt x="1075942" y="499872"/>
                </a:lnTo>
                <a:lnTo>
                  <a:pt x="1075942" y="496916"/>
                </a:lnTo>
                <a:close/>
              </a:path>
              <a:path w="2036445" h="512445">
                <a:moveTo>
                  <a:pt x="1667254" y="353568"/>
                </a:moveTo>
                <a:lnTo>
                  <a:pt x="1597152" y="387096"/>
                </a:lnTo>
                <a:lnTo>
                  <a:pt x="1517903" y="414528"/>
                </a:lnTo>
                <a:lnTo>
                  <a:pt x="1438654" y="438912"/>
                </a:lnTo>
                <a:lnTo>
                  <a:pt x="1350263" y="460248"/>
                </a:lnTo>
                <a:lnTo>
                  <a:pt x="1261870" y="478536"/>
                </a:lnTo>
                <a:lnTo>
                  <a:pt x="1170430" y="490728"/>
                </a:lnTo>
                <a:lnTo>
                  <a:pt x="1075942" y="496824"/>
                </a:lnTo>
                <a:lnTo>
                  <a:pt x="1078991" y="496824"/>
                </a:lnTo>
                <a:lnTo>
                  <a:pt x="1219199" y="496824"/>
                </a:lnTo>
                <a:lnTo>
                  <a:pt x="1264918" y="490728"/>
                </a:lnTo>
                <a:lnTo>
                  <a:pt x="1353311" y="472440"/>
                </a:lnTo>
                <a:lnTo>
                  <a:pt x="1441703" y="451104"/>
                </a:lnTo>
                <a:lnTo>
                  <a:pt x="1520952" y="426720"/>
                </a:lnTo>
                <a:lnTo>
                  <a:pt x="1600200" y="399288"/>
                </a:lnTo>
                <a:lnTo>
                  <a:pt x="1670303" y="365760"/>
                </a:lnTo>
                <a:lnTo>
                  <a:pt x="1673352" y="365760"/>
                </a:lnTo>
                <a:lnTo>
                  <a:pt x="1684527" y="359664"/>
                </a:lnTo>
                <a:lnTo>
                  <a:pt x="1670303" y="359664"/>
                </a:lnTo>
                <a:lnTo>
                  <a:pt x="1664206" y="356616"/>
                </a:lnTo>
                <a:lnTo>
                  <a:pt x="1667799" y="354656"/>
                </a:lnTo>
                <a:lnTo>
                  <a:pt x="1667254" y="353568"/>
                </a:lnTo>
                <a:close/>
              </a:path>
              <a:path w="2036445" h="512445">
                <a:moveTo>
                  <a:pt x="1667799" y="354656"/>
                </a:moveTo>
                <a:lnTo>
                  <a:pt x="1664206" y="356616"/>
                </a:lnTo>
                <a:lnTo>
                  <a:pt x="1670303" y="359664"/>
                </a:lnTo>
                <a:lnTo>
                  <a:pt x="1667799" y="354656"/>
                </a:lnTo>
                <a:close/>
              </a:path>
              <a:path w="2036445" h="512445">
                <a:moveTo>
                  <a:pt x="2005582" y="48768"/>
                </a:moveTo>
                <a:lnTo>
                  <a:pt x="1978152" y="100584"/>
                </a:lnTo>
                <a:lnTo>
                  <a:pt x="1941576" y="149352"/>
                </a:lnTo>
                <a:lnTo>
                  <a:pt x="1898903" y="195072"/>
                </a:lnTo>
                <a:lnTo>
                  <a:pt x="1850135" y="240792"/>
                </a:lnTo>
                <a:lnTo>
                  <a:pt x="1795270" y="280416"/>
                </a:lnTo>
                <a:lnTo>
                  <a:pt x="1731263" y="320040"/>
                </a:lnTo>
                <a:lnTo>
                  <a:pt x="1667799" y="354656"/>
                </a:lnTo>
                <a:lnTo>
                  <a:pt x="1670303" y="359664"/>
                </a:lnTo>
                <a:lnTo>
                  <a:pt x="1684527" y="359664"/>
                </a:lnTo>
                <a:lnTo>
                  <a:pt x="1740406" y="329184"/>
                </a:lnTo>
                <a:lnTo>
                  <a:pt x="1804415" y="289560"/>
                </a:lnTo>
                <a:lnTo>
                  <a:pt x="1859278" y="249936"/>
                </a:lnTo>
                <a:lnTo>
                  <a:pt x="1908048" y="204216"/>
                </a:lnTo>
                <a:lnTo>
                  <a:pt x="1950718" y="158496"/>
                </a:lnTo>
                <a:lnTo>
                  <a:pt x="1987294" y="109728"/>
                </a:lnTo>
                <a:lnTo>
                  <a:pt x="2014727" y="57912"/>
                </a:lnTo>
                <a:lnTo>
                  <a:pt x="2014727" y="54864"/>
                </a:lnTo>
                <a:lnTo>
                  <a:pt x="2015983" y="51816"/>
                </a:lnTo>
                <a:lnTo>
                  <a:pt x="2008630" y="51816"/>
                </a:lnTo>
                <a:lnTo>
                  <a:pt x="2005582" y="48768"/>
                </a:lnTo>
                <a:close/>
              </a:path>
              <a:path w="2036445" h="512445">
                <a:moveTo>
                  <a:pt x="274318" y="350520"/>
                </a:moveTo>
                <a:lnTo>
                  <a:pt x="274318" y="356616"/>
                </a:lnTo>
                <a:lnTo>
                  <a:pt x="276807" y="351640"/>
                </a:lnTo>
                <a:lnTo>
                  <a:pt x="274318" y="350520"/>
                </a:lnTo>
                <a:close/>
              </a:path>
              <a:path w="2036445" h="512445">
                <a:moveTo>
                  <a:pt x="276807" y="351640"/>
                </a:moveTo>
                <a:lnTo>
                  <a:pt x="274318" y="356616"/>
                </a:lnTo>
                <a:lnTo>
                  <a:pt x="287865" y="356616"/>
                </a:lnTo>
                <a:lnTo>
                  <a:pt x="276807" y="351640"/>
                </a:lnTo>
                <a:close/>
              </a:path>
              <a:path w="2036445" h="512445">
                <a:moveTo>
                  <a:pt x="277367" y="350520"/>
                </a:moveTo>
                <a:lnTo>
                  <a:pt x="274318" y="350520"/>
                </a:lnTo>
                <a:lnTo>
                  <a:pt x="276807" y="351640"/>
                </a:lnTo>
                <a:lnTo>
                  <a:pt x="277367" y="350520"/>
                </a:lnTo>
                <a:close/>
              </a:path>
              <a:path w="2036445" h="512445">
                <a:moveTo>
                  <a:pt x="2023870" y="0"/>
                </a:moveTo>
                <a:lnTo>
                  <a:pt x="2002535" y="51816"/>
                </a:lnTo>
                <a:lnTo>
                  <a:pt x="2003969" y="51816"/>
                </a:lnTo>
                <a:lnTo>
                  <a:pt x="2005582" y="48768"/>
                </a:lnTo>
                <a:lnTo>
                  <a:pt x="2017238" y="48768"/>
                </a:lnTo>
                <a:lnTo>
                  <a:pt x="2036063" y="3048"/>
                </a:lnTo>
                <a:lnTo>
                  <a:pt x="2023870" y="0"/>
                </a:lnTo>
                <a:close/>
              </a:path>
              <a:path w="2036445" h="512445">
                <a:moveTo>
                  <a:pt x="2017238" y="48768"/>
                </a:moveTo>
                <a:lnTo>
                  <a:pt x="2005582" y="48768"/>
                </a:lnTo>
                <a:lnTo>
                  <a:pt x="2008630" y="51816"/>
                </a:lnTo>
                <a:lnTo>
                  <a:pt x="2015983" y="51816"/>
                </a:lnTo>
                <a:lnTo>
                  <a:pt x="2017238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object 90"/>
          <p:cNvSpPr/>
          <p:nvPr/>
        </p:nvSpPr>
        <p:spPr>
          <a:xfrm>
            <a:off x="6686952" y="6122531"/>
            <a:ext cx="91887" cy="105335"/>
          </a:xfrm>
          <a:custGeom>
            <a:avLst/>
            <a:gdLst/>
            <a:ahLst/>
            <a:cxnLst/>
            <a:rect l="l" t="t" r="r" b="b"/>
            <a:pathLst>
              <a:path w="104140" h="119379">
                <a:moveTo>
                  <a:pt x="0" y="0"/>
                </a:moveTo>
                <a:lnTo>
                  <a:pt x="15240" y="118871"/>
                </a:lnTo>
                <a:lnTo>
                  <a:pt x="103631" y="579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object 91"/>
          <p:cNvSpPr/>
          <p:nvPr/>
        </p:nvSpPr>
        <p:spPr>
          <a:xfrm>
            <a:off x="8480789" y="5979993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79" h="113029">
                <a:moveTo>
                  <a:pt x="67055" y="0"/>
                </a:moveTo>
                <a:lnTo>
                  <a:pt x="0" y="97536"/>
                </a:lnTo>
                <a:lnTo>
                  <a:pt x="106679" y="112776"/>
                </a:lnTo>
                <a:lnTo>
                  <a:pt x="67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object 92"/>
          <p:cNvSpPr/>
          <p:nvPr/>
        </p:nvSpPr>
        <p:spPr>
          <a:xfrm>
            <a:off x="6380358" y="4188845"/>
            <a:ext cx="697006" cy="1557618"/>
          </a:xfrm>
          <a:custGeom>
            <a:avLst/>
            <a:gdLst/>
            <a:ahLst/>
            <a:cxnLst/>
            <a:rect l="l" t="t" r="r" b="b"/>
            <a:pathLst>
              <a:path w="789940" h="1765300">
                <a:moveTo>
                  <a:pt x="783336" y="0"/>
                </a:moveTo>
                <a:lnTo>
                  <a:pt x="701040" y="51816"/>
                </a:lnTo>
                <a:lnTo>
                  <a:pt x="621792" y="112776"/>
                </a:lnTo>
                <a:lnTo>
                  <a:pt x="545592" y="185928"/>
                </a:lnTo>
                <a:lnTo>
                  <a:pt x="475488" y="265176"/>
                </a:lnTo>
                <a:lnTo>
                  <a:pt x="408430" y="356616"/>
                </a:lnTo>
                <a:lnTo>
                  <a:pt x="347470" y="454152"/>
                </a:lnTo>
                <a:lnTo>
                  <a:pt x="289560" y="557784"/>
                </a:lnTo>
                <a:lnTo>
                  <a:pt x="286512" y="560832"/>
                </a:lnTo>
                <a:lnTo>
                  <a:pt x="234696" y="673608"/>
                </a:lnTo>
                <a:lnTo>
                  <a:pt x="185928" y="792480"/>
                </a:lnTo>
                <a:lnTo>
                  <a:pt x="140208" y="917448"/>
                </a:lnTo>
                <a:lnTo>
                  <a:pt x="103632" y="1045464"/>
                </a:lnTo>
                <a:lnTo>
                  <a:pt x="70104" y="1182624"/>
                </a:lnTo>
                <a:lnTo>
                  <a:pt x="42672" y="1322832"/>
                </a:lnTo>
                <a:lnTo>
                  <a:pt x="24384" y="1466088"/>
                </a:lnTo>
                <a:lnTo>
                  <a:pt x="9144" y="1612392"/>
                </a:lnTo>
                <a:lnTo>
                  <a:pt x="0" y="1764792"/>
                </a:lnTo>
                <a:lnTo>
                  <a:pt x="12192" y="1764792"/>
                </a:lnTo>
                <a:lnTo>
                  <a:pt x="21336" y="1615440"/>
                </a:lnTo>
                <a:lnTo>
                  <a:pt x="36575" y="1469136"/>
                </a:lnTo>
                <a:lnTo>
                  <a:pt x="54863" y="1325880"/>
                </a:lnTo>
                <a:lnTo>
                  <a:pt x="82296" y="1185672"/>
                </a:lnTo>
                <a:lnTo>
                  <a:pt x="115824" y="1048512"/>
                </a:lnTo>
                <a:lnTo>
                  <a:pt x="152400" y="920496"/>
                </a:lnTo>
                <a:lnTo>
                  <a:pt x="198120" y="795528"/>
                </a:lnTo>
                <a:lnTo>
                  <a:pt x="246887" y="676656"/>
                </a:lnTo>
                <a:lnTo>
                  <a:pt x="297565" y="566358"/>
                </a:lnTo>
                <a:lnTo>
                  <a:pt x="292608" y="563880"/>
                </a:lnTo>
                <a:lnTo>
                  <a:pt x="300407" y="563880"/>
                </a:lnTo>
                <a:lnTo>
                  <a:pt x="356616" y="463296"/>
                </a:lnTo>
                <a:lnTo>
                  <a:pt x="417575" y="365760"/>
                </a:lnTo>
                <a:lnTo>
                  <a:pt x="484630" y="274320"/>
                </a:lnTo>
                <a:lnTo>
                  <a:pt x="554736" y="195072"/>
                </a:lnTo>
                <a:lnTo>
                  <a:pt x="630936" y="121920"/>
                </a:lnTo>
                <a:lnTo>
                  <a:pt x="710182" y="60960"/>
                </a:lnTo>
                <a:lnTo>
                  <a:pt x="789430" y="9144"/>
                </a:lnTo>
                <a:lnTo>
                  <a:pt x="783336" y="0"/>
                </a:lnTo>
                <a:close/>
              </a:path>
              <a:path w="789940" h="1765300">
                <a:moveTo>
                  <a:pt x="300407" y="563880"/>
                </a:moveTo>
                <a:lnTo>
                  <a:pt x="298704" y="563880"/>
                </a:lnTo>
                <a:lnTo>
                  <a:pt x="297565" y="566358"/>
                </a:lnTo>
                <a:lnTo>
                  <a:pt x="298704" y="566928"/>
                </a:lnTo>
                <a:lnTo>
                  <a:pt x="300407" y="563880"/>
                </a:lnTo>
                <a:close/>
              </a:path>
              <a:path w="789940" h="1765300">
                <a:moveTo>
                  <a:pt x="298704" y="563880"/>
                </a:moveTo>
                <a:lnTo>
                  <a:pt x="292608" y="563880"/>
                </a:lnTo>
                <a:lnTo>
                  <a:pt x="297565" y="566358"/>
                </a:lnTo>
                <a:lnTo>
                  <a:pt x="298704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object 93"/>
          <p:cNvSpPr/>
          <p:nvPr/>
        </p:nvSpPr>
        <p:spPr>
          <a:xfrm>
            <a:off x="7055401" y="4151193"/>
            <a:ext cx="105335" cy="83484"/>
          </a:xfrm>
          <a:custGeom>
            <a:avLst/>
            <a:gdLst/>
            <a:ahLst/>
            <a:cxnLst/>
            <a:rect l="l" t="t" r="r" b="b"/>
            <a:pathLst>
              <a:path w="119379" h="94614">
                <a:moveTo>
                  <a:pt x="118872" y="0"/>
                </a:moveTo>
                <a:lnTo>
                  <a:pt x="0" y="0"/>
                </a:lnTo>
                <a:lnTo>
                  <a:pt x="45720" y="94487"/>
                </a:lnTo>
                <a:lnTo>
                  <a:pt x="118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object 94"/>
          <p:cNvSpPr/>
          <p:nvPr/>
        </p:nvSpPr>
        <p:spPr>
          <a:xfrm>
            <a:off x="6340018" y="5751393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bject 95"/>
          <p:cNvSpPr/>
          <p:nvPr/>
        </p:nvSpPr>
        <p:spPr>
          <a:xfrm>
            <a:off x="7125326" y="3640204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89"/>
                </a:lnTo>
                <a:lnTo>
                  <a:pt x="260616" y="19434"/>
                </a:lnTo>
                <a:lnTo>
                  <a:pt x="205956" y="42547"/>
                </a:lnTo>
                <a:lnTo>
                  <a:pt x="156033" y="73542"/>
                </a:lnTo>
                <a:lnTo>
                  <a:pt x="111632" y="111633"/>
                </a:lnTo>
                <a:lnTo>
                  <a:pt x="73542" y="156033"/>
                </a:lnTo>
                <a:lnTo>
                  <a:pt x="42547" y="205956"/>
                </a:lnTo>
                <a:lnTo>
                  <a:pt x="19434" y="260616"/>
                </a:lnTo>
                <a:lnTo>
                  <a:pt x="4989" y="31922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766"/>
                </a:lnTo>
                <a:lnTo>
                  <a:pt x="750920" y="289476"/>
                </a:lnTo>
                <a:lnTo>
                  <a:pt x="732043" y="232743"/>
                </a:lnTo>
                <a:lnTo>
                  <a:pt x="704891" y="180353"/>
                </a:lnTo>
                <a:lnTo>
                  <a:pt x="670250" y="133093"/>
                </a:lnTo>
                <a:lnTo>
                  <a:pt x="628906" y="91749"/>
                </a:lnTo>
                <a:lnTo>
                  <a:pt x="581646" y="57108"/>
                </a:lnTo>
                <a:lnTo>
                  <a:pt x="529256" y="29956"/>
                </a:lnTo>
                <a:lnTo>
                  <a:pt x="472523" y="11079"/>
                </a:lnTo>
                <a:lnTo>
                  <a:pt x="412233" y="1263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object 96"/>
          <p:cNvSpPr/>
          <p:nvPr/>
        </p:nvSpPr>
        <p:spPr>
          <a:xfrm>
            <a:off x="7125326" y="3640204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226"/>
                </a:lnTo>
                <a:lnTo>
                  <a:pt x="742565" y="260616"/>
                </a:lnTo>
                <a:lnTo>
                  <a:pt x="719452" y="205956"/>
                </a:lnTo>
                <a:lnTo>
                  <a:pt x="688457" y="156033"/>
                </a:lnTo>
                <a:lnTo>
                  <a:pt x="650367" y="111632"/>
                </a:lnTo>
                <a:lnTo>
                  <a:pt x="605966" y="73542"/>
                </a:lnTo>
                <a:lnTo>
                  <a:pt x="556043" y="42547"/>
                </a:lnTo>
                <a:lnTo>
                  <a:pt x="501383" y="19434"/>
                </a:lnTo>
                <a:lnTo>
                  <a:pt x="442773" y="4989"/>
                </a:lnTo>
                <a:lnTo>
                  <a:pt x="381000" y="0"/>
                </a:lnTo>
                <a:lnTo>
                  <a:pt x="349766" y="1263"/>
                </a:lnTo>
                <a:lnTo>
                  <a:pt x="289476" y="11079"/>
                </a:lnTo>
                <a:lnTo>
                  <a:pt x="232743" y="29956"/>
                </a:lnTo>
                <a:lnTo>
                  <a:pt x="180353" y="57108"/>
                </a:lnTo>
                <a:lnTo>
                  <a:pt x="133093" y="91749"/>
                </a:lnTo>
                <a:lnTo>
                  <a:pt x="91749" y="133093"/>
                </a:lnTo>
                <a:lnTo>
                  <a:pt x="57108" y="180353"/>
                </a:lnTo>
                <a:lnTo>
                  <a:pt x="29956" y="232743"/>
                </a:lnTo>
                <a:lnTo>
                  <a:pt x="11079" y="289476"/>
                </a:lnTo>
                <a:lnTo>
                  <a:pt x="1263" y="34976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object 97"/>
          <p:cNvSpPr txBox="1"/>
          <p:nvPr/>
        </p:nvSpPr>
        <p:spPr>
          <a:xfrm>
            <a:off x="7221696" y="3877033"/>
            <a:ext cx="48241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dirty="0">
                <a:solidFill>
                  <a:prstClr val="black"/>
                </a:solidFill>
                <a:latin typeface="Arial"/>
                <a:cs typeface="Arial"/>
              </a:rPr>
              <a:t>IDLE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object 98"/>
          <p:cNvSpPr/>
          <p:nvPr/>
        </p:nvSpPr>
        <p:spPr>
          <a:xfrm>
            <a:off x="7232901" y="4073200"/>
            <a:ext cx="460001" cy="0"/>
          </a:xfrm>
          <a:custGeom>
            <a:avLst/>
            <a:gdLst/>
            <a:ahLst/>
            <a:cxnLst/>
            <a:rect l="l" t="t" r="r" b="b"/>
            <a:pathLst>
              <a:path w="521334">
                <a:moveTo>
                  <a:pt x="0" y="0"/>
                </a:moveTo>
                <a:lnTo>
                  <a:pt x="521207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object 99"/>
          <p:cNvSpPr/>
          <p:nvPr/>
        </p:nvSpPr>
        <p:spPr>
          <a:xfrm>
            <a:off x="8201090" y="5509346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89"/>
                </a:lnTo>
                <a:lnTo>
                  <a:pt x="260616" y="19434"/>
                </a:lnTo>
                <a:lnTo>
                  <a:pt x="205956" y="42547"/>
                </a:lnTo>
                <a:lnTo>
                  <a:pt x="156033" y="73542"/>
                </a:lnTo>
                <a:lnTo>
                  <a:pt x="111632" y="111633"/>
                </a:lnTo>
                <a:lnTo>
                  <a:pt x="73542" y="156033"/>
                </a:lnTo>
                <a:lnTo>
                  <a:pt x="42547" y="205956"/>
                </a:lnTo>
                <a:lnTo>
                  <a:pt x="19434" y="260616"/>
                </a:lnTo>
                <a:lnTo>
                  <a:pt x="4989" y="31922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766"/>
                </a:lnTo>
                <a:lnTo>
                  <a:pt x="750920" y="289476"/>
                </a:lnTo>
                <a:lnTo>
                  <a:pt x="732043" y="232743"/>
                </a:lnTo>
                <a:lnTo>
                  <a:pt x="704891" y="180353"/>
                </a:lnTo>
                <a:lnTo>
                  <a:pt x="670250" y="133093"/>
                </a:lnTo>
                <a:lnTo>
                  <a:pt x="628906" y="91749"/>
                </a:lnTo>
                <a:lnTo>
                  <a:pt x="581646" y="57108"/>
                </a:lnTo>
                <a:lnTo>
                  <a:pt x="529256" y="29956"/>
                </a:lnTo>
                <a:lnTo>
                  <a:pt x="472523" y="11079"/>
                </a:lnTo>
                <a:lnTo>
                  <a:pt x="412233" y="1263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object 100"/>
          <p:cNvSpPr/>
          <p:nvPr/>
        </p:nvSpPr>
        <p:spPr>
          <a:xfrm>
            <a:off x="8201090" y="5509346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226"/>
                </a:lnTo>
                <a:lnTo>
                  <a:pt x="742565" y="260616"/>
                </a:lnTo>
                <a:lnTo>
                  <a:pt x="719452" y="205956"/>
                </a:lnTo>
                <a:lnTo>
                  <a:pt x="688457" y="156033"/>
                </a:lnTo>
                <a:lnTo>
                  <a:pt x="650367" y="111633"/>
                </a:lnTo>
                <a:lnTo>
                  <a:pt x="605966" y="73542"/>
                </a:lnTo>
                <a:lnTo>
                  <a:pt x="556043" y="42547"/>
                </a:lnTo>
                <a:lnTo>
                  <a:pt x="501383" y="19434"/>
                </a:lnTo>
                <a:lnTo>
                  <a:pt x="442773" y="4989"/>
                </a:lnTo>
                <a:lnTo>
                  <a:pt x="381000" y="0"/>
                </a:lnTo>
                <a:lnTo>
                  <a:pt x="349766" y="1263"/>
                </a:lnTo>
                <a:lnTo>
                  <a:pt x="289476" y="11079"/>
                </a:lnTo>
                <a:lnTo>
                  <a:pt x="232743" y="29956"/>
                </a:lnTo>
                <a:lnTo>
                  <a:pt x="180353" y="57108"/>
                </a:lnTo>
                <a:lnTo>
                  <a:pt x="133093" y="91749"/>
                </a:lnTo>
                <a:lnTo>
                  <a:pt x="91749" y="133093"/>
                </a:lnTo>
                <a:lnTo>
                  <a:pt x="57108" y="180353"/>
                </a:lnTo>
                <a:lnTo>
                  <a:pt x="29956" y="232743"/>
                </a:lnTo>
                <a:lnTo>
                  <a:pt x="11079" y="289476"/>
                </a:lnTo>
                <a:lnTo>
                  <a:pt x="1263" y="34976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object 101"/>
          <p:cNvSpPr txBox="1"/>
          <p:nvPr/>
        </p:nvSpPr>
        <p:spPr>
          <a:xfrm>
            <a:off x="8240983" y="5746175"/>
            <a:ext cx="59279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spc="-4" dirty="0">
                <a:solidFill>
                  <a:prstClr val="black"/>
                </a:solidFill>
                <a:latin typeface="Arial"/>
                <a:cs typeface="Arial"/>
              </a:rPr>
              <a:t>READ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object 102"/>
          <p:cNvSpPr/>
          <p:nvPr/>
        </p:nvSpPr>
        <p:spPr>
          <a:xfrm>
            <a:off x="8252189" y="5942341"/>
            <a:ext cx="570379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103"/>
          <p:cNvSpPr/>
          <p:nvPr/>
        </p:nvSpPr>
        <p:spPr>
          <a:xfrm>
            <a:off x="6116796" y="5509346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19226" y="4989"/>
                </a:lnTo>
                <a:lnTo>
                  <a:pt x="260616" y="19434"/>
                </a:lnTo>
                <a:lnTo>
                  <a:pt x="205956" y="42547"/>
                </a:lnTo>
                <a:lnTo>
                  <a:pt x="156033" y="73542"/>
                </a:lnTo>
                <a:lnTo>
                  <a:pt x="111632" y="111633"/>
                </a:lnTo>
                <a:lnTo>
                  <a:pt x="73542" y="156033"/>
                </a:lnTo>
                <a:lnTo>
                  <a:pt x="42547" y="205956"/>
                </a:lnTo>
                <a:lnTo>
                  <a:pt x="19434" y="260616"/>
                </a:lnTo>
                <a:lnTo>
                  <a:pt x="4989" y="31922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lnTo>
                  <a:pt x="760736" y="349766"/>
                </a:lnTo>
                <a:lnTo>
                  <a:pt x="750920" y="289476"/>
                </a:lnTo>
                <a:lnTo>
                  <a:pt x="732043" y="232743"/>
                </a:lnTo>
                <a:lnTo>
                  <a:pt x="704891" y="180353"/>
                </a:lnTo>
                <a:lnTo>
                  <a:pt x="670250" y="133093"/>
                </a:lnTo>
                <a:lnTo>
                  <a:pt x="628906" y="91749"/>
                </a:lnTo>
                <a:lnTo>
                  <a:pt x="581646" y="57108"/>
                </a:lnTo>
                <a:lnTo>
                  <a:pt x="529256" y="29956"/>
                </a:lnTo>
                <a:lnTo>
                  <a:pt x="472523" y="11079"/>
                </a:lnTo>
                <a:lnTo>
                  <a:pt x="412233" y="1263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104"/>
          <p:cNvSpPr/>
          <p:nvPr/>
        </p:nvSpPr>
        <p:spPr>
          <a:xfrm>
            <a:off x="6116796" y="5509346"/>
            <a:ext cx="672353" cy="672353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381000"/>
                </a:moveTo>
                <a:lnTo>
                  <a:pt x="757010" y="319226"/>
                </a:lnTo>
                <a:lnTo>
                  <a:pt x="742565" y="260616"/>
                </a:lnTo>
                <a:lnTo>
                  <a:pt x="719452" y="205956"/>
                </a:lnTo>
                <a:lnTo>
                  <a:pt x="688457" y="156033"/>
                </a:lnTo>
                <a:lnTo>
                  <a:pt x="650367" y="111633"/>
                </a:lnTo>
                <a:lnTo>
                  <a:pt x="605966" y="73542"/>
                </a:lnTo>
                <a:lnTo>
                  <a:pt x="556043" y="42547"/>
                </a:lnTo>
                <a:lnTo>
                  <a:pt x="501383" y="19434"/>
                </a:lnTo>
                <a:lnTo>
                  <a:pt x="442773" y="4989"/>
                </a:lnTo>
                <a:lnTo>
                  <a:pt x="381000" y="0"/>
                </a:lnTo>
                <a:lnTo>
                  <a:pt x="349766" y="1263"/>
                </a:lnTo>
                <a:lnTo>
                  <a:pt x="289476" y="11079"/>
                </a:lnTo>
                <a:lnTo>
                  <a:pt x="232743" y="29956"/>
                </a:lnTo>
                <a:lnTo>
                  <a:pt x="180353" y="57108"/>
                </a:lnTo>
                <a:lnTo>
                  <a:pt x="133093" y="91749"/>
                </a:lnTo>
                <a:lnTo>
                  <a:pt x="91749" y="133093"/>
                </a:lnTo>
                <a:lnTo>
                  <a:pt x="57108" y="180353"/>
                </a:lnTo>
                <a:lnTo>
                  <a:pt x="29956" y="232743"/>
                </a:lnTo>
                <a:lnTo>
                  <a:pt x="11079" y="289476"/>
                </a:lnTo>
                <a:lnTo>
                  <a:pt x="1263" y="349766"/>
                </a:lnTo>
                <a:lnTo>
                  <a:pt x="0" y="381000"/>
                </a:lnTo>
                <a:lnTo>
                  <a:pt x="1263" y="412233"/>
                </a:lnTo>
                <a:lnTo>
                  <a:pt x="11079" y="472523"/>
                </a:lnTo>
                <a:lnTo>
                  <a:pt x="29956" y="529256"/>
                </a:lnTo>
                <a:lnTo>
                  <a:pt x="57108" y="581646"/>
                </a:lnTo>
                <a:lnTo>
                  <a:pt x="91749" y="628906"/>
                </a:lnTo>
                <a:lnTo>
                  <a:pt x="133093" y="670250"/>
                </a:lnTo>
                <a:lnTo>
                  <a:pt x="180353" y="704891"/>
                </a:lnTo>
                <a:lnTo>
                  <a:pt x="232743" y="732043"/>
                </a:lnTo>
                <a:lnTo>
                  <a:pt x="289476" y="750920"/>
                </a:lnTo>
                <a:lnTo>
                  <a:pt x="349766" y="760736"/>
                </a:lnTo>
                <a:lnTo>
                  <a:pt x="381000" y="762000"/>
                </a:lnTo>
                <a:lnTo>
                  <a:pt x="412233" y="760736"/>
                </a:lnTo>
                <a:lnTo>
                  <a:pt x="472523" y="750920"/>
                </a:lnTo>
                <a:lnTo>
                  <a:pt x="529256" y="732043"/>
                </a:lnTo>
                <a:lnTo>
                  <a:pt x="581646" y="704891"/>
                </a:lnTo>
                <a:lnTo>
                  <a:pt x="628906" y="670250"/>
                </a:lnTo>
                <a:lnTo>
                  <a:pt x="670250" y="628906"/>
                </a:lnTo>
                <a:lnTo>
                  <a:pt x="704891" y="581646"/>
                </a:lnTo>
                <a:lnTo>
                  <a:pt x="732043" y="529256"/>
                </a:lnTo>
                <a:lnTo>
                  <a:pt x="750920" y="472523"/>
                </a:lnTo>
                <a:lnTo>
                  <a:pt x="760736" y="412233"/>
                </a:lnTo>
                <a:lnTo>
                  <a:pt x="76200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105"/>
          <p:cNvSpPr txBox="1"/>
          <p:nvPr/>
        </p:nvSpPr>
        <p:spPr>
          <a:xfrm>
            <a:off x="6318053" y="5746175"/>
            <a:ext cx="27006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b="1" u="heavy" dirty="0">
                <a:solidFill>
                  <a:prstClr val="black"/>
                </a:solidFill>
                <a:latin typeface="Arial"/>
                <a:cs typeface="Arial"/>
              </a:rPr>
              <a:t>S2</a:t>
            </a:r>
            <a:endParaRPr sz="158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7" name="object 106"/>
          <p:cNvSpPr/>
          <p:nvPr/>
        </p:nvSpPr>
        <p:spPr>
          <a:xfrm>
            <a:off x="6724602" y="1728034"/>
            <a:ext cx="2654674" cy="1603001"/>
          </a:xfrm>
          <a:custGeom>
            <a:avLst/>
            <a:gdLst/>
            <a:ahLst/>
            <a:cxnLst/>
            <a:rect l="l" t="t" r="r" b="b"/>
            <a:pathLst>
              <a:path w="3008629" h="1816735">
                <a:moveTo>
                  <a:pt x="0" y="1816607"/>
                </a:moveTo>
                <a:lnTo>
                  <a:pt x="3008376" y="1816607"/>
                </a:lnTo>
                <a:lnTo>
                  <a:pt x="3008376" y="0"/>
                </a:lnTo>
                <a:lnTo>
                  <a:pt x="0" y="0"/>
                </a:lnTo>
                <a:lnTo>
                  <a:pt x="0" y="1816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8" name="object 107"/>
          <p:cNvSpPr/>
          <p:nvPr/>
        </p:nvSpPr>
        <p:spPr>
          <a:xfrm>
            <a:off x="6657368" y="1660798"/>
            <a:ext cx="2657475" cy="1605803"/>
          </a:xfrm>
          <a:custGeom>
            <a:avLst/>
            <a:gdLst/>
            <a:ahLst/>
            <a:cxnLst/>
            <a:rect l="l" t="t" r="r" b="b"/>
            <a:pathLst>
              <a:path w="3011804" h="1819910">
                <a:moveTo>
                  <a:pt x="0" y="1819655"/>
                </a:moveTo>
                <a:lnTo>
                  <a:pt x="3011424" y="1819655"/>
                </a:lnTo>
                <a:lnTo>
                  <a:pt x="3011424" y="0"/>
                </a:lnTo>
                <a:lnTo>
                  <a:pt x="0" y="0"/>
                </a:lnTo>
                <a:lnTo>
                  <a:pt x="0" y="1819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9" name="object 108"/>
          <p:cNvSpPr/>
          <p:nvPr/>
        </p:nvSpPr>
        <p:spPr>
          <a:xfrm>
            <a:off x="6657368" y="1660798"/>
            <a:ext cx="2657475" cy="1605803"/>
          </a:xfrm>
          <a:custGeom>
            <a:avLst/>
            <a:gdLst/>
            <a:ahLst/>
            <a:cxnLst/>
            <a:rect l="l" t="t" r="r" b="b"/>
            <a:pathLst>
              <a:path w="3011804" h="1819910">
                <a:moveTo>
                  <a:pt x="0" y="1819655"/>
                </a:moveTo>
                <a:lnTo>
                  <a:pt x="3011424" y="1819655"/>
                </a:lnTo>
                <a:lnTo>
                  <a:pt x="3011424" y="0"/>
                </a:lnTo>
                <a:lnTo>
                  <a:pt x="0" y="0"/>
                </a:lnTo>
                <a:lnTo>
                  <a:pt x="0" y="181965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0" name="object 110"/>
          <p:cNvSpPr txBox="1"/>
          <p:nvPr/>
        </p:nvSpPr>
        <p:spPr>
          <a:xfrm>
            <a:off x="6732222" y="1721562"/>
            <a:ext cx="1209115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modul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spc="-4" dirty="0">
                <a:solidFill>
                  <a:srgbClr val="FF0000"/>
                </a:solidFill>
                <a:latin typeface="Courier New"/>
                <a:cs typeface="Courier New"/>
              </a:rPr>
              <a:t>fsm2</a:t>
            </a:r>
            <a:endParaRPr sz="1412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26371"/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1" name="object 111"/>
          <p:cNvSpPr txBox="1"/>
          <p:nvPr/>
        </p:nvSpPr>
        <p:spPr>
          <a:xfrm>
            <a:off x="8026502" y="1721562"/>
            <a:ext cx="885265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..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);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2" name="object 112"/>
          <p:cNvSpPr txBox="1"/>
          <p:nvPr/>
        </p:nvSpPr>
        <p:spPr>
          <a:xfrm>
            <a:off x="6947376" y="2800016"/>
            <a:ext cx="347943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3" name="object 113"/>
          <p:cNvSpPr txBox="1"/>
          <p:nvPr/>
        </p:nvSpPr>
        <p:spPr>
          <a:xfrm>
            <a:off x="6732223" y="3015169"/>
            <a:ext cx="993401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endmodule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4" name="object 114"/>
          <p:cNvSpPr/>
          <p:nvPr/>
        </p:nvSpPr>
        <p:spPr>
          <a:xfrm>
            <a:off x="1612032" y="5536241"/>
            <a:ext cx="1707776" cy="513790"/>
          </a:xfrm>
          <a:custGeom>
            <a:avLst/>
            <a:gdLst/>
            <a:ahLst/>
            <a:cxnLst/>
            <a:rect l="l" t="t" r="r" b="b"/>
            <a:pathLst>
              <a:path w="1935480" h="582295">
                <a:moveTo>
                  <a:pt x="0" y="582168"/>
                </a:moveTo>
                <a:lnTo>
                  <a:pt x="1935480" y="582168"/>
                </a:lnTo>
                <a:lnTo>
                  <a:pt x="1935480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95" name="object 115"/>
          <p:cNvSpPr/>
          <p:nvPr/>
        </p:nvSpPr>
        <p:spPr>
          <a:xfrm>
            <a:off x="1544797" y="5469005"/>
            <a:ext cx="1710578" cy="516591"/>
          </a:xfrm>
          <a:custGeom>
            <a:avLst/>
            <a:gdLst/>
            <a:ahLst/>
            <a:cxnLst/>
            <a:rect l="l" t="t" r="r" b="b"/>
            <a:pathLst>
              <a:path w="1938655" h="585470">
                <a:moveTo>
                  <a:pt x="0" y="585216"/>
                </a:moveTo>
                <a:lnTo>
                  <a:pt x="1938527" y="585216"/>
                </a:lnTo>
                <a:lnTo>
                  <a:pt x="1938527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96" name="object 116"/>
          <p:cNvSpPr txBox="1"/>
          <p:nvPr/>
        </p:nvSpPr>
        <p:spPr>
          <a:xfrm>
            <a:off x="1544797" y="5469005"/>
            <a:ext cx="1710578" cy="43896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097" marR="77885" indent="-89092">
              <a:lnSpc>
                <a:spcPct val="101299"/>
              </a:lnSpc>
            </a:pPr>
            <a:r>
              <a:rPr sz="1412" b="1" spc="-9" dirty="0">
                <a:solidFill>
                  <a:srgbClr val="00B0F0"/>
                </a:solidFill>
                <a:latin typeface="Arial"/>
                <a:cs typeface="Arial"/>
              </a:rPr>
              <a:t>parameter</a:t>
            </a:r>
            <a:r>
              <a:rPr sz="1412" b="1" dirty="0">
                <a:solidFill>
                  <a:srgbClr val="00B0F0"/>
                </a:solidFill>
                <a:latin typeface="Arial"/>
                <a:cs typeface="Arial"/>
              </a:rPr>
              <a:t>s</a:t>
            </a:r>
            <a:r>
              <a:rPr sz="1412" b="1" spc="4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412" b="1" spc="-9" dirty="0">
                <a:solidFill>
                  <a:srgbClr val="00B0F0"/>
                </a:solidFill>
                <a:latin typeface="Arial"/>
                <a:cs typeface="Arial"/>
              </a:rPr>
              <a:t>create </a:t>
            </a:r>
            <a:r>
              <a:rPr sz="1412" b="1" spc="-4" dirty="0">
                <a:solidFill>
                  <a:srgbClr val="00B0F0"/>
                </a:solidFill>
                <a:latin typeface="Arial"/>
                <a:cs typeface="Arial"/>
              </a:rPr>
              <a:t>loca</a:t>
            </a:r>
            <a:r>
              <a:rPr sz="1412" b="1" dirty="0">
                <a:solidFill>
                  <a:srgbClr val="00B0F0"/>
                </a:solidFill>
                <a:latin typeface="Arial"/>
                <a:cs typeface="Arial"/>
              </a:rPr>
              <a:t>l</a:t>
            </a:r>
            <a:r>
              <a:rPr sz="1412" b="1" spc="4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412" b="1" spc="-4" dirty="0">
                <a:solidFill>
                  <a:srgbClr val="00B0F0"/>
                </a:solidFill>
                <a:latin typeface="Arial"/>
                <a:cs typeface="Arial"/>
              </a:rPr>
              <a:t>definitions</a:t>
            </a:r>
            <a:endParaRPr sz="1412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97" name="object 117"/>
          <p:cNvSpPr/>
          <p:nvPr/>
        </p:nvSpPr>
        <p:spPr>
          <a:xfrm>
            <a:off x="4624172" y="3053913"/>
            <a:ext cx="675154" cy="798979"/>
          </a:xfrm>
          <a:custGeom>
            <a:avLst/>
            <a:gdLst/>
            <a:ahLst/>
            <a:cxnLst/>
            <a:rect l="l" t="t" r="r" b="b"/>
            <a:pathLst>
              <a:path w="765175" h="905510">
                <a:moveTo>
                  <a:pt x="755903" y="0"/>
                </a:moveTo>
                <a:lnTo>
                  <a:pt x="0" y="896112"/>
                </a:lnTo>
                <a:lnTo>
                  <a:pt x="9143" y="905256"/>
                </a:lnTo>
                <a:lnTo>
                  <a:pt x="765048" y="9144"/>
                </a:lnTo>
                <a:lnTo>
                  <a:pt x="755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8" name="object 118"/>
          <p:cNvSpPr/>
          <p:nvPr/>
        </p:nvSpPr>
        <p:spPr>
          <a:xfrm>
            <a:off x="4570385" y="3812328"/>
            <a:ext cx="96931" cy="102534"/>
          </a:xfrm>
          <a:custGeom>
            <a:avLst/>
            <a:gdLst/>
            <a:ahLst/>
            <a:cxnLst/>
            <a:rect l="l" t="t" r="r" b="b"/>
            <a:pathLst>
              <a:path w="109854" h="116204">
                <a:moveTo>
                  <a:pt x="27432" y="0"/>
                </a:moveTo>
                <a:lnTo>
                  <a:pt x="0" y="115824"/>
                </a:lnTo>
                <a:lnTo>
                  <a:pt x="109727" y="67056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9" name="object 119"/>
          <p:cNvSpPr/>
          <p:nvPr/>
        </p:nvSpPr>
        <p:spPr>
          <a:xfrm>
            <a:off x="5845166" y="3086185"/>
            <a:ext cx="1457885" cy="764241"/>
          </a:xfrm>
          <a:custGeom>
            <a:avLst/>
            <a:gdLst/>
            <a:ahLst/>
            <a:cxnLst/>
            <a:rect l="l" t="t" r="r" b="b"/>
            <a:pathLst>
              <a:path w="1652270" h="866139">
                <a:moveTo>
                  <a:pt x="6096" y="0"/>
                </a:moveTo>
                <a:lnTo>
                  <a:pt x="0" y="12192"/>
                </a:lnTo>
                <a:lnTo>
                  <a:pt x="1645920" y="865632"/>
                </a:lnTo>
                <a:lnTo>
                  <a:pt x="1652016" y="853440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object 120"/>
          <p:cNvSpPr/>
          <p:nvPr/>
        </p:nvSpPr>
        <p:spPr>
          <a:xfrm>
            <a:off x="7273243" y="3798880"/>
            <a:ext cx="105335" cy="83484"/>
          </a:xfrm>
          <a:custGeom>
            <a:avLst/>
            <a:gdLst/>
            <a:ahLst/>
            <a:cxnLst/>
            <a:rect l="l" t="t" r="r" b="b"/>
            <a:pathLst>
              <a:path w="119379" h="94614">
                <a:moveTo>
                  <a:pt x="48767" y="0"/>
                </a:moveTo>
                <a:lnTo>
                  <a:pt x="0" y="94487"/>
                </a:lnTo>
                <a:lnTo>
                  <a:pt x="118871" y="94487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object 121"/>
          <p:cNvSpPr/>
          <p:nvPr/>
        </p:nvSpPr>
        <p:spPr>
          <a:xfrm>
            <a:off x="5508989" y="3156111"/>
            <a:ext cx="2835088" cy="2472018"/>
          </a:xfrm>
          <a:custGeom>
            <a:avLst/>
            <a:gdLst/>
            <a:ahLst/>
            <a:cxnLst/>
            <a:rect l="l" t="t" r="r" b="b"/>
            <a:pathLst>
              <a:path w="3213100" h="2801620">
                <a:moveTo>
                  <a:pt x="9144" y="0"/>
                </a:moveTo>
                <a:lnTo>
                  <a:pt x="0" y="9144"/>
                </a:lnTo>
                <a:lnTo>
                  <a:pt x="3203446" y="2801112"/>
                </a:lnTo>
                <a:lnTo>
                  <a:pt x="3212592" y="27919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2" name="object 122"/>
          <p:cNvSpPr/>
          <p:nvPr/>
        </p:nvSpPr>
        <p:spPr>
          <a:xfrm>
            <a:off x="8300599" y="5581960"/>
            <a:ext cx="102534" cy="96931"/>
          </a:xfrm>
          <a:custGeom>
            <a:avLst/>
            <a:gdLst/>
            <a:ahLst/>
            <a:cxnLst/>
            <a:rect l="l" t="t" r="r" b="b"/>
            <a:pathLst>
              <a:path w="116204" h="109854">
                <a:moveTo>
                  <a:pt x="70103" y="0"/>
                </a:moveTo>
                <a:lnTo>
                  <a:pt x="0" y="79247"/>
                </a:lnTo>
                <a:lnTo>
                  <a:pt x="115824" y="109727"/>
                </a:lnTo>
                <a:lnTo>
                  <a:pt x="70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object 123"/>
          <p:cNvSpPr/>
          <p:nvPr/>
        </p:nvSpPr>
        <p:spPr>
          <a:xfrm>
            <a:off x="3373596" y="3088875"/>
            <a:ext cx="1890993" cy="1552015"/>
          </a:xfrm>
          <a:custGeom>
            <a:avLst/>
            <a:gdLst/>
            <a:ahLst/>
            <a:cxnLst/>
            <a:rect l="l" t="t" r="r" b="b"/>
            <a:pathLst>
              <a:path w="2143125" h="1758950">
                <a:moveTo>
                  <a:pt x="2133600" y="0"/>
                </a:moveTo>
                <a:lnTo>
                  <a:pt x="0" y="1749552"/>
                </a:lnTo>
                <a:lnTo>
                  <a:pt x="9143" y="1758696"/>
                </a:lnTo>
                <a:lnTo>
                  <a:pt x="2142744" y="9144"/>
                </a:lnTo>
                <a:lnTo>
                  <a:pt x="213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4" name="object 124"/>
          <p:cNvSpPr/>
          <p:nvPr/>
        </p:nvSpPr>
        <p:spPr>
          <a:xfrm>
            <a:off x="3309051" y="4592257"/>
            <a:ext cx="102534" cy="96931"/>
          </a:xfrm>
          <a:custGeom>
            <a:avLst/>
            <a:gdLst/>
            <a:ahLst/>
            <a:cxnLst/>
            <a:rect l="l" t="t" r="r" b="b"/>
            <a:pathLst>
              <a:path w="116205" h="109854">
                <a:moveTo>
                  <a:pt x="48768" y="0"/>
                </a:moveTo>
                <a:lnTo>
                  <a:pt x="0" y="109728"/>
                </a:lnTo>
                <a:lnTo>
                  <a:pt x="115824" y="82296"/>
                </a:lnTo>
                <a:lnTo>
                  <a:pt x="4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object 125"/>
          <p:cNvSpPr/>
          <p:nvPr/>
        </p:nvSpPr>
        <p:spPr>
          <a:xfrm>
            <a:off x="4503149" y="2889859"/>
            <a:ext cx="2028265" cy="513790"/>
          </a:xfrm>
          <a:custGeom>
            <a:avLst/>
            <a:gdLst/>
            <a:ahLst/>
            <a:cxnLst/>
            <a:rect l="l" t="t" r="r" b="b"/>
            <a:pathLst>
              <a:path w="2298700" h="582295">
                <a:moveTo>
                  <a:pt x="0" y="582167"/>
                </a:moveTo>
                <a:lnTo>
                  <a:pt x="2298192" y="582167"/>
                </a:lnTo>
                <a:lnTo>
                  <a:pt x="2298192" y="0"/>
                </a:lnTo>
                <a:lnTo>
                  <a:pt x="0" y="0"/>
                </a:lnTo>
                <a:lnTo>
                  <a:pt x="0" y="582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object 126"/>
          <p:cNvSpPr/>
          <p:nvPr/>
        </p:nvSpPr>
        <p:spPr>
          <a:xfrm>
            <a:off x="4435914" y="2822624"/>
            <a:ext cx="2030506" cy="516591"/>
          </a:xfrm>
          <a:custGeom>
            <a:avLst/>
            <a:gdLst/>
            <a:ahLst/>
            <a:cxnLst/>
            <a:rect l="l" t="t" r="r" b="b"/>
            <a:pathLst>
              <a:path w="2301240" h="585470">
                <a:moveTo>
                  <a:pt x="0" y="585215"/>
                </a:moveTo>
                <a:lnTo>
                  <a:pt x="2301240" y="585215"/>
                </a:lnTo>
                <a:lnTo>
                  <a:pt x="230124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object 127"/>
          <p:cNvSpPr txBox="1"/>
          <p:nvPr/>
        </p:nvSpPr>
        <p:spPr>
          <a:xfrm>
            <a:off x="4435914" y="2822624"/>
            <a:ext cx="2030506" cy="43460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006" marR="77885" indent="96376"/>
            <a:r>
              <a:rPr sz="1412" b="1" spc="-4" dirty="0">
                <a:solidFill>
                  <a:prstClr val="black"/>
                </a:solidFill>
                <a:latin typeface="Arial"/>
                <a:cs typeface="Arial"/>
              </a:rPr>
              <a:t>Multipl</a:t>
            </a:r>
            <a:r>
              <a:rPr sz="1412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412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12" b="1" spc="-4" dirty="0">
                <a:solidFill>
                  <a:prstClr val="black"/>
                </a:solidFill>
                <a:latin typeface="Arial"/>
                <a:cs typeface="Arial"/>
              </a:rPr>
              <a:t>FSM</a:t>
            </a:r>
            <a:r>
              <a:rPr sz="1412" b="1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1412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12" b="1" spc="-4" dirty="0">
                <a:solidFill>
                  <a:prstClr val="black"/>
                </a:solidFill>
                <a:latin typeface="Arial"/>
                <a:cs typeface="Arial"/>
              </a:rPr>
              <a:t>with th</a:t>
            </a:r>
            <a:r>
              <a:rPr sz="1412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412" b="1" spc="-4" dirty="0">
                <a:solidFill>
                  <a:prstClr val="black"/>
                </a:solidFill>
                <a:latin typeface="Arial"/>
                <a:cs typeface="Arial"/>
              </a:rPr>
              <a:t> sam</a:t>
            </a:r>
            <a:r>
              <a:rPr sz="1412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412" b="1" spc="-4" dirty="0">
                <a:solidFill>
                  <a:prstClr val="black"/>
                </a:solidFill>
                <a:latin typeface="Arial"/>
                <a:cs typeface="Arial"/>
              </a:rPr>
              <a:t> stat</a:t>
            </a:r>
            <a:r>
              <a:rPr sz="1412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412" b="1" spc="-4" dirty="0">
                <a:solidFill>
                  <a:prstClr val="black"/>
                </a:solidFill>
                <a:latin typeface="Arial"/>
                <a:cs typeface="Arial"/>
              </a:rPr>
              <a:t> names</a:t>
            </a:r>
            <a:endParaRPr sz="141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28"/>
          <p:cNvSpPr/>
          <p:nvPr/>
        </p:nvSpPr>
        <p:spPr>
          <a:xfrm>
            <a:off x="4651067" y="1972770"/>
            <a:ext cx="1729628" cy="513790"/>
          </a:xfrm>
          <a:custGeom>
            <a:avLst/>
            <a:gdLst/>
            <a:ahLst/>
            <a:cxnLst/>
            <a:rect l="l" t="t" r="r" b="b"/>
            <a:pathLst>
              <a:path w="1960245" h="582294">
                <a:moveTo>
                  <a:pt x="0" y="582168"/>
                </a:moveTo>
                <a:lnTo>
                  <a:pt x="1959864" y="582168"/>
                </a:lnTo>
                <a:lnTo>
                  <a:pt x="1959864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09" name="object 129"/>
          <p:cNvSpPr/>
          <p:nvPr/>
        </p:nvSpPr>
        <p:spPr>
          <a:xfrm>
            <a:off x="4583832" y="1905534"/>
            <a:ext cx="1732429" cy="516591"/>
          </a:xfrm>
          <a:custGeom>
            <a:avLst/>
            <a:gdLst/>
            <a:ahLst/>
            <a:cxnLst/>
            <a:rect l="l" t="t" r="r" b="b"/>
            <a:pathLst>
              <a:path w="1963420" h="585469">
                <a:moveTo>
                  <a:pt x="0" y="585215"/>
                </a:moveTo>
                <a:lnTo>
                  <a:pt x="1962912" y="585215"/>
                </a:lnTo>
                <a:lnTo>
                  <a:pt x="1962912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10" name="object 130"/>
          <p:cNvSpPr txBox="1"/>
          <p:nvPr/>
        </p:nvSpPr>
        <p:spPr>
          <a:xfrm>
            <a:off x="4583832" y="1905534"/>
            <a:ext cx="1732429" cy="43460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8648" marR="77885" indent="-349642"/>
            <a:r>
              <a:rPr sz="1412" b="1" spc="-4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412" b="1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412" b="1" spc="-4" dirty="0">
                <a:solidFill>
                  <a:srgbClr val="0070C0"/>
                </a:solidFill>
                <a:latin typeface="Arial"/>
                <a:cs typeface="Arial"/>
              </a:rPr>
              <a:t> stat</a:t>
            </a:r>
            <a:r>
              <a:rPr sz="1412" b="1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412" b="1" spc="-4" dirty="0">
                <a:solidFill>
                  <a:srgbClr val="0070C0"/>
                </a:solidFill>
                <a:latin typeface="Arial"/>
                <a:cs typeface="Arial"/>
              </a:rPr>
              <a:t> definition problems!</a:t>
            </a:r>
            <a:endParaRPr sz="1412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11" name="object 132"/>
          <p:cNvSpPr/>
          <p:nvPr/>
        </p:nvSpPr>
        <p:spPr>
          <a:xfrm>
            <a:off x="8136544" y="3091565"/>
            <a:ext cx="1266825" cy="513790"/>
          </a:xfrm>
          <a:custGeom>
            <a:avLst/>
            <a:gdLst/>
            <a:ahLst/>
            <a:cxnLst/>
            <a:rect l="l" t="t" r="r" b="b"/>
            <a:pathLst>
              <a:path w="1435734" h="582295">
                <a:moveTo>
                  <a:pt x="0" y="582167"/>
                </a:moveTo>
                <a:lnTo>
                  <a:pt x="1435607" y="582167"/>
                </a:lnTo>
                <a:lnTo>
                  <a:pt x="1435607" y="0"/>
                </a:lnTo>
                <a:lnTo>
                  <a:pt x="0" y="0"/>
                </a:lnTo>
                <a:lnTo>
                  <a:pt x="0" y="582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12" name="object 133"/>
          <p:cNvSpPr/>
          <p:nvPr/>
        </p:nvSpPr>
        <p:spPr>
          <a:xfrm>
            <a:off x="8069309" y="3024330"/>
            <a:ext cx="1269626" cy="516591"/>
          </a:xfrm>
          <a:custGeom>
            <a:avLst/>
            <a:gdLst/>
            <a:ahLst/>
            <a:cxnLst/>
            <a:rect l="l" t="t" r="r" b="b"/>
            <a:pathLst>
              <a:path w="1438909" h="585470">
                <a:moveTo>
                  <a:pt x="0" y="585215"/>
                </a:moveTo>
                <a:lnTo>
                  <a:pt x="1438655" y="585215"/>
                </a:lnTo>
                <a:lnTo>
                  <a:pt x="1438655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13" name="object 134"/>
          <p:cNvSpPr/>
          <p:nvPr/>
        </p:nvSpPr>
        <p:spPr>
          <a:xfrm>
            <a:off x="8069309" y="3024330"/>
            <a:ext cx="1269626" cy="516591"/>
          </a:xfrm>
          <a:custGeom>
            <a:avLst/>
            <a:gdLst/>
            <a:ahLst/>
            <a:cxnLst/>
            <a:rect l="l" t="t" r="r" b="b"/>
            <a:pathLst>
              <a:path w="1438909" h="585470">
                <a:moveTo>
                  <a:pt x="0" y="585215"/>
                </a:moveTo>
                <a:lnTo>
                  <a:pt x="1438655" y="585215"/>
                </a:lnTo>
                <a:lnTo>
                  <a:pt x="1438655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114" name="object 135"/>
          <p:cNvSpPr txBox="1"/>
          <p:nvPr/>
        </p:nvSpPr>
        <p:spPr>
          <a:xfrm>
            <a:off x="8138786" y="3082265"/>
            <a:ext cx="1127872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spc="-9" dirty="0">
                <a:solidFill>
                  <a:srgbClr val="00B0F0"/>
                </a:solidFill>
                <a:latin typeface="Arial"/>
                <a:cs typeface="Arial"/>
              </a:rPr>
              <a:t>Goo</a:t>
            </a:r>
            <a:r>
              <a:rPr sz="1412" b="1" dirty="0">
                <a:solidFill>
                  <a:srgbClr val="00B0F0"/>
                </a:solidFill>
                <a:latin typeface="Arial"/>
                <a:cs typeface="Arial"/>
              </a:rPr>
              <a:t>d</a:t>
            </a:r>
            <a:r>
              <a:rPr sz="1412" b="1" spc="4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412" b="1" spc="-9" dirty="0">
                <a:solidFill>
                  <a:srgbClr val="00B0F0"/>
                </a:solidFill>
                <a:latin typeface="Arial"/>
                <a:cs typeface="Arial"/>
              </a:rPr>
              <a:t>coding</a:t>
            </a:r>
            <a:endParaRPr sz="1412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15" name="object 136"/>
          <p:cNvSpPr txBox="1"/>
          <p:nvPr/>
        </p:nvSpPr>
        <p:spPr>
          <a:xfrm>
            <a:off x="8426552" y="3297418"/>
            <a:ext cx="552450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b="1" spc="-4" dirty="0">
                <a:solidFill>
                  <a:srgbClr val="00B0F0"/>
                </a:solidFill>
                <a:latin typeface="Arial"/>
                <a:cs typeface="Arial"/>
              </a:rPr>
              <a:t>style!!</a:t>
            </a:r>
            <a:endParaRPr sz="1412">
              <a:solidFill>
                <a:srgbClr val="00B0F0"/>
              </a:solidFill>
              <a:latin typeface="Arial"/>
              <a:cs typeface="Arial"/>
            </a:endParaRPr>
          </a:p>
        </p:txBody>
      </p:sp>
      <p:graphicFrame>
        <p:nvGraphicFramePr>
          <p:cNvPr id="116" name="object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18578"/>
              </p:ext>
            </p:extLst>
          </p:nvPr>
        </p:nvGraphicFramePr>
        <p:xfrm>
          <a:off x="6724602" y="2179967"/>
          <a:ext cx="2587407" cy="684007"/>
        </p:xfrm>
        <a:graphic>
          <a:graphicData uri="http://schemas.openxmlformats.org/drawingml/2006/table">
            <a:tbl>
              <a:tblPr firstRow="1" bandRow="1"/>
              <a:tblGrid>
                <a:gridCol w="104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1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parameter</a:t>
                      </a:r>
                      <a:endParaRPr sz="1400" dirty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IDLE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2'b00,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READ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2'b01,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S2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2'b10;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Present state DFF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002" y="1556792"/>
            <a:ext cx="5558408" cy="424731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fsm_cc1_2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rst_n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IDLE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READ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DLY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always_ff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negedge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rst_n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rst_n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矩形 5"/>
          <p:cNvSpPr/>
          <p:nvPr/>
        </p:nvSpPr>
        <p:spPr>
          <a:xfrm>
            <a:off x="-3121" y="4028796"/>
            <a:ext cx="5558408" cy="148843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07968" y="4773014"/>
            <a:ext cx="291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Remember to add reset state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07968" y="4036109"/>
            <a:ext cx="146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 variable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8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circuit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0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766320" cy="939800"/>
          </a:xfrm>
        </p:spPr>
        <p:txBody>
          <a:bodyPr/>
          <a:lstStyle/>
          <a:p>
            <a:r>
              <a:rPr lang="en-US" altLang="zh-TW" dirty="0"/>
              <a:t>3. Next state/ output logic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5920" y="274638"/>
            <a:ext cx="7469596" cy="64633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 //next state and output logic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 = '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bx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ds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IDLE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 = READ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 = IDLE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READ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 = DLY;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DLY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ws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 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 = 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 = READ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ds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 = IDLE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35760" y="845106"/>
            <a:ext cx="21372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Default case</a:t>
            </a:r>
          </a:p>
          <a:p>
            <a:r>
              <a:rPr lang="en-US" altLang="zh-TW" dirty="0"/>
              <a:t>Use ’</a:t>
            </a:r>
            <a:r>
              <a:rPr lang="en-US" altLang="zh-TW" dirty="0" err="1"/>
              <a:t>bx</a:t>
            </a:r>
            <a:r>
              <a:rPr lang="en-US" altLang="zh-TW" dirty="0"/>
              <a:t> for logic min</a:t>
            </a:r>
            <a:endParaRPr lang="zh-TW" altLang="en-US" dirty="0"/>
          </a:p>
        </p:txBody>
      </p:sp>
      <p:sp>
        <p:nvSpPr>
          <p:cNvPr id="7" name="左大括弧 6"/>
          <p:cNvSpPr/>
          <p:nvPr/>
        </p:nvSpPr>
        <p:spPr>
          <a:xfrm>
            <a:off x="5663952" y="620688"/>
            <a:ext cx="504056" cy="792088"/>
          </a:xfrm>
          <a:prstGeom prst="leftBrace">
            <a:avLst>
              <a:gd name="adj1" fmla="val 8333"/>
              <a:gd name="adj2" fmla="val 5202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677923"/>
            <a:ext cx="4789140" cy="427725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9840416" y="5621855"/>
            <a:ext cx="0" cy="57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110718" y="6188589"/>
            <a:ext cx="24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Assign next state output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01785" y="5013176"/>
            <a:ext cx="134363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Output logic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2" idx="3"/>
          </p:cNvCxnSpPr>
          <p:nvPr/>
        </p:nvCxnSpPr>
        <p:spPr>
          <a:xfrm flipV="1">
            <a:off x="6145423" y="5157192"/>
            <a:ext cx="1336560" cy="4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659306" y="2106221"/>
            <a:ext cx="269016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每個</a:t>
            </a:r>
            <a:r>
              <a:rPr lang="en-US" altLang="zh-TW" dirty="0">
                <a:solidFill>
                  <a:srgbClr val="FF0000"/>
                </a:solidFill>
              </a:rPr>
              <a:t>case item</a:t>
            </a:r>
            <a:r>
              <a:rPr lang="zh-TW" altLang="en-US" dirty="0">
                <a:solidFill>
                  <a:srgbClr val="FF0000"/>
                </a:solidFill>
              </a:rPr>
              <a:t>放不同</a:t>
            </a:r>
            <a:r>
              <a:rPr lang="en-US" altLang="zh-TW" dirty="0">
                <a:solidFill>
                  <a:srgbClr val="FF0000"/>
                </a:solidFill>
              </a:rPr>
              <a:t>state</a:t>
            </a:r>
          </a:p>
          <a:p>
            <a:r>
              <a:rPr lang="en-US" altLang="zh-TW" dirty="0"/>
              <a:t>Test each state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6106461" y="1891822"/>
            <a:ext cx="205563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983576" y="1619623"/>
            <a:ext cx="328448" cy="39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801785" y="3941927"/>
            <a:ext cx="213455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Test input conditions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22" idx="3"/>
          </p:cNvCxnSpPr>
          <p:nvPr/>
        </p:nvCxnSpPr>
        <p:spPr>
          <a:xfrm flipV="1">
            <a:off x="6936344" y="4085943"/>
            <a:ext cx="545639" cy="4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 animBg="1"/>
      <p:bldP spid="15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Encoding: </a:t>
            </a:r>
            <a:r>
              <a:rPr lang="en-US" altLang="zh-TW" i="1" dirty="0">
                <a:latin typeface="Calibri"/>
                <a:cs typeface="Calibri"/>
              </a:rPr>
              <a:t>Binary</a:t>
            </a:r>
            <a:r>
              <a:rPr lang="en-US" altLang="zh-TW" i="1" spc="-65" dirty="0">
                <a:latin typeface="Calibri"/>
                <a:cs typeface="Calibri"/>
              </a:rPr>
              <a:t> </a:t>
            </a:r>
            <a:r>
              <a:rPr lang="en-US" altLang="zh-TW" i="1" spc="-10" dirty="0">
                <a:latin typeface="Calibri"/>
                <a:cs typeface="Calibri"/>
              </a:rPr>
              <a:t>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indent="-343535">
              <a:spcBef>
                <a:spcPts val="10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z="2700" spc="-15" dirty="0">
                <a:latin typeface="Calibri"/>
                <a:cs typeface="Calibri"/>
              </a:rPr>
              <a:t>Straight </a:t>
            </a:r>
            <a:r>
              <a:rPr lang="en-US" altLang="zh-TW" sz="2700" spc="-10" dirty="0">
                <a:latin typeface="Calibri"/>
                <a:cs typeface="Calibri"/>
              </a:rPr>
              <a:t>encoding </a:t>
            </a:r>
            <a:r>
              <a:rPr lang="en-US" altLang="zh-TW" sz="2700" spc="-5" dirty="0">
                <a:latin typeface="Calibri"/>
                <a:cs typeface="Calibri"/>
              </a:rPr>
              <a:t>of</a:t>
            </a:r>
            <a:r>
              <a:rPr lang="en-US" altLang="zh-TW" sz="2700" dirty="0">
                <a:latin typeface="Calibri"/>
                <a:cs typeface="Calibri"/>
              </a:rPr>
              <a:t> </a:t>
            </a:r>
            <a:r>
              <a:rPr lang="en-US" altLang="zh-TW" sz="2700" spc="-25" dirty="0">
                <a:latin typeface="Calibri"/>
                <a:cs typeface="Calibri"/>
              </a:rPr>
              <a:t>states</a:t>
            </a:r>
            <a:endParaRPr lang="en-US" altLang="zh-TW" sz="2700" dirty="0">
              <a:latin typeface="Calibri"/>
              <a:cs typeface="Calibri"/>
            </a:endParaRPr>
          </a:p>
          <a:p>
            <a:pPr marL="546735" algn="ctr">
              <a:lnSpc>
                <a:spcPts val="3120"/>
              </a:lnSpc>
              <a:spcBef>
                <a:spcPts val="5"/>
              </a:spcBef>
            </a:pPr>
            <a:r>
              <a:rPr lang="en-US" altLang="zh-TW" sz="2600" spc="-5" dirty="0">
                <a:latin typeface="Consolas"/>
                <a:cs typeface="Consolas"/>
              </a:rPr>
              <a:t>S0=“00” S1=“01” S2=“10”</a:t>
            </a:r>
            <a:r>
              <a:rPr lang="en-US" altLang="zh-TW" sz="2600" spc="-90" dirty="0">
                <a:latin typeface="Consolas"/>
                <a:cs typeface="Consolas"/>
              </a:rPr>
              <a:t> </a:t>
            </a:r>
            <a:r>
              <a:rPr lang="en-US" altLang="zh-TW" sz="2600" spc="-5" dirty="0">
                <a:latin typeface="Consolas"/>
                <a:cs typeface="Consolas"/>
              </a:rPr>
              <a:t>S3=“11”</a:t>
            </a:r>
            <a:endParaRPr lang="en-US" altLang="zh-TW" sz="2600" dirty="0">
              <a:latin typeface="Consolas"/>
              <a:cs typeface="Consolas"/>
            </a:endParaRPr>
          </a:p>
          <a:p>
            <a:pPr marL="419100" indent="-343535">
              <a:lnSpc>
                <a:spcPts val="3240"/>
              </a:lnSpc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z="2700" spc="-20" dirty="0">
                <a:latin typeface="Calibri"/>
                <a:cs typeface="Calibri"/>
              </a:rPr>
              <a:t>For </a:t>
            </a:r>
            <a:r>
              <a:rPr lang="en-US" altLang="zh-TW" sz="2700" dirty="0">
                <a:latin typeface="Calibri"/>
                <a:cs typeface="Calibri"/>
              </a:rPr>
              <a:t>n </a:t>
            </a:r>
            <a:r>
              <a:rPr lang="en-US" altLang="zh-TW" sz="2700" spc="-20" dirty="0">
                <a:latin typeface="Calibri"/>
                <a:cs typeface="Calibri"/>
              </a:rPr>
              <a:t>states, </a:t>
            </a:r>
            <a:r>
              <a:rPr lang="en-US" altLang="zh-TW" sz="2700" spc="-10" dirty="0">
                <a:latin typeface="Calibri"/>
                <a:cs typeface="Calibri"/>
              </a:rPr>
              <a:t>there </a:t>
            </a:r>
            <a:r>
              <a:rPr lang="en-US" altLang="zh-TW" sz="2700" spc="-15" dirty="0">
                <a:latin typeface="Calibri"/>
                <a:cs typeface="Calibri"/>
              </a:rPr>
              <a:t>are </a:t>
            </a:r>
            <a:r>
              <a:rPr lang="en-US" altLang="zh-TW" sz="27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ceiling(</a:t>
            </a:r>
            <a:r>
              <a:rPr lang="en-US" altLang="zh-TW" sz="27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TW" sz="2700" spc="-7" baseline="-2006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7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r>
              <a:rPr lang="en-US" altLang="zh-TW" sz="2700" spc="-5" dirty="0">
                <a:latin typeface="Calibri"/>
                <a:cs typeface="Calibri"/>
              </a:rPr>
              <a:t>flip-flops</a:t>
            </a:r>
            <a:r>
              <a:rPr lang="en-US" altLang="zh-TW" sz="2700" spc="-40" dirty="0">
                <a:latin typeface="Calibri"/>
                <a:cs typeface="Calibri"/>
              </a:rPr>
              <a:t> </a:t>
            </a:r>
            <a:r>
              <a:rPr lang="en-US" altLang="zh-TW" sz="2700" spc="-5" dirty="0">
                <a:latin typeface="Calibri"/>
                <a:cs typeface="Calibri"/>
              </a:rPr>
              <a:t>needed</a:t>
            </a:r>
            <a:endParaRPr lang="en-US" altLang="zh-TW" sz="2700" dirty="0">
              <a:latin typeface="Calibri"/>
              <a:cs typeface="Calibri"/>
            </a:endParaRPr>
          </a:p>
          <a:p>
            <a:pPr marL="419100" indent="-343535"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z="2700" spc="-5" dirty="0">
                <a:latin typeface="Calibri"/>
                <a:cs typeface="Calibri"/>
              </a:rPr>
              <a:t>This gives </a:t>
            </a:r>
            <a:r>
              <a:rPr lang="en-US" altLang="zh-TW" sz="2700" dirty="0">
                <a:latin typeface="Calibri"/>
                <a:cs typeface="Calibri"/>
              </a:rPr>
              <a:t>the </a:t>
            </a:r>
            <a:r>
              <a:rPr lang="en-US" altLang="zh-TW" sz="2700" spc="-10" dirty="0">
                <a:latin typeface="Calibri"/>
                <a:cs typeface="Calibri"/>
              </a:rPr>
              <a:t>least </a:t>
            </a:r>
            <a:r>
              <a:rPr lang="en-US" altLang="zh-TW" sz="2700" spc="-15" dirty="0">
                <a:latin typeface="Calibri"/>
                <a:cs typeface="Calibri"/>
              </a:rPr>
              <a:t>numbers </a:t>
            </a:r>
            <a:r>
              <a:rPr lang="en-US" altLang="zh-TW" sz="2700" spc="-5" dirty="0">
                <a:latin typeface="Calibri"/>
                <a:cs typeface="Calibri"/>
              </a:rPr>
              <a:t>of</a:t>
            </a:r>
            <a:r>
              <a:rPr lang="en-US" altLang="zh-TW" sz="2700" spc="-50" dirty="0">
                <a:latin typeface="Calibri"/>
                <a:cs typeface="Calibri"/>
              </a:rPr>
              <a:t> </a:t>
            </a:r>
            <a:r>
              <a:rPr lang="en-US" altLang="zh-TW" sz="2700" spc="-5" dirty="0">
                <a:latin typeface="Calibri"/>
                <a:cs typeface="Calibri"/>
              </a:rPr>
              <a:t>flip-flops</a:t>
            </a:r>
            <a:endParaRPr lang="en-US" altLang="zh-TW" sz="2700" dirty="0">
              <a:latin typeface="Calibri"/>
              <a:cs typeface="Calibri"/>
            </a:endParaRPr>
          </a:p>
          <a:p>
            <a:pPr marL="419100" indent="-343535"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z="2700" dirty="0">
                <a:latin typeface="Calibri"/>
                <a:cs typeface="Calibri"/>
              </a:rPr>
              <a:t>Good </a:t>
            </a:r>
            <a:r>
              <a:rPr lang="en-US" altLang="zh-TW" sz="2700" spc="-25" dirty="0">
                <a:latin typeface="Calibri"/>
                <a:cs typeface="Calibri"/>
              </a:rPr>
              <a:t>for </a:t>
            </a:r>
            <a:r>
              <a:rPr lang="en-US" altLang="zh-TW" sz="2700" spc="-50" dirty="0">
                <a:latin typeface="Calibri"/>
                <a:cs typeface="Calibri"/>
              </a:rPr>
              <a:t>“Area” </a:t>
            </a:r>
            <a:r>
              <a:rPr lang="en-US" altLang="zh-TW" sz="2700" spc="-15" dirty="0">
                <a:latin typeface="Calibri"/>
                <a:cs typeface="Calibri"/>
              </a:rPr>
              <a:t>constrained</a:t>
            </a:r>
            <a:r>
              <a:rPr lang="en-US" altLang="zh-TW" sz="2700" spc="15" dirty="0">
                <a:latin typeface="Calibri"/>
                <a:cs typeface="Calibri"/>
              </a:rPr>
              <a:t> </a:t>
            </a:r>
            <a:r>
              <a:rPr lang="en-US" altLang="zh-TW" sz="2700" spc="-5" dirty="0">
                <a:latin typeface="Calibri"/>
                <a:cs typeface="Calibri"/>
              </a:rPr>
              <a:t>designs</a:t>
            </a:r>
            <a:endParaRPr lang="en-US" altLang="zh-TW" sz="2700" dirty="0">
              <a:latin typeface="Calibri"/>
              <a:cs typeface="Calibri"/>
            </a:endParaRPr>
          </a:p>
          <a:p>
            <a:pPr marL="419100" indent="-343535"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z="2700" dirty="0">
                <a:latin typeface="Calibri"/>
                <a:cs typeface="Calibri"/>
              </a:rPr>
              <a:t>Number </a:t>
            </a:r>
            <a:r>
              <a:rPr lang="en-US" altLang="zh-TW" sz="2700" spc="-5" dirty="0">
                <a:latin typeface="Calibri"/>
                <a:cs typeface="Calibri"/>
              </a:rPr>
              <a:t>of possible </a:t>
            </a:r>
            <a:r>
              <a:rPr lang="en-US" altLang="zh-TW" sz="2700" spc="-10" dirty="0">
                <a:latin typeface="Calibri"/>
                <a:cs typeface="Calibri"/>
              </a:rPr>
              <a:t>illegal </a:t>
            </a:r>
            <a:r>
              <a:rPr lang="en-US" altLang="zh-TW" sz="2700" spc="-25" dirty="0">
                <a:latin typeface="Calibri"/>
                <a:cs typeface="Calibri"/>
              </a:rPr>
              <a:t>states </a:t>
            </a:r>
            <a:r>
              <a:rPr lang="en-US" altLang="zh-TW" sz="2700" dirty="0">
                <a:latin typeface="Calibri"/>
                <a:cs typeface="Calibri"/>
              </a:rPr>
              <a:t>= 2</a:t>
            </a:r>
            <a:r>
              <a:rPr lang="en-US" altLang="zh-TW" sz="2700" baseline="24691" dirty="0">
                <a:latin typeface="Calibri"/>
                <a:cs typeface="Calibri"/>
              </a:rPr>
              <a:t>[log2</a:t>
            </a:r>
            <a:r>
              <a:rPr lang="en-US" altLang="zh-TW" sz="2700" spc="67" baseline="24691" dirty="0">
                <a:latin typeface="Calibri"/>
                <a:cs typeface="Calibri"/>
              </a:rPr>
              <a:t> </a:t>
            </a:r>
            <a:r>
              <a:rPr lang="en-US" altLang="zh-TW" sz="2700" spc="-7" baseline="24691" dirty="0">
                <a:latin typeface="Calibri"/>
                <a:cs typeface="Calibri"/>
              </a:rPr>
              <a:t>(n)]</a:t>
            </a:r>
            <a:r>
              <a:rPr lang="en-US" altLang="zh-TW" sz="2700" spc="-5" dirty="0">
                <a:latin typeface="Calibri"/>
                <a:cs typeface="Calibri"/>
              </a:rPr>
              <a:t>–n</a:t>
            </a:r>
            <a:endParaRPr lang="en-US" altLang="zh-TW" sz="2700" dirty="0">
              <a:latin typeface="Calibri"/>
              <a:cs typeface="Calibri"/>
            </a:endParaRPr>
          </a:p>
          <a:p>
            <a:pPr marL="419100" indent="-343535">
              <a:spcBef>
                <a:spcPts val="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z="2700" spc="-15" dirty="0">
                <a:latin typeface="Calibri"/>
                <a:cs typeface="Calibri"/>
              </a:rPr>
              <a:t>Drawbacks:</a:t>
            </a:r>
            <a:endParaRPr lang="en-US" altLang="zh-TW" sz="2700" dirty="0">
              <a:latin typeface="Calibri"/>
              <a:cs typeface="Calibri"/>
            </a:endParaRPr>
          </a:p>
          <a:p>
            <a:pPr marL="819785" marR="30480" lvl="1" indent="-287020">
              <a:lnSpc>
                <a:spcPct val="80000"/>
              </a:lnSpc>
              <a:spcBef>
                <a:spcPts val="590"/>
              </a:spcBef>
              <a:buFont typeface="Arial"/>
              <a:buChar char="–"/>
              <a:tabLst>
                <a:tab pos="820419" algn="l"/>
              </a:tabLst>
            </a:pPr>
            <a:r>
              <a:rPr lang="en-US" altLang="zh-TW" dirty="0">
                <a:latin typeface="Calibri"/>
                <a:cs typeface="Calibri"/>
              </a:rPr>
              <a:t>Multiple </a:t>
            </a:r>
            <a:r>
              <a:rPr lang="en-US" altLang="zh-TW" spc="-5" dirty="0">
                <a:latin typeface="Calibri"/>
                <a:cs typeface="Calibri"/>
              </a:rPr>
              <a:t>bits </a:t>
            </a:r>
            <a:r>
              <a:rPr lang="en-US" altLang="zh-TW" spc="-10" dirty="0">
                <a:latin typeface="Calibri"/>
                <a:cs typeface="Calibri"/>
              </a:rPr>
              <a:t>switch </a:t>
            </a:r>
            <a:r>
              <a:rPr lang="en-US" altLang="zh-TW" spc="-15" dirty="0">
                <a:latin typeface="Calibri"/>
                <a:cs typeface="Calibri"/>
              </a:rPr>
              <a:t>at </a:t>
            </a:r>
            <a:r>
              <a:rPr lang="en-US" altLang="zh-TW" dirty="0">
                <a:latin typeface="Calibri"/>
                <a:cs typeface="Calibri"/>
              </a:rPr>
              <a:t>the </a:t>
            </a:r>
            <a:r>
              <a:rPr lang="en-US" altLang="zh-TW" spc="-5" dirty="0">
                <a:latin typeface="Calibri"/>
                <a:cs typeface="Calibri"/>
              </a:rPr>
              <a:t>same </a:t>
            </a:r>
            <a:r>
              <a:rPr lang="en-US" altLang="zh-TW" dirty="0">
                <a:latin typeface="Calibri"/>
                <a:cs typeface="Calibri"/>
              </a:rPr>
              <a:t>time = </a:t>
            </a:r>
            <a:r>
              <a:rPr lang="en-US" altLang="zh-TW" spc="-5" dirty="0">
                <a:latin typeface="Calibri"/>
                <a:cs typeface="Calibri"/>
              </a:rPr>
              <a:t>Increased</a:t>
            </a:r>
            <a:r>
              <a:rPr lang="en-US" altLang="zh-TW" spc="-120" dirty="0">
                <a:latin typeface="Calibri"/>
                <a:cs typeface="Calibri"/>
              </a:rPr>
              <a:t> </a:t>
            </a:r>
            <a:r>
              <a:rPr lang="en-US" altLang="zh-TW" spc="-5" dirty="0">
                <a:latin typeface="Calibri"/>
                <a:cs typeface="Calibri"/>
              </a:rPr>
              <a:t>noise  </a:t>
            </a:r>
            <a:r>
              <a:rPr lang="en-US" altLang="zh-TW" dirty="0">
                <a:latin typeface="Calibri"/>
                <a:cs typeface="Calibri"/>
              </a:rPr>
              <a:t>and</a:t>
            </a:r>
            <a:r>
              <a:rPr lang="en-US" altLang="zh-TW" spc="-10" dirty="0">
                <a:latin typeface="Calibri"/>
                <a:cs typeface="Calibri"/>
              </a:rPr>
              <a:t> power</a:t>
            </a:r>
            <a:endParaRPr lang="en-US" altLang="zh-TW" dirty="0">
              <a:latin typeface="Calibri"/>
              <a:cs typeface="Calibri"/>
            </a:endParaRPr>
          </a:p>
          <a:p>
            <a:pPr marL="819785" marR="407670" lvl="1" indent="-287020">
              <a:lnSpc>
                <a:spcPts val="2310"/>
              </a:lnSpc>
              <a:spcBef>
                <a:spcPts val="550"/>
              </a:spcBef>
              <a:buFont typeface="Arial"/>
              <a:buChar char="–"/>
              <a:tabLst>
                <a:tab pos="820419" algn="l"/>
              </a:tabLst>
            </a:pPr>
            <a:r>
              <a:rPr lang="en-US" altLang="zh-TW" spc="-10" dirty="0">
                <a:latin typeface="Calibri"/>
                <a:cs typeface="Calibri"/>
              </a:rPr>
              <a:t>Next </a:t>
            </a:r>
            <a:r>
              <a:rPr lang="en-US" altLang="zh-TW" spc="-25" dirty="0">
                <a:latin typeface="Calibri"/>
                <a:cs typeface="Calibri"/>
              </a:rPr>
              <a:t>state </a:t>
            </a:r>
            <a:r>
              <a:rPr lang="en-US" altLang="zh-TW" spc="-5" dirty="0">
                <a:latin typeface="Calibri"/>
                <a:cs typeface="Calibri"/>
              </a:rPr>
              <a:t>logic </a:t>
            </a:r>
            <a:r>
              <a:rPr lang="en-US" altLang="zh-TW" dirty="0">
                <a:latin typeface="Calibri"/>
                <a:cs typeface="Calibri"/>
              </a:rPr>
              <a:t>is </a:t>
            </a:r>
            <a:r>
              <a:rPr lang="en-US" altLang="zh-TW" spc="-5" dirty="0">
                <a:latin typeface="Calibri"/>
                <a:cs typeface="Calibri"/>
              </a:rPr>
              <a:t>multi-level </a:t>
            </a:r>
            <a:r>
              <a:rPr lang="en-US" altLang="zh-TW" dirty="0">
                <a:latin typeface="Calibri"/>
                <a:cs typeface="Calibri"/>
              </a:rPr>
              <a:t>= </a:t>
            </a:r>
            <a:r>
              <a:rPr lang="en-US" altLang="zh-TW" spc="-5" dirty="0">
                <a:latin typeface="Calibri"/>
                <a:cs typeface="Calibri"/>
              </a:rPr>
              <a:t>Increased </a:t>
            </a:r>
            <a:r>
              <a:rPr lang="en-US" altLang="zh-TW" spc="-10" dirty="0">
                <a:latin typeface="Calibri"/>
                <a:cs typeface="Calibri"/>
              </a:rPr>
              <a:t>power </a:t>
            </a:r>
            <a:r>
              <a:rPr lang="en-US" altLang="zh-TW" dirty="0">
                <a:latin typeface="Calibri"/>
                <a:cs typeface="Calibri"/>
              </a:rPr>
              <a:t>and  </a:t>
            </a:r>
            <a:r>
              <a:rPr lang="en-US" altLang="zh-TW" spc="-5" dirty="0">
                <a:latin typeface="Calibri"/>
                <a:cs typeface="Calibri"/>
              </a:rPr>
              <a:t>reduced</a:t>
            </a:r>
            <a:r>
              <a:rPr lang="en-US" altLang="zh-TW" spc="-10" dirty="0">
                <a:latin typeface="Calibri"/>
                <a:cs typeface="Calibri"/>
              </a:rPr>
              <a:t> </a:t>
            </a:r>
            <a:r>
              <a:rPr lang="en-US" altLang="zh-TW" spc="-5" dirty="0">
                <a:latin typeface="Calibri"/>
                <a:cs typeface="Calibri"/>
              </a:rPr>
              <a:t>speed</a:t>
            </a:r>
            <a:endParaRPr lang="en-US" altLang="zh-TW" dirty="0">
              <a:latin typeface="Calibri"/>
              <a:cs typeface="Calibr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92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</a:t>
            </a:r>
            <a:r>
              <a:rPr lang="en-US" altLang="zh-TW" dirty="0" err="1"/>
              <a:t>Encoding:</a:t>
            </a:r>
            <a:r>
              <a:rPr lang="en-US" altLang="zh-TW" i="1" spc="-5" dirty="0" err="1">
                <a:latin typeface="Calibri"/>
                <a:cs typeface="Calibri"/>
              </a:rPr>
              <a:t>Gray-Code</a:t>
            </a:r>
            <a:r>
              <a:rPr lang="en-US" altLang="zh-TW" i="1" spc="-55" dirty="0">
                <a:latin typeface="Calibri"/>
                <a:cs typeface="Calibri"/>
              </a:rPr>
              <a:t> </a:t>
            </a:r>
            <a:r>
              <a:rPr lang="en-US" altLang="zh-TW" i="1" spc="-10" dirty="0">
                <a:latin typeface="Calibri"/>
                <a:cs typeface="Calibri"/>
              </a:rPr>
              <a:t>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marR="791845" indent="-343535">
              <a:lnSpc>
                <a:spcPts val="2590"/>
              </a:lnSpc>
              <a:spcBef>
                <a:spcPts val="730"/>
              </a:spcBef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lang="en-US" altLang="zh-TW" spc="-10" dirty="0">
                <a:latin typeface="Calibri"/>
                <a:cs typeface="Calibri"/>
              </a:rPr>
              <a:t>Encoding </a:t>
            </a:r>
            <a:r>
              <a:rPr lang="en-US" altLang="zh-TW" spc="-5" dirty="0">
                <a:latin typeface="Calibri"/>
                <a:cs typeface="Calibri"/>
              </a:rPr>
              <a:t>using </a:t>
            </a:r>
            <a:r>
              <a:rPr lang="en-US" altLang="zh-TW" dirty="0">
                <a:latin typeface="Calibri"/>
                <a:cs typeface="Calibri"/>
              </a:rPr>
              <a:t>a </a:t>
            </a:r>
            <a:r>
              <a:rPr lang="en-US" altLang="zh-TW" spc="-30" dirty="0">
                <a:latin typeface="Calibri"/>
                <a:cs typeface="Calibri"/>
              </a:rPr>
              <a:t>gray </a:t>
            </a:r>
            <a:r>
              <a:rPr lang="en-US" altLang="zh-TW" spc="-10" dirty="0">
                <a:latin typeface="Calibri"/>
                <a:cs typeface="Calibri"/>
              </a:rPr>
              <a:t>code where </a:t>
            </a:r>
            <a:r>
              <a:rPr lang="en-US" altLang="zh-TW" spc="-5" dirty="0">
                <a:latin typeface="Calibri"/>
                <a:cs typeface="Calibri"/>
              </a:rPr>
              <a:t>only one bits  </a:t>
            </a:r>
            <a:r>
              <a:rPr lang="en-US" altLang="zh-TW" spc="-10" dirty="0">
                <a:latin typeface="Calibri"/>
                <a:cs typeface="Calibri"/>
              </a:rPr>
              <a:t>switches </a:t>
            </a:r>
            <a:r>
              <a:rPr lang="en-US" altLang="zh-TW" spc="-15" dirty="0">
                <a:latin typeface="Calibri"/>
                <a:cs typeface="Calibri"/>
              </a:rPr>
              <a:t>at </a:t>
            </a:r>
            <a:r>
              <a:rPr lang="en-US" altLang="zh-TW" dirty="0">
                <a:latin typeface="Calibri"/>
                <a:cs typeface="Calibri"/>
              </a:rPr>
              <a:t>a</a:t>
            </a:r>
            <a:r>
              <a:rPr lang="en-US" altLang="zh-TW" spc="-30" dirty="0">
                <a:latin typeface="Calibri"/>
                <a:cs typeface="Calibri"/>
              </a:rPr>
              <a:t> </a:t>
            </a:r>
            <a:r>
              <a:rPr lang="en-US" altLang="zh-TW" spc="-5" dirty="0">
                <a:latin typeface="Calibri"/>
                <a:cs typeface="Calibri"/>
              </a:rPr>
              <a:t>time</a:t>
            </a:r>
          </a:p>
          <a:p>
            <a:pPr marL="431800" marR="791845" indent="-343535">
              <a:lnSpc>
                <a:spcPts val="2590"/>
              </a:lnSpc>
              <a:spcBef>
                <a:spcPts val="730"/>
              </a:spcBef>
              <a:buFont typeface="Arial"/>
              <a:buChar char="•"/>
              <a:tabLst>
                <a:tab pos="431800" algn="l"/>
                <a:tab pos="432434" algn="l"/>
              </a:tabLst>
            </a:pPr>
            <a:endParaRPr lang="en-US" altLang="zh-TW" dirty="0">
              <a:latin typeface="Calibri"/>
              <a:cs typeface="Calibri"/>
            </a:endParaRPr>
          </a:p>
          <a:p>
            <a:pPr marL="89534" indent="0" algn="ctr">
              <a:lnSpc>
                <a:spcPts val="2875"/>
              </a:lnSpc>
              <a:spcBef>
                <a:spcPts val="35"/>
              </a:spcBef>
              <a:buNone/>
            </a:pPr>
            <a:r>
              <a:rPr lang="en-US" altLang="zh-TW" dirty="0">
                <a:latin typeface="Consolas"/>
                <a:cs typeface="Consolas"/>
              </a:rPr>
              <a:t>S0=“00” S1=“01” S2=“11”</a:t>
            </a:r>
            <a:r>
              <a:rPr lang="en-US" altLang="zh-TW" spc="30" dirty="0">
                <a:latin typeface="Consolas"/>
                <a:cs typeface="Consolas"/>
              </a:rPr>
              <a:t> </a:t>
            </a:r>
            <a:r>
              <a:rPr lang="en-US" altLang="zh-TW" dirty="0">
                <a:latin typeface="Consolas"/>
                <a:cs typeface="Consolas"/>
              </a:rPr>
              <a:t>S3=“10”</a:t>
            </a:r>
          </a:p>
          <a:p>
            <a:pPr marL="89534" indent="0" algn="ctr">
              <a:lnSpc>
                <a:spcPts val="2875"/>
              </a:lnSpc>
              <a:spcBef>
                <a:spcPts val="35"/>
              </a:spcBef>
              <a:buNone/>
            </a:pPr>
            <a:endParaRPr lang="en-US" altLang="zh-TW" dirty="0">
              <a:latin typeface="Consolas"/>
              <a:cs typeface="Consolas"/>
            </a:endParaRPr>
          </a:p>
          <a:p>
            <a:pPr marL="431800" indent="-343535">
              <a:lnSpc>
                <a:spcPts val="3235"/>
              </a:lnSpc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lang="en-US" altLang="zh-TW" spc="-20" dirty="0">
                <a:latin typeface="Calibri"/>
                <a:cs typeface="Calibri"/>
              </a:rPr>
              <a:t>For </a:t>
            </a:r>
            <a:r>
              <a:rPr lang="en-US" altLang="zh-TW" dirty="0">
                <a:latin typeface="Calibri"/>
                <a:cs typeface="Calibri"/>
              </a:rPr>
              <a:t>n </a:t>
            </a:r>
            <a:r>
              <a:rPr lang="en-US" altLang="zh-TW" spc="-20" dirty="0">
                <a:latin typeface="Calibri"/>
                <a:cs typeface="Calibri"/>
              </a:rPr>
              <a:t>states, </a:t>
            </a:r>
            <a:r>
              <a:rPr lang="en-US" altLang="zh-TW" spc="-10" dirty="0">
                <a:latin typeface="Calibri"/>
                <a:cs typeface="Calibri"/>
              </a:rPr>
              <a:t>there </a:t>
            </a:r>
            <a:r>
              <a:rPr lang="en-US" altLang="zh-TW" spc="-15" dirty="0">
                <a:latin typeface="Calibri"/>
                <a:cs typeface="Calibri"/>
              </a:rPr>
              <a:t>are </a:t>
            </a:r>
            <a:r>
              <a:rPr lang="en-US" altLang="zh-TW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ceiling(</a:t>
            </a:r>
            <a:r>
              <a:rPr lang="en-US" altLang="zh-TW" spc="-5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TW" spc="-7" baseline="-2006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(n)) </a:t>
            </a:r>
            <a:r>
              <a:rPr lang="en-US" altLang="zh-TW" spc="-5" dirty="0">
                <a:latin typeface="Calibri"/>
                <a:cs typeface="Calibri"/>
              </a:rPr>
              <a:t>flip-flops</a:t>
            </a:r>
            <a:r>
              <a:rPr lang="en-US" altLang="zh-TW" spc="-45" dirty="0">
                <a:latin typeface="Calibri"/>
                <a:cs typeface="Calibri"/>
              </a:rPr>
              <a:t> </a:t>
            </a:r>
            <a:r>
              <a:rPr lang="en-US" altLang="zh-TW" spc="-5" dirty="0">
                <a:latin typeface="Calibri"/>
                <a:cs typeface="Calibri"/>
              </a:rPr>
              <a:t>needed</a:t>
            </a:r>
            <a:endParaRPr lang="en-US" altLang="zh-TW" dirty="0">
              <a:latin typeface="Calibri"/>
              <a:cs typeface="Calibri"/>
            </a:endParaRPr>
          </a:p>
          <a:p>
            <a:pPr marL="431800" marR="337820" indent="-343535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lang="en-US" altLang="zh-TW" spc="-5" dirty="0">
                <a:latin typeface="Calibri"/>
                <a:cs typeface="Calibri"/>
              </a:rPr>
              <a:t>This gives </a:t>
            </a:r>
            <a:r>
              <a:rPr lang="en-US" altLang="zh-TW" dirty="0">
                <a:latin typeface="Calibri"/>
                <a:cs typeface="Calibri"/>
              </a:rPr>
              <a:t>low </a:t>
            </a:r>
            <a:r>
              <a:rPr lang="en-US" altLang="zh-TW" spc="-10" dirty="0">
                <a:latin typeface="Calibri"/>
                <a:cs typeface="Calibri"/>
              </a:rPr>
              <a:t>power </a:t>
            </a:r>
            <a:r>
              <a:rPr lang="en-US" altLang="zh-TW" dirty="0">
                <a:latin typeface="Calibri"/>
                <a:cs typeface="Calibri"/>
              </a:rPr>
              <a:t>and </a:t>
            </a:r>
            <a:r>
              <a:rPr lang="en-US" altLang="zh-TW" spc="-5" dirty="0">
                <a:latin typeface="Calibri"/>
                <a:cs typeface="Calibri"/>
              </a:rPr>
              <a:t>noise due </a:t>
            </a:r>
            <a:r>
              <a:rPr lang="en-US" altLang="zh-TW" spc="-15" dirty="0">
                <a:latin typeface="Calibri"/>
                <a:cs typeface="Calibri"/>
              </a:rPr>
              <a:t>to </a:t>
            </a:r>
            <a:r>
              <a:rPr lang="en-US" altLang="zh-TW" spc="-5" dirty="0">
                <a:latin typeface="Calibri"/>
                <a:cs typeface="Calibri"/>
              </a:rPr>
              <a:t>only one</a:t>
            </a:r>
            <a:r>
              <a:rPr lang="en-US" altLang="zh-TW" spc="-135" dirty="0">
                <a:latin typeface="Calibri"/>
                <a:cs typeface="Calibri"/>
              </a:rPr>
              <a:t> </a:t>
            </a:r>
            <a:r>
              <a:rPr lang="en-US" altLang="zh-TW" spc="-5" dirty="0">
                <a:latin typeface="Calibri"/>
                <a:cs typeface="Calibri"/>
              </a:rPr>
              <a:t>bit  </a:t>
            </a:r>
            <a:r>
              <a:rPr lang="en-US" altLang="zh-TW" spc="-10" dirty="0">
                <a:latin typeface="Calibri"/>
                <a:cs typeface="Calibri"/>
              </a:rPr>
              <a:t>switching</a:t>
            </a:r>
            <a:endParaRPr lang="en-US" altLang="zh-TW" dirty="0">
              <a:latin typeface="Calibri"/>
              <a:cs typeface="Calibri"/>
            </a:endParaRPr>
          </a:p>
          <a:p>
            <a:pPr marL="431800" indent="-343535"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lang="en-US" altLang="zh-TW" dirty="0">
                <a:latin typeface="Calibri"/>
                <a:cs typeface="Calibri"/>
              </a:rPr>
              <a:t>Good </a:t>
            </a:r>
            <a:r>
              <a:rPr lang="en-US" altLang="zh-TW" spc="-25" dirty="0">
                <a:latin typeface="Calibri"/>
                <a:cs typeface="Calibri"/>
              </a:rPr>
              <a:t>for </a:t>
            </a:r>
            <a:r>
              <a:rPr lang="en-US" altLang="zh-TW" spc="-5" dirty="0">
                <a:latin typeface="Calibri"/>
                <a:cs typeface="Calibri"/>
              </a:rPr>
              <a:t>“power/noise” </a:t>
            </a:r>
            <a:r>
              <a:rPr lang="en-US" altLang="zh-TW" spc="-15" dirty="0">
                <a:latin typeface="Calibri"/>
                <a:cs typeface="Calibri"/>
              </a:rPr>
              <a:t>constrained</a:t>
            </a:r>
            <a:r>
              <a:rPr lang="en-US" altLang="zh-TW" spc="-65" dirty="0">
                <a:latin typeface="Calibri"/>
                <a:cs typeface="Calibri"/>
              </a:rPr>
              <a:t> </a:t>
            </a:r>
            <a:r>
              <a:rPr lang="en-US" altLang="zh-TW" spc="-5" dirty="0">
                <a:latin typeface="Calibri"/>
                <a:cs typeface="Calibri"/>
              </a:rPr>
              <a:t>designs</a:t>
            </a:r>
            <a:endParaRPr lang="en-US" altLang="zh-TW" dirty="0">
              <a:latin typeface="Calibri"/>
              <a:cs typeface="Calibri"/>
            </a:endParaRPr>
          </a:p>
          <a:p>
            <a:pPr marL="431800" indent="-343535">
              <a:spcBef>
                <a:spcPts val="5"/>
              </a:spcBef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lang="en-US" altLang="zh-TW" spc="-5" dirty="0">
                <a:latin typeface="Calibri"/>
                <a:cs typeface="Calibri"/>
              </a:rPr>
              <a:t>Number of possible </a:t>
            </a:r>
            <a:r>
              <a:rPr lang="en-US" altLang="zh-TW" spc="-10" dirty="0">
                <a:latin typeface="Calibri"/>
                <a:cs typeface="Calibri"/>
              </a:rPr>
              <a:t>illegal </a:t>
            </a:r>
            <a:r>
              <a:rPr lang="en-US" altLang="zh-TW" spc="-25" dirty="0">
                <a:latin typeface="Calibri"/>
                <a:cs typeface="Calibri"/>
              </a:rPr>
              <a:t>states </a:t>
            </a:r>
            <a:r>
              <a:rPr lang="en-US" altLang="zh-TW" dirty="0">
                <a:latin typeface="Calibri"/>
                <a:cs typeface="Calibri"/>
              </a:rPr>
              <a:t>= 2</a:t>
            </a:r>
            <a:r>
              <a:rPr lang="en-US" altLang="zh-TW" baseline="24691" dirty="0">
                <a:latin typeface="Calibri"/>
                <a:cs typeface="Calibri"/>
              </a:rPr>
              <a:t>[log2</a:t>
            </a:r>
            <a:r>
              <a:rPr lang="en-US" altLang="zh-TW" spc="82" baseline="24691" dirty="0">
                <a:latin typeface="Calibri"/>
                <a:cs typeface="Calibri"/>
              </a:rPr>
              <a:t> </a:t>
            </a:r>
            <a:r>
              <a:rPr lang="en-US" altLang="zh-TW" spc="-7" baseline="24691" dirty="0">
                <a:latin typeface="Calibri"/>
                <a:cs typeface="Calibri"/>
              </a:rPr>
              <a:t>(n)]</a:t>
            </a:r>
            <a:r>
              <a:rPr lang="en-US" altLang="zh-TW" spc="-5" dirty="0">
                <a:latin typeface="Calibri"/>
                <a:cs typeface="Calibri"/>
              </a:rPr>
              <a:t>–n</a:t>
            </a:r>
            <a:endParaRPr lang="en-US" altLang="zh-TW" dirty="0">
              <a:latin typeface="Calibri"/>
              <a:cs typeface="Calibri"/>
            </a:endParaRPr>
          </a:p>
          <a:p>
            <a:pPr marL="431800" indent="-343535"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lang="en-US" altLang="zh-TW" spc="-15" dirty="0">
                <a:latin typeface="Calibri"/>
                <a:cs typeface="Calibri"/>
              </a:rPr>
              <a:t>Drawbacks:</a:t>
            </a:r>
          </a:p>
          <a:p>
            <a:pPr marL="831850" lvl="1" indent="-343535"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lang="en-US" altLang="zh-TW" spc="-5" dirty="0">
                <a:latin typeface="Calibri"/>
                <a:cs typeface="Calibri"/>
              </a:rPr>
              <a:t>The </a:t>
            </a:r>
            <a:r>
              <a:rPr lang="en-US" altLang="zh-TW" spc="-10" dirty="0">
                <a:latin typeface="Calibri"/>
                <a:cs typeface="Calibri"/>
              </a:rPr>
              <a:t>next </a:t>
            </a:r>
            <a:r>
              <a:rPr lang="en-US" altLang="zh-TW" spc="-25" dirty="0">
                <a:latin typeface="Calibri"/>
                <a:cs typeface="Calibri"/>
              </a:rPr>
              <a:t>state </a:t>
            </a:r>
            <a:r>
              <a:rPr lang="en-US" altLang="zh-TW" spc="-5" dirty="0">
                <a:latin typeface="Calibri"/>
                <a:cs typeface="Calibri"/>
              </a:rPr>
              <a:t>logic </a:t>
            </a:r>
            <a:r>
              <a:rPr lang="en-US" altLang="zh-TW" dirty="0">
                <a:latin typeface="Calibri"/>
                <a:cs typeface="Calibri"/>
              </a:rPr>
              <a:t>is </a:t>
            </a:r>
            <a:r>
              <a:rPr lang="en-US" altLang="zh-TW" spc="-5" dirty="0">
                <a:latin typeface="Calibri"/>
                <a:cs typeface="Calibri"/>
              </a:rPr>
              <a:t>multi-level </a:t>
            </a:r>
            <a:r>
              <a:rPr lang="en-US" altLang="zh-TW" dirty="0">
                <a:latin typeface="Calibri"/>
                <a:cs typeface="Calibri"/>
              </a:rPr>
              <a:t>= </a:t>
            </a:r>
            <a:r>
              <a:rPr lang="en-US" altLang="zh-TW" spc="-5" dirty="0">
                <a:latin typeface="Calibri"/>
                <a:cs typeface="Calibri"/>
              </a:rPr>
              <a:t>Increased </a:t>
            </a:r>
            <a:r>
              <a:rPr lang="en-US" altLang="zh-TW" spc="-10" dirty="0">
                <a:latin typeface="Calibri"/>
                <a:cs typeface="Calibri"/>
              </a:rPr>
              <a:t>power </a:t>
            </a:r>
            <a:r>
              <a:rPr lang="en-US" altLang="zh-TW" dirty="0">
                <a:latin typeface="Calibri"/>
                <a:cs typeface="Calibri"/>
              </a:rPr>
              <a:t>and  </a:t>
            </a:r>
            <a:r>
              <a:rPr lang="en-US" altLang="zh-TW" spc="-5" dirty="0">
                <a:latin typeface="Calibri"/>
                <a:cs typeface="Calibri"/>
              </a:rPr>
              <a:t>reduced</a:t>
            </a:r>
            <a:r>
              <a:rPr lang="en-US" altLang="zh-TW" spc="-10" dirty="0">
                <a:latin typeface="Calibri"/>
                <a:cs typeface="Calibri"/>
              </a:rPr>
              <a:t> </a:t>
            </a:r>
            <a:r>
              <a:rPr lang="en-US" altLang="zh-TW" spc="-5" dirty="0">
                <a:latin typeface="Calibri"/>
                <a:cs typeface="Calibri"/>
              </a:rPr>
              <a:t>speed</a:t>
            </a:r>
            <a:endParaRPr lang="en-US" altLang="zh-TW" dirty="0">
              <a:latin typeface="Calibri"/>
              <a:cs typeface="Calibr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1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Encoding: </a:t>
            </a:r>
            <a:r>
              <a:rPr lang="en-US" altLang="zh-TW" i="1" dirty="0">
                <a:latin typeface="Calibri"/>
                <a:cs typeface="Calibri"/>
              </a:rPr>
              <a:t>One-Hot</a:t>
            </a:r>
            <a:r>
              <a:rPr lang="en-US" altLang="zh-TW" i="1" spc="-20" dirty="0">
                <a:latin typeface="Calibri"/>
                <a:cs typeface="Calibri"/>
              </a:rPr>
              <a:t> </a:t>
            </a:r>
            <a:r>
              <a:rPr lang="en-US" altLang="zh-TW" i="1" spc="-10" dirty="0">
                <a:latin typeface="Calibri"/>
                <a:cs typeface="Calibri"/>
              </a:rPr>
              <a:t>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indent="-343535">
              <a:spcBef>
                <a:spcPts val="169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pc="-10" dirty="0">
                <a:latin typeface="Calibri"/>
                <a:cs typeface="Calibri"/>
              </a:rPr>
              <a:t>Encoding </a:t>
            </a:r>
            <a:r>
              <a:rPr lang="en-US" altLang="zh-TW" spc="-5" dirty="0">
                <a:latin typeface="Calibri"/>
                <a:cs typeface="Calibri"/>
              </a:rPr>
              <a:t>one </a:t>
            </a:r>
            <a:r>
              <a:rPr lang="en-US" altLang="zh-TW" dirty="0">
                <a:latin typeface="Calibri"/>
                <a:cs typeface="Calibri"/>
              </a:rPr>
              <a:t>flip-flop </a:t>
            </a:r>
            <a:r>
              <a:rPr lang="en-US" altLang="zh-TW" spc="-25" dirty="0">
                <a:latin typeface="Calibri"/>
                <a:cs typeface="Calibri"/>
              </a:rPr>
              <a:t>for </a:t>
            </a:r>
            <a:r>
              <a:rPr lang="en-US" altLang="zh-TW" dirty="0">
                <a:latin typeface="Calibri"/>
                <a:cs typeface="Calibri"/>
              </a:rPr>
              <a:t>each</a:t>
            </a:r>
            <a:r>
              <a:rPr lang="en-US" altLang="zh-TW" spc="-60" dirty="0">
                <a:latin typeface="Calibri"/>
                <a:cs typeface="Calibri"/>
              </a:rPr>
              <a:t> </a:t>
            </a:r>
            <a:r>
              <a:rPr lang="en-US" altLang="zh-TW" spc="-30" dirty="0">
                <a:latin typeface="Calibri"/>
                <a:cs typeface="Calibri"/>
              </a:rPr>
              <a:t>state</a:t>
            </a:r>
            <a:endParaRPr lang="en-US" altLang="zh-TW" dirty="0">
              <a:latin typeface="Calibri"/>
              <a:cs typeface="Calibri"/>
            </a:endParaRPr>
          </a:p>
          <a:p>
            <a:pPr marL="473710" indent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altLang="zh-TW" dirty="0">
                <a:latin typeface="Consolas"/>
                <a:cs typeface="Consolas"/>
              </a:rPr>
              <a:t>S0=“0001” S1=“0010” S2=“0100”</a:t>
            </a:r>
            <a:r>
              <a:rPr lang="en-US" altLang="zh-TW" spc="35" dirty="0">
                <a:latin typeface="Consolas"/>
                <a:cs typeface="Consolas"/>
              </a:rPr>
              <a:t> </a:t>
            </a:r>
            <a:r>
              <a:rPr lang="en-US" altLang="zh-TW" dirty="0">
                <a:latin typeface="Consolas"/>
                <a:cs typeface="Consolas"/>
              </a:rPr>
              <a:t>S3=“1000”</a:t>
            </a:r>
          </a:p>
          <a:p>
            <a:pPr marL="419100" indent="-343535">
              <a:spcBef>
                <a:spcPts val="29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pc="-20" dirty="0">
                <a:latin typeface="Calibri"/>
                <a:cs typeface="Calibri"/>
              </a:rPr>
              <a:t>For </a:t>
            </a:r>
            <a:r>
              <a:rPr lang="en-US" altLang="zh-TW" dirty="0">
                <a:latin typeface="Calibri"/>
                <a:cs typeface="Calibri"/>
              </a:rPr>
              <a:t>n </a:t>
            </a:r>
            <a:r>
              <a:rPr lang="en-US" altLang="zh-TW" spc="-20" dirty="0">
                <a:latin typeface="Calibri"/>
                <a:cs typeface="Calibri"/>
              </a:rPr>
              <a:t>states, </a:t>
            </a:r>
            <a:r>
              <a:rPr lang="en-US" altLang="zh-TW" spc="-10" dirty="0">
                <a:latin typeface="Calibri"/>
                <a:cs typeface="Calibri"/>
              </a:rPr>
              <a:t>there </a:t>
            </a:r>
            <a:r>
              <a:rPr lang="en-US" altLang="zh-TW" spc="-15" dirty="0">
                <a:latin typeface="Calibri"/>
                <a:cs typeface="Calibri"/>
              </a:rPr>
              <a:t>are </a:t>
            </a:r>
            <a:r>
              <a:rPr lang="en-US" altLang="zh-TW" dirty="0">
                <a:latin typeface="Calibri"/>
                <a:cs typeface="Calibri"/>
              </a:rPr>
              <a:t>n </a:t>
            </a:r>
            <a:r>
              <a:rPr lang="en-US" altLang="zh-TW" spc="-5" dirty="0">
                <a:latin typeface="Calibri"/>
                <a:cs typeface="Calibri"/>
              </a:rPr>
              <a:t>flip-flops</a:t>
            </a:r>
            <a:r>
              <a:rPr lang="en-US" altLang="zh-TW" spc="-35" dirty="0">
                <a:latin typeface="Calibri"/>
                <a:cs typeface="Calibri"/>
              </a:rPr>
              <a:t> </a:t>
            </a:r>
            <a:r>
              <a:rPr lang="en-US" altLang="zh-TW" spc="-5" dirty="0">
                <a:latin typeface="Calibri"/>
                <a:cs typeface="Calibri"/>
              </a:rPr>
              <a:t>needed</a:t>
            </a:r>
            <a:endParaRPr lang="en-US" altLang="zh-TW" dirty="0">
              <a:latin typeface="Calibri"/>
              <a:cs typeface="Calibri"/>
            </a:endParaRPr>
          </a:p>
          <a:p>
            <a:pPr marL="419100" indent="-343535">
              <a:spcBef>
                <a:spcPts val="32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pc="-5" dirty="0">
                <a:latin typeface="Calibri"/>
                <a:cs typeface="Calibri"/>
              </a:rPr>
              <a:t>The </a:t>
            </a:r>
            <a:r>
              <a:rPr lang="en-US" altLang="zh-TW" spc="-10" dirty="0">
                <a:latin typeface="Calibri"/>
                <a:cs typeface="Calibri"/>
              </a:rPr>
              <a:t>combination </a:t>
            </a:r>
            <a:r>
              <a:rPr lang="en-US" altLang="zh-TW" dirty="0">
                <a:latin typeface="Calibri"/>
                <a:cs typeface="Calibri"/>
              </a:rPr>
              <a:t>logic is </a:t>
            </a:r>
            <a:r>
              <a:rPr lang="en-US" altLang="zh-TW" spc="-5" dirty="0">
                <a:latin typeface="Calibri"/>
                <a:cs typeface="Calibri"/>
              </a:rPr>
              <a:t>one </a:t>
            </a:r>
            <a:r>
              <a:rPr lang="en-US" altLang="zh-TW" spc="-10" dirty="0">
                <a:latin typeface="Calibri"/>
                <a:cs typeface="Calibri"/>
              </a:rPr>
              <a:t>level </a:t>
            </a:r>
            <a:r>
              <a:rPr lang="en-US" altLang="zh-TW" spc="-5" dirty="0">
                <a:latin typeface="Calibri"/>
                <a:cs typeface="Calibri"/>
              </a:rPr>
              <a:t>(i.e., </a:t>
            </a:r>
            <a:r>
              <a:rPr lang="en-US" altLang="zh-TW" dirty="0">
                <a:latin typeface="Calibri"/>
                <a:cs typeface="Calibri"/>
              </a:rPr>
              <a:t>a</a:t>
            </a:r>
            <a:r>
              <a:rPr lang="en-US" altLang="zh-TW" spc="-40" dirty="0">
                <a:latin typeface="Calibri"/>
                <a:cs typeface="Calibri"/>
              </a:rPr>
              <a:t> </a:t>
            </a:r>
            <a:r>
              <a:rPr lang="en-US" altLang="zh-TW" spc="-10" dirty="0">
                <a:latin typeface="Calibri"/>
                <a:cs typeface="Calibri"/>
              </a:rPr>
              <a:t>decoder)</a:t>
            </a:r>
            <a:endParaRPr lang="en-US" altLang="zh-TW" dirty="0">
              <a:latin typeface="Calibri"/>
              <a:cs typeface="Calibri"/>
            </a:endParaRPr>
          </a:p>
          <a:p>
            <a:pPr marL="419100" indent="-343535">
              <a:spcBef>
                <a:spcPts val="32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dirty="0">
                <a:latin typeface="Calibri"/>
                <a:cs typeface="Calibri"/>
              </a:rPr>
              <a:t>Good </a:t>
            </a:r>
            <a:r>
              <a:rPr lang="en-US" altLang="zh-TW" spc="-25" dirty="0">
                <a:latin typeface="Calibri"/>
                <a:cs typeface="Calibri"/>
              </a:rPr>
              <a:t>for </a:t>
            </a:r>
            <a:r>
              <a:rPr lang="en-US" altLang="zh-TW" spc="-5" dirty="0">
                <a:latin typeface="Calibri"/>
                <a:cs typeface="Calibri"/>
              </a:rPr>
              <a:t>speed</a:t>
            </a:r>
            <a:endParaRPr lang="en-US" altLang="zh-TW" dirty="0">
              <a:latin typeface="Calibri"/>
              <a:cs typeface="Calibri"/>
            </a:endParaRPr>
          </a:p>
          <a:p>
            <a:pPr marL="419100" marR="81280" indent="-343535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pc="-5" dirty="0">
                <a:latin typeface="Calibri"/>
                <a:cs typeface="Calibri"/>
              </a:rPr>
              <a:t>Especially </a:t>
            </a:r>
            <a:r>
              <a:rPr lang="en-US" altLang="zh-TW" spc="-10" dirty="0">
                <a:latin typeface="Calibri"/>
                <a:cs typeface="Calibri"/>
              </a:rPr>
              <a:t>good </a:t>
            </a:r>
            <a:r>
              <a:rPr lang="en-US" altLang="zh-TW" spc="-20" dirty="0">
                <a:latin typeface="Calibri"/>
                <a:cs typeface="Calibri"/>
              </a:rPr>
              <a:t>for </a:t>
            </a:r>
            <a:r>
              <a:rPr lang="en-US" altLang="zh-TW" spc="-5" dirty="0">
                <a:latin typeface="Calibri"/>
                <a:cs typeface="Calibri"/>
              </a:rPr>
              <a:t>FPGA due </a:t>
            </a:r>
            <a:r>
              <a:rPr lang="en-US" altLang="zh-TW" spc="-15" dirty="0">
                <a:latin typeface="Calibri"/>
                <a:cs typeface="Calibri"/>
              </a:rPr>
              <a:t>to “Programmable </a:t>
            </a:r>
            <a:r>
              <a:rPr lang="en-US" altLang="zh-TW" spc="-5" dirty="0">
                <a:latin typeface="Calibri"/>
                <a:cs typeface="Calibri"/>
              </a:rPr>
              <a:t>Logic  Block”</a:t>
            </a:r>
            <a:endParaRPr lang="en-US" altLang="zh-TW" dirty="0">
              <a:latin typeface="Calibri"/>
              <a:cs typeface="Calibri"/>
            </a:endParaRPr>
          </a:p>
          <a:p>
            <a:pPr marL="419100" indent="-343535">
              <a:spcBef>
                <a:spcPts val="27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dirty="0">
                <a:latin typeface="Calibri"/>
                <a:cs typeface="Calibri"/>
              </a:rPr>
              <a:t>Number </a:t>
            </a:r>
            <a:r>
              <a:rPr lang="en-US" altLang="zh-TW" spc="-5" dirty="0">
                <a:latin typeface="Calibri"/>
                <a:cs typeface="Calibri"/>
              </a:rPr>
              <a:t>of possible </a:t>
            </a:r>
            <a:r>
              <a:rPr lang="en-US" altLang="zh-TW" spc="-10" dirty="0">
                <a:latin typeface="Calibri"/>
                <a:cs typeface="Calibri"/>
              </a:rPr>
              <a:t>illegal </a:t>
            </a:r>
            <a:r>
              <a:rPr lang="en-US" altLang="zh-TW" spc="-25" dirty="0">
                <a:latin typeface="Calibri"/>
                <a:cs typeface="Calibri"/>
              </a:rPr>
              <a:t>states </a:t>
            </a:r>
            <a:r>
              <a:rPr lang="en-US" altLang="zh-TW" dirty="0">
                <a:latin typeface="Calibri"/>
                <a:cs typeface="Calibri"/>
              </a:rPr>
              <a:t>=</a:t>
            </a:r>
            <a:r>
              <a:rPr lang="en-US" altLang="zh-TW" spc="-50" dirty="0">
                <a:latin typeface="Calibri"/>
                <a:cs typeface="Calibri"/>
              </a:rPr>
              <a:t> </a:t>
            </a:r>
            <a:r>
              <a:rPr lang="en-US" altLang="zh-TW" dirty="0">
                <a:latin typeface="Calibri"/>
                <a:cs typeface="Calibri"/>
              </a:rPr>
              <a:t>2</a:t>
            </a:r>
            <a:r>
              <a:rPr lang="en-US" altLang="zh-TW" baseline="24691" dirty="0">
                <a:latin typeface="Calibri"/>
                <a:cs typeface="Calibri"/>
              </a:rPr>
              <a:t>n</a:t>
            </a:r>
            <a:r>
              <a:rPr lang="en-US" altLang="zh-TW" dirty="0">
                <a:latin typeface="Calibri"/>
                <a:cs typeface="Calibri"/>
              </a:rPr>
              <a:t>–n</a:t>
            </a:r>
          </a:p>
          <a:p>
            <a:pPr marL="419100" indent="-343535">
              <a:spcBef>
                <a:spcPts val="32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pc="-15" dirty="0">
                <a:latin typeface="Calibri"/>
                <a:cs typeface="Calibri"/>
              </a:rPr>
              <a:t>Drawbacks:</a:t>
            </a:r>
            <a:endParaRPr lang="en-US" altLang="zh-TW" dirty="0">
              <a:latin typeface="Calibri"/>
              <a:cs typeface="Calibri"/>
            </a:endParaRPr>
          </a:p>
          <a:p>
            <a:pPr marL="819150" lvl="1" indent="-343535">
              <a:spcBef>
                <a:spcPts val="32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lang="en-US" altLang="zh-TW" spc="-55" dirty="0">
                <a:latin typeface="Calibri"/>
                <a:cs typeface="Calibri"/>
              </a:rPr>
              <a:t>Takes </a:t>
            </a:r>
            <a:r>
              <a:rPr lang="en-US" altLang="zh-TW" spc="-10" dirty="0">
                <a:latin typeface="Calibri"/>
                <a:cs typeface="Calibri"/>
              </a:rPr>
              <a:t>more</a:t>
            </a:r>
            <a:r>
              <a:rPr lang="en-US" altLang="zh-TW" spc="-370" dirty="0">
                <a:latin typeface="Calibri"/>
                <a:cs typeface="Calibri"/>
              </a:rPr>
              <a:t>  </a:t>
            </a:r>
            <a:r>
              <a:rPr lang="en-US" altLang="zh-TW" spc="-10" dirty="0">
                <a:latin typeface="Calibri"/>
                <a:cs typeface="Calibri"/>
              </a:rPr>
              <a:t>area</a:t>
            </a:r>
            <a:endParaRPr lang="en-US" altLang="zh-TW" dirty="0">
              <a:latin typeface="Calibri"/>
              <a:cs typeface="Calibr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0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Encoding: </a:t>
            </a:r>
            <a:r>
              <a:rPr lang="en-US" altLang="zh-TW" i="1" spc="-15" dirty="0">
                <a:latin typeface="Calibri"/>
                <a:cs typeface="Calibri"/>
              </a:rPr>
              <a:t>Trade-Offs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pc="-20" dirty="0">
                <a:latin typeface="Calibri"/>
                <a:cs typeface="Calibri"/>
              </a:rPr>
              <a:t>Typically </a:t>
            </a:r>
            <a:r>
              <a:rPr lang="en-US" altLang="zh-TW" spc="-15" dirty="0">
                <a:latin typeface="Calibri"/>
                <a:cs typeface="Calibri"/>
              </a:rPr>
              <a:t>trade </a:t>
            </a:r>
            <a:r>
              <a:rPr lang="en-US" altLang="zh-TW" spc="-20" dirty="0">
                <a:latin typeface="Calibri"/>
                <a:cs typeface="Calibri"/>
              </a:rPr>
              <a:t>off </a:t>
            </a:r>
            <a:r>
              <a:rPr lang="en-US" altLang="zh-TW" spc="-5" dirty="0">
                <a:latin typeface="Calibri"/>
                <a:cs typeface="Calibri"/>
              </a:rPr>
              <a:t>Speed, </a:t>
            </a:r>
            <a:r>
              <a:rPr lang="en-US" altLang="zh-TW" spc="-10" dirty="0">
                <a:latin typeface="Calibri"/>
                <a:cs typeface="Calibri"/>
              </a:rPr>
              <a:t>Area, </a:t>
            </a:r>
            <a:r>
              <a:rPr lang="en-US" altLang="zh-TW" dirty="0">
                <a:latin typeface="Calibri"/>
                <a:cs typeface="Calibri"/>
              </a:rPr>
              <a:t>and</a:t>
            </a:r>
            <a:r>
              <a:rPr lang="en-US" altLang="zh-TW" spc="60" dirty="0">
                <a:latin typeface="Calibri"/>
                <a:cs typeface="Calibri"/>
              </a:rPr>
              <a:t> </a:t>
            </a:r>
            <a:r>
              <a:rPr lang="en-US" altLang="zh-TW" spc="-20" dirty="0">
                <a:latin typeface="Calibri"/>
                <a:cs typeface="Calibri"/>
              </a:rPr>
              <a:t>Power</a:t>
            </a:r>
            <a:endParaRPr lang="en-US" altLang="zh-TW" dirty="0">
              <a:latin typeface="Calibri"/>
              <a:cs typeface="Calibri"/>
            </a:endParaRPr>
          </a:p>
          <a:p>
            <a:endParaRPr lang="zh-TW" altLang="en-US" dirty="0"/>
          </a:p>
        </p:txBody>
      </p:sp>
      <p:sp>
        <p:nvSpPr>
          <p:cNvPr id="4" name="object 3"/>
          <p:cNvSpPr/>
          <p:nvPr/>
        </p:nvSpPr>
        <p:spPr>
          <a:xfrm>
            <a:off x="4097993" y="3037332"/>
            <a:ext cx="620352" cy="1165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4133850" y="3048000"/>
            <a:ext cx="549275" cy="1097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4133850" y="3048000"/>
            <a:ext cx="549275" cy="1097280"/>
          </a:xfrm>
          <a:custGeom>
            <a:avLst/>
            <a:gdLst/>
            <a:ahLst/>
            <a:cxnLst/>
            <a:rect l="l" t="t" r="r" b="b"/>
            <a:pathLst>
              <a:path w="549275" h="1097279">
                <a:moveTo>
                  <a:pt x="0" y="274574"/>
                </a:moveTo>
                <a:lnTo>
                  <a:pt x="137287" y="274574"/>
                </a:lnTo>
                <a:lnTo>
                  <a:pt x="137287" y="1097026"/>
                </a:lnTo>
                <a:lnTo>
                  <a:pt x="411988" y="1097026"/>
                </a:lnTo>
                <a:lnTo>
                  <a:pt x="411988" y="274574"/>
                </a:lnTo>
                <a:lnTo>
                  <a:pt x="549275" y="274574"/>
                </a:lnTo>
                <a:lnTo>
                  <a:pt x="274700" y="0"/>
                </a:lnTo>
                <a:lnTo>
                  <a:pt x="0" y="274574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390644" y="4181855"/>
            <a:ext cx="969263" cy="970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4440554" y="4211954"/>
            <a:ext cx="872490" cy="872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4440554" y="4211954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872490" y="485267"/>
                </a:moveTo>
                <a:lnTo>
                  <a:pt x="775716" y="582041"/>
                </a:lnTo>
                <a:lnTo>
                  <a:pt x="193675" y="0"/>
                </a:lnTo>
                <a:lnTo>
                  <a:pt x="0" y="193675"/>
                </a:lnTo>
                <a:lnTo>
                  <a:pt x="582041" y="775716"/>
                </a:lnTo>
                <a:lnTo>
                  <a:pt x="485267" y="872490"/>
                </a:lnTo>
                <a:lnTo>
                  <a:pt x="872490" y="872490"/>
                </a:lnTo>
                <a:lnTo>
                  <a:pt x="872490" y="485267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3499103" y="4181855"/>
            <a:ext cx="969263" cy="970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3546728" y="4211954"/>
            <a:ext cx="872490" cy="872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3546728" y="4211954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387350" y="872490"/>
                </a:moveTo>
                <a:lnTo>
                  <a:pt x="290449" y="775716"/>
                </a:lnTo>
                <a:lnTo>
                  <a:pt x="872490" y="193675"/>
                </a:lnTo>
                <a:lnTo>
                  <a:pt x="678942" y="0"/>
                </a:lnTo>
                <a:lnTo>
                  <a:pt x="96900" y="582041"/>
                </a:lnTo>
                <a:lnTo>
                  <a:pt x="0" y="485267"/>
                </a:lnTo>
                <a:lnTo>
                  <a:pt x="0" y="872490"/>
                </a:lnTo>
                <a:lnTo>
                  <a:pt x="387350" y="87249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4094988" y="3934967"/>
            <a:ext cx="627888" cy="627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4141851" y="3962400"/>
            <a:ext cx="5334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4141851" y="3962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12" y="4296"/>
                </a:lnTo>
                <a:lnTo>
                  <a:pt x="359719" y="16682"/>
                </a:lnTo>
                <a:lnTo>
                  <a:pt x="401263" y="36406"/>
                </a:lnTo>
                <a:lnTo>
                  <a:pt x="438489" y="62716"/>
                </a:lnTo>
                <a:lnTo>
                  <a:pt x="470642" y="94858"/>
                </a:lnTo>
                <a:lnTo>
                  <a:pt x="496965" y="132080"/>
                </a:lnTo>
                <a:lnTo>
                  <a:pt x="516702" y="173629"/>
                </a:lnTo>
                <a:lnTo>
                  <a:pt x="529099" y="218753"/>
                </a:lnTo>
                <a:lnTo>
                  <a:pt x="533400" y="266700"/>
                </a:lnTo>
                <a:lnTo>
                  <a:pt x="529099" y="314646"/>
                </a:lnTo>
                <a:lnTo>
                  <a:pt x="516702" y="359770"/>
                </a:lnTo>
                <a:lnTo>
                  <a:pt x="496965" y="401319"/>
                </a:lnTo>
                <a:lnTo>
                  <a:pt x="470642" y="438541"/>
                </a:lnTo>
                <a:lnTo>
                  <a:pt x="438489" y="470683"/>
                </a:lnTo>
                <a:lnTo>
                  <a:pt x="401263" y="496993"/>
                </a:lnTo>
                <a:lnTo>
                  <a:pt x="359719" y="516717"/>
                </a:lnTo>
                <a:lnTo>
                  <a:pt x="314612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2669794" y="4230670"/>
            <a:ext cx="1481455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0">
              <a:lnSpc>
                <a:spcPct val="140700"/>
              </a:lnSpc>
              <a:spcBef>
                <a:spcPts val="95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 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1375" y="4230670"/>
            <a:ext cx="1168400" cy="13976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R="97790" algn="r">
              <a:lnSpc>
                <a:spcPct val="100000"/>
              </a:lnSpc>
              <a:spcBef>
                <a:spcPts val="1655"/>
              </a:spcBef>
            </a:pPr>
            <a:r>
              <a:rPr sz="3200" spc="-6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56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9456" y="2359905"/>
            <a:ext cx="6096000" cy="15824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2275" lvl="0" algn="ctr">
              <a:spcBef>
                <a:spcPts val="2160"/>
              </a:spcBef>
            </a:pPr>
            <a:r>
              <a:rPr lang="en-US" altLang="zh-TW" sz="3200" spc="-5" dirty="0">
                <a:solidFill>
                  <a:srgbClr val="FF0000"/>
                </a:solidFill>
                <a:cs typeface="Calibri"/>
              </a:rPr>
              <a:t>One-Hot</a:t>
            </a:r>
            <a:endParaRPr lang="en-US" altLang="zh-TW" sz="3200" dirty="0">
              <a:solidFill>
                <a:prstClr val="black"/>
              </a:solidFill>
              <a:cs typeface="Calibri"/>
            </a:endParaRPr>
          </a:p>
          <a:p>
            <a:pPr lvl="0">
              <a:spcBef>
                <a:spcPts val="55"/>
              </a:spcBef>
            </a:pPr>
            <a:endParaRPr lang="en-US" altLang="zh-TW" sz="3200" dirty="0">
              <a:solidFill>
                <a:prstClr val="black"/>
              </a:solidFill>
              <a:cs typeface="Calibri"/>
            </a:endParaRPr>
          </a:p>
          <a:p>
            <a:pPr marL="330200" lvl="0" algn="ctr"/>
            <a:r>
              <a:rPr lang="en-US" altLang="zh-TW" sz="3200" spc="-5" dirty="0">
                <a:solidFill>
                  <a:prstClr val="black"/>
                </a:solidFill>
                <a:cs typeface="Calibri"/>
              </a:rPr>
              <a:t>Speed</a:t>
            </a:r>
            <a:endParaRPr lang="en-US" altLang="zh-TW" sz="32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Always Coding Styles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314"/>
            <a:ext cx="6220446" cy="5000625"/>
          </a:xfrm>
        </p:spPr>
        <p:txBody>
          <a:bodyPr/>
          <a:lstStyle/>
          <a:p>
            <a:r>
              <a:rPr lang="en-US" altLang="zh-TW" dirty="0"/>
              <a:t>One of the best Verilog  coding styles</a:t>
            </a:r>
          </a:p>
          <a:p>
            <a:r>
              <a:rPr lang="en-US" altLang="zh-TW" dirty="0"/>
              <a:t>Code the FSM design using  two always blocks,</a:t>
            </a:r>
          </a:p>
          <a:p>
            <a:pPr lvl="1"/>
            <a:r>
              <a:rPr lang="en-US" altLang="zh-TW" dirty="0"/>
              <a:t>One for the sequential state register</a:t>
            </a:r>
          </a:p>
          <a:p>
            <a:pPr lvl="1"/>
            <a:r>
              <a:rPr lang="en-US" altLang="zh-TW" dirty="0"/>
              <a:t>One for the combinational next-state and  combinational output logic.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object 5"/>
          <p:cNvSpPr/>
          <p:nvPr/>
        </p:nvSpPr>
        <p:spPr>
          <a:xfrm>
            <a:off x="7032104" y="1383889"/>
            <a:ext cx="4425950" cy="4845050"/>
          </a:xfrm>
          <a:custGeom>
            <a:avLst/>
            <a:gdLst/>
            <a:ahLst/>
            <a:cxnLst/>
            <a:rect l="l" t="t" r="r" b="b"/>
            <a:pathLst>
              <a:path w="4425950" h="4845050">
                <a:moveTo>
                  <a:pt x="0" y="4845050"/>
                </a:moveTo>
                <a:lnTo>
                  <a:pt x="4425950" y="4845050"/>
                </a:lnTo>
                <a:lnTo>
                  <a:pt x="4425950" y="0"/>
                </a:lnTo>
                <a:lnTo>
                  <a:pt x="0" y="0"/>
                </a:lnTo>
                <a:lnTo>
                  <a:pt x="0" y="4845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7111351" y="1363772"/>
            <a:ext cx="37953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parameter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[1:0]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onsolas"/>
                <a:cs typeface="Consolas"/>
              </a:rPr>
              <a:t>IDLE=2'b00,</a:t>
            </a:r>
            <a:r>
              <a:rPr sz="1500" spc="-1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BBUSY=2'b01,BFREE=2'b10;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reg </a:t>
            </a:r>
            <a:r>
              <a:rPr sz="1500" spc="-5" dirty="0">
                <a:latin typeface="Consolas"/>
                <a:cs typeface="Consolas"/>
              </a:rPr>
              <a:t>[1:0] state,</a:t>
            </a:r>
            <a:r>
              <a:rPr sz="150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next;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7111351" y="2278477"/>
            <a:ext cx="4006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always </a:t>
            </a:r>
            <a:r>
              <a:rPr sz="1500" spc="-5" dirty="0">
                <a:latin typeface="Consolas"/>
                <a:cs typeface="Consolas"/>
              </a:rPr>
              <a:t>@(posedge clk </a:t>
            </a:r>
            <a:r>
              <a:rPr sz="1500" dirty="0">
                <a:latin typeface="Consolas"/>
                <a:cs typeface="Consolas"/>
              </a:rPr>
              <a:t>or </a:t>
            </a:r>
            <a:r>
              <a:rPr sz="1500" spc="-5" dirty="0">
                <a:latin typeface="Consolas"/>
                <a:cs typeface="Consolas"/>
              </a:rPr>
              <a:t>negedge rst_n)  </a:t>
            </a: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500" spc="-5" dirty="0">
                <a:latin typeface="Consolas"/>
                <a:cs typeface="Consolas"/>
              </a:rPr>
              <a:t>(!rst_n) state &lt;=</a:t>
            </a:r>
            <a:r>
              <a:rPr sz="1500" spc="1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IDLE;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111351" y="2735930"/>
            <a:ext cx="27508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1270" algn="l"/>
              </a:tabLst>
            </a:pP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else	</a:t>
            </a:r>
            <a:r>
              <a:rPr sz="1500" spc="-5" dirty="0">
                <a:latin typeface="Consolas"/>
                <a:cs typeface="Consolas"/>
              </a:rPr>
              <a:t>state &lt;=</a:t>
            </a:r>
            <a:r>
              <a:rPr sz="1500" spc="-5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next;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7111351" y="3193130"/>
            <a:ext cx="36918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78280" algn="l"/>
              </a:tabLst>
            </a:pP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always </a:t>
            </a:r>
            <a:r>
              <a:rPr sz="1500" spc="-5" dirty="0">
                <a:latin typeface="Consolas"/>
                <a:cs typeface="Consolas"/>
              </a:rPr>
              <a:t>@(state </a:t>
            </a:r>
            <a:r>
              <a:rPr sz="1500" dirty="0">
                <a:latin typeface="Consolas"/>
                <a:cs typeface="Consolas"/>
              </a:rPr>
              <a:t>or </a:t>
            </a:r>
            <a:r>
              <a:rPr sz="1500" spc="-5" dirty="0">
                <a:latin typeface="Consolas"/>
                <a:cs typeface="Consolas"/>
              </a:rPr>
              <a:t>in1 or in2) 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begin  </a:t>
            </a:r>
            <a:r>
              <a:rPr sz="1500" dirty="0">
                <a:latin typeface="Consolas"/>
                <a:cs typeface="Consolas"/>
              </a:rPr>
              <a:t>next</a:t>
            </a:r>
            <a:r>
              <a:rPr sz="1500" spc="-5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10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2'bx;	</a:t>
            </a:r>
            <a:r>
              <a:rPr sz="1500" dirty="0">
                <a:latin typeface="Consolas"/>
                <a:cs typeface="Consolas"/>
              </a:rPr>
              <a:t>out1 =</a:t>
            </a:r>
            <a:r>
              <a:rPr sz="1500" spc="-1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1'b0;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case</a:t>
            </a:r>
            <a:r>
              <a:rPr sz="15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(state)</a:t>
            </a:r>
            <a:endParaRPr sz="1500" dirty="0">
              <a:latin typeface="Consolas"/>
              <a:cs typeface="Consolas"/>
            </a:endParaRPr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20148"/>
              </p:ext>
            </p:extLst>
          </p:nvPr>
        </p:nvGraphicFramePr>
        <p:xfrm>
          <a:off x="7302994" y="3940805"/>
          <a:ext cx="3098799" cy="647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15">
                <a:tc>
                  <a:txBody>
                    <a:bodyPr/>
                    <a:lstStyle/>
                    <a:p>
                      <a:pPr marL="31750">
                        <a:lnSpc>
                          <a:spcPts val="1415"/>
                        </a:lnSpc>
                      </a:pPr>
                      <a:r>
                        <a:rPr sz="1500" spc="-5" dirty="0">
                          <a:latin typeface="Consolas"/>
                          <a:cs typeface="Consolas"/>
                        </a:rPr>
                        <a:t>IDLE</a:t>
                      </a:r>
                      <a:r>
                        <a:rPr sz="1500" spc="-6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15"/>
                        </a:lnSpc>
                      </a:pPr>
                      <a:r>
                        <a:rPr sz="15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500" spc="-6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500" spc="-5" dirty="0">
                          <a:latin typeface="Consolas"/>
                          <a:cs typeface="Consolas"/>
                        </a:rPr>
                        <a:t>(in1)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500" spc="-5" dirty="0">
                          <a:latin typeface="Consolas"/>
                          <a:cs typeface="Consolas"/>
                        </a:rPr>
                        <a:t>next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15"/>
                        </a:lnSpc>
                      </a:pPr>
                      <a:r>
                        <a:rPr sz="1500" spc="-5" dirty="0">
                          <a:latin typeface="Consolas"/>
                          <a:cs typeface="Consolas"/>
                        </a:rPr>
                        <a:t>BBUSY;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65"/>
                        </a:lnSpc>
                      </a:pPr>
                      <a:r>
                        <a:rPr sz="15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65"/>
                        </a:lnSpc>
                      </a:pPr>
                      <a:r>
                        <a:rPr sz="1500" spc="-5" dirty="0">
                          <a:latin typeface="Consolas"/>
                          <a:cs typeface="Consolas"/>
                        </a:rPr>
                        <a:t>next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65"/>
                        </a:lnSpc>
                      </a:pPr>
                      <a:r>
                        <a:rPr sz="1500" spc="-5" dirty="0">
                          <a:latin typeface="Consolas"/>
                          <a:cs typeface="Consolas"/>
                        </a:rPr>
                        <a:t>IDLE;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nsolas"/>
                          <a:cs typeface="Consolas"/>
                        </a:rPr>
                        <a:t>BBUSY: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begin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1"/>
          <p:cNvSpPr txBox="1"/>
          <p:nvPr/>
        </p:nvSpPr>
        <p:spPr>
          <a:xfrm>
            <a:off x="8055088" y="4565111"/>
            <a:ext cx="23291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out1 =</a:t>
            </a:r>
            <a:r>
              <a:rPr sz="1500" spc="-2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1'b1;</a:t>
            </a:r>
            <a:endParaRPr sz="1500" dirty="0">
              <a:latin typeface="Consolas"/>
              <a:cs typeface="Consolas"/>
            </a:endParaRPr>
          </a:p>
          <a:p>
            <a:pPr marL="12700" marR="5080" algn="just">
              <a:lnSpc>
                <a:spcPct val="100000"/>
              </a:lnSpc>
            </a:pP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500" spc="-5" dirty="0">
                <a:latin typeface="Consolas"/>
                <a:cs typeface="Consolas"/>
              </a:rPr>
              <a:t>(in2) next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-55" dirty="0">
                <a:latin typeface="Consolas"/>
                <a:cs typeface="Consolas"/>
              </a:rPr>
              <a:t> </a:t>
            </a:r>
            <a:r>
              <a:rPr sz="1500" spc="-5" dirty="0">
                <a:latin typeface="Consolas"/>
                <a:cs typeface="Consolas"/>
              </a:rPr>
              <a:t>BBUSY;  </a:t>
            </a: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else </a:t>
            </a:r>
            <a:r>
              <a:rPr sz="1500" spc="-5" dirty="0">
                <a:latin typeface="Consolas"/>
                <a:cs typeface="Consolas"/>
              </a:rPr>
              <a:t>next </a:t>
            </a:r>
            <a:r>
              <a:rPr sz="1500" dirty="0">
                <a:latin typeface="Consolas"/>
                <a:cs typeface="Consolas"/>
              </a:rPr>
              <a:t>= </a:t>
            </a:r>
            <a:r>
              <a:rPr sz="1500" spc="-5" dirty="0">
                <a:latin typeface="Consolas"/>
                <a:cs typeface="Consolas"/>
              </a:rPr>
              <a:t>BFREE;  </a:t>
            </a: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7111351" y="5479791"/>
            <a:ext cx="7594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0185" algn="just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AF50"/>
                </a:solidFill>
                <a:latin typeface="Consolas"/>
                <a:cs typeface="Consolas"/>
              </a:rPr>
              <a:t>//</a:t>
            </a:r>
            <a:r>
              <a:rPr sz="1500" spc="-10" dirty="0">
                <a:solidFill>
                  <a:srgbClr val="00AF50"/>
                </a:solidFill>
                <a:latin typeface="Consolas"/>
                <a:cs typeface="Consolas"/>
              </a:rPr>
              <a:t>.</a:t>
            </a:r>
            <a:r>
              <a:rPr sz="1500" dirty="0">
                <a:solidFill>
                  <a:srgbClr val="00AF50"/>
                </a:solidFill>
                <a:latin typeface="Consolas"/>
                <a:cs typeface="Consolas"/>
              </a:rPr>
              <a:t>..  </a:t>
            </a: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endc</a:t>
            </a:r>
            <a:r>
              <a:rPr sz="1500" spc="-1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se  end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35" name="object 13"/>
          <p:cNvSpPr/>
          <p:nvPr/>
        </p:nvSpPr>
        <p:spPr>
          <a:xfrm>
            <a:off x="2463024" y="4522312"/>
            <a:ext cx="1963674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7032104" y="6293219"/>
            <a:ext cx="442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Combinational logic </a:t>
            </a:r>
            <a:r>
              <a:rPr lang="zh-TW" altLang="en-US" dirty="0"/>
              <a:t>和</a:t>
            </a:r>
            <a:r>
              <a:rPr lang="en-US" altLang="zh-TW" dirty="0"/>
              <a:t>sequential logic </a:t>
            </a:r>
            <a:r>
              <a:rPr lang="zh-TW" altLang="en-US" dirty="0">
                <a:solidFill>
                  <a:srgbClr val="FF0000"/>
                </a:solidFill>
              </a:rPr>
              <a:t>分開</a:t>
            </a:r>
          </a:p>
        </p:txBody>
      </p:sp>
    </p:spTree>
    <p:extLst>
      <p:ext uri="{BB962C8B-B14F-4D97-AF65-F5344CB8AC3E}">
        <p14:creationId xmlns:p14="http://schemas.microsoft.com/office/powerpoint/2010/main" val="41765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spc="-5" dirty="0">
                <a:latin typeface="Calibri"/>
                <a:cs typeface="Calibri"/>
              </a:rPr>
              <a:t>One </a:t>
            </a:r>
            <a:r>
              <a:rPr lang="en-US" altLang="zh-TW" i="1" dirty="0">
                <a:latin typeface="Calibri"/>
                <a:cs typeface="Calibri"/>
              </a:rPr>
              <a:t>Always Block </a:t>
            </a:r>
            <a:r>
              <a:rPr lang="en-US" altLang="zh-TW" i="1" spc="-15" dirty="0">
                <a:latin typeface="Calibri"/>
                <a:cs typeface="Calibri"/>
              </a:rPr>
              <a:t>FSM </a:t>
            </a:r>
            <a:r>
              <a:rPr lang="en-US" altLang="zh-TW" i="1" spc="-5" dirty="0">
                <a:latin typeface="Calibri"/>
                <a:cs typeface="Calibri"/>
              </a:rPr>
              <a:t>Style </a:t>
            </a:r>
            <a:r>
              <a:rPr lang="en-US" altLang="zh-TW" sz="4000" i="1" spc="-25" dirty="0">
                <a:solidFill>
                  <a:srgbClr val="FF0000"/>
                </a:solidFill>
                <a:latin typeface="Calibri"/>
                <a:cs typeface="Calibri"/>
              </a:rPr>
              <a:t>(Avoid </a:t>
            </a:r>
            <a:r>
              <a:rPr lang="en-US" altLang="zh-TW" sz="4000" i="1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lang="en-US" altLang="zh-TW" sz="40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4000" i="1" spc="-5" dirty="0">
                <a:solidFill>
                  <a:srgbClr val="FF0000"/>
                </a:solidFill>
                <a:latin typeface="Calibri"/>
                <a:cs typeface="Calibri"/>
              </a:rPr>
              <a:t>Style!)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314"/>
            <a:ext cx="6062464" cy="5000625"/>
          </a:xfrm>
        </p:spPr>
        <p:txBody>
          <a:bodyPr/>
          <a:lstStyle/>
          <a:p>
            <a:r>
              <a:rPr lang="en-US" altLang="zh-TW" dirty="0"/>
              <a:t>One of the most common  FSM coding styles in use  today</a:t>
            </a:r>
          </a:p>
          <a:p>
            <a:pPr lvl="1"/>
            <a:r>
              <a:rPr lang="en-US" altLang="zh-TW" dirty="0"/>
              <a:t>It is more verbose</a:t>
            </a:r>
          </a:p>
          <a:p>
            <a:pPr lvl="1"/>
            <a:r>
              <a:rPr lang="en-US" altLang="zh-TW" dirty="0"/>
              <a:t>It is </a:t>
            </a:r>
            <a:r>
              <a:rPr lang="en-US" altLang="zh-TW" dirty="0">
                <a:solidFill>
                  <a:srgbClr val="FF0000"/>
                </a:solidFill>
              </a:rPr>
              <a:t>more confusing</a:t>
            </a:r>
          </a:p>
          <a:p>
            <a:pPr lvl="1"/>
            <a:r>
              <a:rPr lang="en-US" altLang="zh-TW" dirty="0"/>
              <a:t>It is more error prone  (comparable two always block coding style)</a:t>
            </a:r>
          </a:p>
          <a:p>
            <a:endParaRPr lang="zh-TW" altLang="en-US" dirty="0"/>
          </a:p>
        </p:txBody>
      </p:sp>
      <p:sp>
        <p:nvSpPr>
          <p:cNvPr id="4" name="object 6"/>
          <p:cNvSpPr/>
          <p:nvPr/>
        </p:nvSpPr>
        <p:spPr>
          <a:xfrm>
            <a:off x="7019206" y="1404478"/>
            <a:ext cx="4543425" cy="4924425"/>
          </a:xfrm>
          <a:custGeom>
            <a:avLst/>
            <a:gdLst/>
            <a:ahLst/>
            <a:cxnLst/>
            <a:rect l="l" t="t" r="r" b="b"/>
            <a:pathLst>
              <a:path w="4543425" h="4924425">
                <a:moveTo>
                  <a:pt x="0" y="4924425"/>
                </a:moveTo>
                <a:lnTo>
                  <a:pt x="4543425" y="4924425"/>
                </a:lnTo>
                <a:lnTo>
                  <a:pt x="4543425" y="0"/>
                </a:lnTo>
                <a:lnTo>
                  <a:pt x="0" y="0"/>
                </a:lnTo>
                <a:lnTo>
                  <a:pt x="0" y="4924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7098581" y="1387473"/>
            <a:ext cx="376682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parameter </a:t>
            </a:r>
            <a:r>
              <a:rPr sz="1400" dirty="0">
                <a:latin typeface="Consolas"/>
                <a:cs typeface="Consolas"/>
              </a:rPr>
              <a:t>[1:0]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IDLE=2'b00,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BBUSY=2'b01,BFREE=2'b10;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reg </a:t>
            </a:r>
            <a:r>
              <a:rPr sz="1400" dirty="0">
                <a:latin typeface="Consolas"/>
                <a:cs typeface="Consolas"/>
              </a:rPr>
              <a:t>[1:0]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state;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always </a:t>
            </a:r>
            <a:r>
              <a:rPr sz="1400" dirty="0">
                <a:latin typeface="Consolas"/>
                <a:cs typeface="Consolas"/>
              </a:rPr>
              <a:t>@(posedge clk or </a:t>
            </a:r>
            <a:r>
              <a:rPr sz="1400" spc="5" dirty="0">
                <a:latin typeface="Consolas"/>
                <a:cs typeface="Consolas"/>
              </a:rPr>
              <a:t>negedge </a:t>
            </a:r>
            <a:r>
              <a:rPr sz="1400" dirty="0">
                <a:latin typeface="Consolas"/>
                <a:cs typeface="Consolas"/>
              </a:rPr>
              <a:t>rst_n)  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(!rst_n)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IDLE;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7098581" y="2667887"/>
            <a:ext cx="15995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"/>
              </a:spcBef>
              <a:tabLst>
                <a:tab pos="798195" algn="l"/>
              </a:tabLst>
            </a:pPr>
            <a:r>
              <a:rPr sz="1400" spc="-5" dirty="0">
                <a:latin typeface="Consolas"/>
                <a:cs typeface="Consolas"/>
              </a:rPr>
              <a:t>out1	</a:t>
            </a:r>
            <a:r>
              <a:rPr sz="1400" spc="5" dirty="0">
                <a:latin typeface="Consolas"/>
                <a:cs typeface="Consolas"/>
              </a:rPr>
              <a:t>&lt;=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1'b0;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8869116" y="3308272"/>
            <a:ext cx="1305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out1 &lt;=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1'b0;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7098581" y="3094911"/>
            <a:ext cx="160020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208915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2'bx;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case</a:t>
            </a:r>
            <a:r>
              <a:rPr sz="1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(state)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7491772" y="3734992"/>
            <a:ext cx="238760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IDLE :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(in1)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89852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state </a:t>
            </a:r>
            <a:r>
              <a:rPr sz="1400" spc="-5" dirty="0">
                <a:latin typeface="Consolas"/>
                <a:cs typeface="Consolas"/>
              </a:rPr>
              <a:t>&lt;=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BBUSY;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8181001" y="4161966"/>
            <a:ext cx="15995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0"/>
              </a:spcBef>
              <a:tabLst>
                <a:tab pos="800100" algn="l"/>
              </a:tabLst>
            </a:pPr>
            <a:r>
              <a:rPr sz="1400" dirty="0">
                <a:latin typeface="Consolas"/>
                <a:cs typeface="Consolas"/>
              </a:rPr>
              <a:t>out1	&lt;=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1'b1;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9066445" y="4588686"/>
            <a:ext cx="1403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IDLE;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7098581" y="4802045"/>
            <a:ext cx="347027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BBUSY: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(in2)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129159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BBUSY;</a:t>
            </a:r>
            <a:endParaRPr sz="1400">
              <a:latin typeface="Consolas"/>
              <a:cs typeface="Consolas"/>
            </a:endParaRPr>
          </a:p>
          <a:p>
            <a:pPr marL="129159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out1 </a:t>
            </a:r>
            <a:r>
              <a:rPr sz="1400" spc="5" dirty="0">
                <a:latin typeface="Consolas"/>
                <a:cs typeface="Consolas"/>
              </a:rPr>
              <a:t>&lt;=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1'b1;</a:t>
            </a:r>
            <a:endParaRPr sz="140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  <a:tabLst>
                <a:tab pos="1979930" algn="l"/>
              </a:tabLst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else	</a:t>
            </a: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BFREE;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endcase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2423592" y="4200440"/>
            <a:ext cx="1936525" cy="2126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6792645" y="6279445"/>
            <a:ext cx="476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Combinational logic </a:t>
            </a:r>
            <a:r>
              <a:rPr lang="zh-TW" altLang="en-US" dirty="0"/>
              <a:t>和</a:t>
            </a:r>
            <a:r>
              <a:rPr lang="en-US" altLang="zh-TW" dirty="0"/>
              <a:t>sequential logic </a:t>
            </a:r>
            <a:r>
              <a:rPr lang="zh-TW" altLang="en-US" dirty="0"/>
              <a:t>放在一起</a:t>
            </a:r>
          </a:p>
        </p:txBody>
      </p:sp>
    </p:spTree>
    <p:extLst>
      <p:ext uri="{BB962C8B-B14F-4D97-AF65-F5344CB8AC3E}">
        <p14:creationId xmlns:p14="http://schemas.microsoft.com/office/powerpoint/2010/main" val="384778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spc="-5" dirty="0">
                <a:latin typeface="Calibri"/>
                <a:cs typeface="Calibri"/>
              </a:rPr>
              <a:t>One </a:t>
            </a:r>
            <a:r>
              <a:rPr lang="en-US" altLang="zh-TW" i="1" dirty="0">
                <a:latin typeface="Calibri"/>
                <a:cs typeface="Calibri"/>
              </a:rPr>
              <a:t>Always Block </a:t>
            </a:r>
            <a:r>
              <a:rPr lang="en-US" altLang="zh-TW" i="1" spc="-15" dirty="0">
                <a:latin typeface="Calibri"/>
                <a:cs typeface="Calibri"/>
              </a:rPr>
              <a:t>FSM </a:t>
            </a:r>
            <a:r>
              <a:rPr lang="en-US" altLang="zh-TW" i="1" spc="-5" dirty="0">
                <a:latin typeface="Calibri"/>
                <a:cs typeface="Calibri"/>
              </a:rPr>
              <a:t>Style </a:t>
            </a:r>
            <a:r>
              <a:rPr lang="en-US" altLang="zh-TW" sz="4000" i="1" spc="-25" dirty="0">
                <a:solidFill>
                  <a:srgbClr val="FF0000"/>
                </a:solidFill>
                <a:latin typeface="Calibri"/>
                <a:cs typeface="Calibri"/>
              </a:rPr>
              <a:t>(Avoid </a:t>
            </a:r>
            <a:r>
              <a:rPr lang="en-US" altLang="zh-TW" sz="4000" i="1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lang="en-US" altLang="zh-TW" sz="40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4000" i="1" spc="-5" dirty="0">
                <a:solidFill>
                  <a:srgbClr val="FF0000"/>
                </a:solidFill>
                <a:latin typeface="Calibri"/>
                <a:cs typeface="Calibri"/>
              </a:rPr>
              <a:t>Style!)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314"/>
            <a:ext cx="5764029" cy="5000625"/>
          </a:xfrm>
        </p:spPr>
        <p:txBody>
          <a:bodyPr/>
          <a:lstStyle/>
          <a:p>
            <a:pPr marL="527685" marR="139700" indent="-515620">
              <a:lnSpc>
                <a:spcPts val="2810"/>
              </a:lnSpc>
              <a:spcBef>
                <a:spcPts val="4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altLang="zh-TW" dirty="0">
                <a:latin typeface="Calibri"/>
                <a:cs typeface="Calibri"/>
              </a:rPr>
              <a:t>A </a:t>
            </a:r>
            <a:r>
              <a:rPr lang="en-US" altLang="zh-TW" spc="-10" dirty="0">
                <a:latin typeface="Calibri"/>
                <a:cs typeface="Calibri"/>
              </a:rPr>
              <a:t>declaration </a:t>
            </a:r>
            <a:r>
              <a:rPr lang="en-US" altLang="zh-TW" dirty="0">
                <a:latin typeface="Calibri"/>
                <a:cs typeface="Calibri"/>
              </a:rPr>
              <a:t>is made  </a:t>
            </a:r>
            <a:r>
              <a:rPr lang="en-US" altLang="zh-TW" spc="-25" dirty="0">
                <a:latin typeface="Calibri"/>
                <a:cs typeface="Calibri"/>
              </a:rPr>
              <a:t>for </a:t>
            </a:r>
            <a:r>
              <a:rPr lang="en-US" altLang="zh-TW" spc="-20" dirty="0">
                <a:latin typeface="Calibri"/>
                <a:cs typeface="Calibri"/>
              </a:rPr>
              <a:t>state. </a:t>
            </a:r>
            <a:r>
              <a:rPr lang="en-US" altLang="zh-TW" dirty="0">
                <a:latin typeface="Calibri"/>
                <a:cs typeface="Calibri"/>
              </a:rPr>
              <a:t>Not </a:t>
            </a:r>
            <a:r>
              <a:rPr lang="en-US" altLang="zh-TW" spc="-25" dirty="0">
                <a:latin typeface="Calibri"/>
                <a:cs typeface="Calibri"/>
              </a:rPr>
              <a:t>for</a:t>
            </a:r>
            <a:r>
              <a:rPr lang="en-US" altLang="zh-TW" spc="-5" dirty="0">
                <a:latin typeface="Calibri"/>
                <a:cs typeface="Calibri"/>
              </a:rPr>
              <a:t> </a:t>
            </a:r>
            <a:r>
              <a:rPr lang="en-US" altLang="zh-TW" spc="-10" dirty="0">
                <a:latin typeface="Calibri"/>
                <a:cs typeface="Calibri"/>
              </a:rPr>
              <a:t>next.</a:t>
            </a:r>
            <a:endParaRPr lang="en-US" altLang="zh-TW" dirty="0">
              <a:latin typeface="Calibri"/>
              <a:cs typeface="Calibri"/>
            </a:endParaRPr>
          </a:p>
          <a:p>
            <a:pPr marL="527685" marR="5080" indent="-515620">
              <a:lnSpc>
                <a:spcPct val="900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altLang="zh-TW" spc="-5" dirty="0">
                <a:latin typeface="Calibri"/>
                <a:cs typeface="Calibri"/>
              </a:rPr>
              <a:t>The </a:t>
            </a:r>
            <a:r>
              <a:rPr lang="en-US" altLang="zh-TW" spc="-25" dirty="0">
                <a:latin typeface="Calibri"/>
                <a:cs typeface="Calibri"/>
              </a:rPr>
              <a:t>state </a:t>
            </a:r>
            <a:r>
              <a:rPr lang="en-US" altLang="zh-TW" spc="-5" dirty="0">
                <a:latin typeface="Calibri"/>
                <a:cs typeface="Calibri"/>
              </a:rPr>
              <a:t>assignments  </a:t>
            </a:r>
            <a:r>
              <a:rPr lang="en-US" altLang="zh-TW" dirty="0">
                <a:latin typeface="Calibri"/>
                <a:cs typeface="Calibri"/>
              </a:rPr>
              <a:t>do </a:t>
            </a:r>
            <a:r>
              <a:rPr lang="en-US" altLang="zh-TW" spc="-5" dirty="0">
                <a:latin typeface="Calibri"/>
                <a:cs typeface="Calibri"/>
              </a:rPr>
              <a:t>not correspond </a:t>
            </a:r>
            <a:r>
              <a:rPr lang="en-US" altLang="zh-TW" spc="-10" dirty="0">
                <a:latin typeface="Calibri"/>
                <a:cs typeface="Calibri"/>
              </a:rPr>
              <a:t>to  </a:t>
            </a:r>
            <a:r>
              <a:rPr lang="en-US" altLang="zh-TW" dirty="0">
                <a:latin typeface="Calibri"/>
                <a:cs typeface="Calibri"/>
              </a:rPr>
              <a:t>the </a:t>
            </a:r>
            <a:r>
              <a:rPr lang="en-US" altLang="zh-TW" spc="-10" dirty="0">
                <a:latin typeface="Calibri"/>
                <a:cs typeface="Calibri"/>
              </a:rPr>
              <a:t>current </a:t>
            </a:r>
            <a:r>
              <a:rPr lang="en-US" altLang="zh-TW" spc="-25" dirty="0">
                <a:latin typeface="Calibri"/>
                <a:cs typeface="Calibri"/>
              </a:rPr>
              <a:t>state </a:t>
            </a:r>
            <a:r>
              <a:rPr lang="en-US" altLang="zh-TW" spc="-5" dirty="0">
                <a:latin typeface="Calibri"/>
                <a:cs typeface="Calibri"/>
              </a:rPr>
              <a:t>of</a:t>
            </a:r>
            <a:r>
              <a:rPr lang="en-US" altLang="zh-TW" spc="-55" dirty="0">
                <a:latin typeface="Calibri"/>
                <a:cs typeface="Calibri"/>
              </a:rPr>
              <a:t> </a:t>
            </a:r>
            <a:r>
              <a:rPr lang="en-US" altLang="zh-TW" dirty="0">
                <a:latin typeface="Calibri"/>
                <a:cs typeface="Calibri"/>
              </a:rPr>
              <a:t>the  </a:t>
            </a:r>
            <a:r>
              <a:rPr lang="en-US" altLang="zh-TW" spc="-5" dirty="0">
                <a:latin typeface="Calibri"/>
                <a:cs typeface="Calibri"/>
              </a:rPr>
              <a:t>case </a:t>
            </a:r>
            <a:r>
              <a:rPr lang="en-US" altLang="zh-TW" spc="-15" dirty="0">
                <a:latin typeface="Calibri"/>
                <a:cs typeface="Calibri"/>
              </a:rPr>
              <a:t>statement, </a:t>
            </a:r>
            <a:r>
              <a:rPr lang="en-US" altLang="zh-TW" spc="-5" dirty="0">
                <a:latin typeface="Calibri"/>
                <a:cs typeface="Calibri"/>
              </a:rPr>
              <a:t>but  </a:t>
            </a:r>
            <a:r>
              <a:rPr lang="en-US" altLang="zh-TW" dirty="0">
                <a:latin typeface="Calibri"/>
                <a:cs typeface="Calibri"/>
              </a:rPr>
              <a:t>the </a:t>
            </a:r>
            <a:r>
              <a:rPr lang="en-US" altLang="zh-TW" spc="-25" dirty="0">
                <a:latin typeface="Calibri"/>
                <a:cs typeface="Calibri"/>
              </a:rPr>
              <a:t>state </a:t>
            </a:r>
            <a:r>
              <a:rPr lang="en-US" altLang="zh-TW" spc="-5" dirty="0">
                <a:latin typeface="Calibri"/>
                <a:cs typeface="Calibri"/>
              </a:rPr>
              <a:t>that case  </a:t>
            </a:r>
            <a:r>
              <a:rPr lang="en-US" altLang="zh-TW" spc="-15" dirty="0">
                <a:latin typeface="Calibri"/>
                <a:cs typeface="Calibri"/>
              </a:rPr>
              <a:t>statement </a:t>
            </a:r>
            <a:r>
              <a:rPr lang="en-US" altLang="zh-TW" dirty="0">
                <a:latin typeface="Calibri"/>
                <a:cs typeface="Calibri"/>
              </a:rPr>
              <a:t>is  </a:t>
            </a:r>
            <a:r>
              <a:rPr lang="en-US" altLang="zh-TW" spc="-5" dirty="0">
                <a:latin typeface="Calibri"/>
                <a:cs typeface="Calibri"/>
              </a:rPr>
              <a:t>transitioning</a:t>
            </a:r>
            <a:r>
              <a:rPr lang="en-US" altLang="zh-TW" spc="-30" dirty="0">
                <a:latin typeface="Calibri"/>
                <a:cs typeface="Calibri"/>
              </a:rPr>
              <a:t> </a:t>
            </a:r>
            <a:r>
              <a:rPr lang="en-US" altLang="zh-TW" spc="-15" dirty="0">
                <a:latin typeface="Calibri"/>
                <a:cs typeface="Calibri"/>
              </a:rPr>
              <a:t>to.</a:t>
            </a:r>
          </a:p>
          <a:p>
            <a:pPr marL="527685" marR="5080" indent="-515620">
              <a:lnSpc>
                <a:spcPct val="900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endParaRPr lang="en-US" altLang="zh-TW" dirty="0">
              <a:latin typeface="Calibri"/>
              <a:cs typeface="Calibri"/>
            </a:endParaRPr>
          </a:p>
          <a:p>
            <a:pPr marL="527685" marR="12065">
              <a:lnSpc>
                <a:spcPts val="2810"/>
              </a:lnSpc>
              <a:spcBef>
                <a:spcPts val="40"/>
              </a:spcBef>
            </a:pPr>
            <a:endParaRPr lang="en-US" altLang="zh-TW" spc="-5" dirty="0">
              <a:latin typeface="Calibri"/>
              <a:cs typeface="Calibri"/>
            </a:endParaRPr>
          </a:p>
          <a:p>
            <a:pPr marL="527685" marR="12065">
              <a:lnSpc>
                <a:spcPts val="2810"/>
              </a:lnSpc>
              <a:spcBef>
                <a:spcPts val="40"/>
              </a:spcBef>
            </a:pPr>
            <a:r>
              <a:rPr lang="en-US" altLang="zh-TW" spc="-5" dirty="0">
                <a:latin typeface="Calibri"/>
                <a:cs typeface="Calibri"/>
              </a:rPr>
              <a:t>This </a:t>
            </a:r>
            <a:r>
              <a:rPr lang="en-US" altLang="zh-TW" dirty="0">
                <a:latin typeface="Calibri"/>
                <a:cs typeface="Calibri"/>
              </a:rPr>
              <a:t>is </a:t>
            </a:r>
            <a:r>
              <a:rPr lang="en-US" altLang="zh-TW" b="1" spc="-10" dirty="0">
                <a:latin typeface="Calibri"/>
                <a:cs typeface="Calibri"/>
              </a:rPr>
              <a:t>error prone </a:t>
            </a:r>
            <a:r>
              <a:rPr lang="en-US" altLang="zh-TW" spc="-5" dirty="0">
                <a:latin typeface="Calibri"/>
                <a:cs typeface="Calibri"/>
              </a:rPr>
              <a:t>(but  </a:t>
            </a:r>
            <a:r>
              <a:rPr lang="en-US" altLang="zh-TW" dirty="0">
                <a:latin typeface="Calibri"/>
                <a:cs typeface="Calibri"/>
              </a:rPr>
              <a:t>it </a:t>
            </a:r>
            <a:r>
              <a:rPr lang="en-US" altLang="zh-TW" spc="-5" dirty="0">
                <a:latin typeface="Calibri"/>
                <a:cs typeface="Calibri"/>
              </a:rPr>
              <a:t>does </a:t>
            </a:r>
            <a:r>
              <a:rPr lang="en-US" altLang="zh-TW" spc="-10" dirty="0">
                <a:latin typeface="Calibri"/>
                <a:cs typeface="Calibri"/>
              </a:rPr>
              <a:t>work </a:t>
            </a:r>
            <a:r>
              <a:rPr lang="en-US" altLang="zh-TW" dirty="0">
                <a:latin typeface="Calibri"/>
                <a:cs typeface="Calibri"/>
              </a:rPr>
              <a:t>if </a:t>
            </a:r>
            <a:r>
              <a:rPr lang="en-US" altLang="zh-TW" spc="-10" dirty="0">
                <a:latin typeface="Calibri"/>
                <a:cs typeface="Calibri"/>
              </a:rPr>
              <a:t>coded  </a:t>
            </a:r>
            <a:r>
              <a:rPr lang="en-US" altLang="zh-TW" spc="-5" dirty="0">
                <a:latin typeface="Calibri"/>
                <a:cs typeface="Calibri"/>
              </a:rPr>
              <a:t>correctly).</a:t>
            </a:r>
            <a:endParaRPr lang="en-US" altLang="zh-TW" dirty="0">
              <a:latin typeface="Calibri"/>
              <a:cs typeface="Calibri"/>
            </a:endParaRPr>
          </a:p>
          <a:p>
            <a:endParaRPr lang="zh-TW" altLang="en-US" dirty="0"/>
          </a:p>
        </p:txBody>
      </p:sp>
      <p:sp>
        <p:nvSpPr>
          <p:cNvPr id="4" name="object 5"/>
          <p:cNvSpPr/>
          <p:nvPr/>
        </p:nvSpPr>
        <p:spPr>
          <a:xfrm>
            <a:off x="6600056" y="1357314"/>
            <a:ext cx="4543425" cy="4926330"/>
          </a:xfrm>
          <a:custGeom>
            <a:avLst/>
            <a:gdLst/>
            <a:ahLst/>
            <a:cxnLst/>
            <a:rect l="l" t="t" r="r" b="b"/>
            <a:pathLst>
              <a:path w="4543425" h="4926330">
                <a:moveTo>
                  <a:pt x="0" y="4925949"/>
                </a:moveTo>
                <a:lnTo>
                  <a:pt x="4543425" y="4925949"/>
                </a:lnTo>
                <a:lnTo>
                  <a:pt x="4543425" y="0"/>
                </a:lnTo>
                <a:lnTo>
                  <a:pt x="0" y="0"/>
                </a:lnTo>
                <a:lnTo>
                  <a:pt x="0" y="49259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6679431" y="1340423"/>
            <a:ext cx="35667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parameter </a:t>
            </a:r>
            <a:r>
              <a:rPr sz="1400" dirty="0">
                <a:latin typeface="Consolas"/>
                <a:cs typeface="Consolas"/>
              </a:rPr>
              <a:t>[1:0]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IDLE=2'b00,</a:t>
            </a:r>
            <a:r>
              <a:rPr sz="1400" spc="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BBUSY=2'b01,BFREE=2'b10;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6679431" y="1767144"/>
            <a:ext cx="1599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reg </a:t>
            </a:r>
            <a:r>
              <a:rPr sz="1400" dirty="0">
                <a:latin typeface="Consolas"/>
                <a:cs typeface="Consolas"/>
              </a:rPr>
              <a:t>[1:0]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state;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6679431" y="1980503"/>
            <a:ext cx="376427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always </a:t>
            </a:r>
            <a:r>
              <a:rPr sz="1400" dirty="0">
                <a:latin typeface="Consolas"/>
                <a:cs typeface="Consolas"/>
              </a:rPr>
              <a:t>@(posedge clk </a:t>
            </a:r>
            <a:r>
              <a:rPr sz="1400" spc="5" dirty="0">
                <a:latin typeface="Consolas"/>
                <a:cs typeface="Consolas"/>
              </a:rPr>
              <a:t>or negedge </a:t>
            </a:r>
            <a:r>
              <a:rPr sz="1400" dirty="0">
                <a:latin typeface="Consolas"/>
                <a:cs typeface="Consolas"/>
              </a:rPr>
              <a:t>rst_n)  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(!rst_n)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state </a:t>
            </a:r>
            <a:r>
              <a:rPr sz="1400" spc="5" dirty="0">
                <a:latin typeface="Consolas"/>
                <a:cs typeface="Consolas"/>
              </a:rPr>
              <a:t>&lt;=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IDLE;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679431" y="2620965"/>
            <a:ext cx="15995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5"/>
              </a:spcBef>
              <a:tabLst>
                <a:tab pos="798830" algn="l"/>
              </a:tabLst>
            </a:pPr>
            <a:r>
              <a:rPr sz="1400" dirty="0">
                <a:latin typeface="Consolas"/>
                <a:cs typeface="Consolas"/>
              </a:rPr>
              <a:t>out1	&lt;=</a:t>
            </a:r>
            <a:r>
              <a:rPr sz="1400" spc="-9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1'b0;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8449699" y="3261045"/>
            <a:ext cx="1305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out1 &lt;=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1'b0;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6679431" y="3047684"/>
            <a:ext cx="159956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208915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2'bx;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case</a:t>
            </a:r>
            <a:r>
              <a:rPr sz="1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(state)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7072622" y="3687714"/>
            <a:ext cx="23882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IDLE : 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(in1)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89852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BBUSY;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7761851" y="4114739"/>
            <a:ext cx="15995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0"/>
              </a:spcBef>
              <a:tabLst>
                <a:tab pos="800100" algn="l"/>
              </a:tabLst>
            </a:pPr>
            <a:r>
              <a:rPr sz="1400" dirty="0">
                <a:latin typeface="Consolas"/>
                <a:cs typeface="Consolas"/>
              </a:rPr>
              <a:t>out1	&lt;=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1'b1;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8647295" y="4541459"/>
            <a:ext cx="1403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IDLE;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7072622" y="4754818"/>
            <a:ext cx="238760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BBUSY: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(in2)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89852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state </a:t>
            </a:r>
            <a:r>
              <a:rPr sz="1400" spc="-5" dirty="0">
                <a:latin typeface="Consolas"/>
                <a:cs typeface="Consolas"/>
              </a:rPr>
              <a:t>&lt;=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BBUSY;</a:t>
            </a:r>
            <a:endParaRPr sz="1400">
              <a:latin typeface="Consolas"/>
              <a:cs typeface="Consolas"/>
            </a:endParaRPr>
          </a:p>
          <a:p>
            <a:pPr marL="701675" marR="202565" indent="1962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out1 &lt;=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1'b1;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7761851" y="5608563"/>
            <a:ext cx="2387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890" algn="l"/>
              </a:tabLst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else	</a:t>
            </a: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BFREE;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6679431" y="5821923"/>
            <a:ext cx="713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ase  end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9443586" y="1681419"/>
            <a:ext cx="528827" cy="469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9515213" y="1666178"/>
            <a:ext cx="527303" cy="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9492481" y="1716090"/>
            <a:ext cx="431800" cy="360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9492481" y="1716090"/>
            <a:ext cx="431800" cy="360680"/>
          </a:xfrm>
          <a:custGeom>
            <a:avLst/>
            <a:gdLst/>
            <a:ahLst/>
            <a:cxnLst/>
            <a:rect l="l" t="t" r="r" b="b"/>
            <a:pathLst>
              <a:path w="431800" h="360680">
                <a:moveTo>
                  <a:pt x="431800" y="90043"/>
                </a:moveTo>
                <a:lnTo>
                  <a:pt x="180085" y="90043"/>
                </a:lnTo>
                <a:lnTo>
                  <a:pt x="180085" y="0"/>
                </a:lnTo>
                <a:lnTo>
                  <a:pt x="0" y="180086"/>
                </a:lnTo>
                <a:lnTo>
                  <a:pt x="180085" y="360299"/>
                </a:lnTo>
                <a:lnTo>
                  <a:pt x="180085" y="270256"/>
                </a:lnTo>
                <a:lnTo>
                  <a:pt x="431800" y="270256"/>
                </a:lnTo>
                <a:lnTo>
                  <a:pt x="431800" y="90043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 txBox="1"/>
          <p:nvPr/>
        </p:nvSpPr>
        <p:spPr>
          <a:xfrm>
            <a:off x="9683870" y="173145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9443586" y="3822639"/>
            <a:ext cx="528827" cy="467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9515213" y="3807398"/>
            <a:ext cx="527303" cy="565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/>
          <p:nvPr/>
        </p:nvSpPr>
        <p:spPr>
          <a:xfrm>
            <a:off x="9492481" y="3857564"/>
            <a:ext cx="431800" cy="358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/>
          <p:cNvSpPr/>
          <p:nvPr/>
        </p:nvSpPr>
        <p:spPr>
          <a:xfrm>
            <a:off x="9492481" y="3857564"/>
            <a:ext cx="431800" cy="358775"/>
          </a:xfrm>
          <a:custGeom>
            <a:avLst/>
            <a:gdLst/>
            <a:ahLst/>
            <a:cxnLst/>
            <a:rect l="l" t="t" r="r" b="b"/>
            <a:pathLst>
              <a:path w="431800" h="358775">
                <a:moveTo>
                  <a:pt x="431800" y="89662"/>
                </a:moveTo>
                <a:lnTo>
                  <a:pt x="179324" y="89662"/>
                </a:lnTo>
                <a:lnTo>
                  <a:pt x="179324" y="0"/>
                </a:lnTo>
                <a:lnTo>
                  <a:pt x="0" y="179450"/>
                </a:lnTo>
                <a:lnTo>
                  <a:pt x="179324" y="358775"/>
                </a:lnTo>
                <a:lnTo>
                  <a:pt x="179324" y="269113"/>
                </a:lnTo>
                <a:lnTo>
                  <a:pt x="431800" y="269113"/>
                </a:lnTo>
                <a:lnTo>
                  <a:pt x="431800" y="89662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/>
          <p:cNvSpPr txBox="1"/>
          <p:nvPr/>
        </p:nvSpPr>
        <p:spPr>
          <a:xfrm>
            <a:off x="9683615" y="38726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spc="-5" dirty="0">
                <a:latin typeface="Calibri"/>
                <a:cs typeface="Calibri"/>
              </a:rPr>
              <a:t>One </a:t>
            </a:r>
            <a:r>
              <a:rPr lang="en-US" altLang="zh-TW" i="1" dirty="0">
                <a:latin typeface="Calibri"/>
                <a:cs typeface="Calibri"/>
              </a:rPr>
              <a:t>Always Block </a:t>
            </a:r>
            <a:r>
              <a:rPr lang="en-US" altLang="zh-TW" i="1" spc="-15" dirty="0">
                <a:latin typeface="Calibri"/>
                <a:cs typeface="Calibri"/>
              </a:rPr>
              <a:t>FSM </a:t>
            </a:r>
            <a:r>
              <a:rPr lang="en-US" altLang="zh-TW" i="1" spc="-5" dirty="0">
                <a:latin typeface="Calibri"/>
                <a:cs typeface="Calibri"/>
              </a:rPr>
              <a:t>Style </a:t>
            </a:r>
            <a:r>
              <a:rPr lang="en-US" altLang="zh-TW" sz="4000" i="1" spc="-25" dirty="0">
                <a:solidFill>
                  <a:srgbClr val="FF0000"/>
                </a:solidFill>
                <a:latin typeface="Calibri"/>
                <a:cs typeface="Calibri"/>
              </a:rPr>
              <a:t>(Avoid </a:t>
            </a:r>
            <a:r>
              <a:rPr lang="en-US" altLang="zh-TW" sz="4000" i="1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lang="en-US" altLang="zh-TW" sz="40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4000" i="1" spc="-5" dirty="0">
                <a:solidFill>
                  <a:srgbClr val="FF0000"/>
                </a:solidFill>
                <a:latin typeface="Calibri"/>
                <a:cs typeface="Calibri"/>
              </a:rPr>
              <a:t>Style!)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314"/>
            <a:ext cx="5764029" cy="5000625"/>
          </a:xfrm>
        </p:spPr>
        <p:txBody>
          <a:bodyPr/>
          <a:lstStyle/>
          <a:p>
            <a:pPr marL="527685" marR="5080" indent="-515620">
              <a:lnSpc>
                <a:spcPts val="2110"/>
              </a:lnSpc>
              <a:spcBef>
                <a:spcPts val="61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lang="en-US" altLang="zh-TW" spc="-10" dirty="0">
                <a:latin typeface="Calibri"/>
                <a:cs typeface="Calibri"/>
              </a:rPr>
              <a:t>There </a:t>
            </a:r>
            <a:r>
              <a:rPr lang="en-US" altLang="zh-TW" spc="-5" dirty="0">
                <a:latin typeface="Calibri"/>
                <a:cs typeface="Calibri"/>
              </a:rPr>
              <a:t>is </a:t>
            </a:r>
            <a:r>
              <a:rPr lang="en-US" altLang="zh-TW" spc="-10" dirty="0">
                <a:latin typeface="Calibri"/>
                <a:cs typeface="Calibri"/>
              </a:rPr>
              <a:t>just </a:t>
            </a:r>
            <a:r>
              <a:rPr lang="en-US" altLang="zh-TW" spc="-5" dirty="0">
                <a:latin typeface="Calibri"/>
                <a:cs typeface="Calibri"/>
              </a:rPr>
              <a:t>one </a:t>
            </a:r>
            <a:r>
              <a:rPr lang="en-US" altLang="zh-TW" spc="-10" dirty="0">
                <a:latin typeface="Calibri"/>
                <a:cs typeface="Calibri"/>
              </a:rPr>
              <a:t>sequential  </a:t>
            </a:r>
            <a:r>
              <a:rPr lang="en-US" altLang="zh-TW" spc="-20" dirty="0">
                <a:latin typeface="Calibri"/>
                <a:cs typeface="Calibri"/>
              </a:rPr>
              <a:t>always </a:t>
            </a:r>
            <a:r>
              <a:rPr lang="en-US" altLang="zh-TW" spc="-10" dirty="0">
                <a:latin typeface="Calibri"/>
                <a:cs typeface="Calibri"/>
              </a:rPr>
              <a:t>block, </a:t>
            </a:r>
            <a:r>
              <a:rPr lang="en-US" altLang="zh-TW" spc="-15" dirty="0">
                <a:latin typeface="Calibri"/>
                <a:cs typeface="Calibri"/>
              </a:rPr>
              <a:t>coded </a:t>
            </a:r>
            <a:r>
              <a:rPr lang="en-US" altLang="zh-TW" spc="-5" dirty="0">
                <a:latin typeface="Calibri"/>
                <a:cs typeface="Calibri"/>
              </a:rPr>
              <a:t>using  </a:t>
            </a:r>
            <a:r>
              <a:rPr lang="en-US" altLang="zh-TW" spc="-5" dirty="0" err="1">
                <a:latin typeface="Calibri"/>
                <a:cs typeface="Calibri"/>
              </a:rPr>
              <a:t>nonblocking</a:t>
            </a:r>
            <a:r>
              <a:rPr lang="en-US" altLang="zh-TW" spc="-20" dirty="0">
                <a:latin typeface="Calibri"/>
                <a:cs typeface="Calibri"/>
              </a:rPr>
              <a:t> </a:t>
            </a:r>
            <a:r>
              <a:rPr lang="en-US" altLang="zh-TW" spc="-10" dirty="0">
                <a:latin typeface="Calibri"/>
                <a:cs typeface="Calibri"/>
              </a:rPr>
              <a:t>assignments.</a:t>
            </a:r>
            <a:endParaRPr lang="en-US" altLang="zh-TW" dirty="0">
              <a:latin typeface="Calibri"/>
              <a:cs typeface="Calibri"/>
            </a:endParaRPr>
          </a:p>
          <a:p>
            <a:pPr marL="527685" marR="282575" indent="-515620">
              <a:lnSpc>
                <a:spcPct val="80000"/>
              </a:lnSpc>
              <a:spcBef>
                <a:spcPts val="55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lang="en-US" altLang="zh-TW" spc="-5" dirty="0">
                <a:latin typeface="Calibri"/>
                <a:cs typeface="Calibri"/>
              </a:rPr>
              <a:t>All </a:t>
            </a:r>
            <a:r>
              <a:rPr lang="en-US" altLang="zh-TW" spc="-10" dirty="0">
                <a:latin typeface="Calibri"/>
                <a:cs typeface="Calibri"/>
              </a:rPr>
              <a:t>outputs </a:t>
            </a:r>
            <a:r>
              <a:rPr lang="en-US" altLang="zh-TW" spc="-5" dirty="0">
                <a:latin typeface="Calibri"/>
                <a:cs typeface="Calibri"/>
              </a:rPr>
              <a:t>will </a:t>
            </a:r>
            <a:r>
              <a:rPr lang="en-US" altLang="zh-TW" spc="-10" dirty="0">
                <a:latin typeface="Calibri"/>
                <a:cs typeface="Calibri"/>
              </a:rPr>
              <a:t>be  </a:t>
            </a:r>
            <a:r>
              <a:rPr lang="en-US" altLang="zh-TW" spc="-15" dirty="0">
                <a:latin typeface="Calibri"/>
                <a:cs typeface="Calibri"/>
              </a:rPr>
              <a:t>registered </a:t>
            </a:r>
            <a:r>
              <a:rPr lang="en-US" altLang="zh-TW" spc="-5" dirty="0">
                <a:latin typeface="Calibri"/>
                <a:cs typeface="Calibri"/>
              </a:rPr>
              <a:t>(unless the  </a:t>
            </a:r>
            <a:r>
              <a:rPr lang="en-US" altLang="zh-TW" spc="-10" dirty="0">
                <a:latin typeface="Calibri"/>
                <a:cs typeface="Calibri"/>
              </a:rPr>
              <a:t>outputs are </a:t>
            </a:r>
            <a:r>
              <a:rPr lang="en-US" altLang="zh-TW" spc="-5" dirty="0">
                <a:latin typeface="Calibri"/>
                <a:cs typeface="Calibri"/>
              </a:rPr>
              <a:t>placed </a:t>
            </a:r>
            <a:r>
              <a:rPr lang="en-US" altLang="zh-TW" spc="-20" dirty="0">
                <a:latin typeface="Calibri"/>
                <a:cs typeface="Calibri"/>
              </a:rPr>
              <a:t>into </a:t>
            </a:r>
            <a:r>
              <a:rPr lang="en-US" altLang="zh-TW" spc="-5" dirty="0">
                <a:latin typeface="Calibri"/>
                <a:cs typeface="Calibri"/>
              </a:rPr>
              <a:t>a  </a:t>
            </a:r>
            <a:r>
              <a:rPr lang="en-US" altLang="zh-TW" spc="-20" dirty="0">
                <a:latin typeface="Calibri"/>
                <a:cs typeface="Calibri"/>
              </a:rPr>
              <a:t>separate </a:t>
            </a:r>
            <a:r>
              <a:rPr lang="en-US" altLang="zh-TW" spc="-10" dirty="0">
                <a:latin typeface="Calibri"/>
                <a:cs typeface="Calibri"/>
              </a:rPr>
              <a:t>combinational  </a:t>
            </a:r>
            <a:r>
              <a:rPr lang="en-US" altLang="zh-TW" spc="-20" dirty="0">
                <a:latin typeface="Calibri"/>
                <a:cs typeface="Calibri"/>
              </a:rPr>
              <a:t>always </a:t>
            </a:r>
            <a:r>
              <a:rPr lang="en-US" altLang="zh-TW" spc="-10" dirty="0">
                <a:latin typeface="Calibri"/>
                <a:cs typeface="Calibri"/>
              </a:rPr>
              <a:t>block </a:t>
            </a:r>
            <a:r>
              <a:rPr lang="en-US" altLang="zh-TW" spc="-5" dirty="0">
                <a:latin typeface="Calibri"/>
                <a:cs typeface="Calibri"/>
              </a:rPr>
              <a:t>or </a:t>
            </a:r>
            <a:r>
              <a:rPr lang="en-US" altLang="zh-TW" spc="-10" dirty="0">
                <a:latin typeface="Calibri"/>
                <a:cs typeface="Calibri"/>
              </a:rPr>
              <a:t>assigned  using continuous  assignments).</a:t>
            </a:r>
          </a:p>
          <a:p>
            <a:pPr marL="527685" marR="282575" indent="-515620">
              <a:lnSpc>
                <a:spcPct val="80000"/>
              </a:lnSpc>
              <a:spcBef>
                <a:spcPts val="550"/>
              </a:spcBef>
              <a:buAutoNum type="arabicPeriod" startAt="3"/>
              <a:tabLst>
                <a:tab pos="527685" algn="l"/>
                <a:tab pos="528320" algn="l"/>
              </a:tabLst>
            </a:pPr>
            <a:endParaRPr lang="en-US" altLang="zh-TW" dirty="0">
              <a:latin typeface="Calibri"/>
              <a:cs typeface="Calibri"/>
            </a:endParaRPr>
          </a:p>
          <a:p>
            <a:pPr marL="527685" marR="153035">
              <a:lnSpc>
                <a:spcPct val="80000"/>
              </a:lnSpc>
            </a:pPr>
            <a:r>
              <a:rPr lang="en-US" altLang="zh-TW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lang="en-US" altLang="zh-TW" spc="-10" dirty="0">
                <a:solidFill>
                  <a:srgbClr val="FF0000"/>
                </a:solidFill>
                <a:latin typeface="Calibri"/>
                <a:cs typeface="Calibri"/>
              </a:rPr>
              <a:t>asynchronous </a:t>
            </a:r>
            <a:r>
              <a:rPr lang="en-US" altLang="zh-TW" spc="-5" dirty="0">
                <a:solidFill>
                  <a:srgbClr val="FF0000"/>
                </a:solidFill>
                <a:latin typeface="Calibri"/>
                <a:cs typeface="Calibri"/>
              </a:rPr>
              <a:t>Mealy  </a:t>
            </a:r>
            <a:r>
              <a:rPr lang="en-US" altLang="zh-TW" spc="-10" dirty="0">
                <a:solidFill>
                  <a:srgbClr val="FF0000"/>
                </a:solidFill>
                <a:latin typeface="Calibri"/>
                <a:cs typeface="Calibri"/>
              </a:rPr>
              <a:t>outputs </a:t>
            </a:r>
            <a:r>
              <a:rPr lang="en-US" altLang="zh-TW" spc="-15" dirty="0">
                <a:latin typeface="Calibri"/>
                <a:cs typeface="Calibri"/>
              </a:rPr>
              <a:t>can </a:t>
            </a:r>
            <a:r>
              <a:rPr lang="en-US" altLang="zh-TW" spc="-5" dirty="0">
                <a:latin typeface="Calibri"/>
                <a:cs typeface="Calibri"/>
              </a:rPr>
              <a:t>be </a:t>
            </a:r>
            <a:r>
              <a:rPr lang="en-US" altLang="zh-TW" spc="-20" dirty="0">
                <a:latin typeface="Calibri"/>
                <a:cs typeface="Calibri"/>
              </a:rPr>
              <a:t>generated </a:t>
            </a:r>
            <a:r>
              <a:rPr lang="en-US" altLang="zh-TW" spc="-15" dirty="0">
                <a:latin typeface="Calibri"/>
                <a:cs typeface="Calibri"/>
              </a:rPr>
              <a:t>from </a:t>
            </a:r>
            <a:r>
              <a:rPr lang="en-US" altLang="zh-TW" spc="-5" dirty="0">
                <a:latin typeface="Calibri"/>
                <a:cs typeface="Calibri"/>
              </a:rPr>
              <a:t>a </a:t>
            </a:r>
            <a:r>
              <a:rPr lang="en-US" altLang="zh-TW" spc="-10" dirty="0">
                <a:latin typeface="Calibri"/>
                <a:cs typeface="Calibri"/>
              </a:rPr>
              <a:t>single </a:t>
            </a:r>
            <a:r>
              <a:rPr lang="en-US" altLang="zh-TW" spc="-15" dirty="0">
                <a:latin typeface="Calibri"/>
                <a:cs typeface="Calibri"/>
              </a:rPr>
              <a:t>synchronous  </a:t>
            </a:r>
            <a:r>
              <a:rPr lang="en-US" altLang="zh-TW" spc="-20" dirty="0">
                <a:latin typeface="Calibri"/>
                <a:cs typeface="Calibri"/>
              </a:rPr>
              <a:t>always</a:t>
            </a:r>
            <a:r>
              <a:rPr lang="en-US" altLang="zh-TW" spc="-10" dirty="0">
                <a:latin typeface="Calibri"/>
                <a:cs typeface="Calibri"/>
              </a:rPr>
              <a:t> block.</a:t>
            </a:r>
            <a:endParaRPr lang="en-US" altLang="zh-TW" dirty="0">
              <a:latin typeface="Calibri"/>
              <a:cs typeface="Calibri"/>
            </a:endParaRPr>
          </a:p>
          <a:p>
            <a:endParaRPr lang="zh-TW" altLang="en-US" dirty="0"/>
          </a:p>
        </p:txBody>
      </p:sp>
      <p:sp>
        <p:nvSpPr>
          <p:cNvPr id="4" name="object 5"/>
          <p:cNvSpPr/>
          <p:nvPr/>
        </p:nvSpPr>
        <p:spPr>
          <a:xfrm>
            <a:off x="6600056" y="1357314"/>
            <a:ext cx="4543425" cy="4926330"/>
          </a:xfrm>
          <a:custGeom>
            <a:avLst/>
            <a:gdLst/>
            <a:ahLst/>
            <a:cxnLst/>
            <a:rect l="l" t="t" r="r" b="b"/>
            <a:pathLst>
              <a:path w="4543425" h="4926330">
                <a:moveTo>
                  <a:pt x="0" y="4925949"/>
                </a:moveTo>
                <a:lnTo>
                  <a:pt x="4543425" y="4925949"/>
                </a:lnTo>
                <a:lnTo>
                  <a:pt x="4543425" y="0"/>
                </a:lnTo>
                <a:lnTo>
                  <a:pt x="0" y="0"/>
                </a:lnTo>
                <a:lnTo>
                  <a:pt x="0" y="49259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6679431" y="1340423"/>
            <a:ext cx="35667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parameter </a:t>
            </a:r>
            <a:r>
              <a:rPr sz="1400" dirty="0">
                <a:latin typeface="Consolas"/>
                <a:cs typeface="Consolas"/>
              </a:rPr>
              <a:t>[1:0]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IDLE=2'b00,</a:t>
            </a:r>
            <a:r>
              <a:rPr sz="1400" spc="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BBUSY=2'b01,BFREE=2'b10;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6679431" y="1767144"/>
            <a:ext cx="1599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reg </a:t>
            </a:r>
            <a:r>
              <a:rPr sz="1400" dirty="0">
                <a:latin typeface="Consolas"/>
                <a:cs typeface="Consolas"/>
              </a:rPr>
              <a:t>[1:0]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state;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6679431" y="1980503"/>
            <a:ext cx="376427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always </a:t>
            </a:r>
            <a:r>
              <a:rPr sz="1400" dirty="0">
                <a:latin typeface="Consolas"/>
                <a:cs typeface="Consolas"/>
              </a:rPr>
              <a:t>@(posedge clk </a:t>
            </a:r>
            <a:r>
              <a:rPr sz="1400" spc="5" dirty="0">
                <a:latin typeface="Consolas"/>
                <a:cs typeface="Consolas"/>
              </a:rPr>
              <a:t>or negedge </a:t>
            </a:r>
            <a:r>
              <a:rPr sz="1400" dirty="0">
                <a:latin typeface="Consolas"/>
                <a:cs typeface="Consolas"/>
              </a:rPr>
              <a:t>rst_n)  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(!rst_n)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state </a:t>
            </a:r>
            <a:r>
              <a:rPr sz="1400" spc="5" dirty="0">
                <a:latin typeface="Consolas"/>
                <a:cs typeface="Consolas"/>
              </a:rPr>
              <a:t>&lt;=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IDLE;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679431" y="2620965"/>
            <a:ext cx="15995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5"/>
              </a:spcBef>
              <a:tabLst>
                <a:tab pos="798830" algn="l"/>
              </a:tabLst>
            </a:pPr>
            <a:r>
              <a:rPr sz="1400" dirty="0">
                <a:latin typeface="Consolas"/>
                <a:cs typeface="Consolas"/>
              </a:rPr>
              <a:t>out1	&lt;=</a:t>
            </a:r>
            <a:r>
              <a:rPr sz="1400" spc="-9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1'b0;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8449699" y="3261045"/>
            <a:ext cx="1305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out1 &lt;=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1'b0;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6679431" y="3047684"/>
            <a:ext cx="159956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208915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2'bx;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case</a:t>
            </a:r>
            <a:r>
              <a:rPr sz="1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(state)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7072622" y="3687714"/>
            <a:ext cx="23882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IDLE : 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(in1)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89852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BBUSY;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7761851" y="4114739"/>
            <a:ext cx="15995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0"/>
              </a:spcBef>
              <a:tabLst>
                <a:tab pos="800100" algn="l"/>
              </a:tabLst>
            </a:pPr>
            <a:r>
              <a:rPr sz="1400" dirty="0">
                <a:latin typeface="Consolas"/>
                <a:cs typeface="Consolas"/>
              </a:rPr>
              <a:t>out1	&lt;=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1'b1;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8647295" y="4541459"/>
            <a:ext cx="1403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IDLE;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7072622" y="4754818"/>
            <a:ext cx="238760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BBUSY: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400" dirty="0">
                <a:latin typeface="Consolas"/>
                <a:cs typeface="Consolas"/>
              </a:rPr>
              <a:t>(in2)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400">
              <a:latin typeface="Consolas"/>
              <a:cs typeface="Consolas"/>
            </a:endParaRPr>
          </a:p>
          <a:p>
            <a:pPr marL="89852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state </a:t>
            </a:r>
            <a:r>
              <a:rPr sz="1400" spc="-5" dirty="0">
                <a:latin typeface="Consolas"/>
                <a:cs typeface="Consolas"/>
              </a:rPr>
              <a:t>&lt;=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BBUSY;</a:t>
            </a:r>
            <a:endParaRPr sz="1400">
              <a:latin typeface="Consolas"/>
              <a:cs typeface="Consolas"/>
            </a:endParaRPr>
          </a:p>
          <a:p>
            <a:pPr marL="701675" marR="202565" indent="1962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out1 &lt;=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1'b1;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7761851" y="5608563"/>
            <a:ext cx="2387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890" algn="l"/>
              </a:tabLst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else	</a:t>
            </a:r>
            <a:r>
              <a:rPr sz="1400" dirty="0">
                <a:latin typeface="Consolas"/>
                <a:cs typeface="Consolas"/>
              </a:rPr>
              <a:t>state &lt;=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BFREE;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6679431" y="5821923"/>
            <a:ext cx="713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c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ase  end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7" name="object 15"/>
          <p:cNvSpPr/>
          <p:nvPr/>
        </p:nvSpPr>
        <p:spPr>
          <a:xfrm>
            <a:off x="9844397" y="1715798"/>
            <a:ext cx="528827" cy="46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6"/>
          <p:cNvSpPr/>
          <p:nvPr/>
        </p:nvSpPr>
        <p:spPr>
          <a:xfrm>
            <a:off x="9917550" y="1700558"/>
            <a:ext cx="527303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7"/>
          <p:cNvSpPr/>
          <p:nvPr/>
        </p:nvSpPr>
        <p:spPr>
          <a:xfrm>
            <a:off x="9893801" y="1749961"/>
            <a:ext cx="431800" cy="360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8"/>
          <p:cNvSpPr/>
          <p:nvPr/>
        </p:nvSpPr>
        <p:spPr>
          <a:xfrm>
            <a:off x="9893801" y="1749961"/>
            <a:ext cx="431800" cy="360680"/>
          </a:xfrm>
          <a:custGeom>
            <a:avLst/>
            <a:gdLst/>
            <a:ahLst/>
            <a:cxnLst/>
            <a:rect l="l" t="t" r="r" b="b"/>
            <a:pathLst>
              <a:path w="431800" h="360680">
                <a:moveTo>
                  <a:pt x="431800" y="90043"/>
                </a:moveTo>
                <a:lnTo>
                  <a:pt x="180085" y="90043"/>
                </a:lnTo>
                <a:lnTo>
                  <a:pt x="180085" y="0"/>
                </a:lnTo>
                <a:lnTo>
                  <a:pt x="0" y="180086"/>
                </a:lnTo>
                <a:lnTo>
                  <a:pt x="180085" y="360299"/>
                </a:lnTo>
                <a:lnTo>
                  <a:pt x="180085" y="270256"/>
                </a:lnTo>
                <a:lnTo>
                  <a:pt x="431800" y="270256"/>
                </a:lnTo>
                <a:lnTo>
                  <a:pt x="431800" y="90043"/>
                </a:lnTo>
                <a:close/>
              </a:path>
            </a:pathLst>
          </a:custGeom>
          <a:ln w="952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9"/>
          <p:cNvSpPr txBox="1"/>
          <p:nvPr/>
        </p:nvSpPr>
        <p:spPr>
          <a:xfrm>
            <a:off x="10085317" y="176558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20"/>
          <p:cNvSpPr/>
          <p:nvPr/>
        </p:nvSpPr>
        <p:spPr>
          <a:xfrm>
            <a:off x="9858074" y="3841718"/>
            <a:ext cx="506033" cy="4329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/>
          <p:cNvSpPr/>
          <p:nvPr/>
        </p:nvSpPr>
        <p:spPr>
          <a:xfrm>
            <a:off x="9917550" y="3808250"/>
            <a:ext cx="527303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/>
          <p:cNvSpPr/>
          <p:nvPr/>
        </p:nvSpPr>
        <p:spPr>
          <a:xfrm>
            <a:off x="9893801" y="3858161"/>
            <a:ext cx="431800" cy="360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3"/>
          <p:cNvSpPr/>
          <p:nvPr/>
        </p:nvSpPr>
        <p:spPr>
          <a:xfrm>
            <a:off x="9893801" y="3858161"/>
            <a:ext cx="431800" cy="360680"/>
          </a:xfrm>
          <a:custGeom>
            <a:avLst/>
            <a:gdLst/>
            <a:ahLst/>
            <a:cxnLst/>
            <a:rect l="l" t="t" r="r" b="b"/>
            <a:pathLst>
              <a:path w="431800" h="360679">
                <a:moveTo>
                  <a:pt x="431800" y="90043"/>
                </a:moveTo>
                <a:lnTo>
                  <a:pt x="180085" y="90043"/>
                </a:lnTo>
                <a:lnTo>
                  <a:pt x="180085" y="0"/>
                </a:lnTo>
                <a:lnTo>
                  <a:pt x="0" y="180086"/>
                </a:lnTo>
                <a:lnTo>
                  <a:pt x="180085" y="360299"/>
                </a:lnTo>
                <a:lnTo>
                  <a:pt x="180085" y="270256"/>
                </a:lnTo>
                <a:lnTo>
                  <a:pt x="431800" y="270256"/>
                </a:lnTo>
                <a:lnTo>
                  <a:pt x="431800" y="90043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4"/>
          <p:cNvSpPr txBox="1"/>
          <p:nvPr/>
        </p:nvSpPr>
        <p:spPr>
          <a:xfrm>
            <a:off x="10085317" y="38741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4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314"/>
            <a:ext cx="6078718" cy="5000625"/>
          </a:xfrm>
        </p:spPr>
        <p:txBody>
          <a:bodyPr/>
          <a:lstStyle/>
          <a:p>
            <a:pPr marL="527685" marR="163830" indent="-515620">
              <a:lnSpc>
                <a:spcPct val="90000"/>
              </a:lnSpc>
              <a:spcBef>
                <a:spcPts val="4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altLang="zh-TW" spc="-15" dirty="0">
                <a:latin typeface="Calibri"/>
                <a:cs typeface="Calibri"/>
              </a:rPr>
              <a:t>Index </a:t>
            </a:r>
            <a:r>
              <a:rPr lang="en-US" altLang="zh-TW" spc="-20" dirty="0">
                <a:latin typeface="Calibri"/>
                <a:cs typeface="Calibri"/>
              </a:rPr>
              <a:t>into </a:t>
            </a:r>
            <a:r>
              <a:rPr lang="en-US" altLang="zh-TW" spc="-5" dirty="0">
                <a:latin typeface="Calibri"/>
                <a:cs typeface="Calibri"/>
              </a:rPr>
              <a:t>the  </a:t>
            </a:r>
            <a:r>
              <a:rPr lang="en-US" altLang="zh-TW" spc="-30" dirty="0">
                <a:latin typeface="Calibri"/>
                <a:cs typeface="Calibri"/>
              </a:rPr>
              <a:t>state </a:t>
            </a:r>
            <a:r>
              <a:rPr lang="en-US" altLang="zh-TW" spc="-45" dirty="0">
                <a:latin typeface="Calibri"/>
                <a:cs typeface="Calibri"/>
              </a:rPr>
              <a:t>register, </a:t>
            </a:r>
            <a:r>
              <a:rPr lang="en-US" altLang="zh-TW" spc="-10" dirty="0">
                <a:latin typeface="Calibri"/>
                <a:cs typeface="Calibri"/>
              </a:rPr>
              <a:t>not  </a:t>
            </a:r>
            <a:r>
              <a:rPr lang="en-US" altLang="zh-TW" spc="-30" dirty="0">
                <a:latin typeface="Calibri"/>
                <a:cs typeface="Calibri"/>
              </a:rPr>
              <a:t>state</a:t>
            </a:r>
            <a:r>
              <a:rPr lang="en-US" altLang="zh-TW" spc="-20" dirty="0">
                <a:latin typeface="Calibri"/>
                <a:cs typeface="Calibri"/>
              </a:rPr>
              <a:t> </a:t>
            </a:r>
            <a:r>
              <a:rPr lang="en-US" altLang="zh-TW" spc="-10" dirty="0">
                <a:latin typeface="Calibri"/>
                <a:cs typeface="Calibri"/>
              </a:rPr>
              <a:t>encodings</a:t>
            </a:r>
            <a:endParaRPr lang="en-US" altLang="zh-TW" dirty="0">
              <a:latin typeface="Calibri"/>
              <a:cs typeface="Calibri"/>
            </a:endParaRPr>
          </a:p>
          <a:p>
            <a:pPr marL="527685" marR="5080" indent="-515620">
              <a:lnSpc>
                <a:spcPts val="3030"/>
              </a:lnSpc>
              <a:spcBef>
                <a:spcPts val="7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altLang="zh-TW" spc="-10" dirty="0" err="1">
                <a:latin typeface="Calibri"/>
                <a:cs typeface="Calibri"/>
              </a:rPr>
              <a:t>Onehot</a:t>
            </a:r>
            <a:r>
              <a:rPr lang="en-US" altLang="zh-TW" spc="-10" dirty="0">
                <a:latin typeface="Calibri"/>
                <a:cs typeface="Calibri"/>
              </a:rPr>
              <a:t> </a:t>
            </a:r>
            <a:r>
              <a:rPr lang="en-US" altLang="zh-TW" spc="-15" dirty="0">
                <a:latin typeface="Calibri"/>
                <a:cs typeface="Calibri"/>
              </a:rPr>
              <a:t>requires  larger</a:t>
            </a:r>
            <a:r>
              <a:rPr lang="en-US" altLang="zh-TW" spc="-65" dirty="0">
                <a:latin typeface="Calibri"/>
                <a:cs typeface="Calibri"/>
              </a:rPr>
              <a:t> </a:t>
            </a:r>
            <a:r>
              <a:rPr lang="en-US" altLang="zh-TW" spc="-15" dirty="0">
                <a:latin typeface="Calibri"/>
                <a:cs typeface="Calibri"/>
              </a:rPr>
              <a:t>declarations</a:t>
            </a:r>
            <a:endParaRPr lang="en-US" altLang="zh-TW" dirty="0">
              <a:latin typeface="Calibri"/>
              <a:cs typeface="Calibri"/>
            </a:endParaRPr>
          </a:p>
          <a:p>
            <a:pPr marL="527685" marR="147955" indent="-515620">
              <a:lnSpc>
                <a:spcPts val="302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altLang="zh-TW" spc="-25" dirty="0">
                <a:latin typeface="Calibri"/>
                <a:cs typeface="Calibri"/>
              </a:rPr>
              <a:t>State </a:t>
            </a:r>
            <a:r>
              <a:rPr lang="en-US" altLang="zh-TW" spc="-15" dirty="0">
                <a:latin typeface="Calibri"/>
                <a:cs typeface="Calibri"/>
              </a:rPr>
              <a:t>reset, </a:t>
            </a:r>
            <a:r>
              <a:rPr lang="en-US" altLang="zh-TW" spc="-10" dirty="0">
                <a:latin typeface="Calibri"/>
                <a:cs typeface="Calibri"/>
              </a:rPr>
              <a:t>set </a:t>
            </a:r>
            <a:r>
              <a:rPr lang="en-US" altLang="zh-TW" spc="-15" dirty="0">
                <a:latin typeface="Calibri"/>
                <a:cs typeface="Calibri"/>
              </a:rPr>
              <a:t>to  </a:t>
            </a:r>
            <a:r>
              <a:rPr lang="en-US" altLang="zh-TW" spc="-5" dirty="0">
                <a:latin typeface="Calibri"/>
                <a:cs typeface="Calibri"/>
              </a:rPr>
              <a:t>1 the IDLE </a:t>
            </a:r>
            <a:r>
              <a:rPr lang="en-US" altLang="zh-TW" spc="-10" dirty="0">
                <a:latin typeface="Calibri"/>
                <a:cs typeface="Calibri"/>
              </a:rPr>
              <a:t>bit</a:t>
            </a:r>
            <a:endParaRPr lang="en-US" altLang="zh-TW" dirty="0">
              <a:latin typeface="Calibri"/>
              <a:cs typeface="Calibri"/>
            </a:endParaRPr>
          </a:p>
          <a:p>
            <a:pPr marL="527685" marR="229235" indent="-515620">
              <a:lnSpc>
                <a:spcPts val="3020"/>
              </a:lnSpc>
              <a:spcBef>
                <a:spcPts val="6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altLang="zh-TW" spc="-15" dirty="0">
                <a:latin typeface="Calibri"/>
                <a:cs typeface="Calibri"/>
              </a:rPr>
              <a:t>Next </a:t>
            </a:r>
            <a:r>
              <a:rPr lang="en-US" altLang="zh-TW" spc="-30" dirty="0">
                <a:latin typeface="Calibri"/>
                <a:cs typeface="Calibri"/>
              </a:rPr>
              <a:t>state  </a:t>
            </a:r>
            <a:r>
              <a:rPr lang="en-US" altLang="zh-TW" spc="-10" dirty="0">
                <a:latin typeface="Calibri"/>
                <a:cs typeface="Calibri"/>
              </a:rPr>
              <a:t>assignment</a:t>
            </a:r>
            <a:r>
              <a:rPr lang="en-US" altLang="zh-TW" spc="-30" dirty="0">
                <a:latin typeface="Calibri"/>
                <a:cs typeface="Calibri"/>
              </a:rPr>
              <a:t> </a:t>
            </a:r>
            <a:r>
              <a:rPr lang="en-US" altLang="zh-TW" spc="-15" dirty="0">
                <a:latin typeface="Calibri"/>
                <a:cs typeface="Calibri"/>
              </a:rPr>
              <a:t>must  </a:t>
            </a:r>
            <a:r>
              <a:rPr lang="en-US" altLang="zh-TW" spc="-25" dirty="0">
                <a:latin typeface="Calibri"/>
                <a:cs typeface="Calibri"/>
              </a:rPr>
              <a:t>make</a:t>
            </a:r>
            <a:r>
              <a:rPr lang="en-US" altLang="zh-TW" spc="-10" dirty="0">
                <a:latin typeface="Calibri"/>
                <a:cs typeface="Calibri"/>
              </a:rPr>
              <a:t> </a:t>
            </a:r>
            <a:r>
              <a:rPr lang="en-US" altLang="zh-TW" spc="-5" dirty="0">
                <a:latin typeface="Calibri"/>
                <a:cs typeface="Calibri"/>
              </a:rPr>
              <a:t>all-0's</a:t>
            </a:r>
            <a:endParaRPr lang="en-US" altLang="zh-TW" dirty="0">
              <a:latin typeface="Calibri"/>
              <a:cs typeface="Calibri"/>
            </a:endParaRPr>
          </a:p>
          <a:p>
            <a:endParaRPr lang="zh-TW" altLang="en-US" dirty="0"/>
          </a:p>
        </p:txBody>
      </p:sp>
      <p:sp>
        <p:nvSpPr>
          <p:cNvPr id="4" name="object 4"/>
          <p:cNvSpPr/>
          <p:nvPr/>
        </p:nvSpPr>
        <p:spPr>
          <a:xfrm>
            <a:off x="6816080" y="1485977"/>
            <a:ext cx="4543425" cy="4526280"/>
          </a:xfrm>
          <a:custGeom>
            <a:avLst/>
            <a:gdLst/>
            <a:ahLst/>
            <a:cxnLst/>
            <a:rect l="l" t="t" r="r" b="b"/>
            <a:pathLst>
              <a:path w="4543425" h="4526280">
                <a:moveTo>
                  <a:pt x="0" y="4526026"/>
                </a:moveTo>
                <a:lnTo>
                  <a:pt x="4543425" y="4526026"/>
                </a:lnTo>
                <a:lnTo>
                  <a:pt x="4543425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5455" y="1492010"/>
            <a:ext cx="35579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1450" algn="l"/>
              </a:tabLst>
            </a:pP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parameter</a:t>
            </a:r>
            <a:r>
              <a:rPr sz="12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[1:0]	IDLE=0, BBUSY=1,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BFREE=2;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5455" y="1693177"/>
            <a:ext cx="18757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reg </a:t>
            </a:r>
            <a:r>
              <a:rPr sz="1200" dirty="0">
                <a:latin typeface="Consolas"/>
                <a:cs typeface="Consolas"/>
              </a:rPr>
              <a:t>[2:0] state,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next;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5455" y="2077480"/>
            <a:ext cx="322389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always </a:t>
            </a:r>
            <a:r>
              <a:rPr sz="1200" dirty="0">
                <a:latin typeface="Consolas"/>
                <a:cs typeface="Consolas"/>
              </a:rPr>
              <a:t>@(posedge clk or negedge rst_n)  </a:t>
            </a: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200" dirty="0">
                <a:latin typeface="Consolas"/>
                <a:cs typeface="Consolas"/>
              </a:rPr>
              <a:t>(!rst_n) state &lt;=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3’b001;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5455" y="2498104"/>
            <a:ext cx="2212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080" algn="l"/>
              </a:tabLst>
            </a:pP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else	</a:t>
            </a:r>
            <a:r>
              <a:rPr sz="1200" dirty="0">
                <a:latin typeface="Consolas"/>
                <a:cs typeface="Consolas"/>
              </a:rPr>
              <a:t>state &lt;=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next;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5455" y="2900439"/>
            <a:ext cx="2969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always </a:t>
            </a:r>
            <a:r>
              <a:rPr sz="1200" dirty="0">
                <a:latin typeface="Consolas"/>
                <a:cs typeface="Consolas"/>
              </a:rPr>
              <a:t>@(state </a:t>
            </a:r>
            <a:r>
              <a:rPr sz="1200" spc="5" dirty="0">
                <a:latin typeface="Consolas"/>
                <a:cs typeface="Consolas"/>
              </a:rPr>
              <a:t>or </a:t>
            </a:r>
            <a:r>
              <a:rPr sz="1200" dirty="0">
                <a:latin typeface="Consolas"/>
                <a:cs typeface="Consolas"/>
              </a:rPr>
              <a:t>in1 or in2)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5455" y="3101684"/>
            <a:ext cx="2380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7630" algn="l"/>
              </a:tabLst>
            </a:pPr>
            <a:r>
              <a:rPr sz="1200" spc="-5" dirty="0">
                <a:latin typeface="Consolas"/>
                <a:cs typeface="Consolas"/>
              </a:rPr>
              <a:t>next</a:t>
            </a:r>
            <a:r>
              <a:rPr sz="1200" dirty="0">
                <a:latin typeface="Consolas"/>
                <a:cs typeface="Consolas"/>
              </a:rPr>
              <a:t> =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3’b000;	out1 =</a:t>
            </a:r>
            <a:r>
              <a:rPr sz="1200" spc="-8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1'b0;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5455" y="3284869"/>
            <a:ext cx="4147185" cy="431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case </a:t>
            </a:r>
            <a:r>
              <a:rPr sz="1200" dirty="0">
                <a:latin typeface="Consolas"/>
                <a:cs typeface="Consolas"/>
              </a:rPr>
              <a:t>(1’b1) </a:t>
            </a:r>
            <a:endParaRPr lang="en-US" sz="1200" dirty="0">
              <a:latin typeface="Consolas"/>
              <a:cs typeface="Consolas"/>
            </a:endParaRPr>
          </a:p>
          <a:p>
            <a:pPr marL="179705" marR="5080" indent="-167640">
              <a:lnSpc>
                <a:spcPct val="110000"/>
              </a:lnSpc>
              <a:spcBef>
                <a:spcPts val="1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sz="1200" dirty="0">
                <a:latin typeface="Consolas"/>
                <a:cs typeface="Consolas"/>
              </a:rPr>
              <a:t>state[IDLE] : </a:t>
            </a: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200" dirty="0">
                <a:latin typeface="Consolas"/>
                <a:cs typeface="Consolas"/>
              </a:rPr>
              <a:t>(in1) next[BBUSY] =</a:t>
            </a:r>
            <a:r>
              <a:rPr sz="1200" spc="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1’b1;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63094" y="3687204"/>
            <a:ext cx="3559810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77925">
              <a:lnSpc>
                <a:spcPct val="110000"/>
              </a:lnSpc>
              <a:spcBef>
                <a:spcPts val="100"/>
              </a:spcBef>
              <a:tabLst>
                <a:tab pos="1948180" algn="l"/>
                <a:tab pos="2957830" algn="l"/>
              </a:tabLst>
            </a:pP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else	</a:t>
            </a:r>
            <a:r>
              <a:rPr sz="1200" dirty="0">
                <a:latin typeface="Consolas"/>
                <a:cs typeface="Consolas"/>
              </a:rPr>
              <a:t>next[IDLE]	=</a:t>
            </a:r>
            <a:r>
              <a:rPr sz="1200" spc="-9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1’b1;  state[BBUSY]: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begin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1400" y="4089628"/>
            <a:ext cx="2550160" cy="8305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onsolas"/>
                <a:cs typeface="Consolas"/>
              </a:rPr>
              <a:t>out1 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1'b1;</a:t>
            </a:r>
            <a:endParaRPr sz="12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50"/>
              </a:spcBef>
            </a:pPr>
            <a:r>
              <a:rPr sz="1200" spc="-5" dirty="0">
                <a:solidFill>
                  <a:srgbClr val="006FC0"/>
                </a:solidFill>
                <a:latin typeface="Consolas"/>
                <a:cs typeface="Consolas"/>
              </a:rPr>
              <a:t>if </a:t>
            </a:r>
            <a:r>
              <a:rPr sz="1200" dirty="0">
                <a:latin typeface="Consolas"/>
                <a:cs typeface="Consolas"/>
              </a:rPr>
              <a:t>(in2) next[BBUSY] =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1’b1;</a:t>
            </a:r>
            <a:endParaRPr sz="1200">
              <a:latin typeface="Consolas"/>
              <a:cs typeface="Consolas"/>
            </a:endParaRPr>
          </a:p>
          <a:p>
            <a:pPr marL="12700" marR="5080" indent="168910">
              <a:lnSpc>
                <a:spcPct val="110000"/>
              </a:lnSpc>
              <a:tabLst>
                <a:tab pos="937260" algn="l"/>
              </a:tabLst>
            </a:pP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else	</a:t>
            </a:r>
            <a:r>
              <a:rPr sz="1200" dirty="0">
                <a:latin typeface="Consolas"/>
                <a:cs typeface="Consolas"/>
              </a:rPr>
              <a:t>next[BFREE] =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1’b1;  </a:t>
            </a: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5455" y="4894467"/>
            <a:ext cx="612140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640" algn="just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//...  </a:t>
            </a:r>
            <a:r>
              <a:rPr sz="1200" dirty="0">
                <a:solidFill>
                  <a:srgbClr val="006FC0"/>
                </a:solidFill>
                <a:latin typeface="Consolas"/>
                <a:cs typeface="Consolas"/>
              </a:rPr>
              <a:t>endcase  end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10510890" y="1402602"/>
            <a:ext cx="528827" cy="46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10584043" y="1387362"/>
            <a:ext cx="527303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10560929" y="1436891"/>
            <a:ext cx="431800" cy="360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10560929" y="1436891"/>
            <a:ext cx="431800" cy="360680"/>
          </a:xfrm>
          <a:custGeom>
            <a:avLst/>
            <a:gdLst/>
            <a:ahLst/>
            <a:cxnLst/>
            <a:rect l="l" t="t" r="r" b="b"/>
            <a:pathLst>
              <a:path w="431800" h="360680">
                <a:moveTo>
                  <a:pt x="431800" y="90043"/>
                </a:moveTo>
                <a:lnTo>
                  <a:pt x="180213" y="90043"/>
                </a:lnTo>
                <a:lnTo>
                  <a:pt x="180213" y="0"/>
                </a:lnTo>
                <a:lnTo>
                  <a:pt x="0" y="180086"/>
                </a:lnTo>
                <a:lnTo>
                  <a:pt x="180213" y="360299"/>
                </a:lnTo>
                <a:lnTo>
                  <a:pt x="180213" y="270256"/>
                </a:lnTo>
                <a:lnTo>
                  <a:pt x="431800" y="270256"/>
                </a:lnTo>
                <a:lnTo>
                  <a:pt x="431800" y="90043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 txBox="1"/>
          <p:nvPr/>
        </p:nvSpPr>
        <p:spPr>
          <a:xfrm>
            <a:off x="10752445" y="145238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8750670" y="1596149"/>
            <a:ext cx="528828" cy="469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8823823" y="1580910"/>
            <a:ext cx="527303" cy="565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8800455" y="1630567"/>
            <a:ext cx="431800" cy="360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8800455" y="1630567"/>
            <a:ext cx="431800" cy="360680"/>
          </a:xfrm>
          <a:custGeom>
            <a:avLst/>
            <a:gdLst/>
            <a:ahLst/>
            <a:cxnLst/>
            <a:rect l="l" t="t" r="r" b="b"/>
            <a:pathLst>
              <a:path w="431800" h="360680">
                <a:moveTo>
                  <a:pt x="431800" y="90043"/>
                </a:moveTo>
                <a:lnTo>
                  <a:pt x="180086" y="90043"/>
                </a:lnTo>
                <a:lnTo>
                  <a:pt x="180086" y="0"/>
                </a:lnTo>
                <a:lnTo>
                  <a:pt x="0" y="180086"/>
                </a:lnTo>
                <a:lnTo>
                  <a:pt x="180086" y="360299"/>
                </a:lnTo>
                <a:lnTo>
                  <a:pt x="180086" y="270256"/>
                </a:lnTo>
                <a:lnTo>
                  <a:pt x="431800" y="270256"/>
                </a:lnTo>
                <a:lnTo>
                  <a:pt x="431800" y="90043"/>
                </a:lnTo>
                <a:close/>
              </a:path>
            </a:pathLst>
          </a:custGeom>
          <a:ln w="9525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 txBox="1"/>
          <p:nvPr/>
        </p:nvSpPr>
        <p:spPr>
          <a:xfrm>
            <a:off x="8991589" y="164588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6"/>
          <p:cNvSpPr/>
          <p:nvPr/>
        </p:nvSpPr>
        <p:spPr>
          <a:xfrm>
            <a:off x="9349602" y="2292617"/>
            <a:ext cx="528827" cy="469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/>
          <p:cNvSpPr/>
          <p:nvPr/>
        </p:nvSpPr>
        <p:spPr>
          <a:xfrm>
            <a:off x="9421231" y="2277377"/>
            <a:ext cx="527303" cy="565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/>
          <p:cNvSpPr/>
          <p:nvPr/>
        </p:nvSpPr>
        <p:spPr>
          <a:xfrm>
            <a:off x="9398879" y="2327416"/>
            <a:ext cx="431800" cy="360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/>
          <p:cNvSpPr/>
          <p:nvPr/>
        </p:nvSpPr>
        <p:spPr>
          <a:xfrm>
            <a:off x="9398879" y="2327416"/>
            <a:ext cx="431800" cy="360680"/>
          </a:xfrm>
          <a:custGeom>
            <a:avLst/>
            <a:gdLst/>
            <a:ahLst/>
            <a:cxnLst/>
            <a:rect l="l" t="t" r="r" b="b"/>
            <a:pathLst>
              <a:path w="431800" h="360680">
                <a:moveTo>
                  <a:pt x="431800" y="90042"/>
                </a:moveTo>
                <a:lnTo>
                  <a:pt x="180213" y="90042"/>
                </a:lnTo>
                <a:lnTo>
                  <a:pt x="180213" y="0"/>
                </a:lnTo>
                <a:lnTo>
                  <a:pt x="0" y="180212"/>
                </a:lnTo>
                <a:lnTo>
                  <a:pt x="180213" y="360425"/>
                </a:lnTo>
                <a:lnTo>
                  <a:pt x="180213" y="270255"/>
                </a:lnTo>
                <a:lnTo>
                  <a:pt x="431800" y="270255"/>
                </a:lnTo>
                <a:lnTo>
                  <a:pt x="431800" y="90042"/>
                </a:lnTo>
                <a:close/>
              </a:path>
            </a:pathLst>
          </a:custGeom>
          <a:ln w="952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/>
          <p:cNvSpPr txBox="1"/>
          <p:nvPr/>
        </p:nvSpPr>
        <p:spPr>
          <a:xfrm>
            <a:off x="9590140" y="234298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1"/>
          <p:cNvSpPr/>
          <p:nvPr/>
        </p:nvSpPr>
        <p:spPr>
          <a:xfrm>
            <a:off x="6399138" y="3036330"/>
            <a:ext cx="528827" cy="4678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/>
          <p:cNvSpPr/>
          <p:nvPr/>
        </p:nvSpPr>
        <p:spPr>
          <a:xfrm>
            <a:off x="6379326" y="3021089"/>
            <a:ext cx="527303" cy="5654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/>
          <p:cNvSpPr/>
          <p:nvPr/>
        </p:nvSpPr>
        <p:spPr>
          <a:xfrm>
            <a:off x="6446129" y="3070366"/>
            <a:ext cx="431800" cy="3602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/>
          <p:cNvSpPr/>
          <p:nvPr/>
        </p:nvSpPr>
        <p:spPr>
          <a:xfrm>
            <a:off x="6446129" y="3070366"/>
            <a:ext cx="431800" cy="360680"/>
          </a:xfrm>
          <a:custGeom>
            <a:avLst/>
            <a:gdLst/>
            <a:ahLst/>
            <a:cxnLst/>
            <a:rect l="l" t="t" r="r" b="b"/>
            <a:pathLst>
              <a:path w="431800" h="360679">
                <a:moveTo>
                  <a:pt x="0" y="90042"/>
                </a:moveTo>
                <a:lnTo>
                  <a:pt x="251587" y="90042"/>
                </a:lnTo>
                <a:lnTo>
                  <a:pt x="251587" y="0"/>
                </a:lnTo>
                <a:lnTo>
                  <a:pt x="431800" y="180212"/>
                </a:lnTo>
                <a:lnTo>
                  <a:pt x="251587" y="360299"/>
                </a:lnTo>
                <a:lnTo>
                  <a:pt x="251587" y="270255"/>
                </a:lnTo>
                <a:lnTo>
                  <a:pt x="0" y="270255"/>
                </a:lnTo>
                <a:lnTo>
                  <a:pt x="0" y="90042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/>
          <p:cNvSpPr txBox="1"/>
          <p:nvPr/>
        </p:nvSpPr>
        <p:spPr>
          <a:xfrm>
            <a:off x="6546713" y="308606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7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logic has state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2325" y="4003675"/>
            <a:ext cx="288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Combinational Logic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75338" y="4460875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Sequential Logic</a:t>
            </a:r>
          </a:p>
        </p:txBody>
      </p:sp>
      <p:sp>
        <p:nvSpPr>
          <p:cNvPr id="8" name="文字方塊 1"/>
          <p:cNvSpPr txBox="1">
            <a:spLocks noChangeArrowheads="1"/>
          </p:cNvSpPr>
          <p:nvPr/>
        </p:nvSpPr>
        <p:spPr bwMode="auto">
          <a:xfrm>
            <a:off x="5375920" y="5157192"/>
            <a:ext cx="39709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*without storage elements,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CL circuits with feedback may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Become unstable! =&gt; oscillator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407367" y="1214438"/>
            <a:ext cx="4533900" cy="2162176"/>
            <a:chOff x="6672064" y="413140"/>
            <a:chExt cx="4533900" cy="2162176"/>
          </a:xfrm>
        </p:grpSpPr>
        <p:pic>
          <p:nvPicPr>
            <p:cNvPr id="10" name="Picture 4" descr="cl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064" y="413140"/>
              <a:ext cx="4533900" cy="216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8046782" y="220598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Output = f(input)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13" name="Picture 2" descr="s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67" y="1311347"/>
            <a:ext cx="53340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960096" y="3501008"/>
            <a:ext cx="1440160" cy="64807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7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TLDR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two always or three always coding style</a:t>
            </a:r>
          </a:p>
          <a:p>
            <a:pPr lvl="1"/>
            <a:r>
              <a:rPr lang="en-US" altLang="zh-TW" dirty="0"/>
              <a:t>Two always: one for state DFF, one for next state and output</a:t>
            </a:r>
          </a:p>
          <a:p>
            <a:pPr lvl="1"/>
            <a:r>
              <a:rPr lang="en-US" altLang="zh-TW" dirty="0"/>
              <a:t>Three always: one for state DFF, one for next state, one for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6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如何在</a:t>
            </a:r>
            <a:r>
              <a:rPr lang="en-US" altLang="zh-TW" dirty="0"/>
              <a:t>Debussy / Verdi</a:t>
            </a:r>
            <a:r>
              <a:rPr lang="zh-TW" altLang="en-US" dirty="0"/>
              <a:t>顯示</a:t>
            </a:r>
            <a:r>
              <a:rPr lang="en-US" altLang="zh-TW" dirty="0"/>
              <a:t>state</a:t>
            </a:r>
            <a:r>
              <a:rPr lang="zh-TW" altLang="en-US" dirty="0"/>
              <a:t>名稱幫助</a:t>
            </a:r>
            <a:r>
              <a:rPr lang="en-US" altLang="zh-TW" dirty="0"/>
              <a:t>debug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35360" y="6488668"/>
            <a:ext cx="8808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http://www.cnblogs.com/oomusou/archive/2011/06/14/verdi_fsm_state.html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190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80728"/>
            <a:ext cx="55149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1160" y="188191"/>
            <a:ext cx="5827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使用前，讀進*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fsdb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檔後，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FSM state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信號，預設只會顯示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state encoding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所代表的數值</a:t>
            </a:r>
          </a:p>
        </p:txBody>
      </p:sp>
      <p:sp>
        <p:nvSpPr>
          <p:cNvPr id="6" name="矩形 5"/>
          <p:cNvSpPr/>
          <p:nvPr/>
        </p:nvSpPr>
        <p:spPr>
          <a:xfrm>
            <a:off x="421160" y="4080697"/>
            <a:ext cx="538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若能顯示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名稱，相信可讀性更高，更方便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debug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160" y="4496282"/>
            <a:ext cx="470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新細明體" panose="02020500000000000000" pitchFamily="18" charset="-120"/>
                <a:cs typeface="+mn-cs"/>
              </a:rPr>
              <a:t>Tools –&gt; Extract Interactive FSM…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4340" name="Picture 4" descr="deb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4" y="4797152"/>
            <a:ext cx="4660221" cy="39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981098"/>
            <a:ext cx="55149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 Flip-Flop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67408" y="1412776"/>
            <a:ext cx="8763000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Input: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Output: Q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 outputs a steady value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changes Q to be D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at clock edge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Flip-flop stores state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Allows sequential circuits to iterate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文字方塊 1"/>
          <p:cNvSpPr txBox="1">
            <a:spLocks noChangeArrowheads="1"/>
          </p:cNvSpPr>
          <p:nvPr/>
        </p:nvSpPr>
        <p:spPr bwMode="auto">
          <a:xfrm>
            <a:off x="894408" y="5400576"/>
            <a:ext cx="56893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*D-type FF is often exploited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as 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“register” due to simple connectivity;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Latch is exploited as well but level sensitive;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thus only half period is available.</a:t>
            </a:r>
            <a:endParaRPr kumimoji="1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824192" y="5739397"/>
            <a:ext cx="2486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一般數位電路不用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latch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Why?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11"/>
          <a:stretch/>
        </p:blipFill>
        <p:spPr>
          <a:xfrm>
            <a:off x="7464152" y="1358329"/>
            <a:ext cx="2160240" cy="2179840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2"/>
          <a:stretch/>
        </p:blipFill>
        <p:spPr>
          <a:xfrm>
            <a:off x="6226559" y="3318168"/>
            <a:ext cx="3906616" cy="2179840"/>
          </a:xfrm>
          <a:prstGeom prst="rect">
            <a:avLst/>
          </a:prstGeom>
        </p:spPr>
      </p:pic>
      <p:cxnSp>
        <p:nvCxnSpPr>
          <p:cNvPr id="41" name="直線接點 40"/>
          <p:cNvCxnSpPr/>
          <p:nvPr/>
        </p:nvCxnSpPr>
        <p:spPr>
          <a:xfrm flipV="1">
            <a:off x="8400256" y="3789040"/>
            <a:ext cx="0" cy="86409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 of Sequential Circuit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64"/>
          <a:stretch/>
        </p:blipFill>
        <p:spPr>
          <a:xfrm>
            <a:off x="1127449" y="1052736"/>
            <a:ext cx="3312368" cy="23035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3" b="27703"/>
          <a:stretch/>
        </p:blipFill>
        <p:spPr>
          <a:xfrm>
            <a:off x="695400" y="4509120"/>
            <a:ext cx="8858645" cy="12241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6"/>
          <a:stretch/>
        </p:blipFill>
        <p:spPr>
          <a:xfrm>
            <a:off x="4439816" y="1052736"/>
            <a:ext cx="1311509" cy="2303572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695400" y="3770670"/>
            <a:ext cx="8858645" cy="2714600"/>
            <a:chOff x="695400" y="3770670"/>
            <a:chExt cx="8858645" cy="2714600"/>
          </a:xfrm>
        </p:grpSpPr>
        <p:grpSp>
          <p:nvGrpSpPr>
            <p:cNvPr id="10" name="群組 9"/>
            <p:cNvGrpSpPr/>
            <p:nvPr/>
          </p:nvGrpSpPr>
          <p:grpSpPr>
            <a:xfrm>
              <a:off x="695400" y="5614636"/>
              <a:ext cx="8858645" cy="870634"/>
              <a:chOff x="695400" y="5614636"/>
              <a:chExt cx="8858645" cy="870634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950"/>
              <a:stretch/>
            </p:blipFill>
            <p:spPr>
              <a:xfrm>
                <a:off x="695400" y="5805264"/>
                <a:ext cx="8858645" cy="680006"/>
              </a:xfrm>
              <a:prstGeom prst="rect">
                <a:avLst/>
              </a:prstGeom>
            </p:spPr>
          </p:pic>
          <p:cxnSp>
            <p:nvCxnSpPr>
              <p:cNvPr id="13" name="直線單箭頭接點 12"/>
              <p:cNvCxnSpPr/>
              <p:nvPr/>
            </p:nvCxnSpPr>
            <p:spPr>
              <a:xfrm>
                <a:off x="4799856" y="5614636"/>
                <a:ext cx="504056" cy="5040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>
                <a:off x="7500986" y="5620135"/>
                <a:ext cx="504056" cy="5040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450"/>
            <a:stretch/>
          </p:blipFill>
          <p:spPr>
            <a:xfrm>
              <a:off x="695400" y="3770670"/>
              <a:ext cx="8858645" cy="666442"/>
            </a:xfrm>
            <a:prstGeom prst="rect">
              <a:avLst/>
            </a:prstGeom>
          </p:spPr>
        </p:pic>
      </p:grpSp>
      <p:cxnSp>
        <p:nvCxnSpPr>
          <p:cNvPr id="17" name="直線單箭頭接點 16"/>
          <p:cNvCxnSpPr/>
          <p:nvPr/>
        </p:nvCxnSpPr>
        <p:spPr>
          <a:xfrm>
            <a:off x="3935760" y="4889057"/>
            <a:ext cx="504056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36890" y="4894556"/>
            <a:ext cx="504056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696400" y="50851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輸入變，輸出就跟著變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9696400" y="58666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輸入變，輸出等到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Clock edge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才變</a:t>
            </a:r>
          </a:p>
        </p:txBody>
      </p:sp>
    </p:spTree>
    <p:extLst>
      <p:ext uri="{BB962C8B-B14F-4D97-AF65-F5344CB8AC3E}">
        <p14:creationId xmlns:p14="http://schemas.microsoft.com/office/powerpoint/2010/main" val="12688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 of Sequential Circuit</a:t>
            </a:r>
            <a:endParaRPr lang="zh-TW" altLang="en-US" dirty="0"/>
          </a:p>
        </p:txBody>
      </p:sp>
      <p:sp>
        <p:nvSpPr>
          <p:cNvPr id="12" name="文字方塊 13"/>
          <p:cNvSpPr txBox="1">
            <a:spLocks noChangeArrowheads="1"/>
          </p:cNvSpPr>
          <p:nvPr/>
        </p:nvSpPr>
        <p:spPr bwMode="auto">
          <a:xfrm>
            <a:off x="4882064" y="2075899"/>
            <a:ext cx="67119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Setup time: inputs become stable before rising clock;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Hold time: inputs remain stable after rising clock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;</a:t>
            </a:r>
            <a:endParaRPr kumimoji="1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11"/>
          <a:stretch/>
        </p:blipFill>
        <p:spPr>
          <a:xfrm>
            <a:off x="1971812" y="1419630"/>
            <a:ext cx="2160240" cy="217984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2"/>
          <a:stretch/>
        </p:blipFill>
        <p:spPr>
          <a:xfrm>
            <a:off x="825959" y="3804663"/>
            <a:ext cx="3906616" cy="217984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703512" y="3437256"/>
            <a:ext cx="12334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618FFD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新細明體" charset="0"/>
              </a:rPr>
              <a:t>Setup time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618FFD">
                  <a:lumMod val="50000"/>
                </a:srgbClr>
              </a:solidFill>
              <a:effectLst/>
              <a:uLnTx/>
              <a:uFillTx/>
              <a:latin typeface="Arial" charset="0"/>
              <a:ea typeface="新細明體" panose="02020500000000000000" pitchFamily="18" charset="-120"/>
              <a:cs typeface="新細明體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973810" y="3450303"/>
            <a:ext cx="11191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新細明體" charset="0"/>
              </a:rPr>
              <a:t>Hold time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charset="0"/>
              <a:ea typeface="新細明體" panose="02020500000000000000" pitchFamily="18" charset="-120"/>
              <a:cs typeface="新細明體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2973810" y="3450303"/>
            <a:ext cx="0" cy="1634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06" y="3411225"/>
            <a:ext cx="6676743" cy="25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9" y="3220756"/>
            <a:ext cx="5546645" cy="25638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77" y="58195"/>
            <a:ext cx="5555162" cy="25678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356" y="3228261"/>
            <a:ext cx="5673824" cy="262266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596065" y="5850927"/>
            <a:ext cx="4324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Setup time: </a:t>
            </a:r>
            <a:r>
              <a:rPr lang="zh-TW" altLang="en-US" dirty="0"/>
              <a:t>要讓輸入資料穩定到達第一個</a:t>
            </a:r>
            <a:endParaRPr lang="en-US" altLang="zh-TW" dirty="0"/>
          </a:p>
          <a:p>
            <a:r>
              <a:rPr lang="zh-TW" altLang="en-US" dirty="0"/>
              <a:t>                      </a:t>
            </a:r>
            <a:r>
              <a:rPr lang="en-US" altLang="zh-TW" dirty="0"/>
              <a:t>feedback loop</a:t>
            </a:r>
            <a:r>
              <a:rPr lang="zh-TW" altLang="en-US" dirty="0"/>
              <a:t>的控制</a:t>
            </a:r>
            <a:r>
              <a:rPr lang="en-US" altLang="zh-TW" dirty="0"/>
              <a:t>gate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28048" y="2460550"/>
            <a:ext cx="663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Hold time</a:t>
            </a:r>
          </a:p>
          <a:p>
            <a:r>
              <a:rPr lang="zh-TW" altLang="en-US" dirty="0"/>
              <a:t>要讓輸入資料穩定到達第二個  </a:t>
            </a:r>
            <a:r>
              <a:rPr lang="en-US" altLang="zh-TW" dirty="0"/>
              <a:t>feedback loop</a:t>
            </a:r>
            <a:r>
              <a:rPr lang="zh-TW" altLang="en-US" dirty="0"/>
              <a:t>的控制</a:t>
            </a:r>
            <a:r>
              <a:rPr lang="en-US" altLang="zh-TW" dirty="0"/>
              <a:t>gate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7173686" y="3940629"/>
            <a:ext cx="1273628" cy="718457"/>
          </a:xfrm>
          <a:custGeom>
            <a:avLst/>
            <a:gdLst>
              <a:gd name="connsiteX0" fmla="*/ 0 w 1273628"/>
              <a:gd name="connsiteY0" fmla="*/ 141514 h 718457"/>
              <a:gd name="connsiteX1" fmla="*/ 54428 w 1273628"/>
              <a:gd name="connsiteY1" fmla="*/ 119742 h 718457"/>
              <a:gd name="connsiteX2" fmla="*/ 76200 w 1273628"/>
              <a:gd name="connsiteY2" fmla="*/ 97971 h 718457"/>
              <a:gd name="connsiteX3" fmla="*/ 152400 w 1273628"/>
              <a:gd name="connsiteY3" fmla="*/ 76200 h 718457"/>
              <a:gd name="connsiteX4" fmla="*/ 228600 w 1273628"/>
              <a:gd name="connsiteY4" fmla="*/ 43542 h 718457"/>
              <a:gd name="connsiteX5" fmla="*/ 261257 w 1273628"/>
              <a:gd name="connsiteY5" fmla="*/ 32657 h 718457"/>
              <a:gd name="connsiteX6" fmla="*/ 304800 w 1273628"/>
              <a:gd name="connsiteY6" fmla="*/ 21771 h 718457"/>
              <a:gd name="connsiteX7" fmla="*/ 337457 w 1273628"/>
              <a:gd name="connsiteY7" fmla="*/ 10885 h 718457"/>
              <a:gd name="connsiteX8" fmla="*/ 478971 w 1273628"/>
              <a:gd name="connsiteY8" fmla="*/ 0 h 718457"/>
              <a:gd name="connsiteX9" fmla="*/ 729343 w 1273628"/>
              <a:gd name="connsiteY9" fmla="*/ 10885 h 718457"/>
              <a:gd name="connsiteX10" fmla="*/ 762000 w 1273628"/>
              <a:gd name="connsiteY10" fmla="*/ 21771 h 718457"/>
              <a:gd name="connsiteX11" fmla="*/ 827314 w 1273628"/>
              <a:gd name="connsiteY11" fmla="*/ 32657 h 718457"/>
              <a:gd name="connsiteX12" fmla="*/ 859971 w 1273628"/>
              <a:gd name="connsiteY12" fmla="*/ 43542 h 718457"/>
              <a:gd name="connsiteX13" fmla="*/ 947057 w 1273628"/>
              <a:gd name="connsiteY13" fmla="*/ 65314 h 718457"/>
              <a:gd name="connsiteX14" fmla="*/ 1055914 w 1273628"/>
              <a:gd name="connsiteY14" fmla="*/ 97971 h 718457"/>
              <a:gd name="connsiteX15" fmla="*/ 1121228 w 1273628"/>
              <a:gd name="connsiteY15" fmla="*/ 130628 h 718457"/>
              <a:gd name="connsiteX16" fmla="*/ 1197428 w 1273628"/>
              <a:gd name="connsiteY16" fmla="*/ 217714 h 718457"/>
              <a:gd name="connsiteX17" fmla="*/ 1208314 w 1273628"/>
              <a:gd name="connsiteY17" fmla="*/ 250371 h 718457"/>
              <a:gd name="connsiteX18" fmla="*/ 1230085 w 1273628"/>
              <a:gd name="connsiteY18" fmla="*/ 283028 h 718457"/>
              <a:gd name="connsiteX19" fmla="*/ 1262743 w 1273628"/>
              <a:gd name="connsiteY19" fmla="*/ 381000 h 718457"/>
              <a:gd name="connsiteX20" fmla="*/ 1273628 w 1273628"/>
              <a:gd name="connsiteY20" fmla="*/ 413657 h 718457"/>
              <a:gd name="connsiteX21" fmla="*/ 1251857 w 1273628"/>
              <a:gd name="connsiteY21" fmla="*/ 511628 h 718457"/>
              <a:gd name="connsiteX22" fmla="*/ 1197428 w 1273628"/>
              <a:gd name="connsiteY22" fmla="*/ 555171 h 718457"/>
              <a:gd name="connsiteX23" fmla="*/ 1164771 w 1273628"/>
              <a:gd name="connsiteY23" fmla="*/ 587828 h 718457"/>
              <a:gd name="connsiteX24" fmla="*/ 1099457 w 1273628"/>
              <a:gd name="connsiteY24" fmla="*/ 631371 h 718457"/>
              <a:gd name="connsiteX25" fmla="*/ 1045028 w 1273628"/>
              <a:gd name="connsiteY25" fmla="*/ 664028 h 718457"/>
              <a:gd name="connsiteX26" fmla="*/ 957943 w 1273628"/>
              <a:gd name="connsiteY26" fmla="*/ 707571 h 718457"/>
              <a:gd name="connsiteX27" fmla="*/ 925285 w 1273628"/>
              <a:gd name="connsiteY27" fmla="*/ 718457 h 718457"/>
              <a:gd name="connsiteX28" fmla="*/ 816428 w 1273628"/>
              <a:gd name="connsiteY28" fmla="*/ 707571 h 718457"/>
              <a:gd name="connsiteX29" fmla="*/ 783771 w 1273628"/>
              <a:gd name="connsiteY29" fmla="*/ 696685 h 718457"/>
              <a:gd name="connsiteX30" fmla="*/ 762000 w 1273628"/>
              <a:gd name="connsiteY30" fmla="*/ 664028 h 718457"/>
              <a:gd name="connsiteX31" fmla="*/ 751114 w 1273628"/>
              <a:gd name="connsiteY31" fmla="*/ 631371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73628" h="718457">
                <a:moveTo>
                  <a:pt x="0" y="141514"/>
                </a:moveTo>
                <a:cubicBezTo>
                  <a:pt x="18143" y="134257"/>
                  <a:pt x="37462" y="129437"/>
                  <a:pt x="54428" y="119742"/>
                </a:cubicBezTo>
                <a:cubicBezTo>
                  <a:pt x="63339" y="114650"/>
                  <a:pt x="67399" y="103251"/>
                  <a:pt x="76200" y="97971"/>
                </a:cubicBezTo>
                <a:cubicBezTo>
                  <a:pt x="87358" y="91276"/>
                  <a:pt x="144262" y="78234"/>
                  <a:pt x="152400" y="76200"/>
                </a:cubicBezTo>
                <a:cubicBezTo>
                  <a:pt x="202114" y="43056"/>
                  <a:pt x="167095" y="61115"/>
                  <a:pt x="228600" y="43542"/>
                </a:cubicBezTo>
                <a:cubicBezTo>
                  <a:pt x="239633" y="40390"/>
                  <a:pt x="250224" y="35809"/>
                  <a:pt x="261257" y="32657"/>
                </a:cubicBezTo>
                <a:cubicBezTo>
                  <a:pt x="275642" y="28547"/>
                  <a:pt x="290415" y="25881"/>
                  <a:pt x="304800" y="21771"/>
                </a:cubicBezTo>
                <a:cubicBezTo>
                  <a:pt x="315833" y="18619"/>
                  <a:pt x="326071" y="12308"/>
                  <a:pt x="337457" y="10885"/>
                </a:cubicBezTo>
                <a:cubicBezTo>
                  <a:pt x="384402" y="5017"/>
                  <a:pt x="431800" y="3628"/>
                  <a:pt x="478971" y="0"/>
                </a:cubicBezTo>
                <a:cubicBezTo>
                  <a:pt x="562428" y="3628"/>
                  <a:pt x="646053" y="4478"/>
                  <a:pt x="729343" y="10885"/>
                </a:cubicBezTo>
                <a:cubicBezTo>
                  <a:pt x="740784" y="11765"/>
                  <a:pt x="750799" y="19282"/>
                  <a:pt x="762000" y="21771"/>
                </a:cubicBezTo>
                <a:cubicBezTo>
                  <a:pt x="783546" y="26559"/>
                  <a:pt x="805768" y="27869"/>
                  <a:pt x="827314" y="32657"/>
                </a:cubicBezTo>
                <a:cubicBezTo>
                  <a:pt x="838515" y="35146"/>
                  <a:pt x="848901" y="40523"/>
                  <a:pt x="859971" y="43542"/>
                </a:cubicBezTo>
                <a:cubicBezTo>
                  <a:pt x="888839" y="51415"/>
                  <a:pt x="918028" y="58057"/>
                  <a:pt x="947057" y="65314"/>
                </a:cubicBezTo>
                <a:cubicBezTo>
                  <a:pt x="971396" y="71399"/>
                  <a:pt x="1040014" y="87371"/>
                  <a:pt x="1055914" y="97971"/>
                </a:cubicBezTo>
                <a:cubicBezTo>
                  <a:pt x="1098118" y="126107"/>
                  <a:pt x="1076160" y="115605"/>
                  <a:pt x="1121228" y="130628"/>
                </a:cubicBezTo>
                <a:cubicBezTo>
                  <a:pt x="1149605" y="159005"/>
                  <a:pt x="1179425" y="181709"/>
                  <a:pt x="1197428" y="217714"/>
                </a:cubicBezTo>
                <a:cubicBezTo>
                  <a:pt x="1202560" y="227977"/>
                  <a:pt x="1203182" y="240108"/>
                  <a:pt x="1208314" y="250371"/>
                </a:cubicBezTo>
                <a:cubicBezTo>
                  <a:pt x="1214165" y="262073"/>
                  <a:pt x="1224772" y="271073"/>
                  <a:pt x="1230085" y="283028"/>
                </a:cubicBezTo>
                <a:cubicBezTo>
                  <a:pt x="1230087" y="283032"/>
                  <a:pt x="1257300" y="364670"/>
                  <a:pt x="1262743" y="381000"/>
                </a:cubicBezTo>
                <a:lnTo>
                  <a:pt x="1273628" y="413657"/>
                </a:lnTo>
                <a:cubicBezTo>
                  <a:pt x="1271429" y="426850"/>
                  <a:pt x="1264226" y="491013"/>
                  <a:pt x="1251857" y="511628"/>
                </a:cubicBezTo>
                <a:cubicBezTo>
                  <a:pt x="1239188" y="532743"/>
                  <a:pt x="1215229" y="540337"/>
                  <a:pt x="1197428" y="555171"/>
                </a:cubicBezTo>
                <a:cubicBezTo>
                  <a:pt x="1185601" y="565026"/>
                  <a:pt x="1176923" y="578377"/>
                  <a:pt x="1164771" y="587828"/>
                </a:cubicBezTo>
                <a:cubicBezTo>
                  <a:pt x="1144117" y="603892"/>
                  <a:pt x="1117960" y="612869"/>
                  <a:pt x="1099457" y="631371"/>
                </a:cubicBezTo>
                <a:cubicBezTo>
                  <a:pt x="1069571" y="661256"/>
                  <a:pt x="1087421" y="649896"/>
                  <a:pt x="1045028" y="664028"/>
                </a:cubicBezTo>
                <a:cubicBezTo>
                  <a:pt x="1007030" y="702028"/>
                  <a:pt x="1032994" y="682554"/>
                  <a:pt x="957943" y="707571"/>
                </a:cubicBezTo>
                <a:lnTo>
                  <a:pt x="925285" y="718457"/>
                </a:lnTo>
                <a:cubicBezTo>
                  <a:pt x="888999" y="714828"/>
                  <a:pt x="852471" y="713116"/>
                  <a:pt x="816428" y="707571"/>
                </a:cubicBezTo>
                <a:cubicBezTo>
                  <a:pt x="805087" y="705826"/>
                  <a:pt x="792731" y="703853"/>
                  <a:pt x="783771" y="696685"/>
                </a:cubicBezTo>
                <a:cubicBezTo>
                  <a:pt x="773555" y="688512"/>
                  <a:pt x="767851" y="675730"/>
                  <a:pt x="762000" y="664028"/>
                </a:cubicBezTo>
                <a:cubicBezTo>
                  <a:pt x="756868" y="653765"/>
                  <a:pt x="751114" y="631371"/>
                  <a:pt x="751114" y="631371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8854707" y="785043"/>
            <a:ext cx="2351314" cy="809431"/>
          </a:xfrm>
          <a:custGeom>
            <a:avLst/>
            <a:gdLst>
              <a:gd name="connsiteX0" fmla="*/ 0 w 2351314"/>
              <a:gd name="connsiteY0" fmla="*/ 76200 h 809431"/>
              <a:gd name="connsiteX1" fmla="*/ 457200 w 2351314"/>
              <a:gd name="connsiteY1" fmla="*/ 87085 h 809431"/>
              <a:gd name="connsiteX2" fmla="*/ 522514 w 2351314"/>
              <a:gd name="connsiteY2" fmla="*/ 97971 h 809431"/>
              <a:gd name="connsiteX3" fmla="*/ 1164771 w 2351314"/>
              <a:gd name="connsiteY3" fmla="*/ 87085 h 809431"/>
              <a:gd name="connsiteX4" fmla="*/ 1426028 w 2351314"/>
              <a:gd name="connsiteY4" fmla="*/ 65314 h 809431"/>
              <a:gd name="connsiteX5" fmla="*/ 1480457 w 2351314"/>
              <a:gd name="connsiteY5" fmla="*/ 54428 h 809431"/>
              <a:gd name="connsiteX6" fmla="*/ 1589314 w 2351314"/>
              <a:gd name="connsiteY6" fmla="*/ 43543 h 809431"/>
              <a:gd name="connsiteX7" fmla="*/ 1687285 w 2351314"/>
              <a:gd name="connsiteY7" fmla="*/ 21771 h 809431"/>
              <a:gd name="connsiteX8" fmla="*/ 1785257 w 2351314"/>
              <a:gd name="connsiteY8" fmla="*/ 10885 h 809431"/>
              <a:gd name="connsiteX9" fmla="*/ 1872343 w 2351314"/>
              <a:gd name="connsiteY9" fmla="*/ 0 h 809431"/>
              <a:gd name="connsiteX10" fmla="*/ 2046514 w 2351314"/>
              <a:gd name="connsiteY10" fmla="*/ 10885 h 809431"/>
              <a:gd name="connsiteX11" fmla="*/ 2111828 w 2351314"/>
              <a:gd name="connsiteY11" fmla="*/ 43543 h 809431"/>
              <a:gd name="connsiteX12" fmla="*/ 2133600 w 2351314"/>
              <a:gd name="connsiteY12" fmla="*/ 65314 h 809431"/>
              <a:gd name="connsiteX13" fmla="*/ 2166257 w 2351314"/>
              <a:gd name="connsiteY13" fmla="*/ 87085 h 809431"/>
              <a:gd name="connsiteX14" fmla="*/ 2231571 w 2351314"/>
              <a:gd name="connsiteY14" fmla="*/ 152400 h 809431"/>
              <a:gd name="connsiteX15" fmla="*/ 2253343 w 2351314"/>
              <a:gd name="connsiteY15" fmla="*/ 174171 h 809431"/>
              <a:gd name="connsiteX16" fmla="*/ 2275114 w 2351314"/>
              <a:gd name="connsiteY16" fmla="*/ 195943 h 809431"/>
              <a:gd name="connsiteX17" fmla="*/ 2286000 w 2351314"/>
              <a:gd name="connsiteY17" fmla="*/ 228600 h 809431"/>
              <a:gd name="connsiteX18" fmla="*/ 2329543 w 2351314"/>
              <a:gd name="connsiteY18" fmla="*/ 304800 h 809431"/>
              <a:gd name="connsiteX19" fmla="*/ 2351314 w 2351314"/>
              <a:gd name="connsiteY19" fmla="*/ 370114 h 809431"/>
              <a:gd name="connsiteX20" fmla="*/ 2329543 w 2351314"/>
              <a:gd name="connsiteY20" fmla="*/ 522514 h 809431"/>
              <a:gd name="connsiteX21" fmla="*/ 2307771 w 2351314"/>
              <a:gd name="connsiteY21" fmla="*/ 587828 h 809431"/>
              <a:gd name="connsiteX22" fmla="*/ 2264228 w 2351314"/>
              <a:gd name="connsiteY22" fmla="*/ 631371 h 809431"/>
              <a:gd name="connsiteX23" fmla="*/ 2220685 w 2351314"/>
              <a:gd name="connsiteY23" fmla="*/ 674914 h 809431"/>
              <a:gd name="connsiteX24" fmla="*/ 2188028 w 2351314"/>
              <a:gd name="connsiteY24" fmla="*/ 685800 h 809431"/>
              <a:gd name="connsiteX25" fmla="*/ 2090057 w 2351314"/>
              <a:gd name="connsiteY25" fmla="*/ 762000 h 809431"/>
              <a:gd name="connsiteX26" fmla="*/ 2057400 w 2351314"/>
              <a:gd name="connsiteY26" fmla="*/ 772885 h 809431"/>
              <a:gd name="connsiteX27" fmla="*/ 2024743 w 2351314"/>
              <a:gd name="connsiteY27" fmla="*/ 794657 h 809431"/>
              <a:gd name="connsiteX28" fmla="*/ 1730828 w 2351314"/>
              <a:gd name="connsiteY28" fmla="*/ 794657 h 809431"/>
              <a:gd name="connsiteX29" fmla="*/ 1643743 w 2351314"/>
              <a:gd name="connsiteY29" fmla="*/ 740228 h 809431"/>
              <a:gd name="connsiteX30" fmla="*/ 1621971 w 2351314"/>
              <a:gd name="connsiteY30" fmla="*/ 718457 h 809431"/>
              <a:gd name="connsiteX31" fmla="*/ 1600200 w 2351314"/>
              <a:gd name="connsiteY31" fmla="*/ 642257 h 8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51314" h="809431">
                <a:moveTo>
                  <a:pt x="0" y="76200"/>
                </a:moveTo>
                <a:lnTo>
                  <a:pt x="457200" y="87085"/>
                </a:lnTo>
                <a:cubicBezTo>
                  <a:pt x="479253" y="88004"/>
                  <a:pt x="500442" y="97971"/>
                  <a:pt x="522514" y="97971"/>
                </a:cubicBezTo>
                <a:cubicBezTo>
                  <a:pt x="736630" y="97971"/>
                  <a:pt x="950685" y="90714"/>
                  <a:pt x="1164771" y="87085"/>
                </a:cubicBezTo>
                <a:cubicBezTo>
                  <a:pt x="1422127" y="54918"/>
                  <a:pt x="998866" y="105997"/>
                  <a:pt x="1426028" y="65314"/>
                </a:cubicBezTo>
                <a:cubicBezTo>
                  <a:pt x="1444447" y="63560"/>
                  <a:pt x="1462117" y="56873"/>
                  <a:pt x="1480457" y="54428"/>
                </a:cubicBezTo>
                <a:cubicBezTo>
                  <a:pt x="1516604" y="49609"/>
                  <a:pt x="1553028" y="47171"/>
                  <a:pt x="1589314" y="43543"/>
                </a:cubicBezTo>
                <a:cubicBezTo>
                  <a:pt x="1621006" y="35620"/>
                  <a:pt x="1655041" y="26377"/>
                  <a:pt x="1687285" y="21771"/>
                </a:cubicBezTo>
                <a:cubicBezTo>
                  <a:pt x="1719813" y="17124"/>
                  <a:pt x="1752624" y="14724"/>
                  <a:pt x="1785257" y="10885"/>
                </a:cubicBezTo>
                <a:lnTo>
                  <a:pt x="1872343" y="0"/>
                </a:lnTo>
                <a:cubicBezTo>
                  <a:pt x="1930400" y="3628"/>
                  <a:pt x="1988663" y="4796"/>
                  <a:pt x="2046514" y="10885"/>
                </a:cubicBezTo>
                <a:cubicBezTo>
                  <a:pt x="2069684" y="13324"/>
                  <a:pt x="2094592" y="29755"/>
                  <a:pt x="2111828" y="43543"/>
                </a:cubicBezTo>
                <a:cubicBezTo>
                  <a:pt x="2119842" y="49954"/>
                  <a:pt x="2125586" y="58903"/>
                  <a:pt x="2133600" y="65314"/>
                </a:cubicBezTo>
                <a:cubicBezTo>
                  <a:pt x="2143816" y="73487"/>
                  <a:pt x="2156324" y="78571"/>
                  <a:pt x="2166257" y="87085"/>
                </a:cubicBezTo>
                <a:cubicBezTo>
                  <a:pt x="2166280" y="87105"/>
                  <a:pt x="2220674" y="141503"/>
                  <a:pt x="2231571" y="152400"/>
                </a:cubicBezTo>
                <a:lnTo>
                  <a:pt x="2253343" y="174171"/>
                </a:lnTo>
                <a:lnTo>
                  <a:pt x="2275114" y="195943"/>
                </a:lnTo>
                <a:cubicBezTo>
                  <a:pt x="2278743" y="206829"/>
                  <a:pt x="2280868" y="218337"/>
                  <a:pt x="2286000" y="228600"/>
                </a:cubicBezTo>
                <a:cubicBezTo>
                  <a:pt x="2325272" y="307144"/>
                  <a:pt x="2291377" y="209386"/>
                  <a:pt x="2329543" y="304800"/>
                </a:cubicBezTo>
                <a:cubicBezTo>
                  <a:pt x="2338066" y="326108"/>
                  <a:pt x="2351314" y="370114"/>
                  <a:pt x="2351314" y="370114"/>
                </a:cubicBezTo>
                <a:cubicBezTo>
                  <a:pt x="2343750" y="445750"/>
                  <a:pt x="2347298" y="463330"/>
                  <a:pt x="2329543" y="522514"/>
                </a:cubicBezTo>
                <a:cubicBezTo>
                  <a:pt x="2322949" y="544495"/>
                  <a:pt x="2323998" y="571601"/>
                  <a:pt x="2307771" y="587828"/>
                </a:cubicBezTo>
                <a:lnTo>
                  <a:pt x="2264228" y="631371"/>
                </a:lnTo>
                <a:lnTo>
                  <a:pt x="2220685" y="674914"/>
                </a:lnTo>
                <a:lnTo>
                  <a:pt x="2188028" y="685800"/>
                </a:lnTo>
                <a:cubicBezTo>
                  <a:pt x="2159852" y="713976"/>
                  <a:pt x="2129117" y="748981"/>
                  <a:pt x="2090057" y="762000"/>
                </a:cubicBezTo>
                <a:lnTo>
                  <a:pt x="2057400" y="772885"/>
                </a:lnTo>
                <a:cubicBezTo>
                  <a:pt x="2046514" y="780142"/>
                  <a:pt x="2036768" y="789503"/>
                  <a:pt x="2024743" y="794657"/>
                </a:cubicBezTo>
                <a:cubicBezTo>
                  <a:pt x="1947287" y="827853"/>
                  <a:pt x="1732996" y="794751"/>
                  <a:pt x="1730828" y="794657"/>
                </a:cubicBezTo>
                <a:cubicBezTo>
                  <a:pt x="1636594" y="763245"/>
                  <a:pt x="1687655" y="795117"/>
                  <a:pt x="1643743" y="740228"/>
                </a:cubicBezTo>
                <a:cubicBezTo>
                  <a:pt x="1637332" y="732214"/>
                  <a:pt x="1629228" y="725714"/>
                  <a:pt x="1621971" y="718457"/>
                </a:cubicBezTo>
                <a:cubicBezTo>
                  <a:pt x="1599053" y="649701"/>
                  <a:pt x="1600200" y="676092"/>
                  <a:pt x="1600200" y="642257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2"/>
          <a:stretch/>
        </p:blipFill>
        <p:spPr>
          <a:xfrm>
            <a:off x="767408" y="668887"/>
            <a:ext cx="3906616" cy="217984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644961" y="301480"/>
            <a:ext cx="12334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618FFD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新細明體" charset="0"/>
              </a:rPr>
              <a:t>Setup time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618FFD">
                  <a:lumMod val="50000"/>
                </a:srgbClr>
              </a:solidFill>
              <a:effectLst/>
              <a:uLnTx/>
              <a:uFillTx/>
              <a:latin typeface="Arial" charset="0"/>
              <a:ea typeface="新細明體" panose="02020500000000000000" pitchFamily="18" charset="-120"/>
              <a:cs typeface="新細明體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15259" y="314527"/>
            <a:ext cx="11191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新細明體" charset="0"/>
              </a:rPr>
              <a:t>Hold time</a:t>
            </a:r>
            <a:endParaRPr kumimoji="1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charset="0"/>
              <a:ea typeface="新細明體" panose="02020500000000000000" pitchFamily="18" charset="-120"/>
              <a:cs typeface="新細明體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2915259" y="314527"/>
            <a:ext cx="0" cy="1634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style for FSM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9416" y="6021288"/>
            <a:ext cx="10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Source: C. Cummings, Synthesizable Finite State Machine Design Techniques </a:t>
            </a:r>
          </a:p>
          <a:p>
            <a:r>
              <a:rPr lang="en-US" altLang="zh-TW" dirty="0"/>
              <a:t>Using the New </a:t>
            </a:r>
            <a:r>
              <a:rPr lang="en-US" altLang="zh-TW" dirty="0" err="1"/>
              <a:t>SystemVerilog</a:t>
            </a:r>
            <a:r>
              <a:rPr lang="en-US" altLang="zh-TW" dirty="0"/>
              <a:t> 3.1 Enhancements </a:t>
            </a:r>
          </a:p>
        </p:txBody>
      </p:sp>
    </p:spTree>
    <p:extLst>
      <p:ext uri="{BB962C8B-B14F-4D97-AF65-F5344CB8AC3E}">
        <p14:creationId xmlns:p14="http://schemas.microsoft.com/office/powerpoint/2010/main" val="26847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Moore </a:t>
            </a:r>
            <a:r>
              <a:rPr lang="en-US" altLang="zh-TW" dirty="0" err="1"/>
              <a:t>v.s</a:t>
            </a:r>
            <a:r>
              <a:rPr lang="en-US" altLang="zh-TW" dirty="0"/>
              <a:t>. Mealy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3535"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TW" sz="3000" dirty="0">
                <a:latin typeface="Calibri"/>
                <a:cs typeface="Calibri"/>
              </a:rPr>
              <a:t>Mealy and </a:t>
            </a:r>
            <a:r>
              <a:rPr lang="en-US" altLang="zh-TW" sz="3000" spc="-10" dirty="0">
                <a:latin typeface="Calibri"/>
                <a:cs typeface="Calibri"/>
              </a:rPr>
              <a:t>Moore</a:t>
            </a:r>
            <a:r>
              <a:rPr lang="en-US" altLang="zh-TW" sz="3000" spc="-50" dirty="0">
                <a:latin typeface="Calibri"/>
                <a:cs typeface="Calibri"/>
              </a:rPr>
              <a:t> </a:t>
            </a:r>
            <a:r>
              <a:rPr lang="en-US" altLang="zh-TW" sz="3000" spc="-20" dirty="0">
                <a:latin typeface="Calibri"/>
                <a:cs typeface="Calibri"/>
              </a:rPr>
              <a:t>FSM</a:t>
            </a:r>
            <a:endParaRPr lang="en-US" altLang="zh-TW" sz="3000" dirty="0">
              <a:latin typeface="Calibri"/>
              <a:cs typeface="Calibri"/>
            </a:endParaRPr>
          </a:p>
          <a:p>
            <a:pPr marL="756285" marR="373380" lvl="1" indent="-287020" algn="just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600" dirty="0">
                <a:latin typeface="Calibri"/>
                <a:cs typeface="Calibri"/>
              </a:rPr>
              <a:t>A </a:t>
            </a:r>
            <a:r>
              <a:rPr lang="en-US" altLang="zh-TW" sz="2600" spc="-10" dirty="0">
                <a:solidFill>
                  <a:srgbClr val="FF0000"/>
                </a:solidFill>
                <a:latin typeface="Calibri"/>
                <a:cs typeface="Calibri"/>
              </a:rPr>
              <a:t>Moore </a:t>
            </a:r>
            <a:r>
              <a:rPr lang="en-US" altLang="zh-TW" sz="2600" spc="-15" dirty="0">
                <a:solidFill>
                  <a:srgbClr val="FF0000"/>
                </a:solidFill>
                <a:latin typeface="Calibri"/>
                <a:cs typeface="Calibri"/>
              </a:rPr>
              <a:t>FSM </a:t>
            </a:r>
            <a:r>
              <a:rPr lang="en-US" altLang="zh-TW" sz="2600" dirty="0">
                <a:latin typeface="Calibri"/>
                <a:cs typeface="Calibri"/>
              </a:rPr>
              <a:t>is a </a:t>
            </a:r>
            <a:r>
              <a:rPr lang="en-US" altLang="zh-TW" sz="2600" spc="-25" dirty="0">
                <a:latin typeface="Calibri"/>
                <a:cs typeface="Calibri"/>
              </a:rPr>
              <a:t>state </a:t>
            </a:r>
            <a:r>
              <a:rPr lang="en-US" altLang="zh-TW" sz="2600" dirty="0">
                <a:latin typeface="Calibri"/>
                <a:cs typeface="Calibri"/>
              </a:rPr>
              <a:t>machine </a:t>
            </a:r>
            <a:r>
              <a:rPr lang="en-US" altLang="zh-TW" sz="2600" spc="-5" dirty="0">
                <a:latin typeface="Calibri"/>
                <a:cs typeface="Calibri"/>
              </a:rPr>
              <a:t>where </a:t>
            </a:r>
            <a:r>
              <a:rPr lang="en-US" altLang="zh-TW" sz="2600" dirty="0">
                <a:latin typeface="Calibri"/>
                <a:cs typeface="Calibri"/>
              </a:rPr>
              <a:t>the </a:t>
            </a:r>
            <a:r>
              <a:rPr lang="en-US" altLang="zh-TW" sz="2600" spc="-5" dirty="0">
                <a:latin typeface="Calibri"/>
                <a:cs typeface="Calibri"/>
              </a:rPr>
              <a:t>outputs </a:t>
            </a:r>
            <a:r>
              <a:rPr lang="en-US" altLang="zh-TW" sz="2600" spc="-10" dirty="0">
                <a:latin typeface="Calibri"/>
                <a:cs typeface="Calibri"/>
              </a:rPr>
              <a:t>are </a:t>
            </a:r>
            <a:r>
              <a:rPr lang="en-US" altLang="zh-TW" sz="2600" spc="-5" dirty="0">
                <a:latin typeface="Calibri"/>
                <a:cs typeface="Calibri"/>
              </a:rPr>
              <a:t>only </a:t>
            </a:r>
            <a:r>
              <a:rPr lang="en-US" altLang="zh-TW" sz="2600" dirty="0">
                <a:latin typeface="Calibri"/>
                <a:cs typeface="Calibri"/>
              </a:rPr>
              <a:t>a </a:t>
            </a:r>
            <a:r>
              <a:rPr lang="en-US" altLang="zh-TW" sz="2600" spc="-5" dirty="0">
                <a:latin typeface="Calibri"/>
                <a:cs typeface="Calibri"/>
              </a:rPr>
              <a:t>function of </a:t>
            </a:r>
            <a:r>
              <a:rPr lang="en-US" altLang="zh-TW" sz="2600" dirty="0">
                <a:latin typeface="Calibri"/>
                <a:cs typeface="Calibri"/>
              </a:rPr>
              <a:t>the </a:t>
            </a:r>
            <a:r>
              <a:rPr lang="en-US" altLang="zh-TW" sz="2600" spc="-10" dirty="0">
                <a:latin typeface="Calibri"/>
                <a:cs typeface="Calibri"/>
              </a:rPr>
              <a:t>present</a:t>
            </a:r>
            <a:r>
              <a:rPr lang="en-US" altLang="zh-TW" sz="2600" spc="-65" dirty="0">
                <a:latin typeface="Calibri"/>
                <a:cs typeface="Calibri"/>
              </a:rPr>
              <a:t> </a:t>
            </a:r>
            <a:r>
              <a:rPr lang="en-US" altLang="zh-TW" sz="2600" spc="-20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lang="en-US" altLang="zh-TW" sz="2600" spc="-20" dirty="0">
                <a:latin typeface="Calibri"/>
                <a:cs typeface="Calibri"/>
              </a:rPr>
              <a:t>.</a:t>
            </a:r>
            <a:endParaRPr lang="en-US" altLang="zh-TW" sz="26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ts val="25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600" dirty="0">
                <a:latin typeface="Calibri"/>
                <a:cs typeface="Calibri"/>
              </a:rPr>
              <a:t>A </a:t>
            </a:r>
            <a:r>
              <a:rPr lang="en-US" altLang="zh-TW" sz="2600" dirty="0">
                <a:solidFill>
                  <a:srgbClr val="FF0000"/>
                </a:solidFill>
                <a:latin typeface="Calibri"/>
                <a:cs typeface="Calibri"/>
              </a:rPr>
              <a:t>Mealy </a:t>
            </a:r>
            <a:r>
              <a:rPr lang="en-US" altLang="zh-TW" sz="2600" spc="-10" dirty="0">
                <a:solidFill>
                  <a:srgbClr val="FF0000"/>
                </a:solidFill>
                <a:latin typeface="Calibri"/>
                <a:cs typeface="Calibri"/>
              </a:rPr>
              <a:t>FSM </a:t>
            </a:r>
            <a:r>
              <a:rPr lang="en-US" altLang="zh-TW" sz="2600" dirty="0">
                <a:latin typeface="Calibri"/>
                <a:cs typeface="Calibri"/>
              </a:rPr>
              <a:t>is a </a:t>
            </a:r>
            <a:r>
              <a:rPr lang="en-US" altLang="zh-TW" sz="2600" spc="-20" dirty="0">
                <a:latin typeface="Calibri"/>
                <a:cs typeface="Calibri"/>
              </a:rPr>
              <a:t>state </a:t>
            </a:r>
            <a:r>
              <a:rPr lang="en-US" altLang="zh-TW" sz="2600" dirty="0">
                <a:latin typeface="Calibri"/>
                <a:cs typeface="Calibri"/>
              </a:rPr>
              <a:t>machine </a:t>
            </a:r>
            <a:r>
              <a:rPr lang="en-US" altLang="zh-TW" sz="2600" spc="-5" dirty="0">
                <a:latin typeface="Calibri"/>
                <a:cs typeface="Calibri"/>
              </a:rPr>
              <a:t>where </a:t>
            </a:r>
            <a:r>
              <a:rPr lang="en-US" altLang="zh-TW" sz="2600" dirty="0">
                <a:latin typeface="Calibri"/>
                <a:cs typeface="Calibri"/>
              </a:rPr>
              <a:t>one or </a:t>
            </a:r>
            <a:r>
              <a:rPr lang="en-US" altLang="zh-TW" sz="2600" spc="-15" dirty="0">
                <a:latin typeface="Calibri"/>
                <a:cs typeface="Calibri"/>
              </a:rPr>
              <a:t>more</a:t>
            </a:r>
            <a:r>
              <a:rPr lang="en-US" altLang="zh-TW" sz="2600" spc="-125" dirty="0">
                <a:latin typeface="Calibri"/>
                <a:cs typeface="Calibri"/>
              </a:rPr>
              <a:t> </a:t>
            </a:r>
            <a:r>
              <a:rPr lang="en-US" altLang="zh-TW" sz="2600" spc="-5" dirty="0">
                <a:latin typeface="Calibri"/>
                <a:cs typeface="Calibri"/>
              </a:rPr>
              <a:t>of  </a:t>
            </a:r>
            <a:r>
              <a:rPr lang="en-US" altLang="zh-TW" sz="2600" dirty="0">
                <a:latin typeface="Calibri"/>
                <a:cs typeface="Calibri"/>
              </a:rPr>
              <a:t>the </a:t>
            </a:r>
            <a:r>
              <a:rPr lang="en-US" altLang="zh-TW" sz="2600" spc="-5" dirty="0">
                <a:latin typeface="Calibri"/>
                <a:cs typeface="Calibri"/>
              </a:rPr>
              <a:t>outputs </a:t>
            </a:r>
            <a:r>
              <a:rPr lang="en-US" altLang="zh-TW" sz="2600" dirty="0">
                <a:latin typeface="Calibri"/>
                <a:cs typeface="Calibri"/>
              </a:rPr>
              <a:t>is a </a:t>
            </a:r>
            <a:r>
              <a:rPr lang="en-US" altLang="zh-TW" sz="2600" spc="-5" dirty="0">
                <a:latin typeface="Calibri"/>
                <a:cs typeface="Calibri"/>
              </a:rPr>
              <a:t>function of </a:t>
            </a:r>
            <a:r>
              <a:rPr lang="en-US" altLang="zh-TW" sz="2600" dirty="0">
                <a:latin typeface="Calibri"/>
                <a:cs typeface="Calibri"/>
              </a:rPr>
              <a:t>the </a:t>
            </a:r>
            <a:r>
              <a:rPr lang="en-US" altLang="zh-TW" sz="2600" spc="-10" dirty="0">
                <a:latin typeface="Calibri"/>
                <a:cs typeface="Calibri"/>
              </a:rPr>
              <a:t>present </a:t>
            </a:r>
            <a:r>
              <a:rPr lang="en-US" altLang="zh-TW" sz="2600" spc="-25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lang="en-US" altLang="zh-TW" sz="2600" spc="-25" dirty="0">
                <a:latin typeface="Calibri"/>
                <a:cs typeface="Calibri"/>
              </a:rPr>
              <a:t> </a:t>
            </a:r>
            <a:r>
              <a:rPr lang="en-US" altLang="zh-TW" sz="2600" dirty="0">
                <a:latin typeface="Calibri"/>
                <a:cs typeface="Calibri"/>
              </a:rPr>
              <a:t>and </a:t>
            </a:r>
            <a:r>
              <a:rPr lang="en-US" altLang="zh-TW" sz="2600" spc="-5" dirty="0">
                <a:latin typeface="Calibri"/>
                <a:cs typeface="Calibri"/>
              </a:rPr>
              <a:t>one  or </a:t>
            </a:r>
            <a:r>
              <a:rPr lang="en-US" altLang="zh-TW" sz="2600" spc="-10" dirty="0">
                <a:latin typeface="Calibri"/>
                <a:cs typeface="Calibri"/>
              </a:rPr>
              <a:t>more </a:t>
            </a:r>
            <a:r>
              <a:rPr lang="en-US" altLang="zh-TW" sz="2600" spc="-5" dirty="0">
                <a:latin typeface="Calibri"/>
                <a:cs typeface="Calibri"/>
              </a:rPr>
              <a:t>of </a:t>
            </a:r>
            <a:r>
              <a:rPr lang="en-US" altLang="zh-TW" sz="2600" dirty="0">
                <a:latin typeface="Calibri"/>
                <a:cs typeface="Calibri"/>
              </a:rPr>
              <a:t>the</a:t>
            </a:r>
            <a:r>
              <a:rPr lang="en-US" altLang="zh-TW" sz="2600" spc="-20" dirty="0">
                <a:latin typeface="Calibri"/>
                <a:cs typeface="Calibri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alibri"/>
                <a:cs typeface="Calibri"/>
              </a:rPr>
              <a:t>inputs</a:t>
            </a:r>
            <a:r>
              <a:rPr lang="en-US" altLang="zh-TW" sz="2600" dirty="0">
                <a:latin typeface="Calibri"/>
                <a:cs typeface="Calibri"/>
              </a:rPr>
              <a:t>.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429000"/>
            <a:ext cx="6276972" cy="31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4573</TotalTime>
  <Words>2664</Words>
  <Application>Microsoft Office PowerPoint</Application>
  <PresentationFormat>寬螢幕</PresentationFormat>
  <Paragraphs>497</Paragraphs>
  <Slides>32</Slides>
  <Notes>10</Notes>
  <HiddenSlides>8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Arial Unicode MS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佈景主題1</vt:lpstr>
      <vt:lpstr>Digital Circuits and Systems Lecture 2-3 Model Finite State Machine</vt:lpstr>
      <vt:lpstr>Sequential circuit</vt:lpstr>
      <vt:lpstr>Sequential logic has state</vt:lpstr>
      <vt:lpstr>D Flip-Flop</vt:lpstr>
      <vt:lpstr>Timing Diagram of Sequential Circuit</vt:lpstr>
      <vt:lpstr>Timing Diagram of Sequential Circuit</vt:lpstr>
      <vt:lpstr>PowerPoint 簡報</vt:lpstr>
      <vt:lpstr>Coding style for FSM </vt:lpstr>
      <vt:lpstr>Moore v.s. Mealy</vt:lpstr>
      <vt:lpstr>Moore v.s. Mealy</vt:lpstr>
      <vt:lpstr>FSM Implementation: Moore/Mealy trade-off</vt:lpstr>
      <vt:lpstr>Asynchronous Mealy</vt:lpstr>
      <vt:lpstr>FSM: Simple Moore Machine Example</vt:lpstr>
      <vt:lpstr>Moore State Machine Two Always Blocks</vt:lpstr>
      <vt:lpstr>Two always block</vt:lpstr>
      <vt:lpstr>1. State definition</vt:lpstr>
      <vt:lpstr>Why not use define? It’s a global varaible</vt:lpstr>
      <vt:lpstr>State definition: use parameter (local variable)</vt:lpstr>
      <vt:lpstr>2. Present state DFF</vt:lpstr>
      <vt:lpstr>3. Next state/ output logic</vt:lpstr>
      <vt:lpstr>State Encoding: Binary Encoding</vt:lpstr>
      <vt:lpstr>State Encoding:Gray-Code Encoding</vt:lpstr>
      <vt:lpstr>State Encoding: One-Hot Encoding</vt:lpstr>
      <vt:lpstr>State Encoding: Trade-Offs</vt:lpstr>
      <vt:lpstr>Two Always Coding Styles</vt:lpstr>
      <vt:lpstr>One Always Block FSM Style (Avoid This Style!)</vt:lpstr>
      <vt:lpstr>One Always Block FSM Style (Avoid This Style!)</vt:lpstr>
      <vt:lpstr>One Always Block FSM Style (Avoid This Style!)</vt:lpstr>
      <vt:lpstr>PowerPoint 簡報</vt:lpstr>
      <vt:lpstr>TLDR</vt:lpstr>
      <vt:lpstr>如何在Debussy / Verdi顯示state名稱幫助debug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162</cp:revision>
  <dcterms:created xsi:type="dcterms:W3CDTF">2009-12-14T10:41:03Z</dcterms:created>
  <dcterms:modified xsi:type="dcterms:W3CDTF">2024-02-16T10:08:56Z</dcterms:modified>
</cp:coreProperties>
</file>